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sldIdLst>
    <p:sldId id="256" r:id="rId5"/>
    <p:sldId id="262" r:id="rId6"/>
    <p:sldId id="261" r:id="rId7"/>
    <p:sldId id="257"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snapToObjects="1" showGuides="1">
      <p:cViewPr varScale="1">
        <p:scale>
          <a:sx n="85" d="100"/>
          <a:sy n="85" d="100"/>
        </p:scale>
        <p:origin x="590" y="58"/>
      </p:cViewPr>
      <p:guideLst>
        <p:guide orient="horz" pos="41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F4FF21-2C00-469C-ADBD-5CE28534C115}" type="doc">
      <dgm:prSet loTypeId="urn:microsoft.com/office/officeart/2005/8/layout/hProcess9" loCatId="process" qsTypeId="urn:microsoft.com/office/officeart/2005/8/quickstyle/simple1" qsCatId="simple" csTypeId="urn:microsoft.com/office/officeart/2005/8/colors/accent1_2" csCatId="accent1" phldr="1"/>
      <dgm:spPr/>
    </dgm:pt>
    <dgm:pt modelId="{E233C860-D1CF-43DB-976F-636D78FE217A}">
      <dgm:prSet phldrT="[Text]"/>
      <dgm:spPr/>
      <dgm:t>
        <a:bodyPr/>
        <a:lstStyle/>
        <a:p>
          <a:r>
            <a:rPr lang="en-US" dirty="0" smtClean="0"/>
            <a:t>Preprocessing</a:t>
          </a:r>
          <a:endParaRPr lang="en-US" dirty="0"/>
        </a:p>
      </dgm:t>
    </dgm:pt>
    <dgm:pt modelId="{9F8C70AF-D609-40BB-AF86-B246816FA622}" type="parTrans" cxnId="{DF5D121C-6AE2-414E-89CD-0694406D7B2A}">
      <dgm:prSet/>
      <dgm:spPr/>
    </dgm:pt>
    <dgm:pt modelId="{2A67E92E-286D-434B-B1DE-E0F7AC2DBA55}" type="sibTrans" cxnId="{DF5D121C-6AE2-414E-89CD-0694406D7B2A}">
      <dgm:prSet/>
      <dgm:spPr/>
    </dgm:pt>
    <dgm:pt modelId="{09F1BF8C-EDD8-48C2-A001-E375D318153F}">
      <dgm:prSet phldrT="[Text]"/>
      <dgm:spPr/>
      <dgm:t>
        <a:bodyPr/>
        <a:lstStyle/>
        <a:p>
          <a:r>
            <a:rPr lang="en-US" dirty="0" smtClean="0"/>
            <a:t>Labeling</a:t>
          </a:r>
          <a:endParaRPr lang="en-US" dirty="0"/>
        </a:p>
      </dgm:t>
    </dgm:pt>
    <dgm:pt modelId="{6C722BE0-7C16-411F-B698-44B581AD2697}" type="parTrans" cxnId="{773DE684-6F24-4DAA-803B-47C86159AC70}">
      <dgm:prSet/>
      <dgm:spPr/>
    </dgm:pt>
    <dgm:pt modelId="{27BA1686-6426-4748-8C29-EB12338B78A5}" type="sibTrans" cxnId="{773DE684-6F24-4DAA-803B-47C86159AC70}">
      <dgm:prSet/>
      <dgm:spPr/>
    </dgm:pt>
    <dgm:pt modelId="{9FAFA828-BEC0-48BD-8C27-006EDB4CAB94}">
      <dgm:prSet phldrT="[Text]"/>
      <dgm:spPr/>
      <dgm:t>
        <a:bodyPr/>
        <a:lstStyle/>
        <a:p>
          <a:r>
            <a:rPr lang="en-US" dirty="0" smtClean="0"/>
            <a:t>Feature Extraction</a:t>
          </a:r>
          <a:endParaRPr lang="en-US" dirty="0"/>
        </a:p>
      </dgm:t>
    </dgm:pt>
    <dgm:pt modelId="{C77EB541-A434-4D73-A83A-5D6B64B017D5}" type="parTrans" cxnId="{FCD24887-ED4E-4A05-8946-5B2B4288A5FA}">
      <dgm:prSet/>
      <dgm:spPr/>
    </dgm:pt>
    <dgm:pt modelId="{33B0407C-25A7-4D5C-A607-C24A815775A8}" type="sibTrans" cxnId="{FCD24887-ED4E-4A05-8946-5B2B4288A5FA}">
      <dgm:prSet/>
      <dgm:spPr/>
    </dgm:pt>
    <dgm:pt modelId="{F893C9D6-AF12-4ECA-A9C8-85D56D74D064}">
      <dgm:prSet phldrT="[Text]"/>
      <dgm:spPr/>
      <dgm:t>
        <a:bodyPr/>
        <a:lstStyle/>
        <a:p>
          <a:r>
            <a:rPr lang="en-US" dirty="0" smtClean="0"/>
            <a:t>Classification</a:t>
          </a:r>
          <a:endParaRPr lang="en-US" dirty="0"/>
        </a:p>
      </dgm:t>
    </dgm:pt>
    <dgm:pt modelId="{381D2331-8181-4AAA-BEC0-FE7CD42E1281}" type="parTrans" cxnId="{6A5FECA3-494B-4C29-8BB6-650A02080F17}">
      <dgm:prSet/>
      <dgm:spPr/>
    </dgm:pt>
    <dgm:pt modelId="{7C609B0E-1DE4-4521-B0FB-02064F13B4F4}" type="sibTrans" cxnId="{6A5FECA3-494B-4C29-8BB6-650A02080F17}">
      <dgm:prSet/>
      <dgm:spPr/>
    </dgm:pt>
    <dgm:pt modelId="{25FC683B-2A56-4364-8EDD-44FF6BC4DDA1}">
      <dgm:prSet phldrT="[Text]"/>
      <dgm:spPr/>
      <dgm:t>
        <a:bodyPr/>
        <a:lstStyle/>
        <a:p>
          <a:r>
            <a:rPr lang="en-US" dirty="0" smtClean="0"/>
            <a:t>Performance Validation</a:t>
          </a:r>
          <a:endParaRPr lang="en-US" dirty="0"/>
        </a:p>
      </dgm:t>
    </dgm:pt>
    <dgm:pt modelId="{449599A2-B66C-483D-A002-D7959A326138}" type="parTrans" cxnId="{6A87269F-1640-4D4C-995C-5135CA431636}">
      <dgm:prSet/>
      <dgm:spPr/>
    </dgm:pt>
    <dgm:pt modelId="{926B6C70-AF4D-4F62-8A45-A5F4F6A0B642}" type="sibTrans" cxnId="{6A87269F-1640-4D4C-995C-5135CA431636}">
      <dgm:prSet/>
      <dgm:spPr/>
    </dgm:pt>
    <dgm:pt modelId="{5480882F-5D34-498A-B8BE-7250BCEE2446}">
      <dgm:prSet phldrT="[Text]"/>
      <dgm:spPr/>
      <dgm:t>
        <a:bodyPr/>
        <a:lstStyle/>
        <a:p>
          <a:r>
            <a:rPr lang="en-US" dirty="0" smtClean="0"/>
            <a:t>Model Optimization</a:t>
          </a:r>
          <a:endParaRPr lang="en-US" dirty="0"/>
        </a:p>
      </dgm:t>
    </dgm:pt>
    <dgm:pt modelId="{4D0CD50C-C00F-45EB-AFE3-8E51107C9886}" type="parTrans" cxnId="{01CF88F8-CA2C-4C53-8F12-C473CBAE88CC}">
      <dgm:prSet/>
      <dgm:spPr/>
    </dgm:pt>
    <dgm:pt modelId="{4F800AB5-6AAD-428B-A37C-C25EC53348C1}" type="sibTrans" cxnId="{01CF88F8-CA2C-4C53-8F12-C473CBAE88CC}">
      <dgm:prSet/>
      <dgm:spPr/>
    </dgm:pt>
    <dgm:pt modelId="{33DEECAA-873B-48F3-AB59-BA14524F15C8}" type="pres">
      <dgm:prSet presAssocID="{8DF4FF21-2C00-469C-ADBD-5CE28534C115}" presName="CompostProcess" presStyleCnt="0">
        <dgm:presLayoutVars>
          <dgm:dir/>
          <dgm:resizeHandles val="exact"/>
        </dgm:presLayoutVars>
      </dgm:prSet>
      <dgm:spPr/>
    </dgm:pt>
    <dgm:pt modelId="{6C1C1D8B-5EA4-4E13-9A16-033B05015280}" type="pres">
      <dgm:prSet presAssocID="{8DF4FF21-2C00-469C-ADBD-5CE28534C115}" presName="arrow" presStyleLbl="bgShp" presStyleIdx="0" presStyleCnt="1"/>
      <dgm:spPr/>
    </dgm:pt>
    <dgm:pt modelId="{C9ED6C26-0692-43F3-9924-9C93191F6A52}" type="pres">
      <dgm:prSet presAssocID="{8DF4FF21-2C00-469C-ADBD-5CE28534C115}" presName="linearProcess" presStyleCnt="0"/>
      <dgm:spPr/>
    </dgm:pt>
    <dgm:pt modelId="{D3E95493-5B42-4E88-AEA7-7F7E040B25F9}" type="pres">
      <dgm:prSet presAssocID="{E233C860-D1CF-43DB-976F-636D78FE217A}" presName="textNode" presStyleLbl="node1" presStyleIdx="0" presStyleCnt="6">
        <dgm:presLayoutVars>
          <dgm:bulletEnabled val="1"/>
        </dgm:presLayoutVars>
      </dgm:prSet>
      <dgm:spPr/>
      <dgm:t>
        <a:bodyPr/>
        <a:lstStyle/>
        <a:p>
          <a:endParaRPr lang="en-US"/>
        </a:p>
      </dgm:t>
    </dgm:pt>
    <dgm:pt modelId="{C4078686-5029-431D-A5EF-94FCCDCB0543}" type="pres">
      <dgm:prSet presAssocID="{2A67E92E-286D-434B-B1DE-E0F7AC2DBA55}" presName="sibTrans" presStyleCnt="0"/>
      <dgm:spPr/>
    </dgm:pt>
    <dgm:pt modelId="{DFA69722-7937-4FE8-8B7B-9DA9B3A0B2AA}" type="pres">
      <dgm:prSet presAssocID="{09F1BF8C-EDD8-48C2-A001-E375D318153F}" presName="textNode" presStyleLbl="node1" presStyleIdx="1" presStyleCnt="6">
        <dgm:presLayoutVars>
          <dgm:bulletEnabled val="1"/>
        </dgm:presLayoutVars>
      </dgm:prSet>
      <dgm:spPr/>
      <dgm:t>
        <a:bodyPr/>
        <a:lstStyle/>
        <a:p>
          <a:endParaRPr lang="en-US"/>
        </a:p>
      </dgm:t>
    </dgm:pt>
    <dgm:pt modelId="{FDEFD9E8-CE82-4843-A6E2-F79D63C26DFE}" type="pres">
      <dgm:prSet presAssocID="{27BA1686-6426-4748-8C29-EB12338B78A5}" presName="sibTrans" presStyleCnt="0"/>
      <dgm:spPr/>
    </dgm:pt>
    <dgm:pt modelId="{5A5E203A-2AE7-4742-88CF-2058F1AA24BD}" type="pres">
      <dgm:prSet presAssocID="{9FAFA828-BEC0-48BD-8C27-006EDB4CAB94}" presName="textNode" presStyleLbl="node1" presStyleIdx="2" presStyleCnt="6">
        <dgm:presLayoutVars>
          <dgm:bulletEnabled val="1"/>
        </dgm:presLayoutVars>
      </dgm:prSet>
      <dgm:spPr/>
      <dgm:t>
        <a:bodyPr/>
        <a:lstStyle/>
        <a:p>
          <a:endParaRPr lang="en-US"/>
        </a:p>
      </dgm:t>
    </dgm:pt>
    <dgm:pt modelId="{DAEA4033-59B1-42C3-8394-F92E7F7FE30D}" type="pres">
      <dgm:prSet presAssocID="{33B0407C-25A7-4D5C-A607-C24A815775A8}" presName="sibTrans" presStyleCnt="0"/>
      <dgm:spPr/>
    </dgm:pt>
    <dgm:pt modelId="{70E26E6C-BACD-4D19-9F37-F6CDB85AFAAF}" type="pres">
      <dgm:prSet presAssocID="{F893C9D6-AF12-4ECA-A9C8-85D56D74D064}" presName="textNode" presStyleLbl="node1" presStyleIdx="3" presStyleCnt="6">
        <dgm:presLayoutVars>
          <dgm:bulletEnabled val="1"/>
        </dgm:presLayoutVars>
      </dgm:prSet>
      <dgm:spPr/>
      <dgm:t>
        <a:bodyPr/>
        <a:lstStyle/>
        <a:p>
          <a:endParaRPr lang="en-US"/>
        </a:p>
      </dgm:t>
    </dgm:pt>
    <dgm:pt modelId="{EC20154C-7BE4-4811-BB1C-C58338D16679}" type="pres">
      <dgm:prSet presAssocID="{7C609B0E-1DE4-4521-B0FB-02064F13B4F4}" presName="sibTrans" presStyleCnt="0"/>
      <dgm:spPr/>
    </dgm:pt>
    <dgm:pt modelId="{919DE5C0-5185-41D0-8102-CDE1BF701EAE}" type="pres">
      <dgm:prSet presAssocID="{25FC683B-2A56-4364-8EDD-44FF6BC4DDA1}" presName="textNode" presStyleLbl="node1" presStyleIdx="4" presStyleCnt="6">
        <dgm:presLayoutVars>
          <dgm:bulletEnabled val="1"/>
        </dgm:presLayoutVars>
      </dgm:prSet>
      <dgm:spPr/>
      <dgm:t>
        <a:bodyPr/>
        <a:lstStyle/>
        <a:p>
          <a:endParaRPr lang="en-US"/>
        </a:p>
      </dgm:t>
    </dgm:pt>
    <dgm:pt modelId="{D1B7C7F7-4AEC-45F0-B1D7-21435DA5FB94}" type="pres">
      <dgm:prSet presAssocID="{926B6C70-AF4D-4F62-8A45-A5F4F6A0B642}" presName="sibTrans" presStyleCnt="0"/>
      <dgm:spPr/>
    </dgm:pt>
    <dgm:pt modelId="{B612F9A4-03E4-4893-80A2-8C69D28F7348}" type="pres">
      <dgm:prSet presAssocID="{5480882F-5D34-498A-B8BE-7250BCEE2446}" presName="textNode" presStyleLbl="node1" presStyleIdx="5" presStyleCnt="6">
        <dgm:presLayoutVars>
          <dgm:bulletEnabled val="1"/>
        </dgm:presLayoutVars>
      </dgm:prSet>
      <dgm:spPr/>
      <dgm:t>
        <a:bodyPr/>
        <a:lstStyle/>
        <a:p>
          <a:endParaRPr lang="en-US"/>
        </a:p>
      </dgm:t>
    </dgm:pt>
  </dgm:ptLst>
  <dgm:cxnLst>
    <dgm:cxn modelId="{A33EC7D7-79DD-402F-AF44-6A7FE4849421}" type="presOf" srcId="{9FAFA828-BEC0-48BD-8C27-006EDB4CAB94}" destId="{5A5E203A-2AE7-4742-88CF-2058F1AA24BD}" srcOrd="0" destOrd="0" presId="urn:microsoft.com/office/officeart/2005/8/layout/hProcess9"/>
    <dgm:cxn modelId="{6C98D5E8-1CD0-4EF0-8083-1247770D3604}" type="presOf" srcId="{8DF4FF21-2C00-469C-ADBD-5CE28534C115}" destId="{33DEECAA-873B-48F3-AB59-BA14524F15C8}" srcOrd="0" destOrd="0" presId="urn:microsoft.com/office/officeart/2005/8/layout/hProcess9"/>
    <dgm:cxn modelId="{0F19C520-6459-4A77-8235-55CD41259CD4}" type="presOf" srcId="{5480882F-5D34-498A-B8BE-7250BCEE2446}" destId="{B612F9A4-03E4-4893-80A2-8C69D28F7348}" srcOrd="0" destOrd="0" presId="urn:microsoft.com/office/officeart/2005/8/layout/hProcess9"/>
    <dgm:cxn modelId="{FCD24887-ED4E-4A05-8946-5B2B4288A5FA}" srcId="{8DF4FF21-2C00-469C-ADBD-5CE28534C115}" destId="{9FAFA828-BEC0-48BD-8C27-006EDB4CAB94}" srcOrd="2" destOrd="0" parTransId="{C77EB541-A434-4D73-A83A-5D6B64B017D5}" sibTransId="{33B0407C-25A7-4D5C-A607-C24A815775A8}"/>
    <dgm:cxn modelId="{311BE69C-467A-4D46-8B0D-42C331E1288F}" type="presOf" srcId="{25FC683B-2A56-4364-8EDD-44FF6BC4DDA1}" destId="{919DE5C0-5185-41D0-8102-CDE1BF701EAE}" srcOrd="0" destOrd="0" presId="urn:microsoft.com/office/officeart/2005/8/layout/hProcess9"/>
    <dgm:cxn modelId="{01CF88F8-CA2C-4C53-8F12-C473CBAE88CC}" srcId="{8DF4FF21-2C00-469C-ADBD-5CE28534C115}" destId="{5480882F-5D34-498A-B8BE-7250BCEE2446}" srcOrd="5" destOrd="0" parTransId="{4D0CD50C-C00F-45EB-AFE3-8E51107C9886}" sibTransId="{4F800AB5-6AAD-428B-A37C-C25EC53348C1}"/>
    <dgm:cxn modelId="{6A5FECA3-494B-4C29-8BB6-650A02080F17}" srcId="{8DF4FF21-2C00-469C-ADBD-5CE28534C115}" destId="{F893C9D6-AF12-4ECA-A9C8-85D56D74D064}" srcOrd="3" destOrd="0" parTransId="{381D2331-8181-4AAA-BEC0-FE7CD42E1281}" sibTransId="{7C609B0E-1DE4-4521-B0FB-02064F13B4F4}"/>
    <dgm:cxn modelId="{1FF85B6D-05D0-4B1F-98DA-8813FD446C4F}" type="presOf" srcId="{E233C860-D1CF-43DB-976F-636D78FE217A}" destId="{D3E95493-5B42-4E88-AEA7-7F7E040B25F9}" srcOrd="0" destOrd="0" presId="urn:microsoft.com/office/officeart/2005/8/layout/hProcess9"/>
    <dgm:cxn modelId="{DF5D121C-6AE2-414E-89CD-0694406D7B2A}" srcId="{8DF4FF21-2C00-469C-ADBD-5CE28534C115}" destId="{E233C860-D1CF-43DB-976F-636D78FE217A}" srcOrd="0" destOrd="0" parTransId="{9F8C70AF-D609-40BB-AF86-B246816FA622}" sibTransId="{2A67E92E-286D-434B-B1DE-E0F7AC2DBA55}"/>
    <dgm:cxn modelId="{141FAA9B-1156-4AE6-A513-07F4EF4A6587}" type="presOf" srcId="{F893C9D6-AF12-4ECA-A9C8-85D56D74D064}" destId="{70E26E6C-BACD-4D19-9F37-F6CDB85AFAAF}" srcOrd="0" destOrd="0" presId="urn:microsoft.com/office/officeart/2005/8/layout/hProcess9"/>
    <dgm:cxn modelId="{773DE684-6F24-4DAA-803B-47C86159AC70}" srcId="{8DF4FF21-2C00-469C-ADBD-5CE28534C115}" destId="{09F1BF8C-EDD8-48C2-A001-E375D318153F}" srcOrd="1" destOrd="0" parTransId="{6C722BE0-7C16-411F-B698-44B581AD2697}" sibTransId="{27BA1686-6426-4748-8C29-EB12338B78A5}"/>
    <dgm:cxn modelId="{6A87269F-1640-4D4C-995C-5135CA431636}" srcId="{8DF4FF21-2C00-469C-ADBD-5CE28534C115}" destId="{25FC683B-2A56-4364-8EDD-44FF6BC4DDA1}" srcOrd="4" destOrd="0" parTransId="{449599A2-B66C-483D-A002-D7959A326138}" sibTransId="{926B6C70-AF4D-4F62-8A45-A5F4F6A0B642}"/>
    <dgm:cxn modelId="{5F17994B-A01C-4386-851F-08C30DAD1BC0}" type="presOf" srcId="{09F1BF8C-EDD8-48C2-A001-E375D318153F}" destId="{DFA69722-7937-4FE8-8B7B-9DA9B3A0B2AA}" srcOrd="0" destOrd="0" presId="urn:microsoft.com/office/officeart/2005/8/layout/hProcess9"/>
    <dgm:cxn modelId="{D545AD28-4E55-4BE4-9701-E2215E8D2A05}" type="presParOf" srcId="{33DEECAA-873B-48F3-AB59-BA14524F15C8}" destId="{6C1C1D8B-5EA4-4E13-9A16-033B05015280}" srcOrd="0" destOrd="0" presId="urn:microsoft.com/office/officeart/2005/8/layout/hProcess9"/>
    <dgm:cxn modelId="{D29A3F62-4487-4FAD-8B5B-C9B681700150}" type="presParOf" srcId="{33DEECAA-873B-48F3-AB59-BA14524F15C8}" destId="{C9ED6C26-0692-43F3-9924-9C93191F6A52}" srcOrd="1" destOrd="0" presId="urn:microsoft.com/office/officeart/2005/8/layout/hProcess9"/>
    <dgm:cxn modelId="{FA1D3086-3437-43C0-BE37-2155F09989F0}" type="presParOf" srcId="{C9ED6C26-0692-43F3-9924-9C93191F6A52}" destId="{D3E95493-5B42-4E88-AEA7-7F7E040B25F9}" srcOrd="0" destOrd="0" presId="urn:microsoft.com/office/officeart/2005/8/layout/hProcess9"/>
    <dgm:cxn modelId="{2CAABEDD-0A41-46C2-9A3B-67A5B9DBE0A3}" type="presParOf" srcId="{C9ED6C26-0692-43F3-9924-9C93191F6A52}" destId="{C4078686-5029-431D-A5EF-94FCCDCB0543}" srcOrd="1" destOrd="0" presId="urn:microsoft.com/office/officeart/2005/8/layout/hProcess9"/>
    <dgm:cxn modelId="{28E103B7-A086-4B28-A5E2-A868F05020FC}" type="presParOf" srcId="{C9ED6C26-0692-43F3-9924-9C93191F6A52}" destId="{DFA69722-7937-4FE8-8B7B-9DA9B3A0B2AA}" srcOrd="2" destOrd="0" presId="urn:microsoft.com/office/officeart/2005/8/layout/hProcess9"/>
    <dgm:cxn modelId="{BDE1234E-0895-41AD-968A-EC20439EF966}" type="presParOf" srcId="{C9ED6C26-0692-43F3-9924-9C93191F6A52}" destId="{FDEFD9E8-CE82-4843-A6E2-F79D63C26DFE}" srcOrd="3" destOrd="0" presId="urn:microsoft.com/office/officeart/2005/8/layout/hProcess9"/>
    <dgm:cxn modelId="{12EDD947-F8EB-4AF3-B235-49A6F9BD9A0D}" type="presParOf" srcId="{C9ED6C26-0692-43F3-9924-9C93191F6A52}" destId="{5A5E203A-2AE7-4742-88CF-2058F1AA24BD}" srcOrd="4" destOrd="0" presId="urn:microsoft.com/office/officeart/2005/8/layout/hProcess9"/>
    <dgm:cxn modelId="{FE287F1F-655E-42E9-9A45-A697A1125478}" type="presParOf" srcId="{C9ED6C26-0692-43F3-9924-9C93191F6A52}" destId="{DAEA4033-59B1-42C3-8394-F92E7F7FE30D}" srcOrd="5" destOrd="0" presId="urn:microsoft.com/office/officeart/2005/8/layout/hProcess9"/>
    <dgm:cxn modelId="{96399A8C-11CA-41E6-98C9-ACF7A89BAACC}" type="presParOf" srcId="{C9ED6C26-0692-43F3-9924-9C93191F6A52}" destId="{70E26E6C-BACD-4D19-9F37-F6CDB85AFAAF}" srcOrd="6" destOrd="0" presId="urn:microsoft.com/office/officeart/2005/8/layout/hProcess9"/>
    <dgm:cxn modelId="{9025456F-88B5-4B4A-98C0-0E83CF08B8E5}" type="presParOf" srcId="{C9ED6C26-0692-43F3-9924-9C93191F6A52}" destId="{EC20154C-7BE4-4811-BB1C-C58338D16679}" srcOrd="7" destOrd="0" presId="urn:microsoft.com/office/officeart/2005/8/layout/hProcess9"/>
    <dgm:cxn modelId="{7DEDE47A-155C-4745-86CD-7369154C2152}" type="presParOf" srcId="{C9ED6C26-0692-43F3-9924-9C93191F6A52}" destId="{919DE5C0-5185-41D0-8102-CDE1BF701EAE}" srcOrd="8" destOrd="0" presId="urn:microsoft.com/office/officeart/2005/8/layout/hProcess9"/>
    <dgm:cxn modelId="{6D285AA0-2C0C-40BE-B704-7E1D01014569}" type="presParOf" srcId="{C9ED6C26-0692-43F3-9924-9C93191F6A52}" destId="{D1B7C7F7-4AEC-45F0-B1D7-21435DA5FB94}" srcOrd="9" destOrd="0" presId="urn:microsoft.com/office/officeart/2005/8/layout/hProcess9"/>
    <dgm:cxn modelId="{5C9E3658-B628-42B9-BA2C-C5AEE7662F82}" type="presParOf" srcId="{C9ED6C26-0692-43F3-9924-9C93191F6A52}" destId="{B612F9A4-03E4-4893-80A2-8C69D28F7348}"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C1D8B-5EA4-4E13-9A16-033B05015280}">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95493-5B42-4E88-AEA7-7F7E040B25F9}">
      <dsp:nvSpPr>
        <dsp:cNvPr id="0" name=""/>
        <dsp:cNvSpPr/>
      </dsp:nvSpPr>
      <dsp:spPr>
        <a:xfrm>
          <a:off x="4849" y="1305401"/>
          <a:ext cx="1665942"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Preprocessing</a:t>
          </a:r>
          <a:endParaRPr lang="en-US" sz="1800" kern="1200" dirty="0"/>
        </a:p>
      </dsp:txBody>
      <dsp:txXfrm>
        <a:off x="86174" y="1386726"/>
        <a:ext cx="1503292" cy="1577885"/>
      </dsp:txXfrm>
    </dsp:sp>
    <dsp:sp modelId="{DFA69722-7937-4FE8-8B7B-9DA9B3A0B2AA}">
      <dsp:nvSpPr>
        <dsp:cNvPr id="0" name=""/>
        <dsp:cNvSpPr/>
      </dsp:nvSpPr>
      <dsp:spPr>
        <a:xfrm>
          <a:off x="1772841" y="1305401"/>
          <a:ext cx="1665942"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Labeling</a:t>
          </a:r>
          <a:endParaRPr lang="en-US" sz="1800" kern="1200" dirty="0"/>
        </a:p>
      </dsp:txBody>
      <dsp:txXfrm>
        <a:off x="1854166" y="1386726"/>
        <a:ext cx="1503292" cy="1577885"/>
      </dsp:txXfrm>
    </dsp:sp>
    <dsp:sp modelId="{5A5E203A-2AE7-4742-88CF-2058F1AA24BD}">
      <dsp:nvSpPr>
        <dsp:cNvPr id="0" name=""/>
        <dsp:cNvSpPr/>
      </dsp:nvSpPr>
      <dsp:spPr>
        <a:xfrm>
          <a:off x="3540833" y="1305401"/>
          <a:ext cx="1665942"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Feature Extraction</a:t>
          </a:r>
          <a:endParaRPr lang="en-US" sz="1800" kern="1200" dirty="0"/>
        </a:p>
      </dsp:txBody>
      <dsp:txXfrm>
        <a:off x="3622158" y="1386726"/>
        <a:ext cx="1503292" cy="1577885"/>
      </dsp:txXfrm>
    </dsp:sp>
    <dsp:sp modelId="{70E26E6C-BACD-4D19-9F37-F6CDB85AFAAF}">
      <dsp:nvSpPr>
        <dsp:cNvPr id="0" name=""/>
        <dsp:cNvSpPr/>
      </dsp:nvSpPr>
      <dsp:spPr>
        <a:xfrm>
          <a:off x="5308824" y="1305401"/>
          <a:ext cx="1665942"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Classification</a:t>
          </a:r>
          <a:endParaRPr lang="en-US" sz="1800" kern="1200" dirty="0"/>
        </a:p>
      </dsp:txBody>
      <dsp:txXfrm>
        <a:off x="5390149" y="1386726"/>
        <a:ext cx="1503292" cy="1577885"/>
      </dsp:txXfrm>
    </dsp:sp>
    <dsp:sp modelId="{919DE5C0-5185-41D0-8102-CDE1BF701EAE}">
      <dsp:nvSpPr>
        <dsp:cNvPr id="0" name=""/>
        <dsp:cNvSpPr/>
      </dsp:nvSpPr>
      <dsp:spPr>
        <a:xfrm>
          <a:off x="7076816" y="1305401"/>
          <a:ext cx="1665942"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Performance Validation</a:t>
          </a:r>
          <a:endParaRPr lang="en-US" sz="1800" kern="1200" dirty="0"/>
        </a:p>
      </dsp:txBody>
      <dsp:txXfrm>
        <a:off x="7158141" y="1386726"/>
        <a:ext cx="1503292" cy="1577885"/>
      </dsp:txXfrm>
    </dsp:sp>
    <dsp:sp modelId="{B612F9A4-03E4-4893-80A2-8C69D28F7348}">
      <dsp:nvSpPr>
        <dsp:cNvPr id="0" name=""/>
        <dsp:cNvSpPr/>
      </dsp:nvSpPr>
      <dsp:spPr>
        <a:xfrm>
          <a:off x="8844808" y="1305401"/>
          <a:ext cx="1665942"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Model Optimization</a:t>
          </a:r>
          <a:endParaRPr lang="en-US" sz="1800" kern="1200" dirty="0"/>
        </a:p>
      </dsp:txBody>
      <dsp:txXfrm>
        <a:off x="8926133" y="1386726"/>
        <a:ext cx="1503292" cy="157788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README.MD are one</a:t>
            </a:r>
            <a:r>
              <a:rPr lang="en-US" baseline="0" dirty="0" smtClean="0"/>
              <a:t> of the most important documentation for open-source repositories where it is the first point of communication between the owner of the code to its users. Doing it poorly would mean that it would be very difficult for the community to learn about the open source code and use it. </a:t>
            </a:r>
          </a:p>
          <a:p>
            <a:endParaRPr lang="en-US" baseline="0" dirty="0" smtClean="0"/>
          </a:p>
          <a:p>
            <a:r>
              <a:rPr lang="en-US" baseline="0" dirty="0" smtClean="0"/>
              <a:t>However, many people, myself included, are often lost to the huge sea of </a:t>
            </a:r>
            <a:r>
              <a:rPr lang="en-US" baseline="0" dirty="0" err="1" smtClean="0"/>
              <a:t>opensource</a:t>
            </a:r>
            <a:r>
              <a:rPr lang="en-US" baseline="0" dirty="0" smtClean="0"/>
              <a:t> code and often don’t know where to start. Not only that, there haven’t been a well defined standard that developers follow to create the Readme file, which makes it very hard for people to easily gauge what these repositories are exactly for. </a:t>
            </a:r>
          </a:p>
          <a:p>
            <a:endParaRPr lang="en-US" baseline="0" dirty="0" smtClean="0"/>
          </a:p>
          <a:p>
            <a:r>
              <a:rPr lang="en-US" baseline="0" dirty="0" smtClean="0"/>
              <a:t>And that is why this research existed, which is to solve and improve the readability of these readme files by using machine learning to effectively predict and label well defined and standardized categories within the Readme files based on its context. </a:t>
            </a:r>
          </a:p>
          <a:p>
            <a:endParaRPr lang="en-US" baseline="0" dirty="0" smtClean="0"/>
          </a:p>
          <a:p>
            <a:r>
              <a:rPr lang="en-US" baseline="0" dirty="0" smtClean="0"/>
              <a:t>As mentioned from the research paper itself, the participants or the users who tested the labelling functionality based on machine learning classifications have reported increase effectiveness in information discovery.</a:t>
            </a:r>
          </a:p>
          <a:p>
            <a:endParaRPr lang="en-US" baseline="0" dirty="0" smtClean="0"/>
          </a:p>
          <a:p>
            <a:r>
              <a:rPr lang="en-US" baseline="0" dirty="0" smtClean="0"/>
              <a:t>We believe that the machine learning done with this research can help evolve the </a:t>
            </a:r>
            <a:r>
              <a:rPr lang="en-US" baseline="0" dirty="0" err="1" smtClean="0"/>
              <a:t>Github</a:t>
            </a:r>
            <a:r>
              <a:rPr lang="en-US" baseline="0" dirty="0" smtClean="0"/>
              <a:t> ecosystem to be more user-friendly and more accessible by improving easier information discovery on the vast treasures of source code that can be found within the world of </a:t>
            </a:r>
            <a:r>
              <a:rPr lang="en-US" baseline="0" dirty="0" err="1" smtClean="0"/>
              <a:t>Github</a:t>
            </a:r>
            <a:r>
              <a:rPr lang="en-US" baseline="0" dirty="0" smtClean="0"/>
              <a:t>.</a:t>
            </a:r>
          </a:p>
        </p:txBody>
      </p:sp>
      <p:sp>
        <p:nvSpPr>
          <p:cNvPr id="4" name="Slide Number Placeholder 3"/>
          <p:cNvSpPr>
            <a:spLocks noGrp="1"/>
          </p:cNvSpPr>
          <p:nvPr>
            <p:ph type="sldNum" sz="quarter" idx="10"/>
          </p:nvPr>
        </p:nvSpPr>
        <p:spPr/>
        <p:txBody>
          <a:bodyPr/>
          <a:lstStyle/>
          <a:p>
            <a:fld id="{C17EFB67-7F1A-487A-813D-FAA1356D33D1}" type="slidenum">
              <a:rPr lang="en-US" smtClean="0"/>
              <a:t>2</a:t>
            </a:fld>
            <a:endParaRPr lang="en-US"/>
          </a:p>
        </p:txBody>
      </p:sp>
    </p:spTree>
    <p:extLst>
      <p:ext uri="{BB962C8B-B14F-4D97-AF65-F5344CB8AC3E}">
        <p14:creationId xmlns:p14="http://schemas.microsoft.com/office/powerpoint/2010/main" val="280072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is our</a:t>
            </a:r>
            <a:r>
              <a:rPr lang="en-US" baseline="0" dirty="0" smtClean="0"/>
              <a:t> grand plan. We will first start off with data preprocessing where, along with the existing dataset used by the research paper, we will scrape 1000 Readme.md files from </a:t>
            </a:r>
            <a:r>
              <a:rPr lang="en-US" baseline="0" dirty="0" err="1" smtClean="0"/>
              <a:t>Github</a:t>
            </a:r>
            <a:r>
              <a:rPr lang="en-US" baseline="0" dirty="0" smtClean="0"/>
              <a:t> and will label it based on the labels as per the classification outlined within the paper. We will then explore the current identified features as well as any potential additional features that have not been identified. </a:t>
            </a:r>
          </a:p>
          <a:p>
            <a:endParaRPr lang="en-US" baseline="0" dirty="0" smtClean="0"/>
          </a:p>
          <a:p>
            <a:r>
              <a:rPr lang="en-US" baseline="0" dirty="0" smtClean="0"/>
              <a:t>Once we finish with defining our features, we will then explore various classifier models. The current research utilizes SVM, but we will. On top of that explore other models as well such as Ensemble types like the </a:t>
            </a:r>
            <a:r>
              <a:rPr lang="en-US" baseline="0" dirty="0" err="1" smtClean="0"/>
              <a:t>RandomForests</a:t>
            </a:r>
            <a:r>
              <a:rPr lang="en-US" baseline="0" dirty="0" smtClean="0"/>
              <a:t>. Of course, with the models that we have identified we will also score its performance such as using F1 score as per the research. Lastly, we will try to improve on these scores by exploring in the tweaking of the models </a:t>
            </a:r>
            <a:r>
              <a:rPr lang="en-US" baseline="0" dirty="0" err="1" smtClean="0"/>
              <a:t>hyperparameters</a:t>
            </a:r>
            <a:r>
              <a:rPr lang="en-US" baseline="0" dirty="0" smtClean="0"/>
              <a:t> in order to get the best model for the job.</a:t>
            </a:r>
            <a:endParaRPr lang="en-US" dirty="0"/>
          </a:p>
        </p:txBody>
      </p:sp>
      <p:sp>
        <p:nvSpPr>
          <p:cNvPr id="4" name="Slide Number Placeholder 3"/>
          <p:cNvSpPr>
            <a:spLocks noGrp="1"/>
          </p:cNvSpPr>
          <p:nvPr>
            <p:ph type="sldNum" sz="quarter" idx="10"/>
          </p:nvPr>
        </p:nvSpPr>
        <p:spPr/>
        <p:txBody>
          <a:bodyPr/>
          <a:lstStyle/>
          <a:p>
            <a:fld id="{C17EFB67-7F1A-487A-813D-FAA1356D33D1}" type="slidenum">
              <a:rPr lang="en-US" smtClean="0"/>
              <a:t>5</a:t>
            </a:fld>
            <a:endParaRPr lang="en-US"/>
          </a:p>
        </p:txBody>
      </p:sp>
    </p:spTree>
    <p:extLst>
      <p:ext uri="{BB962C8B-B14F-4D97-AF65-F5344CB8AC3E}">
        <p14:creationId xmlns:p14="http://schemas.microsoft.com/office/powerpoint/2010/main" val="2386709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FE78C2-47AD-C340-9456-D9F9B3D30035}"/>
              </a:ext>
            </a:extLst>
          </p:cNvPr>
          <p:cNvSpPr>
            <a:spLocks noGrp="1"/>
          </p:cNvSpPr>
          <p:nvPr>
            <p:ph type="ctrTitle"/>
          </p:nvPr>
        </p:nvSpPr>
        <p:spPr>
          <a:xfrm>
            <a:off x="552668" y="481913"/>
            <a:ext cx="7841294" cy="1884405"/>
          </a:xfrm>
          <a:prstGeom prst="rect">
            <a:avLst/>
          </a:prstGeom>
        </p:spPr>
        <p:txBody>
          <a:bodyPr anchor="b">
            <a:normAutofit/>
          </a:bodyPr>
          <a:lstStyle>
            <a:lvl1pPr algn="l">
              <a:lnSpc>
                <a:spcPts val="5000"/>
              </a:lnSpc>
              <a:defRPr sz="4800" b="1">
                <a:solidFill>
                  <a:schemeClr val="accent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36038AA-9B5A-234E-B6E1-FE9722AB0657}"/>
              </a:ext>
            </a:extLst>
          </p:cNvPr>
          <p:cNvSpPr>
            <a:spLocks noGrp="1"/>
          </p:cNvSpPr>
          <p:nvPr>
            <p:ph type="subTitle" idx="1"/>
          </p:nvPr>
        </p:nvSpPr>
        <p:spPr>
          <a:xfrm>
            <a:off x="552668" y="2366318"/>
            <a:ext cx="7841294" cy="939114"/>
          </a:xfrm>
          <a:prstGeom prst="rect">
            <a:avLst/>
          </a:prstGeom>
        </p:spPr>
        <p:txBody>
          <a:bodyPr/>
          <a:lstStyle>
            <a:lvl1pPr marL="0" indent="0" algn="l">
              <a:lnSpc>
                <a:spcPts val="26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9">
            <a:extLst>
              <a:ext uri="{FF2B5EF4-FFF2-40B4-BE49-F238E27FC236}">
                <a16:creationId xmlns:a16="http://schemas.microsoft.com/office/drawing/2014/main" xmlns="" id="{13FD472B-32E4-8A46-90E5-97757DC24EE5}"/>
              </a:ext>
            </a:extLst>
          </p:cNvPr>
          <p:cNvSpPr>
            <a:spLocks noGrp="1"/>
          </p:cNvSpPr>
          <p:nvPr>
            <p:ph type="body" sz="quarter" idx="10" hasCustomPrompt="1"/>
          </p:nvPr>
        </p:nvSpPr>
        <p:spPr>
          <a:xfrm>
            <a:off x="552668" y="3305432"/>
            <a:ext cx="6367116" cy="1186859"/>
          </a:xfrm>
          <a:prstGeom prst="rect">
            <a:avLst/>
          </a:prstGeom>
        </p:spPr>
        <p:txBody>
          <a:bodyPr anchor="b" anchorCtr="0">
            <a:noAutofit/>
          </a:bodyPr>
          <a:lstStyle>
            <a:lvl1pPr marL="0" indent="0">
              <a:lnSpc>
                <a:spcPts val="1600"/>
              </a:lnSpc>
              <a:spcBef>
                <a:spcPts val="0"/>
              </a:spcBef>
              <a:buNone/>
              <a:defRPr sz="1400">
                <a:solidFill>
                  <a:schemeClr val="tx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xmlns="" id="{65E4B113-E638-B640-8F48-252058659E0B}"/>
              </a:ext>
            </a:extLst>
          </p:cNvPr>
          <p:cNvSpPr>
            <a:spLocks noGrp="1"/>
          </p:cNvSpPr>
          <p:nvPr>
            <p:ph type="body" sz="quarter" idx="11" hasCustomPrompt="1"/>
          </p:nvPr>
        </p:nvSpPr>
        <p:spPr>
          <a:xfrm>
            <a:off x="552668" y="4492291"/>
            <a:ext cx="3487991" cy="521874"/>
          </a:xfrm>
          <a:prstGeom prst="rect">
            <a:avLst/>
          </a:prstGeom>
        </p:spPr>
        <p:txBody>
          <a:bodyPr>
            <a:normAutofit/>
          </a:bodyPr>
          <a:lstStyle>
            <a:lvl1pPr marL="0" indent="0">
              <a:spcBef>
                <a:spcPts val="0"/>
              </a:spcBef>
              <a:buNone/>
              <a:defRPr sz="1000" b="1">
                <a:solidFill>
                  <a:schemeClr val="accent3"/>
                </a:solidFill>
              </a:defRPr>
            </a:lvl1pPr>
          </a:lstStyle>
          <a:p>
            <a:pPr lvl="0"/>
            <a:r>
              <a:rPr lang="en-US" dirty="0"/>
              <a:t>Click to add date</a:t>
            </a:r>
          </a:p>
        </p:txBody>
      </p:sp>
    </p:spTree>
    <p:extLst>
      <p:ext uri="{BB962C8B-B14F-4D97-AF65-F5344CB8AC3E}">
        <p14:creationId xmlns:p14="http://schemas.microsoft.com/office/powerpoint/2010/main" val="398029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7A32D7-DB76-2847-ADA0-EE213BEBB022}"/>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388144403"/>
      </p:ext>
    </p:extLst>
  </p:cSld>
  <p:clrMapOvr>
    <a:masterClrMapping/>
  </p:clrMapOvr>
  <p:extLst>
    <p:ext uri="{DCECCB84-F9BA-43D5-87BE-67443E8EF086}">
      <p15:sldGuideLst xmlns:p15="http://schemas.microsoft.com/office/powerpoint/2012/main">
        <p15:guide id="1" orient="horz" pos="70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r>
              <a:rPr lang="en-US"/>
              <a:t>Click icon to add picture</a:t>
            </a:r>
          </a:p>
        </p:txBody>
      </p:sp>
      <p:sp>
        <p:nvSpPr>
          <p:cNvPr id="11" name="Content Placeholder 2">
            <a:extLst>
              <a:ext uri="{FF2B5EF4-FFF2-40B4-BE49-F238E27FC236}">
                <a16:creationId xmlns:a16="http://schemas.microsoft.com/office/drawing/2014/main" xmlns=""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6DBF3C08-C8EC-DC49-84E7-B18774364A03}"/>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7" name="Title 1">
            <a:extLst>
              <a:ext uri="{FF2B5EF4-FFF2-40B4-BE49-F238E27FC236}">
                <a16:creationId xmlns:a16="http://schemas.microsoft.com/office/drawing/2014/main" xmlns="" id="{4AF4FC2F-942D-6942-8D5B-4C7E0E5244FF}"/>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219073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A683A0EC-D117-3A44-A056-CF7521187A07}"/>
              </a:ext>
            </a:extLst>
          </p:cNvPr>
          <p:cNvSpPr>
            <a:spLocks noGrp="1"/>
          </p:cNvSpPr>
          <p:nvPr>
            <p:ph type="pic" sz="quarter" idx="13"/>
          </p:nvPr>
        </p:nvSpPr>
        <p:spPr>
          <a:xfrm>
            <a:off x="1211358" y="1655241"/>
            <a:ext cx="3982602" cy="2222782"/>
          </a:xfrm>
          <a:prstGeom prst="rect">
            <a:avLst/>
          </a:prstGeom>
        </p:spPr>
        <p:txBody>
          <a:bodyPr/>
          <a:lstStyle>
            <a:lvl1pPr marL="0" indent="0">
              <a:buNone/>
              <a:defRPr/>
            </a:lvl1pPr>
          </a:lstStyle>
          <a:p>
            <a:r>
              <a:rPr lang="en-US"/>
              <a:t>Click icon to add picture</a:t>
            </a:r>
            <a:endParaRPr lang="en-US" dirty="0"/>
          </a:p>
        </p:txBody>
      </p:sp>
      <p:sp>
        <p:nvSpPr>
          <p:cNvPr id="11" name="Content Placeholder 2">
            <a:extLst>
              <a:ext uri="{FF2B5EF4-FFF2-40B4-BE49-F238E27FC236}">
                <a16:creationId xmlns:a16="http://schemas.microsoft.com/office/drawing/2014/main" xmlns="" id="{EC2CEEFA-DEDA-3C4E-B209-94546CDD8BD9}"/>
              </a:ext>
            </a:extLst>
          </p:cNvPr>
          <p:cNvSpPr>
            <a:spLocks noGrp="1"/>
          </p:cNvSpPr>
          <p:nvPr>
            <p:ph idx="1"/>
          </p:nvPr>
        </p:nvSpPr>
        <p:spPr>
          <a:xfrm>
            <a:off x="1211358"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7">
            <a:extLst>
              <a:ext uri="{FF2B5EF4-FFF2-40B4-BE49-F238E27FC236}">
                <a16:creationId xmlns:a16="http://schemas.microsoft.com/office/drawing/2014/main" xmlns="" id="{873EC9B2-3D79-EB42-BD2D-94A59CE5C329}"/>
              </a:ext>
            </a:extLst>
          </p:cNvPr>
          <p:cNvSpPr>
            <a:spLocks noGrp="1"/>
          </p:cNvSpPr>
          <p:nvPr>
            <p:ph type="pic" sz="quarter" idx="14"/>
          </p:nvPr>
        </p:nvSpPr>
        <p:spPr>
          <a:xfrm>
            <a:off x="6984841" y="1655241"/>
            <a:ext cx="3982602" cy="2222782"/>
          </a:xfrm>
          <a:prstGeom prst="rect">
            <a:avLst/>
          </a:prstGeom>
        </p:spPr>
        <p:txBody>
          <a:bodyPr/>
          <a:lstStyle>
            <a:lvl1pPr marL="0" indent="0">
              <a:buNone/>
              <a:defRPr/>
            </a:lvl1pPr>
          </a:lstStyle>
          <a:p>
            <a:r>
              <a:rPr lang="en-US"/>
              <a:t>Click icon to add picture</a:t>
            </a:r>
          </a:p>
        </p:txBody>
      </p:sp>
      <p:cxnSp>
        <p:nvCxnSpPr>
          <p:cNvPr id="3" name="Straight Connector 2">
            <a:extLst>
              <a:ext uri="{FF2B5EF4-FFF2-40B4-BE49-F238E27FC236}">
                <a16:creationId xmlns:a16="http://schemas.microsoft.com/office/drawing/2014/main" xmlns="" id="{B1D7853A-8D09-4041-8FD1-E58DBA8A7F0F}"/>
              </a:ext>
            </a:extLst>
          </p:cNvPr>
          <p:cNvCxnSpPr/>
          <p:nvPr userDrawn="1"/>
        </p:nvCxnSpPr>
        <p:spPr>
          <a:xfrm>
            <a:off x="6096000" y="1551313"/>
            <a:ext cx="0" cy="4653420"/>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xmlns="" id="{AEF50DEA-27DF-7C4E-AD5F-60F66ED518A4}"/>
              </a:ext>
            </a:extLst>
          </p:cNvPr>
          <p:cNvSpPr>
            <a:spLocks noGrp="1"/>
          </p:cNvSpPr>
          <p:nvPr>
            <p:ph idx="15"/>
          </p:nvPr>
        </p:nvSpPr>
        <p:spPr>
          <a:xfrm>
            <a:off x="6984841"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xmlns="" id="{5D4A5085-02C7-C249-93B0-AC3B6836CB82}"/>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10" name="Title 1">
            <a:extLst>
              <a:ext uri="{FF2B5EF4-FFF2-40B4-BE49-F238E27FC236}">
                <a16:creationId xmlns:a16="http://schemas.microsoft.com/office/drawing/2014/main" xmlns="" id="{5CF9A15B-E143-B248-AA59-A29370229760}"/>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68388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C0016D1F-0C29-D446-876E-DD6C096D7311}"/>
              </a:ext>
            </a:extLst>
          </p:cNvPr>
          <p:cNvSpPr>
            <a:spLocks noGrp="1"/>
          </p:cNvSpPr>
          <p:nvPr>
            <p:ph type="body" sz="quarter" idx="10" hasCustomPrompt="1"/>
          </p:nvPr>
        </p:nvSpPr>
        <p:spPr>
          <a:xfrm>
            <a:off x="3589638" y="1118286"/>
            <a:ext cx="7271951" cy="4775887"/>
          </a:xfrm>
          <a:prstGeom prst="rect">
            <a:avLst/>
          </a:prstGeom>
        </p:spPr>
        <p:txBody>
          <a:bodyPr anchor="ctr" anchorCtr="0"/>
          <a:lstStyle>
            <a:lvl1pPr marL="0" indent="0">
              <a:lnSpc>
                <a:spcPts val="5000"/>
              </a:lnSpc>
              <a:spcBef>
                <a:spcPts val="0"/>
              </a:spcBef>
              <a:buNone/>
              <a:defRPr sz="4800" b="1">
                <a:solidFill>
                  <a:schemeClr val="accent1"/>
                </a:solidFill>
                <a:latin typeface="+mn-lt"/>
              </a:defRPr>
            </a:lvl1pPr>
          </a:lstStyle>
          <a:p>
            <a:pPr lvl="0"/>
            <a:r>
              <a:rPr lang="en-US" dirty="0"/>
              <a:t>This slide is for one big, </a:t>
            </a:r>
            <a:br>
              <a:rPr lang="en-US" dirty="0"/>
            </a:br>
            <a:r>
              <a:rPr lang="en-US" dirty="0"/>
              <a:t>bold statement. Bullet </a:t>
            </a:r>
            <a:br>
              <a:rPr lang="en-US" dirty="0"/>
            </a:br>
            <a:r>
              <a:rPr lang="en-US" dirty="0"/>
              <a:t>points can’t compete! </a:t>
            </a:r>
          </a:p>
        </p:txBody>
      </p:sp>
    </p:spTree>
    <p:extLst>
      <p:ext uri="{BB962C8B-B14F-4D97-AF65-F5344CB8AC3E}">
        <p14:creationId xmlns:p14="http://schemas.microsoft.com/office/powerpoint/2010/main" val="399748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FE78C2-47AD-C340-9456-D9F9B3D30035}"/>
              </a:ext>
            </a:extLst>
          </p:cNvPr>
          <p:cNvSpPr>
            <a:spLocks noGrp="1"/>
          </p:cNvSpPr>
          <p:nvPr>
            <p:ph type="ctrTitle" hasCustomPrompt="1"/>
          </p:nvPr>
        </p:nvSpPr>
        <p:spPr>
          <a:xfrm>
            <a:off x="713306" y="259491"/>
            <a:ext cx="8115597" cy="1928468"/>
          </a:xfrm>
          <a:prstGeom prst="rect">
            <a:avLst/>
          </a:prstGeom>
        </p:spPr>
        <p:txBody>
          <a:bodyPr anchor="b">
            <a:normAutofit/>
          </a:bodyPr>
          <a:lstStyle>
            <a:lvl1pPr algn="l">
              <a:lnSpc>
                <a:spcPts val="3800"/>
              </a:lnSpc>
              <a:defRPr sz="3600" b="1">
                <a:solidFill>
                  <a:schemeClr val="accent1"/>
                </a:solidFill>
                <a:latin typeface="+mn-lt"/>
              </a:defRPr>
            </a:lvl1pPr>
          </a:lstStyle>
          <a:p>
            <a:r>
              <a:rPr lang="en-US" dirty="0"/>
              <a:t>Thank you for attending! </a:t>
            </a:r>
            <a:br>
              <a:rPr lang="en-US" dirty="0"/>
            </a:br>
            <a:r>
              <a:rPr lang="en-US" dirty="0"/>
              <a:t>and/or other concluding message</a:t>
            </a:r>
          </a:p>
        </p:txBody>
      </p:sp>
      <p:sp>
        <p:nvSpPr>
          <p:cNvPr id="3" name="Subtitle 2">
            <a:extLst>
              <a:ext uri="{FF2B5EF4-FFF2-40B4-BE49-F238E27FC236}">
                <a16:creationId xmlns:a16="http://schemas.microsoft.com/office/drawing/2014/main" xmlns="" id="{336038AA-9B5A-234E-B6E1-FE9722AB0657}"/>
              </a:ext>
            </a:extLst>
          </p:cNvPr>
          <p:cNvSpPr>
            <a:spLocks noGrp="1"/>
          </p:cNvSpPr>
          <p:nvPr>
            <p:ph type="subTitle" idx="1" hasCustomPrompt="1"/>
          </p:nvPr>
        </p:nvSpPr>
        <p:spPr>
          <a:xfrm>
            <a:off x="713306" y="2203160"/>
            <a:ext cx="8115597" cy="780997"/>
          </a:xfrm>
          <a:prstGeom prst="rect">
            <a:avLst/>
          </a:prstGeom>
        </p:spPr>
        <p:txBody>
          <a:bodyPr/>
          <a:lstStyle>
            <a:lvl1pPr marL="0" indent="0" algn="l">
              <a:lnSpc>
                <a:spcPts val="2600"/>
              </a:lnSpc>
              <a:spcBef>
                <a:spcPts val="0"/>
              </a:spcBef>
              <a:buNone/>
              <a:defRPr sz="2400" b="1">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a:extLst>
              <a:ext uri="{FF2B5EF4-FFF2-40B4-BE49-F238E27FC236}">
                <a16:creationId xmlns:a16="http://schemas.microsoft.com/office/drawing/2014/main" xmlns="" id="{13FD472B-32E4-8A46-90E5-97757DC24EE5}"/>
              </a:ext>
            </a:extLst>
          </p:cNvPr>
          <p:cNvSpPr>
            <a:spLocks noGrp="1"/>
          </p:cNvSpPr>
          <p:nvPr>
            <p:ph type="body" sz="quarter" idx="10" hasCustomPrompt="1"/>
          </p:nvPr>
        </p:nvSpPr>
        <p:spPr>
          <a:xfrm>
            <a:off x="713307" y="3002203"/>
            <a:ext cx="6478326" cy="1468879"/>
          </a:xfrm>
          <a:prstGeom prst="rect">
            <a:avLst/>
          </a:prstGeom>
        </p:spPr>
        <p:txBody>
          <a:bodyPr anchor="b" anchorCtr="0">
            <a:noAutofit/>
          </a:bodyPr>
          <a:lstStyle>
            <a:lvl1pPr marL="0" indent="0">
              <a:lnSpc>
                <a:spcPts val="2000"/>
              </a:lnSpc>
              <a:spcBef>
                <a:spcPts val="0"/>
              </a:spcBef>
              <a:buNone/>
              <a:defRPr sz="1800" b="0">
                <a:solidFill>
                  <a:schemeClr val="tx1"/>
                </a:solidFill>
              </a:defRPr>
            </a:lvl1pPr>
          </a:lstStyle>
          <a:p>
            <a:pPr lvl="0"/>
            <a:r>
              <a:rPr lang="en-US" dirty="0"/>
              <a:t>Presenter’s Name</a:t>
            </a:r>
            <a:br>
              <a:rPr lang="en-US" dirty="0"/>
            </a:br>
            <a:r>
              <a:rPr lang="en-US" dirty="0" err="1"/>
              <a:t>presentersemail@ucalgary.ca</a:t>
            </a:r>
            <a:r>
              <a:rPr lang="en-US" dirty="0"/>
              <a:t/>
            </a:r>
            <a:br>
              <a:rPr lang="en-US" dirty="0"/>
            </a:br>
            <a:r>
              <a:rPr lang="en-US" dirty="0"/>
              <a:t>Phone number / Twitter handle / additional contact info</a:t>
            </a:r>
          </a:p>
        </p:txBody>
      </p:sp>
    </p:spTree>
    <p:extLst>
      <p:ext uri="{BB962C8B-B14F-4D97-AF65-F5344CB8AC3E}">
        <p14:creationId xmlns:p14="http://schemas.microsoft.com/office/powerpoint/2010/main" val="17959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4" r:id="rId5"/>
    <p:sldLayoutId id="214748365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433A7-5FAF-7E4C-B3D7-17132204F1B4}"/>
              </a:ext>
            </a:extLst>
          </p:cNvPr>
          <p:cNvSpPr>
            <a:spLocks noGrp="1"/>
          </p:cNvSpPr>
          <p:nvPr>
            <p:ph type="ctrTitle"/>
          </p:nvPr>
        </p:nvSpPr>
        <p:spPr/>
        <p:txBody>
          <a:bodyPr/>
          <a:lstStyle/>
          <a:p>
            <a:r>
              <a:rPr lang="en-US" dirty="0"/>
              <a:t>Categorizing the content of GitHub README Files</a:t>
            </a:r>
          </a:p>
        </p:txBody>
      </p:sp>
      <p:sp>
        <p:nvSpPr>
          <p:cNvPr id="3" name="Subtitle 2">
            <a:extLst>
              <a:ext uri="{FF2B5EF4-FFF2-40B4-BE49-F238E27FC236}">
                <a16:creationId xmlns:a16="http://schemas.microsoft.com/office/drawing/2014/main" xmlns="" id="{1CE4ED0D-A202-2C42-8CC0-EE323836B5F9}"/>
              </a:ext>
            </a:extLst>
          </p:cNvPr>
          <p:cNvSpPr>
            <a:spLocks noGrp="1"/>
          </p:cNvSpPr>
          <p:nvPr>
            <p:ph type="subTitle" idx="1"/>
          </p:nvPr>
        </p:nvSpPr>
        <p:spPr/>
        <p:txBody>
          <a:bodyPr/>
          <a:lstStyle/>
          <a:p>
            <a:r>
              <a:rPr lang="en-US" dirty="0"/>
              <a:t>A project for ENSF-612, Fall-2021</a:t>
            </a:r>
          </a:p>
        </p:txBody>
      </p:sp>
      <p:sp>
        <p:nvSpPr>
          <p:cNvPr id="4" name="Text Placeholder 3">
            <a:extLst>
              <a:ext uri="{FF2B5EF4-FFF2-40B4-BE49-F238E27FC236}">
                <a16:creationId xmlns:a16="http://schemas.microsoft.com/office/drawing/2014/main" xmlns="" id="{AC139BAF-497B-114A-ADA3-745184DA3B01}"/>
              </a:ext>
            </a:extLst>
          </p:cNvPr>
          <p:cNvSpPr>
            <a:spLocks noGrp="1"/>
          </p:cNvSpPr>
          <p:nvPr>
            <p:ph type="body" sz="quarter" idx="10"/>
          </p:nvPr>
        </p:nvSpPr>
        <p:spPr/>
        <p:txBody>
          <a:bodyPr/>
          <a:lstStyle/>
          <a:p>
            <a:r>
              <a:rPr lang="en-US" dirty="0"/>
              <a:t>Presented by</a:t>
            </a:r>
          </a:p>
          <a:p>
            <a:endParaRPr lang="en-US" dirty="0"/>
          </a:p>
          <a:p>
            <a:r>
              <a:rPr lang="en-US" dirty="0"/>
              <a:t>Bhavyai Gupta, Kayode Awe, and Michael Man Yin Lee</a:t>
            </a:r>
          </a:p>
        </p:txBody>
      </p:sp>
      <p:sp>
        <p:nvSpPr>
          <p:cNvPr id="5" name="Text Placeholder 4">
            <a:extLst>
              <a:ext uri="{FF2B5EF4-FFF2-40B4-BE49-F238E27FC236}">
                <a16:creationId xmlns:a16="http://schemas.microsoft.com/office/drawing/2014/main" xmlns="" id="{45D60A7D-2996-BA40-813C-919B891794C6}"/>
              </a:ext>
            </a:extLst>
          </p:cNvPr>
          <p:cNvSpPr>
            <a:spLocks noGrp="1"/>
          </p:cNvSpPr>
          <p:nvPr>
            <p:ph type="body" sz="quarter" idx="11"/>
          </p:nvPr>
        </p:nvSpPr>
        <p:spPr/>
        <p:txBody>
          <a:bodyPr/>
          <a:lstStyle/>
          <a:p>
            <a:r>
              <a:rPr lang="en-US" dirty="0"/>
              <a:t>12-October-2021</a:t>
            </a:r>
          </a:p>
        </p:txBody>
      </p:sp>
    </p:spTree>
    <p:extLst>
      <p:ext uri="{BB962C8B-B14F-4D97-AF65-F5344CB8AC3E}">
        <p14:creationId xmlns:p14="http://schemas.microsoft.com/office/powerpoint/2010/main" val="234139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Overview</a:t>
            </a:r>
            <a:endParaRPr lang="en-US" dirty="0"/>
          </a:p>
        </p:txBody>
      </p:sp>
      <p:grpSp>
        <p:nvGrpSpPr>
          <p:cNvPr id="6" name="Group 5"/>
          <p:cNvGrpSpPr/>
          <p:nvPr/>
        </p:nvGrpSpPr>
        <p:grpSpPr>
          <a:xfrm>
            <a:off x="1732868" y="2566171"/>
            <a:ext cx="9709811" cy="2209516"/>
            <a:chOff x="1732868" y="2566171"/>
            <a:chExt cx="9709811" cy="2209516"/>
          </a:xfrm>
        </p:grpSpPr>
        <p:pic>
          <p:nvPicPr>
            <p:cNvPr id="4" name="Picture 3"/>
            <p:cNvPicPr>
              <a:picLocks noChangeAspect="1"/>
            </p:cNvPicPr>
            <p:nvPr/>
          </p:nvPicPr>
          <p:blipFill>
            <a:blip r:embed="rId3"/>
            <a:stretch>
              <a:fillRect/>
            </a:stretch>
          </p:blipFill>
          <p:spPr>
            <a:xfrm>
              <a:off x="1732868" y="2566171"/>
              <a:ext cx="8102178" cy="2084206"/>
            </a:xfrm>
            <a:prstGeom prst="rect">
              <a:avLst/>
            </a:prstGeom>
          </p:spPr>
        </p:pic>
        <p:sp>
          <p:nvSpPr>
            <p:cNvPr id="5" name="Rectangle 4"/>
            <p:cNvSpPr/>
            <p:nvPr/>
          </p:nvSpPr>
          <p:spPr>
            <a:xfrm rot="20218606">
              <a:off x="4677429" y="3852357"/>
              <a:ext cx="6765250"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The Future of GITHUB?</a:t>
              </a:r>
              <a:endParaRPr lang="en-US" sz="5400" b="1" cap="none" spc="0" dirty="0">
                <a:ln w="22225">
                  <a:solidFill>
                    <a:schemeClr val="accent2"/>
                  </a:solidFill>
                  <a:prstDash val="solid"/>
                </a:ln>
                <a:solidFill>
                  <a:schemeClr val="accent2">
                    <a:lumMod val="40000"/>
                    <a:lumOff val="60000"/>
                  </a:schemeClr>
                </a:solidFill>
                <a:effectLst/>
              </a:endParaRPr>
            </a:p>
          </p:txBody>
        </p:sp>
      </p:grpSp>
    </p:spTree>
    <p:extLst>
      <p:ext uri="{BB962C8B-B14F-4D97-AF65-F5344CB8AC3E}">
        <p14:creationId xmlns:p14="http://schemas.microsoft.com/office/powerpoint/2010/main" val="417093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22A01E-61E0-43C8-BC7D-C9C4177A2215}"/>
              </a:ext>
            </a:extLst>
          </p:cNvPr>
          <p:cNvSpPr>
            <a:spLocks noGrp="1"/>
          </p:cNvSpPr>
          <p:nvPr>
            <p:ph type="title"/>
          </p:nvPr>
        </p:nvSpPr>
        <p:spPr/>
        <p:txBody>
          <a:bodyPr/>
          <a:lstStyle/>
          <a:p>
            <a:r>
              <a:rPr lang="en-CA" dirty="0"/>
              <a:t>Extension of the original paper</a:t>
            </a:r>
          </a:p>
        </p:txBody>
      </p:sp>
      <p:sp>
        <p:nvSpPr>
          <p:cNvPr id="3" name="Content Placeholder 2">
            <a:extLst>
              <a:ext uri="{FF2B5EF4-FFF2-40B4-BE49-F238E27FC236}">
                <a16:creationId xmlns:a16="http://schemas.microsoft.com/office/drawing/2014/main" xmlns="" id="{C6D025C1-6BDB-4A9F-9E8D-70847F224947}"/>
              </a:ext>
            </a:extLst>
          </p:cNvPr>
          <p:cNvSpPr>
            <a:spLocks noGrp="1"/>
          </p:cNvSpPr>
          <p:nvPr>
            <p:ph idx="1"/>
          </p:nvPr>
        </p:nvSpPr>
        <p:spPr/>
        <p:txBody>
          <a:bodyPr/>
          <a:lstStyle/>
          <a:p>
            <a:pPr marL="342900" indent="-342900" algn="l">
              <a:buFont typeface="Arial" panose="020B0604020202020204" pitchFamily="34" charset="0"/>
              <a:buChar char="•"/>
            </a:pPr>
            <a:r>
              <a:rPr lang="en-US" dirty="0"/>
              <a:t>The authors of the original paper conducted a qualitative study involving the manual annotation </a:t>
            </a:r>
            <a:r>
              <a:rPr lang="en-US"/>
              <a:t>of 4226 </a:t>
            </a:r>
            <a:r>
              <a:rPr lang="en-US" dirty="0"/>
              <a:t>README file </a:t>
            </a:r>
            <a:r>
              <a:rPr lang="en-US"/>
              <a:t>sections from </a:t>
            </a:r>
            <a:r>
              <a:rPr lang="en-US" dirty="0"/>
              <a:t>393 randomly sampled  GitHub repositories and designed and evaluated a classifier and a set of features that can categorize these sections automatically.</a:t>
            </a:r>
          </a:p>
          <a:p>
            <a:pPr marL="342900" indent="-342900" algn="l">
              <a:buFont typeface="Arial" panose="020B0604020202020204" pitchFamily="34" charset="0"/>
              <a:buChar char="•"/>
            </a:pPr>
            <a:r>
              <a:rPr lang="en-US" dirty="0"/>
              <a:t>The extension of the original paper is going to be done by collecting 1000 more records and experimenting with additional ML models.</a:t>
            </a:r>
            <a:endParaRPr lang="en-CA" dirty="0"/>
          </a:p>
        </p:txBody>
      </p:sp>
      <p:sp>
        <p:nvSpPr>
          <p:cNvPr id="4" name="Slide Number Placeholder 3">
            <a:extLst>
              <a:ext uri="{FF2B5EF4-FFF2-40B4-BE49-F238E27FC236}">
                <a16:creationId xmlns:a16="http://schemas.microsoft.com/office/drawing/2014/main" xmlns="" id="{660FCB37-EFE7-42DB-B58F-B59CAA1553C6}"/>
              </a:ext>
            </a:extLst>
          </p:cNvPr>
          <p:cNvSpPr>
            <a:spLocks noGrp="1"/>
          </p:cNvSpPr>
          <p:nvPr>
            <p:ph type="sldNum" sz="quarter" idx="12"/>
          </p:nvPr>
        </p:nvSpPr>
        <p:spPr/>
        <p:txBody>
          <a:bodyPr/>
          <a:lstStyle/>
          <a:p>
            <a:fld id="{5C35FCF4-C3EF-BD43-82E0-05BC237DAD2A}" type="slidenum">
              <a:rPr lang="en-US" smtClean="0"/>
              <a:pPr/>
              <a:t>3</a:t>
            </a:fld>
            <a:endParaRPr lang="en-US" dirty="0"/>
          </a:p>
        </p:txBody>
      </p:sp>
    </p:spTree>
    <p:extLst>
      <p:ext uri="{BB962C8B-B14F-4D97-AF65-F5344CB8AC3E}">
        <p14:creationId xmlns:p14="http://schemas.microsoft.com/office/powerpoint/2010/main" val="358282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0A4A94-1ABD-6545-B6D6-A7A02CEB6B3D}"/>
              </a:ext>
            </a:extLst>
          </p:cNvPr>
          <p:cNvSpPr>
            <a:spLocks noGrp="1"/>
          </p:cNvSpPr>
          <p:nvPr>
            <p:ph type="title"/>
          </p:nvPr>
        </p:nvSpPr>
        <p:spPr/>
        <p:txBody>
          <a:bodyPr>
            <a:normAutofit/>
          </a:bodyPr>
          <a:lstStyle/>
          <a:p>
            <a:r>
              <a:rPr lang="en-CA" dirty="0"/>
              <a:t>Research </a:t>
            </a:r>
            <a:r>
              <a:rPr lang="en-CA" dirty="0" smtClean="0"/>
              <a:t>Questions</a:t>
            </a:r>
            <a:endParaRPr lang="en-US" dirty="0"/>
          </a:p>
        </p:txBody>
      </p:sp>
      <p:sp>
        <p:nvSpPr>
          <p:cNvPr id="3" name="Content Placeholder 2">
            <a:extLst>
              <a:ext uri="{FF2B5EF4-FFF2-40B4-BE49-F238E27FC236}">
                <a16:creationId xmlns:a16="http://schemas.microsoft.com/office/drawing/2014/main" xmlns="" id="{04DEC5CF-7991-D949-9FE0-ECE1373AE188}"/>
              </a:ext>
            </a:extLst>
          </p:cNvPr>
          <p:cNvSpPr>
            <a:spLocks noGrp="1"/>
          </p:cNvSpPr>
          <p:nvPr>
            <p:ph idx="1"/>
          </p:nvPr>
        </p:nvSpPr>
        <p:spPr/>
        <p:txBody>
          <a:bodyPr/>
          <a:lstStyle/>
          <a:p>
            <a:r>
              <a:rPr lang="en-CA" dirty="0"/>
              <a:t>1. By analyzing the data</a:t>
            </a:r>
            <a:endParaRPr lang="en-US" dirty="0" smtClean="0"/>
          </a:p>
          <a:p>
            <a:pPr lvl="1"/>
            <a:r>
              <a:rPr lang="en-US" dirty="0" smtClean="0"/>
              <a:t>What </a:t>
            </a:r>
            <a:r>
              <a:rPr lang="en-US" dirty="0"/>
              <a:t>is the content of a GitHub README file</a:t>
            </a:r>
            <a:r>
              <a:rPr lang="en-US" dirty="0" smtClean="0"/>
              <a:t>?</a:t>
            </a:r>
            <a:endParaRPr lang="en-US" dirty="0"/>
          </a:p>
          <a:p>
            <a:pPr lvl="1"/>
            <a:r>
              <a:rPr lang="en-US" dirty="0"/>
              <a:t>How can we classify the sections of the GitHub README file based on the information they represent</a:t>
            </a:r>
            <a:r>
              <a:rPr lang="en-US" dirty="0" smtClean="0"/>
              <a:t>?</a:t>
            </a:r>
          </a:p>
          <a:p>
            <a:r>
              <a:rPr lang="en-US" dirty="0"/>
              <a:t>2. By doing ML on the </a:t>
            </a:r>
            <a:r>
              <a:rPr lang="en-US" dirty="0" smtClean="0"/>
              <a:t>data</a:t>
            </a:r>
          </a:p>
          <a:p>
            <a:pPr lvl="1"/>
            <a:r>
              <a:rPr lang="en-US" dirty="0"/>
              <a:t>How accurate the automated classification of the sections of </a:t>
            </a:r>
            <a:r>
              <a:rPr lang="en-US" dirty="0" err="1"/>
              <a:t>GitHub</a:t>
            </a:r>
            <a:r>
              <a:rPr lang="en-US" dirty="0"/>
              <a:t> README file is?</a:t>
            </a:r>
          </a:p>
          <a:p>
            <a:pPr lvl="1"/>
            <a:endParaRPr lang="en-US" dirty="0"/>
          </a:p>
          <a:p>
            <a:pPr lvl="1"/>
            <a:r>
              <a:rPr lang="en-US" dirty="0"/>
              <a:t>What value do the features add to the ML classifier?</a:t>
            </a:r>
          </a:p>
          <a:p>
            <a:pPr lvl="1"/>
            <a:endParaRPr lang="en-US" dirty="0"/>
          </a:p>
          <a:p>
            <a:pPr lvl="1"/>
            <a:r>
              <a:rPr lang="en-US" dirty="0"/>
              <a:t>How much useful our automated classification of sections of </a:t>
            </a:r>
            <a:r>
              <a:rPr lang="en-US" dirty="0" err="1"/>
              <a:t>GitHub</a:t>
            </a:r>
            <a:r>
              <a:rPr lang="en-US" dirty="0"/>
              <a:t> README files is?</a:t>
            </a:r>
            <a:endParaRPr lang="en-CA"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xmlns="" id="{DCF4BCC7-2BFF-8D4F-A701-CFCC0616B02C}"/>
              </a:ext>
            </a:extLst>
          </p:cNvPr>
          <p:cNvSpPr>
            <a:spLocks noGrp="1"/>
          </p:cNvSpPr>
          <p:nvPr>
            <p:ph type="sldNum" sz="quarter" idx="12"/>
          </p:nvPr>
        </p:nvSpPr>
        <p:spPr/>
        <p:txBody>
          <a:bodyPr/>
          <a:lstStyle/>
          <a:p>
            <a:fld id="{5C35FCF4-C3EF-BD43-82E0-05BC237DAD2A}" type="slidenum">
              <a:rPr lang="en-US" smtClean="0"/>
              <a:pPr/>
              <a:t>4</a:t>
            </a:fld>
            <a:endParaRPr lang="en-US" dirty="0"/>
          </a:p>
        </p:txBody>
      </p:sp>
    </p:spTree>
    <p:extLst>
      <p:ext uri="{BB962C8B-B14F-4D97-AF65-F5344CB8AC3E}">
        <p14:creationId xmlns:p14="http://schemas.microsoft.com/office/powerpoint/2010/main" val="78991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11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852" y="2463097"/>
            <a:ext cx="9724372" cy="1033398"/>
          </a:xfrm>
        </p:spPr>
        <p:txBody>
          <a:bodyPr>
            <a:normAutofit fontScale="90000"/>
          </a:bodyPr>
          <a:lstStyle/>
          <a:p>
            <a:r>
              <a:rPr lang="en-US" dirty="0" smtClean="0"/>
              <a:t>Thank you for listening and see you in our next presentation!</a:t>
            </a:r>
            <a:endParaRPr lang="en-US" dirty="0"/>
          </a:p>
        </p:txBody>
      </p:sp>
    </p:spTree>
    <p:extLst>
      <p:ext uri="{BB962C8B-B14F-4D97-AF65-F5344CB8AC3E}">
        <p14:creationId xmlns:p14="http://schemas.microsoft.com/office/powerpoint/2010/main" val="4216261292"/>
      </p:ext>
    </p:extLst>
  </p:cSld>
  <p:clrMapOvr>
    <a:masterClrMapping/>
  </p:clrMapOvr>
</p:sld>
</file>

<file path=ppt/theme/theme1.xml><?xml version="1.0" encoding="utf-8"?>
<a:theme xmlns:a="http://schemas.openxmlformats.org/drawingml/2006/main" name="Office Theme">
  <a:themeElements>
    <a:clrScheme name="UCalgary">
      <a:dk1>
        <a:srgbClr val="000000"/>
      </a:dk1>
      <a:lt1>
        <a:srgbClr val="FFFFFF"/>
      </a:lt1>
      <a:dk2>
        <a:srgbClr val="8C857B"/>
      </a:dk2>
      <a:lt2>
        <a:srgbClr val="C3BFB6"/>
      </a:lt2>
      <a:accent1>
        <a:srgbClr val="D6001C"/>
      </a:accent1>
      <a:accent2>
        <a:srgbClr val="FFA300"/>
      </a:accent2>
      <a:accent3>
        <a:srgbClr val="FF671F"/>
      </a:accent3>
      <a:accent4>
        <a:srgbClr val="B5BD00"/>
      </a:accent4>
      <a:accent5>
        <a:srgbClr val="CE0058"/>
      </a:accent5>
      <a:accent6>
        <a:srgbClr val="A6192E"/>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urish - Widescreen" id="{F6CC2102-09BA-8D48-BD89-B404254B96EA}" vid="{C0B2F5DA-6ECF-7747-98C6-3BCF38F6A7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D735855909F14FB6250141B48BB436" ma:contentTypeVersion="0" ma:contentTypeDescription="Create a new document." ma:contentTypeScope="" ma:versionID="2668d068a3d15d27978d94907a5ce0c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B082F3-D39D-4FDC-94C3-349297922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99568D1-9CD6-4DD2-BE7F-4D4E9CED01F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6138259-B6CD-44D7-A052-3E3A39B4F6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Flourish - Widescreen</Template>
  <TotalTime>65</TotalTime>
  <Words>624</Words>
  <Application>Microsoft Office PowerPoint</Application>
  <PresentationFormat>Widescreen</PresentationFormat>
  <Paragraphs>46</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Categorizing the content of GitHub README Files</vt:lpstr>
      <vt:lpstr>Problem Overview</vt:lpstr>
      <vt:lpstr>Extension of the original paper</vt:lpstr>
      <vt:lpstr>Research Questions</vt:lpstr>
      <vt:lpstr>The Plan</vt:lpstr>
      <vt:lpstr>Thank you for listening and see you in our next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README Classifier</dc:title>
  <dc:creator>Bhavyai Gupta</dc:creator>
  <cp:lastModifiedBy>firyace</cp:lastModifiedBy>
  <cp:revision>15</cp:revision>
  <dcterms:created xsi:type="dcterms:W3CDTF">2021-10-11T03:48:06Z</dcterms:created>
  <dcterms:modified xsi:type="dcterms:W3CDTF">2021-10-11T13:44:40Z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0x010100D3D735855909F14FB6250141B48BB436</vt:lpwstr>
  </property>
</Properties>
</file>