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 snapToObjects="1" showGuides="1">
      <p:cViewPr varScale="1">
        <p:scale>
          <a:sx n="46" d="100"/>
          <a:sy n="46" d="100"/>
        </p:scale>
        <p:origin x="782" y="3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Developmental Set</c:v>
                </c:pt>
                <c:pt idx="1">
                  <c:v>Evaluation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B9DD3-84A3-4647-93B3-CDAD885491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3767505-7D48-4ECA-9B21-E6C4D8E99AF1}">
      <dgm:prSet phldrT="[Text]"/>
      <dgm:spPr/>
      <dgm:t>
        <a:bodyPr/>
        <a:lstStyle/>
        <a:p>
          <a:r>
            <a:rPr lang="en-CA" dirty="0" smtClean="0"/>
            <a:t>Data Input (Readme Files)</a:t>
          </a:r>
          <a:endParaRPr lang="en-CA" dirty="0"/>
        </a:p>
      </dgm:t>
    </dgm:pt>
    <dgm:pt modelId="{3A23AD4F-955B-416A-BA02-41E0F1B851CD}" type="parTrans" cxnId="{2004CCAF-2F1D-4C43-905A-EF5B508C0C70}">
      <dgm:prSet/>
      <dgm:spPr/>
      <dgm:t>
        <a:bodyPr/>
        <a:lstStyle/>
        <a:p>
          <a:endParaRPr lang="en-CA"/>
        </a:p>
      </dgm:t>
    </dgm:pt>
    <dgm:pt modelId="{A3AB0131-3748-4E5B-B386-4992D1EC625E}" type="sibTrans" cxnId="{2004CCAF-2F1D-4C43-905A-EF5B508C0C70}">
      <dgm:prSet/>
      <dgm:spPr/>
      <dgm:t>
        <a:bodyPr/>
        <a:lstStyle/>
        <a:p>
          <a:endParaRPr lang="en-CA"/>
        </a:p>
      </dgm:t>
    </dgm:pt>
    <dgm:pt modelId="{582D0C00-2E1F-486E-8D94-C9BD86D11C96}">
      <dgm:prSet phldrT="[Text]"/>
      <dgm:spPr/>
      <dgm:t>
        <a:bodyPr/>
        <a:lstStyle/>
        <a:p>
          <a:r>
            <a:rPr lang="en-CA" dirty="0" smtClean="0"/>
            <a:t>Feature Extraction</a:t>
          </a:r>
        </a:p>
        <a:p>
          <a:r>
            <a:rPr lang="en-CA" dirty="0" smtClean="0"/>
            <a:t>(Statistical and Heuristic)</a:t>
          </a:r>
          <a:endParaRPr lang="en-CA" dirty="0"/>
        </a:p>
      </dgm:t>
    </dgm:pt>
    <dgm:pt modelId="{4BD9EA1B-9930-4958-8400-8ABE1EEA5F98}" type="parTrans" cxnId="{7F86B684-7955-4AFF-B1B0-8996D9AF2D99}">
      <dgm:prSet/>
      <dgm:spPr/>
      <dgm:t>
        <a:bodyPr/>
        <a:lstStyle/>
        <a:p>
          <a:endParaRPr lang="en-CA"/>
        </a:p>
      </dgm:t>
    </dgm:pt>
    <dgm:pt modelId="{7962EA08-B722-4F9B-9DD7-4136741AE578}" type="sibTrans" cxnId="{7F86B684-7955-4AFF-B1B0-8996D9AF2D99}">
      <dgm:prSet/>
      <dgm:spPr/>
      <dgm:t>
        <a:bodyPr/>
        <a:lstStyle/>
        <a:p>
          <a:endParaRPr lang="en-CA"/>
        </a:p>
      </dgm:t>
    </dgm:pt>
    <dgm:pt modelId="{008C2B30-56B2-4257-9A49-0614C41DF17B}">
      <dgm:prSet phldrT="[Text]"/>
      <dgm:spPr/>
      <dgm:t>
        <a:bodyPr/>
        <a:lstStyle/>
        <a:p>
          <a:r>
            <a:rPr lang="en-CA" dirty="0" smtClean="0"/>
            <a:t>Modelling</a:t>
          </a:r>
          <a:endParaRPr lang="en-CA" dirty="0"/>
        </a:p>
      </dgm:t>
    </dgm:pt>
    <dgm:pt modelId="{2E58ABA8-4C55-48EC-8290-20E95ACE007F}" type="parTrans" cxnId="{283A52D4-986E-4580-B57F-845CEC077639}">
      <dgm:prSet/>
      <dgm:spPr/>
      <dgm:t>
        <a:bodyPr/>
        <a:lstStyle/>
        <a:p>
          <a:endParaRPr lang="en-CA"/>
        </a:p>
      </dgm:t>
    </dgm:pt>
    <dgm:pt modelId="{9F7A5ECD-2DDD-4B9F-A6F2-9026013DB7F8}" type="sibTrans" cxnId="{283A52D4-986E-4580-B57F-845CEC077639}">
      <dgm:prSet/>
      <dgm:spPr/>
      <dgm:t>
        <a:bodyPr/>
        <a:lstStyle/>
        <a:p>
          <a:endParaRPr lang="en-CA"/>
        </a:p>
      </dgm:t>
    </dgm:pt>
    <dgm:pt modelId="{FC81BE1D-09F1-41A9-9C3B-DA87B328CDC5}">
      <dgm:prSet phldrT="[Text]"/>
      <dgm:spPr/>
      <dgm:t>
        <a:bodyPr/>
        <a:lstStyle/>
        <a:p>
          <a:r>
            <a:rPr lang="en-CA" dirty="0" smtClean="0"/>
            <a:t>Validation</a:t>
          </a:r>
          <a:endParaRPr lang="en-CA" dirty="0"/>
        </a:p>
      </dgm:t>
    </dgm:pt>
    <dgm:pt modelId="{5271F934-CA08-4E09-B940-5C9230E3F447}" type="parTrans" cxnId="{D17BB37D-5C32-4E59-96F5-85B7FDFE6295}">
      <dgm:prSet/>
      <dgm:spPr/>
      <dgm:t>
        <a:bodyPr/>
        <a:lstStyle/>
        <a:p>
          <a:endParaRPr lang="en-CA"/>
        </a:p>
      </dgm:t>
    </dgm:pt>
    <dgm:pt modelId="{C1AD7E2E-BFD6-4704-AAC8-FB624639F267}" type="sibTrans" cxnId="{D17BB37D-5C32-4E59-96F5-85B7FDFE6295}">
      <dgm:prSet/>
      <dgm:spPr/>
      <dgm:t>
        <a:bodyPr/>
        <a:lstStyle/>
        <a:p>
          <a:endParaRPr lang="en-CA"/>
        </a:p>
      </dgm:t>
    </dgm:pt>
    <dgm:pt modelId="{5D9C99A4-C1FE-4ABB-8DEF-63D758AA435E}" type="pres">
      <dgm:prSet presAssocID="{3B9B9DD3-84A3-4647-93B3-CDAD88549181}" presName="CompostProcess" presStyleCnt="0">
        <dgm:presLayoutVars>
          <dgm:dir/>
          <dgm:resizeHandles val="exact"/>
        </dgm:presLayoutVars>
      </dgm:prSet>
      <dgm:spPr/>
    </dgm:pt>
    <dgm:pt modelId="{DE73A05B-CCC8-4C4E-869A-9C87DEAC0A76}" type="pres">
      <dgm:prSet presAssocID="{3B9B9DD3-84A3-4647-93B3-CDAD88549181}" presName="arrow" presStyleLbl="bgShp" presStyleIdx="0" presStyleCnt="1" custLinFactNeighborX="767" custLinFactNeighborY="6603"/>
      <dgm:spPr/>
    </dgm:pt>
    <dgm:pt modelId="{C1E4543A-0E89-47A7-85EC-FBD95FE74B3E}" type="pres">
      <dgm:prSet presAssocID="{3B9B9DD3-84A3-4647-93B3-CDAD88549181}" presName="linearProcess" presStyleCnt="0"/>
      <dgm:spPr/>
    </dgm:pt>
    <dgm:pt modelId="{9D8BF2DB-C5D0-4D20-B478-514D28AE9CA7}" type="pres">
      <dgm:prSet presAssocID="{53767505-7D48-4ECA-9B21-E6C4D8E99AF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AEFC6-0299-4272-A5A2-5A0796AB0B0E}" type="pres">
      <dgm:prSet presAssocID="{A3AB0131-3748-4E5B-B386-4992D1EC625E}" presName="sibTrans" presStyleCnt="0"/>
      <dgm:spPr/>
    </dgm:pt>
    <dgm:pt modelId="{9EC3F39B-1E4F-4DAF-817A-CF18D47E35E1}" type="pres">
      <dgm:prSet presAssocID="{582D0C00-2E1F-486E-8D94-C9BD86D11C9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501-B8A6-4D2D-9AF3-67B517B65842}" type="pres">
      <dgm:prSet presAssocID="{7962EA08-B722-4F9B-9DD7-4136741AE578}" presName="sibTrans" presStyleCnt="0"/>
      <dgm:spPr/>
    </dgm:pt>
    <dgm:pt modelId="{DDFEA5DF-381D-44A6-B661-DFC53FB715E4}" type="pres">
      <dgm:prSet presAssocID="{008C2B30-56B2-4257-9A49-0614C41DF17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DEC4E-77BB-41C2-817E-5F54D440786A}" type="pres">
      <dgm:prSet presAssocID="{9F7A5ECD-2DDD-4B9F-A6F2-9026013DB7F8}" presName="sibTrans" presStyleCnt="0"/>
      <dgm:spPr/>
    </dgm:pt>
    <dgm:pt modelId="{1313312F-4D2D-48C8-87E3-8B5CB2DC67DA}" type="pres">
      <dgm:prSet presAssocID="{FC81BE1D-09F1-41A9-9C3B-DA87B328CDC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4CCAF-2F1D-4C43-905A-EF5B508C0C70}" srcId="{3B9B9DD3-84A3-4647-93B3-CDAD88549181}" destId="{53767505-7D48-4ECA-9B21-E6C4D8E99AF1}" srcOrd="0" destOrd="0" parTransId="{3A23AD4F-955B-416A-BA02-41E0F1B851CD}" sibTransId="{A3AB0131-3748-4E5B-B386-4992D1EC625E}"/>
    <dgm:cxn modelId="{7624AFCE-43B0-49DF-9D2C-D5A35890CD01}" type="presOf" srcId="{FC81BE1D-09F1-41A9-9C3B-DA87B328CDC5}" destId="{1313312F-4D2D-48C8-87E3-8B5CB2DC67DA}" srcOrd="0" destOrd="0" presId="urn:microsoft.com/office/officeart/2005/8/layout/hProcess9"/>
    <dgm:cxn modelId="{283A52D4-986E-4580-B57F-845CEC077639}" srcId="{3B9B9DD3-84A3-4647-93B3-CDAD88549181}" destId="{008C2B30-56B2-4257-9A49-0614C41DF17B}" srcOrd="2" destOrd="0" parTransId="{2E58ABA8-4C55-48EC-8290-20E95ACE007F}" sibTransId="{9F7A5ECD-2DDD-4B9F-A6F2-9026013DB7F8}"/>
    <dgm:cxn modelId="{D17BB37D-5C32-4E59-96F5-85B7FDFE6295}" srcId="{3B9B9DD3-84A3-4647-93B3-CDAD88549181}" destId="{FC81BE1D-09F1-41A9-9C3B-DA87B328CDC5}" srcOrd="3" destOrd="0" parTransId="{5271F934-CA08-4E09-B940-5C9230E3F447}" sibTransId="{C1AD7E2E-BFD6-4704-AAC8-FB624639F267}"/>
    <dgm:cxn modelId="{EDD319D9-FEB8-4D63-8CB8-9E86A37830B6}" type="presOf" srcId="{008C2B30-56B2-4257-9A49-0614C41DF17B}" destId="{DDFEA5DF-381D-44A6-B661-DFC53FB715E4}" srcOrd="0" destOrd="0" presId="urn:microsoft.com/office/officeart/2005/8/layout/hProcess9"/>
    <dgm:cxn modelId="{7F86B684-7955-4AFF-B1B0-8996D9AF2D99}" srcId="{3B9B9DD3-84A3-4647-93B3-CDAD88549181}" destId="{582D0C00-2E1F-486E-8D94-C9BD86D11C96}" srcOrd="1" destOrd="0" parTransId="{4BD9EA1B-9930-4958-8400-8ABE1EEA5F98}" sibTransId="{7962EA08-B722-4F9B-9DD7-4136741AE578}"/>
    <dgm:cxn modelId="{55AA8B91-2BA1-431A-A477-B6D0C0A37755}" type="presOf" srcId="{582D0C00-2E1F-486E-8D94-C9BD86D11C96}" destId="{9EC3F39B-1E4F-4DAF-817A-CF18D47E35E1}" srcOrd="0" destOrd="0" presId="urn:microsoft.com/office/officeart/2005/8/layout/hProcess9"/>
    <dgm:cxn modelId="{73C067B8-0AD6-495E-A45E-854AB0057169}" type="presOf" srcId="{3B9B9DD3-84A3-4647-93B3-CDAD88549181}" destId="{5D9C99A4-C1FE-4ABB-8DEF-63D758AA435E}" srcOrd="0" destOrd="0" presId="urn:microsoft.com/office/officeart/2005/8/layout/hProcess9"/>
    <dgm:cxn modelId="{314F8757-4C5F-4553-8746-332CF436EC14}" type="presOf" srcId="{53767505-7D48-4ECA-9B21-E6C4D8E99AF1}" destId="{9D8BF2DB-C5D0-4D20-B478-514D28AE9CA7}" srcOrd="0" destOrd="0" presId="urn:microsoft.com/office/officeart/2005/8/layout/hProcess9"/>
    <dgm:cxn modelId="{847F0581-0A7F-42D5-A3C5-346308CE4987}" type="presParOf" srcId="{5D9C99A4-C1FE-4ABB-8DEF-63D758AA435E}" destId="{DE73A05B-CCC8-4C4E-869A-9C87DEAC0A76}" srcOrd="0" destOrd="0" presId="urn:microsoft.com/office/officeart/2005/8/layout/hProcess9"/>
    <dgm:cxn modelId="{3E27313F-3BB1-4331-8184-6A26DECA12AE}" type="presParOf" srcId="{5D9C99A4-C1FE-4ABB-8DEF-63D758AA435E}" destId="{C1E4543A-0E89-47A7-85EC-FBD95FE74B3E}" srcOrd="1" destOrd="0" presId="urn:microsoft.com/office/officeart/2005/8/layout/hProcess9"/>
    <dgm:cxn modelId="{C4D6A03C-412E-4785-A555-53561EF2C91F}" type="presParOf" srcId="{C1E4543A-0E89-47A7-85EC-FBD95FE74B3E}" destId="{9D8BF2DB-C5D0-4D20-B478-514D28AE9CA7}" srcOrd="0" destOrd="0" presId="urn:microsoft.com/office/officeart/2005/8/layout/hProcess9"/>
    <dgm:cxn modelId="{5B11D902-BF11-4468-8708-D4CC785DD211}" type="presParOf" srcId="{C1E4543A-0E89-47A7-85EC-FBD95FE74B3E}" destId="{9BFAEFC6-0299-4272-A5A2-5A0796AB0B0E}" srcOrd="1" destOrd="0" presId="urn:microsoft.com/office/officeart/2005/8/layout/hProcess9"/>
    <dgm:cxn modelId="{976C67A0-BAC2-4C7A-B529-02906AB35CE0}" type="presParOf" srcId="{C1E4543A-0E89-47A7-85EC-FBD95FE74B3E}" destId="{9EC3F39B-1E4F-4DAF-817A-CF18D47E35E1}" srcOrd="2" destOrd="0" presId="urn:microsoft.com/office/officeart/2005/8/layout/hProcess9"/>
    <dgm:cxn modelId="{6C16A599-63BF-4B64-8058-7B8E2220A490}" type="presParOf" srcId="{C1E4543A-0E89-47A7-85EC-FBD95FE74B3E}" destId="{AC000501-B8A6-4D2D-9AF3-67B517B65842}" srcOrd="3" destOrd="0" presId="urn:microsoft.com/office/officeart/2005/8/layout/hProcess9"/>
    <dgm:cxn modelId="{4295F5BA-4C86-4DFD-B6BB-1A69BE02A979}" type="presParOf" srcId="{C1E4543A-0E89-47A7-85EC-FBD95FE74B3E}" destId="{DDFEA5DF-381D-44A6-B661-DFC53FB715E4}" srcOrd="4" destOrd="0" presId="urn:microsoft.com/office/officeart/2005/8/layout/hProcess9"/>
    <dgm:cxn modelId="{4B5B82F6-1234-49B5-A752-DB362463CF4C}" type="presParOf" srcId="{C1E4543A-0E89-47A7-85EC-FBD95FE74B3E}" destId="{D88DEC4E-77BB-41C2-817E-5F54D440786A}" srcOrd="5" destOrd="0" presId="urn:microsoft.com/office/officeart/2005/8/layout/hProcess9"/>
    <dgm:cxn modelId="{3FC8C248-25BC-467F-B844-0ECBCC8F9015}" type="presParOf" srcId="{C1E4543A-0E89-47A7-85EC-FBD95FE74B3E}" destId="{1313312F-4D2D-48C8-87E3-8B5CB2DC67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50DE-4B4D-4529-8ECA-158BEC150D6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74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50DE-4B4D-4529-8ECA-158BEC150D6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7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</a:t>
            </a:r>
            <a:r>
              <a:rPr lang="en-CA" baseline="0" dirty="0" smtClean="0"/>
              <a:t> for the target vector, we will use the section labelling that we did manually as well as the ones defined by the authors.</a:t>
            </a:r>
          </a:p>
          <a:p>
            <a:endParaRPr lang="en-CA" baseline="0" dirty="0" smtClean="0"/>
          </a:p>
          <a:p>
            <a:r>
              <a:rPr lang="en-CA" dirty="0" smtClean="0"/>
              <a:t>Now for the model, we will test out the performance of the original models that were </a:t>
            </a:r>
            <a:r>
              <a:rPr lang="en-CA" dirty="0" err="1" smtClean="0"/>
              <a:t>experiemented</a:t>
            </a:r>
            <a:r>
              <a:rPr lang="en-CA" baseline="0" dirty="0" smtClean="0"/>
              <a:t> by the author, which are: </a:t>
            </a:r>
          </a:p>
          <a:p>
            <a:pPr lvl="1"/>
            <a:r>
              <a:rPr lang="en-CA" dirty="0" err="1" smtClean="0"/>
              <a:t>RandomForestClassifier</a:t>
            </a:r>
            <a:endParaRPr lang="en-CA" dirty="0" smtClean="0"/>
          </a:p>
          <a:p>
            <a:pPr lvl="1"/>
            <a:r>
              <a:rPr lang="en-CA" dirty="0" err="1" smtClean="0"/>
              <a:t>LinearSVC</a:t>
            </a:r>
            <a:endParaRPr lang="en-CA" dirty="0" smtClean="0"/>
          </a:p>
          <a:p>
            <a:pPr lvl="1"/>
            <a:r>
              <a:rPr lang="en-CA" dirty="0" err="1" smtClean="0"/>
              <a:t>GaussianNB</a:t>
            </a:r>
            <a:endParaRPr lang="en-CA" dirty="0" smtClean="0"/>
          </a:p>
          <a:p>
            <a:pPr lvl="1"/>
            <a:r>
              <a:rPr lang="en-CA" dirty="0" err="1" smtClean="0"/>
              <a:t>LogisticRegression</a:t>
            </a:r>
            <a:endParaRPr lang="en-CA" dirty="0" smtClean="0"/>
          </a:p>
          <a:p>
            <a:pPr lvl="1"/>
            <a:r>
              <a:rPr lang="en-CA" dirty="0" err="1" smtClean="0"/>
              <a:t>KNeighborsClassifier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As well as additional models that</a:t>
            </a:r>
            <a:r>
              <a:rPr lang="en-CA" baseline="0" dirty="0" smtClean="0"/>
              <a:t> were not experimented before:</a:t>
            </a:r>
          </a:p>
          <a:p>
            <a:pPr lvl="1"/>
            <a:r>
              <a:rPr lang="en-CA" dirty="0" err="1" smtClean="0"/>
              <a:t>BaggingClassifier</a:t>
            </a:r>
            <a:endParaRPr lang="en-CA" dirty="0" smtClean="0"/>
          </a:p>
          <a:p>
            <a:pPr lvl="1"/>
            <a:r>
              <a:rPr lang="en-CA" dirty="0" err="1" smtClean="0"/>
              <a:t>ExtraTreesClassifier</a:t>
            </a:r>
            <a:endParaRPr lang="en-CA" dirty="0" smtClean="0"/>
          </a:p>
          <a:p>
            <a:pPr lvl="1"/>
            <a:r>
              <a:rPr lang="en-CA" dirty="0" err="1" smtClean="0"/>
              <a:t>DecisionTreeClassifier</a:t>
            </a:r>
            <a:endParaRPr lang="en-CA" dirty="0" smtClean="0"/>
          </a:p>
          <a:p>
            <a:pPr lvl="1"/>
            <a:r>
              <a:rPr lang="en-CA" dirty="0" err="1" smtClean="0"/>
              <a:t>AdaBoostClassifier</a:t>
            </a:r>
            <a:endParaRPr lang="en-CA" dirty="0" smtClean="0"/>
          </a:p>
          <a:p>
            <a:pPr lvl="1"/>
            <a:r>
              <a:rPr lang="en-CA" dirty="0" err="1" smtClean="0"/>
              <a:t>HistGradientBoostingClassifier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data will</a:t>
            </a:r>
            <a:r>
              <a:rPr lang="en-CA" baseline="0" dirty="0" smtClean="0"/>
              <a:t> be split where 25% is used for training and the 75% is for validating the model using a 10-fold cross validation.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score will then be calculated in terms of its overall performance, from then on we can evaluate and optimize the model as part of </a:t>
            </a:r>
            <a:r>
              <a:rPr lang="en-CA" baseline="0" smtClean="0"/>
              <a:t>this project.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50DE-4B4D-4529-8ECA-158BEC150D6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9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xmlns="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Categorizing the content of GitHub README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for ENSF-612, Fall-2021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endParaRPr lang="en-US" dirty="0"/>
          </a:p>
          <a:p>
            <a:r>
              <a:rPr lang="en-US" dirty="0"/>
              <a:t>Bhavyai Gupta, Kayode Awe, and Michael Man Yin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16-November-2021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2A01E-61E0-43C8-BC7D-C9C4177A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025C1-6BDB-4A9F-9E8D-70847F22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620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Content Abstraction</a:t>
            </a:r>
          </a:p>
          <a:p>
            <a:pPr marL="800100" lvl="1" indent="-342900"/>
            <a:r>
              <a:rPr lang="en-CA" dirty="0"/>
              <a:t>It </a:t>
            </a:r>
            <a:r>
              <a:rPr lang="en-US" dirty="0"/>
              <a:t>abstracts contents to their types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The below table summarizes the content abstraction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CA" dirty="0"/>
          </a:p>
          <a:p>
            <a:pPr marL="0" indent="0" algn="l">
              <a:buNone/>
            </a:pPr>
            <a:endParaRPr lang="en-CA" dirty="0"/>
          </a:p>
          <a:p>
            <a:pPr marL="0" indent="0" algn="l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0FCB37-EFE7-42DB-B58F-B59CAA15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DF6EF725-B00C-49D8-8AA9-24C776CE4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3502" y="3568813"/>
          <a:ext cx="73172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637">
                  <a:extLst>
                    <a:ext uri="{9D8B030D-6E8A-4147-A177-3AD203B41FA5}">
                      <a16:colId xmlns:a16="http://schemas.microsoft.com/office/drawing/2014/main" xmlns="" val="3872072326"/>
                    </a:ext>
                  </a:extLst>
                </a:gridCol>
                <a:gridCol w="3658637">
                  <a:extLst>
                    <a:ext uri="{9D8B030D-6E8A-4147-A177-3AD203B41FA5}">
                      <a16:colId xmlns:a16="http://schemas.microsoft.com/office/drawing/2014/main" xmlns="" val="12257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Abstracted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3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Code snippets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@abstr_code_section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7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@abstr_number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@abstr_image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455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Hyperlinks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@abstr_hyperlink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56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mailto</a:t>
                      </a:r>
                      <a:r>
                        <a:rPr lang="en-CA" dirty="0"/>
                        <a:t>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@abstr_hyperlink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580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2A01E-61E0-43C8-BC7D-C9C4177A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025C1-6BDB-4A9F-9E8D-70847F22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4"/>
            <a:ext cx="9724372" cy="4620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Tokenization and Stop Word removal</a:t>
            </a:r>
          </a:p>
          <a:p>
            <a:pPr marL="800100" lvl="1" indent="-342900"/>
            <a:r>
              <a:rPr lang="en-US" dirty="0"/>
              <a:t>Tokenization and stop word removal done using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sklearn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nltk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800100" lvl="1" indent="-342900"/>
            <a:endParaRPr lang="en-US" dirty="0">
              <a:latin typeface="Consolas" panose="020B0609020204030204" pitchFamily="49" charset="0"/>
            </a:endParaRPr>
          </a:p>
          <a:p>
            <a:pPr marL="800100" lvl="1" indent="-342900"/>
            <a:r>
              <a:rPr lang="en-US" dirty="0"/>
              <a:t>Both are done when instantiating </a:t>
            </a:r>
            <a:r>
              <a:rPr lang="en-US" dirty="0" err="1">
                <a:latin typeface="Consolas" panose="020B0609020204030204" pitchFamily="49" charset="0"/>
              </a:rPr>
              <a:t>TfidfVectorizer</a:t>
            </a:r>
            <a:endParaRPr lang="en-US" dirty="0">
              <a:latin typeface="Consolas" panose="020B0609020204030204" pitchFamily="49" charset="0"/>
            </a:endParaRPr>
          </a:p>
          <a:p>
            <a:pPr marL="800100" lvl="1" indent="-342900"/>
            <a:endParaRPr lang="en-US" dirty="0"/>
          </a:p>
          <a:p>
            <a:pPr marL="800100" lvl="1" indent="-342900"/>
            <a:endParaRPr lang="en-CA" dirty="0"/>
          </a:p>
          <a:p>
            <a:pPr marL="0" indent="0" algn="l">
              <a:buNone/>
            </a:pPr>
            <a:endParaRPr lang="en-CA" dirty="0"/>
          </a:p>
          <a:p>
            <a:pPr marL="0" indent="0" algn="l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0FCB37-EFE7-42DB-B58F-B59CAA15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A000B2-4652-4276-9674-1DBA10ADAB44}"/>
              </a:ext>
            </a:extLst>
          </p:cNvPr>
          <p:cNvSpPr txBox="1"/>
          <p:nvPr/>
        </p:nvSpPr>
        <p:spPr>
          <a:xfrm>
            <a:off x="1450909" y="4008310"/>
            <a:ext cx="847686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tfidf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ngram_range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analyzer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'word'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'English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2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9A115FB-1A3A-4C77-9FBB-1770BC3988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745" r="3745"/>
          <a:stretch/>
        </p:blipFill>
        <p:spPr>
          <a:xfrm>
            <a:off x="6887481" y="1791975"/>
            <a:ext cx="4107341" cy="410734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2571A-6A48-4C7C-B360-BD13C961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71" y="1723033"/>
            <a:ext cx="6013537" cy="44318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Encoding</a:t>
            </a:r>
          </a:p>
          <a:p>
            <a:pPr marL="800100" lvl="1" indent="-342900"/>
            <a:r>
              <a:rPr lang="en-US" dirty="0"/>
              <a:t>README sections are classified based on what they answer about the project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These classifications are numbered from 1 to 8 respectively during manual classification and predictions</a:t>
            </a:r>
          </a:p>
          <a:p>
            <a:pPr marL="800100" lvl="1" indent="-342900"/>
            <a:endParaRPr lang="en-US" dirty="0">
              <a:latin typeface="Consolas" panose="020B0609020204030204" pitchFamily="49" charset="0"/>
            </a:endParaRPr>
          </a:p>
          <a:p>
            <a:pPr marL="800100" lvl="1" indent="-342900"/>
            <a:r>
              <a:rPr lang="en-US" dirty="0"/>
              <a:t>As part of pre-processing, </a:t>
            </a:r>
            <a:r>
              <a:rPr lang="en-US" dirty="0" err="1">
                <a:latin typeface="Consolas" panose="020B0609020204030204" pitchFamily="49" charset="0"/>
              </a:rPr>
              <a:t>MultiLabelBinarizer</a:t>
            </a:r>
            <a:r>
              <a:rPr lang="en-US" dirty="0"/>
              <a:t> is used to encode these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F306F1-8E94-4D0C-AFED-27A7E0E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F14CEB4-D93E-461B-B377-6C065FF4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162878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A4A94-1ABD-6545-B6D6-A7A02CE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Features - </a:t>
            </a:r>
            <a:r>
              <a:rPr lang="en-US" dirty="0"/>
              <a:t>Statistical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C5CF-7991-D949-9FE0-ECE1373A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pPr lvl="1"/>
            <a:r>
              <a:rPr lang="en-US" dirty="0"/>
              <a:t>TF means Term Frequency</a:t>
            </a:r>
          </a:p>
          <a:p>
            <a:pPr marL="457200" lvl="1" indent="0">
              <a:buNone/>
            </a:pPr>
            <a:r>
              <a:rPr lang="en-US" dirty="0"/>
              <a:t>	Number of times a word appears in each section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IDF means Inverse Document Frequency</a:t>
            </a:r>
          </a:p>
          <a:p>
            <a:pPr marL="457200" lvl="1" indent="0">
              <a:buNone/>
            </a:pPr>
            <a:r>
              <a:rPr lang="en-US" dirty="0"/>
              <a:t>	Reciprocal of the number of sections in which the word appears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TF-IDF means TF * IDF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A4A94-1ABD-6545-B6D6-A7A02CE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Features - Heuristic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C5CF-7991-D949-9FE0-ECE1373A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features are categorized into 4 types –</a:t>
            </a:r>
          </a:p>
          <a:p>
            <a:pPr lvl="1"/>
            <a:r>
              <a:rPr lang="en-US" dirty="0"/>
              <a:t>Linguistic Patterns</a:t>
            </a:r>
          </a:p>
          <a:p>
            <a:pPr lvl="1"/>
            <a:r>
              <a:rPr lang="en-CA" dirty="0"/>
              <a:t>Single-Word Non-English Heading</a:t>
            </a:r>
            <a:endParaRPr lang="en-US" dirty="0"/>
          </a:p>
          <a:p>
            <a:pPr lvl="1"/>
            <a:r>
              <a:rPr lang="en-CA" dirty="0"/>
              <a:t>Repository Name</a:t>
            </a:r>
          </a:p>
          <a:p>
            <a:pPr lvl="1"/>
            <a:r>
              <a:rPr lang="en-CA" dirty="0"/>
              <a:t>Non-ASCII Content Text</a:t>
            </a:r>
          </a:p>
          <a:p>
            <a:endParaRPr lang="en-CA" dirty="0"/>
          </a:p>
          <a:p>
            <a:r>
              <a:rPr lang="en-US" dirty="0"/>
              <a:t>Total 55 binary heuristic features derived from the headings and content separately.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F0FCFE7-2505-49A9-9AC6-4A9845666F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05000" y="534253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282" imgH="792690" progId="Excel.Sheet.12">
                  <p:embed/>
                </p:oleObj>
              </mc:Choice>
              <mc:Fallback>
                <p:oleObj name="Worksheet" showAsIcon="1" r:id="rId4" imgW="914282" imgH="792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534253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19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Model and its Features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32000" y="17003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33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 and 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Author’s original models:</a:t>
            </a:r>
          </a:p>
          <a:p>
            <a:pPr lvl="1"/>
            <a:r>
              <a:rPr lang="en-CA" dirty="0" err="1" smtClean="0"/>
              <a:t>RandomForestClassifier</a:t>
            </a:r>
            <a:endParaRPr lang="en-CA" dirty="0" smtClean="0"/>
          </a:p>
          <a:p>
            <a:pPr lvl="1"/>
            <a:r>
              <a:rPr lang="en-CA" dirty="0" err="1" smtClean="0"/>
              <a:t>LinearSVC</a:t>
            </a:r>
            <a:endParaRPr lang="en-CA" dirty="0" smtClean="0"/>
          </a:p>
          <a:p>
            <a:pPr lvl="1"/>
            <a:r>
              <a:rPr lang="en-CA" dirty="0" err="1" smtClean="0"/>
              <a:t>GaussianNB</a:t>
            </a:r>
            <a:endParaRPr lang="en-CA" dirty="0" smtClean="0"/>
          </a:p>
          <a:p>
            <a:pPr lvl="1"/>
            <a:r>
              <a:rPr lang="en-CA" dirty="0" err="1" smtClean="0"/>
              <a:t>LogisticRegression</a:t>
            </a:r>
            <a:endParaRPr lang="en-CA" dirty="0" smtClean="0"/>
          </a:p>
          <a:p>
            <a:pPr lvl="1"/>
            <a:r>
              <a:rPr lang="en-CA" dirty="0" err="1" smtClean="0"/>
              <a:t>KNeighborsClassifier</a:t>
            </a:r>
            <a:endParaRPr lang="en-CA" dirty="0" smtClean="0"/>
          </a:p>
          <a:p>
            <a:r>
              <a:rPr lang="en-CA" dirty="0" smtClean="0"/>
              <a:t>Additional Models used:</a:t>
            </a:r>
          </a:p>
          <a:p>
            <a:pPr lvl="1"/>
            <a:r>
              <a:rPr lang="en-CA" dirty="0" err="1" smtClean="0"/>
              <a:t>BaggingClassifier</a:t>
            </a:r>
            <a:endParaRPr lang="en-CA" dirty="0" smtClean="0"/>
          </a:p>
          <a:p>
            <a:pPr lvl="1"/>
            <a:r>
              <a:rPr lang="en-CA" dirty="0" err="1" smtClean="0"/>
              <a:t>ExtraTreesClassifier</a:t>
            </a:r>
            <a:endParaRPr lang="en-CA" dirty="0" smtClean="0"/>
          </a:p>
          <a:p>
            <a:pPr lvl="1"/>
            <a:r>
              <a:rPr lang="en-CA" dirty="0" err="1" smtClean="0"/>
              <a:t>DecisionTreeClassifier</a:t>
            </a:r>
            <a:endParaRPr lang="en-CA" dirty="0" smtClean="0"/>
          </a:p>
          <a:p>
            <a:pPr lvl="1"/>
            <a:r>
              <a:rPr lang="en-CA" dirty="0" err="1" smtClean="0"/>
              <a:t>AdaBoostClassifier</a:t>
            </a:r>
            <a:endParaRPr lang="en-CA" dirty="0" smtClean="0"/>
          </a:p>
          <a:p>
            <a:pPr lvl="1"/>
            <a:r>
              <a:rPr lang="en-CA" dirty="0" err="1" smtClean="0"/>
              <a:t>HistGradientBoostingClassifier</a:t>
            </a:r>
            <a:endParaRPr lang="en-CA" dirty="0"/>
          </a:p>
        </p:txBody>
      </p:sp>
      <p:graphicFrame>
        <p:nvGraphicFramePr>
          <p:cNvPr id="10" name="Chart 9"/>
          <p:cNvGraphicFramePr/>
          <p:nvPr>
            <p:extLst/>
          </p:nvPr>
        </p:nvGraphicFramePr>
        <p:xfrm>
          <a:off x="6053957" y="1825625"/>
          <a:ext cx="5443621" cy="401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243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2" y="2463097"/>
            <a:ext cx="9724372" cy="1033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 and see you in our next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Collection Breakdown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39611" y="1890445"/>
          <a:ext cx="5891373" cy="331742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71255"/>
                <a:gridCol w="1371255"/>
                <a:gridCol w="1011838"/>
                <a:gridCol w="1150706"/>
                <a:gridCol w="986319"/>
              </a:tblGrid>
              <a:tr h="3594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Cat#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smtClean="0">
                          <a:effectLst/>
                        </a:rPr>
                        <a:t>Section Type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Section Count for Original Files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Section Count for new Files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Total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Category 1: 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What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923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2: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Why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116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3: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How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2467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540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3007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4: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When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30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5: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Who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73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395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6: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References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858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179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1037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7: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Contribution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148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7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Category 8: 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Other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887092"/>
            <a:ext cx="5439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i="1" dirty="0" smtClean="0"/>
              <a:t>Note: </a:t>
            </a:r>
            <a:r>
              <a:rPr lang="en-US" sz="1100" i="1" dirty="0" smtClean="0"/>
              <a:t>Section Count for new Files are not finalized and may subject to changes in the future.</a:t>
            </a:r>
            <a:r>
              <a:rPr lang="en-CA" sz="1100" i="1" dirty="0" smtClean="0"/>
              <a:t> </a:t>
            </a:r>
            <a:endParaRPr lang="en-CA" sz="1100" i="1" dirty="0"/>
          </a:p>
        </p:txBody>
      </p:sp>
    </p:spTree>
    <p:extLst>
      <p:ext uri="{BB962C8B-B14F-4D97-AF65-F5344CB8AC3E}">
        <p14:creationId xmlns:p14="http://schemas.microsoft.com/office/powerpoint/2010/main" val="16966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46BD141-37E4-4CFB-A589-C558787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1" y="452437"/>
            <a:ext cx="9724372" cy="10333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The quality of data labeling. </a:t>
            </a:r>
            <a:r>
              <a:rPr lang="en-CA" dirty="0"/>
              <a:t/>
            </a:r>
            <a:br>
              <a:rPr lang="en-CA" dirty="0"/>
            </a:br>
            <a:endParaRPr lang="en-CA" b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69F3C28-C616-4F11-8908-D250FB53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dirty="0"/>
              <a:t>Categories used in classifying data</a:t>
            </a:r>
          </a:p>
          <a:p>
            <a:r>
              <a:rPr lang="af-ZA" dirty="0"/>
              <a:t>Agreement between data labelers</a:t>
            </a:r>
          </a:p>
          <a:p>
            <a:r>
              <a:rPr lang="af-ZA" dirty="0"/>
              <a:t>Resolution of disagreements</a:t>
            </a:r>
          </a:p>
          <a:p>
            <a:pPr marL="0" indent="0">
              <a:buNone/>
            </a:pPr>
            <a:endParaRPr lang="af-Z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00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17"/>
    </mc:Choice>
    <mc:Fallback>
      <p:transition spd="slow" advTm="368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2A01E-61E0-43C8-BC7D-C9C4177A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Categories used in classifying each README sections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A59CB7B3-8DC0-4FB3-B930-2779A0A46E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2627" y="1134046"/>
          <a:ext cx="10937712" cy="548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904">
                  <a:extLst>
                    <a:ext uri="{9D8B030D-6E8A-4147-A177-3AD203B41FA5}">
                      <a16:colId xmlns:a16="http://schemas.microsoft.com/office/drawing/2014/main" xmlns="" val="878186080"/>
                    </a:ext>
                  </a:extLst>
                </a:gridCol>
                <a:gridCol w="3645904">
                  <a:extLst>
                    <a:ext uri="{9D8B030D-6E8A-4147-A177-3AD203B41FA5}">
                      <a16:colId xmlns:a16="http://schemas.microsoft.com/office/drawing/2014/main" xmlns="" val="3417020839"/>
                    </a:ext>
                  </a:extLst>
                </a:gridCol>
                <a:gridCol w="3645904">
                  <a:extLst>
                    <a:ext uri="{9D8B030D-6E8A-4147-A177-3AD203B41FA5}">
                      <a16:colId xmlns:a16="http://schemas.microsoft.com/office/drawing/2014/main" xmlns="" val="3194381925"/>
                    </a:ext>
                  </a:extLst>
                </a:gridCol>
              </a:tblGrid>
              <a:tr h="300413">
                <a:tc>
                  <a:txBody>
                    <a:bodyPr/>
                    <a:lstStyle/>
                    <a:p>
                      <a:r>
                        <a:rPr lang="en-US" dirty="0"/>
                        <a:t>Code#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section headings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067658"/>
                  </a:ext>
                </a:extLst>
              </a:tr>
              <a:tr h="30041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project background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3802802"/>
                  </a:ext>
                </a:extLst>
              </a:tr>
              <a:tr h="75103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 of the project, comparison  with related work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1835800"/>
                  </a:ext>
                </a:extLst>
              </a:tr>
              <a:tr h="120165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started/quick start, how to run, installation, how to update, configuration,setup, requirements, dependencies, languages, platforms, demo, downloads, errors and bugs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0228204"/>
                  </a:ext>
                </a:extLst>
              </a:tr>
              <a:tr h="52572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status, versions, project plans, roadmap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470985"/>
                  </a:ext>
                </a:extLst>
              </a:tr>
              <a:tr h="751032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team, community, mailing list, contact, acknowledgement, license, code of conduct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861079"/>
                  </a:ext>
                </a:extLst>
              </a:tr>
              <a:tr h="976342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documentation, getting support, feedback, more information, translations, related projects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0132975"/>
                  </a:ext>
                </a:extLst>
              </a:tr>
              <a:tr h="300413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Contributing guidelines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904377"/>
                  </a:ext>
                </a:extLst>
              </a:tr>
              <a:tr h="300413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49969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0FCB37-EFE7-42DB-B58F-B59CAA15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143"/>
    </mc:Choice>
    <mc:Fallback>
      <p:transition spd="slow" advTm="1091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C5CF-7991-D949-9FE0-ECE1373A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1610686"/>
            <a:ext cx="9590713" cy="4278179"/>
          </a:xfrm>
        </p:spPr>
        <p:txBody>
          <a:bodyPr/>
          <a:lstStyle/>
          <a:p>
            <a:r>
              <a:rPr lang="en-US" dirty="0"/>
              <a:t>Percent agreement and Cohen kappa were used to determine the agreement between two data labelers.</a:t>
            </a:r>
          </a:p>
          <a:p>
            <a:r>
              <a:rPr lang="en-US" dirty="0"/>
              <a:t>The results show that both metric were very close with over 90% agreement between the labelers.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F4BCC7-2BFF-8D4F-A701-CFCC061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E0F83F-8235-4321-B2BA-16D87D63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</p:spPr>
        <p:txBody>
          <a:bodyPr/>
          <a:lstStyle/>
          <a:p>
            <a:r>
              <a:rPr lang="en-US" dirty="0"/>
              <a:t>Agreement between data labelers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4F4F553-DB3F-483B-9239-0255B89B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7" y="4278923"/>
            <a:ext cx="3581900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5D6375-8C7B-4590-AB0D-34503994AF37}"/>
              </a:ext>
            </a:extLst>
          </p:cNvPr>
          <p:cNvSpPr txBox="1"/>
          <p:nvPr/>
        </p:nvSpPr>
        <p:spPr>
          <a:xfrm>
            <a:off x="914400" y="4993398"/>
            <a:ext cx="3510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1050" dirty="0"/>
              <a:t>Table 1: Result from the percentage agreement computation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089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2"/>
    </mc:Choice>
    <mc:Fallback>
      <p:transition spd="slow" advTm="280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DB2AFB-16D5-4A0A-826D-D0A35088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09AD42-31F7-4DC1-A1D0-B35F021F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28" y="280815"/>
            <a:ext cx="8657371" cy="5340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656F4E-455A-4B74-831D-208E0228CE84}"/>
              </a:ext>
            </a:extLst>
          </p:cNvPr>
          <p:cNvSpPr txBox="1"/>
          <p:nvPr/>
        </p:nvSpPr>
        <p:spPr>
          <a:xfrm>
            <a:off x="2189526" y="5986039"/>
            <a:ext cx="4232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1200" dirty="0"/>
              <a:t>Table 2: Result of Cohen kappa analysis with agreement 0f 94.1%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297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0D50-0049-4261-92D7-D485B51E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Disagreement resolution.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93AB7-38BB-48DE-AF74-1AD947F5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instances where the labelers disagreed were re-examined to arrive at the final code for the sections.</a:t>
            </a:r>
          </a:p>
          <a:p>
            <a:r>
              <a:rPr lang="en-US" dirty="0"/>
              <a:t>Some of the most common area of disagreement are in the “Title” sections and some other sections that are ambiguous. </a:t>
            </a:r>
          </a:p>
          <a:p>
            <a:r>
              <a:rPr lang="en-US" dirty="0"/>
              <a:t>For example ,in the </a:t>
            </a:r>
            <a:r>
              <a:rPr lang="en-CA" dirty="0"/>
              <a:t>“Question and answer” section of</a:t>
            </a:r>
            <a:r>
              <a:rPr lang="en-US" dirty="0"/>
              <a:t> 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ashgadala.WordPress-Skeleton.md</a:t>
            </a:r>
            <a:r>
              <a:rPr lang="en-CA" dirty="0"/>
              <a:t> , one labeler categorized it as 1 &amp; 3, while the other labeler categorized as 3.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D46132-5017-47AA-A561-3C984969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4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41"/>
    </mc:Choice>
    <mc:Fallback>
      <p:transition spd="slow" advTm="775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376C2-F4F3-458C-B8CB-35D4832E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Disagreement resolution contd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E68212-4D5C-4804-865C-9A444F75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dirty="0"/>
              <a:t>The reasoning from the first labeler was that while the section was gave a breif explanation of the project, there is also some instructions  being given at the same time, making thie section to be categorized as ”what” by the labeler.</a:t>
            </a:r>
          </a:p>
          <a:p>
            <a:r>
              <a:rPr lang="af-ZA" dirty="0"/>
              <a:t>The second labeler was convinced that the section was only giving explanation about the project which explained the reason for the choice of 3.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FB0CB1-CA60-47CF-AAE8-5747F11E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05"/>
    </mc:Choice>
    <mc:Fallback>
      <p:transition spd="slow" advTm="692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392D1-9FB2-4D45-AE76-EB2F408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2CFD7-DAD6-4073-804B-B26D3B82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Developed </a:t>
            </a:r>
            <a:r>
              <a:rPr lang="en-CA" dirty="0">
                <a:latin typeface="Consolas" panose="020B0609020204030204" pitchFamily="49" charset="0"/>
              </a:rPr>
              <a:t>"readme_downloader.py"</a:t>
            </a:r>
          </a:p>
          <a:p>
            <a:endParaRPr lang="en-CA" dirty="0"/>
          </a:p>
          <a:p>
            <a:r>
              <a:rPr lang="en-CA" dirty="0"/>
              <a:t>It downloads </a:t>
            </a:r>
            <a:r>
              <a:rPr lang="en-CA" dirty="0">
                <a:latin typeface="Consolas" panose="020B0609020204030204" pitchFamily="49" charset="0"/>
              </a:rPr>
              <a:t>README.md</a:t>
            </a:r>
            <a:r>
              <a:rPr lang="en-CA" dirty="0"/>
              <a:t> files from GitHub using GitHub API</a:t>
            </a:r>
          </a:p>
          <a:p>
            <a:endParaRPr lang="en-CA" dirty="0"/>
          </a:p>
          <a:p>
            <a:r>
              <a:rPr lang="en-CA" dirty="0"/>
              <a:t>Files downloaded are randomly chosen but unique</a:t>
            </a:r>
          </a:p>
          <a:p>
            <a:endParaRPr lang="en-CA" dirty="0"/>
          </a:p>
          <a:p>
            <a:r>
              <a:rPr lang="en-CA" dirty="0">
                <a:latin typeface="Consolas" panose="020B0609020204030204" pitchFamily="49" charset="0"/>
              </a:rPr>
              <a:t>F</a:t>
            </a:r>
            <a:r>
              <a:rPr lang="en-CA" dirty="0"/>
              <a:t>iles downloaded belong only to the Software Development repository and have size greater than 2 KB.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D86108-0888-4C78-A8D6-D704258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6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082F3-D39D-4FDC-94C3-349297922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9568D1-9CD6-4DD2-BE7F-4D4E9CED01FA}">
  <ds:schemaRefs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68</TotalTime>
  <Words>868</Words>
  <Application>Microsoft Office PowerPoint</Application>
  <PresentationFormat>Widescreen</PresentationFormat>
  <Paragraphs>211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Worksheet</vt:lpstr>
      <vt:lpstr>Categorizing the content of GitHub README Files</vt:lpstr>
      <vt:lpstr>Data Collection Breakdown</vt:lpstr>
      <vt:lpstr>The quality of data labeling.  </vt:lpstr>
      <vt:lpstr>Categories used in classifying each README sections</vt:lpstr>
      <vt:lpstr>Agreement between data labelers</vt:lpstr>
      <vt:lpstr>PowerPoint Presentation</vt:lpstr>
      <vt:lpstr>Disagreement resolution.</vt:lpstr>
      <vt:lpstr>Disagreement resolution contd</vt:lpstr>
      <vt:lpstr>Collecting data</vt:lpstr>
      <vt:lpstr>Pre-processing of data</vt:lpstr>
      <vt:lpstr>Pre-processing of data</vt:lpstr>
      <vt:lpstr>Pre-processing of data</vt:lpstr>
      <vt:lpstr>Data Features - Statistical</vt:lpstr>
      <vt:lpstr>Data Features - Heuristic</vt:lpstr>
      <vt:lpstr>Machine Learning Model and its Features</vt:lpstr>
      <vt:lpstr>Modelling and Validation</vt:lpstr>
      <vt:lpstr>Thank you for listening and see you in our next presentation!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README Classifier</dc:title>
  <dc:creator>Bhavyai Gupta</dc:creator>
  <cp:lastModifiedBy>firyace</cp:lastModifiedBy>
  <cp:revision>18</cp:revision>
  <dcterms:created xsi:type="dcterms:W3CDTF">2021-10-11T03:48:06Z</dcterms:created>
  <dcterms:modified xsi:type="dcterms:W3CDTF">2021-11-15T15:11:19Z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