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1701" r:id="rId2"/>
    <p:sldId id="1700" r:id="rId3"/>
    <p:sldId id="1702" r:id="rId4"/>
    <p:sldId id="1703" r:id="rId5"/>
    <p:sldId id="1704" r:id="rId6"/>
    <p:sldId id="1705" r:id="rId7"/>
    <p:sldId id="1709" r:id="rId8"/>
    <p:sldId id="1711" r:id="rId9"/>
    <p:sldId id="1710" r:id="rId10"/>
    <p:sldId id="1712" r:id="rId11"/>
    <p:sldId id="1713" r:id="rId12"/>
    <p:sldId id="1714" r:id="rId13"/>
    <p:sldId id="1715" r:id="rId14"/>
    <p:sldId id="1716" r:id="rId15"/>
    <p:sldId id="1717" r:id="rId16"/>
  </p:sldIdLst>
  <p:sldSz cx="9144000" cy="6858000" type="letter"/>
  <p:notesSz cx="7315200" cy="9601200"/>
  <p:custDataLst>
    <p:tags r:id="rId19"/>
  </p:custDataLst>
  <p:defaultTextStyle>
    <a:defPPr>
      <a:defRPr lang="en-CA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CCECFF"/>
    <a:srgbClr val="008000"/>
    <a:srgbClr val="EAEAEA"/>
    <a:srgbClr val="DDDDDD"/>
    <a:srgbClr val="C0C0C0"/>
    <a:srgbClr val="B2B2B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8" autoAdjust="0"/>
    <p:restoredTop sz="94708" autoAdjust="0"/>
  </p:normalViewPr>
  <p:slideViewPr>
    <p:cSldViewPr>
      <p:cViewPr varScale="1">
        <p:scale>
          <a:sx n="144" d="100"/>
          <a:sy n="144" d="100"/>
        </p:scale>
        <p:origin x="50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6618"/>
    </p:cViewPr>
  </p:sorterViewPr>
  <p:notesViewPr>
    <p:cSldViewPr>
      <p:cViewPr varScale="1">
        <p:scale>
          <a:sx n="67" d="100"/>
          <a:sy n="67" d="100"/>
        </p:scale>
        <p:origin x="-2022" y="-120"/>
      </p:cViewPr>
      <p:guideLst>
        <p:guide orient="horz" pos="3025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17" tIns="47307" rIns="94617" bIns="47307" numCol="1" anchor="t" anchorCtr="0" compatLnSpc="1">
            <a:prstTxWarp prst="textNoShape">
              <a:avLst/>
            </a:prstTxWarp>
          </a:bodyPr>
          <a:lstStyle>
            <a:lvl1pPr defTabSz="946506" eaLnBrk="0" hangingPunct="0">
              <a:defRPr sz="1100" b="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1"/>
            <a:ext cx="3169920" cy="48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17" tIns="47307" rIns="94617" bIns="47307" numCol="1" anchor="t" anchorCtr="0" compatLnSpc="1">
            <a:prstTxWarp prst="textNoShape">
              <a:avLst/>
            </a:prstTxWarp>
          </a:bodyPr>
          <a:lstStyle>
            <a:lvl1pPr algn="r" defTabSz="946506" eaLnBrk="0" hangingPunct="0">
              <a:defRPr sz="1100" b="0">
                <a:latin typeface="Times New Roman" pitchFamily="18" charset="0"/>
              </a:defRPr>
            </a:lvl1pPr>
          </a:lstStyle>
          <a:p>
            <a:r>
              <a:rPr lang="en-CA"/>
              <a:t>SENG421 (Winter 2006)</a:t>
            </a:r>
            <a:endParaRPr lang="en-US" altLang="ja-JP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726"/>
            <a:ext cx="4011507" cy="48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17" tIns="47307" rIns="94617" bIns="47307" numCol="1" anchor="b" anchorCtr="0" compatLnSpc="1">
            <a:prstTxWarp prst="textNoShape">
              <a:avLst/>
            </a:prstTxWarp>
          </a:bodyPr>
          <a:lstStyle>
            <a:lvl1pPr defTabSz="946506" eaLnBrk="0" hangingPunct="0">
              <a:defRPr sz="11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</a:t>
            </a:r>
            <a:endParaRPr lang="en-US" altLang="ja-JP"/>
          </a:p>
          <a:p>
            <a:r>
              <a:rPr lang="en-US" altLang="ja-JP"/>
              <a:t>far@ucalgary.ca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0726"/>
            <a:ext cx="3169920" cy="48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17" tIns="47307" rIns="94617" bIns="47307" numCol="1" anchor="b" anchorCtr="0" compatLnSpc="1">
            <a:prstTxWarp prst="textNoShape">
              <a:avLst/>
            </a:prstTxWarp>
          </a:bodyPr>
          <a:lstStyle>
            <a:lvl1pPr algn="r" defTabSz="946506" eaLnBrk="0" hangingPunct="0">
              <a:defRPr sz="1100" b="0">
                <a:latin typeface="Times New Roman" pitchFamily="18" charset="0"/>
              </a:defRPr>
            </a:lvl1pPr>
          </a:lstStyle>
          <a:p>
            <a:fld id="{86DE723A-DFC9-4CD0-99D3-2E0524729F64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4382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17" tIns="47307" rIns="94617" bIns="47307" numCol="1" anchor="t" anchorCtr="0" compatLnSpc="1">
            <a:prstTxWarp prst="textNoShape">
              <a:avLst/>
            </a:prstTxWarp>
          </a:bodyPr>
          <a:lstStyle>
            <a:lvl1pPr defTabSz="946506" eaLnBrk="0" hangingPunct="0">
              <a:defRPr sz="1100" b="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1"/>
            <a:ext cx="3169920" cy="48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17" tIns="47307" rIns="94617" bIns="47307" numCol="1" anchor="t" anchorCtr="0" compatLnSpc="1">
            <a:prstTxWarp prst="textNoShape">
              <a:avLst/>
            </a:prstTxWarp>
          </a:bodyPr>
          <a:lstStyle>
            <a:lvl1pPr algn="r" defTabSz="946506" eaLnBrk="0" hangingPunct="0">
              <a:defRPr sz="1100" b="0">
                <a:latin typeface="Times New Roman" pitchFamily="18" charset="0"/>
              </a:defRPr>
            </a:lvl1pPr>
          </a:lstStyle>
          <a:p>
            <a:r>
              <a:rPr lang="en-CA"/>
              <a:t>SENG421 (Winter 2006)</a:t>
            </a:r>
            <a:endParaRPr lang="en-US" altLang="ja-JP"/>
          </a:p>
        </p:txBody>
      </p:sp>
      <p:sp>
        <p:nvSpPr>
          <p:cNvPr id="614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62063" y="722313"/>
            <a:ext cx="4797425" cy="3597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1192"/>
            <a:ext cx="5364480" cy="431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17" tIns="47307" rIns="94617" bIns="47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マスターテキストの書式設定</a:t>
            </a:r>
          </a:p>
          <a:p>
            <a:pPr lvl="1"/>
            <a:r>
              <a:rPr lang="ja-JP" altLang="en-US"/>
              <a:t>第 2 レベル</a:t>
            </a:r>
          </a:p>
          <a:p>
            <a:pPr lvl="2"/>
            <a:r>
              <a:rPr lang="ja-JP" altLang="en-US"/>
              <a:t>第 3 レベル</a:t>
            </a:r>
          </a:p>
          <a:p>
            <a:pPr lvl="3"/>
            <a:r>
              <a:rPr lang="ja-JP" altLang="en-US"/>
              <a:t>第 4 レベル</a:t>
            </a:r>
          </a:p>
          <a:p>
            <a:pPr lvl="4"/>
            <a:r>
              <a:rPr lang="ja-JP" altLang="en-US"/>
              <a:t>第 5 レベル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726"/>
            <a:ext cx="3169920" cy="48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17" tIns="47307" rIns="94617" bIns="47307" numCol="1" anchor="b" anchorCtr="0" compatLnSpc="1">
            <a:prstTxWarp prst="textNoShape">
              <a:avLst/>
            </a:prstTxWarp>
          </a:bodyPr>
          <a:lstStyle>
            <a:lvl1pPr defTabSz="946506" eaLnBrk="0" hangingPunct="0">
              <a:defRPr sz="1100" b="0">
                <a:latin typeface="Times New Roman" pitchFamily="18" charset="0"/>
              </a:defRPr>
            </a:lvl1pPr>
          </a:lstStyle>
          <a:p>
            <a:r>
              <a:rPr lang="ja-JP" altLang="en-US"/>
              <a:t>http://www.enel.ucalgary.ca/People/far</a:t>
            </a:r>
            <a:endParaRPr lang="en-US" altLang="ja-JP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0726"/>
            <a:ext cx="3169920" cy="480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17" tIns="47307" rIns="94617" bIns="47307" numCol="1" anchor="b" anchorCtr="0" compatLnSpc="1">
            <a:prstTxWarp prst="textNoShape">
              <a:avLst/>
            </a:prstTxWarp>
          </a:bodyPr>
          <a:lstStyle>
            <a:lvl1pPr algn="r" defTabSz="946506" eaLnBrk="0" hangingPunct="0">
              <a:defRPr sz="1100" b="0">
                <a:latin typeface="Times New Roman" pitchFamily="18" charset="0"/>
              </a:defRPr>
            </a:lvl1pPr>
          </a:lstStyle>
          <a:p>
            <a:fld id="{1B3539FE-7906-4278-BD30-271F11B407AD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150777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86" name="Picture 42" descr="WP138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7385" name="Picture 4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075" y="1916113"/>
            <a:ext cx="1473200" cy="1512887"/>
          </a:xfrm>
          <a:prstGeom prst="rect">
            <a:avLst/>
          </a:prstGeom>
          <a:noFill/>
        </p:spPr>
      </p:pic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177800" y="3573463"/>
            <a:ext cx="8642350" cy="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5EAAA3-8D73-4821-8C35-6E693E505BBE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35150" y="3716338"/>
            <a:ext cx="69850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 altLang="ja-JP"/>
              <a:t>Click to edit Master subtitle style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835150" y="1371600"/>
            <a:ext cx="6927850" cy="2128838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</a:p>
        </p:txBody>
      </p:sp>
      <p:pic>
        <p:nvPicPr>
          <p:cNvPr id="10" name="Picture 9" descr="New Pictur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16632"/>
            <a:ext cx="1895475" cy="923925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8A2833-6EC9-476C-83C2-29C379D9A90A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FCDB8-A422-46A2-92C2-4186E0D28071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6813" y="1560513"/>
            <a:ext cx="3924300" cy="4532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FFBA3-21B2-48F8-993A-DA539A14505E}" type="slidenum">
              <a:rPr lang="ja-JP" altLang="en-US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91" name="Picture 71" descr="WP138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pic>
        <p:nvPicPr>
          <p:cNvPr id="56381" name="Picture 61" descr="logo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825" y="6180138"/>
            <a:ext cx="1152525" cy="488950"/>
          </a:xfrm>
          <a:prstGeom prst="rect">
            <a:avLst/>
          </a:prstGeom>
          <a:noFill/>
        </p:spPr>
      </p:pic>
      <p:sp>
        <p:nvSpPr>
          <p:cNvPr id="56363" name="Line 43"/>
          <p:cNvSpPr>
            <a:spLocks noChangeShapeType="1"/>
          </p:cNvSpPr>
          <p:nvPr/>
        </p:nvSpPr>
        <p:spPr bwMode="auto">
          <a:xfrm>
            <a:off x="827088" y="1412875"/>
            <a:ext cx="8066087" cy="0"/>
          </a:xfrm>
          <a:prstGeom prst="line">
            <a:avLst/>
          </a:prstGeom>
          <a:noFill/>
          <a:ln w="3810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560513"/>
            <a:ext cx="80010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563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81750"/>
            <a:ext cx="289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>
                <a:latin typeface="+mn-lt"/>
                <a:cs typeface="+mn-cs"/>
              </a:defRPr>
            </a:lvl1pPr>
          </a:lstStyle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63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81750"/>
            <a:ext cx="1905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2000" b="0">
                <a:latin typeface="+mn-lt"/>
                <a:cs typeface="+mn-cs"/>
              </a:defRPr>
            </a:lvl1pPr>
          </a:lstStyle>
          <a:p>
            <a:fld id="{23372184-4194-4B1B-B2D9-8D23DB8219AB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56342" name="Line 22"/>
          <p:cNvSpPr>
            <a:spLocks noChangeShapeType="1"/>
          </p:cNvSpPr>
          <p:nvPr userDrawn="1"/>
        </p:nvSpPr>
        <p:spPr bwMode="auto">
          <a:xfrm>
            <a:off x="827088" y="6453188"/>
            <a:ext cx="7993062" cy="0"/>
          </a:xfrm>
          <a:prstGeom prst="line">
            <a:avLst/>
          </a:prstGeom>
          <a:noFill/>
          <a:ln w="19050">
            <a:solidFill>
              <a:srgbClr val="FF9900"/>
            </a:solidFill>
            <a:miter lim="800000"/>
            <a:headEnd type="oval" w="med" len="med"/>
            <a:tailEnd type="oval" w="med" len="med"/>
          </a:ln>
          <a:effectLst/>
        </p:spPr>
        <p:txBody>
          <a:bodyPr wrap="none"/>
          <a:lstStyle/>
          <a:p>
            <a:endParaRPr lang="en-CA"/>
          </a:p>
        </p:txBody>
      </p:sp>
      <p:sp>
        <p:nvSpPr>
          <p:cNvPr id="5632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60350"/>
            <a:ext cx="7877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pic>
        <p:nvPicPr>
          <p:cNvPr id="56390" name="Picture 70"/>
          <p:cNvPicPr>
            <a:picLocks noChangeAspect="1" noChangeArrowheads="1"/>
          </p:cNvPicPr>
          <p:nvPr userDrawn="1"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763" y="620713"/>
            <a:ext cx="111125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</p:sldLayoutIdLst>
  <p:transition>
    <p:dissolve/>
  </p:transition>
  <p:hf hdr="0"/>
  <p:txStyles>
    <p:titleStyle>
      <a:lvl1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</a:defRPr>
      </a:lvl2pPr>
      <a:lvl3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</a:defRPr>
      </a:lvl3pPr>
      <a:lvl4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</a:defRPr>
      </a:lvl4pPr>
      <a:lvl5pPr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 Rounded MT Bold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ja-JP" dirty="0">
                <a:ea typeface="ＭＳ Ｐゴシック" charset="-128"/>
              </a:rPr>
            </a:br>
            <a:r>
              <a:rPr lang="en-US" altLang="ja-JP" dirty="0">
                <a:ea typeface="ＭＳ Ｐゴシック" charset="-128"/>
              </a:rPr>
              <a:t>Project:</a:t>
            </a:r>
            <a:br>
              <a:rPr lang="en-US" altLang="ja-JP" dirty="0">
                <a:ea typeface="ＭＳ Ｐゴシック" charset="-128"/>
              </a:rPr>
            </a:br>
            <a:r>
              <a:rPr lang="en-CA" dirty="0">
                <a:effectLst/>
              </a:rPr>
              <a:t>On-Board Diagnostics Monitoring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06517839"/>
      </p:ext>
    </p:extLst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1. 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The OBDII connects physically to the </a:t>
            </a:r>
            <a:r>
              <a:rPr lang="en-CA" sz="2000" dirty="0" err="1"/>
              <a:t>RPi</a:t>
            </a:r>
            <a:r>
              <a:rPr lang="en-CA" sz="2000" dirty="0"/>
              <a:t> through an appropriate cable </a:t>
            </a:r>
          </a:p>
          <a:p>
            <a:r>
              <a:rPr lang="en-CA" sz="2000" dirty="0"/>
              <a:t>The </a:t>
            </a:r>
            <a:r>
              <a:rPr lang="en-CA" sz="2000" dirty="0" err="1"/>
              <a:t>RPi</a:t>
            </a:r>
            <a:r>
              <a:rPr lang="en-CA" sz="2000" dirty="0"/>
              <a:t> filters input prior to being stored </a:t>
            </a:r>
          </a:p>
          <a:p>
            <a:r>
              <a:rPr lang="en-CA" sz="2000" dirty="0"/>
              <a:t>The </a:t>
            </a:r>
            <a:r>
              <a:rPr lang="en-CA" sz="2000" dirty="0" err="1"/>
              <a:t>RPi</a:t>
            </a:r>
            <a:r>
              <a:rPr lang="en-CA" sz="2000" dirty="0"/>
              <a:t> will store: </a:t>
            </a:r>
          </a:p>
          <a:p>
            <a:pPr lvl="1"/>
            <a:r>
              <a:rPr lang="en-US" sz="1200" dirty="0"/>
              <a:t>Vehicle speed (RPM); Vehicle ID; Time Stamp; </a:t>
            </a:r>
            <a:r>
              <a:rPr lang="en-CA" sz="1200" dirty="0"/>
              <a:t>Fuel Pump Status (P1230 to P1239); Engine RPM or Speed limit reached (P1270); Seat belt status (B1426 to B1430); ABS status (C1095 to C1103) </a:t>
            </a:r>
          </a:p>
          <a:p>
            <a:r>
              <a:rPr lang="en-CA" sz="2000" dirty="0"/>
              <a:t>The </a:t>
            </a:r>
            <a:r>
              <a:rPr lang="en-CA" sz="2000" dirty="0" err="1"/>
              <a:t>RPi</a:t>
            </a:r>
            <a:r>
              <a:rPr lang="en-CA" sz="2000" dirty="0"/>
              <a:t> must write filtered OBDII data to a micro SD card </a:t>
            </a:r>
          </a:p>
          <a:p>
            <a:r>
              <a:rPr lang="en-CA" sz="2000" dirty="0"/>
              <a:t>The </a:t>
            </a:r>
            <a:r>
              <a:rPr lang="en-CA" sz="2000" dirty="0" err="1"/>
              <a:t>RPi</a:t>
            </a:r>
            <a:r>
              <a:rPr lang="en-CA" sz="2000" dirty="0"/>
              <a:t> must be able to connect to a wireless access point </a:t>
            </a:r>
          </a:p>
          <a:p>
            <a:r>
              <a:rPr lang="en-CA" sz="2000" dirty="0"/>
              <a:t>The </a:t>
            </a:r>
            <a:r>
              <a:rPr lang="en-CA" sz="2000" dirty="0" err="1"/>
              <a:t>RPi</a:t>
            </a:r>
            <a:r>
              <a:rPr lang="en-CA" sz="2000" dirty="0"/>
              <a:t> must be able to transfer filtered OBDII data to a backend server </a:t>
            </a:r>
          </a:p>
          <a:p>
            <a:r>
              <a:rPr lang="en-CA" sz="2000" dirty="0"/>
              <a:t>The system SD card is removable and replaceable </a:t>
            </a:r>
          </a:p>
          <a:p>
            <a:r>
              <a:rPr lang="en-CA" sz="2000" dirty="0"/>
              <a:t>The system must read an inserted SD card after start up </a:t>
            </a:r>
          </a:p>
          <a:p>
            <a:r>
              <a:rPr lang="en-CA" sz="2000" dirty="0"/>
              <a:t>The system will be compatible with a Ford F150 vehicle </a:t>
            </a:r>
          </a:p>
          <a:p>
            <a:r>
              <a:rPr lang="en-CA" sz="2000" dirty="0"/>
              <a:t>The </a:t>
            </a:r>
            <a:r>
              <a:rPr lang="en-CA" sz="2000" dirty="0" err="1"/>
              <a:t>RPi</a:t>
            </a:r>
            <a:r>
              <a:rPr lang="en-CA" sz="2000" dirty="0"/>
              <a:t> is powered through the vehicle electric system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4125449"/>
      </p:ext>
    </p:extLst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2.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/>
              <a:t>The Android application asks the user for its vehicle id to retrieve and save information for a single vehicle at a time</a:t>
            </a:r>
          </a:p>
          <a:p>
            <a:r>
              <a:rPr lang="en-CA" sz="2000" dirty="0"/>
              <a:t>The Android application connects to the database to retrieve records corresponding to the vehicle </a:t>
            </a:r>
          </a:p>
          <a:p>
            <a:r>
              <a:rPr lang="en-CA" sz="2000" dirty="0"/>
              <a:t>The Android application displays the following information: </a:t>
            </a:r>
          </a:p>
          <a:p>
            <a:pPr lvl="1"/>
            <a:r>
              <a:rPr lang="en-US" sz="1800" dirty="0"/>
              <a:t>Time Stamp;  </a:t>
            </a:r>
            <a:r>
              <a:rPr lang="en-CA" sz="1800" dirty="0"/>
              <a:t>Fuel Pump Status (P1230 to P1239);  Engine RPM or Speed limit reached (P1270);  Seat belt status (B1426 to B1430); ABS status (C1095 to C1103) </a:t>
            </a:r>
          </a:p>
          <a:p>
            <a:r>
              <a:rPr lang="en-CA" sz="2000" dirty="0"/>
              <a:t>The Android application gathers GPS location information (from the smartphone) while the vehicle is moving </a:t>
            </a:r>
          </a:p>
          <a:p>
            <a:r>
              <a:rPr lang="en-CA" sz="2000" dirty="0"/>
              <a:t>The Android application gathers information on a second by second basis including: </a:t>
            </a:r>
          </a:p>
          <a:p>
            <a:pPr lvl="1"/>
            <a:r>
              <a:rPr lang="en-US" sz="1800" dirty="0"/>
              <a:t>Time;  Latitude;  Longitude</a:t>
            </a:r>
          </a:p>
          <a:p>
            <a:r>
              <a:rPr lang="en-US" sz="2000" dirty="0"/>
              <a:t>The </a:t>
            </a:r>
            <a:r>
              <a:rPr lang="en-CA" sz="2000" dirty="0"/>
              <a:t>Android application sends this data to be saved in the database</a:t>
            </a:r>
            <a:r>
              <a:rPr lang="en-US" sz="2000" dirty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2786798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3.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/>
              <a:t>The database is stored in a web server connected to the internet and allows remote connections from users </a:t>
            </a:r>
          </a:p>
          <a:p>
            <a:r>
              <a:rPr lang="en-CA" sz="2400" dirty="0"/>
              <a:t>The database is able to store the data received from the </a:t>
            </a:r>
            <a:r>
              <a:rPr lang="en-CA" sz="2400" dirty="0" err="1"/>
              <a:t>RPi</a:t>
            </a:r>
            <a:r>
              <a:rPr lang="en-CA" sz="2400" dirty="0"/>
              <a:t> </a:t>
            </a:r>
          </a:p>
          <a:p>
            <a:r>
              <a:rPr lang="en-CA" sz="2400" dirty="0"/>
              <a:t>The database is able to store data received from the Android App </a:t>
            </a:r>
          </a:p>
          <a:p>
            <a:r>
              <a:rPr lang="en-CA" sz="2400" dirty="0"/>
              <a:t>The RPI is able to transfer stored data to a server database with an associated vehicle id </a:t>
            </a:r>
          </a:p>
          <a:p>
            <a:r>
              <a:rPr lang="en-CA" sz="2400" dirty="0"/>
              <a:t>The database allows the Android client to perform queries 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85313813"/>
      </p:ext>
    </p:extLst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1: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2807791" cy="45323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13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084" y="1543126"/>
            <a:ext cx="4755048" cy="41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15977"/>
      </p:ext>
    </p:extLst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2: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14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536141"/>
            <a:ext cx="6120680" cy="455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73374"/>
      </p:ext>
    </p:extLst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Subsystem 3: Configuration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15</a:t>
            </a:fld>
            <a:endParaRPr lang="en-US" altLang="ja-JP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818" y="2276872"/>
            <a:ext cx="7109551" cy="37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398316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Design an in-vehicle system to collect and transmit data from the OBDII (on-board diagnostic II system) that does not require a constant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3356742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goal is to design and develop a hardware and software solution for collecting, storing, and Transmitting data from the OBDII of a car, to a backend server; and providing the remote users access to the collected data through a mobile or web application.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6191904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goal is accomplished by:</a:t>
            </a:r>
          </a:p>
          <a:p>
            <a:pPr lvl="1"/>
            <a:r>
              <a:rPr lang="en-CA" dirty="0"/>
              <a:t>Connecting the </a:t>
            </a:r>
            <a:r>
              <a:rPr lang="en-CA" dirty="0" err="1"/>
              <a:t>RPi</a:t>
            </a:r>
            <a:r>
              <a:rPr lang="en-CA" dirty="0"/>
              <a:t> to the OBDII and gathering, filtering and saving data</a:t>
            </a:r>
          </a:p>
          <a:p>
            <a:pPr lvl="1"/>
            <a:r>
              <a:rPr lang="en-CA" dirty="0" err="1"/>
              <a:t>RPi</a:t>
            </a:r>
            <a:r>
              <a:rPr lang="en-CA" dirty="0"/>
              <a:t> connecting to Wi-Fi when available </a:t>
            </a:r>
          </a:p>
          <a:p>
            <a:pPr lvl="1"/>
            <a:r>
              <a:rPr lang="en-CA" dirty="0"/>
              <a:t>Sending saved data to the database located on a server </a:t>
            </a:r>
          </a:p>
          <a:p>
            <a:pPr lvl="1"/>
            <a:r>
              <a:rPr lang="en-CA" dirty="0"/>
              <a:t>Providing access for remote users to retrieve data (through mobile or web applications)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0643629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Overview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5</a:t>
            </a:fld>
            <a:endParaRPr lang="en-US" altLang="ja-JP"/>
          </a:p>
        </p:txBody>
      </p:sp>
      <p:sp>
        <p:nvSpPr>
          <p:cNvPr id="7" name="Flowchart: Magnetic Disk 6"/>
          <p:cNvSpPr/>
          <p:nvPr/>
        </p:nvSpPr>
        <p:spPr bwMode="auto">
          <a:xfrm>
            <a:off x="3995936" y="2132856"/>
            <a:ext cx="1296144" cy="1152128"/>
          </a:xfrm>
          <a:prstGeom prst="flowChartMagneticDisk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800" dirty="0"/>
              <a:t>Database </a:t>
            </a:r>
            <a:endParaRPr kumimoji="1" lang="en-C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3356992"/>
            <a:ext cx="2286000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400" dirty="0"/>
              <a:t>Data Acquisition unit</a:t>
            </a:r>
          </a:p>
          <a:p>
            <a:r>
              <a:rPr lang="en-CA" sz="1400" dirty="0"/>
              <a:t>Hardware:</a:t>
            </a:r>
          </a:p>
          <a:p>
            <a:r>
              <a:rPr lang="en-CA" sz="1400" dirty="0"/>
              <a:t>Raspberry Pie 3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A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40152" y="3356992"/>
            <a:ext cx="2286000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400" dirty="0"/>
              <a:t>Mobile Application</a:t>
            </a:r>
          </a:p>
          <a:p>
            <a:r>
              <a:rPr lang="en-CA" sz="1400" dirty="0"/>
              <a:t>(iOS/Android)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CA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34" charset="-128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940152" y="4725144"/>
            <a:ext cx="2286000" cy="93610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CA" sz="1400" dirty="0"/>
              <a:t>Web Application</a:t>
            </a:r>
            <a:endParaRPr kumimoji="1" lang="en-CA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ＭＳ Ｐゴシック" pitchFamily="34" charset="-128"/>
            </a:endParaRPr>
          </a:p>
        </p:txBody>
      </p:sp>
      <p:cxnSp>
        <p:nvCxnSpPr>
          <p:cNvPr id="12" name="Elbow Connector 11"/>
          <p:cNvCxnSpPr>
            <a:stCxn id="7" idx="2"/>
            <a:endCxn id="8" idx="0"/>
          </p:cNvCxnSpPr>
          <p:nvPr/>
        </p:nvCxnSpPr>
        <p:spPr bwMode="auto">
          <a:xfrm rot="10800000" flipV="1">
            <a:off x="2209800" y="2708920"/>
            <a:ext cx="1786136" cy="64807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4" name="Elbow Connector 13"/>
          <p:cNvCxnSpPr>
            <a:stCxn id="7" idx="4"/>
            <a:endCxn id="9" idx="0"/>
          </p:cNvCxnSpPr>
          <p:nvPr/>
        </p:nvCxnSpPr>
        <p:spPr bwMode="auto">
          <a:xfrm>
            <a:off x="5292080" y="2708920"/>
            <a:ext cx="1791072" cy="64807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828915" y="4263479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 bwMode="auto">
          <a:xfrm rot="16200000" flipH="1">
            <a:off x="4337974" y="3591018"/>
            <a:ext cx="1908212" cy="1296144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3674368" y="1538790"/>
            <a:ext cx="0" cy="44104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5580112" y="1538790"/>
            <a:ext cx="0" cy="44104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662856" y="164553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624341" y="1642721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2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7296" y="5238626"/>
            <a:ext cx="1550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CA" sz="1800" dirty="0">
                <a:latin typeface="Arial" panose="020B0604020202020204" pitchFamily="34" charset="0"/>
              </a:rPr>
              <a:t>OBD II</a:t>
            </a:r>
          </a:p>
          <a:p>
            <a:pPr algn="ctr"/>
            <a:r>
              <a:rPr lang="en-CA" sz="1800" dirty="0">
                <a:latin typeface="Arial" panose="020B0604020202020204" pitchFamily="34" charset="0"/>
              </a:rPr>
              <a:t>emulator</a:t>
            </a:r>
            <a:endParaRPr lang="en-CA" sz="1800" dirty="0"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stCxn id="23" idx="0"/>
            <a:endCxn id="8" idx="2"/>
          </p:cNvCxnSpPr>
          <p:nvPr/>
        </p:nvCxnSpPr>
        <p:spPr bwMode="auto">
          <a:xfrm flipH="1" flipV="1">
            <a:off x="2209800" y="4293096"/>
            <a:ext cx="2760" cy="9455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085868" y="1642720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3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981859"/>
      </p:ext>
    </p:extLst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Specification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1) Data Acquisition System</a:t>
            </a:r>
          </a:p>
          <a:p>
            <a:pPr lvl="1"/>
            <a:r>
              <a:rPr lang="en-CA" dirty="0"/>
              <a:t>Given: Requirement Document</a:t>
            </a:r>
          </a:p>
          <a:p>
            <a:pPr lvl="1"/>
            <a:r>
              <a:rPr lang="en-CA" dirty="0"/>
              <a:t>To Do: Design of software residing on </a:t>
            </a:r>
            <a:r>
              <a:rPr lang="en-CA" dirty="0" err="1"/>
              <a:t>RPi</a:t>
            </a:r>
            <a:endParaRPr lang="en-CA" dirty="0"/>
          </a:p>
          <a:p>
            <a:pPr marL="0" indent="0">
              <a:buNone/>
            </a:pPr>
            <a:r>
              <a:rPr lang="en-US" dirty="0"/>
              <a:t>2) Database System</a:t>
            </a:r>
          </a:p>
          <a:p>
            <a:pPr lvl="1"/>
            <a:r>
              <a:rPr lang="en-US" dirty="0"/>
              <a:t>To Do: </a:t>
            </a:r>
            <a:r>
              <a:rPr lang="en-CA" dirty="0"/>
              <a:t>Design of a stand-alone database for storing the data collected from </a:t>
            </a:r>
            <a:r>
              <a:rPr lang="en-CA" dirty="0" err="1"/>
              <a:t>RPi</a:t>
            </a:r>
            <a:r>
              <a:rPr lang="en-CA" dirty="0"/>
              <a:t> unit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3) </a:t>
            </a:r>
            <a:r>
              <a:rPr lang="en-CA" dirty="0"/>
              <a:t>User Interface</a:t>
            </a:r>
          </a:p>
          <a:p>
            <a:pPr lvl="1"/>
            <a:r>
              <a:rPr lang="en-US" dirty="0"/>
              <a:t>To Do: </a:t>
            </a:r>
            <a:r>
              <a:rPr lang="en-CA" dirty="0"/>
              <a:t>Web Application or mobile application design</a:t>
            </a:r>
          </a:p>
          <a:p>
            <a:pPr lvl="1"/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4935065"/>
      </p:ext>
    </p:extLst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Acquisition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8001000" cy="932383"/>
          </a:xfrm>
        </p:spPr>
        <p:txBody>
          <a:bodyPr/>
          <a:lstStyle/>
          <a:p>
            <a:r>
              <a:rPr lang="en-US" dirty="0"/>
              <a:t>System hardware path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7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2357"/>
          <a:stretch/>
        </p:blipFill>
        <p:spPr>
          <a:xfrm>
            <a:off x="611560" y="2996952"/>
            <a:ext cx="7990268" cy="2520280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 bwMode="auto">
          <a:xfrm>
            <a:off x="5940152" y="2564904"/>
            <a:ext cx="2520280" cy="1656184"/>
          </a:xfrm>
          <a:prstGeom prst="bentConnector3">
            <a:avLst>
              <a:gd name="adj1" fmla="val 2752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2794794" y="2655279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1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92280" y="2499283"/>
            <a:ext cx="1116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Unit 3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2363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113" y="1560513"/>
            <a:ext cx="3383855" cy="4532312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The On-Board Diagnostics &amp; Monitoring System is composed of three subsystems:</a:t>
            </a:r>
          </a:p>
          <a:p>
            <a:pPr lvl="1"/>
            <a:r>
              <a:rPr lang="en-US" dirty="0"/>
              <a:t>Data acquisition </a:t>
            </a:r>
          </a:p>
          <a:p>
            <a:pPr lvl="1"/>
            <a:r>
              <a:rPr lang="en-US" dirty="0"/>
              <a:t>User interface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Database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8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5" y="1560513"/>
            <a:ext cx="4258816" cy="4522567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4355976" y="3356992"/>
            <a:ext cx="3240360" cy="1800200"/>
            <a:chOff x="4355976" y="3356992"/>
            <a:chExt cx="3240360" cy="1800200"/>
          </a:xfrm>
        </p:grpSpPr>
        <p:sp>
          <p:nvSpPr>
            <p:cNvPr id="8" name="Rectangle 7"/>
            <p:cNvSpPr/>
            <p:nvPr/>
          </p:nvSpPr>
          <p:spPr bwMode="auto">
            <a:xfrm>
              <a:off x="4355976" y="3356992"/>
              <a:ext cx="3240360" cy="180020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34" charset="-128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55976" y="4809941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Unit 1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43999" y="3528875"/>
            <a:ext cx="1042801" cy="1196269"/>
            <a:chOff x="7643999" y="3528875"/>
            <a:chExt cx="1042801" cy="1196269"/>
          </a:xfrm>
        </p:grpSpPr>
        <p:sp>
          <p:nvSpPr>
            <p:cNvPr id="10" name="Rectangle 9"/>
            <p:cNvSpPr/>
            <p:nvPr/>
          </p:nvSpPr>
          <p:spPr bwMode="auto">
            <a:xfrm>
              <a:off x="7679177" y="3573016"/>
              <a:ext cx="1007623" cy="115212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34" charset="-128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643999" y="3528875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Unit 2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96336" y="1782873"/>
            <a:ext cx="1090464" cy="1366479"/>
            <a:chOff x="7596336" y="1782873"/>
            <a:chExt cx="1090464" cy="1366479"/>
          </a:xfrm>
        </p:grpSpPr>
        <p:sp>
          <p:nvSpPr>
            <p:cNvPr id="9" name="Rectangle 8"/>
            <p:cNvSpPr/>
            <p:nvPr/>
          </p:nvSpPr>
          <p:spPr bwMode="auto">
            <a:xfrm>
              <a:off x="7664729" y="1844824"/>
              <a:ext cx="1022071" cy="1304528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596336" y="1782873"/>
              <a:ext cx="808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Unit 3</a:t>
              </a:r>
              <a:endParaRPr lang="en-CA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037269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Subsystem 1:  Data acquisition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far@ucalgary.ca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A2833-6EC9-476C-83C2-29C379D9A90A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2636912"/>
            <a:ext cx="7428495" cy="273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04252"/>
      </p:ext>
    </p:extLst>
  </p:cSld>
  <p:clrMapOvr>
    <a:masterClrMapping/>
  </p:clrMapOvr>
  <p:transition>
    <p:dissolv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WATCHLASTPREPREVISION" val="51"/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ENG 637&amp;#x0D;&amp;#x0A;Dependability &amp;amp; Reliability of Software Systems&amp;quot;&quot;/&gt;&lt;property id=&quot;20307&quot; value=&quot;789&quot;/&gt;&lt;/object&gt;&lt;object type=&quot;3&quot; unique_id=&quot;10005&quot;&gt;&lt;property id=&quot;20148&quot; value=&quot;5&quot;/&gt;&lt;property id=&quot;20300&quot; value=&quot;Slide 2 - &amp;quot;Contents&amp;quot;&quot;/&gt;&lt;property id=&quot;20307&quot; value=&quot;790&quot;/&gt;&lt;/object&gt;&lt;object type=&quot;3&quot; unique_id=&quot;10008&quot;&gt;&lt;property id=&quot;20148&quot; value=&quot;5&quot;/&gt;&lt;property id=&quot;20300&quot; value=&quot;Slide 4 - &amp;quot;Software Size: Length &amp;quot;&quot;/&gt;&lt;property id=&quot;20307&quot; value=&quot;793&quot;/&gt;&lt;/object&gt;&lt;object type=&quot;3&quot; unique_id=&quot;10009&quot;&gt;&lt;property id=&quot;20148&quot; value=&quot;5&quot;/&gt;&lt;property id=&quot;20300&quot; value=&quot;Slide 5 - &amp;quot;Length: Code – LOC /1&amp;quot;&quot;/&gt;&lt;property id=&quot;20307&quot; value=&quot;794&quot;/&gt;&lt;/object&gt;&lt;object type=&quot;3&quot; unique_id=&quot;10033&quot;&gt;&lt;property id=&quot;20148&quot; value=&quot;5&quot;/&gt;&lt;property id=&quot;20300&quot; value=&quot;Slide 6 - &amp;quot;Measuring Software Size:&amp;#x0D;&amp;#x0A;Function Point (FP), Feature Point, Object Point and Use-case Point&amp;quot;&quot;/&gt;&lt;property id=&quot;20307&quot; value=&quot;816&quot;/&gt;&lt;/object&gt;&lt;object type=&quot;3&quot; unique_id=&quot;10034&quot;&gt;&lt;property id=&quot;20148&quot; value=&quot;5&quot;/&gt;&lt;property id=&quot;20300&quot; value=&quot;Slide 7 - &amp;quot;Review: Software Size&amp;quot;&quot;/&gt;&lt;property id=&quot;20307&quot; value=&quot;818&quot;/&gt;&lt;/object&gt;&lt;object type=&quot;3&quot; unique_id=&quot;10035&quot;&gt;&lt;property id=&quot;20148&quot; value=&quot;5&quot;/&gt;&lt;property id=&quot;20300&quot; value=&quot;Slide 8 - &amp;quot;Function-Oriented Metrics&amp;quot;&quot;/&gt;&lt;property id=&quot;20307&quot; value=&quot;819&quot;/&gt;&lt;/object&gt;&lt;object type=&quot;3&quot; unique_id=&quot;10036&quot;&gt;&lt;property id=&quot;20148&quot; value=&quot;5&quot;/&gt;&lt;property id=&quot;20300&quot; value=&quot;Slide 12 - &amp;quot;Function Point (FP)   /1&amp;quot;&quot;/&gt;&lt;property id=&quot;20307&quot; value=&quot;820&quot;/&gt;&lt;/object&gt;&lt;object type=&quot;3&quot; unique_id=&quot;10037&quot;&gt;&lt;property id=&quot;20148&quot; value=&quot;5&quot;/&gt;&lt;property id=&quot;20300&quot; value=&quot;Slide 14 - &amp;quot;Function Point (FP)   /2&amp;quot;&quot;/&gt;&lt;property id=&quot;20307&quot; value=&quot;821&quot;/&gt;&lt;/object&gt;&lt;object type=&quot;3&quot; unique_id=&quot;10040&quot;&gt;&lt;property id=&quot;20148&quot; value=&quot;5&quot;/&gt;&lt;property id=&quot;20300&quot; value=&quot;Slide 22 - &amp;quot;Unadjusted FP Count (UFC)&amp;quot;&quot;/&gt;&lt;property id=&quot;20307&quot; value=&quot;824&quot;/&gt;&lt;/object&gt;&lt;object type=&quot;3&quot; unique_id=&quot;10041&quot;&gt;&lt;property id=&quot;20148&quot; value=&quot;5&quot;/&gt;&lt;property id=&quot;20300&quot; value=&quot;Slide 39 - &amp;quot;Value Adjustment Factor (VAF)   /1&amp;quot;&quot;/&gt;&lt;property id=&quot;20307&quot; value=&quot;825&quot;/&gt;&lt;/object&gt;&lt;object type=&quot;3&quot; unique_id=&quot;10042&quot;&gt;&lt;property id=&quot;20148&quot; value=&quot;5&quot;/&gt;&lt;property id=&quot;20300&quot; value=&quot;Slide 42 - &amp;quot;Value Adjustment Factor (VAF)   /2&amp;quot;&quot;/&gt;&lt;property id=&quot;20307&quot; value=&quot;826&quot;/&gt;&lt;/object&gt;&lt;object type=&quot;3&quot; unique_id=&quot;10048&quot;&gt;&lt;property id=&quot;20148&quot; value=&quot;5&quot;/&gt;&lt;property id=&quot;20300&quot; value=&quot;Slide 62 - &amp;quot;FP vs. LOC   /1&amp;quot;&quot;/&gt;&lt;property id=&quot;20307&quot; value=&quot;832&quot;/&gt;&lt;/object&gt;&lt;object type=&quot;3&quot; unique_id=&quot;10050&quot;&gt;&lt;property id=&quot;20148&quot; value=&quot;5&quot;/&gt;&lt;property id=&quot;20300&quot; value=&quot;Slide 63 - &amp;quot;FP vs. LOC   /2&amp;quot;&quot;/&gt;&lt;property id=&quot;20307&quot; value=&quot;1599&quot;/&gt;&lt;/object&gt;&lt;object type=&quot;3&quot; unique_id=&quot;10051&quot;&gt;&lt;property id=&quot;20148&quot; value=&quot;5&quot;/&gt;&lt;property id=&quot;20300&quot; value=&quot;Slide 64 - &amp;quot;FP vs. LOC   /3&amp;quot;&quot;/&gt;&lt;property id=&quot;20307&quot; value=&quot;1600&quot;/&gt;&lt;/object&gt;&lt;object type=&quot;3&quot; unique_id=&quot;10052&quot;&gt;&lt;property id=&quot;20148&quot; value=&quot;5&quot;/&gt;&lt;property id=&quot;20300&quot; value=&quot;Slide 67 - &amp;quot;FP: Critics&amp;quot;&quot;/&gt;&lt;property id=&quot;20307&quot; value=&quot;834&quot;/&gt;&lt;/object&gt;&lt;object type=&quot;3&quot; unique_id=&quot;10053&quot;&gt;&lt;property id=&quot;20148&quot; value=&quot;5&quot;/&gt;&lt;property id=&quot;20300&quot; value=&quot;Slide 68 - &amp;quot;FP: Adding Apples &amp;amp; Oranges?!&amp;quot;&quot;/&gt;&lt;property id=&quot;20307&quot; value=&quot;1527&quot;/&gt;&lt;/object&gt;&lt;object type=&quot;3&quot; unique_id=&quot;10056&quot;&gt;&lt;property id=&quot;20148&quot; value=&quot;5&quot;/&gt;&lt;property id=&quot;20300&quot; value=&quot;Slide 69 - &amp;quot;Feature Point&amp;quot;&quot;/&gt;&lt;property id=&quot;20307&quot; value=&quot;1437&quot;/&gt;&lt;/object&gt;&lt;object type=&quot;3&quot; unique_id=&quot;10057&quot;&gt;&lt;property id=&quot;20148&quot; value=&quot;5&quot;/&gt;&lt;property id=&quot;20300&quot; value=&quot;Slide 70 - &amp;quot;Feature Point   /1&amp;quot;&quot;/&gt;&lt;property id=&quot;20307&quot; value=&quot;835&quot;/&gt;&lt;/object&gt;&lt;object type=&quot;3&quot; unique_id=&quot;10058&quot;&gt;&lt;property id=&quot;20148&quot; value=&quot;5&quot;/&gt;&lt;property id=&quot;20300&quot; value=&quot;Slide 71 - &amp;quot;Feature Point   /2&amp;quot;&quot;/&gt;&lt;property id=&quot;20307&quot; value=&quot;836&quot;/&gt;&lt;/object&gt;&lt;object type=&quot;3&quot; unique_id=&quot;10059&quot;&gt;&lt;property id=&quot;20148&quot; value=&quot;5&quot;/&gt;&lt;property id=&quot;20300&quot; value=&quot;Slide 72 - &amp;quot;Feature Point   /3&amp;quot;&quot;/&gt;&lt;property id=&quot;20307&quot; value=&quot;837&quot;/&gt;&lt;/object&gt;&lt;object type=&quot;3&quot; unique_id=&quot;10061&quot;&gt;&lt;property id=&quot;20148&quot; value=&quot;5&quot;/&gt;&lt;property id=&quot;20300&quot; value=&quot;Slide 73 - &amp;quot;Object Point&amp;quot;&quot;/&gt;&lt;property id=&quot;20307&quot; value=&quot;1438&quot;/&gt;&lt;/object&gt;&lt;object type=&quot;3&quot; unique_id=&quot;10062&quot;&gt;&lt;property id=&quot;20148&quot; value=&quot;5&quot;/&gt;&lt;property id=&quot;20300&quot; value=&quot;Slide 74 - &amp;quot;Object Point   /1&amp;quot;&quot;/&gt;&lt;property id=&quot;20307&quot; value=&quot;838&quot;/&gt;&lt;/object&gt;&lt;object type=&quot;3&quot; unique_id=&quot;10063&quot;&gt;&lt;property id=&quot;20148&quot; value=&quot;5&quot;/&gt;&lt;property id=&quot;20300&quot; value=&quot;Slide 75 - &amp;quot;Object Point   /2&amp;quot;&quot;/&gt;&lt;property id=&quot;20307&quot; value=&quot;839&quot;/&gt;&lt;/object&gt;&lt;object type=&quot;3&quot; unique_id=&quot;10064&quot;&gt;&lt;property id=&quot;20148&quot; value=&quot;5&quot;/&gt;&lt;property id=&quot;20300&quot; value=&quot;Slide 76 - &amp;quot;Object Point   /3&amp;quot;&quot;/&gt;&lt;property id=&quot;20307&quot; value=&quot;840&quot;/&gt;&lt;/object&gt;&lt;object type=&quot;3&quot; unique_id=&quot;10065&quot;&gt;&lt;property id=&quot;20148&quot; value=&quot;5&quot;/&gt;&lt;property id=&quot;20300&quot; value=&quot;Slide 77 - &amp;quot;Object Point   /3&amp;quot;&quot;/&gt;&lt;property id=&quot;20307&quot; value=&quot;841&quot;/&gt;&lt;/object&gt;&lt;object type=&quot;3&quot; unique_id=&quot;10066&quot;&gt;&lt;property id=&quot;20148&quot; value=&quot;5&quot;/&gt;&lt;property id=&quot;20300&quot; value=&quot;Slide 78 - &amp;quot;How to Calculate OP?&amp;quot;&quot;/&gt;&lt;property id=&quot;20307&quot; value=&quot;842&quot;/&gt;&lt;/object&gt;&lt;object type=&quot;3&quot; unique_id=&quot;10067&quot;&gt;&lt;property id=&quot;20148&quot; value=&quot;5&quot;/&gt;&lt;property id=&quot;20300&quot; value=&quot;Slide 80 - &amp;quot;Example: OP&amp;quot;&quot;/&gt;&lt;property id=&quot;20307&quot; value=&quot;843&quot;/&gt;&lt;/object&gt;&lt;object type=&quot;3&quot; unique_id=&quot;10068&quot;&gt;&lt;property id=&quot;20148&quot; value=&quot;5&quot;/&gt;&lt;property id=&quot;20300&quot; value=&quot;Slide 81 - &amp;quot;Example 2&amp;quot;&quot;/&gt;&lt;property id=&quot;20307&quot; value=&quot;1530&quot;/&gt;&lt;/object&gt;&lt;object type=&quot;3&quot; unique_id=&quot;10069&quot;&gt;&lt;property id=&quot;20148&quot; value=&quot;5&quot;/&gt;&lt;property id=&quot;20300&quot; value=&quot;Slide 82 - &amp;quot;Example 2 (cont’d)&amp;quot;&quot;/&gt;&lt;property id=&quot;20307&quot; value=&quot;1531&quot;/&gt;&lt;/object&gt;&lt;object type=&quot;3&quot; unique_id=&quot;10070&quot;&gt;&lt;property id=&quot;20148&quot; value=&quot;5&quot;/&gt;&lt;property id=&quot;20300&quot; value=&quot;Slide 83 - &amp;quot;Example 2 (cont’d)&amp;quot;&quot;/&gt;&lt;property id=&quot;20307&quot; value=&quot;1532&quot;/&gt;&lt;/object&gt;&lt;object type=&quot;3&quot; unique_id=&quot;10071&quot;&gt;&lt;property id=&quot;20148&quot; value=&quot;5&quot;/&gt;&lt;property id=&quot;20300&quot; value=&quot;Slide 84 - &amp;quot;Use-Case Point&amp;quot;&quot;/&gt;&lt;property id=&quot;20307&quot; value=&quot;847&quot;/&gt;&lt;/object&gt;&lt;object type=&quot;3&quot; unique_id=&quot;10072&quot;&gt;&lt;property id=&quot;20148&quot; value=&quot;5&quot;/&gt;&lt;property id=&quot;20300&quot; value=&quot;Slide 85 - &amp;quot;Use-Case Point   /1&amp;quot;&quot;/&gt;&lt;property id=&quot;20307&quot; value=&quot;850&quot;/&gt;&lt;/object&gt;&lt;object type=&quot;3&quot; unique_id=&quot;10073&quot;&gt;&lt;property id=&quot;20148&quot; value=&quot;5&quot;/&gt;&lt;property id=&quot;20300&quot; value=&quot;Slide 92 - &amp;quot;Use-Case Point   /2&amp;quot;&quot;/&gt;&lt;property id=&quot;20307&quot; value=&quot;851&quot;/&gt;&lt;/object&gt;&lt;object type=&quot;3&quot; unique_id=&quot;10077&quot;&gt;&lt;property id=&quot;20148&quot; value=&quot;5&quot;/&gt;&lt;property id=&quot;20300&quot; value=&quot;Slide 94 - &amp;quot;Example 1: Use-Case Scenario&amp;quot;&quot;/&gt;&lt;property id=&quot;20307&quot; value=&quot;855&quot;/&gt;&lt;/object&gt;&lt;object type=&quot;3&quot; unique_id=&quot;10078&quot;&gt;&lt;property id=&quot;20148&quot; value=&quot;5&quot;/&gt;&lt;property id=&quot;20300&quot; value=&quot;Slide 95 - &amp;quot;Example 2&amp;quot;&quot;/&gt;&lt;property id=&quot;20307&quot; value=&quot;1533&quot;/&gt;&lt;/object&gt;&lt;object type=&quot;3&quot; unique_id=&quot;10079&quot;&gt;&lt;property id=&quot;20148&quot; value=&quot;5&quot;/&gt;&lt;property id=&quot;20300&quot; value=&quot;Slide 96 - &amp;quot;Example 2 (cont’d)&amp;quot;&quot;/&gt;&lt;property id=&quot;20307&quot; value=&quot;1534&quot;/&gt;&lt;/object&gt;&lt;object type=&quot;3&quot; unique_id=&quot;10080&quot;&gt;&lt;property id=&quot;20148&quot; value=&quot;5&quot;/&gt;&lt;property id=&quot;20300&quot; value=&quot;Slide 97 - &amp;quot;Example 2 (cont’d)&amp;quot;&quot;/&gt;&lt;property id=&quot;20307&quot; value=&quot;1535&quot;/&gt;&lt;/object&gt;&lt;object type=&quot;3&quot; unique_id=&quot;10081&quot;&gt;&lt;property id=&quot;20148&quot; value=&quot;5&quot;/&gt;&lt;property id=&quot;20300&quot; value=&quot;Slide 98 - &amp;quot;Example 2 (cont’d)&amp;quot;&quot;/&gt;&lt;property id=&quot;20307&quot; value=&quot;1536&quot;/&gt;&lt;/object&gt;&lt;object type=&quot;3&quot; unique_id=&quot;10102&quot;&gt;&lt;property id=&quot;20148&quot; value=&quot;5&quot;/&gt;&lt;property id=&quot;20300&quot; value=&quot;Slide 110&quot;/&gt;&lt;property id=&quot;20307&quot; value=&quot;874&quot;/&gt;&lt;/object&gt;&lt;object type=&quot;3&quot; unique_id=&quot;12999&quot;&gt;&lt;property id=&quot;20148&quot; value=&quot;5&quot;/&gt;&lt;property id=&quot;20300&quot; value=&quot;Slide 3 - &amp;quot;Software Size Metrics: Summary &amp;quot;&quot;/&gt;&lt;property id=&quot;20307&quot; value=&quot;1601&quot;/&gt;&lt;/object&gt;&lt;object type=&quot;3&quot; unique_id=&quot;14236&quot;&gt;&lt;property id=&quot;20148&quot; value=&quot;5&quot;/&gt;&lt;property id=&quot;20300&quot; value=&quot;Slide 15 - &amp;quot;FP Counting Summary&amp;quot;&quot;/&gt;&lt;property id=&quot;20307&quot; value=&quot;1608&quot;/&gt;&lt;/object&gt;&lt;object type=&quot;3&quot; unique_id=&quot;14237&quot;&gt;&lt;property id=&quot;20148&quot; value=&quot;5&quot;/&gt;&lt;property id=&quot;20300&quot; value=&quot;Slide 16 - &amp;quot;1. External Inputs (EI)&amp;quot;&quot;/&gt;&lt;property id=&quot;20307&quot; value=&quot;1603&quot;/&gt;&lt;/object&gt;&lt;object type=&quot;3&quot; unique_id=&quot;14238&quot;&gt;&lt;property id=&quot;20148&quot; value=&quot;5&quot;/&gt;&lt;property id=&quot;20300&quot; value=&quot;Slide 17 - &amp;quot;2. External Outputs (EO)&amp;quot;&quot;/&gt;&lt;property id=&quot;20307&quot; value=&quot;1604&quot;/&gt;&lt;/object&gt;&lt;object type=&quot;3&quot; unique_id=&quot;14239&quot;&gt;&lt;property id=&quot;20148&quot; value=&quot;5&quot;/&gt;&lt;property id=&quot;20300&quot; value=&quot;Slide 18 - &amp;quot;3. External Inquiries (EQ)&amp;quot;&quot;/&gt;&lt;property id=&quot;20307&quot; value=&quot;1605&quot;/&gt;&lt;/object&gt;&lt;object type=&quot;3&quot; unique_id=&quot;14240&quot;&gt;&lt;property id=&quot;20148&quot; value=&quot;5&quot;/&gt;&lt;property id=&quot;20300&quot; value=&quot;Slide 19 - &amp;quot;4. Internal Logical Files (ILF)&amp;quot;&quot;/&gt;&lt;property id=&quot;20307&quot; value=&quot;1606&quot;/&gt;&lt;/object&gt;&lt;object type=&quot;3&quot; unique_id=&quot;14241&quot;&gt;&lt;property id=&quot;20148&quot; value=&quot;5&quot;/&gt;&lt;property id=&quot;20300&quot; value=&quot;Slide 20 - &amp;quot;5. Ext. Interface Files (EIF)&amp;quot;&quot;/&gt;&lt;property id=&quot;20307&quot; value=&quot;1607&quot;/&gt;&lt;/object&gt;&lt;object type=&quot;3&quot; unique_id=&quot;14242&quot;&gt;&lt;property id=&quot;20148&quot; value=&quot;5&quot;/&gt;&lt;property id=&quot;20300&quot; value=&quot;Slide 38 - &amp;quot;FP Counting Summary&amp;quot;&quot;/&gt;&lt;property id=&quot;20307&quot; value=&quot;1609&quot;/&gt;&lt;/object&gt;&lt;object type=&quot;3&quot; unique_id=&quot;16353&quot;&gt;&lt;property id=&quot;20148&quot; value=&quot;5&quot;/&gt;&lt;property id=&quot;20300&quot; value=&quot;Slide 43 - &amp;quot;Function Points&amp;#x0D;&amp;#x0A;(IFPUG)&amp;quot;&quot;/&gt;&lt;property id=&quot;20307&quot; value=&quot;1619&quot;/&gt;&lt;/object&gt;&lt;object type=&quot;3&quot; unique_id=&quot;16354&quot;&gt;&lt;property id=&quot;20148&quot; value=&quot;5&quot;/&gt;&lt;property id=&quot;20300&quot; value=&quot;Slide 44 - &amp;quot;FP Example /1a&amp;quot;&quot;/&gt;&lt;property id=&quot;20307&quot; value=&quot;1612&quot;/&gt;&lt;/object&gt;&lt;object type=&quot;3&quot; unique_id=&quot;16355&quot;&gt;&lt;property id=&quot;20148&quot; value=&quot;5&quot;/&gt;&lt;property id=&quot;20300&quot; value=&quot;Slide 45 - &amp;quot;FP Example /1b&amp;quot;&quot;/&gt;&lt;property id=&quot;20307&quot; value=&quot;1620&quot;/&gt;&lt;/object&gt;&lt;object type=&quot;3&quot; unique_id=&quot;16356&quot;&gt;&lt;property id=&quot;20148&quot; value=&quot;5&quot;/&gt;&lt;property id=&quot;20300&quot; value=&quot;Slide 46 - &amp;quot;FP Example   /1c&amp;quot;&quot;/&gt;&lt;property id=&quot;20307&quot; value=&quot;1621&quot;/&gt;&lt;/object&gt;&lt;object type=&quot;3&quot; unique_id=&quot;16357&quot;&gt;&lt;property id=&quot;20148&quot; value=&quot;5&quot;/&gt;&lt;property id=&quot;20300&quot; value=&quot;Slide 47 - &amp;quot;FP Example   /1d&amp;quot;&quot;/&gt;&lt;property id=&quot;20307&quot; value=&quot;1613&quot;/&gt;&lt;/object&gt;&lt;object type=&quot;3&quot; unique_id=&quot;16358&quot;&gt;&lt;property id=&quot;20148&quot; value=&quot;5&quot;/&gt;&lt;property id=&quot;20300&quot; value=&quot;Slide 48 - &amp;quot;FP Example /1e&amp;quot;&quot;/&gt;&lt;property id=&quot;20307&quot; value=&quot;1614&quot;/&gt;&lt;/object&gt;&lt;object type=&quot;3&quot; unique_id=&quot;16359&quot;&gt;&lt;property id=&quot;20148&quot; value=&quot;5&quot;/&gt;&lt;property id=&quot;20300&quot; value=&quot;Slide 49 - &amp;quot;FP Example    /1f&amp;quot;&quot;/&gt;&lt;property id=&quot;20307&quot; value=&quot;1615&quot;/&gt;&lt;/object&gt;&lt;object type=&quot;3&quot; unique_id=&quot;16360&quot;&gt;&lt;property id=&quot;20148&quot; value=&quot;5&quot;/&gt;&lt;property id=&quot;20300&quot; value=&quot;Slide 50 - &amp;quot;FP Example   /1g&amp;quot;&quot;/&gt;&lt;property id=&quot;20307&quot; value=&quot;1616&quot;/&gt;&lt;/object&gt;&lt;object type=&quot;3&quot; unique_id=&quot;16361&quot;&gt;&lt;property id=&quot;20148&quot; value=&quot;5&quot;/&gt;&lt;property id=&quot;20300&quot; value=&quot;Slide 51 - &amp;quot;FP Example /1h&amp;quot;&quot;/&gt;&lt;property id=&quot;20307&quot; value=&quot;1617&quot;/&gt;&lt;/object&gt;&lt;object type=&quot;3&quot; unique_id=&quot;16362&quot;&gt;&lt;property id=&quot;20148&quot; value=&quot;5&quot;/&gt;&lt;property id=&quot;20300&quot; value=&quot;Slide 52 - &amp;quot;FP Example  /1i – Discussion&amp;quot;&quot;/&gt;&lt;property id=&quot;20307&quot; value=&quot;1618&quot;/&gt;&lt;/object&gt;&lt;object type=&quot;3&quot; unique_id=&quot;16366&quot;&gt;&lt;property id=&quot;20148&quot; value=&quot;5&quot;/&gt;&lt;property id=&quot;20300&quot; value=&quot;Slide 65 - &amp;quot;Effort Estimation with FP&amp;quot;&quot;/&gt;&lt;property id=&quot;20307&quot; value=&quot;1625&quot;/&gt;&lt;/object&gt;&lt;object type=&quot;3&quot; unique_id=&quot;16843&quot;&gt;&lt;property id=&quot;20148&quot; value=&quot;5&quot;/&gt;&lt;property id=&quot;20300&quot; value=&quot;Slide 9 - &amp;quot;FP: History&amp;quot;&quot;/&gt;&lt;property id=&quot;20307&quot; value=&quot;1626&quot;/&gt;&lt;/object&gt;&lt;object type=&quot;3&quot; unique_id=&quot;17684&quot;&gt;&lt;property id=&quot;20148&quot; value=&quot;5&quot;/&gt;&lt;property id=&quot;20300&quot; value=&quot;Slide 21 - &amp;quot;FP Counting Summary&amp;quot;&quot;/&gt;&lt;property id=&quot;20307&quot; value=&quot;1627&quot;/&gt;&lt;/object&gt;&lt;object type=&quot;3&quot; unique_id=&quot;17685&quot;&gt;&lt;property id=&quot;20148&quot; value=&quot;5&quot;/&gt;&lt;property id=&quot;20300&quot; value=&quot;Slide 40 - &amp;quot;Value Adjustment Factor (VAF)&amp;quot;&quot;/&gt;&lt;property id=&quot;20307&quot; value=&quot;1629&quot;/&gt;&lt;/object&gt;&lt;object type=&quot;3&quot; unique_id=&quot;17686&quot;&gt;&lt;property id=&quot;20148&quot; value=&quot;5&quot;/&gt;&lt;property id=&quot;20300&quot; value=&quot;Slide 41 - &amp;quot;Value Adjustment Factor (VAF) &amp;quot;&quot;/&gt;&lt;property id=&quot;20307&quot; value=&quot;1630&quot;/&gt;&lt;/object&gt;&lt;object type=&quot;3&quot; unique_id=&quot;17931&quot;&gt;&lt;property id=&quot;20148&quot; value=&quot;5&quot;/&gt;&lt;property id=&quot;20300&quot; value=&quot;Slide 10 - &amp;quot;FP: Current Status&amp;quot;&quot;/&gt;&lt;property id=&quot;20307&quot; value=&quot;1631&quot;/&gt;&lt;/object&gt;&lt;object type=&quot;3&quot; unique_id=&quot;17932&quot;&gt;&lt;property id=&quot;20148&quot; value=&quot;5&quot;/&gt;&lt;property id=&quot;20300&quot; value=&quot;Slide 11 - &amp;quot;Function Point (FP) Standards&amp;quot;&quot;/&gt;&lt;property id=&quot;20307&quot; value=&quot;1632&quot;/&gt;&lt;/object&gt;&lt;object type=&quot;3&quot; unique_id=&quot;20887&quot;&gt;&lt;property id=&quot;20148&quot; value=&quot;5&quot;/&gt;&lt;property id=&quot;20300&quot; value=&quot;Slide 23 - &amp;quot;FP Counting: Weighting of Technical Complexity &amp;quot;&quot;/&gt;&lt;property id=&quot;20307&quot; value=&quot;1633&quot;/&gt;&lt;/object&gt;&lt;object type=&quot;3&quot; unique_id=&quot;20889&quot;&gt;&lt;property id=&quot;20148&quot; value=&quot;5&quot;/&gt;&lt;property id=&quot;20300&quot; value=&quot;Slide 26 - &amp;quot;Complexity Assessment: EI&amp;quot;&quot;/&gt;&lt;property id=&quot;20307&quot; value=&quot;1647&quot;/&gt;&lt;/object&gt;&lt;object type=&quot;3&quot; unique_id=&quot;20890&quot;&gt;&lt;property id=&quot;20148&quot; value=&quot;5&quot;/&gt;&lt;property id=&quot;20300&quot; value=&quot;Slide 27 - &amp;quot;External Input – Example&amp;quot;&quot;/&gt;&lt;property id=&quot;20307&quot; value=&quot;1648&quot;/&gt;&lt;/object&gt;&lt;object type=&quot;3&quot; unique_id=&quot;20891&quot;&gt;&lt;property id=&quot;20148&quot; value=&quot;5&quot;/&gt;&lt;property id=&quot;20300&quot; value=&quot;Slide 28 - &amp;quot;EI – Example&amp;quot;&quot;/&gt;&lt;property id=&quot;20307&quot; value=&quot;1649&quot;/&gt;&lt;/object&gt;&lt;object type=&quot;3&quot; unique_id=&quot;20892&quot;&gt;&lt;property id=&quot;20148&quot; value=&quot;5&quot;/&gt;&lt;property id=&quot;20300&quot; value=&quot;Slide 29 - &amp;quot;Complexity Assessment: EO&amp;quot;&quot;/&gt;&lt;property id=&quot;20307&quot; value=&quot;1650&quot;/&gt;&lt;/object&gt;&lt;object type=&quot;3&quot; unique_id=&quot;20893&quot;&gt;&lt;property id=&quot;20148&quot; value=&quot;5&quot;/&gt;&lt;property id=&quot;20300&quot; value=&quot;Slide 30 - &amp;quot;EO – Example&amp;quot;&quot;/&gt;&lt;property id=&quot;20307&quot; value=&quot;1651&quot;/&gt;&lt;/object&gt;&lt;object type=&quot;3&quot; unique_id=&quot;20894&quot;&gt;&lt;property id=&quot;20148&quot; value=&quot;5&quot;/&gt;&lt;property id=&quot;20300&quot; value=&quot;Slide 31 - &amp;quot;Complexity Assessment: EQ&amp;quot;&quot;/&gt;&lt;property id=&quot;20307&quot; value=&quot;1652&quot;/&gt;&lt;/object&gt;&lt;object type=&quot;3&quot; unique_id=&quot;20895&quot;&gt;&lt;property id=&quot;20148&quot; value=&quot;5&quot;/&gt;&lt;property id=&quot;20300&quot; value=&quot;Slide 32 - &amp;quot;EQ – Example&amp;quot;&quot;/&gt;&lt;property id=&quot;20307&quot; value=&quot;1653&quot;/&gt;&lt;/object&gt;&lt;object type=&quot;3&quot; unique_id=&quot;20896&quot;&gt;&lt;property id=&quot;20148&quot; value=&quot;5&quot;/&gt;&lt;property id=&quot;20300&quot; value=&quot;Slide 33 - &amp;quot;Complexity Assessment: ILF&amp;quot;&quot;/&gt;&lt;property id=&quot;20307&quot; value=&quot;1635&quot;/&gt;&lt;/object&gt;&lt;object type=&quot;3&quot; unique_id=&quot;20897&quot;&gt;&lt;property id=&quot;20148&quot; value=&quot;5&quot;/&gt;&lt;property id=&quot;20300&quot; value=&quot;Slide 34 - &amp;quot;ILF – Example&amp;quot;&quot;/&gt;&lt;property id=&quot;20307&quot; value=&quot;1636&quot;/&gt;&lt;/object&gt;&lt;object type=&quot;3&quot; unique_id=&quot;20898&quot;&gt;&lt;property id=&quot;20148&quot; value=&quot;5&quot;/&gt;&lt;property id=&quot;20300&quot; value=&quot;Slide 35 - &amp;quot;Complexity Assessment: EIF&amp;quot;&quot;/&gt;&lt;property id=&quot;20307&quot; value=&quot;1637&quot;/&gt;&lt;/object&gt;&lt;object type=&quot;3&quot; unique_id=&quot;20899&quot;&gt;&lt;property id=&quot;20148&quot; value=&quot;5&quot;/&gt;&lt;property id=&quot;20300&quot; value=&quot;Slide 36 - &amp;quot;EIF – Example&amp;quot;&quot;/&gt;&lt;property id=&quot;20307&quot; value=&quot;1638&quot;/&gt;&lt;/object&gt;&lt;object type=&quot;3&quot; unique_id=&quot;20900&quot;&gt;&lt;property id=&quot;20148&quot; value=&quot;5&quot;/&gt;&lt;property id=&quot;20300&quot; value=&quot;Slide 37 - &amp;quot;FP Counting Example – GUI&amp;quot;&quot;/&gt;&lt;property id=&quot;20307&quot; value=&quot;1646&quot;/&gt;&lt;/object&gt;&lt;object type=&quot;3&quot; unique_id=&quot;21312&quot;&gt;&lt;property id=&quot;20148&quot; value=&quot;5&quot;/&gt;&lt;property id=&quot;20300&quot; value=&quot;Slide 66 - &amp;quot;FP: Advantages – Summary&amp;quot;&quot;/&gt;&lt;property id=&quot;20307&quot; value=&quot;1654&quot;/&gt;&lt;/object&gt;&lt;object type=&quot;3&quot; unique_id=&quot;23246&quot;&gt;&lt;property id=&quot;20148&quot; value=&quot;5&quot;/&gt;&lt;property id=&quot;20300&quot; value=&quot;Slide 79 - &amp;quot;Effort Estimation with OP&amp;quot;&quot;/&gt;&lt;property id=&quot;20307&quot; value=&quot;1656&quot;/&gt;&lt;/object&gt;&lt;object type=&quot;3&quot; unique_id=&quot;23247&quot;&gt;&lt;property id=&quot;20148&quot; value=&quot;5&quot;/&gt;&lt;property id=&quot;20300&quot; value=&quot;Slide 87 - &amp;quot;Use Case Point   /3&amp;quot;&quot;/&gt;&lt;property id=&quot;20307&quot; value=&quot;1657&quot;/&gt;&lt;/object&gt;&lt;object type=&quot;3&quot; unique_id=&quot;23255&quot;&gt;&lt;property id=&quot;20148&quot; value=&quot;5&quot;/&gt;&lt;property id=&quot;20300&quot; value=&quot;Slide 109 - &amp;quot;References&amp;quot;&quot;/&gt;&lt;property id=&quot;20307&quot; value=&quot;1658&quot;/&gt;&lt;/object&gt;&lt;object type=&quot;3&quot; unique_id=&quot;25729&quot;&gt;&lt;property id=&quot;20148&quot; value=&quot;5&quot;/&gt;&lt;property id=&quot;20300&quot; value=&quot;Slide 99 - &amp;quot;Recent Approaches&amp;quot;&quot;/&gt;&lt;property id=&quot;20307&quot; value=&quot;1668&quot;/&gt;&lt;/object&gt;&lt;object type=&quot;3&quot; unique_id=&quot;25730&quot;&gt;&lt;property id=&quot;20148&quot; value=&quot;5&quot;/&gt;&lt;property id=&quot;20300&quot; value=&quot;Slide 100 - &amp;quot;1. Decomposition&amp;quot;&quot;/&gt;&lt;property id=&quot;20307&quot; value=&quot;1669&quot;/&gt;&lt;/object&gt;&lt;object type=&quot;3&quot; unique_id=&quot;25731&quot;&gt;&lt;property id=&quot;20148&quot; value=&quot;5&quot;/&gt;&lt;property id=&quot;20300&quot; value=&quot;Slide 101 - &amp;quot;2. Expert Opinion  /1&amp;quot;&quot;/&gt;&lt;property id=&quot;20307&quot; value=&quot;1670&quot;/&gt;&lt;/object&gt;&lt;object type=&quot;3&quot; unique_id=&quot;25732&quot;&gt;&lt;property id=&quot;20148&quot; value=&quot;5&quot;/&gt;&lt;property id=&quot;20300&quot; value=&quot;Slide 102 - &amp;quot;2. Expert Opinion  /2&amp;quot;&quot;/&gt;&lt;property id=&quot;20307&quot; value=&quot;1671&quot;/&gt;&lt;/object&gt;&lt;object type=&quot;3&quot; unique_id=&quot;25733&quot;&gt;&lt;property id=&quot;20148&quot; value=&quot;5&quot;/&gt;&lt;property id=&quot;20300&quot; value=&quot;Slide 103 - &amp;quot;3. Analogy&amp;quot;&quot;/&gt;&lt;property id=&quot;20307&quot; value=&quot;1672&quot;/&gt;&lt;/object&gt;&lt;object type=&quot;3&quot; unique_id=&quot;25734&quot;&gt;&lt;property id=&quot;20148&quot; value=&quot;5&quot;/&gt;&lt;property id=&quot;20300&quot; value=&quot;Slide 104 - &amp;quot;4. Class–Code Expansion&amp;quot;&quot;/&gt;&lt;property id=&quot;20307&quot; value=&quot;1674&quot;/&gt;&lt;/object&gt;&lt;object type=&quot;3&quot; unique_id=&quot;25735&quot;&gt;&lt;property id=&quot;20148&quot; value=&quot;5&quot;/&gt;&lt;property id=&quot;20300&quot; value=&quot;Slide 105 - &amp;quot;Example&amp;quot;&quot;/&gt;&lt;property id=&quot;20307&quot; value=&quot;1673&quot;/&gt;&lt;/object&gt;&lt;object type=&quot;3&quot; unique_id=&quot;25736&quot;&gt;&lt;property id=&quot;20148&quot; value=&quot;5&quot;/&gt;&lt;property id=&quot;20300&quot; value=&quot;Slide 106 - &amp;quot;Example (cont’d)&amp;quot;&quot;/&gt;&lt;property id=&quot;20307&quot; value=&quot;1675&quot;/&gt;&lt;/object&gt;&lt;object type=&quot;3&quot; unique_id=&quot;25740&quot;&gt;&lt;property id=&quot;20148&quot; value=&quot;5&quot;/&gt;&lt;property id=&quot;20300&quot; value=&quot;Slide 107 - &amp;quot;Summary&amp;quot;&quot;/&gt;&lt;property id=&quot;20307&quot; value=&quot;1680&quot;/&gt;&lt;/object&gt;&lt;object type=&quot;3&quot; unique_id=&quot;25741&quot;&gt;&lt;property id=&quot;20148&quot; value=&quot;5&quot;/&gt;&lt;property id=&quot;20300&quot; value=&quot;Slide 108 - &amp;quot;Software Size: Comparison&amp;quot;&quot;/&gt;&lt;property id=&quot;20307&quot; value=&quot;1676&quot;/&gt;&lt;/object&gt;&lt;object type=&quot;3&quot; unique_id=&quot;26020&quot;&gt;&lt;property id=&quot;20148&quot; value=&quot;5&quot;/&gt;&lt;property id=&quot;20300&quot; value=&quot;Slide 25 - &amp;quot;Function Types – Complexity Assessment&amp;quot;&quot;/&gt;&lt;property id=&quot;20307&quot; value=&quot;1681&quot;/&gt;&lt;/object&gt;&lt;object type=&quot;3&quot; unique_id=&quot;26995&quot;&gt;&lt;property id=&quot;20148&quot; value=&quot;5&quot;/&gt;&lt;property id=&quot;20300&quot; value=&quot;Slide 86 - &amp;quot;Use-Case Point   /2&amp;quot;&quot;/&gt;&lt;property id=&quot;20307&quot; value=&quot;1683&quot;/&gt;&lt;/object&gt;&lt;object type=&quot;3&quot; unique_id=&quot;26996&quot;&gt;&lt;property id=&quot;20148&quot; value=&quot;5&quot;/&gt;&lt;property id=&quot;20300&quot; value=&quot;Slide 88 - &amp;quot;Use Case Point: Actors&amp;quot;&quot;/&gt;&lt;property id=&quot;20307&quot; value=&quot;1684&quot;/&gt;&lt;/object&gt;&lt;object type=&quot;3&quot; unique_id=&quot;26997&quot;&gt;&lt;property id=&quot;20148&quot; value=&quot;5&quot;/&gt;&lt;property id=&quot;20300&quot; value=&quot;Slide 89 - &amp;quot;Use Case Point: Use Cases&amp;quot;&quot;/&gt;&lt;property id=&quot;20307&quot; value=&quot;1685&quot;/&gt;&lt;/object&gt;&lt;object type=&quot;3&quot; unique_id=&quot;26998&quot;&gt;&lt;property id=&quot;20148&quot; value=&quot;5&quot;/&gt;&lt;property id=&quot;20300&quot; value=&quot;Slide 90 - &amp;quot;Example: ATM &amp;quot;&quot;/&gt;&lt;property id=&quot;20307&quot; value=&quot;1686&quot;/&gt;&lt;/object&gt;&lt;object type=&quot;3&quot; unique_id=&quot;26999&quot;&gt;&lt;property id=&quot;20148&quot; value=&quot;5&quot;/&gt;&lt;property id=&quot;20300&quot; value=&quot;Slide 91 - &amp;quot;Example: ATM &amp;quot;&quot;/&gt;&lt;property id=&quot;20307&quot; value=&quot;1687&quot;/&gt;&lt;/object&gt;&lt;object type=&quot;3&quot; unique_id=&quot;27000&quot;&gt;&lt;property id=&quot;20148&quot; value=&quot;5&quot;/&gt;&lt;property id=&quot;20300&quot; value=&quot;Slide 93 - &amp;quot;Examining Use Case Scenario&amp;quot;&quot;/&gt;&lt;property id=&quot;20307&quot; value=&quot;1688&quot;/&gt;&lt;/object&gt;&lt;object type=&quot;3&quot; unique_id=&quot;27102&quot;&gt;&lt;property id=&quot;20148&quot; value=&quot;5&quot;/&gt;&lt;property id=&quot;20300&quot; value=&quot;Slide 13 - &amp;quot;Example&amp;quot;&quot;/&gt;&lt;property id=&quot;20307&quot; value=&quot;1689&quot;/&gt;&lt;/object&gt;&lt;object type=&quot;3&quot; unique_id=&quot;27103&quot;&gt;&lt;property id=&quot;20148&quot; value=&quot;5&quot;/&gt;&lt;property id=&quot;20300&quot; value=&quot;Slide 24 - &amp;quot;FP Counting Example – GUI&amp;quot;&quot;/&gt;&lt;property id=&quot;20307&quot; value=&quot;1690&quot;/&gt;&lt;/object&gt;&lt;object type=&quot;3&quot; unique_id=&quot;27413&quot;&gt;&lt;property id=&quot;20148&quot; value=&quot;5&quot;/&gt;&lt;property id=&quot;20300&quot; value=&quot;Slide 53&quot;/&gt;&lt;property id=&quot;20307&quot; value=&quot;1691&quot;/&gt;&lt;/object&gt;&lt;object type=&quot;3&quot; unique_id=&quot;27414&quot;&gt;&lt;property id=&quot;20148&quot; value=&quot;5&quot;/&gt;&lt;property id=&quot;20300&quot; value=&quot;Slide 54 - &amp;quot;Example: Quad Rotor System&amp;quot;&quot;/&gt;&lt;property id=&quot;20307&quot; value=&quot;1692&quot;/&gt;&lt;/object&gt;&lt;object type=&quot;3&quot; unique_id=&quot;27415&quot;&gt;&lt;property id=&quot;20148&quot; value=&quot;5&quot;/&gt;&lt;property id=&quot;20300&quot; value=&quot;Slide 55 - &amp;quot;Example: Quad Rotor System&amp;quot;&quot;/&gt;&lt;property id=&quot;20307&quot; value=&quot;1693&quot;/&gt;&lt;/object&gt;&lt;object type=&quot;3&quot; unique_id=&quot;27416&quot;&gt;&lt;property id=&quot;20148&quot; value=&quot;5&quot;/&gt;&lt;property id=&quot;20300&quot; value=&quot;Slide 56 - &amp;quot;1. Conceptual View&amp;quot;&quot;/&gt;&lt;property id=&quot;20307&quot; value=&quot;1694&quot;/&gt;&lt;/object&gt;&lt;object type=&quot;3&quot; unique_id=&quot;27417&quot;&gt;&lt;property id=&quot;20148&quot; value=&quot;5&quot;/&gt;&lt;property id=&quot;20300&quot; value=&quot;Slide 57 - &amp;quot;1. Conceptual View  (cont’d)&amp;quot;&quot;/&gt;&lt;property id=&quot;20307&quot; value=&quot;1695&quot;/&gt;&lt;/object&gt;&lt;object type=&quot;3&quot; unique_id=&quot;27418&quot;&gt;&lt;property id=&quot;20148&quot; value=&quot;5&quot;/&gt;&lt;property id=&quot;20300&quot; value=&quot;Slide 58 - &amp;quot;2. Module View&amp;quot;&quot;/&gt;&lt;property id=&quot;20307&quot; value=&quot;1696&quot;/&gt;&lt;/object&gt;&lt;object type=&quot;3&quot; unique_id=&quot;27419&quot;&gt;&lt;property id=&quot;20148&quot; value=&quot;5&quot;/&gt;&lt;property id=&quot;20300&quot; value=&quot;Slide 59 - &amp;quot;2. Module View  (cont’d)&amp;quot;&quot;/&gt;&lt;property id=&quot;20307&quot; value=&quot;1697&quot;/&gt;&lt;/object&gt;&lt;object type=&quot;3&quot; unique_id=&quot;27420&quot;&gt;&lt;property id=&quot;20148&quot; value=&quot;5&quot;/&gt;&lt;property id=&quot;20300&quot; value=&quot;Slide 60 - &amp;quot;FP Count&amp;quot;&quot;/&gt;&lt;property id=&quot;20307&quot; value=&quot;1699&quot;/&gt;&lt;/object&gt;&lt;object type=&quot;3&quot; unique_id=&quot;27421&quot;&gt;&lt;property id=&quot;20148&quot; value=&quot;5&quot;/&gt;&lt;property id=&quot;20300&quot; value=&quot;Slide 61&quot;/&gt;&lt;property id=&quot;20307&quot; value=&quot;169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UofC_template">
  <a:themeElements>
    <a:clrScheme name="UofC_templat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UofC_template">
      <a:majorFont>
        <a:latin typeface="Arial Rounded MT Bold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CA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CA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ＭＳ Ｐゴシック" pitchFamily="34" charset="-128"/>
          </a:defRPr>
        </a:defPPr>
      </a:lstStyle>
    </a:lnDef>
  </a:objectDefaults>
  <a:extraClrSchemeLst>
    <a:extraClrScheme>
      <a:clrScheme name="UofC_templa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fC_templa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fC_templa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UofC_template</Template>
  <TotalTime>6488</TotalTime>
  <Words>716</Words>
  <Application>Microsoft Office PowerPoint</Application>
  <PresentationFormat>Letter Paper (8.5x11 in)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Tahoma</vt:lpstr>
      <vt:lpstr>Times New Roman</vt:lpstr>
      <vt:lpstr>Wingdings</vt:lpstr>
      <vt:lpstr>UofC_template</vt:lpstr>
      <vt:lpstr> Project: On-Board Diagnostics Monitoring</vt:lpstr>
      <vt:lpstr>Project Problem</vt:lpstr>
      <vt:lpstr>Goals (1)</vt:lpstr>
      <vt:lpstr>Goals (2)</vt:lpstr>
      <vt:lpstr>System Overview</vt:lpstr>
      <vt:lpstr>System Specification (2)</vt:lpstr>
      <vt:lpstr>Data Acquisition System</vt:lpstr>
      <vt:lpstr>System Configuration</vt:lpstr>
      <vt:lpstr>System Configuration</vt:lpstr>
      <vt:lpstr>Subsystem 1. Data Acquisition</vt:lpstr>
      <vt:lpstr>Subsystem 2. User Interface</vt:lpstr>
      <vt:lpstr>Subsystem 3. Database</vt:lpstr>
      <vt:lpstr>Subsystem 1: Configuration</vt:lpstr>
      <vt:lpstr>Subsystem 2: Configuration</vt:lpstr>
      <vt:lpstr>Subsystem 3: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SENG 521: Software Reliability and Quality</dc:title>
  <dc:subject>U of C Powerpoint Template</dc:subject>
  <dc:creator>Admin</dc:creator>
  <cp:lastModifiedBy>Behrouz Far</cp:lastModifiedBy>
  <cp:revision>526</cp:revision>
  <cp:lastPrinted>2000-05-25T23:14:47Z</cp:lastPrinted>
  <dcterms:created xsi:type="dcterms:W3CDTF">2002-01-09T04:54:37Z</dcterms:created>
  <dcterms:modified xsi:type="dcterms:W3CDTF">2022-01-10T06:13:28Z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50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far@enel.ucalgary.ca</vt:lpwstr>
  </property>
  <property fmtid="{D5CDD505-2E9C-101B-9397-08002B2CF9AE}" pid="8" name="HomePage">
    <vt:lpwstr>http://www.enel.ucalgary.ca/People/far/</vt:lpwstr>
  </property>
  <property fmtid="{D5CDD505-2E9C-101B-9397-08002B2CF9AE}" pid="9" name="DownloadOriginal">
    <vt:bool>false</vt:bool>
  </property>
  <property fmtid="{D5CDD505-2E9C-101B-9397-08002B2CF9AE}" pid="10" name="DownloadIEButton">
    <vt:bool>false</vt:bool>
  </property>
  <property fmtid="{D5CDD505-2E9C-101B-9397-08002B2CF9AE}" pid="11" name="UseBrowserColor">
    <vt:bool>false</vt:bool>
  </property>
  <property fmtid="{D5CDD505-2E9C-101B-9397-08002B2CF9AE}" pid="12" name="BackColor">
    <vt:i4>16777215</vt:i4>
  </property>
  <property fmtid="{D5CDD505-2E9C-101B-9397-08002B2CF9AE}" pid="13" name="TextColor">
    <vt:i4>0</vt:i4>
  </property>
  <property fmtid="{D5CDD505-2E9C-101B-9397-08002B2CF9AE}" pid="14" name="LinkColor">
    <vt:i4>16711782</vt:i4>
  </property>
  <property fmtid="{D5CDD505-2E9C-101B-9397-08002B2CF9AE}" pid="15" name="VisitedColor">
    <vt:i4>10040268</vt:i4>
  </property>
  <property fmtid="{D5CDD505-2E9C-101B-9397-08002B2CF9AE}" pid="16" name="TransparentButton">
    <vt:i4>0</vt:i4>
  </property>
  <property fmtid="{D5CDD505-2E9C-101B-9397-08002B2CF9AE}" pid="17" name="ButtonType">
    <vt:i4>3</vt:i4>
  </property>
  <property fmtid="{D5CDD505-2E9C-101B-9397-08002B2CF9AE}" pid="18" name="ShowNotes">
    <vt:bool>false</vt:bool>
  </property>
  <property fmtid="{D5CDD505-2E9C-101B-9397-08002B2CF9AE}" pid="19" name="NavBtnPos">
    <vt:i4>1</vt:i4>
  </property>
</Properties>
</file>