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57" r:id="rId4"/>
    <p:sldId id="258" r:id="rId5"/>
    <p:sldId id="288" r:id="rId6"/>
    <p:sldId id="296" r:id="rId7"/>
    <p:sldId id="298" r:id="rId8"/>
    <p:sldId id="299" r:id="rId9"/>
    <p:sldId id="301" r:id="rId10"/>
    <p:sldId id="300" r:id="rId11"/>
    <p:sldId id="302" r:id="rId12"/>
    <p:sldId id="289" r:id="rId13"/>
    <p:sldId id="295" r:id="rId14"/>
    <p:sldId id="269" r:id="rId15"/>
    <p:sldId id="274" r:id="rId16"/>
    <p:sldId id="297" r:id="rId17"/>
    <p:sldId id="268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B8F"/>
    <a:srgbClr val="6F4D39"/>
    <a:srgbClr val="CB7D40"/>
    <a:srgbClr val="6F8683"/>
    <a:srgbClr val="7D755D"/>
    <a:srgbClr val="E6B875"/>
    <a:srgbClr val="A29266"/>
    <a:srgbClr val="A5A5A5"/>
    <a:srgbClr val="D7DB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63" autoAdjust="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lyliuweisky547/article/details/19172133" TargetMode="External"/><Relationship Id="rId7" Type="http://schemas.openxmlformats.org/officeDocument/2006/relationships/hyperlink" Target="https://www.runoob.com/css/css-tutorial.html" TargetMode="External"/><Relationship Id="rId2" Type="http://schemas.openxmlformats.org/officeDocument/2006/relationships/hyperlink" Target="https://www.tianmaying.com/tutorial/jsp-servlet-mvc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html/html-basic.html" TargetMode="External"/><Relationship Id="rId5" Type="http://schemas.openxmlformats.org/officeDocument/2006/relationships/hyperlink" Target="https://www.appinn.com/markdown/basic.html" TargetMode="External"/><Relationship Id="rId4" Type="http://schemas.openxmlformats.org/officeDocument/2006/relationships/hyperlink" Target="http://www.runoob.com/w3cnote/git-guid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76406" y="252739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60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移动端开发</a:t>
            </a:r>
            <a:endParaRPr lang="zh-CN" altLang="en-US" sz="60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76406" y="35430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中期报告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5019" y="5370700"/>
            <a:ext cx="37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小组名称</a:t>
            </a:r>
            <a:r>
              <a:rPr lang="zh-CN" altLang="en-US" dirty="0" smtClean="0"/>
              <a:t>：天才（</a:t>
            </a:r>
            <a:r>
              <a:rPr lang="en-US" altLang="zh-CN" dirty="0" smtClean="0"/>
              <a:t>Genius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小组成员：唐干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狄世宁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罗士蒙</a:t>
            </a: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597852" y="5010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27263" y="17774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订单详情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9" y="282875"/>
            <a:ext cx="3486733" cy="22682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423577"/>
            <a:ext cx="8275079" cy="49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597852" y="5010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27263" y="17774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个人中心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8" y="1208680"/>
            <a:ext cx="3372023" cy="48198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57" y="1208680"/>
            <a:ext cx="3391074" cy="5143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97" y="1244342"/>
            <a:ext cx="5137869" cy="53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58204" y="1999887"/>
            <a:ext cx="2945154" cy="2945154"/>
            <a:chOff x="4658204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658204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564718" y="36547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技术储备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2" t="9951" r="31061" b="20298"/>
          <a:stretch/>
        </p:blipFill>
        <p:spPr>
          <a:xfrm>
            <a:off x="3210339" y="-51056"/>
            <a:ext cx="5526157" cy="7066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396446" y="1127814"/>
            <a:ext cx="16994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我该怎么做？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5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67433" y="1361246"/>
            <a:ext cx="4785566" cy="4785566"/>
            <a:chOff x="926976" y="1319455"/>
            <a:chExt cx="5087496" cy="5087496"/>
          </a:xfrm>
        </p:grpSpPr>
        <p:grpSp>
          <p:nvGrpSpPr>
            <p:cNvPr id="69" name="Group 16"/>
            <p:cNvGrpSpPr/>
            <p:nvPr/>
          </p:nvGrpSpPr>
          <p:grpSpPr>
            <a:xfrm>
              <a:off x="2248470" y="2661275"/>
              <a:ext cx="2452398" cy="2479914"/>
              <a:chOff x="4272484" y="1850146"/>
              <a:chExt cx="2023586" cy="2046290"/>
            </a:xfrm>
          </p:grpSpPr>
          <p:sp>
            <p:nvSpPr>
              <p:cNvPr id="70" name="Oval 45"/>
              <p:cNvSpPr/>
              <p:nvPr/>
            </p:nvSpPr>
            <p:spPr bwMode="auto">
              <a:xfrm>
                <a:off x="4289970" y="1850146"/>
                <a:ext cx="1985628" cy="1985628"/>
              </a:xfrm>
              <a:prstGeom prst="ellipse">
                <a:avLst/>
              </a:prstGeom>
              <a:noFill/>
              <a:ln w="76200">
                <a:solidFill>
                  <a:srgbClr val="CDCDCD"/>
                </a:solidFill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2000000"/>
                </a:lightRig>
              </a:scene3d>
              <a:sp3d prstMaterial="powder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24342" tIns="62171" rIns="124342" bIns="6217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4308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3264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Rectangle 43"/>
              <p:cNvSpPr/>
              <p:nvPr/>
            </p:nvSpPr>
            <p:spPr>
              <a:xfrm>
                <a:off x="4272484" y="1874862"/>
                <a:ext cx="2023586" cy="20215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spcFirstLastPara="1" wrap="square" lIns="124347" tIns="0" rIns="0" bIns="0" numCol="1" anchor="ctr" anchorCtr="0">
                <a:prstTxWarp prst="textArchUp">
                  <a:avLst/>
                </a:prstTxWarp>
                <a:noAutofit/>
              </a:bodyPr>
              <a:lstStyle/>
              <a:p>
                <a:pPr algn="ctr" defTabSz="1243391"/>
                <a:endParaRPr lang="en-US" sz="1496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3" name="Group 19"/>
            <p:cNvGrpSpPr/>
            <p:nvPr/>
          </p:nvGrpSpPr>
          <p:grpSpPr>
            <a:xfrm>
              <a:off x="1545823" y="1944819"/>
              <a:ext cx="3860083" cy="3860084"/>
              <a:chOff x="3692698" y="1258966"/>
              <a:chExt cx="3185132" cy="3185132"/>
            </a:xfrm>
          </p:grpSpPr>
          <p:sp>
            <p:nvSpPr>
              <p:cNvPr id="74" name="Oval 44"/>
              <p:cNvSpPr/>
              <p:nvPr/>
            </p:nvSpPr>
            <p:spPr bwMode="auto">
              <a:xfrm>
                <a:off x="3809503" y="1369679"/>
                <a:ext cx="2946562" cy="2946562"/>
              </a:xfrm>
              <a:prstGeom prst="ellipse">
                <a:avLst/>
              </a:prstGeom>
              <a:noFill/>
              <a:ln w="76200">
                <a:solidFill>
                  <a:srgbClr val="CDCDCD"/>
                </a:solidFill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2000000"/>
                </a:lightRig>
              </a:scene3d>
              <a:sp3d prstMaterial="powder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24342" tIns="62171" rIns="124342" bIns="6217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4308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3264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Block Arc 38"/>
              <p:cNvSpPr/>
              <p:nvPr/>
            </p:nvSpPr>
            <p:spPr bwMode="auto">
              <a:xfrm rot="19502282">
                <a:off x="3692698" y="1258966"/>
                <a:ext cx="3185132" cy="3185132"/>
              </a:xfrm>
              <a:prstGeom prst="blockArc">
                <a:avLst>
                  <a:gd name="adj1" fmla="val 14775125"/>
                  <a:gd name="adj2" fmla="val 21552088"/>
                  <a:gd name="adj3" fmla="val 6902"/>
                </a:avLst>
              </a:prstGeom>
              <a:solidFill>
                <a:srgbClr val="E6B875"/>
              </a:solidFill>
              <a:ln w="12700">
                <a:noFill/>
              </a:ln>
            </p:spPr>
            <p:txBody>
              <a:bodyPr wrap="square" lIns="124347" tIns="0" rIns="0" bIns="0" anchor="ctr" anchorCtr="0">
                <a:noAutofit/>
              </a:bodyPr>
              <a:lstStyle/>
              <a:p>
                <a:pPr defTabSz="1243391"/>
                <a:endParaRPr lang="en-US" sz="1496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Rectangle 41"/>
              <p:cNvSpPr/>
              <p:nvPr/>
            </p:nvSpPr>
            <p:spPr>
              <a:xfrm>
                <a:off x="3877160" y="1389137"/>
                <a:ext cx="2814234" cy="29339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spcFirstLastPara="1" wrap="square" lIns="124347" tIns="0" rIns="0" bIns="0" numCol="1" anchor="ctr" anchorCtr="0">
                <a:prstTxWarp prst="textArchUp">
                  <a:avLst/>
                </a:prstTxWarp>
                <a:noAutofit/>
              </a:bodyPr>
              <a:lstStyle/>
              <a:p>
                <a:pPr algn="ctr" defTabSz="1243391"/>
                <a:r>
                  <a:rPr lang="zh-CN" altLang="en-US" sz="1496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服务端</a:t>
                </a:r>
                <a:endParaRPr lang="en-US" sz="1496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7" name="Group 20"/>
            <p:cNvGrpSpPr/>
            <p:nvPr/>
          </p:nvGrpSpPr>
          <p:grpSpPr>
            <a:xfrm>
              <a:off x="926976" y="1319455"/>
              <a:ext cx="5087496" cy="5087496"/>
              <a:chOff x="3182059" y="742949"/>
              <a:chExt cx="4197926" cy="4197926"/>
            </a:xfrm>
          </p:grpSpPr>
          <p:sp>
            <p:nvSpPr>
              <p:cNvPr id="78" name="Oval 3"/>
              <p:cNvSpPr/>
              <p:nvPr/>
            </p:nvSpPr>
            <p:spPr bwMode="auto">
              <a:xfrm>
                <a:off x="3301060" y="861236"/>
                <a:ext cx="3963448" cy="3963448"/>
              </a:xfrm>
              <a:prstGeom prst="ellipse">
                <a:avLst/>
              </a:prstGeom>
              <a:noFill/>
              <a:ln w="76200">
                <a:solidFill>
                  <a:srgbClr val="CDCDCD"/>
                </a:solidFill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2000000"/>
                </a:lightRig>
              </a:scene3d>
              <a:sp3d prstMaterial="powder"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24342" tIns="62171" rIns="124342" bIns="6217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4308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3264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Block Arc 39"/>
              <p:cNvSpPr/>
              <p:nvPr/>
            </p:nvSpPr>
            <p:spPr bwMode="auto">
              <a:xfrm rot="19504610">
                <a:off x="3182059" y="742949"/>
                <a:ext cx="4197926" cy="4197926"/>
              </a:xfrm>
              <a:prstGeom prst="blockArc">
                <a:avLst>
                  <a:gd name="adj1" fmla="val 14729939"/>
                  <a:gd name="adj2" fmla="val 21553904"/>
                  <a:gd name="adj3" fmla="val 5205"/>
                </a:avLst>
              </a:prstGeom>
              <a:solidFill>
                <a:srgbClr val="6F4D39"/>
              </a:solidFill>
              <a:ln w="12700">
                <a:noFill/>
              </a:ln>
            </p:spPr>
            <p:txBody>
              <a:bodyPr wrap="square" lIns="124347" tIns="0" rIns="0" bIns="0" anchor="ctr" anchorCtr="0">
                <a:noAutofit/>
              </a:bodyPr>
              <a:lstStyle/>
              <a:p>
                <a:pPr defTabSz="1243391"/>
                <a:endParaRPr lang="en-US" sz="1496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Rectangle 46"/>
              <p:cNvSpPr/>
              <p:nvPr/>
            </p:nvSpPr>
            <p:spPr>
              <a:xfrm>
                <a:off x="3406312" y="875411"/>
                <a:ext cx="3755930" cy="32052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spcFirstLastPara="1" wrap="square" lIns="124347" tIns="0" rIns="0" bIns="0" numCol="1" anchor="ctr" anchorCtr="0">
                <a:prstTxWarp prst="textArchUp">
                  <a:avLst/>
                </a:prstTxWarp>
                <a:noAutofit/>
              </a:bodyPr>
              <a:lstStyle/>
              <a:p>
                <a:pPr algn="ctr" defTabSz="1243391"/>
                <a:r>
                  <a:rPr lang="zh-CN" altLang="en-US" sz="1496" b="1" dirty="0">
                    <a:solidFill>
                      <a:schemeClr val="bg1"/>
                    </a:solidFill>
                  </a:rPr>
                  <a:t>客户端</a:t>
                </a:r>
                <a:endParaRPr lang="en-US" sz="1496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24"/>
            <p:cNvGrpSpPr/>
            <p:nvPr/>
          </p:nvGrpSpPr>
          <p:grpSpPr>
            <a:xfrm>
              <a:off x="2651844" y="3066744"/>
              <a:ext cx="1651684" cy="1651684"/>
              <a:chOff x="6831038" y="2279344"/>
              <a:chExt cx="1362880" cy="1362880"/>
            </a:xfrm>
          </p:grpSpPr>
          <p:sp>
            <p:nvSpPr>
              <p:cNvPr id="82" name="Oval 40"/>
              <p:cNvSpPr/>
              <p:nvPr/>
            </p:nvSpPr>
            <p:spPr bwMode="auto">
              <a:xfrm>
                <a:off x="6831038" y="2279344"/>
                <a:ext cx="1362880" cy="1362880"/>
              </a:xfrm>
              <a:prstGeom prst="ellipse">
                <a:avLst/>
              </a:prstGeom>
              <a:solidFill>
                <a:srgbClr val="CB7D40"/>
              </a:solidFill>
              <a:ln w="3175">
                <a:noFill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chemeClr val="accent2">
                    <a:satMod val="300000"/>
                  </a:schemeClr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3256" tIns="46629" rIns="93256" bIns="46629" anchor="ctr"/>
              <a:lstStyle/>
              <a:p>
                <a:pPr algn="ctr" defTabSz="932320">
                  <a:lnSpc>
                    <a:spcPct val="90000"/>
                  </a:lnSpc>
                </a:pPr>
                <a:endParaRPr lang="en-US" sz="3264" i="1" dirty="0">
                  <a:solidFill>
                    <a:srgbClr val="FFFFFF"/>
                  </a:solidFill>
                  <a:latin typeface="Segoe" pitchFamily="34" charset="0"/>
                </a:endParaRPr>
              </a:p>
            </p:txBody>
          </p:sp>
          <p:sp>
            <p:nvSpPr>
              <p:cNvPr id="83" name="Rectangle 47"/>
              <p:cNvSpPr/>
              <p:nvPr/>
            </p:nvSpPr>
            <p:spPr>
              <a:xfrm>
                <a:off x="6896416" y="3106160"/>
                <a:ext cx="1265603" cy="33855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chemeClr val="accent2">
                    <a:satMod val="300000"/>
                  </a:schemeClr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3256" tIns="46629" rIns="93256" bIns="46629" anchor="ctr"/>
              <a:lstStyle/>
              <a:p>
                <a:pPr algn="ctr" defTabSz="932320">
                  <a:lnSpc>
                    <a:spcPct val="90000"/>
                  </a:lnSpc>
                </a:pPr>
                <a:r>
                  <a:rPr lang="zh-CN" altLang="en-US" sz="2176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Segoe UI" pitchFamily="34" charset="0"/>
                  </a:rPr>
                  <a:t>数据库</a:t>
                </a:r>
                <a:endParaRPr lang="en-US" sz="217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Segoe UI" pitchFamily="34" charset="0"/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3038720" y="3208671"/>
            <a:ext cx="628713" cy="601053"/>
            <a:chOff x="7292658" y="5840730"/>
            <a:chExt cx="1335088" cy="1276351"/>
          </a:xfrm>
          <a:solidFill>
            <a:schemeClr val="bg1"/>
          </a:solidFill>
        </p:grpSpPr>
        <p:sp>
          <p:nvSpPr>
            <p:cNvPr id="101" name="Freeform 46"/>
            <p:cNvSpPr>
              <a:spLocks/>
            </p:cNvSpPr>
            <p:nvPr/>
          </p:nvSpPr>
          <p:spPr bwMode="auto">
            <a:xfrm>
              <a:off x="7829233" y="5840730"/>
              <a:ext cx="261938" cy="150813"/>
            </a:xfrm>
            <a:custGeom>
              <a:avLst/>
              <a:gdLst>
                <a:gd name="T0" fmla="*/ 8 w 84"/>
                <a:gd name="T1" fmla="*/ 48 h 48"/>
                <a:gd name="T2" fmla="*/ 76 w 84"/>
                <a:gd name="T3" fmla="*/ 48 h 48"/>
                <a:gd name="T4" fmla="*/ 80 w 84"/>
                <a:gd name="T5" fmla="*/ 39 h 48"/>
                <a:gd name="T6" fmla="*/ 50 w 84"/>
                <a:gd name="T7" fmla="*/ 5 h 48"/>
                <a:gd name="T8" fmla="*/ 34 w 84"/>
                <a:gd name="T9" fmla="*/ 5 h 48"/>
                <a:gd name="T10" fmla="*/ 4 w 84"/>
                <a:gd name="T11" fmla="*/ 39 h 48"/>
                <a:gd name="T12" fmla="*/ 8 w 8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8">
                  <a:moveTo>
                    <a:pt x="8" y="48"/>
                  </a:moveTo>
                  <a:cubicBezTo>
                    <a:pt x="76" y="48"/>
                    <a:pt x="76" y="48"/>
                    <a:pt x="76" y="48"/>
                  </a:cubicBezTo>
                  <a:cubicBezTo>
                    <a:pt x="82" y="48"/>
                    <a:pt x="84" y="44"/>
                    <a:pt x="80" y="39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5" y="0"/>
                    <a:pt x="38" y="0"/>
                    <a:pt x="34" y="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44"/>
                    <a:pt x="1" y="48"/>
                    <a:pt x="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7"/>
            <p:cNvSpPr>
              <a:spLocks/>
            </p:cNvSpPr>
            <p:nvPr/>
          </p:nvSpPr>
          <p:spPr bwMode="auto">
            <a:xfrm>
              <a:off x="7292658" y="6031230"/>
              <a:ext cx="808038" cy="241300"/>
            </a:xfrm>
            <a:custGeom>
              <a:avLst/>
              <a:gdLst>
                <a:gd name="T0" fmla="*/ 5 w 259"/>
                <a:gd name="T1" fmla="*/ 45 h 77"/>
                <a:gd name="T2" fmla="*/ 39 w 259"/>
                <a:gd name="T3" fmla="*/ 70 h 77"/>
                <a:gd name="T4" fmla="*/ 53 w 259"/>
                <a:gd name="T5" fmla="*/ 77 h 77"/>
                <a:gd name="T6" fmla="*/ 107 w 259"/>
                <a:gd name="T7" fmla="*/ 77 h 77"/>
                <a:gd name="T8" fmla="*/ 146 w 259"/>
                <a:gd name="T9" fmla="*/ 77 h 77"/>
                <a:gd name="T10" fmla="*/ 200 w 259"/>
                <a:gd name="T11" fmla="*/ 77 h 77"/>
                <a:gd name="T12" fmla="*/ 200 w 259"/>
                <a:gd name="T13" fmla="*/ 77 h 77"/>
                <a:gd name="T14" fmla="*/ 259 w 259"/>
                <a:gd name="T15" fmla="*/ 77 h 77"/>
                <a:gd name="T16" fmla="*/ 259 w 259"/>
                <a:gd name="T17" fmla="*/ 12 h 77"/>
                <a:gd name="T18" fmla="*/ 247 w 259"/>
                <a:gd name="T19" fmla="*/ 0 h 77"/>
                <a:gd name="T20" fmla="*/ 181 w 259"/>
                <a:gd name="T21" fmla="*/ 0 h 77"/>
                <a:gd name="T22" fmla="*/ 180 w 259"/>
                <a:gd name="T23" fmla="*/ 0 h 77"/>
                <a:gd name="T24" fmla="*/ 146 w 259"/>
                <a:gd name="T25" fmla="*/ 0 h 77"/>
                <a:gd name="T26" fmla="*/ 107 w 259"/>
                <a:gd name="T27" fmla="*/ 0 h 77"/>
                <a:gd name="T28" fmla="*/ 53 w 259"/>
                <a:gd name="T29" fmla="*/ 0 h 77"/>
                <a:gd name="T30" fmla="*/ 39 w 259"/>
                <a:gd name="T31" fmla="*/ 7 h 77"/>
                <a:gd name="T32" fmla="*/ 5 w 259"/>
                <a:gd name="T33" fmla="*/ 31 h 77"/>
                <a:gd name="T34" fmla="*/ 5 w 259"/>
                <a:gd name="T35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9" h="77">
                  <a:moveTo>
                    <a:pt x="5" y="45"/>
                  </a:moveTo>
                  <a:cubicBezTo>
                    <a:pt x="39" y="70"/>
                    <a:pt x="39" y="70"/>
                    <a:pt x="39" y="70"/>
                  </a:cubicBezTo>
                  <a:cubicBezTo>
                    <a:pt x="40" y="71"/>
                    <a:pt x="49" y="77"/>
                    <a:pt x="53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5"/>
                    <a:pt x="254" y="0"/>
                    <a:pt x="24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9" y="0"/>
                    <a:pt x="40" y="5"/>
                    <a:pt x="39" y="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5"/>
                    <a:pt x="0" y="41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8"/>
            <p:cNvSpPr>
              <a:spLocks/>
            </p:cNvSpPr>
            <p:nvPr/>
          </p:nvSpPr>
          <p:spPr bwMode="auto">
            <a:xfrm>
              <a:off x="7819708" y="6315393"/>
              <a:ext cx="808038" cy="236538"/>
            </a:xfrm>
            <a:custGeom>
              <a:avLst/>
              <a:gdLst>
                <a:gd name="T0" fmla="*/ 254 w 259"/>
                <a:gd name="T1" fmla="*/ 31 h 76"/>
                <a:gd name="T2" fmla="*/ 220 w 259"/>
                <a:gd name="T3" fmla="*/ 6 h 76"/>
                <a:gd name="T4" fmla="*/ 206 w 259"/>
                <a:gd name="T5" fmla="*/ 0 h 76"/>
                <a:gd name="T6" fmla="*/ 0 w 259"/>
                <a:gd name="T7" fmla="*/ 0 h 76"/>
                <a:gd name="T8" fmla="*/ 0 w 259"/>
                <a:gd name="T9" fmla="*/ 76 h 76"/>
                <a:gd name="T10" fmla="*/ 206 w 259"/>
                <a:gd name="T11" fmla="*/ 76 h 76"/>
                <a:gd name="T12" fmla="*/ 220 w 259"/>
                <a:gd name="T13" fmla="*/ 70 h 76"/>
                <a:gd name="T14" fmla="*/ 254 w 259"/>
                <a:gd name="T15" fmla="*/ 45 h 76"/>
                <a:gd name="T16" fmla="*/ 254 w 259"/>
                <a:gd name="T17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76">
                  <a:moveTo>
                    <a:pt x="254" y="31"/>
                  </a:moveTo>
                  <a:cubicBezTo>
                    <a:pt x="220" y="6"/>
                    <a:pt x="220" y="6"/>
                    <a:pt x="220" y="6"/>
                  </a:cubicBezTo>
                  <a:cubicBezTo>
                    <a:pt x="219" y="5"/>
                    <a:pt x="210" y="0"/>
                    <a:pt x="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10" y="76"/>
                    <a:pt x="219" y="71"/>
                    <a:pt x="220" y="70"/>
                  </a:cubicBezTo>
                  <a:cubicBezTo>
                    <a:pt x="254" y="45"/>
                    <a:pt x="254" y="45"/>
                    <a:pt x="254" y="45"/>
                  </a:cubicBezTo>
                  <a:cubicBezTo>
                    <a:pt x="259" y="41"/>
                    <a:pt x="259" y="35"/>
                    <a:pt x="2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9"/>
            <p:cNvSpPr>
              <a:spLocks/>
            </p:cNvSpPr>
            <p:nvPr/>
          </p:nvSpPr>
          <p:spPr bwMode="auto">
            <a:xfrm>
              <a:off x="7292658" y="6596380"/>
              <a:ext cx="808038" cy="239713"/>
            </a:xfrm>
            <a:custGeom>
              <a:avLst/>
              <a:gdLst>
                <a:gd name="T0" fmla="*/ 39 w 259"/>
                <a:gd name="T1" fmla="*/ 7 h 77"/>
                <a:gd name="T2" fmla="*/ 5 w 259"/>
                <a:gd name="T3" fmla="*/ 32 h 77"/>
                <a:gd name="T4" fmla="*/ 5 w 259"/>
                <a:gd name="T5" fmla="*/ 46 h 77"/>
                <a:gd name="T6" fmla="*/ 39 w 259"/>
                <a:gd name="T7" fmla="*/ 70 h 77"/>
                <a:gd name="T8" fmla="*/ 53 w 259"/>
                <a:gd name="T9" fmla="*/ 77 h 77"/>
                <a:gd name="T10" fmla="*/ 259 w 259"/>
                <a:gd name="T11" fmla="*/ 77 h 77"/>
                <a:gd name="T12" fmla="*/ 259 w 259"/>
                <a:gd name="T13" fmla="*/ 0 h 77"/>
                <a:gd name="T14" fmla="*/ 53 w 259"/>
                <a:gd name="T15" fmla="*/ 0 h 77"/>
                <a:gd name="T16" fmla="*/ 39 w 259"/>
                <a:gd name="T17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77">
                  <a:moveTo>
                    <a:pt x="39" y="7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0" y="35"/>
                    <a:pt x="0" y="42"/>
                    <a:pt x="5" y="46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1"/>
                    <a:pt x="49" y="77"/>
                    <a:pt x="53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9" y="0"/>
                    <a:pt x="40" y="6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0"/>
            <p:cNvSpPr>
              <a:spLocks/>
            </p:cNvSpPr>
            <p:nvPr/>
          </p:nvSpPr>
          <p:spPr bwMode="auto">
            <a:xfrm>
              <a:off x="7819708" y="6880543"/>
              <a:ext cx="280988" cy="236538"/>
            </a:xfrm>
            <a:custGeom>
              <a:avLst/>
              <a:gdLst>
                <a:gd name="T0" fmla="*/ 0 w 90"/>
                <a:gd name="T1" fmla="*/ 64 h 76"/>
                <a:gd name="T2" fmla="*/ 12 w 90"/>
                <a:gd name="T3" fmla="*/ 76 h 76"/>
                <a:gd name="T4" fmla="*/ 78 w 90"/>
                <a:gd name="T5" fmla="*/ 76 h 76"/>
                <a:gd name="T6" fmla="*/ 90 w 90"/>
                <a:gd name="T7" fmla="*/ 64 h 76"/>
                <a:gd name="T8" fmla="*/ 90 w 90"/>
                <a:gd name="T9" fmla="*/ 0 h 76"/>
                <a:gd name="T10" fmla="*/ 0 w 90"/>
                <a:gd name="T11" fmla="*/ 0 h 76"/>
                <a:gd name="T12" fmla="*/ 0 w 90"/>
                <a:gd name="T13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6">
                  <a:moveTo>
                    <a:pt x="0" y="64"/>
                  </a:moveTo>
                  <a:cubicBezTo>
                    <a:pt x="0" y="70"/>
                    <a:pt x="5" y="76"/>
                    <a:pt x="1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5" y="76"/>
                    <a:pt x="90" y="70"/>
                    <a:pt x="90" y="6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8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组合 15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技术储备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7930" y="1383249"/>
            <a:ext cx="95606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1" u="sng" dirty="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基础元素</a:t>
            </a:r>
            <a:r>
              <a:rPr lang="en-US" altLang="zh-CN" sz="2400" b="1" i="1" u="sng" dirty="0" smtClean="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数据库 （ </a:t>
            </a:r>
            <a:r>
              <a:rPr lang="en-US" altLang="zh-CN" sz="28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+ 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服务端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(</a:t>
            </a:r>
            <a:r>
              <a:rPr lang="en-US" altLang="zh-CN" sz="2800" dirty="0" err="1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Java:JSP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 or Servlet)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+ 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客户端浏览器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+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Java 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MVC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架构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     +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自定义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JSON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数据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传输与处理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           +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4"/>
              </a:rPr>
              <a:t>Github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4"/>
              </a:rPr>
              <a:t>项目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4"/>
              </a:rPr>
              <a:t>仓库创建与管理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                 +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5"/>
              </a:rPr>
              <a:t>Markdown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5"/>
              </a:rPr>
              <a:t>文档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                        +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6"/>
              </a:rPr>
              <a:t>HTML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6"/>
              </a:rPr>
              <a:t>基础入门 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7"/>
              </a:rPr>
              <a:t>CSS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hlinkClick r:id="rId7"/>
              </a:rPr>
              <a:t>入门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2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58204" y="1999887"/>
            <a:ext cx="2945154" cy="2945154"/>
            <a:chOff x="4658204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658204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249401" y="365475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难点与解决思路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66763" y="1674525"/>
            <a:ext cx="3320612" cy="1203253"/>
            <a:chOff x="766763" y="859516"/>
            <a:chExt cx="3320612" cy="1203253"/>
          </a:xfrm>
        </p:grpSpPr>
        <p:grpSp>
          <p:nvGrpSpPr>
            <p:cNvPr id="6" name="组合 5"/>
            <p:cNvGrpSpPr/>
            <p:nvPr/>
          </p:nvGrpSpPr>
          <p:grpSpPr>
            <a:xfrm>
              <a:off x="766763" y="906582"/>
              <a:ext cx="1156187" cy="1156187"/>
              <a:chOff x="766763" y="906582"/>
              <a:chExt cx="1156187" cy="1156187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766763" y="906582"/>
                <a:ext cx="1156187" cy="1156187"/>
              </a:xfrm>
              <a:prstGeom prst="diamond">
                <a:avLst/>
              </a:prstGeom>
              <a:solidFill>
                <a:srgbClr val="A2926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68979" y="1069176"/>
                <a:ext cx="5822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chemeClr val="bg1"/>
                    </a:solidFill>
                    <a:latin typeface="Broadway" panose="04040905080B02020502" pitchFamily="82" charset="0"/>
                  </a:rPr>
                  <a:t>1</a:t>
                </a:r>
                <a:endParaRPr lang="zh-CN" altLang="en-US" sz="4800" dirty="0">
                  <a:solidFill>
                    <a:schemeClr val="bg1"/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205128" y="1231772"/>
              <a:ext cx="473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205128" y="859516"/>
              <a:ext cx="18822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B7D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JAVA MVC</a:t>
              </a:r>
              <a:r>
                <a:rPr lang="zh-CN" altLang="en-US" b="1" dirty="0" smtClean="0">
                  <a:solidFill>
                    <a:srgbClr val="CB7D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架构</a:t>
              </a:r>
              <a:endParaRPr lang="zh-CN" altLang="en-US" b="1" dirty="0">
                <a:solidFill>
                  <a:srgbClr val="CB7D4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93528" y="1674525"/>
            <a:ext cx="2116756" cy="1203253"/>
            <a:chOff x="766763" y="859516"/>
            <a:chExt cx="2116756" cy="1203253"/>
          </a:xfrm>
        </p:grpSpPr>
        <p:grpSp>
          <p:nvGrpSpPr>
            <p:cNvPr id="12" name="组合 11"/>
            <p:cNvGrpSpPr/>
            <p:nvPr/>
          </p:nvGrpSpPr>
          <p:grpSpPr>
            <a:xfrm>
              <a:off x="766763" y="906582"/>
              <a:ext cx="1156187" cy="1156187"/>
              <a:chOff x="766763" y="906582"/>
              <a:chExt cx="1156187" cy="1156187"/>
            </a:xfrm>
          </p:grpSpPr>
          <p:sp>
            <p:nvSpPr>
              <p:cNvPr id="15" name="菱形 14"/>
              <p:cNvSpPr/>
              <p:nvPr/>
            </p:nvSpPr>
            <p:spPr>
              <a:xfrm>
                <a:off x="766763" y="906582"/>
                <a:ext cx="1156187" cy="1156187"/>
              </a:xfrm>
              <a:prstGeom prst="diamond">
                <a:avLst/>
              </a:prstGeom>
              <a:solidFill>
                <a:srgbClr val="6F868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949554" y="1069175"/>
                <a:ext cx="5822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latin typeface="Broadway" panose="04040905080B02020502" pitchFamily="82" charset="0"/>
                  </a:defRPr>
                </a:lvl1pPr>
              </a:lstStyle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05128" y="1231772"/>
              <a:ext cx="473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128" y="859516"/>
              <a:ext cx="678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B7D40"/>
                  </a:solidFill>
                </a:rPr>
                <a:t>JSON</a:t>
              </a:r>
              <a:endParaRPr lang="zh-CN" altLang="en-US" b="1" dirty="0">
                <a:solidFill>
                  <a:srgbClr val="CB7D4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6763" y="4079795"/>
            <a:ext cx="2773987" cy="1203253"/>
            <a:chOff x="766763" y="859516"/>
            <a:chExt cx="2773987" cy="1203253"/>
          </a:xfrm>
        </p:grpSpPr>
        <p:grpSp>
          <p:nvGrpSpPr>
            <p:cNvPr id="18" name="组合 17"/>
            <p:cNvGrpSpPr/>
            <p:nvPr/>
          </p:nvGrpSpPr>
          <p:grpSpPr>
            <a:xfrm>
              <a:off x="766763" y="906582"/>
              <a:ext cx="1156187" cy="1156187"/>
              <a:chOff x="766763" y="906582"/>
              <a:chExt cx="1156187" cy="1156187"/>
            </a:xfrm>
          </p:grpSpPr>
          <p:sp>
            <p:nvSpPr>
              <p:cNvPr id="21" name="菱形 20"/>
              <p:cNvSpPr/>
              <p:nvPr/>
            </p:nvSpPr>
            <p:spPr>
              <a:xfrm>
                <a:off x="766763" y="906582"/>
                <a:ext cx="1156187" cy="1156187"/>
              </a:xfrm>
              <a:prstGeom prst="diamond">
                <a:avLst/>
              </a:prstGeom>
              <a:solidFill>
                <a:srgbClr val="7D755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25285" y="1069176"/>
                <a:ext cx="5822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latin typeface="Broadway" panose="04040905080B02020502" pitchFamily="82" charset="0"/>
                  </a:defRPr>
                </a:lvl1pPr>
              </a:lstStyle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205128" y="1231772"/>
              <a:ext cx="473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05128" y="859516"/>
              <a:ext cx="1335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B7D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HTML /CSS</a:t>
              </a:r>
              <a:endParaRPr lang="zh-CN" altLang="en-US" b="1" dirty="0">
                <a:solidFill>
                  <a:srgbClr val="CB7D4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93528" y="4079795"/>
            <a:ext cx="2315527" cy="1203253"/>
            <a:chOff x="766763" y="859516"/>
            <a:chExt cx="2315527" cy="1203253"/>
          </a:xfrm>
        </p:grpSpPr>
        <p:grpSp>
          <p:nvGrpSpPr>
            <p:cNvPr id="24" name="组合 23"/>
            <p:cNvGrpSpPr/>
            <p:nvPr/>
          </p:nvGrpSpPr>
          <p:grpSpPr>
            <a:xfrm>
              <a:off x="766763" y="906582"/>
              <a:ext cx="1156187" cy="1156187"/>
              <a:chOff x="766763" y="906582"/>
              <a:chExt cx="1156187" cy="1156187"/>
            </a:xfrm>
          </p:grpSpPr>
          <p:sp>
            <p:nvSpPr>
              <p:cNvPr id="27" name="菱形 26"/>
              <p:cNvSpPr/>
              <p:nvPr/>
            </p:nvSpPr>
            <p:spPr>
              <a:xfrm>
                <a:off x="766763" y="906582"/>
                <a:ext cx="1156187" cy="1156187"/>
              </a:xfrm>
              <a:prstGeom prst="diamond">
                <a:avLst/>
              </a:prstGeom>
              <a:solidFill>
                <a:srgbClr val="6F4D3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048940" y="1069176"/>
                <a:ext cx="5822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latin typeface="Broadway" panose="04040905080B02020502" pitchFamily="82" charset="0"/>
                  </a:defRPr>
                </a:lvl1pPr>
              </a:lstStyle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205128" y="1231772"/>
              <a:ext cx="473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205127" y="85951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CB7D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。。。</a:t>
              </a:r>
              <a:endParaRPr lang="zh-CN" altLang="en-US" b="1" dirty="0">
                <a:solidFill>
                  <a:srgbClr val="CB7D4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组合 29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670138" y="375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8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8864" y="3188584"/>
            <a:ext cx="336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F4D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  <a:endParaRPr lang="zh-CN" altLang="en-US" sz="4000" dirty="0">
              <a:solidFill>
                <a:srgbClr val="6F4D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0008" y="6071439"/>
            <a:ext cx="6051983" cy="47275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组合 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5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6763" y="1808278"/>
            <a:ext cx="5995750" cy="3857025"/>
            <a:chOff x="1968283" y="808132"/>
            <a:chExt cx="3119085" cy="2006486"/>
          </a:xfrm>
        </p:grpSpPr>
        <p:sp>
          <p:nvSpPr>
            <p:cNvPr id="5" name="矩形 4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17" name="任意多边形 16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13" name="任意多边形 12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3" name="组合 42"/>
          <p:cNvGrpSpPr/>
          <p:nvPr/>
        </p:nvGrpSpPr>
        <p:grpSpPr>
          <a:xfrm>
            <a:off x="5955869" y="925068"/>
            <a:ext cx="1037979" cy="3739597"/>
            <a:chOff x="5480430" y="1562107"/>
            <a:chExt cx="1037979" cy="3739597"/>
          </a:xfrm>
        </p:grpSpPr>
        <p:sp>
          <p:nvSpPr>
            <p:cNvPr id="25" name="菱形 24"/>
            <p:cNvSpPr/>
            <p:nvPr/>
          </p:nvSpPr>
          <p:spPr>
            <a:xfrm>
              <a:off x="5480430" y="1562107"/>
              <a:ext cx="1037979" cy="1037979"/>
            </a:xfrm>
            <a:prstGeom prst="diamond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5480430" y="2912916"/>
              <a:ext cx="1037979" cy="1037979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5480430" y="4263725"/>
              <a:ext cx="1037979" cy="1037979"/>
            </a:xfrm>
            <a:prstGeom prst="diamond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08313" y="1606137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08313" y="2987598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708313" y="4295140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14169" y="1092370"/>
            <a:ext cx="3935896" cy="795416"/>
            <a:chOff x="6738730" y="1729409"/>
            <a:chExt cx="3935896" cy="795416"/>
          </a:xfrm>
        </p:grpSpPr>
        <p:sp>
          <p:nvSpPr>
            <p:cNvPr id="29" name="矩形 28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团队分工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14169" y="2451081"/>
            <a:ext cx="3935896" cy="795416"/>
            <a:chOff x="6738730" y="1729409"/>
            <a:chExt cx="3935896" cy="795416"/>
          </a:xfrm>
          <a:solidFill>
            <a:srgbClr val="CB7D40"/>
          </a:solidFill>
        </p:grpSpPr>
        <p:sp>
          <p:nvSpPr>
            <p:cNvPr id="38" name="矩形 37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 smtClean="0"/>
                <a:t>设计目标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14169" y="3747967"/>
            <a:ext cx="3935896" cy="795416"/>
            <a:chOff x="6738730" y="1729409"/>
            <a:chExt cx="3935896" cy="795416"/>
          </a:xfrm>
          <a:solidFill>
            <a:srgbClr val="6F8683"/>
          </a:solidFill>
        </p:grpSpPr>
        <p:sp>
          <p:nvSpPr>
            <p:cNvPr id="41" name="矩形 40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 smtClean="0"/>
                <a:t>技术储备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14169" y="5044853"/>
            <a:ext cx="3935896" cy="795416"/>
            <a:chOff x="6738730" y="1729409"/>
            <a:chExt cx="3935896" cy="795416"/>
          </a:xfrm>
          <a:solidFill>
            <a:srgbClr val="CABB8F"/>
          </a:solidFill>
        </p:grpSpPr>
        <p:sp>
          <p:nvSpPr>
            <p:cNvPr id="45" name="矩形 44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971048" y="1887937"/>
              <a:ext cx="233910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 smtClean="0"/>
                <a:t>难点与解决思路</a:t>
              </a:r>
              <a:endParaRPr lang="zh-CN" altLang="en-US" dirty="0"/>
            </a:p>
          </p:txBody>
        </p:sp>
      </p:grpSp>
      <p:sp>
        <p:nvSpPr>
          <p:cNvPr id="47" name="菱形 46"/>
          <p:cNvSpPr/>
          <p:nvPr/>
        </p:nvSpPr>
        <p:spPr>
          <a:xfrm>
            <a:off x="5955869" y="4915223"/>
            <a:ext cx="1037979" cy="1037979"/>
          </a:xfrm>
          <a:prstGeom prst="diamond">
            <a:avLst/>
          </a:prstGeom>
          <a:solidFill>
            <a:srgbClr val="CABB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64718" y="3546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团队分工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118273" y="2181203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4092534" y="13943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Genius</a:t>
            </a:r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团队分工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29431" y="720248"/>
            <a:ext cx="2491233" cy="4660326"/>
            <a:chOff x="4886954" y="1231614"/>
            <a:chExt cx="2491233" cy="466032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2" t="9951" r="31061" b="20298"/>
            <a:stretch/>
          </p:blipFill>
          <p:spPr>
            <a:xfrm>
              <a:off x="4886954" y="1231614"/>
              <a:ext cx="2491233" cy="4660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4" name="组合 13"/>
            <p:cNvGrpSpPr/>
            <p:nvPr/>
          </p:nvGrpSpPr>
          <p:grpSpPr>
            <a:xfrm rot="2700000">
              <a:off x="5668726" y="3135916"/>
              <a:ext cx="854549" cy="851720"/>
              <a:chOff x="683066" y="4363269"/>
              <a:chExt cx="1533749" cy="152867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83066" y="4363269"/>
                <a:ext cx="720000" cy="720000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96815" y="4363269"/>
                <a:ext cx="720000" cy="720000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83066" y="5171940"/>
                <a:ext cx="720000" cy="720000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96815" y="5171940"/>
                <a:ext cx="720000" cy="720000"/>
              </a:xfrm>
              <a:prstGeom prst="rect">
                <a:avLst/>
              </a:prstGeom>
              <a:solidFill>
                <a:srgbClr val="CAB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735220" y="1917522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 WEB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252207" y="2181203"/>
            <a:ext cx="3577234" cy="281324"/>
            <a:chOff x="8243978" y="3111823"/>
            <a:chExt cx="3577234" cy="281324"/>
          </a:xfrm>
        </p:grpSpPr>
        <p:grpSp>
          <p:nvGrpSpPr>
            <p:cNvPr id="30" name="组合 29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72737"/>
              </p:ext>
            </p:extLst>
          </p:nvPr>
        </p:nvGraphicFramePr>
        <p:xfrm>
          <a:off x="4252207" y="2684101"/>
          <a:ext cx="7443300" cy="25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100">
                  <a:extLst>
                    <a:ext uri="{9D8B030D-6E8A-4147-A177-3AD203B41FA5}">
                      <a16:colId xmlns:a16="http://schemas.microsoft.com/office/drawing/2014/main" val="2430327190"/>
                    </a:ext>
                  </a:extLst>
                </a:gridCol>
                <a:gridCol w="2481100">
                  <a:extLst>
                    <a:ext uri="{9D8B030D-6E8A-4147-A177-3AD203B41FA5}">
                      <a16:colId xmlns:a16="http://schemas.microsoft.com/office/drawing/2014/main" val="2301994804"/>
                    </a:ext>
                  </a:extLst>
                </a:gridCol>
                <a:gridCol w="2481100">
                  <a:extLst>
                    <a:ext uri="{9D8B030D-6E8A-4147-A177-3AD203B41FA5}">
                      <a16:colId xmlns:a16="http://schemas.microsoft.com/office/drawing/2014/main" val="2336604920"/>
                    </a:ext>
                  </a:extLst>
                </a:gridCol>
              </a:tblGrid>
              <a:tr h="508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辅助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83730"/>
                  </a:ext>
                </a:extLst>
              </a:tr>
              <a:tr h="50873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PPT</a:t>
                      </a:r>
                      <a:r>
                        <a:rPr lang="zh-CN" altLang="en-US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唐干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狄世宁</a:t>
                      </a:r>
                      <a:r>
                        <a:rPr lang="zh-CN" altLang="en-US" baseline="0" dirty="0" smtClean="0"/>
                        <a:t>、罗士蒙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90083"/>
                  </a:ext>
                </a:extLst>
              </a:tr>
              <a:tr h="50873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Markdown</a:t>
                      </a:r>
                      <a:r>
                        <a:rPr lang="zh-CN" altLang="en-US" dirty="0" smtClean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狄世宁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唐干、罗士蒙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3600"/>
                  </a:ext>
                </a:extLst>
              </a:tr>
              <a:tr h="508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网页前端设计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狄世宁、唐干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罗士蒙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37402"/>
                  </a:ext>
                </a:extLst>
              </a:tr>
              <a:tr h="5087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网站后端开发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罗士蒙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唐干、狄世宁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4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58204" y="1999887"/>
            <a:ext cx="2945154" cy="2945154"/>
            <a:chOff x="4658204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658204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564718" y="361636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设计目标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118273" y="2181203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4129592" y="13943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 WEB——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购物商城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29591" y="2765748"/>
            <a:ext cx="5282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目标：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打造一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个功能齐全的购物商城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实现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操作包括：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注册登录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个人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中心（管理个人信息与地址）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商品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详情（新增商品评分评价功能）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购物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车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订单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详情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订单管理</a:t>
            </a: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2" t="9951" r="31061" b="20298"/>
          <a:stretch/>
        </p:blipFill>
        <p:spPr>
          <a:xfrm>
            <a:off x="1129431" y="720248"/>
            <a:ext cx="2491233" cy="4660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4252207" y="2181203"/>
            <a:ext cx="3577234" cy="281324"/>
            <a:chOff x="8243978" y="3111823"/>
            <a:chExt cx="3577234" cy="281324"/>
          </a:xfrm>
        </p:grpSpPr>
        <p:grpSp>
          <p:nvGrpSpPr>
            <p:cNvPr id="30" name="组合 29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63" y="1394302"/>
            <a:ext cx="1928520" cy="33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597852" y="5010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27263" y="17774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购物商城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16" y="375132"/>
            <a:ext cx="6415158" cy="47787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9" y="2290618"/>
            <a:ext cx="3911068" cy="27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597852" y="5010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27263" y="17774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商品详情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34" y="246885"/>
            <a:ext cx="6070200" cy="37074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0" y="2927927"/>
            <a:ext cx="5436024" cy="3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597852" y="5010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27263" y="17774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70138" y="3751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商品购物车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8" y="1209964"/>
            <a:ext cx="95635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294</Words>
  <Application>Microsoft Office PowerPoint</Application>
  <PresentationFormat>宽屏</PresentationFormat>
  <Paragraphs>108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Segoe</vt:lpstr>
      <vt:lpstr>黑体</vt:lpstr>
      <vt:lpstr>华文细黑</vt:lpstr>
      <vt:lpstr>宋体</vt:lpstr>
      <vt:lpstr>微软雅黑</vt:lpstr>
      <vt:lpstr>Arial</vt:lpstr>
      <vt:lpstr>Broadway</vt:lpstr>
      <vt:lpstr>Calibri</vt:lpstr>
      <vt:lpstr>Calibri Light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tanggan</cp:lastModifiedBy>
  <cp:revision>90</cp:revision>
  <dcterms:created xsi:type="dcterms:W3CDTF">2015-07-09T13:49:26Z</dcterms:created>
  <dcterms:modified xsi:type="dcterms:W3CDTF">2018-07-15T01:58:33Z</dcterms:modified>
</cp:coreProperties>
</file>