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74" r:id="rId4"/>
    <p:sldId id="278" r:id="rId5"/>
    <p:sldId id="272" r:id="rId6"/>
    <p:sldId id="273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DEFB317-C057-1946-80CB-88C3823DA5E3}">
          <p14:sldIdLst>
            <p14:sldId id="256"/>
            <p14:sldId id="264"/>
            <p14:sldId id="274"/>
            <p14:sldId id="278"/>
            <p14:sldId id="272"/>
            <p14:sldId id="273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4" autoAdjust="0"/>
    <p:restoredTop sz="95900" autoAdjust="0"/>
  </p:normalViewPr>
  <p:slideViewPr>
    <p:cSldViewPr snapToGrid="0" snapToObjects="1">
      <p:cViewPr varScale="1">
        <p:scale>
          <a:sx n="97" d="100"/>
          <a:sy n="97" d="100"/>
        </p:scale>
        <p:origin x="6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D8E93-61AB-AA44-A268-70584C825407}" type="datetimeFigureOut">
              <a:rPr kumimoji="1" lang="zh-CN" altLang="en-US" smtClean="0"/>
              <a:t>2025/2/28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80F06-4CEA-214A-A4A7-9B8FCE703A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921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80F06-4CEA-214A-A4A7-9B8FCE703A9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004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8682B-17B0-CA4E-8B94-5B3699CB8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例会汇报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0C4109-8478-9F4E-B3DF-0CC67AF5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189260" cy="977621"/>
          </a:xfrm>
        </p:spPr>
        <p:txBody>
          <a:bodyPr/>
          <a:lstStyle/>
          <a:p>
            <a:r>
              <a:rPr kumimoji="1" lang="zh-CN" altLang="en-US" dirty="0"/>
              <a:t>孟霖 </a:t>
            </a:r>
            <a:endParaRPr kumimoji="1" lang="en-US" altLang="zh-CN" dirty="0" smtClean="0"/>
          </a:p>
          <a:p>
            <a:r>
              <a:rPr kumimoji="1" lang="en-US" altLang="zh-CN" dirty="0" smtClean="0"/>
              <a:t>2025.3.3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4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8" y="966497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Poplar: Efficient Scaling of Distributed DNN Training on Heterogeneous GPU Clusters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2718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离线</a:t>
            </a:r>
            <a:r>
              <a:rPr lang="zh-CN" altLang="en-US" dirty="0" smtClean="0"/>
              <a:t>分析阶段：</a:t>
            </a:r>
            <a:endParaRPr lang="zh-CN" altLang="en-US" dirty="0"/>
          </a:p>
          <a:p>
            <a:r>
              <a:rPr lang="zh-CN" altLang="en-US" dirty="0"/>
              <a:t>性能曲线构建：使用立方样条插值</a:t>
            </a:r>
            <a:r>
              <a:rPr lang="zh-CN" altLang="en-US" dirty="0" smtClean="0"/>
              <a:t>（就是</a:t>
            </a:r>
            <a:r>
              <a:rPr lang="zh-CN" altLang="en-US" dirty="0"/>
              <a:t>一种根据数据散点拟合曲线的方案）拟合每个 </a:t>
            </a:r>
            <a:r>
              <a:rPr lang="en-US" altLang="zh-CN" dirty="0"/>
              <a:t>GPU </a:t>
            </a:r>
            <a:r>
              <a:rPr lang="zh-CN" altLang="en-US" dirty="0"/>
              <a:t>的计算性能数据，以确定其在不同批量大小下的性能。</a:t>
            </a:r>
          </a:p>
          <a:p>
            <a:r>
              <a:rPr lang="zh-CN" altLang="en-US" dirty="0"/>
              <a:t>批量大小搜索算法：根据全局批量大小（</a:t>
            </a:r>
            <a:r>
              <a:rPr lang="en-US" altLang="zh-CN" dirty="0" err="1"/>
              <a:t>gbs</a:t>
            </a:r>
            <a:r>
              <a:rPr lang="zh-CN" altLang="en-US" dirty="0"/>
              <a:t>）和每个 </a:t>
            </a:r>
            <a:r>
              <a:rPr lang="en-US" altLang="zh-CN" dirty="0"/>
              <a:t>GPU </a:t>
            </a:r>
            <a:r>
              <a:rPr lang="zh-CN" altLang="en-US" dirty="0"/>
              <a:t>的性能曲线，动态分配批量大小，确保每个 </a:t>
            </a:r>
            <a:r>
              <a:rPr lang="en-US" altLang="zh-CN" dirty="0"/>
              <a:t>GPU </a:t>
            </a:r>
            <a:r>
              <a:rPr lang="zh-CN" altLang="en-US" dirty="0"/>
              <a:t>在其性能峰值范围内运行。算法考虑了计算能力、内存容量、</a:t>
            </a:r>
            <a:r>
              <a:rPr lang="en-US" altLang="zh-CN" dirty="0"/>
              <a:t>GPU </a:t>
            </a:r>
            <a:r>
              <a:rPr lang="zh-CN" altLang="en-US" dirty="0"/>
              <a:t>数量和网络通信时间等因素。</a:t>
            </a:r>
          </a:p>
          <a:p>
            <a:pPr lvl="1"/>
            <a:r>
              <a:rPr lang="zh-CN" altLang="en-US" dirty="0" smtClean="0"/>
              <a:t>简单来说根据</a:t>
            </a:r>
            <a:r>
              <a:rPr lang="zh-CN" altLang="en-US" dirty="0"/>
              <a:t>异构设备的显存容量，每种设备会有一个最大</a:t>
            </a:r>
            <a:r>
              <a:rPr lang="en-US" altLang="zh-CN" dirty="0" err="1"/>
              <a:t>mbs</a:t>
            </a:r>
            <a:r>
              <a:rPr lang="zh-CN" altLang="en-US" dirty="0"/>
              <a:t>，之后目标函数为所有设备的空闲时间之和，目标使其最小。空闲时间为同步时间减去自身时间，同步时间为所有设备的计算最大值。</a:t>
            </a:r>
          </a:p>
          <a:p>
            <a:pPr lvl="1"/>
            <a:r>
              <a:rPr lang="en-US" altLang="zh-CN" dirty="0"/>
              <a:t>ZeRO-0 </a:t>
            </a:r>
            <a:r>
              <a:rPr lang="zh-CN" altLang="en-US" dirty="0"/>
              <a:t>和 </a:t>
            </a:r>
            <a:r>
              <a:rPr lang="en-US" altLang="zh-CN" dirty="0"/>
              <a:t>ZeRO-1</a:t>
            </a:r>
            <a:r>
              <a:rPr lang="zh-CN" altLang="en-US" dirty="0"/>
              <a:t>：主要关注 </a:t>
            </a:r>
            <a:r>
              <a:rPr lang="en-US" altLang="zh-CN" dirty="0"/>
              <a:t>GPU </a:t>
            </a:r>
            <a:r>
              <a:rPr lang="zh-CN" altLang="en-US" dirty="0"/>
              <a:t>的计算能力和内存容量，直接根据每个 </a:t>
            </a:r>
            <a:r>
              <a:rPr lang="en-US" altLang="zh-CN" dirty="0"/>
              <a:t>GPU </a:t>
            </a:r>
            <a:r>
              <a:rPr lang="zh-CN" altLang="en-US" dirty="0"/>
              <a:t>的峰值计算能力分配批量大小。峰值计算能力是通过不断增加</a:t>
            </a:r>
            <a:r>
              <a:rPr lang="en-US" altLang="zh-CN" dirty="0" err="1"/>
              <a:t>mbs</a:t>
            </a:r>
            <a:r>
              <a:rPr lang="zh-CN" altLang="en-US" dirty="0"/>
              <a:t>并测试计算速度得到，在增加到一定值后计算速度就无法上升了，说明此时的</a:t>
            </a:r>
            <a:r>
              <a:rPr lang="en-US" altLang="zh-CN" dirty="0" err="1"/>
              <a:t>mbs</a:t>
            </a:r>
            <a:r>
              <a:rPr lang="zh-CN" altLang="en-US" dirty="0"/>
              <a:t>设置为最佳</a:t>
            </a:r>
          </a:p>
          <a:p>
            <a:pPr lvl="1"/>
            <a:r>
              <a:rPr lang="en-US" altLang="zh-CN" dirty="0"/>
              <a:t>ZeRO-2 </a:t>
            </a:r>
            <a:r>
              <a:rPr lang="zh-CN" altLang="en-US" dirty="0"/>
              <a:t>和 </a:t>
            </a:r>
            <a:r>
              <a:rPr lang="en-US" altLang="zh-CN" dirty="0"/>
              <a:t>ZeRO-3</a:t>
            </a:r>
            <a:r>
              <a:rPr lang="zh-CN" altLang="en-US" dirty="0"/>
              <a:t>：由于引入了额外的通信开销，</a:t>
            </a:r>
            <a:r>
              <a:rPr lang="en-US" altLang="zh-CN" dirty="0"/>
              <a:t>Poplar </a:t>
            </a:r>
            <a:r>
              <a:rPr lang="zh-CN" altLang="en-US" dirty="0"/>
              <a:t>需要考虑负载平衡和通信时间。通过搜索算法探索不同的配置，找到最小化整体通信时间的批量分配方案。</a:t>
            </a:r>
          </a:p>
          <a:p>
            <a:pPr lvl="2"/>
            <a:r>
              <a:rPr lang="zh-CN" altLang="en-US" dirty="0"/>
              <a:t>这个搜索算法实际就是遍历所有可能的</a:t>
            </a:r>
            <a:r>
              <a:rPr lang="en-US" altLang="zh-CN" dirty="0"/>
              <a:t>t</a:t>
            </a:r>
            <a:r>
              <a:rPr lang="zh-CN" altLang="en-US" dirty="0"/>
              <a:t>（这个</a:t>
            </a:r>
            <a:r>
              <a:rPr lang="en-US" altLang="zh-CN" dirty="0"/>
              <a:t>t</a:t>
            </a:r>
            <a:r>
              <a:rPr lang="zh-CN" altLang="en-US" dirty="0"/>
              <a:t>是集群计算一个</a:t>
            </a:r>
            <a:r>
              <a:rPr lang="en-US" altLang="zh-CN" dirty="0" err="1"/>
              <a:t>gb</a:t>
            </a:r>
            <a:r>
              <a:rPr lang="zh-CN" altLang="en-US" dirty="0"/>
              <a:t>的时间），对每个</a:t>
            </a:r>
            <a:r>
              <a:rPr lang="en-US" altLang="zh-CN" dirty="0"/>
              <a:t>t</a:t>
            </a:r>
            <a:r>
              <a:rPr lang="zh-CN" altLang="en-US" dirty="0"/>
              <a:t>值计算出某个设备的最大</a:t>
            </a:r>
            <a:r>
              <a:rPr lang="en-US" altLang="zh-CN" dirty="0" err="1"/>
              <a:t>mbs</a:t>
            </a:r>
            <a:r>
              <a:rPr lang="zh-CN" altLang="en-US" dirty="0"/>
              <a:t>和梯度累积，通信时间等数值，然后得到一个总时间，目标是找最短的总</a:t>
            </a:r>
            <a:r>
              <a:rPr lang="zh-CN" altLang="en-US" dirty="0" smtClean="0"/>
              <a:t>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16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8" y="966497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Poplar: Efficient Scaling of Distributed DNN Training on Heterogeneous GPU Clusters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2718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这里留下几个问题：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①前文说扩展了</a:t>
            </a:r>
            <a:r>
              <a:rPr lang="en-US" altLang="zh-CN" dirty="0" smtClean="0"/>
              <a:t>zero</a:t>
            </a:r>
            <a:r>
              <a:rPr lang="zh-CN" altLang="en-US" dirty="0" smtClean="0"/>
              <a:t>，但这个方法里并不明确，可能指的是支持使用不同的</a:t>
            </a:r>
            <a:r>
              <a:rPr lang="en-US" altLang="zh-CN" dirty="0" err="1" smtClean="0"/>
              <a:t>mbs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②前文说对</a:t>
            </a:r>
            <a:r>
              <a:rPr lang="zh-CN" altLang="en-US" dirty="0"/>
              <a:t>每个 </a:t>
            </a:r>
            <a:r>
              <a:rPr lang="en-US" altLang="zh-CN" dirty="0" err="1"/>
              <a:t>ZeRO</a:t>
            </a:r>
            <a:r>
              <a:rPr lang="en-US" altLang="zh-CN" dirty="0"/>
              <a:t> </a:t>
            </a:r>
            <a:r>
              <a:rPr lang="en-US" altLang="zh-CN" dirty="0" smtClean="0"/>
              <a:t> stage</a:t>
            </a:r>
            <a:r>
              <a:rPr lang="zh-CN" altLang="en-US" dirty="0" smtClean="0"/>
              <a:t>进行</a:t>
            </a:r>
            <a:r>
              <a:rPr lang="zh-CN" altLang="en-US" dirty="0"/>
              <a:t>细粒度</a:t>
            </a:r>
            <a:r>
              <a:rPr lang="zh-CN" altLang="en-US" dirty="0" smtClean="0"/>
              <a:t>测量：</a:t>
            </a:r>
            <a:r>
              <a:rPr lang="zh-CN" altLang="en-US" dirty="0"/>
              <a:t>实际是对不同</a:t>
            </a:r>
            <a:r>
              <a:rPr lang="en-US" altLang="zh-CN" dirty="0"/>
              <a:t>zero stage</a:t>
            </a:r>
            <a:r>
              <a:rPr lang="zh-CN" altLang="en-US" dirty="0"/>
              <a:t>采取了不同的搜索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③提出</a:t>
            </a:r>
            <a:r>
              <a:rPr lang="zh-CN" altLang="en-US" dirty="0"/>
              <a:t>了一种衡量 </a:t>
            </a:r>
            <a:r>
              <a:rPr lang="en-US" altLang="zh-CN" dirty="0"/>
              <a:t>GPU </a:t>
            </a:r>
            <a:r>
              <a:rPr lang="zh-CN" altLang="en-US" dirty="0"/>
              <a:t>异构性的新</a:t>
            </a:r>
            <a:r>
              <a:rPr lang="zh-CN" altLang="en-US" dirty="0" smtClean="0"/>
              <a:t>方法：可能是指在线分析的测量方法和之前方案不同？这里的问题是，按这篇论文描述的方案进行在线分析的开销感觉会很高？</a:t>
            </a:r>
            <a:endParaRPr lang="en-US" altLang="zh-CN" dirty="0" smtClean="0"/>
          </a:p>
          <a:p>
            <a:r>
              <a:rPr lang="zh-CN" altLang="en-US" dirty="0" smtClean="0"/>
              <a:t>实验：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卡的数量和异构种类都不是很多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模型使用</a:t>
            </a:r>
            <a:r>
              <a:rPr lang="en-US" altLang="zh-CN" dirty="0" smtClean="0"/>
              <a:t>llama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bert</a:t>
            </a:r>
            <a:r>
              <a:rPr lang="zh-CN" altLang="en-US" dirty="0" smtClean="0"/>
              <a:t>但都比较小，</a:t>
            </a:r>
            <a:r>
              <a:rPr lang="en-US" altLang="zh-CN" dirty="0" smtClean="0"/>
              <a:t>1B</a:t>
            </a:r>
            <a:r>
              <a:rPr lang="zh-CN" altLang="en-US" dirty="0" smtClean="0"/>
              <a:t>左右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对比对象：同构、</a:t>
            </a:r>
            <a:r>
              <a:rPr lang="en-US" altLang="zh-CN" dirty="0" err="1" smtClean="0"/>
              <a:t>deepspeed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whale</a:t>
            </a:r>
          </a:p>
          <a:p>
            <a:pPr lvl="2"/>
            <a:r>
              <a:rPr lang="zh-CN" altLang="en-US" dirty="0" smtClean="0"/>
              <a:t>和同构的对比存在疑问：感觉采用了不公平的配置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154" y="4677255"/>
            <a:ext cx="4198502" cy="203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7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1265008"/>
            <a:ext cx="9603275" cy="1049235"/>
          </a:xfrm>
        </p:spPr>
        <p:txBody>
          <a:bodyPr/>
          <a:lstStyle/>
          <a:p>
            <a:r>
              <a:rPr lang="zh-CN" altLang="en-US" dirty="0" smtClean="0"/>
              <a:t>上周工作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824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异构混</a:t>
            </a:r>
            <a:r>
              <a:rPr lang="zh-CN" altLang="en-US" dirty="0" smtClean="0"/>
              <a:t>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小模型四机混训不均匀切分性能调优测试</a:t>
            </a:r>
            <a:endParaRPr lang="en-US" altLang="zh-CN" dirty="0"/>
          </a:p>
          <a:p>
            <a:r>
              <a:rPr lang="zh-CN" altLang="en-US" dirty="0" smtClean="0"/>
              <a:t>论文修改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补充：算法复杂度分析、对比，性能上界讨论等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602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1271587"/>
            <a:ext cx="9603275" cy="1049235"/>
          </a:xfrm>
        </p:spPr>
        <p:txBody>
          <a:bodyPr/>
          <a:lstStyle/>
          <a:p>
            <a:r>
              <a:rPr lang="zh-CN" altLang="en-US" dirty="0"/>
              <a:t>混</a:t>
            </a:r>
            <a:r>
              <a:rPr lang="zh-CN" altLang="en-US" dirty="0" smtClean="0"/>
              <a:t>训效率测试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8246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20B</a:t>
            </a:r>
            <a:r>
              <a:rPr lang="zh-CN" altLang="en-US" dirty="0" smtClean="0"/>
              <a:t>模型，</a:t>
            </a:r>
            <a:r>
              <a:rPr lang="en-US" altLang="zh-CN" dirty="0" smtClean="0"/>
              <a:t>48</a:t>
            </a:r>
            <a:r>
              <a:rPr lang="zh-CN" altLang="en-US" dirty="0" smtClean="0"/>
              <a:t>层，同构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644" y="2469412"/>
            <a:ext cx="9693144" cy="417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5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1271587"/>
            <a:ext cx="9603275" cy="1049235"/>
          </a:xfrm>
        </p:spPr>
        <p:txBody>
          <a:bodyPr/>
          <a:lstStyle/>
          <a:p>
            <a:r>
              <a:rPr lang="zh-CN" altLang="en-US" dirty="0"/>
              <a:t>混</a:t>
            </a:r>
            <a:r>
              <a:rPr lang="zh-CN" altLang="en-US" dirty="0" smtClean="0"/>
              <a:t>训效率测试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2954691" cy="408246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不均匀切分后测试如图</a:t>
            </a:r>
            <a:endParaRPr lang="en-US" altLang="zh-CN" dirty="0" smtClean="0"/>
          </a:p>
          <a:p>
            <a:r>
              <a:rPr lang="zh-CN" altLang="en-US" dirty="0" smtClean="0"/>
              <a:t>目前沿用的效率计算公式不是很科学</a:t>
            </a:r>
            <a:endParaRPr lang="en-US" altLang="zh-CN" dirty="0" smtClean="0"/>
          </a:p>
          <a:p>
            <a:r>
              <a:rPr lang="en-US" altLang="zh-CN" dirty="0" smtClean="0"/>
              <a:t>Br</a:t>
            </a:r>
            <a:r>
              <a:rPr lang="zh-CN" altLang="en-US" dirty="0" smtClean="0"/>
              <a:t>显存占用异常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可能和脚本设置相关，待定位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271" y="259882"/>
            <a:ext cx="7481705" cy="635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3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8" y="1289668"/>
            <a:ext cx="9603275" cy="1049235"/>
          </a:xfrm>
        </p:spPr>
        <p:txBody>
          <a:bodyPr/>
          <a:lstStyle/>
          <a:p>
            <a:r>
              <a:rPr lang="zh-CN" altLang="en-US" dirty="0" smtClean="0"/>
              <a:t>后续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166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调研</a:t>
            </a:r>
            <a:r>
              <a:rPr lang="en-US" altLang="zh-CN" dirty="0" err="1" smtClean="0"/>
              <a:t>deepep</a:t>
            </a:r>
            <a:endParaRPr lang="en-US" altLang="zh-CN" dirty="0" smtClean="0"/>
          </a:p>
          <a:p>
            <a:r>
              <a:rPr lang="zh-CN" altLang="en-US" dirty="0" smtClean="0"/>
              <a:t>论文调研</a:t>
            </a:r>
            <a:endParaRPr lang="en-US" altLang="zh-CN" dirty="0" smtClean="0"/>
          </a:p>
          <a:p>
            <a:pPr lvl="1"/>
            <a:r>
              <a:rPr lang="en-US" altLang="zh-CN" dirty="0"/>
              <a:t>HAP: SPMD DNN Training on Heterogeneous GPU Clusters with Automated Program Synthesis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2993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8" y="966497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Poplar: Efficient Scaling of Distributed DNN Training on Heterogeneous GPU Clusters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6798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应该</a:t>
            </a:r>
            <a:r>
              <a:rPr lang="zh-CN" altLang="en-US" dirty="0" smtClean="0"/>
              <a:t>是还没被录用</a:t>
            </a:r>
            <a:endParaRPr lang="en-US" altLang="zh-CN" dirty="0" smtClean="0"/>
          </a:p>
          <a:p>
            <a:r>
              <a:rPr lang="zh-CN" altLang="en-US" dirty="0" smtClean="0"/>
              <a:t>这文章提出的方法有一定启发性，但是行文上感觉有问题，逻辑关联不是很强，很多地方令人困惑。</a:t>
            </a:r>
            <a:endParaRPr lang="en-US" altLang="zh-CN" dirty="0" smtClean="0"/>
          </a:p>
          <a:p>
            <a:r>
              <a:rPr lang="zh-CN" altLang="en-US" dirty="0" smtClean="0"/>
              <a:t>前几章指出了之前</a:t>
            </a:r>
            <a:r>
              <a:rPr lang="zh-CN" altLang="en-US" dirty="0"/>
              <a:t>两篇做自动并行</a:t>
            </a:r>
            <a:r>
              <a:rPr lang="en-US" altLang="zh-CN" dirty="0"/>
              <a:t>+</a:t>
            </a:r>
            <a:r>
              <a:rPr lang="zh-CN" altLang="en-US" dirty="0"/>
              <a:t>异构的文章（</a:t>
            </a:r>
            <a:r>
              <a:rPr lang="en-US" altLang="zh-CN" dirty="0"/>
              <a:t>AMP</a:t>
            </a:r>
            <a:r>
              <a:rPr lang="zh-CN" altLang="en-US" dirty="0"/>
              <a:t>和</a:t>
            </a:r>
            <a:r>
              <a:rPr lang="en-US" altLang="zh-CN" dirty="0"/>
              <a:t>whale</a:t>
            </a:r>
            <a:r>
              <a:rPr lang="zh-CN" altLang="en-US" dirty="0"/>
              <a:t>）</a:t>
            </a:r>
            <a:r>
              <a:rPr lang="zh-CN" altLang="en-US" dirty="0" smtClean="0"/>
              <a:t>的三个</a:t>
            </a:r>
            <a:r>
              <a:rPr lang="zh-CN" altLang="en-US" dirty="0"/>
              <a:t>不足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zh-CN" altLang="en-US" dirty="0" smtClean="0"/>
              <a:t>虽然考虑了异构性，但在</a:t>
            </a:r>
            <a:r>
              <a:rPr lang="zh-CN" altLang="en-US" dirty="0"/>
              <a:t>以下两种场景中存在困难：（</a:t>
            </a:r>
            <a:r>
              <a:rPr lang="en-US" altLang="zh-CN" dirty="0"/>
              <a:t>1</a:t>
            </a:r>
            <a:r>
              <a:rPr lang="zh-CN" altLang="en-US" dirty="0"/>
              <a:t>）仅内存容量不同而计算能力相同（例如 </a:t>
            </a:r>
            <a:r>
              <a:rPr lang="en-US" altLang="zh-CN" dirty="0"/>
              <a:t>A100-80GB </a:t>
            </a:r>
            <a:r>
              <a:rPr lang="zh-CN" altLang="en-US" dirty="0"/>
              <a:t>和 </a:t>
            </a:r>
            <a:r>
              <a:rPr lang="en-US" altLang="zh-CN" dirty="0"/>
              <a:t>A100-40GB</a:t>
            </a:r>
            <a:r>
              <a:rPr lang="zh-CN" altLang="en-US" dirty="0"/>
              <a:t>）；（</a:t>
            </a:r>
            <a:r>
              <a:rPr lang="en-US" altLang="zh-CN" dirty="0"/>
              <a:t>2</a:t>
            </a:r>
            <a:r>
              <a:rPr lang="zh-CN" altLang="en-US" dirty="0"/>
              <a:t>）异构 </a:t>
            </a:r>
            <a:r>
              <a:rPr lang="en-US" altLang="zh-CN" dirty="0"/>
              <a:t>GPU </a:t>
            </a:r>
            <a:r>
              <a:rPr lang="zh-CN" altLang="en-US" dirty="0"/>
              <a:t>的数量不均匀（例如两个 </a:t>
            </a:r>
            <a:r>
              <a:rPr lang="en-US" altLang="zh-CN" dirty="0"/>
              <a:t>V100 </a:t>
            </a:r>
            <a:r>
              <a:rPr lang="zh-CN" altLang="en-US" dirty="0"/>
              <a:t>和一个 </a:t>
            </a:r>
            <a:r>
              <a:rPr lang="en-US" altLang="zh-CN" dirty="0"/>
              <a:t>A100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FLOPs </a:t>
            </a:r>
            <a:r>
              <a:rPr lang="zh-CN" altLang="en-US" dirty="0" smtClean="0"/>
              <a:t>作为性能指标：</a:t>
            </a:r>
            <a:r>
              <a:rPr lang="en-US" altLang="zh-CN" dirty="0" smtClean="0"/>
              <a:t>Whale 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FLOPs </a:t>
            </a:r>
            <a:r>
              <a:rPr lang="zh-CN" altLang="en-US" dirty="0" smtClean="0"/>
              <a:t>衡量 </a:t>
            </a:r>
            <a:r>
              <a:rPr lang="en-US" altLang="zh-CN" dirty="0" smtClean="0"/>
              <a:t>GPU </a:t>
            </a:r>
            <a:r>
              <a:rPr lang="zh-CN" altLang="en-US" dirty="0" smtClean="0"/>
              <a:t>的计算能力，但 </a:t>
            </a:r>
            <a:r>
              <a:rPr lang="en-US" altLang="zh-CN" dirty="0" smtClean="0"/>
              <a:t>FLOPs </a:t>
            </a:r>
            <a:r>
              <a:rPr lang="zh-CN" altLang="en-US" dirty="0" smtClean="0"/>
              <a:t>无法准确反映异构 </a:t>
            </a:r>
            <a:r>
              <a:rPr lang="en-US" altLang="zh-CN" dirty="0" smtClean="0"/>
              <a:t>GPU </a:t>
            </a:r>
            <a:r>
              <a:rPr lang="zh-CN" altLang="en-US" dirty="0" smtClean="0"/>
              <a:t>在训练中的性能差异，可能导致性能评估误差。（从后文来看本文就是从</a:t>
            </a:r>
            <a:r>
              <a:rPr lang="en-US" altLang="zh-CN" dirty="0" err="1" smtClean="0"/>
              <a:t>tflops</a:t>
            </a:r>
            <a:r>
              <a:rPr lang="zh-CN" altLang="en-US" dirty="0" smtClean="0"/>
              <a:t>改为</a:t>
            </a:r>
            <a:r>
              <a:rPr lang="en-US" altLang="zh-CN" dirty="0" err="1" smtClean="0"/>
              <a:t>tgs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手动</a:t>
            </a:r>
            <a:r>
              <a:rPr lang="zh-CN" altLang="en-US" dirty="0"/>
              <a:t>配置的复杂性：在异构 </a:t>
            </a:r>
            <a:r>
              <a:rPr lang="en-US" altLang="zh-CN" dirty="0"/>
              <a:t>GPU </a:t>
            </a:r>
            <a:r>
              <a:rPr lang="zh-CN" altLang="en-US" dirty="0"/>
              <a:t>集群中，手动配置硬件和批量大小是不切实际的，因为 </a:t>
            </a:r>
            <a:r>
              <a:rPr lang="en-US" altLang="zh-CN" dirty="0"/>
              <a:t>3D </a:t>
            </a:r>
            <a:r>
              <a:rPr lang="zh-CN" altLang="en-US" dirty="0"/>
              <a:t>并行化中变量数量比同构集群多得</a:t>
            </a:r>
            <a:r>
              <a:rPr lang="zh-CN" altLang="en-US"/>
              <a:t>多</a:t>
            </a:r>
            <a:r>
              <a:rPr lang="zh-CN" altLang="en-US" smtClean="0"/>
              <a:t>。（这一条感觉并不是之前方法的不足）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58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8" y="966497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Poplar: Efficient Scaling of Distributed DNN Training on Heterogeneous GPU Clusters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7588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Poplar </a:t>
            </a:r>
            <a:r>
              <a:rPr lang="zh-CN" altLang="en-US" dirty="0"/>
              <a:t>的贡献</a:t>
            </a:r>
          </a:p>
          <a:p>
            <a:pPr lvl="1"/>
            <a:r>
              <a:rPr lang="zh-CN" altLang="en-US" dirty="0"/>
              <a:t>异构感知能力：</a:t>
            </a:r>
            <a:r>
              <a:rPr lang="en-US" altLang="zh-CN" dirty="0"/>
              <a:t>Poplar </a:t>
            </a:r>
            <a:r>
              <a:rPr lang="zh-CN" altLang="en-US" dirty="0"/>
              <a:t>扩展了 </a:t>
            </a:r>
            <a:r>
              <a:rPr lang="en-US" altLang="zh-CN" dirty="0" err="1"/>
              <a:t>ZeRO</a:t>
            </a:r>
            <a:r>
              <a:rPr lang="zh-CN" altLang="en-US" dirty="0"/>
              <a:t>，支持更广泛的 </a:t>
            </a:r>
            <a:r>
              <a:rPr lang="en-US" altLang="zh-CN" dirty="0"/>
              <a:t>GPU </a:t>
            </a:r>
            <a:r>
              <a:rPr lang="zh-CN" altLang="en-US" dirty="0"/>
              <a:t>异构性，包括计算能力、内存容量、数量及其组合。</a:t>
            </a:r>
          </a:p>
          <a:p>
            <a:pPr lvl="1"/>
            <a:r>
              <a:rPr lang="zh-CN" altLang="en-US" dirty="0"/>
              <a:t>细粒度测量和优化：</a:t>
            </a:r>
            <a:r>
              <a:rPr lang="en-US" altLang="zh-CN" dirty="0"/>
              <a:t>Poplar </a:t>
            </a:r>
            <a:r>
              <a:rPr lang="zh-CN" altLang="en-US" dirty="0"/>
              <a:t>对每个 </a:t>
            </a:r>
            <a:r>
              <a:rPr lang="en-US" altLang="zh-CN" dirty="0" err="1"/>
              <a:t>ZeRO</a:t>
            </a:r>
            <a:r>
              <a:rPr lang="en-US" altLang="zh-CN" dirty="0"/>
              <a:t> </a:t>
            </a:r>
            <a:r>
              <a:rPr lang="zh-CN" altLang="en-US" dirty="0"/>
              <a:t>阶段进行细粒度测量，提出了一种衡量 </a:t>
            </a:r>
            <a:r>
              <a:rPr lang="en-US" altLang="zh-CN" dirty="0"/>
              <a:t>GPU </a:t>
            </a:r>
            <a:r>
              <a:rPr lang="zh-CN" altLang="en-US" dirty="0"/>
              <a:t>异构性的新方法，并开发了搜索算法和批量分配方法以优化负载平衡。</a:t>
            </a:r>
          </a:p>
          <a:p>
            <a:pPr lvl="1"/>
            <a:r>
              <a:rPr lang="zh-CN" altLang="en-US" dirty="0"/>
              <a:t>自动化配置：</a:t>
            </a:r>
            <a:r>
              <a:rPr lang="en-US" altLang="zh-CN" dirty="0"/>
              <a:t>Poplar </a:t>
            </a:r>
            <a:r>
              <a:rPr lang="zh-CN" altLang="en-US" dirty="0"/>
              <a:t>实现了自动确定异构 </a:t>
            </a:r>
            <a:r>
              <a:rPr lang="en-US" altLang="zh-CN" dirty="0"/>
              <a:t>GPU </a:t>
            </a:r>
            <a:r>
              <a:rPr lang="zh-CN" altLang="en-US" dirty="0"/>
              <a:t>集群中的最佳配置，无需专家经验和手动调整。</a:t>
            </a:r>
          </a:p>
          <a:p>
            <a:r>
              <a:rPr lang="zh-CN" altLang="en-US" dirty="0" smtClean="0"/>
              <a:t>这三点和上面的三个不足对应关系不是很明确</a:t>
            </a:r>
            <a:endParaRPr lang="en-US" altLang="zh-CN" dirty="0"/>
          </a:p>
          <a:p>
            <a:r>
              <a:rPr lang="zh-CN" altLang="en-US" dirty="0" smtClean="0"/>
              <a:t>另外从后文来看，这三点总结的有点模糊，后文的方法章节实际只介绍了一件事（就是方法设计），这三点是怎么划分出来的写的不太清楚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674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8" y="966497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Poplar: Efficient Scaling of Distributed DNN Training on Heterogeneous GPU Clusters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33" y="2630522"/>
            <a:ext cx="10476163" cy="388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7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8" y="966497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Poplar: Efficient Scaling of Distributed DNN Training on Heterogeneous GPU Clusters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590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分为两个阶段：</a:t>
            </a:r>
          </a:p>
          <a:p>
            <a:pPr lvl="1"/>
            <a:r>
              <a:rPr lang="zh-CN" altLang="en-US" dirty="0"/>
              <a:t>在线</a:t>
            </a:r>
            <a:r>
              <a:rPr lang="zh-CN" altLang="en-US" dirty="0" smtClean="0"/>
              <a:t>分析：</a:t>
            </a:r>
            <a:r>
              <a:rPr lang="zh-CN" altLang="en-US" dirty="0"/>
              <a:t>检测每个 </a:t>
            </a:r>
            <a:r>
              <a:rPr lang="en-US" altLang="zh-CN" dirty="0"/>
              <a:t>GPU </a:t>
            </a:r>
            <a:r>
              <a:rPr lang="zh-CN" altLang="en-US" dirty="0"/>
              <a:t>的异构性，包括计算能力和内存容量，并记录运行时的性能指标。</a:t>
            </a:r>
          </a:p>
          <a:p>
            <a:pPr lvl="1"/>
            <a:r>
              <a:rPr lang="zh-CN" altLang="en-US" dirty="0"/>
              <a:t>离线</a:t>
            </a:r>
            <a:r>
              <a:rPr lang="zh-CN" altLang="en-US" dirty="0" smtClean="0"/>
              <a:t>分析：</a:t>
            </a:r>
            <a:r>
              <a:rPr lang="zh-CN" altLang="en-US" dirty="0"/>
              <a:t>根据在线分析的数据，通过批量分配方法和搜索算法确定最优配置，并将任务分配到每个 </a:t>
            </a:r>
            <a:r>
              <a:rPr lang="en-US" altLang="zh-CN" dirty="0"/>
              <a:t>GPU </a:t>
            </a:r>
            <a:r>
              <a:rPr lang="zh-CN" altLang="en-US" dirty="0"/>
              <a:t>上开始训练。</a:t>
            </a:r>
          </a:p>
          <a:p>
            <a:r>
              <a:rPr lang="zh-CN" altLang="en-US" dirty="0"/>
              <a:t>在线分析阶段，</a:t>
            </a:r>
            <a:r>
              <a:rPr lang="en-US" altLang="zh-CN" dirty="0"/>
              <a:t>Poplar </a:t>
            </a:r>
            <a:r>
              <a:rPr lang="zh-CN" altLang="en-US" dirty="0"/>
              <a:t>同时评估每个 </a:t>
            </a:r>
            <a:r>
              <a:rPr lang="en-US" altLang="zh-CN" dirty="0"/>
              <a:t>GPU </a:t>
            </a:r>
            <a:r>
              <a:rPr lang="zh-CN" altLang="en-US" dirty="0"/>
              <a:t>的计算能力和内存容量。具体步骤如下：</a:t>
            </a:r>
          </a:p>
          <a:p>
            <a:pPr lvl="1"/>
            <a:r>
              <a:rPr lang="zh-CN" altLang="en-US" dirty="0"/>
              <a:t>最大批量大小（</a:t>
            </a:r>
            <a:r>
              <a:rPr lang="en-US" altLang="zh-CN" dirty="0" err="1"/>
              <a:t>mbs</a:t>
            </a:r>
            <a:r>
              <a:rPr lang="zh-CN" altLang="en-US" dirty="0"/>
              <a:t>）的确定：通过逐步增加批量大小并检测 </a:t>
            </a:r>
            <a:r>
              <a:rPr lang="en-US" altLang="zh-CN" dirty="0"/>
              <a:t>OOM </a:t>
            </a:r>
            <a:r>
              <a:rPr lang="zh-CN" altLang="en-US" dirty="0"/>
              <a:t>错误，使用二分搜索法精确确定每个 </a:t>
            </a:r>
            <a:r>
              <a:rPr lang="en-US" altLang="zh-CN" dirty="0"/>
              <a:t>GPU </a:t>
            </a:r>
            <a:r>
              <a:rPr lang="zh-CN" altLang="en-US" dirty="0"/>
              <a:t>的 </a:t>
            </a:r>
            <a:r>
              <a:rPr lang="en-US" altLang="zh-CN" dirty="0" err="1"/>
              <a:t>mbs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计算能力的测量：通过记录模型在不同批量大小下的运行时间，而不是仅依赖 </a:t>
            </a:r>
            <a:r>
              <a:rPr lang="en-US" altLang="zh-CN" dirty="0"/>
              <a:t>FLOPs</a:t>
            </a:r>
            <a:r>
              <a:rPr lang="zh-CN" altLang="en-US" dirty="0"/>
              <a:t>，来衡量 </a:t>
            </a:r>
            <a:r>
              <a:rPr lang="en-US" altLang="zh-CN" dirty="0"/>
              <a:t>GPU </a:t>
            </a:r>
            <a:r>
              <a:rPr lang="zh-CN" altLang="en-US" dirty="0"/>
              <a:t>的计算能力。</a:t>
            </a:r>
            <a:r>
              <a:rPr lang="en-US" altLang="zh-CN" dirty="0"/>
              <a:t>Poplar </a:t>
            </a:r>
            <a:r>
              <a:rPr lang="zh-CN" altLang="en-US" dirty="0"/>
              <a:t>在每个 </a:t>
            </a:r>
            <a:r>
              <a:rPr lang="en-US" altLang="zh-CN" dirty="0" err="1"/>
              <a:t>ZeRO</a:t>
            </a:r>
            <a:r>
              <a:rPr lang="en-US" altLang="zh-CN" dirty="0"/>
              <a:t> </a:t>
            </a:r>
            <a:r>
              <a:rPr lang="zh-CN" altLang="en-US" dirty="0"/>
              <a:t>阶段记录 </a:t>
            </a:r>
            <a:r>
              <a:rPr lang="en-US" altLang="zh-CN" dirty="0"/>
              <a:t>GPU </a:t>
            </a:r>
            <a:r>
              <a:rPr lang="zh-CN" altLang="en-US" dirty="0"/>
              <a:t>的运行时间，以反映真实的计算性能。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654801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画廊</Template>
  <TotalTime>262080</TotalTime>
  <Words>1129</Words>
  <Application>Microsoft Office PowerPoint</Application>
  <PresentationFormat>宽屏</PresentationFormat>
  <Paragraphs>62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Gill Sans MT</vt:lpstr>
      <vt:lpstr>画廊</vt:lpstr>
      <vt:lpstr>例会汇报</vt:lpstr>
      <vt:lpstr>上周工作</vt:lpstr>
      <vt:lpstr>混训效率测试</vt:lpstr>
      <vt:lpstr>混训效率测试</vt:lpstr>
      <vt:lpstr>后续</vt:lpstr>
      <vt:lpstr>Poplar: Efficient Scaling of Distributed DNN Training on Heterogeneous GPU Clusters</vt:lpstr>
      <vt:lpstr>Poplar: Efficient Scaling of Distributed DNN Training on Heterogeneous GPU Clusters</vt:lpstr>
      <vt:lpstr>Poplar: Efficient Scaling of Distributed DNN Training on Heterogeneous GPU Clusters</vt:lpstr>
      <vt:lpstr>Poplar: Efficient Scaling of Distributed DNN Training on Heterogeneous GPU Clusters</vt:lpstr>
      <vt:lpstr>Poplar: Efficient Scaling of Distributed DNN Training on Heterogeneous GPU Clusters</vt:lpstr>
      <vt:lpstr>Poplar: Efficient Scaling of Distributed DNN Training on Heterogeneous GPU Clusters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例会汇报</dc:title>
  <dc:creator>Microsoft Office User</dc:creator>
  <cp:lastModifiedBy>Lin Meng</cp:lastModifiedBy>
  <cp:revision>1674</cp:revision>
  <dcterms:created xsi:type="dcterms:W3CDTF">2020-06-14T07:26:50Z</dcterms:created>
  <dcterms:modified xsi:type="dcterms:W3CDTF">2025-02-28T08:47:56Z</dcterms:modified>
</cp:coreProperties>
</file>