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78" r:id="rId6"/>
    <p:sldId id="279" r:id="rId7"/>
    <p:sldId id="280" r:id="rId8"/>
    <p:sldId id="281" r:id="rId9"/>
    <p:sldId id="282" r:id="rId10"/>
    <p:sldId id="272" r:id="rId11"/>
    <p:sldId id="283" r:id="rId12"/>
    <p:sldId id="267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64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C1F"/>
    <a:srgbClr val="ED6D1D"/>
    <a:srgbClr val="27BFEA"/>
    <a:srgbClr val="1FE7F6"/>
    <a:srgbClr val="004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4"/>
    <p:restoredTop sz="85625"/>
  </p:normalViewPr>
  <p:slideViewPr>
    <p:cSldViewPr snapToGrid="0" snapToObjects="1">
      <p:cViewPr varScale="1">
        <p:scale>
          <a:sx n="119" d="100"/>
          <a:sy n="119" d="100"/>
        </p:scale>
        <p:origin x="552" y="184"/>
      </p:cViewPr>
      <p:guideLst>
        <p:guide orient="horz" pos="1665"/>
        <p:guide pos="29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C381-1703-674B-B5EE-8AE79FA972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21CF7-2E63-1248-8616-FE4543A0E9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21CF7-2E63-1248-8616-FE4543A0E9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589" y="60874"/>
            <a:ext cx="5549026" cy="397735"/>
          </a:xfrm>
        </p:spPr>
        <p:txBody>
          <a:bodyPr>
            <a:noAutofit/>
          </a:bodyPr>
          <a:lstStyle>
            <a:lvl1pPr algn="l">
              <a:defRPr sz="210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4933" y="729434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  <a:cs typeface="Microsoft YaHe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D82D-CACA-8A47-B3DC-7CD4190B5D9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45A8-4E87-A845-9155-002940F1F6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D82D-CACA-8A47-B3DC-7CD4190B5D9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45A8-4E87-A845-9155-002940F1F6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0471" y="1720265"/>
            <a:ext cx="3535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吉孟波</a:t>
            </a:r>
            <a:r>
              <a:rPr kumimoji="1" lang="en-US" altLang="zh-CN" sz="3600" dirty="0">
                <a:solidFill>
                  <a:schemeClr val="bg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-</a:t>
            </a:r>
            <a:r>
              <a:rPr kumimoji="1" lang="zh-CN" altLang="en-US" sz="3600" dirty="0">
                <a:solidFill>
                  <a:schemeClr val="bg1"/>
                </a:solidFill>
                <a:latin typeface="Heiti SC Medium" panose="02000000000000000000" pitchFamily="2" charset="-128"/>
                <a:ea typeface="Heiti SC Medium" panose="02000000000000000000" pitchFamily="2" charset="-128"/>
              </a:rPr>
              <a:t>转正述职</a:t>
            </a:r>
            <a:endParaRPr kumimoji="1" lang="zh-CN" altLang="en-US" sz="3600" dirty="0">
              <a:solidFill>
                <a:schemeClr val="bg1"/>
              </a:solidFill>
              <a:latin typeface="Heiti SC Medium" panose="02000000000000000000" pitchFamily="2" charset="-128"/>
              <a:ea typeface="Heiti SC Medium" panose="02000000000000000000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内容安全前端难点解决方案</a:t>
            </a:r>
            <a:endParaRPr kumimoji="1"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14655" y="729615"/>
            <a:ext cx="6400800" cy="171259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改变现有架构，不应再使用大量的</a:t>
            </a:r>
            <a:r>
              <a:rPr lang="en-US" altLang="zh-CN" dirty="0"/>
              <a:t>iframe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采用独立的平台，摒弃原有的运营平台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针对单个项目来说，技术栈必须完全统一，这对于代码或组件复用和后期维护真是太重要了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项目重构迫在眉睫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7427387" y="3505200"/>
            <a:ext cx="16383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1"/>
          <p:cNvSpPr txBox="1"/>
          <p:nvPr/>
        </p:nvSpPr>
        <p:spPr>
          <a:xfrm>
            <a:off x="301625" y="2437765"/>
            <a:ext cx="1524000" cy="267335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ctr"/>
            <a:r>
              <a: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oper-platform</a:t>
            </a:r>
            <a:endParaRPr lang="en-US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34"/>
          <p:cNvSpPr txBox="1"/>
          <p:nvPr/>
        </p:nvSpPr>
        <p:spPr>
          <a:xfrm>
            <a:off x="2441575" y="2247900"/>
            <a:ext cx="1406525" cy="251460"/>
          </a:xfrm>
          <a:prstGeom prst="rect">
            <a:avLst/>
          </a:prstGeom>
          <a:noFill/>
        </p:spPr>
        <p:txBody>
          <a:bodyPr wrap="square" lIns="68543" tIns="34272" rIns="68543" bIns="34272" rtlCol="0" anchor="ctr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portal-platform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3269" y="1153391"/>
            <a:ext cx="4535257" cy="3460115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结果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&amp;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成效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1.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风控平台添加了视频审核功能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华文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2.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一级标签改为多级标签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华文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3.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性能方面，优化了大量无用代码、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90%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已重构过一遍，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bug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数显著减少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华文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4.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对于新添加的项目，均采用统一标准的技术栈和组件库，打包方式等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华文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5.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线上稳定性显著提高、运营提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bug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次数明显较少、对于视图和操作上面 大幅度满足运营同学的需要，比如添加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backTop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、操作条浮动等，便利运营同学工作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华文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6.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客户平台上面 大多项目还是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jQuery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华文黑体" pitchFamily="2" charset="-122"/>
              </a:rPr>
              <a:t>开发的，目前通过和产品、后端同学交流。基本也都已重构完毕，还有少数正在重构中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华文黑体" pitchFamily="2" charset="-122"/>
            </a:endParaRPr>
          </a:p>
        </p:txBody>
      </p:sp>
      <p:sp>
        <p:nvSpPr>
          <p:cNvPr id="9" name="Freeform 4"/>
          <p:cNvSpPr/>
          <p:nvPr/>
        </p:nvSpPr>
        <p:spPr bwMode="auto">
          <a:xfrm>
            <a:off x="252914" y="1786386"/>
            <a:ext cx="1572946" cy="1570045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077720" y="1363980"/>
            <a:ext cx="1982470" cy="1922145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2" rIns="0" bIns="34272" anchor="ctr"/>
          <a:lstStyle/>
          <a:p>
            <a:pPr algn="ctr" defTabSz="68516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ysClr val="window" lastClr="FFFFF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8224" y="71021"/>
            <a:ext cx="431927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100" dirty="0">
                <a:solidFill>
                  <a:schemeClr val="bg1"/>
                </a:solidFill>
                <a:latin typeface="Microsoft YaHei"/>
                <a:ea typeface="Microsoft YaHei"/>
              </a:rPr>
              <a:t>内容安全业务</a:t>
            </a:r>
            <a:r>
              <a:rPr kumimoji="1" lang="en-US" altLang="zh-CN" sz="2100" dirty="0">
                <a:solidFill>
                  <a:schemeClr val="bg1"/>
                </a:solidFill>
                <a:latin typeface="Microsoft YaHei"/>
                <a:ea typeface="Microsoft YaHei"/>
              </a:rPr>
              <a:t>3.0</a:t>
            </a:r>
            <a:r>
              <a:rPr kumimoji="1" lang="zh-CN" altLang="en-US" sz="2100" dirty="0">
                <a:solidFill>
                  <a:schemeClr val="bg1"/>
                </a:solidFill>
                <a:latin typeface="Microsoft YaHei"/>
                <a:ea typeface="Microsoft YaHei"/>
              </a:rPr>
              <a:t>之后的结果和成效</a:t>
            </a:r>
            <a:endParaRPr kumimoji="1" lang="zh-CN" altLang="en-US" sz="21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-387883" y="3618321"/>
            <a:ext cx="16383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9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86400000">
                                      <p:cBhvr>
                                        <p:cTn id="19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bldLvl="0" animBg="1"/>
      <p:bldP spid="9" grpId="1" bldLvl="0" animBg="1"/>
      <p:bldP spid="12" grpId="0" bldLvl="0" animBg="1"/>
      <p:bldP spid="12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6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工作存在不足之处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不足之处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请多指教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5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0" name="椭圆 19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4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6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7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2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3"/>
          <p:cNvSpPr/>
          <p:nvPr/>
        </p:nvSpPr>
        <p:spPr>
          <a:xfrm>
            <a:off x="1066251" y="113159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/>
          </a:p>
        </p:txBody>
      </p:sp>
      <p:sp>
        <p:nvSpPr>
          <p:cNvPr id="5" name="Shape 3885"/>
          <p:cNvSpPr/>
          <p:nvPr/>
        </p:nvSpPr>
        <p:spPr>
          <a:xfrm>
            <a:off x="1784796" y="1706122"/>
            <a:ext cx="5583935" cy="36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   并不是说不能第一时间收到问题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而是在有些问题不熟悉的情况下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难以第一时间给出问题的答案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解决方法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在完成日常开发任务的情况下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研读公司产品和代码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进一步提高响应速度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Shape 3886"/>
          <p:cNvSpPr/>
          <p:nvPr/>
        </p:nvSpPr>
        <p:spPr>
          <a:xfrm>
            <a:off x="1066251" y="2362430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/>
          </a:p>
        </p:txBody>
      </p:sp>
      <p:sp>
        <p:nvSpPr>
          <p:cNvPr id="7" name="Shape 3888"/>
          <p:cNvSpPr/>
          <p:nvPr/>
        </p:nvSpPr>
        <p:spPr>
          <a:xfrm>
            <a:off x="1784796" y="2936961"/>
            <a:ext cx="5583935" cy="3536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   进入我司以来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一直从事开发相关的事务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习惯性的作为开发的角色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等待任务和问题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缺乏产品维度的思考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从公司多个产品生态出发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为团队带来新点子和创意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 Placeholder 5"/>
          <p:cNvSpPr txBox="1"/>
          <p:nvPr/>
        </p:nvSpPr>
        <p:spPr>
          <a:xfrm>
            <a:off x="3063648" y="1204261"/>
            <a:ext cx="3026229" cy="306559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Q1      </a:t>
            </a:r>
            <a:r>
              <a:rPr lang="zh-CN" altLang="en-US" sz="14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解答问题不够迅速</a:t>
            </a:r>
            <a:r>
              <a:rPr lang="en-US" altLang="zh-CN" sz="14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 响应速度有待提高</a:t>
            </a:r>
            <a:endParaRPr lang="en-US" sz="1400" dirty="0">
              <a:solidFill>
                <a:srgbClr val="FCFCF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 Placeholder 5"/>
          <p:cNvSpPr txBox="1"/>
          <p:nvPr/>
        </p:nvSpPr>
        <p:spPr>
          <a:xfrm>
            <a:off x="3063648" y="2435101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solidFill>
                  <a:srgbClr val="FCFCFC"/>
                </a:solidFill>
                <a:latin typeface="微软雅黑" charset="-122"/>
                <a:ea typeface="微软雅黑" charset="-122"/>
                <a:cs typeface="+mn-cs"/>
              </a:rPr>
              <a:t>  </a:t>
            </a:r>
            <a:r>
              <a:rPr lang="en-US" altLang="zh-CN" sz="1100" dirty="0">
                <a:solidFill>
                  <a:srgbClr val="FCFCFC"/>
                </a:solidFill>
                <a:latin typeface="微软雅黑" charset="-122"/>
                <a:ea typeface="微软雅黑" charset="-122"/>
                <a:cs typeface="+mn-cs"/>
              </a:rPr>
              <a:t>Q2       </a:t>
            </a:r>
            <a:r>
              <a:rPr lang="zh-CN" altLang="en-US" sz="1100" dirty="0">
                <a:solidFill>
                  <a:srgbClr val="FCFCFC"/>
                </a:solidFill>
                <a:latin typeface="微软雅黑" charset="-122"/>
                <a:ea typeface="微软雅黑" charset="-122"/>
                <a:cs typeface="+mn-cs"/>
              </a:rPr>
              <a:t>缺乏产品维度的嗅觉</a:t>
            </a:r>
            <a:r>
              <a:rPr lang="en-US" altLang="zh-CN" sz="1100" dirty="0">
                <a:solidFill>
                  <a:srgbClr val="FCFCFC"/>
                </a:solidFill>
                <a:latin typeface="微软雅黑" charset="-122"/>
                <a:ea typeface="微软雅黑" charset="-122"/>
                <a:cs typeface="+mn-cs"/>
              </a:rPr>
              <a:t> </a:t>
            </a:r>
            <a:endParaRPr lang="en-US" altLang="zh-CN" sz="1100" dirty="0">
              <a:solidFill>
                <a:srgbClr val="FCFCFC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7727828" y="3560829"/>
            <a:ext cx="16383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0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5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0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工作目标计划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全力以赴不负期望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!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3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4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6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7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3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24"/>
          <p:cNvSpPr/>
          <p:nvPr/>
        </p:nvSpPr>
        <p:spPr>
          <a:xfrm>
            <a:off x="1999738" y="1647825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6" name="Text Placeholder 3"/>
          <p:cNvSpPr txBox="1"/>
          <p:nvPr/>
        </p:nvSpPr>
        <p:spPr>
          <a:xfrm>
            <a:off x="105606" y="2951789"/>
            <a:ext cx="1966228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内容安全业务持续支持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 Placeholder 4"/>
          <p:cNvSpPr txBox="1"/>
          <p:nvPr/>
        </p:nvSpPr>
        <p:spPr>
          <a:xfrm>
            <a:off x="307906" y="3257747"/>
            <a:ext cx="1725424" cy="9438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运营平台、客户平台项目等日常开发和维护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Shape 1626"/>
          <p:cNvSpPr/>
          <p:nvPr/>
        </p:nvSpPr>
        <p:spPr>
          <a:xfrm flipV="1">
            <a:off x="2386775" y="3111919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27"/>
          <p:cNvSpPr/>
          <p:nvPr/>
        </p:nvSpPr>
        <p:spPr>
          <a:xfrm flipV="1">
            <a:off x="3382967" y="1975933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10" name="Shape 1628"/>
          <p:cNvSpPr/>
          <p:nvPr/>
        </p:nvSpPr>
        <p:spPr>
          <a:xfrm flipV="1">
            <a:off x="4343418" y="1472577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11" name="Shape 1629"/>
          <p:cNvSpPr/>
          <p:nvPr/>
        </p:nvSpPr>
        <p:spPr>
          <a:xfrm flipV="1">
            <a:off x="5689110" y="2592413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12" name="Shape 1630"/>
          <p:cNvSpPr/>
          <p:nvPr/>
        </p:nvSpPr>
        <p:spPr>
          <a:xfrm>
            <a:off x="2228247" y="2954713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36"/>
          <p:cNvSpPr/>
          <p:nvPr/>
        </p:nvSpPr>
        <p:spPr>
          <a:xfrm>
            <a:off x="3221931" y="1802836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4" name="Shape 1642"/>
          <p:cNvSpPr/>
          <p:nvPr/>
        </p:nvSpPr>
        <p:spPr>
          <a:xfrm>
            <a:off x="4187009" y="1174572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5" name="Shape 1648"/>
          <p:cNvSpPr/>
          <p:nvPr/>
        </p:nvSpPr>
        <p:spPr>
          <a:xfrm>
            <a:off x="5529248" y="3484845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6" name="Shape 1653"/>
          <p:cNvSpPr/>
          <p:nvPr/>
        </p:nvSpPr>
        <p:spPr>
          <a:xfrm>
            <a:off x="2343445" y="4114971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7" name="Shape 1654"/>
          <p:cNvSpPr/>
          <p:nvPr/>
        </p:nvSpPr>
        <p:spPr>
          <a:xfrm>
            <a:off x="3315555" y="3387638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Shape 1655"/>
          <p:cNvSpPr/>
          <p:nvPr/>
        </p:nvSpPr>
        <p:spPr>
          <a:xfrm>
            <a:off x="4256766" y="2925803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9" name="Shape 1656"/>
          <p:cNvSpPr/>
          <p:nvPr/>
        </p:nvSpPr>
        <p:spPr>
          <a:xfrm>
            <a:off x="5579617" y="2487379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0" name="Text Placeholder 3"/>
          <p:cNvSpPr txBox="1"/>
          <p:nvPr/>
        </p:nvSpPr>
        <p:spPr>
          <a:xfrm>
            <a:off x="1371545" y="1812023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终端业务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1337990" y="2114409"/>
            <a:ext cx="1769230" cy="787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态势感知项目、设备指纹运营平台、一键登录项目等日常开发和维护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4660265" y="1196340"/>
            <a:ext cx="2282825" cy="3067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内容安全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长音频需求开发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4650358" y="1498061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目前核心工作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Text Placeholder 3"/>
          <p:cNvSpPr txBox="1"/>
          <p:nvPr/>
        </p:nvSpPr>
        <p:spPr>
          <a:xfrm>
            <a:off x="6004376" y="3505575"/>
            <a:ext cx="212034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团队基础建设持续添砖加瓦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5980056" y="3801664"/>
            <a:ext cx="1945120" cy="519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持续优化和维护现有的工程化工具通过文档沉淀、会议分享等形式共同进步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2290347" y="300790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01</a:t>
            </a:r>
            <a:endParaRPr lang="id-ID" sz="1100" dirty="0">
              <a:solidFill>
                <a:srgbClr val="FCFCF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3284033" y="184546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02</a:t>
            </a:r>
            <a:endParaRPr lang="id-ID" sz="1100" dirty="0">
              <a:solidFill>
                <a:srgbClr val="FCFCF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" name="Text Placeholder 4"/>
          <p:cNvSpPr txBox="1"/>
          <p:nvPr/>
        </p:nvSpPr>
        <p:spPr>
          <a:xfrm>
            <a:off x="4251948" y="12172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03</a:t>
            </a:r>
            <a:endParaRPr lang="id-ID" sz="1100" dirty="0">
              <a:solidFill>
                <a:srgbClr val="FCFCF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9" name="Text Placeholder 4"/>
          <p:cNvSpPr txBox="1"/>
          <p:nvPr/>
        </p:nvSpPr>
        <p:spPr>
          <a:xfrm>
            <a:off x="5591350" y="354296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9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charset="-122"/>
                <a:ea typeface="微软雅黑" charset="-122"/>
              </a:rPr>
              <a:t>04</a:t>
            </a:r>
            <a:endParaRPr lang="id-ID" sz="1100" dirty="0">
              <a:solidFill>
                <a:srgbClr val="FCFCF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" name="Shape 1625"/>
          <p:cNvSpPr/>
          <p:nvPr/>
        </p:nvSpPr>
        <p:spPr>
          <a:xfrm>
            <a:off x="7276200" y="1603542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1" name="Shape 1657"/>
          <p:cNvSpPr/>
          <p:nvPr/>
        </p:nvSpPr>
        <p:spPr>
          <a:xfrm>
            <a:off x="7641329" y="1743566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2" name="Text Placeholder 3"/>
          <p:cNvSpPr txBox="1"/>
          <p:nvPr/>
        </p:nvSpPr>
        <p:spPr>
          <a:xfrm>
            <a:off x="7352353" y="2079877"/>
            <a:ext cx="909028" cy="383773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2021</a:t>
            </a:r>
            <a:r>
              <a:rPr lang="zh-CN" altLang="en-US" sz="1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目标</a:t>
            </a:r>
            <a:endParaRPr lang="id-ID" sz="14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7696892" y="3519737"/>
            <a:ext cx="1638300" cy="1638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4730" y="27241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uild="p"/>
      <p:bldP spid="7" grpId="0" build="p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bldLvl="0" animBg="1"/>
      <p:bldP spid="30" grpId="1" bldLvl="0" animBg="1"/>
      <p:bldP spid="31" grpId="0" bldLvl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5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0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展望规划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未来可期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!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3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4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6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7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3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8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规划展望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3808" y="1275607"/>
            <a:ext cx="5544616" cy="1450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8"/>
          <p:cNvSpPr txBox="1"/>
          <p:nvPr/>
        </p:nvSpPr>
        <p:spPr>
          <a:xfrm>
            <a:off x="3279707" y="1662162"/>
            <a:ext cx="4752528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公司各个方面其实挺完善的</a:t>
            </a:r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从一个开发者的角度来看</a:t>
            </a:r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每个应用都有完整的生产线</a:t>
            </a:r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其实开发起来还是很方面的，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要是椅子能换换就好了</a:t>
            </a:r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~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，开发人员大多腰和肩不好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期待 </a:t>
            </a:r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2021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年的第一个团建吧</a:t>
            </a:r>
            <a:r>
              <a:rPr lang="en-US" altLang="zh-CN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😊.</a:t>
            </a: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29"/>
          <p:cNvSpPr txBox="1"/>
          <p:nvPr/>
        </p:nvSpPr>
        <p:spPr>
          <a:xfrm>
            <a:off x="1326087" y="1642965"/>
            <a:ext cx="875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1pPr>
          </a:lstStyle>
          <a:p>
            <a:pPr algn="ctr"/>
            <a:r>
              <a:rPr lang="zh-CN" altLang="en-US" sz="2400" b="1" spc="300" dirty="0"/>
              <a:t>建议</a:t>
            </a:r>
            <a:endParaRPr lang="zh-CN" altLang="en-US" sz="2400" b="1" spc="300" dirty="0"/>
          </a:p>
        </p:txBody>
      </p:sp>
      <p:sp>
        <p:nvSpPr>
          <p:cNvPr id="11" name="矩形 10"/>
          <p:cNvSpPr/>
          <p:nvPr/>
        </p:nvSpPr>
        <p:spPr>
          <a:xfrm>
            <a:off x="899592" y="3049904"/>
            <a:ext cx="5544616" cy="1450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0"/>
          <p:cNvSpPr/>
          <p:nvPr/>
        </p:nvSpPr>
        <p:spPr>
          <a:xfrm rot="16200000" flipH="1">
            <a:off x="6733014" y="2844711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2"/>
          <p:cNvSpPr txBox="1"/>
          <p:nvPr/>
        </p:nvSpPr>
        <p:spPr>
          <a:xfrm>
            <a:off x="7086727" y="3417262"/>
            <a:ext cx="875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1pPr>
          </a:lstStyle>
          <a:p>
            <a:pPr algn="ctr"/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期望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1259632" y="3390292"/>
            <a:ext cx="496855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  本身是崇尚技术的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期望自己能在未来工作中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成为技术顶梁柱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  期望内容安全业务前端能够重构，希望小盾安全前端团队越来越牛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8116478" y="4042279"/>
            <a:ext cx="1174710" cy="117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/>
      <p:bldP spid="11" grpId="0" bldLvl="0" animBg="1"/>
      <p:bldP spid="12" grpId="0" bldLvl="0" animBg="1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742"/>
            <a:ext cx="9144002" cy="464275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汇报完毕 感谢观看</a:t>
            </a:r>
            <a:endParaRPr lang="zh-CN" altLang="en-US" sz="32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感谢各位领导的认可和支持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谢谢大家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8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charset="-122"/>
              <a:ea typeface="微软雅黑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27387" y="3505200"/>
            <a:ext cx="16383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95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9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r>
              <a:rPr kumimoji="1" lang="en-US" altLang="zh-CN" dirty="0"/>
              <a:t>/Contents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7427387" y="3505200"/>
            <a:ext cx="1638300" cy="16383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339753" y="1078237"/>
            <a:ext cx="894259" cy="489631"/>
            <a:chOff x="2215144" y="927951"/>
            <a:chExt cx="1244730" cy="897673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29979" y="1729949"/>
            <a:ext cx="894259" cy="504163"/>
            <a:chOff x="2215144" y="1952311"/>
            <a:chExt cx="1244730" cy="924318"/>
          </a:xfrm>
        </p:grpSpPr>
        <p:sp>
          <p:nvSpPr>
            <p:cNvPr id="15" name="平行四边形 1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6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39753" y="2408507"/>
            <a:ext cx="894259" cy="496081"/>
            <a:chOff x="2215144" y="3018134"/>
            <a:chExt cx="1244730" cy="909499"/>
          </a:xfrm>
        </p:grpSpPr>
        <p:sp>
          <p:nvSpPr>
            <p:cNvPr id="18" name="平行四边形 1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9753" y="3068740"/>
            <a:ext cx="894259" cy="508134"/>
            <a:chOff x="2215144" y="4047039"/>
            <a:chExt cx="1244730" cy="931598"/>
          </a:xfrm>
        </p:grpSpPr>
        <p:sp>
          <p:nvSpPr>
            <p:cNvPr id="21" name="平行四边形 20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2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39752" y="3699919"/>
            <a:ext cx="884486" cy="502735"/>
            <a:chOff x="2215144" y="5107938"/>
            <a:chExt cx="1231128" cy="921702"/>
          </a:xfrm>
        </p:grpSpPr>
        <p:sp>
          <p:nvSpPr>
            <p:cNvPr id="24" name="平行四边形 23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5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19006" y="1091548"/>
            <a:ext cx="3857250" cy="459690"/>
            <a:chOff x="4315150" y="953426"/>
            <a:chExt cx="3857250" cy="540057"/>
          </a:xfrm>
        </p:grpSpPr>
        <p:sp>
          <p:nvSpPr>
            <p:cNvPr id="27" name="矩形 26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个人简介及工作概述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09232" y="1757799"/>
            <a:ext cx="3857250" cy="459690"/>
            <a:chOff x="4315150" y="1647579"/>
            <a:chExt cx="3857250" cy="540057"/>
          </a:xfrm>
        </p:grpSpPr>
        <p:sp>
          <p:nvSpPr>
            <p:cNvPr id="30" name="矩形 29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工作完成具体情况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19006" y="2428661"/>
            <a:ext cx="3857250" cy="459690"/>
            <a:chOff x="4315150" y="2341731"/>
            <a:chExt cx="3857250" cy="540057"/>
          </a:xfrm>
        </p:grpSpPr>
        <p:sp>
          <p:nvSpPr>
            <p:cNvPr id="33" name="矩形 32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内容安全业务前端现状</a:t>
              </a:r>
              <a:endParaRPr lang="zh-CN" alt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19006" y="3100557"/>
            <a:ext cx="3857250" cy="459690"/>
            <a:chOff x="4315150" y="3035884"/>
            <a:chExt cx="3857250" cy="540057"/>
          </a:xfrm>
        </p:grpSpPr>
        <p:sp>
          <p:nvSpPr>
            <p:cNvPr id="36" name="矩形 35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工作存在不足之处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19006" y="3726349"/>
            <a:ext cx="3857250" cy="459690"/>
            <a:chOff x="4315150" y="3730038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工作目标计划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42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3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45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6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8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5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5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55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329978" y="4335514"/>
            <a:ext cx="884486" cy="523220"/>
            <a:chOff x="2215144" y="5107938"/>
            <a:chExt cx="1231128" cy="959259"/>
          </a:xfrm>
        </p:grpSpPr>
        <p:sp>
          <p:nvSpPr>
            <p:cNvPr id="64" name="平行四边形 63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65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09232" y="4361945"/>
            <a:ext cx="3857250" cy="459690"/>
            <a:chOff x="4315150" y="3730038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-122"/>
                  <a:ea typeface="微软雅黑" charset="-122"/>
                </a:rPr>
                <a:t>展望规划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5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0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个人简介及工作概述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新人乍到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请多关照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3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4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6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7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3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8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-282530" y="3505200"/>
            <a:ext cx="1638300" cy="1638300"/>
          </a:xfrm>
          <a:prstGeom prst="rect">
            <a:avLst/>
          </a:prstGeom>
        </p:spPr>
      </p:pic>
      <p:sp>
        <p:nvSpPr>
          <p:cNvPr id="8" name="Text Placeholder 4"/>
          <p:cNvSpPr txBox="1"/>
          <p:nvPr/>
        </p:nvSpPr>
        <p:spPr>
          <a:xfrm>
            <a:off x="899592" y="1244338"/>
            <a:ext cx="2223917" cy="1752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resume</a:t>
            </a:r>
            <a:endParaRPr lang="en-GB" sz="20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899592" y="1923678"/>
            <a:ext cx="5832648" cy="145351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dirty="0"/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今年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4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月来到同盾科技大家庭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,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就职于</a:t>
            </a:r>
            <a:r>
              <a:rPr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产品技术部-技术研发部-前端组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.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目前主要负责内容安全、终端安全等业务的前端开发和维护工作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r>
              <a:rPr lang="en-US" altLang="zh-CN" dirty="0"/>
              <a:t> 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 岁月流转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时光飞逝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转眼间试用期接近尾声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站在新的起点上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我将会继承工作中习得的优良技术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摒弃不足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满怀信心和希望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向我们的既定目标进发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!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 大家好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我是吉孟波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 欢迎大家参加我的试用期述职报告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.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0" name="Parallelogram 21"/>
          <p:cNvSpPr/>
          <p:nvPr/>
        </p:nvSpPr>
        <p:spPr>
          <a:xfrm>
            <a:off x="7117837" y="530113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22"/>
          <p:cNvSpPr/>
          <p:nvPr/>
        </p:nvSpPr>
        <p:spPr>
          <a:xfrm>
            <a:off x="7503434" y="1544039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1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1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2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2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9" grpId="1"/>
      <p:bldP spid="10" grpId="0" bldLvl="0" animBg="1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9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4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工作完成具体情况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如期完成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2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3" name="椭圆 22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 useBgFill="1">
        <p:nvSpPr>
          <p:cNvPr id="31" name="文本框 30"/>
          <p:cNvSpPr txBox="1"/>
          <p:nvPr/>
        </p:nvSpPr>
        <p:spPr>
          <a:xfrm>
            <a:off x="6498771" y="1164771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2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5408754" y="2185582"/>
            <a:ext cx="2614124" cy="483288"/>
            <a:chOff x="7125311" y="3386950"/>
            <a:chExt cx="3485499" cy="644384"/>
          </a:xfrm>
          <a:solidFill>
            <a:schemeClr val="bg1">
              <a:lumMod val="75000"/>
            </a:schemeClr>
          </a:solidFill>
        </p:grpSpPr>
        <p:sp>
          <p:nvSpPr>
            <p:cNvPr id="5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7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  <a:solidFill>
            <a:schemeClr val="bg1">
              <a:lumMod val="75000"/>
            </a:schemeClr>
          </a:solidFill>
        </p:grpSpPr>
        <p:sp>
          <p:nvSpPr>
            <p:cNvPr id="8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 dirty="0"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0" name="Group 14"/>
          <p:cNvGrpSpPr/>
          <p:nvPr/>
        </p:nvGrpSpPr>
        <p:grpSpPr>
          <a:xfrm>
            <a:off x="5021071" y="843424"/>
            <a:ext cx="2880085" cy="645054"/>
            <a:chOff x="6772654" y="2152648"/>
            <a:chExt cx="3840113" cy="860072"/>
          </a:xfrm>
          <a:solidFill>
            <a:schemeClr val="bg1">
              <a:lumMod val="75000"/>
            </a:schemeClr>
          </a:solidFill>
        </p:grpSpPr>
        <p:sp>
          <p:nvSpPr>
            <p:cNvPr id="11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2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>
          <a:xfrm rot="0">
            <a:off x="1160145" y="777240"/>
            <a:ext cx="2889885" cy="862965"/>
            <a:chOff x="1545760" y="2152648"/>
            <a:chExt cx="3853814" cy="860072"/>
          </a:xfrm>
        </p:grpSpPr>
        <p:sp>
          <p:nvSpPr>
            <p:cNvPr id="14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5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6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  <a:solidFill>
            <a:schemeClr val="bg1">
              <a:lumMod val="75000"/>
            </a:schemeClr>
          </a:solidFill>
        </p:grpSpPr>
        <p:sp>
          <p:nvSpPr>
            <p:cNvPr id="17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8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  <a:solidFill>
            <a:schemeClr val="bg1">
              <a:lumMod val="75000"/>
            </a:schemeClr>
          </a:solidFill>
        </p:grpSpPr>
        <p:sp>
          <p:nvSpPr>
            <p:cNvPr id="20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 dirty="0"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1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22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 panose="020B0503040302020204"/>
                <a:ea typeface="Aller Light" panose="020B0503040302020204"/>
                <a:cs typeface="Aller Light" panose="020B0503040302020204"/>
                <a:sym typeface="Aller Light" panose="020B0503040302020204"/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3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 panose="020B0503040302020204"/>
                <a:ea typeface="Aller Light" panose="020B0503040302020204"/>
                <a:cs typeface="Aller Light" panose="020B0503040302020204"/>
                <a:sym typeface="Aller Light" panose="020B0503040302020204"/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4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 panose="020B0503040302020204"/>
                <a:ea typeface="Aller Light" panose="020B0503040302020204"/>
                <a:cs typeface="Aller Light" panose="020B0503040302020204"/>
                <a:sym typeface="Aller Light" panose="020B0503040302020204"/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5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 panose="020B0503040302020204"/>
                <a:ea typeface="Aller Light" panose="020B0503040302020204"/>
                <a:cs typeface="Aller Light" panose="020B0503040302020204"/>
                <a:sym typeface="Aller Light" panose="020B0503040302020204"/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6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 panose="020B0503040302020204"/>
                <a:ea typeface="Aller Light" panose="020B0503040302020204"/>
                <a:cs typeface="Aller Light" panose="020B0503040302020204"/>
                <a:sym typeface="Aller Light" panose="020B0503040302020204"/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7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 panose="020B0503040302020204"/>
                <a:ea typeface="Aller Light" panose="020B0503040302020204"/>
                <a:cs typeface="Aller Light" panose="020B0503040302020204"/>
                <a:sym typeface="Aller Light" panose="020B0503040302020204"/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8" name="Text Placeholder 12"/>
          <p:cNvSpPr txBox="1"/>
          <p:nvPr/>
        </p:nvSpPr>
        <p:spPr>
          <a:xfrm>
            <a:off x="1316673" y="10392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企业级终端态势感知平台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9" name="Text Placeholder 12"/>
          <p:cNvSpPr txBox="1"/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运营平台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设备指纹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" name="Text Placeholder 12"/>
          <p:cNvSpPr txBox="1"/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运营平台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安全清场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sdk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1" name="Text Placeholder 12"/>
          <p:cNvSpPr txBox="1"/>
          <p:nvPr/>
        </p:nvSpPr>
        <p:spPr>
          <a:xfrm>
            <a:off x="5793552" y="951004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内容安全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运营平台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5851337" y="2299085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内容安全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客户平台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3" name="Text Placeholder 12"/>
          <p:cNvSpPr txBox="1"/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 fontScale="8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前端团队构建器、代码规范插件</a:t>
            </a:r>
            <a:endParaRPr lang="zh-CN" alt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1500186" y="1871681"/>
            <a:ext cx="1845313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态势感知一期开发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二期：接入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sdk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检测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三期：接入崩溃分析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4.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四期：菜单改造，接入设备指纹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486850" y="3176241"/>
            <a:ext cx="1845314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设备指纹运营监控开发完毕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 老版本运营平台 国际化改造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安全清场后台页面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936978" y="175036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运营平台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V3.0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大改版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添加视频审核功能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支持多标签打标，前端代码重构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793613" y="2952000"/>
            <a:ext cx="1842507" cy="2103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针对有赞用户，添加数据统计功能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关键词统计页面重构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词表管理页面重构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5653017" y="4341058"/>
            <a:ext cx="1950083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B05030403020202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团队构建器和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eslint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插件已在内容安全、终端业务、一键登录等核心业务中投入使用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601084" y="1706245"/>
            <a:ext cx="1997947" cy="1997946"/>
            <a:chOff x="3566899" y="1605909"/>
            <a:chExt cx="1997947" cy="1997946"/>
          </a:xfrm>
        </p:grpSpPr>
        <p:sp>
          <p:nvSpPr>
            <p:cNvPr id="41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 panose="020B0503040302020204"/>
                  <a:ea typeface="Aller Light" panose="020B0503040302020204"/>
                  <a:cs typeface="Aller Light" panose="020B0503040302020204"/>
                  <a:sym typeface="Aller Light" panose="020B0503040302020204"/>
                </a:defRPr>
              </a:pPr>
              <a:endParaRPr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  <a:latin typeface="微软雅黑" charset="-122"/>
                  <a:ea typeface="微软雅黑" charset="-122"/>
                </a:rPr>
                <a:t>工作概述</a:t>
              </a:r>
              <a:endParaRPr lang="zh-CN" altLang="en-US" sz="2000" b="1" dirty="0">
                <a:solidFill>
                  <a:schemeClr val="accent1"/>
                </a:solidFill>
                <a:latin typeface="微软雅黑" charset="-122"/>
                <a:ea typeface="微软雅黑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7747899" y="3558264"/>
            <a:ext cx="16383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7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TextBox 48"/>
          <p:cNvSpPr txBox="1"/>
          <p:nvPr/>
        </p:nvSpPr>
        <p:spPr>
          <a:xfrm>
            <a:off x="2977976" y="2046770"/>
            <a:ext cx="5050408" cy="117602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内容安全业务前端现状</a:t>
            </a:r>
            <a:endParaRPr lang="zh-CN" alt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2978150" y="2661920"/>
            <a:ext cx="3393440" cy="3143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微软雅黑" charset="-122"/>
              </a:rPr>
              <a:t>内容安全业务前端架构方面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4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内容安全前端架构</a:t>
            </a:r>
            <a:endParaRPr kumimoji="1"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52400" y="778510"/>
            <a:ext cx="8797925" cy="307086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目前技术架构：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zh-CN" altLang="en-US" dirty="0"/>
              <a:t>多数项目依托</a:t>
            </a:r>
            <a:r>
              <a:rPr lang="en-US" altLang="zh-CN" dirty="0"/>
              <a:t>iframe</a:t>
            </a:r>
            <a:r>
              <a:rPr lang="zh-CN" altLang="en-US" dirty="0"/>
              <a:t>、单个项目单独打包，最后将</a:t>
            </a:r>
            <a:r>
              <a:rPr lang="en-US" altLang="zh-CN" dirty="0"/>
              <a:t>html</a:t>
            </a:r>
            <a:r>
              <a:rPr lang="zh-CN" altLang="en-US" dirty="0"/>
              <a:t>文档发给后端，统一在运营平台的外壳中去配置路由和菜单</a:t>
            </a:r>
            <a:endParaRPr lang="zh-CN" altLang="en-US" dirty="0"/>
          </a:p>
          <a:p>
            <a:endParaRPr lang="zh-CN" altLang="en-US" b="1" dirty="0"/>
          </a:p>
          <a:p>
            <a:r>
              <a:rPr lang="zh-CN" altLang="en-US" b="1" dirty="0"/>
              <a:t>技术选型：</a:t>
            </a:r>
            <a:endParaRPr lang="zh-CN" altLang="en-US" dirty="0"/>
          </a:p>
          <a:p>
            <a:r>
              <a:rPr lang="en-US" altLang="zh-CN" dirty="0"/>
              <a:t>	react</a:t>
            </a:r>
            <a:r>
              <a:rPr lang="zh-CN" altLang="en-US" dirty="0"/>
              <a:t>、</a:t>
            </a:r>
            <a:r>
              <a:rPr lang="en-US" altLang="zh-CN" dirty="0"/>
              <a:t>antd</a:t>
            </a:r>
            <a:r>
              <a:rPr lang="zh-CN" altLang="en-US" dirty="0"/>
              <a:t>、</a:t>
            </a:r>
            <a:r>
              <a:rPr lang="en-US" altLang="zh-CN" dirty="0"/>
              <a:t>umi-request</a:t>
            </a:r>
            <a:r>
              <a:rPr lang="zh-CN" altLang="en-US" dirty="0"/>
              <a:t>、</a:t>
            </a:r>
            <a:r>
              <a:rPr lang="en-US" altLang="zh-CN" dirty="0"/>
              <a:t>ant-design-charts</a:t>
            </a:r>
            <a:r>
              <a:rPr lang="zh-CN" altLang="en-US" dirty="0"/>
              <a:t>、</a:t>
            </a:r>
            <a:r>
              <a:rPr lang="en-US" altLang="zh-CN" dirty="0"/>
              <a:t>vite</a:t>
            </a:r>
            <a:r>
              <a:rPr lang="zh-CN" altLang="en-US" dirty="0"/>
              <a:t>、</a:t>
            </a:r>
            <a:r>
              <a:rPr lang="en-US" altLang="zh-CN" dirty="0"/>
              <a:t>snowpack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7427387" y="3505200"/>
            <a:ext cx="16383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面临的问题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6759" y="739515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3255" y="57636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charset="-122"/>
                <a:ea typeface="微软雅黑" charset="-122"/>
              </a:rPr>
              <a:t>Q1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代码重复、组件无法复用</a:t>
            </a:r>
            <a:endParaRPr lang="zh-CN" altLang="en-US" sz="1400" dirty="0">
              <a:latin typeface="微软雅黑" charset="-122"/>
              <a:ea typeface="微软雅黑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charset="-122"/>
                <a:ea typeface="微软雅黑" charset="-122"/>
              </a:rPr>
              <a:t>核心问题</a:t>
            </a:r>
            <a:endParaRPr lang="zh-CN" altLang="en-US" sz="2000" b="1" dirty="0">
              <a:latin typeface="微软雅黑" charset="-122"/>
              <a:ea typeface="微软雅黑" charset="-122"/>
            </a:endParaRPr>
          </a:p>
        </p:txBody>
      </p:sp>
      <p:cxnSp>
        <p:nvCxnSpPr>
          <p:cNvPr id="7" name="直接箭头连接符 30"/>
          <p:cNvCxnSpPr/>
          <p:nvPr/>
        </p:nvCxnSpPr>
        <p:spPr>
          <a:xfrm flipV="1">
            <a:off x="1837547" y="1159082"/>
            <a:ext cx="1009212" cy="12666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31"/>
          <p:cNvCxnSpPr>
            <a:stCxn id="6" idx="0"/>
            <a:endCxn id="11" idx="1"/>
          </p:cNvCxnSpPr>
          <p:nvPr/>
        </p:nvCxnSpPr>
        <p:spPr>
          <a:xfrm flipV="1">
            <a:off x="2094075" y="2337408"/>
            <a:ext cx="752475" cy="6013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32"/>
          <p:cNvCxnSpPr>
            <a:stCxn id="6" idx="1"/>
            <a:endCxn id="14" idx="1"/>
          </p:cNvCxnSpPr>
          <p:nvPr/>
        </p:nvCxnSpPr>
        <p:spPr>
          <a:xfrm>
            <a:off x="1837547" y="3451810"/>
            <a:ext cx="1009212" cy="10798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3"/>
          <p:cNvSpPr txBox="1"/>
          <p:nvPr/>
        </p:nvSpPr>
        <p:spPr>
          <a:xfrm>
            <a:off x="3128964" y="938876"/>
            <a:ext cx="4537095" cy="66865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举例来说，风控平台 四个模块。图、文、音、视的搜索条件和后端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api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大多相同，但是在架构层面针对每个模块单独创建一个项目，导致很多公用模块无法复用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6759" y="1917917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2615" y="1720215"/>
            <a:ext cx="4737735" cy="376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charset="-122"/>
                <a:ea typeface="微软雅黑" charset="-122"/>
              </a:rPr>
              <a:t>Q2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</a:t>
            </a:r>
            <a:r>
              <a:rPr lang="en-US" altLang="zh-CN" sz="1400" dirty="0">
                <a:latin typeface="微软雅黑" charset="-122"/>
                <a:ea typeface="微软雅黑" charset="-122"/>
              </a:rPr>
              <a:t>iframe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形式，样式奇丑无比，用户体验不好</a:t>
            </a:r>
            <a:endParaRPr lang="zh-CN" altLang="en-US" sz="1400" dirty="0">
              <a:latin typeface="微软雅黑" charset="-122"/>
              <a:ea typeface="微软雅黑" charset="-122"/>
            </a:endParaRPr>
          </a:p>
        </p:txBody>
      </p:sp>
      <p:sp>
        <p:nvSpPr>
          <p:cNvPr id="13" name="TextBox 36"/>
          <p:cNvSpPr txBox="1"/>
          <p:nvPr/>
        </p:nvSpPr>
        <p:spPr>
          <a:xfrm>
            <a:off x="3128964" y="2145438"/>
            <a:ext cx="4537095" cy="66865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阻塞页面加载，性能低下，滚动条乱飞，弹窗无法覆盖全部等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用户体验大打折扣，图片视频等一些本来就加载慢，再加上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iframe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的影响，更是雪上加霜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6759" y="4112075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555" y="385500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charset="-122"/>
                <a:ea typeface="微软雅黑" charset="-122"/>
              </a:rPr>
              <a:t>Q4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技术栈不够统一，代码风格混乱</a:t>
            </a:r>
            <a:endParaRPr lang="zh-CN" altLang="en-US" sz="1400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3269299" y="4192276"/>
            <a:ext cx="4537095" cy="8686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迭代时间过久，代码没有重构过，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react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vite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snowpack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jquery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混用，导致项目越来越难以维护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在开发 多标签的时候，由于历史逻辑已经完全无法去叠加东西，以至于开发人员多花了 一周的时间来小重构了一下内容安全的代码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6759" y="3006513"/>
            <a:ext cx="5102700" cy="83913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69917" y="2862930"/>
            <a:ext cx="4410090" cy="3274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>
                <a:latin typeface="微软雅黑" charset="-122"/>
                <a:ea typeface="微软雅黑" charset="-122"/>
              </a:rPr>
              <a:t>Q3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 前端代码分散、内聚不够</a:t>
            </a:r>
            <a:endParaRPr lang="zh-CN" altLang="en-US" sz="1400" dirty="0">
              <a:latin typeface="微软雅黑" charset="-122"/>
              <a:ea typeface="微软雅黑" charset="-122"/>
            </a:endParaRPr>
          </a:p>
        </p:txBody>
      </p:sp>
      <p:sp>
        <p:nvSpPr>
          <p:cNvPr id="27" name="TextBox 36"/>
          <p:cNvSpPr txBox="1"/>
          <p:nvPr/>
        </p:nvSpPr>
        <p:spPr>
          <a:xfrm>
            <a:off x="3142299" y="3296264"/>
            <a:ext cx="4537095" cy="4686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历史包袱过重，内容安全的代码，仓库众多，对于新同学来说非常影响开发效率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28" name="直接箭头连接符 31"/>
          <p:cNvCxnSpPr>
            <a:stCxn id="6" idx="0"/>
            <a:endCxn id="25" idx="1"/>
          </p:cNvCxnSpPr>
          <p:nvPr/>
        </p:nvCxnSpPr>
        <p:spPr>
          <a:xfrm>
            <a:off x="2094075" y="2938753"/>
            <a:ext cx="752684" cy="48732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3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3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3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37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1860"/>
                                </p:stCondLst>
                                <p:childTnLst>
                                  <p:par>
                                    <p:cTn id="7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236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286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8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6" grpId="0" bldLvl="0" animBg="1"/>
          <p:bldP spid="10" grpId="0"/>
          <p:bldP spid="10" grpId="1"/>
          <p:bldP spid="11" grpId="0" bldLvl="0" animBg="1"/>
          <p:bldP spid="12" grpId="0" bldLvl="0" animBg="1"/>
          <p:bldP spid="13" grpId="0"/>
          <p:bldP spid="13" grpId="1"/>
          <p:bldP spid="14" grpId="0" bldLvl="0" animBg="1"/>
          <p:bldP spid="15" grpId="0" bldLvl="0" animBg="1"/>
          <p:bldP spid="16" grpId="0"/>
          <p:bldP spid="16" grpId="1"/>
          <p:bldP spid="25" grpId="0" bldLvl="0" animBg="1"/>
          <p:bldP spid="26" grpId="0" bldLvl="0" animBg="1"/>
          <p:bldP spid="27" grpId="0"/>
          <p:bldP spid="2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3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73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3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37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87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37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1860"/>
                                </p:stCondLst>
                                <p:childTnLst>
                                  <p:par>
                                    <p:cTn id="7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2360"/>
                                </p:stCondLst>
                                <p:childTnLst>
                                  <p:par>
                                    <p:cTn id="7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286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8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8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8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8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ldLvl="0" animBg="1"/>
          <p:bldP spid="6" grpId="0" bldLvl="0" animBg="1"/>
          <p:bldP spid="10" grpId="0"/>
          <p:bldP spid="10" grpId="1"/>
          <p:bldP spid="11" grpId="0" bldLvl="0" animBg="1"/>
          <p:bldP spid="12" grpId="0" bldLvl="0" animBg="1"/>
          <p:bldP spid="13" grpId="0"/>
          <p:bldP spid="13" grpId="1"/>
          <p:bldP spid="14" grpId="0" bldLvl="0" animBg="1"/>
          <p:bldP spid="15" grpId="0" bldLvl="0" animBg="1"/>
          <p:bldP spid="16" grpId="0"/>
          <p:bldP spid="16" grpId="1"/>
          <p:bldP spid="25" grpId="0" bldLvl="0" animBg="1"/>
          <p:bldP spid="26" grpId="0" bldLvl="0" animBg="1"/>
          <p:bldP spid="27" grpId="0"/>
          <p:bldP spid="27" grpId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</Words>
  <Application>WPS 演示</Application>
  <PresentationFormat>全屏显示(16:9)</PresentationFormat>
  <Paragraphs>207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6" baseType="lpstr">
      <vt:lpstr>Arial</vt:lpstr>
      <vt:lpstr>方正书宋_GBK</vt:lpstr>
      <vt:lpstr>Wingdings</vt:lpstr>
      <vt:lpstr>Arial</vt:lpstr>
      <vt:lpstr>Microsoft YaHei</vt:lpstr>
      <vt:lpstr>汉仪旗黑</vt:lpstr>
      <vt:lpstr>Heiti SC Medium</vt:lpstr>
      <vt:lpstr>微软雅黑</vt:lpstr>
      <vt:lpstr>宋体</vt:lpstr>
      <vt:lpstr>Arial Unicode MS</vt:lpstr>
      <vt:lpstr>汉仪书宋二KW</vt:lpstr>
      <vt:lpstr>Calibri</vt:lpstr>
      <vt:lpstr>Helvetica Neue</vt:lpstr>
      <vt:lpstr>Impact</vt:lpstr>
      <vt:lpstr>宋体</vt:lpstr>
      <vt:lpstr>Roboto Light</vt:lpstr>
      <vt:lpstr>Thonburi</vt:lpstr>
      <vt:lpstr>Apple Color Emoji</vt:lpstr>
      <vt:lpstr>Aller Light</vt:lpstr>
      <vt:lpstr>U.S. 101</vt:lpstr>
      <vt:lpstr>苹方-简</vt:lpstr>
      <vt:lpstr>Roboto</vt:lpstr>
      <vt:lpstr>Aller Light</vt:lpstr>
      <vt:lpstr>华文黑体</vt:lpstr>
      <vt:lpstr>Open Sans</vt:lpstr>
      <vt:lpstr>Open Sans</vt:lpstr>
      <vt:lpstr>Office 主题</vt:lpstr>
      <vt:lpstr>PowerPoint 演示文稿</vt:lpstr>
      <vt:lpstr>目录/Contents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工作目标</vt:lpstr>
      <vt:lpstr>面临的问题</vt:lpstr>
      <vt:lpstr>工作总结与结果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规划展望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li</dc:creator>
  <cp:lastModifiedBy>jimengbo</cp:lastModifiedBy>
  <cp:revision>71</cp:revision>
  <dcterms:created xsi:type="dcterms:W3CDTF">2021-10-09T01:32:42Z</dcterms:created>
  <dcterms:modified xsi:type="dcterms:W3CDTF">2021-10-09T01:32:42Z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