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61" r:id="rId3"/>
    <p:sldId id="258" r:id="rId4"/>
    <p:sldId id="364" r:id="rId5"/>
    <p:sldId id="362" r:id="rId6"/>
    <p:sldId id="365" r:id="rId7"/>
    <p:sldId id="369" r:id="rId8"/>
    <p:sldId id="373" r:id="rId9"/>
    <p:sldId id="374" r:id="rId10"/>
    <p:sldId id="375" r:id="rId11"/>
    <p:sldId id="376" r:id="rId12"/>
    <p:sldId id="377" r:id="rId13"/>
    <p:sldId id="370" r:id="rId14"/>
    <p:sldId id="372" r:id="rId15"/>
    <p:sldId id="378" r:id="rId16"/>
    <p:sldId id="295" r:id="rId17"/>
    <p:sldId id="381" r:id="rId18"/>
  </p:sldIdLst>
  <p:sldSz cx="12192000" cy="6858000"/>
  <p:notesSz cx="9856788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127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3232" y="1"/>
            <a:ext cx="427127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4AB89-2BC0-4CBD-AC86-3E83C93E036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127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3232" y="6456612"/>
            <a:ext cx="427127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A205-66A8-476F-9267-36267F2D2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127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3232" y="1"/>
            <a:ext cx="427127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B6F20-D025-4475-9FE2-38E8D243EA2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89250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5679" y="3271381"/>
            <a:ext cx="78854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127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3232" y="6456612"/>
            <a:ext cx="427127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6E2F-33B0-4746-A716-DC5EE4139F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06E2F-33B0-4746-A716-DC5EE4139F6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5498811" y="6965258"/>
            <a:ext cx="4207388" cy="36820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922655" eaLnBrk="1" hangingPunct="1">
              <a:spcBef>
                <a:spcPct val="0"/>
              </a:spcBef>
            </a:pPr>
            <a:fld id="{9A0DB2DC-4C9A-4742-B13C-FB6460FD3503}" type="slidenum">
              <a:rPr lang="en-US" altLang="zh-TW" dirty="0"/>
              <a:t>16</a:t>
            </a:fld>
            <a:endParaRPr lang="en-US" altLang="zh-TW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969710" y="3483809"/>
            <a:ext cx="7769064" cy="3302065"/>
          </a:xfrm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/>
          <p:nvPr userDrawn="1"/>
        </p:nvSpPr>
        <p:spPr>
          <a:xfrm>
            <a:off x="914400" y="3429000"/>
            <a:ext cx="1026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CSC3100 Software Engineering</a:t>
            </a: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015F31-ED85-43B9-AA10-252475749BB3}" type="slidenum">
              <a:rPr kumimoji="0" lang="zh-CN" altLang="en-US" b="0" i="0" kern="1200" cap="none" spc="0" normalizeH="0" baseline="0" noProof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1724-1BE6-4314-AC39-1B15F2C84C8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5C58-ACBC-4805-A7D8-747343F7F0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2tensor" TargetMode="External"/><Relationship Id="rId2" Type="http://schemas.openxmlformats.org/officeDocument/2006/relationships/hyperlink" Target="https://github.com/Kyubyong/transform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147582" y="281194"/>
            <a:ext cx="8229147" cy="5482090"/>
            <a:chOff x="8147582" y="281194"/>
            <a:chExt cx="8229147" cy="5482090"/>
          </a:xfrm>
        </p:grpSpPr>
        <p:sp>
          <p:nvSpPr>
            <p:cNvPr id="9" name="图文框 8"/>
            <p:cNvSpPr/>
            <p:nvPr/>
          </p:nvSpPr>
          <p:spPr>
            <a:xfrm rot="19177476">
              <a:off x="8147582" y="281194"/>
              <a:ext cx="5780875" cy="5347153"/>
            </a:xfrm>
            <a:custGeom>
              <a:avLst/>
              <a:gdLst>
                <a:gd name="connsiteX0" fmla="*/ 0 w 5780875"/>
                <a:gd name="connsiteY0" fmla="*/ 0 h 5347153"/>
                <a:gd name="connsiteX1" fmla="*/ 5780875 w 5780875"/>
                <a:gd name="connsiteY1" fmla="*/ 0 h 5347153"/>
                <a:gd name="connsiteX2" fmla="*/ 5780875 w 5780875"/>
                <a:gd name="connsiteY2" fmla="*/ 5347153 h 5347153"/>
                <a:gd name="connsiteX3" fmla="*/ 0 w 5780875"/>
                <a:gd name="connsiteY3" fmla="*/ 5347153 h 5347153"/>
                <a:gd name="connsiteX4" fmla="*/ 0 w 5780875"/>
                <a:gd name="connsiteY4" fmla="*/ 0 h 5347153"/>
                <a:gd name="connsiteX5" fmla="*/ 699354 w 5780875"/>
                <a:gd name="connsiteY5" fmla="*/ 699354 h 5347153"/>
                <a:gd name="connsiteX6" fmla="*/ 699354 w 5780875"/>
                <a:gd name="connsiteY6" fmla="*/ 4647799 h 5347153"/>
                <a:gd name="connsiteX7" fmla="*/ 5081521 w 5780875"/>
                <a:gd name="connsiteY7" fmla="*/ 4647799 h 5347153"/>
                <a:gd name="connsiteX8" fmla="*/ 5081521 w 5780875"/>
                <a:gd name="connsiteY8" fmla="*/ 699354 h 5347153"/>
                <a:gd name="connsiteX9" fmla="*/ 699354 w 5780875"/>
                <a:gd name="connsiteY9" fmla="*/ 699354 h 5347153"/>
                <a:gd name="connsiteX0-1" fmla="*/ 0 w 5780875"/>
                <a:gd name="connsiteY0-2" fmla="*/ 0 h 5347153"/>
                <a:gd name="connsiteX1-3" fmla="*/ 5780875 w 5780875"/>
                <a:gd name="connsiteY1-4" fmla="*/ 0 h 5347153"/>
                <a:gd name="connsiteX2-5" fmla="*/ 5780875 w 5780875"/>
                <a:gd name="connsiteY2-6" fmla="*/ 5347153 h 5347153"/>
                <a:gd name="connsiteX3-7" fmla="*/ 0 w 5780875"/>
                <a:gd name="connsiteY3-8" fmla="*/ 5347153 h 5347153"/>
                <a:gd name="connsiteX4-9" fmla="*/ 0 w 5780875"/>
                <a:gd name="connsiteY4-10" fmla="*/ 0 h 5347153"/>
                <a:gd name="connsiteX5-11" fmla="*/ 699354 w 5780875"/>
                <a:gd name="connsiteY5-12" fmla="*/ 699354 h 5347153"/>
                <a:gd name="connsiteX6-13" fmla="*/ 699354 w 5780875"/>
                <a:gd name="connsiteY6-14" fmla="*/ 4647799 h 5347153"/>
                <a:gd name="connsiteX7-15" fmla="*/ 5082762 w 5780875"/>
                <a:gd name="connsiteY7-16" fmla="*/ 4663144 h 5347153"/>
                <a:gd name="connsiteX8-17" fmla="*/ 5081521 w 5780875"/>
                <a:gd name="connsiteY8-18" fmla="*/ 699354 h 5347153"/>
                <a:gd name="connsiteX9-19" fmla="*/ 699354 w 5780875"/>
                <a:gd name="connsiteY9-20" fmla="*/ 699354 h 5347153"/>
                <a:gd name="connsiteX0-21" fmla="*/ 0 w 5780875"/>
                <a:gd name="connsiteY0-22" fmla="*/ 0 h 5347153"/>
                <a:gd name="connsiteX1-23" fmla="*/ 5780875 w 5780875"/>
                <a:gd name="connsiteY1-24" fmla="*/ 0 h 5347153"/>
                <a:gd name="connsiteX2-25" fmla="*/ 5780875 w 5780875"/>
                <a:gd name="connsiteY2-26" fmla="*/ 5347153 h 5347153"/>
                <a:gd name="connsiteX3-27" fmla="*/ 0 w 5780875"/>
                <a:gd name="connsiteY3-28" fmla="*/ 5347153 h 5347153"/>
                <a:gd name="connsiteX4-29" fmla="*/ 0 w 5780875"/>
                <a:gd name="connsiteY4-30" fmla="*/ 0 h 5347153"/>
                <a:gd name="connsiteX5-31" fmla="*/ 699354 w 5780875"/>
                <a:gd name="connsiteY5-32" fmla="*/ 699354 h 5347153"/>
                <a:gd name="connsiteX6-33" fmla="*/ 699354 w 5780875"/>
                <a:gd name="connsiteY6-34" fmla="*/ 4647799 h 5347153"/>
                <a:gd name="connsiteX7-35" fmla="*/ 5082762 w 5780875"/>
                <a:gd name="connsiteY7-36" fmla="*/ 4663144 h 5347153"/>
                <a:gd name="connsiteX8-37" fmla="*/ 5081521 w 5780875"/>
                <a:gd name="connsiteY8-38" fmla="*/ 699354 h 5347153"/>
                <a:gd name="connsiteX9-39" fmla="*/ 699354 w 5780875"/>
                <a:gd name="connsiteY9-40" fmla="*/ 699354 h 5347153"/>
                <a:gd name="connsiteX0-41" fmla="*/ 0 w 5780875"/>
                <a:gd name="connsiteY0-42" fmla="*/ 0 h 5347153"/>
                <a:gd name="connsiteX1-43" fmla="*/ 5780875 w 5780875"/>
                <a:gd name="connsiteY1-44" fmla="*/ 0 h 5347153"/>
                <a:gd name="connsiteX2-45" fmla="*/ 5780875 w 5780875"/>
                <a:gd name="connsiteY2-46" fmla="*/ 5347153 h 5347153"/>
                <a:gd name="connsiteX3-47" fmla="*/ 0 w 5780875"/>
                <a:gd name="connsiteY3-48" fmla="*/ 5347153 h 5347153"/>
                <a:gd name="connsiteX4-49" fmla="*/ 0 w 5780875"/>
                <a:gd name="connsiteY4-50" fmla="*/ 0 h 5347153"/>
                <a:gd name="connsiteX5-51" fmla="*/ 699354 w 5780875"/>
                <a:gd name="connsiteY5-52" fmla="*/ 699354 h 5347153"/>
                <a:gd name="connsiteX6-53" fmla="*/ 699354 w 5780875"/>
                <a:gd name="connsiteY6-54" fmla="*/ 4647799 h 5347153"/>
                <a:gd name="connsiteX7-55" fmla="*/ 5082762 w 5780875"/>
                <a:gd name="connsiteY7-56" fmla="*/ 4663144 h 5347153"/>
                <a:gd name="connsiteX8-57" fmla="*/ 5081521 w 5780875"/>
                <a:gd name="connsiteY8-58" fmla="*/ 699354 h 5347153"/>
                <a:gd name="connsiteX9-59" fmla="*/ 699354 w 5780875"/>
                <a:gd name="connsiteY9-60" fmla="*/ 699354 h 5347153"/>
                <a:gd name="connsiteX0-61" fmla="*/ 0 w 5780875"/>
                <a:gd name="connsiteY0-62" fmla="*/ 0 h 5347153"/>
                <a:gd name="connsiteX1-63" fmla="*/ 5780875 w 5780875"/>
                <a:gd name="connsiteY1-64" fmla="*/ 0 h 5347153"/>
                <a:gd name="connsiteX2-65" fmla="*/ 5780875 w 5780875"/>
                <a:gd name="connsiteY2-66" fmla="*/ 5347153 h 5347153"/>
                <a:gd name="connsiteX3-67" fmla="*/ 0 w 5780875"/>
                <a:gd name="connsiteY3-68" fmla="*/ 5347153 h 5347153"/>
                <a:gd name="connsiteX4-69" fmla="*/ 0 w 5780875"/>
                <a:gd name="connsiteY4-70" fmla="*/ 0 h 5347153"/>
                <a:gd name="connsiteX5-71" fmla="*/ 699354 w 5780875"/>
                <a:gd name="connsiteY5-72" fmla="*/ 699354 h 5347153"/>
                <a:gd name="connsiteX6-73" fmla="*/ 699354 w 5780875"/>
                <a:gd name="connsiteY6-74" fmla="*/ 4647799 h 5347153"/>
                <a:gd name="connsiteX7-75" fmla="*/ 5082762 w 5780875"/>
                <a:gd name="connsiteY7-76" fmla="*/ 4663144 h 5347153"/>
                <a:gd name="connsiteX8-77" fmla="*/ 5081521 w 5780875"/>
                <a:gd name="connsiteY8-78" fmla="*/ 699354 h 5347153"/>
                <a:gd name="connsiteX9-79" fmla="*/ 699354 w 5780875"/>
                <a:gd name="connsiteY9-80" fmla="*/ 699354 h 5347153"/>
              </a:gdLst>
              <a:ahLst/>
              <a:cxnLst>
                <a:cxn ang="0">
                  <a:pos x="connsiteX0-61" y="connsiteY0-62"/>
                </a:cxn>
                <a:cxn ang="0">
                  <a:pos x="connsiteX1-63" y="connsiteY1-64"/>
                </a:cxn>
                <a:cxn ang="0">
                  <a:pos x="connsiteX2-65" y="connsiteY2-66"/>
                </a:cxn>
                <a:cxn ang="0">
                  <a:pos x="connsiteX3-67" y="connsiteY3-68"/>
                </a:cxn>
                <a:cxn ang="0">
                  <a:pos x="connsiteX4-69" y="connsiteY4-70"/>
                </a:cxn>
                <a:cxn ang="0">
                  <a:pos x="connsiteX5-71" y="connsiteY5-72"/>
                </a:cxn>
                <a:cxn ang="0">
                  <a:pos x="connsiteX6-73" y="connsiteY6-74"/>
                </a:cxn>
                <a:cxn ang="0">
                  <a:pos x="connsiteX7-75" y="connsiteY7-76"/>
                </a:cxn>
                <a:cxn ang="0">
                  <a:pos x="connsiteX8-77" y="connsiteY8-78"/>
                </a:cxn>
                <a:cxn ang="0">
                  <a:pos x="connsiteX9-79" y="connsiteY9-80"/>
                </a:cxn>
              </a:cxnLst>
              <a:rect l="l" t="t" r="r" b="b"/>
              <a:pathLst>
                <a:path w="5780875" h="5347153">
                  <a:moveTo>
                    <a:pt x="0" y="0"/>
                  </a:moveTo>
                  <a:lnTo>
                    <a:pt x="5780875" y="0"/>
                  </a:lnTo>
                  <a:lnTo>
                    <a:pt x="5780875" y="5347153"/>
                  </a:lnTo>
                  <a:lnTo>
                    <a:pt x="0" y="5347153"/>
                  </a:lnTo>
                  <a:lnTo>
                    <a:pt x="0" y="0"/>
                  </a:lnTo>
                  <a:close/>
                  <a:moveTo>
                    <a:pt x="699354" y="699354"/>
                  </a:moveTo>
                  <a:lnTo>
                    <a:pt x="699354" y="4647799"/>
                  </a:lnTo>
                  <a:lnTo>
                    <a:pt x="5082762" y="4663144"/>
                  </a:lnTo>
                  <a:cubicBezTo>
                    <a:pt x="5073209" y="3419845"/>
                    <a:pt x="5081935" y="2020617"/>
                    <a:pt x="5081521" y="699354"/>
                  </a:cubicBezTo>
                  <a:lnTo>
                    <a:pt x="699354" y="699354"/>
                  </a:lnTo>
                  <a:close/>
                </a:path>
              </a:pathLst>
            </a:cu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" name="图文框 9"/>
            <p:cNvSpPr/>
            <p:nvPr/>
          </p:nvSpPr>
          <p:spPr>
            <a:xfrm rot="19177476">
              <a:off x="10595854" y="416131"/>
              <a:ext cx="5780875" cy="5347153"/>
            </a:xfrm>
            <a:prstGeom prst="frame">
              <a:avLst>
                <a:gd name="adj1" fmla="val 13079"/>
              </a:avLst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造字工房悦黑体验版常规体" pitchFamily="50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0277" flipH="1">
            <a:off x="9448212" y="722002"/>
            <a:ext cx="208342" cy="8657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8286" flipH="1">
            <a:off x="8658737" y="4439137"/>
            <a:ext cx="739314" cy="1793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60277" flipH="1">
            <a:off x="11040838" y="1586099"/>
            <a:ext cx="208342" cy="8657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8286" flipH="1">
            <a:off x="10659067" y="4068966"/>
            <a:ext cx="918493" cy="21652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719293" y="2603729"/>
            <a:ext cx="5608955" cy="54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2B2E30"/>
                </a:solidFill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  <a:sym typeface="+mn-ea"/>
              </a:rPr>
              <a:t>Group presentation</a:t>
            </a:r>
            <a:endParaRPr lang="en-US" altLang="zh-CN" sz="2800" b="1" dirty="0">
              <a:solidFill>
                <a:srgbClr val="2B2E30"/>
              </a:solidFill>
              <a:latin typeface="Segoe UI Light" pitchFamily="34" charset="0"/>
              <a:ea typeface="造字工房悦黑体验版常规体" pitchFamily="50" charset="-122"/>
              <a:cs typeface="Segoe UI Light" pitchFamily="34" charset="0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298044" y="3123634"/>
            <a:ext cx="165618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21A3D0"/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084989" y="3148805"/>
            <a:ext cx="1748306" cy="3444"/>
          </a:xfrm>
          <a:prstGeom prst="line">
            <a:avLst/>
          </a:prstGeom>
          <a:ln w="19050">
            <a:gradFill flip="none" rotWithShape="1">
              <a:gsLst>
                <a:gs pos="0">
                  <a:srgbClr val="21A3D0"/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954228" y="3069151"/>
            <a:ext cx="121200" cy="121200"/>
          </a:xfrm>
          <a:prstGeom prst="ellipse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63789" y="3091649"/>
            <a:ext cx="121200" cy="121200"/>
          </a:xfrm>
          <a:prstGeom prst="ellipse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56786" y="4523039"/>
            <a:ext cx="856993" cy="82470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28572" y="4513225"/>
            <a:ext cx="4026507" cy="82470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98" y="4700180"/>
            <a:ext cx="470420" cy="470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7942" y="4600318"/>
            <a:ext cx="4397693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Wang Yue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2017.09.18</a:t>
            </a:r>
            <a:endParaRPr lang="en-US" altLang="zh-CN" sz="2800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5804" y="550727"/>
            <a:ext cx="8301034" cy="73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B2E30"/>
                </a:solidFill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rPr>
              <a:t>Attention Is All You Need</a:t>
            </a:r>
          </a:p>
        </p:txBody>
      </p:sp>
    </p:spTree>
  </p:cSld>
  <p:clrMapOvr>
    <a:masterClrMapping/>
  </p:clrMapOvr>
  <p:transition spd="slow" advTm="316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2" y="260648"/>
            <a:ext cx="4031987" cy="605219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2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Transformer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635732" y="1474967"/>
            <a:ext cx="6064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Scaled Dot-Product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Multi-Head 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Position-wise Feed-Forward 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Embeddings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tx1">
                    <a:alpha val="20000"/>
                  </a:schemeClr>
                </a:solidFill>
              </a:rPr>
              <a:t>Softmax</a:t>
            </a:r>
            <a:endParaRPr lang="en-US" sz="2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Positional Encoding</a:t>
            </a:r>
            <a:endParaRPr lang="en-US" sz="2800" dirty="0">
              <a:solidFill>
                <a:schemeClr val="tx1">
                  <a:alpha val="2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39" y="4504007"/>
            <a:ext cx="4450386" cy="73315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645399" y="2298699"/>
            <a:ext cx="1677635" cy="988043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848300" y="4395656"/>
            <a:ext cx="4625400" cy="84150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366"/>
      </p:ext>
    </p:extLst>
  </p:cSld>
  <p:clrMapOvr>
    <a:masterClrMapping/>
  </p:clrMapOvr>
  <p:transition advTm="1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2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Transformer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635732" y="1474967"/>
            <a:ext cx="6064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Scaled Dot-Product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Multi-Head 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Position-wise Feed-Forward </a:t>
            </a: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Embeddings</a:t>
            </a:r>
            <a:r>
              <a:rPr lang="en-US" sz="2800" dirty="0"/>
              <a:t> and </a:t>
            </a:r>
            <a:r>
              <a:rPr lang="en-US" sz="2800" dirty="0" err="1"/>
              <a:t>Softmax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Positional Encoding</a:t>
            </a:r>
            <a:endParaRPr lang="en-US" sz="2800" dirty="0">
              <a:solidFill>
                <a:schemeClr val="tx1">
                  <a:alpha val="2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2" y="260648"/>
            <a:ext cx="4031987" cy="60521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786" y="4631007"/>
            <a:ext cx="6703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 </a:t>
            </a:r>
            <a:r>
              <a:rPr lang="en-US" sz="2400" dirty="0"/>
              <a:t>embedding weights  and the pre-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/>
              <a:t>linear transformation </a:t>
            </a:r>
            <a:r>
              <a:rPr lang="en-US" dirty="0" smtClean="0"/>
              <a:t>(refer </a:t>
            </a:r>
            <a:r>
              <a:rPr lang="en-US" dirty="0"/>
              <a:t>to </a:t>
            </a:r>
            <a:r>
              <a:rPr lang="en-US" dirty="0" smtClean="0"/>
              <a:t>arXiv:1608.05859</a:t>
            </a:r>
            <a:r>
              <a:rPr lang="en-US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37500" y="4749799"/>
            <a:ext cx="1259014" cy="623071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06265" y="4749798"/>
            <a:ext cx="1259014" cy="623071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48800" y="1168400"/>
            <a:ext cx="939800" cy="37680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494786" y="4504007"/>
            <a:ext cx="6205061" cy="1096693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6974"/>
      </p:ext>
    </p:extLst>
  </p:cSld>
  <p:clrMapOvr>
    <a:masterClrMapping/>
  </p:clrMapOvr>
  <p:transition advTm="1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3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Transformer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635732" y="1474967"/>
            <a:ext cx="6064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Scaled Dot-Product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Multi-Head 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Position-wise Feed-Forward </a:t>
            </a: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Embeddings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 and </a:t>
            </a:r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Softmax</a:t>
            </a:r>
            <a:endParaRPr lang="en-US" sz="2800" dirty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Positional </a:t>
            </a:r>
            <a:r>
              <a:rPr lang="en-US" sz="2800" dirty="0" smtClean="0"/>
              <a:t>Encoding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2" y="260648"/>
            <a:ext cx="4031987" cy="605219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277100" y="4418499"/>
            <a:ext cx="1259014" cy="445601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036429" y="4418499"/>
            <a:ext cx="1259014" cy="445601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5731" y="4577602"/>
            <a:ext cx="6277132" cy="1735236"/>
            <a:chOff x="635731" y="4577602"/>
            <a:chExt cx="6277132" cy="17352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435" y="5436538"/>
              <a:ext cx="3895725" cy="8763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35731" y="4577602"/>
              <a:ext cx="62771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Two types: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learned </a:t>
              </a:r>
              <a:r>
                <a:rPr lang="en-US" sz="2000" dirty="0"/>
                <a:t>positional </a:t>
              </a:r>
              <a:r>
                <a:rPr lang="en-US" sz="2000" dirty="0" err="1" smtClean="0"/>
                <a:t>embeddings</a:t>
              </a:r>
              <a:r>
                <a:rPr lang="en-US" sz="2000" dirty="0"/>
                <a:t> (arXiv:1705.03122v2)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Sinusoid:</a:t>
              </a:r>
              <a:endParaRPr lang="en-US" sz="20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570518" y="3931089"/>
            <a:ext cx="6236682" cy="2533211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8666" y="4078130"/>
            <a:ext cx="6226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Reason: no RNN to model the sequence position</a:t>
            </a:r>
          </a:p>
        </p:txBody>
      </p:sp>
    </p:spTree>
    <p:extLst>
      <p:ext uri="{BB962C8B-B14F-4D97-AF65-F5344CB8AC3E}">
        <p14:creationId xmlns:p14="http://schemas.microsoft.com/office/powerpoint/2010/main" val="3088186296"/>
      </p:ext>
    </p:extLst>
  </p:cSld>
  <p:clrMapOvr>
    <a:masterClrMapping/>
  </p:clrMapOvr>
  <p:transition advTm="1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3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Why self-attention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08" y="1236898"/>
            <a:ext cx="8953500" cy="27241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48300" y="4396899"/>
            <a:ext cx="9908600" cy="1203801"/>
            <a:chOff x="848300" y="4396899"/>
            <a:chExt cx="9908600" cy="1203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A0DE2F-3FC8-42FB-948F-AF66291157E9}"/>
                </a:ext>
              </a:extLst>
            </p:cNvPr>
            <p:cNvSpPr txBox="1"/>
            <p:nvPr/>
          </p:nvSpPr>
          <p:spPr>
            <a:xfrm>
              <a:off x="1080808" y="4396899"/>
              <a:ext cx="96760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Observation: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effectLst/>
                </a:rPr>
                <a:t>Self-Attention has O(1) maximum path length (capture long range dependency easily)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When n&lt;d, Self-Attention has lower complexity per layer</a:t>
              </a:r>
              <a:endParaRPr lang="en-US" sz="2000" dirty="0">
                <a:effectLst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997E75-2573-450C-96C7-0FF510DB39D8}"/>
                </a:ext>
              </a:extLst>
            </p:cNvPr>
            <p:cNvSpPr/>
            <p:nvPr/>
          </p:nvSpPr>
          <p:spPr>
            <a:xfrm>
              <a:off x="848300" y="4396899"/>
              <a:ext cx="9908600" cy="1203801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079649"/>
      </p:ext>
    </p:extLst>
  </p:cSld>
  <p:clrMapOvr>
    <a:masterClrMapping/>
  </p:clrMapOvr>
  <p:transition advTm="1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4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 smtClean="0">
                <a:sym typeface="+mn-ea"/>
              </a:rPr>
              <a:t>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262746"/>
            <a:ext cx="7658100" cy="34956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06202" y="5181852"/>
            <a:ext cx="11321914" cy="1092199"/>
            <a:chOff x="1306202" y="5181852"/>
            <a:chExt cx="11321914" cy="1092199"/>
          </a:xfrm>
        </p:grpSpPr>
        <p:sp>
          <p:nvSpPr>
            <p:cNvPr id="3" name="TextBox 2"/>
            <p:cNvSpPr txBox="1"/>
            <p:nvPr/>
          </p:nvSpPr>
          <p:spPr>
            <a:xfrm>
              <a:off x="1415480" y="5220121"/>
              <a:ext cx="11212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English-to-German translation: a new state-of-the-art (increase </a:t>
              </a:r>
              <a:r>
                <a:rPr lang="en-US" sz="2000" dirty="0"/>
                <a:t>over 2 </a:t>
              </a:r>
              <a:r>
                <a:rPr lang="en-US" sz="2000" dirty="0" smtClean="0"/>
                <a:t>BLEU</a:t>
              </a:r>
              <a:r>
                <a:rPr lang="en-US" sz="2000" dirty="0"/>
                <a:t>)</a:t>
              </a:r>
              <a:endParaRPr lang="en-US" sz="20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English-to-French translation: a </a:t>
              </a:r>
              <a:r>
                <a:rPr lang="en-US" sz="2000" dirty="0"/>
                <a:t>new single-model state-of-the-art </a:t>
              </a:r>
              <a:r>
                <a:rPr lang="en-US" sz="2000" dirty="0" smtClean="0"/>
                <a:t>(BLEU </a:t>
              </a:r>
              <a:r>
                <a:rPr lang="en-US" sz="2000" dirty="0"/>
                <a:t>score of </a:t>
              </a:r>
              <a:r>
                <a:rPr lang="en-US" sz="2000" dirty="0" smtClean="0"/>
                <a:t>41.0)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Less training cost</a:t>
              </a:r>
              <a:endParaRPr lang="en-US" sz="2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97E75-2573-450C-96C7-0FF510DB39D8}"/>
                </a:ext>
              </a:extLst>
            </p:cNvPr>
            <p:cNvSpPr/>
            <p:nvPr/>
          </p:nvSpPr>
          <p:spPr>
            <a:xfrm>
              <a:off x="1306202" y="5181852"/>
              <a:ext cx="9641197" cy="1092199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293064"/>
      </p:ext>
    </p:extLst>
  </p:cSld>
  <p:clrMapOvr>
    <a:masterClrMapping/>
  </p:clrMapOvr>
  <p:transition advTm="1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4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 smtClean="0">
                <a:sym typeface="+mn-ea"/>
              </a:rPr>
              <a:t>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966664" y="1255454"/>
            <a:ext cx="58532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 results I got: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source</a:t>
            </a:r>
            <a:r>
              <a:rPr lang="en-US" dirty="0"/>
              <a:t>: Aber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habe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 smtClean="0"/>
              <a:t>hingekriegt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expected</a:t>
            </a:r>
            <a:r>
              <a:rPr lang="en-US" dirty="0"/>
              <a:t>: But I didn't handle </a:t>
            </a:r>
            <a:r>
              <a:rPr lang="en-US" dirty="0" smtClean="0"/>
              <a:t>it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got</a:t>
            </a:r>
            <a:r>
              <a:rPr lang="en-US" dirty="0"/>
              <a:t>: But I didn't &lt;UNK&gt; </a:t>
            </a:r>
            <a:r>
              <a:rPr lang="en-US" dirty="0" smtClean="0"/>
              <a:t>it</a:t>
            </a:r>
          </a:p>
          <a:p>
            <a:pPr marL="285750" indent="-285750">
              <a:buFontTx/>
              <a:buChar char="-"/>
            </a:pPr>
            <a:endParaRPr lang="en-US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könnten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Mars </a:t>
            </a:r>
            <a:r>
              <a:rPr lang="en-US" dirty="0" err="1"/>
              <a:t>fliegen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 smtClean="0"/>
              <a:t>wollen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expected</a:t>
            </a:r>
            <a:r>
              <a:rPr lang="en-US" dirty="0"/>
              <a:t>: We could go to Mars if we </a:t>
            </a:r>
            <a:r>
              <a:rPr lang="en-US" dirty="0" smtClean="0"/>
              <a:t>want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got</a:t>
            </a:r>
            <a:r>
              <a:rPr lang="en-US" dirty="0"/>
              <a:t>: We could fly to Mars when we </a:t>
            </a:r>
            <a:r>
              <a:rPr lang="en-US" dirty="0" smtClean="0"/>
              <a:t>want</a:t>
            </a:r>
          </a:p>
          <a:p>
            <a:endParaRPr lang="en-US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source</a:t>
            </a:r>
            <a:r>
              <a:rPr lang="en-US" dirty="0"/>
              <a:t>: Dies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Meinung</a:t>
            </a:r>
            <a:r>
              <a:rPr lang="en-US" dirty="0"/>
              <a:t> Das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 smtClean="0"/>
              <a:t>Fakten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expected</a:t>
            </a:r>
            <a:r>
              <a:rPr lang="en-US" dirty="0"/>
              <a:t>: This is not my opinion These are the </a:t>
            </a:r>
            <a:r>
              <a:rPr lang="en-US" dirty="0" smtClean="0"/>
              <a:t>facts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got</a:t>
            </a:r>
            <a:r>
              <a:rPr lang="en-US" dirty="0"/>
              <a:t>: This is not my opinion These are </a:t>
            </a:r>
            <a:r>
              <a:rPr lang="en-US" dirty="0" smtClean="0"/>
              <a:t>facts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solche</a:t>
            </a:r>
            <a:r>
              <a:rPr lang="en-US" dirty="0"/>
              <a:t> </a:t>
            </a:r>
            <a:r>
              <a:rPr lang="en-US" dirty="0" err="1"/>
              <a:t>Zukunft</a:t>
            </a:r>
            <a:r>
              <a:rPr lang="en-US" dirty="0"/>
              <a:t> </a:t>
            </a:r>
            <a:r>
              <a:rPr lang="en-US" dirty="0" err="1" smtClean="0"/>
              <a:t>aussehen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expected</a:t>
            </a:r>
            <a:r>
              <a:rPr lang="en-US" dirty="0"/>
              <a:t>: What would such a future look </a:t>
            </a:r>
            <a:r>
              <a:rPr lang="en-US" dirty="0" smtClean="0"/>
              <a:t>like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got</a:t>
            </a:r>
            <a:r>
              <a:rPr lang="en-US" dirty="0"/>
              <a:t>: What would a future like this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2864" y="4818654"/>
            <a:ext cx="534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implementations:</a:t>
            </a:r>
          </a:p>
          <a:p>
            <a:r>
              <a:rPr lang="en-US" dirty="0" smtClean="0"/>
              <a:t>(simple)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github.com/Kyubyong/transformer</a:t>
            </a:r>
            <a:endParaRPr lang="en-US" dirty="0" smtClean="0"/>
          </a:p>
          <a:p>
            <a:r>
              <a:rPr lang="en-US" dirty="0"/>
              <a:t>(official)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github.com/tensorflow/tensor2tensor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848300" y="1147102"/>
            <a:ext cx="5857300" cy="489809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310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12925" y="1722438"/>
            <a:ext cx="8458200" cy="193357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algn="ctr" fontAlgn="base">
              <a:defRPr/>
            </a:pPr>
            <a:r>
              <a:rPr lang="en-US" altLang="zh-TW" sz="3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Attention Is All You Need</a:t>
            </a:r>
          </a:p>
        </p:txBody>
      </p:sp>
      <p:sp>
        <p:nvSpPr>
          <p:cNvPr id="796675" name="Rectangle 3"/>
          <p:cNvSpPr>
            <a:spLocks noChangeArrowheads="1"/>
          </p:cNvSpPr>
          <p:nvPr/>
        </p:nvSpPr>
        <p:spPr bwMode="auto">
          <a:xfrm>
            <a:off x="2133600" y="3629660"/>
            <a:ext cx="8549640" cy="409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新細明體" panose="02020500000000000000" pitchFamily="18" charset="-120"/>
                <a:cs typeface="+mn-cs"/>
              </a:rPr>
              <a:t>Yue Wang,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新細明體" panose="02020500000000000000" pitchFamily="18" charset="-120"/>
                <a:cs typeface="+mn-cs"/>
              </a:rPr>
              <a:t>1155085636, CSE, CUHK</a:t>
            </a:r>
            <a:endParaRPr kumimoji="0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4159250" y="4191000"/>
            <a:ext cx="376555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</a:rPr>
              <a:t>Thank you!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rnn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89" y="301591"/>
            <a:ext cx="10265930" cy="6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132609" y="1675299"/>
            <a:ext cx="4156364" cy="548355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26382" y="2548136"/>
            <a:ext cx="4059382" cy="51718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961832" y="1949476"/>
            <a:ext cx="935182" cy="532300"/>
            <a:chOff x="10961832" y="1949476"/>
            <a:chExt cx="935182" cy="532300"/>
          </a:xfrm>
        </p:grpSpPr>
        <p:sp>
          <p:nvSpPr>
            <p:cNvPr id="2" name="Line Callout 2 (No Border) 1"/>
            <p:cNvSpPr/>
            <p:nvPr/>
          </p:nvSpPr>
          <p:spPr>
            <a:xfrm>
              <a:off x="10988098" y="1949476"/>
              <a:ext cx="820881" cy="532300"/>
            </a:xfrm>
            <a:prstGeom prst="callout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961832" y="2030960"/>
              <a:ext cx="935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Queries</a:t>
              </a:r>
              <a:endParaRPr lang="en-US" dirty="0"/>
            </a:p>
          </p:txBody>
        </p:sp>
      </p:grpSp>
      <p:sp>
        <p:nvSpPr>
          <p:cNvPr id="5" name="Line Callout 2 (No Border) 4"/>
          <p:cNvSpPr/>
          <p:nvPr/>
        </p:nvSpPr>
        <p:spPr>
          <a:xfrm flipH="1">
            <a:off x="207818" y="904009"/>
            <a:ext cx="800100" cy="667381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818" y="925059"/>
            <a:ext cx="99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Keys :=</a:t>
            </a:r>
          </a:p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24788" y="2502550"/>
            <a:ext cx="4561611" cy="1352477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6371" y="3178788"/>
            <a:ext cx="4322911" cy="633845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88973" y="4345866"/>
            <a:ext cx="1437409" cy="75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88973" y="4400192"/>
            <a:ext cx="168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RNN removed in transformer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195455" y="3855027"/>
            <a:ext cx="812223" cy="49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07677" y="3812633"/>
            <a:ext cx="967587" cy="51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57035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0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42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  <a:sym typeface="+mn-ea"/>
              </a:rPr>
              <a:t>Ten English sentences in this 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582844" y="1213205"/>
            <a:ext cx="11381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inherently sequential nature </a:t>
            </a:r>
            <a:r>
              <a:rPr lang="en-US" b="1" dirty="0"/>
              <a:t>precludes</a:t>
            </a:r>
            <a:r>
              <a:rPr lang="en-US" dirty="0"/>
              <a:t> parallelization within training examples, which becomes critical at longer sequence lengths, as memory constraints limit batching across examples.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Numerous efforts have since continued to </a:t>
            </a:r>
            <a:r>
              <a:rPr lang="en-US" b="1" dirty="0"/>
              <a:t>push the boundaries of</a:t>
            </a:r>
            <a:r>
              <a:rPr lang="en-US" dirty="0"/>
              <a:t> recurrent language models and encoder-decoder architectures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As side benefit</a:t>
            </a:r>
            <a:r>
              <a:rPr lang="en-US" dirty="0"/>
              <a:t>, self-attention could </a:t>
            </a:r>
            <a:r>
              <a:rPr lang="en-US" b="1" dirty="0"/>
              <a:t>yield</a:t>
            </a:r>
            <a:r>
              <a:rPr lang="en-US" dirty="0"/>
              <a:t> more interpretable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Attention mechanisms have become an integral part of </a:t>
            </a:r>
            <a:r>
              <a:rPr lang="en-US" b="1" dirty="0"/>
              <a:t>compelling</a:t>
            </a:r>
            <a:r>
              <a:rPr lang="en-US" dirty="0"/>
              <a:t> sequence modeling and transduction models in various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propose a new simple network architecture, the Transformer, based </a:t>
            </a:r>
            <a:r>
              <a:rPr lang="en-US" b="1" dirty="0"/>
              <a:t>solely</a:t>
            </a:r>
            <a:r>
              <a:rPr lang="en-US" dirty="0"/>
              <a:t> on attention mechanisms, </a:t>
            </a:r>
            <a:r>
              <a:rPr lang="en-US" b="1" dirty="0"/>
              <a:t>dispensing with</a:t>
            </a:r>
            <a:r>
              <a:rPr lang="en-US" dirty="0"/>
              <a:t> recurrence and convolutions entirely.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Our </a:t>
            </a:r>
            <a:r>
              <a:rPr lang="en-US" dirty="0"/>
              <a:t>model </a:t>
            </a:r>
            <a:r>
              <a:rPr lang="en-US" b="1" dirty="0"/>
              <a:t>establishes</a:t>
            </a:r>
            <a:r>
              <a:rPr lang="en-US" dirty="0"/>
              <a:t> a new single-model state-of-the-art BLEU score of 41.0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Transformer this is reduced to a constant number of operations, </a:t>
            </a:r>
            <a:r>
              <a:rPr lang="en-US" b="1" dirty="0"/>
              <a:t>albeit</a:t>
            </a:r>
            <a:r>
              <a:rPr lang="en-US" dirty="0"/>
              <a:t> at the cost of reduced effective resolution due to averaging attention-weighted positions, an effect we </a:t>
            </a:r>
            <a:r>
              <a:rPr lang="en-US" b="1" dirty="0"/>
              <a:t>counteract</a:t>
            </a:r>
            <a:r>
              <a:rPr lang="en-US" dirty="0"/>
              <a:t> with Multi-Head </a:t>
            </a:r>
            <a:r>
              <a:rPr lang="en-US" dirty="0" smtClean="0"/>
              <a:t>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</a:t>
            </a:r>
            <a:r>
              <a:rPr lang="en-US" dirty="0"/>
              <a:t>each step the model is </a:t>
            </a:r>
            <a:r>
              <a:rPr lang="en-US" b="1" dirty="0"/>
              <a:t>auto-regressive</a:t>
            </a:r>
            <a:r>
              <a:rPr lang="en-US" dirty="0"/>
              <a:t>, </a:t>
            </a:r>
            <a:r>
              <a:rPr lang="en-US" b="1" dirty="0"/>
              <a:t>consuming</a:t>
            </a:r>
            <a:r>
              <a:rPr lang="en-US" dirty="0"/>
              <a:t> the previously generated symbols as additional input when generating the next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Since our model contains no recurrence and no convolution, in order for the model to make use of the order of the sequence, we must </a:t>
            </a:r>
            <a:r>
              <a:rPr lang="en-US" b="1" dirty="0"/>
              <a:t>inject</a:t>
            </a:r>
            <a:r>
              <a:rPr lang="en-US" dirty="0"/>
              <a:t> some information about the relative or absolute position of the tokens in the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fundamental constraint of sequential computation, </a:t>
            </a:r>
            <a:r>
              <a:rPr lang="en-US" b="1" dirty="0"/>
              <a:t>however</a:t>
            </a:r>
            <a:r>
              <a:rPr lang="en-US" dirty="0"/>
              <a:t>, remains.</a:t>
            </a:r>
            <a:endParaRPr lang="en-US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416467" y="1116422"/>
            <a:ext cx="11548224" cy="489809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7803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164450" y="4270541"/>
            <a:ext cx="3888432" cy="79208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      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造字工房悦黑体验版常规体" pitchFamily="50" charset="-122"/>
              </a:rPr>
              <a:t>Experiment</a:t>
            </a:r>
            <a:endParaRPr lang="en-US" altLang="zh-CN" sz="2400" dirty="0">
              <a:solidFill>
                <a:schemeClr val="bg1"/>
              </a:solidFill>
              <a:latin typeface="+mj-lt"/>
              <a:ea typeface="造字工房悦黑体验版常规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420" y="304192"/>
            <a:ext cx="27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rPr>
              <a:t>Outline</a:t>
            </a:r>
            <a:endParaRPr lang="zh-CN" altLang="en-US" sz="2800" b="1" dirty="0">
              <a:latin typeface="Segoe UI Light" pitchFamily="34" charset="0"/>
              <a:ea typeface="造字工房悦黑体验版常规体" pitchFamily="50" charset="-122"/>
              <a:cs typeface="Segoe UI Light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09386"/>
            <a:ext cx="6007508" cy="43509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156501" y="1607605"/>
            <a:ext cx="3888432" cy="79208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59286" y="2492896"/>
            <a:ext cx="3888432" cy="79208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4450" y="3398494"/>
            <a:ext cx="3888432" cy="79208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51337" y="1607605"/>
            <a:ext cx="86900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ea typeface="造字工房悦黑体验版常规体" pitchFamily="50" charset="-122"/>
              </a:rPr>
              <a:t>1</a:t>
            </a:r>
            <a:endParaRPr lang="zh-CN" altLang="en-US" sz="4000" b="1" dirty="0">
              <a:solidFill>
                <a:schemeClr val="tx1"/>
              </a:solidFill>
              <a:ea typeface="造字工房悦黑体验版常规体" pitchFamily="5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6501" y="2492896"/>
            <a:ext cx="86900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ea typeface="造字工房悦黑体验版常规体" pitchFamily="50" charset="-122"/>
              </a:rPr>
              <a:t>2</a:t>
            </a:r>
            <a:endParaRPr lang="zh-CN" altLang="en-US" sz="4000" b="1" dirty="0">
              <a:solidFill>
                <a:schemeClr val="tx1"/>
              </a:solidFill>
              <a:ea typeface="造字工房悦黑体验版常规体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9286" y="3398445"/>
            <a:ext cx="86900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ea typeface="造字工房悦黑体验版常规体" pitchFamily="50" charset="-122"/>
              </a:rPr>
              <a:t>3</a:t>
            </a:r>
            <a:endParaRPr lang="zh-CN" altLang="en-US" sz="4000" b="1" dirty="0">
              <a:solidFill>
                <a:schemeClr val="tx1"/>
              </a:solidFill>
              <a:ea typeface="造字工房悦黑体验版常规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59286" y="4270541"/>
            <a:ext cx="86900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ea typeface="造字工房悦黑体验版常规体" pitchFamily="50" charset="-122"/>
              </a:rPr>
              <a:t>4</a:t>
            </a:r>
            <a:endParaRPr lang="zh-CN" altLang="en-US" sz="4000" b="1" dirty="0">
              <a:solidFill>
                <a:schemeClr val="tx1"/>
              </a:solidFill>
              <a:ea typeface="造字工房悦黑体验版常规体" pitchFamily="5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20339" y="1823629"/>
            <a:ext cx="33843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造字工房悦黑体验版常规体" pitchFamily="50" charset="-122"/>
              </a:rPr>
              <a:t>Overview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057308" y="2679303"/>
            <a:ext cx="413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造字工房悦黑体验版常规体" pitchFamily="50" charset="-122"/>
              </a:rPr>
              <a:t>Transformer</a:t>
            </a:r>
            <a:endParaRPr lang="en-US" altLang="zh-CN" sz="2400" dirty="0">
              <a:solidFill>
                <a:schemeClr val="bg1"/>
              </a:solidFill>
              <a:latin typeface="+mj-lt"/>
              <a:ea typeface="造字工房悦黑体验版常规体" pitchFamily="5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57308" y="3543399"/>
            <a:ext cx="338437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造字工房悦黑体验版常规体" pitchFamily="50" charset="-122"/>
              </a:rPr>
              <a:t>Why self-attention</a:t>
            </a:r>
            <a:endParaRPr lang="en-US" altLang="zh-CN" sz="2400" dirty="0">
              <a:solidFill>
                <a:schemeClr val="bg1"/>
              </a:solidFill>
              <a:latin typeface="+mj-lt"/>
              <a:ea typeface="造字工房悦黑体验版常规体" pitchFamily="50" charset="-122"/>
            </a:endParaRPr>
          </a:p>
        </p:txBody>
      </p:sp>
    </p:spTree>
  </p:cSld>
  <p:clrMapOvr>
    <a:masterClrMapping/>
  </p:clrMapOvr>
  <p:transition spd="slow" advTm="14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8" grpId="0" animBg="1"/>
      <p:bldP spid="9" grpId="0" animBg="1"/>
      <p:bldP spid="2" grpId="0" animBg="1"/>
      <p:bldP spid="13" grpId="0" animBg="1"/>
      <p:bldP spid="14" grpId="0" animBg="1"/>
      <p:bldP spid="15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1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 smtClean="0">
                <a:sym typeface="+mn-ea"/>
              </a:rPr>
              <a:t>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217612"/>
            <a:ext cx="7648575" cy="4295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5415" y="5929952"/>
            <a:ext cx="148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NIPS 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4350948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1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 smtClean="0">
                <a:sym typeface="+mn-ea"/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1271464" y="1286357"/>
            <a:ext cx="9475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has been a running joke in the NLP community that </a:t>
            </a:r>
            <a:r>
              <a:rPr lang="en-US" sz="2400" b="1" dirty="0"/>
              <a:t>an LSTM with attention</a:t>
            </a:r>
            <a:r>
              <a:rPr lang="en-US" sz="2400" dirty="0"/>
              <a:t> will yield state-of-the-art performance on any task</a:t>
            </a:r>
            <a:r>
              <a:rPr lang="en-US" dirty="0"/>
              <a:t>.</a:t>
            </a:r>
            <a:endParaRPr lang="en-US" dirty="0">
              <a:effectLst/>
            </a:endParaRPr>
          </a:p>
        </p:txBody>
      </p:sp>
      <p:pic>
        <p:nvPicPr>
          <p:cNvPr id="1028" name="Picture 4" descr="Image result for attention mechan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67" y="2117354"/>
            <a:ext cx="3475153" cy="44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1464" y="5822434"/>
            <a:ext cx="6056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Observation: attention is built upon </a:t>
            </a:r>
            <a:r>
              <a:rPr lang="en-US" sz="2400" dirty="0" smtClean="0"/>
              <a:t>RNN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This paper break this observation!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71462" y="2275611"/>
            <a:ext cx="6056437" cy="3172690"/>
            <a:chOff x="1271462" y="2275611"/>
            <a:chExt cx="6056437" cy="3172690"/>
          </a:xfrm>
        </p:grpSpPr>
        <p:sp>
          <p:nvSpPr>
            <p:cNvPr id="11" name="Rectangle 10"/>
            <p:cNvSpPr/>
            <p:nvPr/>
          </p:nvSpPr>
          <p:spPr>
            <a:xfrm>
              <a:off x="1271463" y="2379783"/>
              <a:ext cx="54722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 smtClean="0"/>
                <a:t>Example: Neural Machine Translation</a:t>
              </a:r>
              <a:endParaRPr lang="en-US" sz="2400" dirty="0"/>
            </a:p>
          </p:txBody>
        </p:sp>
        <p:pic>
          <p:nvPicPr>
            <p:cNvPr id="1032" name="Picture 8" descr="Image result for attention mechanis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657" y="3097123"/>
              <a:ext cx="573405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997E75-2573-450C-96C7-0FF510DB39D8}"/>
                </a:ext>
              </a:extLst>
            </p:cNvPr>
            <p:cNvSpPr/>
            <p:nvPr/>
          </p:nvSpPr>
          <p:spPr>
            <a:xfrm>
              <a:off x="1271462" y="2275611"/>
              <a:ext cx="6056437" cy="3172690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2564" y="2957394"/>
            <a:ext cx="3938153" cy="1562651"/>
            <a:chOff x="8042564" y="2957394"/>
            <a:chExt cx="3938153" cy="1562651"/>
          </a:xfrm>
        </p:grpSpPr>
        <p:sp>
          <p:nvSpPr>
            <p:cNvPr id="17" name="Rounded Rectangle 16"/>
            <p:cNvSpPr/>
            <p:nvPr/>
          </p:nvSpPr>
          <p:spPr>
            <a:xfrm>
              <a:off x="8042564" y="3564082"/>
              <a:ext cx="2431472" cy="955963"/>
            </a:xfrm>
            <a:prstGeom prst="roundRect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774728" y="2957394"/>
              <a:ext cx="1205989" cy="727815"/>
              <a:chOff x="10961832" y="1949476"/>
              <a:chExt cx="935182" cy="727815"/>
            </a:xfrm>
          </p:grpSpPr>
          <p:sp>
            <p:nvSpPr>
              <p:cNvPr id="19" name="Line Callout 2 (No Border) 18"/>
              <p:cNvSpPr/>
              <p:nvPr/>
            </p:nvSpPr>
            <p:spPr>
              <a:xfrm>
                <a:off x="10988098" y="1949476"/>
                <a:ext cx="820881" cy="532300"/>
              </a:xfrm>
              <a:prstGeom prst="callout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961832" y="2030960"/>
                <a:ext cx="935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Attention</a:t>
                </a:r>
                <a:endParaRPr lang="en-US" dirty="0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7637318" y="2275610"/>
            <a:ext cx="4343399" cy="4272265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1174"/>
      </p:ext>
    </p:extLst>
  </p:cSld>
  <p:clrMapOvr>
    <a:masterClrMapping/>
  </p:clrMapOvr>
  <p:transition advTm="10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1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 smtClean="0">
                <a:sym typeface="+mn-ea"/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788864" y="1553057"/>
            <a:ext cx="105268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Contributions: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effectLst/>
              </a:rPr>
              <a:t>Propose Transformer: </a:t>
            </a:r>
            <a:r>
              <a:rPr lang="en-US" sz="2800" dirty="0"/>
              <a:t>a new simple network architecture based solely on attention mechanisms, dispensing with recurrence and </a:t>
            </a:r>
            <a:r>
              <a:rPr lang="en-US" sz="2800" dirty="0" smtClean="0"/>
              <a:t>convolutions entirely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Establish a new state-of-the-art </a:t>
            </a:r>
            <a:r>
              <a:rPr lang="en-US" sz="2800" dirty="0"/>
              <a:t>BLEU on </a:t>
            </a:r>
            <a:r>
              <a:rPr lang="en-US" sz="2800" dirty="0" smtClean="0"/>
              <a:t>machine </a:t>
            </a:r>
            <a:r>
              <a:rPr lang="en-US" sz="2800" dirty="0"/>
              <a:t>translation </a:t>
            </a:r>
            <a:r>
              <a:rPr lang="en-US" sz="2800" dirty="0" smtClean="0"/>
              <a:t>task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High efficiency: less training cost</a:t>
            </a:r>
            <a:endParaRPr lang="en-US" sz="2800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818582" y="1553057"/>
            <a:ext cx="10467400" cy="2993543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5292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2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Transformer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635732" y="1474967"/>
            <a:ext cx="6064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Scaled Dot-Product </a:t>
            </a:r>
            <a:r>
              <a:rPr lang="en-US" sz="2800" dirty="0" smtClean="0"/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Multi-Head </a:t>
            </a:r>
            <a:r>
              <a:rPr lang="en-US" sz="2800" dirty="0"/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Position-wise Feed-Forward </a:t>
            </a:r>
            <a:r>
              <a:rPr lang="en-US" sz="2800" dirty="0" smtClean="0"/>
              <a:t>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Embeddings</a:t>
            </a:r>
            <a:r>
              <a:rPr lang="en-US" sz="2800" dirty="0"/>
              <a:t> and </a:t>
            </a:r>
            <a:r>
              <a:rPr lang="en-US" sz="2800" dirty="0" err="1" smtClean="0"/>
              <a:t>Softmax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Positional Encoding</a:t>
            </a:r>
            <a:endParaRPr lang="en-US" sz="28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2" y="260648"/>
            <a:ext cx="4031987" cy="60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3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2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Transformer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635732" y="1474967"/>
            <a:ext cx="6064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Scaled Dot-Product </a:t>
            </a:r>
            <a:r>
              <a:rPr lang="en-US" sz="2800" dirty="0" smtClean="0"/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Multi-Head 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Position-wise Feed-Forward </a:t>
            </a: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Embeddings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tx1">
                    <a:alpha val="20000"/>
                  </a:schemeClr>
                </a:solidFill>
              </a:rPr>
              <a:t>Softmax</a:t>
            </a:r>
            <a:endParaRPr lang="en-US" sz="2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Positional Encoding</a:t>
            </a:r>
            <a:endParaRPr lang="en-US" sz="2800" dirty="0">
              <a:solidFill>
                <a:schemeClr val="tx1">
                  <a:alpha val="2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24" y="1474967"/>
            <a:ext cx="3440653" cy="3909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3" y="4884484"/>
            <a:ext cx="4668646" cy="817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19030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Q: queries, K: keys, V: values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856653" y="4255485"/>
            <a:ext cx="4668646" cy="1446292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6177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260648"/>
            <a:ext cx="1271464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造字工房悦黑体验版常规体" pitchFamily="50" charset="-122"/>
              </a:rPr>
              <a:t>Part </a:t>
            </a:r>
            <a:r>
              <a:rPr lang="en-US" altLang="zh-CN" dirty="0" smtClean="0">
                <a:ea typeface="造字工房悦黑体验版常规体" pitchFamily="50" charset="-122"/>
              </a:rPr>
              <a:t>2</a:t>
            </a: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43472" y="260648"/>
            <a:ext cx="72008" cy="43204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0796" y="464299"/>
            <a:ext cx="63624" cy="22440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56842" y="277827"/>
            <a:ext cx="53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Segoe UI Light" pitchFamily="34" charset="0"/>
                <a:ea typeface="造字工房悦黑体验版常规体" pitchFamily="50" charset="-122"/>
                <a:cs typeface="Segoe UI Light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Transformer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0DE2F-3FC8-42FB-948F-AF66291157E9}"/>
              </a:ext>
            </a:extLst>
          </p:cNvPr>
          <p:cNvSpPr txBox="1"/>
          <p:nvPr/>
        </p:nvSpPr>
        <p:spPr>
          <a:xfrm>
            <a:off x="635732" y="1474967"/>
            <a:ext cx="6064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Scaled Dot-Product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Multi-Head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Position-wise Feed-Forward </a:t>
            </a:r>
            <a:r>
              <a:rPr lang="en-US" sz="2800" dirty="0" smtClean="0">
                <a:solidFill>
                  <a:schemeClr val="tx1">
                    <a:alpha val="20000"/>
                  </a:schemeClr>
                </a:solidFill>
              </a:rPr>
              <a:t>Networks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alpha val="20000"/>
                  </a:schemeClr>
                </a:solidFill>
              </a:rPr>
              <a:t>Embeddings</a:t>
            </a: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 and </a:t>
            </a:r>
            <a:r>
              <a:rPr lang="en-US" sz="2800" dirty="0" err="1" smtClean="0">
                <a:solidFill>
                  <a:schemeClr val="tx1">
                    <a:alpha val="20000"/>
                  </a:schemeClr>
                </a:solidFill>
              </a:rPr>
              <a:t>Softmax</a:t>
            </a:r>
            <a:endParaRPr lang="en-US" sz="2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20000"/>
                  </a:schemeClr>
                </a:solidFill>
              </a:rPr>
              <a:t>Positional Encoding</a:t>
            </a:r>
            <a:endParaRPr lang="en-US" sz="2800" dirty="0">
              <a:solidFill>
                <a:schemeClr val="tx1">
                  <a:alpha val="20000"/>
                </a:schemeClr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587" y="1532876"/>
            <a:ext cx="3033713" cy="4138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137637"/>
            <a:ext cx="6973887" cy="1473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93" y="5778504"/>
            <a:ext cx="741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total computational cost is similar to that of single-head attention with full </a:t>
            </a:r>
            <a:r>
              <a:rPr lang="en-US" sz="2000" dirty="0" smtClean="0"/>
              <a:t>dimensionality.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97E75-2573-450C-96C7-0FF510DB39D8}"/>
              </a:ext>
            </a:extLst>
          </p:cNvPr>
          <p:cNvSpPr/>
          <p:nvPr/>
        </p:nvSpPr>
        <p:spPr>
          <a:xfrm>
            <a:off x="318292" y="4000500"/>
            <a:ext cx="7418387" cy="2485890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0907"/>
      </p:ext>
    </p:extLst>
  </p:cSld>
  <p:clrMapOvr>
    <a:masterClrMapping/>
  </p:clrMapOvr>
  <p:transition advTm="1042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510</Words>
  <Application>Microsoft Office PowerPoint</Application>
  <PresentationFormat>Widescreen</PresentationFormat>
  <Paragraphs>130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新細明體</vt:lpstr>
      <vt:lpstr>宋体</vt:lpstr>
      <vt:lpstr>微软雅黑 Light</vt:lpstr>
      <vt:lpstr>造字工房悦黑体验版常规体</vt:lpstr>
      <vt:lpstr>Arial</vt:lpstr>
      <vt:lpstr>Calibri</vt:lpstr>
      <vt:lpstr>Calibri Light</vt:lpstr>
      <vt:lpstr>Segoe UI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 Is All You Need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Yue WANG</cp:lastModifiedBy>
  <cp:revision>103</cp:revision>
  <cp:lastPrinted>2017-09-17T15:40:42Z</cp:lastPrinted>
  <dcterms:created xsi:type="dcterms:W3CDTF">2015-02-01T15:52:00Z</dcterms:created>
  <dcterms:modified xsi:type="dcterms:W3CDTF">2017-09-19T07:14:06Z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2052-10.1.0.5604</vt:lpwstr>
  </property>
</Properties>
</file>