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>
                <a:solidFill>
                  <a:srgbClr val="FFFFF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从下面看蓝天下的热气球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从上面看热气球顶部的特写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下面看蓝天下的热气球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从下面看蓝天下的热气球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从下面看蓝天下的热气球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妥布霉素 2022年8月30日…"/>
          <p:cNvSpPr txBox="1"/>
          <p:nvPr>
            <p:ph type="body" idx="21"/>
          </p:nvPr>
        </p:nvSpPr>
        <p:spPr>
          <a:xfrm>
            <a:off x="1201340" y="10786611"/>
            <a:ext cx="21971003" cy="16975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z="3600"/>
            </a:pPr>
            <a:r>
              <a:t>妥布霉素 2022年8月30日</a:t>
            </a:r>
          </a:p>
          <a:p>
            <a:pPr defTabSz="825500">
              <a:defRPr sz="3600"/>
            </a:pPr>
            <a:r>
              <a:t>参考文献：https://zhuanlan.zhihu.com/p/151036015</a:t>
            </a:r>
          </a:p>
        </p:txBody>
      </p:sp>
      <p:sp>
        <p:nvSpPr>
          <p:cNvPr id="152" name="手动计算模型梯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手动计算模型梯度</a:t>
            </a:r>
          </a:p>
        </p:txBody>
      </p:sp>
      <p:sp>
        <p:nvSpPr>
          <p:cNvPr id="153" name="——以逻辑回归LR为例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2121354">
              <a:lnSpc>
                <a:spcPct val="80000"/>
              </a:lnSpc>
              <a:defRPr spc="-201" sz="10092">
                <a:solidFill>
                  <a:srgbClr val="FFFFFF"/>
                </a:solidFill>
              </a:defRPr>
            </a:lvl1pPr>
          </a:lstStyle>
          <a:p>
            <a:pPr/>
            <a:r>
              <a:t>——以逻辑回归LR为例子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性回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线性回归</a:t>
            </a:r>
          </a:p>
        </p:txBody>
      </p:sp>
      <p:sp>
        <p:nvSpPr>
          <p:cNvPr id="15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0666" y="3864252"/>
            <a:ext cx="15542668" cy="7423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逻辑回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逻辑回归</a:t>
            </a:r>
          </a:p>
        </p:txBody>
      </p:sp>
      <p:sp>
        <p:nvSpPr>
          <p:cNvPr id="16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946" y="2113527"/>
            <a:ext cx="10724107" cy="40865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0590" y="6083058"/>
            <a:ext cx="9582820" cy="729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R假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LR假设</a:t>
            </a:r>
          </a:p>
        </p:txBody>
      </p:sp>
      <p:sp>
        <p:nvSpPr>
          <p:cNvPr id="16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658" y="4054149"/>
            <a:ext cx="11491349" cy="6833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8392" y="4024126"/>
            <a:ext cx="9206489" cy="6733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R原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LR原理</a:t>
            </a:r>
          </a:p>
        </p:txBody>
      </p:sp>
      <p:sp>
        <p:nvSpPr>
          <p:cNvPr id="17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353" y="1768803"/>
            <a:ext cx="15922063" cy="1137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概率公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概率公式</a:t>
            </a:r>
          </a:p>
        </p:txBody>
      </p:sp>
      <p:sp>
        <p:nvSpPr>
          <p:cNvPr id="178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3678" y="3407724"/>
            <a:ext cx="15196644" cy="9337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对数损失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对数损失函数</a:t>
            </a:r>
          </a:p>
        </p:txBody>
      </p:sp>
      <p:sp>
        <p:nvSpPr>
          <p:cNvPr id="18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4825" y="2571755"/>
            <a:ext cx="15932385" cy="9847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梯度计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梯度计算</a:t>
            </a:r>
          </a:p>
        </p:txBody>
      </p:sp>
      <p:sp>
        <p:nvSpPr>
          <p:cNvPr id="188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幻灯片项目符号文本"/>
          <p:cNvSpPr txBox="1"/>
          <p:nvPr>
            <p:ph type="body" idx="1"/>
          </p:nvPr>
        </p:nvSpPr>
        <p:spPr>
          <a:xfrm>
            <a:off x="12192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2482" y="1728842"/>
            <a:ext cx="14639235" cy="9712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梯度计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梯度计算</a:t>
            </a:r>
          </a:p>
        </p:txBody>
      </p:sp>
      <p:sp>
        <p:nvSpPr>
          <p:cNvPr id="19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7478" y="2564483"/>
            <a:ext cx="15232077" cy="1082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