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xmeng@g.harvard.edu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Xiang Meng (Harvard University, xmeng@g.harvard.edu)"/>
          <p:cNvSpPr txBox="1"/>
          <p:nvPr>
            <p:ph type="body" idx="21"/>
          </p:nvPr>
        </p:nvSpPr>
        <p:spPr>
          <a:xfrm>
            <a:off x="1206499" y="9703454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Xiang Meng (Harvard University, </a:t>
            </a:r>
            <a:r>
              <a:rPr u="sng">
                <a:hlinkClick r:id="rId2" invalidUrl="" action="" tgtFrame="" tooltip="" history="1" highlightClick="0" endSnd="0"/>
              </a:rPr>
              <a:t>xmeng@g.harvard.edu</a:t>
            </a:r>
            <a:r>
              <a:t>)</a:t>
            </a:r>
          </a:p>
        </p:txBody>
      </p:sp>
      <p:sp>
        <p:nvSpPr>
          <p:cNvPr id="152" name="Assessing Uniformity in Sampling of Sedentary Tim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Assessing Uniformity in Sampling of Sedentary Times</a:t>
            </a:r>
          </a:p>
        </p:txBody>
      </p:sp>
      <p:sp>
        <p:nvSpPr>
          <p:cNvPr id="153" name="3rd Harvard Data Science Symposiu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3rd Harvard Data Science Symposium</a:t>
            </a:r>
          </a:p>
        </p:txBody>
      </p:sp>
      <p:sp>
        <p:nvSpPr>
          <p:cNvPr id="154" name="Joint work with Walter Dempsey, Predrag (Pedja) Klasnja (UMich); Peng Liao, Susan Murphy (Harvard); Nick Reid (U of Washington)"/>
          <p:cNvSpPr txBox="1"/>
          <p:nvPr/>
        </p:nvSpPr>
        <p:spPr>
          <a:xfrm>
            <a:off x="1206499" y="10517661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627379">
              <a:defRPr b="1" sz="2736">
                <a:solidFill>
                  <a:srgbClr val="000000"/>
                </a:solidFill>
              </a:defRPr>
            </a:lvl1pPr>
          </a:lstStyle>
          <a:p>
            <a:pPr/>
            <a:r>
              <a:t>Joint work with Walter Dempsey, Predrag (Pedja) Klasnja (UMich); Peng Liao, Susan Murphy (Harvard); Nick Reid (U of Washington)</a:t>
            </a:r>
          </a:p>
        </p:txBody>
      </p:sp>
      <p:sp>
        <p:nvSpPr>
          <p:cNvPr id="155" name="I have no disclosures to make"/>
          <p:cNvSpPr txBox="1"/>
          <p:nvPr/>
        </p:nvSpPr>
        <p:spPr>
          <a:xfrm>
            <a:off x="1206499" y="11331868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I have no disclosures to make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We designed an experiment to provide data for a mobile health interven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designed an experiment to provide data for a mobile health intervention</a:t>
            </a:r>
          </a:p>
          <a:p>
            <a:pPr/>
            <a:r>
              <a:t>Question: Need to investigate how often, and in what context should a mobile intervention be provided.</a:t>
            </a:r>
          </a:p>
          <a:p>
            <a:pPr/>
            <a:r>
              <a:t>The “micro-randomized trial” (MRT) involves sequential decisions within each randomization.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RT: Micro-Randomized T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MRT: Micro-Randomized Trial</a:t>
            </a:r>
          </a:p>
        </p:txBody>
      </p:sp>
      <p:sp>
        <p:nvSpPr>
          <p:cNvPr id="16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Screen Shot 2021-11-01 at 6.11.03 PM.png" descr="Screen Shot 2021-11-01 at 6.11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1784" y="2558531"/>
            <a:ext cx="17727238" cy="10032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elivery and MRT Randomization Prob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Delivery and MRT Randomization Probabilities</a:t>
            </a:r>
          </a:p>
        </p:txBody>
      </p:sp>
      <p:sp>
        <p:nvSpPr>
          <p:cNvPr id="166" name="Algorithm goal:…"/>
          <p:cNvSpPr txBox="1"/>
          <p:nvPr>
            <p:ph type="body" idx="1"/>
          </p:nvPr>
        </p:nvSpPr>
        <p:spPr>
          <a:xfrm>
            <a:off x="1206500" y="2660060"/>
            <a:ext cx="21971000" cy="9844456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t>Algorithm goal: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We designed the MRT using a soft budget targeting an average of 0.5 Intervention per Block </a:t>
            </a:r>
            <a14:m>
              <m:oMath>
                <m:sSub>
                  <m:e>
                    <m:r>
                      <m:rPr>
                        <m:scr m:val="script"/>
                      </m:r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(8am-12pm, 12pm-4pm, 4pm-8pm)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Uniform distribution in sedentary times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Algorithm: The randomization probabilities at each available time is given by </a:t>
            </a:r>
            <a14:m>
              <m:oMath>
                <m:f>
                  <m:fPr>
                    <m:ctrlP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Sup>
                      <m:e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e>
                            <m:r>
                              <m:rPr>
                                <m:scr m:val="script"/>
                              </m:rPr>
                              <a:rPr xmlns:a="http://schemas.openxmlformats.org/drawingml/2006/main" sz="4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xmlns:a="http://schemas.openxmlformats.org/drawingml/2006/main" sz="4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num>
                  <m:den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den>
                </m:f>
              </m:oMath>
            </a14:m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 Manually truncate to  [0.005, 0.995] in practice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Tuning parameters: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14:m>
              <m:oMath>
                <m:sSub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e>
                  <m:sub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: forecast of the remaining sedentary times in the block.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14:m>
              <m:oMath>
                <m:sSubSup>
                  <m:e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desired average number of interventions per block.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14:m>
              <m:oMath>
                <m:sSub>
                  <m:e>
                    <m:r>
                      <m:rPr>
                        <m:scr m:val="script"/>
                      </m:r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: 4 hour block containing time t.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ow many interventions were delivered in each block and each da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108" sz="5440"/>
            </a:lvl1pPr>
          </a:lstStyle>
          <a:p>
            <a:pPr/>
            <a:r>
              <a:t>How many interventions were delivered in each block and each day?</a:t>
            </a:r>
          </a:p>
        </p:txBody>
      </p:sp>
      <p:sp>
        <p:nvSpPr>
          <p:cNvPr id="169" name="Result from 78 Users…"/>
          <p:cNvSpPr txBox="1"/>
          <p:nvPr>
            <p:ph type="body" idx="1"/>
          </p:nvPr>
        </p:nvSpPr>
        <p:spPr>
          <a:xfrm>
            <a:off x="1206500" y="3916749"/>
            <a:ext cx="21971000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3600"/>
            </a:pPr>
            <a:r>
              <a:t>Result from 78 Users </a:t>
            </a:r>
          </a:p>
          <a:p>
            <a:pPr marL="609599" indent="-609599">
              <a:defRPr sz="3600"/>
            </a:pPr>
            <a:r>
              <a:t>Goal: 0.5 per block and 1.5 per day.</a:t>
            </a:r>
          </a:p>
          <a:p>
            <a:pPr marL="609599" indent="-609599">
              <a:defRPr sz="3600"/>
            </a:pPr>
            <a:r>
              <a:t>Green dashed line is the user average (0.932)</a:t>
            </a:r>
          </a:p>
        </p:txBody>
      </p:sp>
      <p:pic>
        <p:nvPicPr>
          <p:cNvPr id="170" name="dailyAvgById_V2V3_78.jpeg" descr="dailyAvgById_V2V3_7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2779" y="3373158"/>
            <a:ext cx="11313692" cy="9343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 Comparison Using KL Diverg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Comparison Using KL Divergence</a:t>
            </a:r>
          </a:p>
        </p:txBody>
      </p:sp>
      <p:sp>
        <p:nvSpPr>
          <p:cNvPr id="173" name="Compare with a baseline algorithm, Block sampling---Use one randomisation probability for each block, across all users."/>
          <p:cNvSpPr txBox="1"/>
          <p:nvPr>
            <p:ph type="body" idx="1"/>
          </p:nvPr>
        </p:nvSpPr>
        <p:spPr>
          <a:xfrm>
            <a:off x="1206500" y="3142862"/>
            <a:ext cx="21971000" cy="9361654"/>
          </a:xfrm>
          <a:prstGeom prst="rect">
            <a:avLst/>
          </a:prstGeom>
        </p:spPr>
        <p:txBody>
          <a:bodyPr/>
          <a:lstStyle>
            <a:lvl1pPr marL="609599" indent="-609599">
              <a:defRPr sz="4300"/>
            </a:lvl1pPr>
          </a:lstStyle>
          <a:p>
            <a:pPr/>
            <a:r>
              <a:t>Compare with a baseline algorithm, Block sampling---Use one randomisation probability for each block, across all users.</a:t>
            </a:r>
          </a:p>
        </p:txBody>
      </p:sp>
      <p:pic>
        <p:nvPicPr>
          <p:cNvPr id="174" name="KL-user-boot-CI.png" descr="KL-user-boot-C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5224" y="4719673"/>
            <a:ext cx="8517480" cy="8517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hanks for your attentio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your attention!</a:t>
            </a:r>
          </a:p>
        </p:txBody>
      </p:sp>
      <p:sp>
        <p:nvSpPr>
          <p:cNvPr id="17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Any questions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