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465" r:id="rId3"/>
    <p:sldId id="257" r:id="rId4"/>
    <p:sldId id="258" r:id="rId5"/>
    <p:sldId id="261" r:id="rId6"/>
    <p:sldId id="466" r:id="rId7"/>
    <p:sldId id="467" r:id="rId8"/>
    <p:sldId id="468" r:id="rId9"/>
    <p:sldId id="469" r:id="rId10"/>
    <p:sldId id="471" r:id="rId11"/>
    <p:sldId id="470" r:id="rId12"/>
    <p:sldId id="474" r:id="rId13"/>
    <p:sldId id="473" r:id="rId14"/>
    <p:sldId id="472" r:id="rId15"/>
    <p:sldId id="263" r:id="rId16"/>
    <p:sldId id="264" r:id="rId17"/>
    <p:sldId id="477" r:id="rId18"/>
    <p:sldId id="266" r:id="rId19"/>
    <p:sldId id="267" r:id="rId20"/>
    <p:sldId id="268" r:id="rId21"/>
    <p:sldId id="269" r:id="rId22"/>
    <p:sldId id="270" r:id="rId23"/>
    <p:sldId id="460" r:id="rId24"/>
    <p:sldId id="462" r:id="rId25"/>
    <p:sldId id="461" r:id="rId26"/>
    <p:sldId id="463" r:id="rId27"/>
    <p:sldId id="478" r:id="rId28"/>
    <p:sldId id="458" r:id="rId29"/>
    <p:sldId id="635" r:id="rId30"/>
    <p:sldId id="640" r:id="rId31"/>
    <p:sldId id="641" r:id="rId32"/>
    <p:sldId id="64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75102"/>
  </p:normalViewPr>
  <p:slideViewPr>
    <p:cSldViewPr snapToGrid="0" snapToObjects="1">
      <p:cViewPr varScale="1">
        <p:scale>
          <a:sx n="94" d="100"/>
          <a:sy n="94" d="100"/>
        </p:scale>
        <p:origin x="1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27:40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3107 1 24575,'-42'34'0,"29"-21"0,-41 22 0,38-26 0,-1-2 0,0 5 0,2-4 0,4 1 0,-3-2 0,8-1 0,-1 0 0,-11 12 0,6-8 0,-7 8 0,7-9 0,2-2 0,-2 2 0,2-3 0,-2 3 0,-3 2 0,-13 6 0,10-2 0,-6-1 0,6 7 0,9-11 0,-10 16 0,4-14 0,6 3 0,-22-2 0,21-4 0,-13 0 0,13 0 0,3-2 0,-2 2 0,3-3 0,-5 11 0,4-6 0,-4 4 0,8 2 0,-5-6 0,1 6 0,-8 1 0,3-5 0,0 5 0,3-8 0,2 6 0,-11 5 0,7-2 0,-7 3 0,9-9 0,2-1 0,-2 1 0,3-1 0,-5 6 0,-1 0 0,1-2 0,-2 15 0,2-12 0,1 6 0,-5-3 0,8-14 0,-4 9 0,8-8 0,-3 4 0,3-4 0,-8 8 0,6-6 0,-5 12 0,6-10 0,0 19 0,-2-16 0,-2 16 0,0-13 0,-2-1 0,2 0 0,5-1 0,0-6 0,-4 11 0,5-14 0,-8 9 0,7-2 0,-3-1 0,2 1 0,1-6 0,3 8 0,0-8 0,0 11 0,-7-6 0,5 0 0,-5 9 0,7-5 0,0 1 0,0-1 0,0-1 0,0-3 0,0 17 0,0-17 0,0 17 0,0-20 0,0 6 0,0-7 0,0 2 0,4 2 0,-3-3 0,5 6 0,-5-7 0,1 2 0,1 1 0,-2-1 0,9 6 0,-9-5 0,9 5 0,-9-3 0,2-4 0,-3 3 0,0-7 0,0 2 0,3 8 0,-2-8 0,3 15 0,-4-16 0,2 9 0,-1-7 0,2 7 0,-3 2 0,5 0 0,-3 3 0,3-8 0,-5 9 0,0-10 0,0 10 0,0-9 0,0 3 0,0-4 0,0 4 0,0-6 0,0 3 0,3-5 0,-2 1 0,1-1 0,-2 8 0,0-9 0,3 6 0,-2-7 0,2 2 0,-3 0 0,3 9 0,-2-7 0,8 6 0,-8-8 0,5 4 0,-3-4 0,-3 8 0,6-6 0,-2 12 0,0-12 0,6 10 0,-8-10 0,9 12 0,-10-9 0,6 8 0,-2 6 0,0-7 0,6 6 0,-10-10 0,7-3 0,-4 9 0,0-10 0,5 19 0,-8-19 0,11 18 0,-8-20 0,4 12 0,-2-10 0,-1 19 0,6-11 0,-1 7 0,9 13 0,-13-26 0,15 35 0,-19-40 0,13 30 0,-10-21 0,1 9 0,1-6 0,-6-8 0,12 17 0,-3 5 0,7 10 0,7-1 0,-12-11 0,3-11 0,-8 0 0,1-5 0,0 1 0,5 13 0,-6-16 0,8 25 0,-6-20 0,4 7 0,3 12 0,-5-21 0,2 17 0,-2-10 0,7 8 0,-6-3 0,18 22 0,-15-20 0,6 11 0,10 16 0,-12-29 0,2 15 0,2 6 0,19 30 0,-8 0 0,-13-32 0,0-3 0,3 2 0,-3 7 0,2-5 0,-13-30 0,0 11 0,1-4 0,-3-7 0,4 11 0,3-4 0,-6-2 0,5 7 0,-6-9 0,-3-1 0,7 10 0,-8-12 0,7 29 0,-7-26 0,8 13 0,-6 0 0,1-5 0,1 8 0,-7-12 0,3 4 0,0-2 0,5 5 0,-3-2 0,7-14 0,-12 4 0,11 14 0,-11-17 0,16 39 0,-9-30 0,8 16 0,-5-3 0,-1-7 0,0 0 0,-5-2 0,4 0 0,-8-7 0,7 2 0,-8-5 0,3-5 0,1 6 0,4 0 0,-3-5 0,5-2 0,-7-4 0,1-1 0,1-2 0,6 16 0,-3-16 0,6 21 0,-11-23 0,4 14 0,-6-14 0,5 9 0,1-7 0,0 2 0,-1-2 0,0 7 0,-2-6 0,3 4 0,-4-6 0,3 0 0,-6-3 0,6 6 0,-6-2 0,7 7 0,1 2 0,0-3 0,-1 1 0,-4 7 0,3-8 0,-5 16 0,15-5 0,-14-6 0,13 20 0,-14-25 0,10 34 0,-5-17 0,1 6 0,-2-7 0,-5-4 0,0-2 0,0 7 0,0 0 0,0-7 0,0 16 0,0-16 0,0 25 0,0-27 0,0 26 0,0-34 0,0 21 0,0-8 0,0 3 0,5 10 0,-1-21 0,1 6 0,-2-15 0,-3-2 0,0-1 0,0 5 0,0-6 0,0 9 0,0-8 0,0 4 0,0 4 0,0-6 0,0 6 0,0-7 0,-3 7 0,2-6 0,-3 6 0,4-7 0,0 2 0,-3 1 0,3-4 0,-6 3 0,5-5 0,-7 5 0,7-5 0,-5 5 0,6-3 0,0 4 0,-3-1 0,3-2 0,-6-1 0,5-3 0,-4 0 0,-2 3 0,0-2 0,-2 2 0,3-3 0,-3 3 0,2-2 0,-5 5 0,2-5 0,-2-1 0,-6 0 0,7-2 0,-11 7 0,14-4 0,-9 4 0,7-5 0,0-2 0,-2 4 0,3-4 0,-4 5 0,3-6 0,-7 4 0,9-6 0,-14 9 0,11-5 0,-12 2 0,5 0 0,-6-3 0,5 0 0,-13 10 0,19-9 0,-18 6 0,14-5 0,-6-5 0,7 5 0,-16-5 0,14 8 0,-10-4 0,-4 3 0,16-3 0,-16-1 0,21 0 0,-11 0 0,11 1 0,-6-1 0,4 3 0,3-5 0,-7-2 0,9 3 0,-6-2 0,8 1 0,-8 2 0,-2 0 0,-8 8 0,-9-7 0,11 5 0,-19-4 0,20-3 0,-7 8 0,11-7 0,7 2 0,1 0 0,0 0 0,4 1 0,-3 2 0,2-3 0,-1-2 0,-10-2 0,9 1 0,-6-2 0,7 2 0,-2-3 0,2 2 0,-2 2 0,3-1 0,-3 0 0,2 0 0,-2-3 0,-6 3 0,4 0 0,-11 1 0,8 0 0,-4 5 0,6-5 0,-1 2 0,-14 2 0,-3-2 0,-14 0 0,8 6 0,3-7 0,14 3 0,-3-1 0,8-6 0,-4 5 0,6-5 0,-1 7 0,-5-3 0,5 5 0,-10-6 0,4 2 0,0 0 0,-13 4 0,11 1 0,-7-3 0,11-4 0,-10 9 0,6-7 0,-7 7 0,-4-4 0,16 1 0,-25 6 0,27-8 0,-17 6 0,20-11 0,-6 7 0,7-6 0,-7 9 0,1-8 0,-8 10 0,0-6 0,5 1 0,-3-2 0,8 1 0,-4-1 0,-4 13 0,7-12 0,-11 14 0,12-13 0,-9 5 0,-8 10 0,9-11 0,-13 11 0,10-8 0,-4 8 0,3-3 0,4 0 0,8-5 0,0 2 0,-6 1 0,0-4 0,1-2 0,4-7 0,3 5 0,2-5 0,1 2 0,-3 0 0,-2 15 0,3-8 0,-7 16 0,10-14 0,-7 6 0,-8 18 0,2-4 0,-14 10 0,-5 20 0,13-37 0,-7 19 0,22-37 0,2-1 0,-2 1 0,5-1 0,-3 6 0,4-7 0,-2 11 0,-13 6 0,-14 29 0,-23 10 0,0 5-477,-11-15 477,7-5 0,2-11 0,8 4 0,18-14 0,11-8 0,12-5 0,2-8 0,3 1 477,-1-4-477,4 2 0,0-3 0,0 1 0,3-1 0,-6 3 0,5-2 0,-1 9 0,2-7 0,0 5 0,0-8 0,0 3 0,0 5 0,0 0 0,0 1 0,0-3 0,0 12 0,0-3 0,0 7 0,0-14 0,0 3 0,0 8 0,0-4 0,0 20 0,0-28 0,0 10 0,0-9 0,0-3 0,0 12 0,0-12 0,0 3 0,0 0 0,0-3 0,0 6 0,0-4 0,0 7 0,0 9 0,0 9 0,-5 6 0,-14 4 0,5-3 0,-22 6 0,19-15 0,-19 19 0,21-27 0,-7 14 0,18-18 0,0-8 0,4 1 0,-3-10 0,3 2 0,-3 5 0,3-6 0,-6 9 0,5-10 0,-5 4 0,6-4 0,0 2 0,0 0 0,0-2 0,0 2 0,0-3 0,0 3 0,3 1 0,-2 0 0,4 1 0,-4-1 0,2 0 0,-3 2 0,2-3 0,4 4 0,-1-4 0,3 3 0,-4 3 0,2-4 0,-1 3 0,5 0 0,-9-6 0,6 6 0,-3 0 0,-3-6 0,2 6 0,0-8 0,-2 3 0,16 10 0,-10-7 0,11 9 0,-12-14 0,15 23 0,-11-19 0,10 15 0,-1-7 0,-10-10 0,9 9 0,-12-15 0,0 3 0,3 0 0,1 1 0,3 2 0,-1-3 0,6 5 0,-5-4 0,5 4 0,-8-5 0,15 2 0,-11 2 0,12-4 0,-16 2 0,7-4 0,-1 4 0,8 3 0,-6-3 0,5 0 0,-4-2 0,4 2 0,-4-3 0,13 7 0,-19-11 0,27 4 0,-21-1 0,13-3 0,-8 2 0,-5 0 0,13-2 0,-11 2 0,7-3 0,3 0 0,0 0 0,22 0 0,-15 0 0,22 0 0,-22 0 0,24 0 0,-15 0 0,6 0 0,1 0 0,-17 0 0,24 0 0,-24 0 0,26 0 0,-16 0 0,25 0 0,-14 0 0,25 0 0,-16 0 0,-2 0 0,-2 0 0,-26 0 0,5 0 0,-9 0 0,-7 0 0,7 0 0,-9 0 0,18 0 0,-4-5 0,6 3 0,-2-8 0,-16 6 0,7-2 0,-9 2 0,9-1 0,-7 4 0,7-8 0,-9 5 0,0-4 0,8-6 0,-11 8 0,20-9 0,-10 8 0,22-10 0,-6 4 0,-3-7 0,-2 3 0,-16 4 0,7-1 0,-9 6 0,18-3 0,-19 1 0,27 3 0,-28-3 0,10 6 0,1 0 0,-12-3 0,6 4 0,-17-4 0,-1 4 0,8-6 0,-6 4 0,9-4 0,-7 2 0,4 0 0,2 0 0,5 3 0,0-7 0,0 9 0,-1-5 0,-4 7 0,4-4 0,-12 4 0,3-4 0,0 4 0,-3-3 0,6 2 0,-4-1 0,13 2 0,-10-3 0,25 2 0,-20-2 0,12 0 0,-14-1 0,3 0 0,-8 1 0,4 0 0,-9 3 0,8-3 0,-9 0 0,14 2 0,-6-5 0,8 5 0,-5-3 0,3 4 0,6 0 0,-7 0 0,11 0 0,-13 0 0,4 0 0,10 0 0,-12 0 0,11 0 0,-13 0 0,14 0 0,-7 0 0,7 0 0,-9 0 0,14 0 0,-10 0 0,10 0 0,-5 0 0,2 0 0,10 0 0,-10 0 0,-2 0 0,0 0 0,-12 0 0,10 0 0,-12 0 0,5 0 0,-5 0 0,12 0 0,0 0 0,-4 0 0,4 0 0,-20 0 0,21 0 0,-19 0 0,18 0 0,-15 0 0,3 0 0,-5 0 0,-5 0 0,-3 0 0,3 0 0,-2 0 0,5 0 0,-2 0 0,2 0 0,-2 3 0,7-2 0,11 2 0,-7-3 0,23 10 0,-31-8 0,13 11 0,-16-13 0,0 6 0,16-1 0,-16-1 0,33 19 0,-14-14 0,18 14 0,1 1 0,-3-10 0,12 10 0,-19-17 0,-1 4 0,-5 0 0,-14 0 0,15 7 0,-17-14 0,-1 6 0,-3-7 0,-3 4 0,9 3 0,-7-3 0,6 1 0,-10-2 0,4-3 0,-4 0 0,10 4 0,-6-1 0,4-1 0,-4 3 0,4-3 0,16 15 0,-9-9 0,23 12 0,-24-12 0,12-1 0,-1 3 0,-5-5 0,16 5 0,-16-4 0,7-1 0,-1 0 0,-7-3 0,25 12 0,-4-4 0,9 4 0,-12-6 0,-2 5 0,-16-10 0,16 8 0,-21-10 0,20 7 0,-11-7 0,15 11 0,17 0 0,-13 3 0,23 7 0,-7-11 0,31 11 0,-5-3 0,-38-11 0,-1-1 0,15 4 0,14-1 0,-23-12 0,16 11 0,0 2 0,-16-5 0,14 10 0,-7-12 0,-7 1 0,32 5 0,-48-12 0,28 6 0,-35 3 0,10-8 0,-1 13 0,-9-14 0,-2 4 0,-14-2 0,13-2 0,-16 4 0,15-4 0,-3 2 0,-7-3 0,11 0 0,-13 0 0,5 0 0,8 0 0,13 0 0,11 0 0,9 0 0,-19 0 0,6 0 0,-17 0 0,9 0 0,-9 0 0,17-6 0,-24 4 0,23-3 0,-30-1 0,11 1 0,-13-5 0,23 0 0,-14 5 0,33-12 0,-24 9 0,3-8 0,0 5 0,0-4 0,-3 0 0,5 1 0,-9-3 0,-12 9 0,11-3 0,-18 3 0,8 3 0,15-16 0,1 8 0,1-8 0,11-2 0,-17 11 0,6-9 0,5-3 0,-4 6 0,-4-8 0,0 7 0,-26 10 0,19-15 0,-18 14 0,16-14 0,-21 15 0,21-16 0,-16 10 0,20-15 0,-24 14 0,4-3 0,-5 4 0,-3 5 0,3-7 0,10-3 0,-6 0 0,6-2 0,-7 5 0,-4 3 0,20-27 0,-11 17 0,15-27 0,-2 12 0,-9 3 0,3 0 0,-2 8 0,-11 3 0,9 2 0,3-27 0,-3 15 0,24-46 0,-15 22 0,15-24 0,-24 30 0,0 1 0,24-32 0,-25 26 0,-3 4 0,6 5 0,-13-3 0,0 10 0,-5 5 0,5-8 0,4 3 0,-7 16 0,11-16 0,-12 20 0,2-19 0,0 20 0,-3-4 0,2 8 0,-3-7 0,5-6 0,-3-15 0,2 10 0,-4-7 0,0 7 0,10-10 0,-7 10 0,7-27 0,-10 36 0,0-35 0,0 40 0,0-12 0,0 0 0,0 6 0,0-6 0,0 0 0,0 7 0,0-7 0,0-9 0,5-5 0,-3-9 0,4 12 0,-6 11 0,0 9 0,0-18 0,0 4 0,0-7 0,0 12 0,0-9 0,0 5 0,0-8 0,0-6 0,0 13 0,0-15 0,0 8 0,0 10 0,0 2 0,0-10 0,0 6 0,0-3 0,0-1 0,0 25 0,0-34 0,0 18 0,0-13 0,0 12 0,0 9 0,0-9 0,0 7 0,0-7 0,0 14 0,0-13 0,0 2 0,0-15 0,0 18 0,0-13 0,0 26 0,0-27 0,0 20 0,0-12 0,0 17 0,0-6 0,0-3 0,0 7 0,-3-9 0,2 13 0,-2-14 0,-3-17 0,5-11 0,-8 14 0,9 2 0,-3 26 0,3-1 0,0-2 0,-3 6 0,2-7 0,-1 6 0,-8-15 0,7-3 0,-7-6 0,7 3 0,2 14 0,-6-3 0,6-6 0,-3 7 0,-1-20 0,4 27 0,-4-26 0,5 27 0,0-19 0,0 4 0,0 2 0,0-7 0,0 0 0,0 11 0,0-19 0,0 20 0,0-7 0,0 11 0,0-1 0,0 7 0,0-14 0,0 16 0,0-15 0,-3 13 0,0-4 0,-1 3 0,2 5 0,2-2 0,0 2 0,0-2 0,0 2 0,0-2 0,0 0 0,0-1 0,0-2 0,0-6 0,0 4 0,0-3 0,0 7 0,2 1 0,-1 3 0,2-4 0,-3 1 0,3-4 0,-3 0 0,3 4 0,-3-8 0,0 6 0,3-12 0,-2 9 0,3-18 0,-4 19 0,0-18 0,0 23 0,0-9 0,0 7 0,0 0 0,5-2 0,-3 3 0,3-1 0,-5-2 0,4-3 0,-1 4 0,2-20 0,0 20 0,6-29 0,-6 30 0,5-21 0,-7 22 0,-3-5 0,6 8 0,-6-3 0,6 2 0,-5-2 0,1 2 0,-2-2 0,3 0 0,1-1 0,-1-2 0,0 5 0,-3-2 0,0 2 0,0-2 0,0 2 0,0-2 0,0 3 0,0-3 0,0 2 0,0-2 0,0 3 0,0-4 0,0 3 0,2-4 0,3-4 0,-2 4 0,1-11 0,-1 13 0,-3-5 0,3 8 0,-3-3 0,3 2 0,0-2 0,3 0 0,-2 2 0,1-2 0,-4 2 0,4 1 0,-4-3 0,2 2 0,-3-2 0,0 3 0,5-3 0,-3 2 0,6-3 0,-7 4 0,2-3 0,-1-1 0,-1 0 0,5-6 0,-5 7 0,3-5 0,-4 5 0,2-1 0,2 1 0,2-3 0,-3 2 0,3 0 0,-3-2 0,1 5 0,-1-2 0,-1 3 0,2 0 0,2-1 0,-3 1 0,3 0 0,-5-1 0,1-2 0,-2 2 0,3-2 0,1 0 0,5-1 0,-3 0 0,1 1 0,-1-5 0,-2 6 0,3-6 0,-1 8 0,0-1 0,0 1 0,3 0 0,-2 2 0,2-1 0,5 0 0,-6 2 0,9-6 0,-10 7 0,5-6 0,-6 7 0,11-5 0,-9 5 0,42-22 0,-33 16 0,26-13 0,-32 17 0,-1 0 0,0 3 0,-1-3 0,-3 3 0,0-3 0,0 2 0,0-1 0,1 2 0,2-3 0,-2-1 0,1 1 0,-1 0 0,-1 0 0,3 2 0,-2-1 0,2 2 0,5 0 0,-3 0 0,11 0 0,-11 0 0,3 0 0,-8 0 0,3 0 0,-2 0 0,2 0 0,-3 0 0,8 0 0,-5 0 0,7 0 0,8 5 0,-11-4 0,13 7 0,-19-8 0,5 6 0,-5-6 0,2 6 0,0 0 0,-2 4 0,5 2 0,-6 1 0,3-1 0,-5-2 0,-1-1 0,-1-3 0,-1 0 0,7 3 0,-6-2 0,3 2 0,-2-3 0,1 1 0,-1-1 0,0 3 0,-1 0 0,3 9 0,4-4 0,-2 3 0,0-7 0,-1 7 0,-5-9 0,5 9 0,-2-10 0,-1 1 0,2-1 0,-4-1 0,2 0 0,-3 3 0,0-2 0,0 2 0,0-3 0,0 3 0,0-2 0,3 2 0,-3-3 0,3 8 0,-3-6 0,0 14 0,0-11 0,0 4 0,0 2 0,0-9 0,0 6 0,0-5 0,0 0 0,0 4 0,0-1 0,0 1 0,0 4 0,0-6 0,0 3 0,0-5 0,0-2 0,0 2 0,0-3 0,0 8 0,0-5 0,0 5 0,0-5 0,0-3 0,0 3 0,0-2 0,0 2 0,0-3 0,0 3 0,0 5 0,0-5 0,0 5 0,0-8 0,0 3 0,0-2 0,0 2 0,0-3 0,0 3 0,0-2 0,0 2 0,0-3 0,0 3 0,3-2 0,-2 5 0,1-3 0,-2 1 0,0-1 0,0-3 0,0 3 0,0-2 0,0 2 0,0-3 0,0 3 0,0 1 0,6 2 0,-5-2 0,5-1 0,-6-3 0,0 0 0,3 8 0,-2-6 0,5 9 0,-5-10 0,2 5 0,-3-5 0,0 5 0,0-5 0,3 2 0,-3-3 0,3 8 0,3-3 0,-5 6 0,5-7 0,-4-1 0,-1-3 0,2 3 0,-1 1 0,-1-1 0,2 3 0,0-2 0,0 0 0,3-1 0,-2-3 0,1 0 0,-1 3 0,-1 6 0,3-4 0,-6 3 0,9-5 0,-8-3 0,5 3 0,-4-2 0,2 2 0,-1-3 0,3 3 0,-3-2 0,3-1 0,0 3 0,1-2 0,-1 2 0,3 0 0,-2-2 0,2 2 0,-3-3 0,8 4 0,-6-3 0,6 4 0,-8-5 0,0-2 0,1-2 0,-1-2 0,3 0 0,0 3 0,4 1 0,-3 2 0,1 0 0,-1 0 0,3-2 0,-1 1 0,1-4 0,-4 1 0,0-2 0,-3 0 0,8 4 0,-5 0 0,5 0 0,0 2 0,-6-5 0,14 6 0,-14-6 0,6 2 0,-8-3 0,3 0 0,-2 0 0,2 0 0,-3 0 0,3 0 0,1 0 0,-1 0 0,3 0 0,-5 0 0,2 0 0,-3 0 0,3 0 0,1-5 0,0 3 0,1-3 0,-1 2 0,0 2 0,1-2 0,-4 1 0,2 1 0,0-5 0,-2 6 0,5-3 0,-5 0 0,2 0 0,-3-1 0,0-1 0,0 4 0,1-2 0,-1 3 0,0 0 0,3-3 0,-2 0 0,2-4 0,0 1 0,-2 0 0,2 0 0,0-1 0,-2 4 0,4-6 0,-1 8 0,0-7 0,-1 7 0,-3-2 0,3 3 0,-2-3 0,2 3 0,-3-3 0,3 3 0,6 0 0,3 0 0,-2 0 0,15 0 0,-20 0 0,12-3 0,-9-1 0,-6-3 0,14-1 0,-11 2 0,6 2 0,-4-2 0,-1 5 0,-2-4 0,2 1 0,-2-2 0,2 3 0,0 0 0,-2 0 0,2 2 0,-2-4 0,-1 4 0,8-9 0,-6 5 0,12-6 0,-12 7 0,10-3 0,-10 4 0,4-4 0,2-1 0,-6 5 0,11-4 0,-11 6 0,11-3 0,-11 4 0,12 0 0,-5-3 0,34-11 0,-27 7 0,34-10 0,-43 13 0,8-2 0,2-2 0,-13 4 0,11-4 0,-12 1 0,-5 4 0,10-4 0,-9 7 0,6-7 0,-5 7 0,-2-6 0,2 2 0,5-3 0,-3 1 0,11-2 0,-8 4 0,21-16 0,-21 15 0,13-12 0,-18 14 0,-3 2 0,20-1 0,-7 2 0,23 0 0,-16 0 0,2 0 0,3 0 0,-15 0 0,16 0 0,-4 0 0,-2 0 0,16 0 0,-16 0 0,2 0 0,-13 0 0,-3 0 0,-5 0 0,2 0 0,-3 0 0,3 0 0,0 0 0,9 0 0,-7 0 0,6 0 0,-8 0 0,1 0 0,2 0 0,-2 0 0,-1 0 0,3 0 0,-2 0 0,2 0 0,6 0 0,-5 0 0,10 0 0,-9 0 0,8 0 0,-8 0 0,1 0 0,-4 0 0,-4 0 0,5 5 0,3-4 0,-4 8 0,11-9 0,-14 6 0,9-3 0,-8 1 0,4 4 0,-4-4 0,3 2 0,-5 0 0,10-2 0,-1 3 0,3 3 0,12 0 0,-10 0 0,7 2 0,-13-5 0,-6 0 0,0-2 0,-2-1 0,10 3 0,-9-1 0,6 1 0,-5 2 0,6 2 0,-2-1 0,5 1 0,-1-4 0,6 11 0,-3-8 0,2 5 0,-13-9 0,8-2 0,-9 2 0,6 1 0,-5 0 0,1-1 0,0 0 0,-1 0 0,-3 0 0,3 1 0,10 11 0,-4-9 0,6 9 0,9 3 0,-13-11 0,13 11 0,-17-13 0,-1-1 0,15 5 0,-11-6 0,11 5 0,-15-1 0,1 0 0,-1-1 0,6 1 0,-5-2 0,2 2 0,-3-4 0,12 8 0,-3-6 0,4 6 0,-8-7 0,-10-4 0,9 7 0,-7-6 0,7 4 0,-6-2 0,0-3 0,16 6 0,-16-3 0,16 3 0,-19-6 0,2 3 0,-3-6 0,17 8 0,-4 0 0,8-1 0,-4 4 0,5-6 0,-2 0 0,16 5 0,-16-2 0,2-1 0,-10 3 0,8-5 0,-13-1 0,28 6 0,-23-1 0,7-3 0,-8 4 0,-3-6 0,0 0 0,9 3 0,5 4 0,12-5 0,-8 6 0,5-11 0,-26 4 0,11-4 0,-11 2 0,4 0 0,-4-3 0,-1 3 0,17 2 0,-14-1 0,27 2 0,-12-4 0,7 2 0,7-3 0,-7 7 0,-7-7 0,3 4 0,-23-5 0,6 0 0,0 0 0,-6 0 0,52 0 0,-16 0 0,17 0 0,-20 0 0,-28 0 0,2 0 0,2 0 0,-9 0 0,23 0 0,-3 0 0,34 0 0,-4 0 0,16 0 0,-32 0 0,8 0 0,-29 0 0,12 0 0,-14 0 0,-5 0 0,-5 0 0,-2 0 0,2 0 0,-3 0 0,11-7 0,-6 5 0,21-5 0,-11 4 0,49-5 0,-42 3 0,31-6 0,-45 5 0,0 1 0,-2-6 0,-2 7 0,-1-3 0,21-13 0,-16 13 0,21-15 0,-16 12 0,-3 2 0,-2-3 0,-5 2 0,-3-1 0,6-3 0,-2-5 0,-3 4 0,4-4 0,-10 0 0,8 5 0,-9-10 0,6 9 0,-6-9 0,7 5 0,-6-6 0,2 5 0,2-13 0,0 11 0,1-12 0,-3 0 0,-3-3 0,0 6 0,0-11 0,0 20 0,0-12 0,-5 0 0,4 7 0,-4-7 0,5 0 0,0 6 0,-4-6 0,3 15 0,-6-5 0,-7-16 0,7 10 0,-9-9 0,11 15 0,2 9 0,-16-13 0,12 8 0,-9-2 0,10 7 0,0-9 0,0 12 0,-7-20 0,8 6 0,-7-10 0,7-1 0,-8 3 0,5 14 0,-3-3 0,-8-1 0,7-11 0,-9-9 0,8 7 0,-1 0 0,1 12 0,-10-4 0,13 8 0,-28-19 0,22 17 0,-36-53 0,32 47 0,-31-45 0,29 54 0,-10-11 0,9 14 0,0-6 0,6 8 0,-21-24 0,23 26 0,-32-29 0,25 27 0,-15-12 0,9 2 0,8 10 0,-25-19 0,22 19 0,-32-22 0,28 17 0,-31-25 0,29 27 0,-20-24 0,24 26 0,-7-16 0,-16-10 0,1 1 0,-12-5 0,8 8 0,19 17 0,-7-13 0,24 21 0,-24-27 0,17 23 0,-21-32 0,13 20 0,-6-13 0,10 12 0,3 0 0,-1 1 0,-2-1 0,-7-4 0,-9-9 0,4-2 0,-4 1 0,-11-28 0,12 22 0,-18-24 0,26 25 0,-16-4 0,18 12 0,-5-7 0,3 13 0,2-13 0,5 16 0,1-1 0,-6-3 0,5 9 0,-8-11 0,13 9 0,-1-1 0,9 9 0,-7-6 0,8 12 0,1-4 0,-3 1 0,0-2 0,-13-18 0,10 15 0,-9-13 0,14 21 0,-4-8 0,6 8 0,-6-7 0,7 3 0,-15-8 0,14 6 0,-13-7 0,16 16 0,-5-11 0,2 6 0,-3-8 0,-3 0 0,-10-12 0,12 14 0,-8-13 0,1 4 0,3-6 0,-2 4 0,8 6 0,4 9 0,0-1 0,-10-14 0,0-11 0,3 14 0,-3-19 0,11 30 0,-9-23 0,0 7 0,0-1 0,2 3 0,2 10 0,3-1 0,-2 0 0,6 5 0,-5-4 0,5 12 0,-3-6 0,2 2 0,5 2 0,-5-5 0,5-9 0,-9 6 0,6-10 0,-4 8 0,2 6 0,5 0 0,-4 4 0,4-5 0,-7 5 0,6-2 0,-3 3 0,2 2 0,2-8 0,-4 5 0,4-2 0,-2 3 0,3 2 0,-5-17 0,4 14 0,-4-27 0,5 29 0,-7-20 0,5 23 0,-5-6 0,7 0 0,-3 3 0,2-4 0,-1-2 0,2 6 0,0-12 0,-3 12 0,2-3 0,-2 0 0,3 6 0,-3-14 0,2 13 0,-3-7 0,4 1 0,0 4 0,0-11 0,0 13 0,0-7 0,0 1 0,-5 1 0,3-9 0,-3 9 0,1-8 0,3 11 0,-2-3 0,3 4 0,0 4 0,0-4 0,0 4 0,0-3 0,-3 2 0,2-2 0,-2 3 0,3-3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endParaRPr lang="en-US" dirty="0"/>
          </a:p>
          <a:p>
            <a:r>
              <a:rPr lang="en-US" dirty="0"/>
              <a:t>Now, go around the room (class of 2022) and predict whether someone likes Napoleon Dynamite</a:t>
            </a:r>
          </a:p>
          <a:p>
            <a:r>
              <a:rPr lang="en-US" dirty="0"/>
              <a:t>How many do I have to get right before you start believing 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7.png"/><Relationship Id="rId23" Type="http://schemas.openxmlformats.org/officeDocument/2006/relationships/image" Target="../media/image8.png"/><Relationship Id="rId10" Type="http://schemas.openxmlformats.org/officeDocument/2006/relationships/image" Target="../media/image24.png"/><Relationship Id="rId19" Type="http://schemas.openxmlformats.org/officeDocument/2006/relationships/image" Target="../media/image4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2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33.png"/><Relationship Id="rId26" Type="http://schemas.openxmlformats.org/officeDocument/2006/relationships/image" Target="../media/image51.png"/><Relationship Id="rId21" Type="http://schemas.openxmlformats.org/officeDocument/2006/relationships/image" Target="../media/image47.png"/><Relationship Id="rId34" Type="http://schemas.openxmlformats.org/officeDocument/2006/relationships/image" Target="../media/image59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32.png"/><Relationship Id="rId25" Type="http://schemas.openxmlformats.org/officeDocument/2006/relationships/image" Target="../media/image157.png"/><Relationship Id="rId33" Type="http://schemas.openxmlformats.org/officeDocument/2006/relationships/image" Target="../media/image58.png"/><Relationship Id="rId38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50.png"/><Relationship Id="rId32" Type="http://schemas.openxmlformats.org/officeDocument/2006/relationships/image" Target="../media/image57.png"/><Relationship Id="rId37" Type="http://schemas.openxmlformats.org/officeDocument/2006/relationships/image" Target="../media/image168.png"/><Relationship Id="rId5" Type="http://schemas.openxmlformats.org/officeDocument/2006/relationships/image" Target="../media/image137.png"/><Relationship Id="rId15" Type="http://schemas.openxmlformats.org/officeDocument/2006/relationships/image" Target="../media/image16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142.png"/><Relationship Id="rId19" Type="http://schemas.openxmlformats.org/officeDocument/2006/relationships/image" Target="../media/image34.png"/><Relationship Id="rId31" Type="http://schemas.openxmlformats.org/officeDocument/2006/relationships/image" Target="../media/image56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5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140.png"/><Relationship Id="rId3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l8VMa8EBCA?feature=oembed" TargetMode="Externa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Model Development </a:t>
            </a:r>
            <a:r>
              <a:rPr lang="en-US"/>
              <a:t>and Evaluation </a:t>
            </a:r>
            <a:r>
              <a:rPr lang="en-US" dirty="0"/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04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What is this called?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76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17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B1A345-841D-A88F-E793-DED505C9DA42}"/>
              </a:ext>
            </a:extLst>
          </p:cNvPr>
          <p:cNvSpPr txBox="1"/>
          <p:nvPr/>
        </p:nvSpPr>
        <p:spPr>
          <a:xfrm>
            <a:off x="838200" y="1895084"/>
            <a:ext cx="2980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But it doesn’t.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this case, there’s no relationship – it’s just random noise. But the NN can still make perfect predictions on the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9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5C4F-463A-7718-DA92-497FBE42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4F82-FB61-017D-F188-9D20F870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We must evaluate our models using data </a:t>
            </a:r>
            <a:r>
              <a:rPr lang="en-US" b="1" u="sng" dirty="0"/>
              <a:t>they haven’t seen</a:t>
            </a:r>
            <a:r>
              <a:rPr lang="en-US" b="1" dirty="0"/>
              <a:t> before.</a:t>
            </a:r>
          </a:p>
          <a:p>
            <a:pPr lvl="1"/>
            <a:r>
              <a:rPr lang="en-US" dirty="0"/>
              <a:t>The test set should not be used to train</a:t>
            </a:r>
          </a:p>
          <a:p>
            <a:pPr lvl="1"/>
            <a:r>
              <a:rPr lang="en-US" dirty="0"/>
              <a:t>The test set should not be used </a:t>
            </a:r>
            <a:r>
              <a:rPr lang="en-US" i="1" dirty="0"/>
              <a:t>in any other way</a:t>
            </a:r>
            <a:r>
              <a:rPr lang="en-US" dirty="0"/>
              <a:t> prior to the evaluation</a:t>
            </a:r>
          </a:p>
          <a:p>
            <a:endParaRPr lang="en-US" dirty="0"/>
          </a:p>
          <a:p>
            <a:r>
              <a:rPr lang="en-US" dirty="0"/>
              <a:t>For complex models – say, an MLP with many layers, or logistic regression with a large number of predictors:</a:t>
            </a:r>
          </a:p>
          <a:p>
            <a:pPr lvl="1"/>
            <a:r>
              <a:rPr lang="en-US" dirty="0"/>
              <a:t>Performance on the training set can dramatically overestimate performance on the test set</a:t>
            </a:r>
          </a:p>
          <a:p>
            <a:pPr lvl="1"/>
            <a:r>
              <a:rPr lang="en-US" dirty="0"/>
              <a:t>So, evaluating on a held-out test set is critical</a:t>
            </a:r>
          </a:p>
          <a:p>
            <a:endParaRPr lang="en-US" dirty="0"/>
          </a:p>
          <a:p>
            <a:r>
              <a:rPr lang="en-US" dirty="0"/>
              <a:t>For simple models – say, logistic regression with only a few predictors:</a:t>
            </a:r>
          </a:p>
          <a:p>
            <a:pPr lvl="1"/>
            <a:r>
              <a:rPr lang="en-US" dirty="0"/>
              <a:t>Performance on the training set should be close to performance on the test set</a:t>
            </a:r>
          </a:p>
          <a:p>
            <a:pPr lvl="1"/>
            <a:r>
              <a:rPr lang="en-US" dirty="0"/>
              <a:t>Nevertheless, evaluating on a held-out test set is good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F4F6-9B07-7C09-78E5-B3FDBA4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divide up the data? (easy version)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B3CED-13FA-4186-A234-00B611336B99}"/>
              </a:ext>
            </a:extLst>
          </p:cNvPr>
          <p:cNvSpPr txBox="1"/>
          <p:nvPr/>
        </p:nvSpPr>
        <p:spPr>
          <a:xfrm>
            <a:off x="1836298" y="4579817"/>
            <a:ext cx="3475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Development Set:</a:t>
            </a:r>
          </a:p>
          <a:p>
            <a:r>
              <a:rPr lang="en-US" sz="2400" dirty="0"/>
              <a:t>-&gt; used to build the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C4138-5414-D221-CE1F-1C58E0ECEB37}"/>
              </a:ext>
            </a:extLst>
          </p:cNvPr>
          <p:cNvGrpSpPr/>
          <p:nvPr/>
        </p:nvGrpSpPr>
        <p:grpSpPr>
          <a:xfrm>
            <a:off x="1833156" y="2383119"/>
            <a:ext cx="3790041" cy="1950689"/>
            <a:chOff x="1610985" y="1500279"/>
            <a:chExt cx="5151252" cy="25613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2E65-3A40-D3A1-789B-5F7847E9E8C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6539759-3803-5092-3BEF-60E48B657F2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404BED4-E618-29D8-3A77-27D547A76D6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94305BB-6145-F5A8-C85B-01B811A85EE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3CAA814-F4F0-D6C4-D3E1-EB50FD23894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79E6D36-EB12-88C2-A23E-28F4B902BC9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B94E60-FCD3-F4C4-AA90-A77FB86D76C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86AF479-4720-D36E-CCA1-AEF9912DF1D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03A9B89-A2A9-9514-175C-CEDD8388FA30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6C96D14-AC22-27A0-257F-781F930F9981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56EDF35-1F3A-9BB8-1C3A-030A2DFE982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36E4181-7235-59E0-E19F-C2F4D559842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BB9A3B0-BEA1-C1CD-FC66-6351B1CD228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EA01D70-7A3D-7B4F-2EF1-82D7CD81B86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D71968C-3BD5-A96B-B94A-4C0C370D11F1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F4415E8-1D36-84BB-CC80-89B1F65E535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4D3229E-8994-70B3-88BC-BBE87A360F7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93DFCBB-E40C-6320-241A-222D1762C8C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DBD5D-3461-0700-E857-7AA55806787F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8897A7-6CD1-C644-1702-20106A44794D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F56BF5-F0EE-5CFF-BB76-7CF7429CE55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9EBFD4F-4F53-0DD5-FD73-CBC46C695F7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35E137-8349-2590-D642-5F823A51BC6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F0164F2-081E-1847-6002-A09EB069D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D8FC1A6-F4AE-47AE-6B06-E19BFAD8B55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89F795-019B-51EF-4FAE-7324BCCD0D9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653E32A-252B-480B-A698-97D08259611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8090FA4-392A-7668-31CC-11797F23B0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E2BE40C-0B19-622E-5197-FA3E1B7CD12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3AA1452-0334-2CF6-9D31-C2928C5EBCD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D79D1BF-40D2-A28B-7F36-97A6FBDF2AC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B9EC55-68E2-9885-7D2B-D94873AF222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9FB55AF-3342-9FDC-07B4-1FFA0310BDD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61E735B-C7B4-6ADC-4F1C-B0389C347F4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236C30A-37FF-01ED-4D4D-5278FC2BF90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7978C84-DE76-A67E-DA00-537761274E96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759D184-5370-3317-D2A0-E16C1A7DDBC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FD169A-1D4F-AC05-13E8-A261025A9F53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538017-E89E-4859-880F-D5C36EDF8CC3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35D90F3-2C51-EC60-DFB5-6F94CC8ED63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2481CB-6349-6D93-F958-45D26ABAA9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C63C5F1-8072-E01D-37B4-216F4B019D6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2C4B9BF-BF24-969A-8EC7-55A4F4CF4F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ED16E64-120C-D82B-3861-3319FE95D6C7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3879483-4631-18EA-BE1C-90893423D87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E1E928-0B52-583C-1717-DEDEAC20ACB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A4EBBC3-5F12-1BAD-1E98-0C55B9E55D1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0967A03-E957-2C9B-CFBB-82319DF3642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2C0D19C-FBAC-AD15-3152-1AE654E60F6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197F7-56E3-8EF6-5C9B-6EE9CC63043C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2A8E31E-32F7-30AD-4A31-20DC25C2FA6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1D7B9-73B9-9D7C-7ECE-D5398438FB42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FD1C48-1D8A-CB8D-25CD-2E4DCFA5DB2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6C91DE4-8866-4403-EE4D-CB28E4DD015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80F160-4AE6-FEA3-D4F2-65E5EF6723D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827A053-1B18-BAFF-849E-7D366E37F10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56DEA1-0067-96EC-9B1E-EF0A4CAC8D90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BAE2F8-D46F-6BE6-7433-8F20B64897CD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B2B06BE-50D2-7927-C836-168DE3D8C83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5F6C060-7D1C-74C1-9B7E-9EF18994B8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0FB2635-DB26-EB74-8BB6-3151062ED38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1F915A-DC94-744C-2C12-65A8D08E539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3B92C0E-241C-6A95-1717-B9BAD3844A0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0BE4541-E1A5-0B64-91A2-205692768E0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41D763B-D4C2-385D-7D8D-1B56DBC1768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DF710B3-561D-EC75-7067-8654DF09FFBC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21E8139-33AA-01D7-5F15-6131259DA04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25403A2-7036-C0B4-22DD-BB6762579FD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D52CDCB-92F8-277A-2A7D-4F4EF12CFCD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E972F42-5A4C-10DB-B8AD-AC0813BDBD3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54B2F58-439E-C198-8B9A-B1A06394584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A96DC54-4D35-D092-01A1-3B831E12F05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8AE824D-2354-4E52-3D72-EBCA80249B5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B0AADB-184E-7476-55CF-7E0EFCE0D01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F508D9-D14D-0DFA-583C-0B1B11D443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21B0B-C47C-105C-45DB-1AFC6D54D7F7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E921A5-A84A-85CA-9D16-C483D65B88C5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1A11417-074B-BC3E-3D49-69709A5CB51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BF4746-1CAD-B1E8-A3B4-7F02943E933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A9F0854-8F76-882B-0F4B-954A6664F88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426643-3B35-03CF-7840-DE787AC795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7587881-616A-D913-836E-F70B0AAB1E9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7E00BEE-76D0-5CC6-76AF-07F3226C863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67FCEA-5B97-D21A-EB45-2A1EF3769B8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A52AE99-7380-BCBE-AC78-C0F3B3477CF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07D42C-0DA1-D796-2B2D-50F72C54C59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BAB8205-B830-082D-2B1A-BEA1810F5B9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1E548CB-1E2A-5B05-7985-DA83ECBA878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F2DA03C-40BB-33CF-BA91-13E7BDDDCFF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77BBB0-2225-7043-F4FF-F0BE4C605666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658C9C4-E532-BC4A-5E54-F008CAD1704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A696F39-621D-549E-29B5-9AE8DA434065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587E40D-2E33-D144-EE16-ACC136D08AB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D17E3E1-5501-9FC6-0EB3-064AE48C5A4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813381-1081-27CD-BE43-17017A18037F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44BF6AF-2FCF-254E-1101-03B87EA556CA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2CB0B1E-7E41-A0AF-6913-2609CE531A2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A22108-1B9E-56F7-1162-7F734374B16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E81BD1C-2351-D439-360C-33E1551FCB4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06EED8B-AF6C-0FCE-5054-AA218F113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5538D7-1571-D5F7-720F-3D73D509073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64586F6-24C5-A60A-7FE0-2387E816292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23A7AA8-D8D6-3980-AD3A-B8417C49D42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B10561F-55ED-2954-9382-CC2173CFF22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E9D6384-79B9-6FCD-DC0E-F2AB6211B08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DB9A51-158B-AC59-3919-A2040006F22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73313F-C102-5EEA-BA68-42C8A4D6B16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0F589FD-86AF-8102-FACC-AC5A3DB99C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1C1F2A0-954E-7AE4-8DFD-948C12FD3F5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27D52C2-69A4-7C90-960D-70C0C84CA5A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BA9106-32C6-8E39-E3C5-6C132E9D5E0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D7E46AE-2C98-89FB-8C37-8AE9BED359E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30DA6A-6F28-E3E6-0137-AF948807B8D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C52461-D664-795C-7AAC-CE5146258F3A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83452D-CE6A-99FA-0E27-D6887D825418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825B60-3FD1-BDBB-F815-16C49C503F4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F5E3BD-FA54-1949-F8B0-0931D2D6C9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0C577D-16D6-3549-0C44-EF5331F8C5E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D59F4C-E045-6D0A-8741-CF2BC5D7958E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4A1853F-427B-8999-8F2D-EAD6707F96A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F57E05D-55DF-159B-81C4-FFB43C608CE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DB1219-E94F-2943-4577-16ACB1C9132C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448442-5329-6502-EE70-DB214A985FE7}"/>
                    </a:ext>
                  </a:extLst>
                </p:cNvPr>
                <p:cNvSpPr txBox="1"/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DFEEA-6CDE-0A45-8455-BB79367DE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blipFill>
                  <a:blip r:embed="rId3"/>
                  <a:stretch>
                    <a:fillRect l="-1176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79415F-842B-24E2-313F-B694DDFFBE3A}"/>
                    </a:ext>
                  </a:extLst>
                </p:cNvPr>
                <p:cNvSpPr txBox="1"/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83C8DB-EFF8-9449-BB80-733B1139B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blipFill>
                  <a:blip r:embed="rId4"/>
                  <a:stretch>
                    <a:fillRect l="-5556" r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22B851-E21B-1A60-1615-1CC7DF8CC2EE}"/>
                    </a:ext>
                  </a:extLst>
                </p:cNvPr>
                <p:cNvSpPr txBox="1"/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44FF686-D5DC-8F4A-BE55-1D38CAEBF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blipFill>
                  <a:blip r:embed="rId5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33E6D1-3242-5084-3334-1B0CA7384221}"/>
                    </a:ext>
                  </a:extLst>
                </p:cNvPr>
                <p:cNvSpPr txBox="1"/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74C2F7-2281-5E4C-AD0C-EF82EB8A5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blipFill>
                  <a:blip r:embed="rId6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4780FB-5416-40CD-837B-A60A7D026CC5}"/>
                    </a:ext>
                  </a:extLst>
                </p:cNvPr>
                <p:cNvSpPr txBox="1"/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07383E-98AB-C547-87D4-2095C637E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45E213-B161-E752-EBB8-ADE40CCF9E16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6C8900-3256-664C-A42E-3E1572758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blipFill>
                  <a:blip r:embed="rId8"/>
                  <a:stretch>
                    <a:fillRect l="-476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B759B05-E27E-D2CF-B711-1EB7BF132DA8}"/>
                    </a:ext>
                  </a:extLst>
                </p:cNvPr>
                <p:cNvSpPr txBox="1"/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CF8A3B-89F4-1647-8F1F-0BD9FF6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BE06054-1197-72EB-2F12-20FE697DF276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32443C8-8255-4C44-AC0E-630DFC0DA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blipFill>
                  <a:blip r:embed="rId10"/>
                  <a:stretch>
                    <a:fillRect l="-15789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419DD3-B4F5-96BF-A002-E681E8EA7750}"/>
                    </a:ext>
                  </a:extLst>
                </p:cNvPr>
                <p:cNvSpPr txBox="1"/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BF0113-D252-A642-8989-49F42001C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08980-9FD5-018C-BA39-AD29AA89196B}"/>
                </a:ext>
              </a:extLst>
            </p:cNvPr>
            <p:cNvSpPr txBox="1"/>
            <p:nvPr/>
          </p:nvSpPr>
          <p:spPr>
            <a:xfrm>
              <a:off x="6434633" y="2525020"/>
              <a:ext cx="88" cy="282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42B392-F4C7-FD64-DF54-288545FE4996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B444F4-FB4C-A948-AE7E-C456F27BC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blipFill>
                  <a:blip r:embed="rId12"/>
                  <a:stretch>
                    <a:fillRect l="-1428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DDBB07-FD11-ACF8-F3D2-23ADBAF7BFB4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DDA97D-135C-5E41-A25A-3731DE52B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8496930D-84C5-B3CF-6821-1B248486163C}"/>
              </a:ext>
            </a:extLst>
          </p:cNvPr>
          <p:cNvSpPr txBox="1"/>
          <p:nvPr/>
        </p:nvSpPr>
        <p:spPr>
          <a:xfrm>
            <a:off x="7093049" y="4579817"/>
            <a:ext cx="394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</a:t>
            </a:r>
          </a:p>
          <a:p>
            <a:r>
              <a:rPr lang="en-US" sz="2400" dirty="0"/>
              <a:t>-&gt; used to estimate real-world</a:t>
            </a:r>
          </a:p>
          <a:p>
            <a:r>
              <a:rPr lang="en-US" sz="2400" dirty="0"/>
              <a:t>performance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3D340FA-5403-DF92-CE43-63512057DCB0}"/>
              </a:ext>
            </a:extLst>
          </p:cNvPr>
          <p:cNvGrpSpPr/>
          <p:nvPr/>
        </p:nvGrpSpPr>
        <p:grpSpPr>
          <a:xfrm>
            <a:off x="7223430" y="2382257"/>
            <a:ext cx="3510320" cy="1918093"/>
            <a:chOff x="6710052" y="2425390"/>
            <a:chExt cx="2264821" cy="113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A998F46-26BB-EA3A-144C-B58A7226F07D}"/>
                    </a:ext>
                  </a:extLst>
                </p:cNvPr>
                <p:cNvSpPr txBox="1"/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5E689EE-4630-2940-8107-292BD16A8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blipFill>
                  <a:blip r:embed="rId15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4C37201-5FDA-0817-7F4E-2C32B167BBA3}"/>
                    </a:ext>
                  </a:extLst>
                </p:cNvPr>
                <p:cNvSpPr txBox="1"/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7D4D592C-88A9-824C-AFCC-1E6BA828E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blipFill>
                  <a:blip r:embed="rId4"/>
                  <a:stretch>
                    <a:fillRect l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3C1E5D-3AD2-DBA5-8AE7-89541C97EB6B}"/>
                    </a:ext>
                  </a:extLst>
                </p:cNvPr>
                <p:cNvSpPr txBox="1"/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6BE402A6-6B6A-DB40-8EE6-849639B5A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blipFill>
                  <a:blip r:embed="rId5"/>
                  <a:stretch>
                    <a:fillRect l="-1111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83A15-14CB-D796-F795-BCF66FCF2496}"/>
                    </a:ext>
                  </a:extLst>
                </p:cNvPr>
                <p:cNvSpPr txBox="1"/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2053366C-CFB2-AD49-8DAA-014F3F8DF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blipFill>
                  <a:blip r:embed="rId16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ADCF34E-34B1-EA26-1D25-ABF8A8D35590}"/>
                    </a:ext>
                  </a:extLst>
                </p:cNvPr>
                <p:cNvSpPr txBox="1"/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2E0241D8-5F20-7649-BB8C-5A96E28CF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blipFill>
                  <a:blip r:embed="rId1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6AA6673-68E9-4D8E-5EAF-35C6E675F6F8}"/>
                    </a:ext>
                  </a:extLst>
                </p:cNvPr>
                <p:cNvSpPr txBox="1"/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BC7C88D-4822-6D4A-960C-D1A624BD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blipFill>
                  <a:blip r:embed="rId20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B626E8C-D985-C4D9-369B-A356FF89DCE8}"/>
                    </a:ext>
                  </a:extLst>
                </p:cNvPr>
                <p:cNvSpPr txBox="1"/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93A4EB4-E3B6-5349-A07B-6BF0BA77E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blipFill>
                  <a:blip r:embed="rId2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B74CF0-DB21-E7A8-9470-DE44BF7451C4}"/>
                </a:ext>
              </a:extLst>
            </p:cNvPr>
            <p:cNvGrpSpPr/>
            <p:nvPr/>
          </p:nvGrpSpPr>
          <p:grpSpPr>
            <a:xfrm>
              <a:off x="6874042" y="2437525"/>
              <a:ext cx="2092847" cy="1122254"/>
              <a:chOff x="4790193" y="1286884"/>
              <a:chExt cx="2092847" cy="112225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975B93A-BAD5-5B62-DE95-315A63F9D0FB}"/>
                  </a:ext>
                </a:extLst>
              </p:cNvPr>
              <p:cNvGrpSpPr/>
              <p:nvPr/>
            </p:nvGrpSpPr>
            <p:grpSpPr>
              <a:xfrm>
                <a:off x="4790193" y="1286884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E5ABC42F-995E-B3B6-AF62-1D256329592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8A9F1673-265E-1795-F4F0-E5E628791CCF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F79FA9C-BC4C-D7F3-5C8B-65D87207F87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1B6143FB-266B-20D5-C182-8D90BAB38613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CC0E0347-ED27-AFC4-36CB-681675DD6F7B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8938480-F7CA-9C95-EB4C-218EC6B2EEE9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8581F5D2-078C-CA97-9D5C-EA664A5C8D0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DD825E44-56AC-9F9E-FE18-CF0855880F9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E2ED437-F8EB-948D-8D7C-74E6C49E17C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6AC87BE9-D7C1-72CE-25D0-CAD7DDF36313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1738099-867D-3C69-80C1-68BA1E7237E3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D43ACBD0-4BF0-F362-8638-CDD95EEB0FBF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9408FD92-AA7E-8EFB-3B4B-2D1566098FAA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8D3FF3F-04C5-2E01-2849-AD61BB66EFB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BBB8C7E-F1DA-5BBA-0E8E-783D5FAE91AE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F2A50A6-9D18-A53C-0A9E-75E82DBE57A5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F597FD0D-C96C-4DD1-9EA9-31C2040F3B49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2A03E6-9B9B-7B8C-0335-F257AC1426E7}"/>
                  </a:ext>
                </a:extLst>
              </p:cNvPr>
              <p:cNvSpPr/>
              <p:nvPr/>
            </p:nvSpPr>
            <p:spPr>
              <a:xfrm>
                <a:off x="6531723" y="1286884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D08E880-0410-E728-C250-4E5BD1BB1E50}"/>
                  </a:ext>
                </a:extLst>
              </p:cNvPr>
              <p:cNvGrpSpPr/>
              <p:nvPr/>
            </p:nvGrpSpPr>
            <p:grpSpPr>
              <a:xfrm>
                <a:off x="4790193" y="1442848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AB6476-45BA-8F06-F5F3-56B655FAFC5E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82DBB87A-AE67-A63D-7064-9BBA15AAB3F7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E6EB0F43-0F7B-B5B4-C9AA-B9605822219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061CA0D-F4D5-2DB5-8B76-4235E26E6986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233BFDAF-1567-08EF-30ED-5EC6DFEBDF9E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64B5D20-F94A-ECB5-B86A-C88C53992D8F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D8D46E8-F927-7BDC-0FC5-63F0DA3701A8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ECAFA4D7-369E-675A-CD88-D8DBE08612B0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3B7CB79-9039-AD99-2547-48DC040D39CF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87BA164-81F4-394D-D22C-FFB73D93240C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4506BB80-AF13-7E2E-1614-528E1F738CA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ABDC20AE-B13F-E20A-C246-5EB25B93920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7133C62E-C8EA-921B-D8BA-244A592F7125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307B921-6F75-06E3-D2DE-9DE443957C3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B4C2790D-C0CA-9ECD-9EC0-EE3AD1BEECE2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A1238AD0-34BD-A203-916D-8CDC80CADCD0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0B349EF0-C6FA-DDA1-4A59-17B76F62649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0EDF2F8-69E1-F844-83A8-D4B90B19AB09}"/>
                  </a:ext>
                </a:extLst>
              </p:cNvPr>
              <p:cNvSpPr/>
              <p:nvPr/>
            </p:nvSpPr>
            <p:spPr>
              <a:xfrm>
                <a:off x="6531723" y="1442848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270A995-61E4-99AF-24D6-9F204D8F9285}"/>
                  </a:ext>
                </a:extLst>
              </p:cNvPr>
              <p:cNvGrpSpPr/>
              <p:nvPr/>
            </p:nvGrpSpPr>
            <p:grpSpPr>
              <a:xfrm>
                <a:off x="4790193" y="1598812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DFAE328-6F96-2072-B586-B7F12F5A896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7A766D48-6EE9-1F7D-9FFC-52B8CE3FA00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2B76E3E-CEDA-4CBF-CF57-9CD9BE82543D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9966C52-B8C2-2A61-43EB-0CF4E1FB6415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37C82B0-B461-88D3-0426-4841A9C43562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A573EFF-D6A3-B397-D68A-77A3395B8B53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8A3801F4-A6FF-5122-3FA3-F4FF81F7557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CC8C803-95C3-8DC6-8C33-7EE1356310D1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167C65-F0C4-663C-BD04-DEFEA78F832E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A8C9E616-F0CE-967B-BF1F-206B9C13EE54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2552FF4F-EB46-FEB1-C3CD-B3F602D4D6C0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5060A652-BC66-0288-8CAC-B682D0A0D464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53F3D63B-B9EE-693E-3E39-C6777377935F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D7E4B514-F78F-454F-AB2F-F113E721EBE4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BE3C7685-4320-A564-DD15-B7C0EBC9D8B5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53265053-CC94-8034-F42D-9191D75C0886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3E41E7F-F704-EE35-8825-0BE6790EA386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2CF5A81-8F89-1994-0D1C-FB39E7E935EB}"/>
                  </a:ext>
                </a:extLst>
              </p:cNvPr>
              <p:cNvSpPr/>
              <p:nvPr/>
            </p:nvSpPr>
            <p:spPr>
              <a:xfrm>
                <a:off x="6531723" y="1598811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5AD68AA-3F9A-9335-A738-B4FBC8F8C6F4}"/>
                  </a:ext>
                </a:extLst>
              </p:cNvPr>
              <p:cNvGrpSpPr/>
              <p:nvPr/>
            </p:nvGrpSpPr>
            <p:grpSpPr>
              <a:xfrm>
                <a:off x="4790193" y="175477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0D08132-D218-6570-93A9-06B4B6C2EA0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814FB28-057E-4484-B698-C2244B9503AC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AFFA272-32D4-344C-187A-F87B420D4BB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48EA24C-2528-E9A6-0060-1870F63DC787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F7DF70-0461-6371-7D9C-6BCA839DBBF0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7AAB1EAA-7412-E059-C7B9-4E79682E17F1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7E998A9-2A19-73F4-310C-948612D01FA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4BF40AA-BEC6-EC06-AF9F-7A3825AA6CD7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2582528F-71A6-527F-F835-741D6713A26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2AAFC3E-990F-6EB2-387D-FC45A85574FE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6385F374-CA4B-344B-4751-BF4BE354220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4F2EF06-0BBC-EE79-2DAD-48FE6771D9C7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CF49F5E-04DD-DB7A-2D3E-BC2D5CEB3AA3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B627C19-B9F8-B8EE-5BFF-5CB3A4D4A971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4021E0D-5F73-3C60-4884-4BC7AFFCD210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1443CE2-69B1-9046-C0D5-319C8D47D517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A5DD3660-537F-652C-89BC-389A4DDA571F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D9BCD71-B73A-B4F6-2552-99E41918DD87}"/>
                  </a:ext>
                </a:extLst>
              </p:cNvPr>
              <p:cNvSpPr/>
              <p:nvPr/>
            </p:nvSpPr>
            <p:spPr>
              <a:xfrm>
                <a:off x="6531723" y="175477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9B7C0AA-87BE-DA23-80A8-4C982D7B303C}"/>
                  </a:ext>
                </a:extLst>
              </p:cNvPr>
              <p:cNvGrpSpPr/>
              <p:nvPr/>
            </p:nvGrpSpPr>
            <p:grpSpPr>
              <a:xfrm>
                <a:off x="4790193" y="217051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AFBA419-3D5B-1234-C4F8-3D960E50873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2E70CA7-A8D9-E47D-CB95-CF73C430A87E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78720D33-CBD7-7759-2C95-0429BA60CB03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39AB3034-49A3-2C81-6438-86B2CBC47CEB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C0C65FC-3FF8-F6F9-0078-A2DDDC941DA5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0DD21F7-6FEE-56AC-FB1C-DE56BA44124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0DE8A7FE-5955-DE4E-268E-3BCE55463D3C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2B4A4BDE-0445-295B-97E4-C87C0A8DD07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849DE855-EF36-B08E-2FE2-BB028F2F1F6C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72125179-FB13-7055-743F-50387EAA55CB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E9E5C2A-3FDD-FB12-1DC1-39CA4BE23ECA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22BA7E2A-F0BF-6004-45D7-D7F1926FDC5B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90DBDF6B-E4C2-CA36-C9E5-69108FD79F17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180D570E-4B6E-675A-A134-1767B0E41B97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B75BE64B-480D-2E54-2D57-E01A2BCBAF1A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DA0E82AF-42BB-47FE-36F4-51D13E40314C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33D2E3A-881A-2C8C-166F-43092D5480E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51A5128-A90D-6F33-B370-2937E50D51A6}"/>
                  </a:ext>
                </a:extLst>
              </p:cNvPr>
              <p:cNvSpPr/>
              <p:nvPr/>
            </p:nvSpPr>
            <p:spPr>
              <a:xfrm>
                <a:off x="6531723" y="217051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33F8B7B-2443-A59B-C7A5-58EC90C9DEEF}"/>
                  </a:ext>
                </a:extLst>
              </p:cNvPr>
              <p:cNvGrpSpPr/>
              <p:nvPr/>
            </p:nvGrpSpPr>
            <p:grpSpPr>
              <a:xfrm>
                <a:off x="4790193" y="2326481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EDC77174-D6E1-F138-E727-AB7687A93B25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65D2B9AB-540C-4EEF-F961-71504EE3314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B4AE6E-2E8A-FAB5-973C-8A7501B2798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255422E-A813-778A-B124-881A962E3498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CB61E9A-3B2F-72D7-4D2F-96508F3F0569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439BED7-3D73-DD16-A6F7-C98BC01F2E2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68A6779-51C3-0CAB-BD26-75A49407F0D9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E4AFED9-5B75-ABE2-AD8D-2F9FC5572018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3CAAD5B5-8B8D-E096-59E0-05188C8C53CA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C19ABA9-7250-1F46-37C3-CA71969B3361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BA5A30F8-2357-BC8D-3920-70BDE71414BF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EBBAB40-2758-2580-8349-E8AD35A7EEB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3890259-82B2-BBE2-EC3D-5A8480C965B2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9C246550-C7EB-9D17-981B-C8544DAE6E8D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5D5F498-EF13-EA29-BE45-B8105AE5DA56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0977BAF-1523-C68A-22DE-C5574FFF660D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20EE226-254B-9326-F221-34F259F82E14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00F43F2-B439-B072-C812-F75E36027C50}"/>
                  </a:ext>
                </a:extLst>
              </p:cNvPr>
              <p:cNvSpPr/>
              <p:nvPr/>
            </p:nvSpPr>
            <p:spPr>
              <a:xfrm>
                <a:off x="6531723" y="2326480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4C37C1F-3BD6-95AE-AFC6-2BC97B4CAD87}"/>
                  </a:ext>
                </a:extLst>
              </p:cNvPr>
              <p:cNvGrpSpPr/>
              <p:nvPr/>
            </p:nvGrpSpPr>
            <p:grpSpPr>
              <a:xfrm>
                <a:off x="5495551" y="1911722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F07491E-E986-FB25-3008-65F0ACA53357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34B77496-339D-CDEA-124D-05B848F98D28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674EE15-CCA5-B6CB-229E-BB41942CB689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E4AB4EC-B983-6D3F-16CF-893CEEE34364}"/>
                  </a:ext>
                </a:extLst>
              </p:cNvPr>
              <p:cNvGrpSpPr/>
              <p:nvPr/>
            </p:nvGrpSpPr>
            <p:grpSpPr>
              <a:xfrm>
                <a:off x="6554060" y="1910737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B585B28D-4D8F-485D-7A85-4DCA5BD3A55F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39018BD-BD90-ED96-05CB-512A34A78EAA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14023BA-42EF-487A-1E96-D3BB2EFB30E4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/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9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3559-951F-8B8C-5169-8596F1D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receive a new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4528E-65C9-38F0-CFDC-ACC7A020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76125"/>
              </p:ext>
            </p:extLst>
          </p:nvPr>
        </p:nvGraphicFramePr>
        <p:xfrm>
          <a:off x="6695383" y="2506670"/>
          <a:ext cx="3663690" cy="43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738">
                  <a:extLst>
                    <a:ext uri="{9D8B030D-6E8A-4147-A177-3AD203B41FA5}">
                      <a16:colId xmlns:a16="http://schemas.microsoft.com/office/drawing/2014/main" val="1487366140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773849273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931089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2098591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312619968"/>
                    </a:ext>
                  </a:extLst>
                </a:gridCol>
              </a:tblGrid>
              <a:tr h="18036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 PREDICTION WORKSHEET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009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303624"/>
                  </a:ext>
                </a:extLst>
              </a:tr>
              <a:tr h="1916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COVARIATES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43978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patient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5759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8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8449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8473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768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2222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657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2837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463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5124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5520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93765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73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701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82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605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141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6880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4500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77203"/>
                  </a:ext>
                </a:extLst>
              </a:tr>
              <a:tr h="191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9766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B71C63-3C95-D4A8-CA91-64A48A6B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72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Read the data (Excel, SQL)</a:t>
            </a:r>
          </a:p>
          <a:p>
            <a:endParaRPr lang="en-US" dirty="0"/>
          </a:p>
          <a:p>
            <a:r>
              <a:rPr lang="en-US" dirty="0"/>
              <a:t>Assign to the development set or test set: shuffle, then split</a:t>
            </a:r>
          </a:p>
          <a:p>
            <a:endParaRPr lang="en-US" dirty="0"/>
          </a:p>
          <a:p>
            <a:r>
              <a:rPr lang="en-US" dirty="0"/>
              <a:t>Divide predictors (</a:t>
            </a:r>
            <a:r>
              <a:rPr lang="en-US" i="1" dirty="0"/>
              <a:t>x</a:t>
            </a:r>
            <a:r>
              <a:rPr lang="en-US" dirty="0"/>
              <a:t>) from outcomes (</a:t>
            </a:r>
            <a:r>
              <a:rPr lang="en-US" i="1" dirty="0"/>
              <a:t>y</a:t>
            </a:r>
            <a:r>
              <a:rPr lang="en-US" dirty="0"/>
              <a:t>) and unwanted columns (often identifiers)</a:t>
            </a:r>
          </a:p>
          <a:p>
            <a:endParaRPr lang="en-US" dirty="0"/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Normalize numeric variables</a:t>
            </a:r>
          </a:p>
          <a:p>
            <a:pPr lvl="1"/>
            <a:r>
              <a:rPr lang="en-US" dirty="0"/>
              <a:t>Cell code categorical variables</a:t>
            </a:r>
          </a:p>
          <a:p>
            <a:pPr lvl="1"/>
            <a:r>
              <a:rPr lang="en-US" dirty="0"/>
              <a:t>Remember, we don’t want to use any information from the test set prior to training. This can be a bit tricky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43424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0B9A-98B6-E4FE-6044-0F94102A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random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0E83-E41C-87FF-F797-0537580C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is it a good idea to assign the data at random (</a:t>
            </a:r>
            <a:r>
              <a:rPr lang="en-US" i="1" dirty="0"/>
              <a:t>i.e.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shuffle first)?</a:t>
            </a:r>
          </a:p>
          <a:p>
            <a:endParaRPr lang="en-US" dirty="0"/>
          </a:p>
          <a:p>
            <a:r>
              <a:rPr lang="en-US" dirty="0"/>
              <a:t>Are there any exceptions or alternatives?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Our evaluation should match the claims we wish to make about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want to make a specific claim, such as:</a:t>
            </a:r>
          </a:p>
          <a:p>
            <a:pPr lvl="2"/>
            <a:r>
              <a:rPr lang="en-US" dirty="0"/>
              <a:t>A model trained on years 2000-2010 generalizes to years 2010-2020</a:t>
            </a:r>
          </a:p>
          <a:p>
            <a:pPr lvl="2"/>
            <a:r>
              <a:rPr lang="en-US" dirty="0"/>
              <a:t>A model trained at DUHS generalizes to the UNC Health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have repeated measures data</a:t>
            </a:r>
          </a:p>
          <a:p>
            <a:pPr lvl="2"/>
            <a:r>
              <a:rPr lang="en-US" dirty="0"/>
              <a:t>Multiple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pairs from the same patient   </a:t>
            </a:r>
            <a:r>
              <a:rPr lang="en-US" i="1" dirty="0"/>
              <a:t>&lt;-- this is a very common source of errors</a:t>
            </a:r>
          </a:p>
          <a:p>
            <a:pPr lvl="2"/>
            <a:r>
              <a:rPr lang="en-US" dirty="0"/>
              <a:t>We typically handle this by assigning repeated measures (</a:t>
            </a:r>
            <a:r>
              <a:rPr lang="en-US" i="1" dirty="0"/>
              <a:t>i.e.,</a:t>
            </a:r>
            <a:r>
              <a:rPr lang="en-US" dirty="0"/>
              <a:t> all data for a given patient) to the same fold (</a:t>
            </a:r>
            <a:r>
              <a:rPr lang="en-US" i="1" dirty="0"/>
              <a:t>i.e.</a:t>
            </a:r>
            <a:r>
              <a:rPr lang="en-US" dirty="0"/>
              <a:t>, development set, test set)</a:t>
            </a:r>
          </a:p>
        </p:txBody>
      </p:sp>
    </p:spTree>
    <p:extLst>
      <p:ext uri="{BB962C8B-B14F-4D97-AF65-F5344CB8AC3E}">
        <p14:creationId xmlns:p14="http://schemas.microsoft.com/office/powerpoint/2010/main" val="36869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670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pictures of skin lesions along with label (benign/malignant)</a:t>
            </a:r>
          </a:p>
          <a:p>
            <a:pPr lvl="1"/>
            <a:r>
              <a:rPr lang="en-US" dirty="0"/>
              <a:t>2,000 images of 600 lesions from 400 participants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whether lesions are benign or malignant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(80%) and a test set (20%)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DECC62-5B60-801C-0CC8-BA1954D9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695FB8-65AF-F9D9-C94A-1A612D57B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9390" y="1690688"/>
            <a:ext cx="2334410" cy="45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404A-CDDA-BA09-07B4-727E60B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08BF-F58F-7437-AD18-C384A591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Essentials of Sound Model Development and Evaluation</a:t>
            </a:r>
          </a:p>
          <a:p>
            <a:r>
              <a:rPr lang="en-US" dirty="0"/>
              <a:t>Why out-of-sample evaluation (</a:t>
            </a:r>
            <a:r>
              <a:rPr lang="en-US" i="1" dirty="0"/>
              <a:t>i.e.,</a:t>
            </a:r>
            <a:r>
              <a:rPr lang="en-US" dirty="0"/>
              <a:t> a held-out test set) is critical</a:t>
            </a:r>
          </a:p>
          <a:p>
            <a:r>
              <a:rPr lang="en-US" dirty="0"/>
              <a:t>How do we divide up the data?</a:t>
            </a:r>
          </a:p>
          <a:p>
            <a:r>
              <a:rPr lang="en-US" dirty="0"/>
              <a:t>How is each portion is used?</a:t>
            </a:r>
          </a:p>
          <a:p>
            <a:r>
              <a:rPr lang="en-US" dirty="0"/>
              <a:t>What can go wrong?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Common Variations in Practice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7117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C26-E780-AB28-2176-2306B42A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85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wearables data from 20 patients with arrhythmia and 20 controls</a:t>
            </a:r>
          </a:p>
          <a:p>
            <a:pPr lvl="1"/>
            <a:r>
              <a:rPr lang="en-US" dirty="0"/>
              <a:t>10 sessions during arrhythmia for each patient with arrhythmia</a:t>
            </a:r>
          </a:p>
          <a:p>
            <a:pPr lvl="1"/>
            <a:r>
              <a:rPr lang="en-US" dirty="0"/>
              <a:t>10 sessions at random times for each control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arrythmia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(70%) and a test set (30%)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C0EB-1997-9612-C4D8-FA1683D3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73" y="2255044"/>
            <a:ext cx="3429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DD3A-9AE3-6AEE-C1AC-394E0A3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BF5C-C954-B7D7-F3FA-9A6FA4E3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Subtle mistakes like the previous examples are very common.</a:t>
            </a:r>
          </a:p>
          <a:p>
            <a:r>
              <a:rPr lang="en-US" dirty="0"/>
              <a:t>Obvious mistakes like evaluating on the training data are also very common.</a:t>
            </a:r>
          </a:p>
          <a:p>
            <a:endParaRPr lang="en-US" dirty="0"/>
          </a:p>
          <a:p>
            <a:r>
              <a:rPr lang="en-US" u="sng" dirty="0"/>
              <a:t>Data Leakage</a:t>
            </a:r>
            <a:r>
              <a:rPr lang="en-US" dirty="0"/>
              <a:t>: the use of information in the model training process </a:t>
            </a:r>
            <a:r>
              <a:rPr lang="en-US" b="1" dirty="0"/>
              <a:t>which would not be expected to be available at prediction time</a:t>
            </a:r>
          </a:p>
          <a:p>
            <a:endParaRPr lang="en-US" b="1" dirty="0"/>
          </a:p>
          <a:p>
            <a:r>
              <a:rPr lang="en-US" i="1" dirty="0"/>
              <a:t>Think about whether the information you are using would be available at the time of prediction.</a:t>
            </a:r>
          </a:p>
        </p:txBody>
      </p:sp>
    </p:spTree>
    <p:extLst>
      <p:ext uri="{BB962C8B-B14F-4D97-AF65-F5344CB8AC3E}">
        <p14:creationId xmlns:p14="http://schemas.microsoft.com/office/powerpoint/2010/main" val="124341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ACDA-781C-68A0-5EA9-4464C117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improper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9622E-1AAE-D51A-11B6-31ED30D9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8" b="32861"/>
          <a:stretch/>
        </p:blipFill>
        <p:spPr>
          <a:xfrm>
            <a:off x="4439816" y="1804188"/>
            <a:ext cx="2908280" cy="2565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EF80A-22B2-1D28-1896-2D4E1B7F4D7E}"/>
              </a:ext>
            </a:extLst>
          </p:cNvPr>
          <p:cNvSpPr/>
          <p:nvPr/>
        </p:nvSpPr>
        <p:spPr>
          <a:xfrm>
            <a:off x="4439816" y="4594918"/>
            <a:ext cx="290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Challenge format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Test and development sets are fixed by the organizers. Often, test sets aren’t even available; entrants submit their model rather than presenting their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BC1E4-AA78-6CD5-D15D-EA896C907F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2063" y="1804188"/>
            <a:ext cx="3668943" cy="266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B4E412-A3F9-C302-C946-5C209823B651}"/>
              </a:ext>
            </a:extLst>
          </p:cNvPr>
          <p:cNvSpPr/>
          <p:nvPr/>
        </p:nvSpPr>
        <p:spPr>
          <a:xfrm>
            <a:off x="8002063" y="4728485"/>
            <a:ext cx="3799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In healthcare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There are some good publicly available datasets (MIMIC, </a:t>
            </a:r>
            <a:r>
              <a:rPr lang="en-US" i="1" dirty="0"/>
              <a:t>All of Us</a:t>
            </a:r>
            <a:r>
              <a:rPr lang="en-US" dirty="0"/>
              <a:t>, etc.), but we’re still way behind the curve.</a:t>
            </a:r>
          </a:p>
        </p:txBody>
      </p:sp>
      <p:pic>
        <p:nvPicPr>
          <p:cNvPr id="8" name="Picture 7" descr="page8image382623008">
            <a:extLst>
              <a:ext uri="{FF2B5EF4-FFF2-40B4-BE49-F238E27FC236}">
                <a16:creationId xmlns:a16="http://schemas.microsoft.com/office/drawing/2014/main" id="{61AEB839-211A-FDC2-646B-20C5FB91B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8525" y="1804188"/>
            <a:ext cx="3267324" cy="13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3E8187-3E03-8F2A-30EE-8D501AF5750F}"/>
              </a:ext>
            </a:extLst>
          </p:cNvPr>
          <p:cNvSpPr/>
          <p:nvPr/>
        </p:nvSpPr>
        <p:spPr>
          <a:xfrm>
            <a:off x="518525" y="3428198"/>
            <a:ext cx="335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Publicly available data and code</a:t>
            </a:r>
            <a:r>
              <a:rPr lang="en-US" i="1" u="sng" dirty="0"/>
              <a:t>:</a:t>
            </a:r>
          </a:p>
          <a:p>
            <a:r>
              <a:rPr lang="en-US" dirty="0"/>
              <a:t>Facilitates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97056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0DD-C191-BC45-34A2-916D23B2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There’s more to model development than training…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FB96-C137-440B-66C8-C20F7478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I want to choose which kind of model is best (</a:t>
            </a:r>
            <a:r>
              <a:rPr lang="en-US" i="1" dirty="0"/>
              <a:t>e.g.</a:t>
            </a:r>
            <a:r>
              <a:rPr lang="en-US" dirty="0"/>
              <a:t>, logistic regression, MLP)?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model selection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 want to refine or modify my model or the training process in some way (</a:t>
            </a:r>
            <a:r>
              <a:rPr lang="en-US" i="1" dirty="0"/>
              <a:t>e.g.</a:t>
            </a:r>
            <a:r>
              <a:rPr lang="en-US" dirty="0"/>
              <a:t>, adjust the number of hidden layers)?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hyperparameter tuning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Definition</a:t>
            </a:r>
            <a:r>
              <a:rPr lang="en-US" dirty="0"/>
              <a:t>: a </a:t>
            </a:r>
            <a:r>
              <a:rPr lang="en-US" i="1" dirty="0"/>
              <a:t>hyperparameter</a:t>
            </a:r>
            <a:r>
              <a:rPr lang="en-US" dirty="0"/>
              <a:t> is a value or setting that is fixed before training that influences the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319090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</p:txBody>
      </p:sp>
      <p:pic>
        <p:nvPicPr>
          <p:cNvPr id="1026" name="Picture 2" descr="David Byrne of the Talking Heads: Can shoulder width and pad level be altered?">
            <a:extLst>
              <a:ext uri="{FF2B5EF4-FFF2-40B4-BE49-F238E27FC236}">
                <a16:creationId xmlns:a16="http://schemas.microsoft.com/office/drawing/2014/main" id="{81A57162-7E4F-DC4A-97A0-2223D9F2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5937" y="2635622"/>
            <a:ext cx="6024181" cy="40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1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954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coefficients (</a:t>
            </a:r>
            <a:r>
              <a:rPr lang="en-US" sz="2600" i="1" dirty="0">
                <a:solidFill>
                  <a:schemeClr val="accent2"/>
                </a:solidFill>
              </a:rPr>
              <a:t>i.e.,</a:t>
            </a:r>
            <a:r>
              <a:rPr lang="en-US" sz="2600" dirty="0">
                <a:solidFill>
                  <a:schemeClr val="accent2"/>
                </a:solidFill>
              </a:rPr>
              <a:t> numeric values in the equation)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architecture (</a:t>
            </a:r>
            <a:r>
              <a:rPr lang="en-US" sz="2600" i="1" dirty="0">
                <a:solidFill>
                  <a:schemeClr val="accent2"/>
                </a:solidFill>
              </a:rPr>
              <a:t>i.e.</a:t>
            </a:r>
            <a:r>
              <a:rPr lang="en-US" sz="2600" dirty="0">
                <a:solidFill>
                  <a:schemeClr val="accent2"/>
                </a:solidFill>
              </a:rPr>
              <a:t>, the form of the equation)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Training algorithm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Regularization (*more next time)</a:t>
            </a:r>
          </a:p>
        </p:txBody>
      </p:sp>
      <p:pic>
        <p:nvPicPr>
          <p:cNvPr id="1028" name="Picture 4" descr="David Byrne's American Utopia': A Brief History of David Byrne's Suits">
            <a:extLst>
              <a:ext uri="{FF2B5EF4-FFF2-40B4-BE49-F238E27FC236}">
                <a16:creationId xmlns:a16="http://schemas.microsoft.com/office/drawing/2014/main" id="{163CCD54-B567-D80A-2B38-DDCB8D47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3" y="1904104"/>
            <a:ext cx="3259021" cy="49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64722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-&gt; Hyperparameters require their own </a:t>
            </a:r>
            <a:r>
              <a:rPr lang="en-US" i="1" dirty="0">
                <a:solidFill>
                  <a:schemeClr val="accent2"/>
                </a:solidFill>
              </a:rPr>
              <a:t>tuning </a:t>
            </a:r>
            <a:r>
              <a:rPr lang="en-US" dirty="0">
                <a:solidFill>
                  <a:schemeClr val="accent2"/>
                </a:solidFill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56361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ounded Rectangle 556">
            <a:extLst>
              <a:ext uri="{FF2B5EF4-FFF2-40B4-BE49-F238E27FC236}">
                <a16:creationId xmlns:a16="http://schemas.microsoft.com/office/drawing/2014/main" id="{F566BEC0-5FD7-A845-9D3D-32B2D7607B78}"/>
              </a:ext>
            </a:extLst>
          </p:cNvPr>
          <p:cNvSpPr/>
          <p:nvPr/>
        </p:nvSpPr>
        <p:spPr>
          <a:xfrm>
            <a:off x="401549" y="1281290"/>
            <a:ext cx="7400393" cy="5081799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C5817-6726-A440-9598-B91F7AF4CED1}"/>
              </a:ext>
            </a:extLst>
          </p:cNvPr>
          <p:cNvSpPr txBox="1"/>
          <p:nvPr/>
        </p:nvSpPr>
        <p:spPr>
          <a:xfrm>
            <a:off x="1399005" y="3544333"/>
            <a:ext cx="16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AB963-AB09-5848-9364-474EF9827571}"/>
              </a:ext>
            </a:extLst>
          </p:cNvPr>
          <p:cNvGrpSpPr/>
          <p:nvPr/>
        </p:nvGrpSpPr>
        <p:grpSpPr>
          <a:xfrm>
            <a:off x="931410" y="2114909"/>
            <a:ext cx="3012737" cy="1597274"/>
            <a:chOff x="1610985" y="1500279"/>
            <a:chExt cx="5381787" cy="27564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388D48-66D0-A345-992F-262E90AF132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D0E88FE-AA19-E643-AF84-C3C9EAE8BE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3910B22-7693-AF4F-9574-02A76C732A7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FC146C-5857-204E-B1FA-3C37CED8A6A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542468C-A2DD-8D4F-8D6B-812F8AF72BC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070C4AA-FEE8-7743-9F39-DF68909529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D1AC32F-FE2D-844E-972B-F28414A573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A7ABE53-6588-A74F-B32B-2C85BC16551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8B6E2E0-0E3A-3C41-ABEA-5E6445BBA91A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9146DBD-7B0D-0445-8CF5-B17260FC5E0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A5D3A9D-287E-8248-B936-5E2A217B43F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732D8B9-4FA9-DB4D-866A-4B80311EBE0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7ACA2D2-79F1-8744-A3F1-86F4CFF48D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5C3AB86-6690-1248-B828-E00B3BCA7D3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360B28F-FD34-F94C-93C9-5348FFF36A3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C5AB473-C09A-8C48-86D3-EF0CD2DC316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3A0540B-BB3C-7944-B123-31A7759A0FB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F32FCF-DD87-B943-B1DE-6BAB057AE30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08512-6C68-794E-B710-BBF5F9A55485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C9387-5519-8C46-B2EB-964E874B112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9C39C9-63C2-9146-82D4-CC79523219B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1D2CF35-62AE-A446-ABFF-0DB82F8380B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DA6EE66-A950-0544-954F-39B691874DD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731897E-F69F-9948-8E45-3334C46860D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CA43A72-CB45-F54B-80DE-1227469156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9D7562E-5CD8-A249-841F-D580BC5324E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7FB5F6-25AA-2B4C-8D0B-C83C472694D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88350E3-08C9-0E46-B67A-0BE69C71B1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45AA0A3-8FC9-DB4B-A945-91085BFA6BA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D3CAEB-294C-3946-921A-8934DEBC9DC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4A35453-FED4-0D44-A9E5-9C0F4FE058A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F24DE81-03AD-C845-A862-CEB1EFAFB38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A7E4974-352C-5A4B-BC1F-A316190BEBB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800F5A-8CBB-8342-BB45-1B0785406CD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0B3F311-FCBF-8D4F-B29B-9E510531A3B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66ABAB-F1B7-0843-B8B3-4E0C33868F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F8D9A87-5094-6A49-B491-C9C5B1D27E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9DD35-FA38-DB48-BAA5-32E99B3EC107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D68995-AD56-5D41-BC98-5B7D18EC3544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905A56-87D4-E749-80A4-A1FF1B08D17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CDB49A7-362C-1946-825C-8B761B20F2E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77B635C-BA12-1642-ACFE-2C1433FC86D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459DB5-95CD-C84F-9578-240FA0F0C90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8BC385-CDBA-A445-AB93-C719E47E2CF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E4553C-9518-074A-80AF-B1A6E5FEEE0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7E7DF9C-1861-A24F-949E-BCA91D18A05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9FEA21-3AA3-334F-8381-756A7D72317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76EA7A-B8FA-AD4B-B17B-71428180F61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13E08-6E7B-CB48-9347-68140992DB0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38AC95-222F-3943-AA77-9BAFFBFCB5F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00B315-DCF0-604C-8F41-51D8CA9B86B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A5C1BD5-A603-8942-A00D-E9D38EE6F09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F60AF2-BC1A-7346-982E-EE37B15A1A9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66B4DEC-BD6D-9D41-BE8F-EC60949F00F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E38F26-943A-504C-8370-913A1AD20D3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0207ECA-767B-C648-94F0-B9B0BDBA803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007AD-00FE-664F-B601-532CC5F6E918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87079C-319B-4B4D-9095-6EB42697880A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D14FAE-92C2-6C43-A392-3C0A9CFDFF1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9F3B22-93F7-074F-9A89-60A9CB3F4AA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348004-6BC8-7748-AD32-D6B09E9F030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88E52B-B010-B444-A6B1-4DC9CEF11A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8565532-1FAD-2947-A2E3-4BDF3EA9B80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F2745DD-C2B8-5C49-9A40-ED10F31ECD4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B0CA5F4-A30D-4040-B62F-5080FA4BAA8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5CEBBB-F18F-AE40-B736-0A8106FFE08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80891BD-35D8-8A4F-AA36-855F0E711E1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D9451CE-4FC9-A648-8599-C4821A9D98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EEA9E1D-976C-4649-8070-07D1240BBA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5D79BC-AC52-9342-A298-E9661EF72D5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02772D-8177-E645-A21B-F02C79ED922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F21A758-A050-3A40-A3A6-15B639D626F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285FA1-AF71-214F-947C-4B82E88A3F0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2471C2D-539B-A943-A3C5-B26DF531D32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A4DD08D-A993-A740-BBE2-AD9EB75920E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A47543-A73C-4E48-BC77-932F5D99E2EC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78CD67-15C7-8A41-838F-62B825112E67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82A0A2A-2B58-F842-B81B-1784F1F282D9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AD4BCFA-DF42-9D4B-A357-98ABD92864A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2397D4-8548-224C-9233-811454931FE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231CBA6-CB79-FB42-A041-B51CB7B1747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E4A46-5AE0-9C4D-9D57-78E69E55B24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2DA936-E2FA-7547-81D3-5AB92EC40F1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ED1FC3-36AD-B642-8C1B-12348805069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F33FB0-6E26-364E-A3BA-F57CEDA8740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4BF792-3AD5-6F4C-9E56-C797CCA2B9E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49B346-8512-8249-9085-EE58C4F775A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9CDB226-372E-B64B-A8FE-12C6EC80EFF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28DD17-AACB-874C-958E-3FDD5F283A3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D1BB694-1D6B-A147-B78F-9625C992F88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E2317-DC74-6E42-9EE9-FDCB2069719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B731331-4096-A144-80E7-9A48D134CE6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A98C23-F94A-B041-BB4D-3FE4502D2B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39498A-FC56-6B4B-8CE6-0273298AB66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96A6E-5BAE-9D43-A496-A27A6E9F6C6B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0E2295-0BFA-AD42-86EC-E68076017D7E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21E334-1401-2247-BE70-07671867A2D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BFA896-004A-3D4C-A83D-580ED6A6E7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C93DFD-C82E-944A-90F7-E26EC251F0E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93DFAA-5E6D-7A45-8C0F-C3C3726CE9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B64C82E-576E-5D4C-87B6-03325EB04AB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77652-1BAB-AB49-884A-825020BCB88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72ACFE-65EF-E641-BB7D-24D59E908CE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4F6C7D-DB65-6349-89C8-2DE4B1ABB70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48FBEA-CFB4-1945-9296-29540117B8E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83CE37D-7493-5C48-8B13-3927DC52FE4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3E0D1DA-1135-D24F-89B3-F676C285942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090E753-0DCE-174F-9412-630B4686133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A98896-5A7B-AC42-B141-AE34B934F0A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BDE432-8A53-3A49-A8BC-F382194359D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032E871-C244-AB4E-8AC9-5BD9E3CB1D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D799AD9-50F0-014D-9432-D1C61CAEFA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1BC9A6-CD41-2E47-B774-B21F807550D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195AE3-1C16-604B-ADB1-8A81534D7BD5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474937-7B18-5248-B034-C60D0C914BAF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1ECE70-E041-9641-AD2F-781E75B5D6CE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13D800-D9EF-C94C-AEDC-976CFC68AB7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8DB02C-F6A7-9D4D-B46D-78B58D61D2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312A9-226C-2449-8EFB-86A6644D90C1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ACB45E-7820-9144-84CD-802FB1759E55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2B18AF-0170-1148-BC6E-DE5DF3C14A11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272806-DABD-1242-853A-2E5D11C3B1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/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blipFill>
                  <a:blip r:embed="rId3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/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/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blipFill>
                  <a:blip r:embed="rId5"/>
                  <a:stretch>
                    <a:fillRect l="-8333" r="-41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/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blipFill>
                  <a:blip r:embed="rId6"/>
                  <a:stretch>
                    <a:fillRect l="-8333" r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/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blipFill>
                  <a:blip r:embed="rId7"/>
                  <a:stretch>
                    <a:fillRect l="-13333" r="-3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/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blipFill>
                  <a:blip r:embed="rId8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blipFill>
                  <a:blip r:embed="rId9"/>
                  <a:stretch>
                    <a:fillRect l="-17391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/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blipFill>
                  <a:blip r:embed="rId10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/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4167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22C849-4972-CD41-8D10-35438A30B2A9}"/>
                </a:ext>
              </a:extLst>
            </p:cNvPr>
            <p:cNvSpPr txBox="1"/>
            <p:nvPr/>
          </p:nvSpPr>
          <p:spPr>
            <a:xfrm>
              <a:off x="6434630" y="2525021"/>
              <a:ext cx="116" cy="478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384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45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/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blipFill>
                <a:blip r:embed="rId14"/>
                <a:stretch>
                  <a:fillRect l="-15789" r="-11578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Notched Right 200">
            <a:extLst>
              <a:ext uri="{FF2B5EF4-FFF2-40B4-BE49-F238E27FC236}">
                <a16:creationId xmlns:a16="http://schemas.microsoft.com/office/drawing/2014/main" id="{29C46BF2-A94C-5C4B-BC53-66E216786BF9}"/>
              </a:ext>
            </a:extLst>
          </p:cNvPr>
          <p:cNvSpPr/>
          <p:nvPr/>
        </p:nvSpPr>
        <p:spPr>
          <a:xfrm rot="5400000">
            <a:off x="1880837" y="412801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Arrow: Notched Right 200">
            <a:extLst>
              <a:ext uri="{FF2B5EF4-FFF2-40B4-BE49-F238E27FC236}">
                <a16:creationId xmlns:a16="http://schemas.microsoft.com/office/drawing/2014/main" id="{02BC825A-18AC-6E40-A4D2-DD70FAECD59C}"/>
              </a:ext>
            </a:extLst>
          </p:cNvPr>
          <p:cNvSpPr/>
          <p:nvPr/>
        </p:nvSpPr>
        <p:spPr>
          <a:xfrm rot="5400000">
            <a:off x="1880837" y="5137228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FA5BB-979B-E34B-8AD0-E0CC15668788}"/>
              </a:ext>
            </a:extLst>
          </p:cNvPr>
          <p:cNvSpPr txBox="1"/>
          <p:nvPr/>
        </p:nvSpPr>
        <p:spPr>
          <a:xfrm>
            <a:off x="568965" y="5562760"/>
            <a:ext cx="512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Estimate Performance on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/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/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8696" r="-86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/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/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/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blipFill>
                <a:blip r:embed="rId19"/>
                <a:stretch>
                  <a:fillRect l="-16129" r="-3225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/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blipFill>
                <a:blip r:embed="rId20"/>
                <a:stretch>
                  <a:fillRect l="-1153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/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/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blipFill>
                <a:blip r:embed="rId2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/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blipFill>
                <a:blip r:embed="rId2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/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blipFill>
                <a:blip r:embed="rId24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BEEB0B1-F029-9946-848E-297189FBD93A}"/>
              </a:ext>
            </a:extLst>
          </p:cNvPr>
          <p:cNvGrpSpPr/>
          <p:nvPr/>
        </p:nvGrpSpPr>
        <p:grpSpPr>
          <a:xfrm>
            <a:off x="8850085" y="2128949"/>
            <a:ext cx="2770160" cy="1496339"/>
            <a:chOff x="4790193" y="1286884"/>
            <a:chExt cx="2077620" cy="112225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0959A2-2997-4941-835E-1FDA4739C45B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9FECC32-57D3-074F-A643-DFD708D584B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9199857-BB2D-9B47-9043-284C0459B9F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51963EA-ADD0-D74A-A2C2-8E84294A993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3B2EC77-4A46-ED40-A8DA-75809130AF0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8F97A6F-E8E3-9C43-8600-676387FC8DE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BC68A25-24CB-6342-AE93-739737F260C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60B01E8-6E02-854D-A55C-56089B8C6F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8F7BEC2-7824-3543-88AB-4E17F888738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B499D903-FABE-5046-8131-3B181146513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C5B9559-A5C2-5D43-A8EE-17D66DA70A9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67CFD46-F2A0-E64C-B221-BA6BCB015C9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3981E2D-B164-D343-B53F-D29F6B1BCC7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19900FE-2D83-954B-AE51-60C50098611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00B958-EC6D-7745-B1D5-038473C77E4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789ABE3-84EB-CE41-9FEB-8027369E913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9461B22-8FE6-7A4D-9C51-E7B932694BE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828A950-4BF3-ED4D-B60F-604228F172A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DA530A6-1D3C-004D-A1DD-F2B31B156B5C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2BB6995-BAA0-264F-89E1-F9E1E0EA74F9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2A52B9F-EF4C-2C46-8901-83F866ADE4A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24A549-1D98-6942-BB9A-DDD16EA3E07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4C7AEE4-DABD-3348-9C96-B6AFF573B76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ACE06B-D600-994F-BA7A-178467F8CEB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B15988C-186C-C04D-926D-44D5E99C24B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128877-BD69-6049-98DD-4E33C3E5964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93B82C-309D-584C-9C9E-BF434851F64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DF7EC0-BFB6-0D4A-9CD4-9F68F13ECEF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728239-EF7F-BF44-837A-87828D26D63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561C6C7-61B6-5B41-A833-884486B6137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F57BDDB-911C-2445-B9C4-EE7B2BF225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B804E7D-2A6E-014D-87D4-1F4ECCDCA5C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6F74388-39F7-E843-9E9A-ED8082506CD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7550810-DFA7-4842-B9BE-30078F58BA5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32FBD6-80E1-9D4F-86A6-6D296EE0500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E6C3F37-2610-DB44-BC4D-977612F2279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26A77CA-0D2B-734B-A524-00B3ED1A6C8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A9541BA-39C5-A744-9EC9-E5787F378A6A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9104755-7224-4F43-930B-21784688E1C8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F3F0E62-81D2-F44F-BC73-D10470C0100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71BFD11-9FCC-DB4A-A86A-D7E48D84AAC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99E892E-6EE5-8C41-B7E4-5697F25B83E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361D0D7-54A4-D54F-8642-60DE5F580E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8EED771-D24C-D244-811E-6EAB5225948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FA63BC7-7AA6-AE4F-8F67-7638DF460E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026FE4F-204B-6440-84F1-3D623E38158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CC048F6-A284-8542-90CB-5777A2B38C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23A82BE-9DEE-064E-9763-FD0339EFA82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16D1C23-CAC5-0C48-892A-D19F242C310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E73E84E-A730-BA46-82F9-6C15354401E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98A785-4C3E-E849-985E-528274C29AF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1C2319D-5044-EB48-A0E3-3E143382D2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F7F9845-F52C-3246-8520-4C55ED15022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8ED3C5F-CF43-B645-9303-F1480EC08E8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B0F4D02-C01E-4640-BA0F-ABE824D470F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7DE946-5AB8-CA47-B819-006D705AA8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CFB405-5794-3242-91BE-F982E71D5582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7E76DF2-98CB-484F-8C94-3DB063336152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B820D8-4EE4-C04D-A592-8B7AFC87495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37A7A32-82B1-D04C-9F16-7EC7ECD4636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E7EC97B-7E67-7547-B997-CF4BEEC9011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F65DBA9-825B-7044-81BF-6DC6137456B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DD6A36-A10C-554A-ACA8-C52F60760C8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415653B-8CCC-1248-BDDB-3BDD7E823B6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1AD6BC-27C7-794F-B8AB-893C50A47E8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A6FFE26-203B-184A-9373-6057988FD77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69E425-62DF-8043-8CB3-9A50592D2BB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B806559-7D8E-1948-A3C0-217A15FB1C0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E6A172B-401C-EC49-A43B-71479D6DA6F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4D701E2-15C5-B142-99B2-4D08FBC8E7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98785B4-B0C5-B540-A22A-FE4B6B9CD195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5950A62-7B35-FA40-B2D1-42769CC7C60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4AF3EA6-1DBC-B741-A11F-B103B9B649D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11113F5-B9B2-E54E-9A39-A25E62A101A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BF62733-55B3-2D4D-A77F-69F5251DB4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FF43D7-20A5-DE4D-905E-E7F401E0BCE4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CE23099-1FDF-8342-A782-D1DD1589E625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3B229-CAF6-6446-BD5A-5EB124BA369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37DD6F-E006-0549-9ADD-B64399B2D9D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5CFC79-4A1A-3449-B2EC-A22E3369B3B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BC9FBE0-E790-6E49-966F-8ABA3AD6AE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EDEAD38-352E-4042-A282-AEA212E1B33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4C51A56-9BAA-154F-B142-68FDE2CFF6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D1573B9-A2F7-984B-880A-DF173E6504D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1B6B895-60F9-B04A-A493-84FDFC473E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D5D11278-E925-E649-A673-D20E6B7C53A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1AFDC96-506D-A64D-AB70-83990126F36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0BD48C1-EBE7-234C-BD46-39C74A7522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547D9B-BAEC-4440-AFD4-A0C1C694F60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7C92939-EDBF-D84D-9C66-57CD602B586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AFA639-3B61-CC40-8BC8-2C189A98CE3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05984C7-D410-B843-8CE2-3EABDEA5861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41FDEF4-9C9B-7E41-8CBC-F41CFFD720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BF276C-F444-A44A-BA23-B114A33D6B6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BC35C8D-7200-5841-B23E-68E51EC7B3A3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6C9E0E-C82D-5044-9698-D9C0DA15F864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02AAAD0-8F9E-944F-8B0A-87F76D70E5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7BEBDD6-FC93-5D4B-9DF1-5055C2D7F03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86966A6-B30B-7F40-A761-93F6A8F0A8B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D960EAC-8568-7341-871F-AE334956387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D7C3328-0256-354C-9437-1EF94E115EE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399D18D-ADD8-D74F-838C-C2D1B8D9CCA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CB9BAFE-FE97-FB4F-8C2F-867034EDA7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9DE1917-92DD-574C-A2A8-FBE579FBDE6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6011F73-1AA9-194A-941A-2CE10E17407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9A0F437-543D-EE4E-A1A8-F17987D5D5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3323FB4-D8AC-7142-AACE-1FD32DB159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C445480-D4E7-FD49-A5ED-4C0323F3267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5D6FC60-E81C-C64C-BA74-B00B4FCC39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C8070D9-B4ED-9F4E-8A51-7A0D5CEA96D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9788EDE-DCBC-2B41-BF0B-C506BDFE6C0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F52F003-2F58-424F-AACC-F3BDE622258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52789C1-CA92-AA45-A216-BEE6AA83138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211D05-AF48-B843-97C2-E9509FFAF33B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327B6F0-08B3-6A42-BDC9-B56CFE8936CC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720A3A8-AAD3-1D43-8D97-7938910B413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F70417-19CC-2B43-92D0-0F546EE8C10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15ADFF9-75D3-0040-9AC7-91823B8EFDD9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237C1C7-B749-8D49-92C4-226257E9D704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840DEBD-07C8-4F49-9FD0-7AB3AB080A7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C73ACAE-1FFC-0A41-BE67-59334C6038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0BB41C0-BE8F-A940-A448-523AC4971C1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40DEE4B-67B8-804E-A847-FD26BEFAB9C5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25"/>
                  <a:stretch>
                    <a:fillRect l="-17391" b="-20833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/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blipFill>
                <a:blip r:embed="rId26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D5D3F0FC-5208-9D49-8CD0-3A33CCD82206}"/>
              </a:ext>
            </a:extLst>
          </p:cNvPr>
          <p:cNvSpPr txBox="1"/>
          <p:nvPr/>
        </p:nvSpPr>
        <p:spPr>
          <a:xfrm>
            <a:off x="9697213" y="3754278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/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blipFill>
                <a:blip r:embed="rId2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/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blipFill>
                <a:blip r:embed="rId28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/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blipFill>
                <a:blip r:embed="rId29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/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blipFill>
                <a:blip r:embed="rId30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/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blipFill>
                <a:blip r:embed="rId31"/>
                <a:stretch>
                  <a:fillRect l="-15625" r="-31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/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blipFill>
                <a:blip r:embed="rId32"/>
                <a:stretch>
                  <a:fillRect l="-115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/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blipFill>
                <a:blip r:embed="rId33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/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blipFill>
                <a:blip r:embed="rId34"/>
                <a:stretch>
                  <a:fillRect l="-21739" r="-869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/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blipFill>
                <a:blip r:embed="rId35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/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blipFill>
                <a:blip r:embed="rId36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383A149-82CA-6E45-A949-2A3780809A83}"/>
              </a:ext>
            </a:extLst>
          </p:cNvPr>
          <p:cNvGrpSpPr/>
          <p:nvPr/>
        </p:nvGrpSpPr>
        <p:grpSpPr>
          <a:xfrm>
            <a:off x="4770577" y="2996400"/>
            <a:ext cx="2770160" cy="1496339"/>
            <a:chOff x="4790193" y="1286884"/>
            <a:chExt cx="2077620" cy="1122254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F5E3B7C-EADA-3A4D-B7F4-095315872EDD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18D583F-2BB7-FD4A-9879-3C75C54CD16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D3FE529D-C328-BD48-9E8E-8D07DA37393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59CA5C20-690F-6942-A631-0E36A5493BC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F193978-3D30-BA48-948B-A0F7054CFD6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16DDE113-AEAC-5A42-98DB-BBF5FD59080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5A6D5C9-EE44-2C42-96E5-23D651A0872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48D20CF3-4B87-D44F-A3BB-491D531AD30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315CB384-8060-A848-9AA8-31207942B9E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C320748-908D-BE43-AEDE-E01BE40CC27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84A816A2-211D-C142-906C-73E8070F6A2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A737FB5-EB24-7A41-8291-0D962667062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A9C17D6-1428-7C4B-939F-4951C5D3D7D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DCA89B7-D21F-1F4F-8E04-CA1F0F9871C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9F84B9A-14DB-B54C-B229-DAD4572DBBD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7A588561-3667-814C-A759-F02C5391AEE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FC198A-B715-F641-91DF-D827BCC4676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BFDA3945-D95D-B747-A4B6-38B387D7DDA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8E02921-858F-1D49-BB84-24E575B48036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76C6FCF2-C77A-7D41-B825-07E13D02E888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F69BE072-9472-2D44-8C1E-79AAB90CEA8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945F177-003F-C147-84EF-06694A4E023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7AD39AB-7544-A94A-96B8-C6B09D6409B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CC955AB-3E7D-F14D-A732-69E6A22F898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51093D30-F98D-CB47-B539-343F81EC0D9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13BF05A-376B-D049-BE21-4502BD0717E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121A4DCE-1970-3149-BF2F-6EDFEEB0CA6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81722A14-990F-8A43-BF5B-BB61243A8EE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ADAB9AD-E09C-144A-8BB6-FBF12B5270F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A0E72D8-4D16-DE4B-A3E6-A344F42BC3D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ACA17555-218F-414C-81C4-C52077C4ED3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F8B62D97-90EB-CC41-A719-7549D783719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38D1D17E-E57C-394D-A77C-F4F4C4FD133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1357E28F-B577-7841-9D6D-0C2D8A015E5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8BEEBF9-D1E3-934B-931B-E5C02E46FB2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735F1430-E60C-BC4F-AC65-50E1E3BA9D0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6E1EAC12-353F-EC46-B43E-B218EE3E35E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F537750-5FF6-9142-8DAA-87BA19B3A8C3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28400-12A2-2542-BC4E-F8CDECB6E6E9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5F5D933-9EB4-9E43-ADE7-BD1C7D8B8D7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B40209A-FA32-C048-8D56-4B7B9DA7685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2F7C35A-7E88-5048-B7E4-E933E863D22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C297214-55B5-CF40-A72B-276CCAE31D0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BFD85BD-A1F4-F64F-8F82-D715A99C7DD0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18093BF9-5422-BF41-BAF2-B4E2D3ABFC7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529F9B3-2226-CA4A-AEF9-99364035FED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E75B482-D733-4046-87AD-784DBF7D08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35FA2E1-ECDA-A845-A350-D27E3D60B56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134B0AD-8FC8-2046-ADCE-8ACE574D37C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58B4731-8D48-5A4A-B5F4-478E42CA3D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C7C07B0C-6E2B-974A-B934-CFFA1EE8178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1E1D9BA9-7CF3-D040-B137-935A5CF61E7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8683308C-F435-2747-8A1D-A9D2D0F9CE0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F8674830-58D9-CC4E-8AEA-1E78C94DFF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07A804E0-BD60-B245-93B3-116838FEF21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585D7CF5-053B-7B40-8500-284DA38702B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61C79FE7-8197-7C4E-9075-F510E230F08A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6A7D976-003C-5649-B3B6-125EED03AD15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4A046D46-39A3-EE48-8D33-05D4EB3A52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FCA96EB-F2C8-AB4D-954F-FDDFB6FF7B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E58F8F4-A363-C847-B2F5-2B4C28B1D1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D0B7FF1E-269F-224A-A530-97FC1BD99B8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517DC646-1B3A-C445-8D41-5A46A6748D0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F93F8A-5653-AA49-BBBF-D19B99CD6A4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BD119900-7FC8-6B4B-A7E6-6B53192EFA1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B4FC903-0F10-214D-AA72-1589009D6D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99485B-2145-A546-9DF1-049E3D3EE2F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B4178B3-6D7E-A147-8C55-71686FB84FE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B44B3DE-9CFA-7C47-8ACB-32720C85FAF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B02C4672-7A75-AA4D-8136-B746CF4A19D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68A205F-2876-364B-B3D9-AE179484F76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B15C9C8C-2C22-9545-BA44-0F8E4A91CD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67BC0F5-2DBF-BF42-A959-73133FC25C2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A7F6E070-30C1-114D-A95B-8CECCB29C4C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B1C09E74-DE94-2344-861C-967839AACAB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D2B8B22-D895-7E43-8CF8-B2E74DF128BD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C4985F60-9F0C-CF4F-8982-FFC6B9A50707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795ECE60-76B4-7141-9562-E7E896ABBC6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277537-8A76-7E46-90DA-8B1B3DB3850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B64E62C4-11B7-954D-89FA-2D09EA98005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38CF24A-5445-6844-A2A2-8D4E6AE424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8DFBDA7-A706-414A-94AC-DF55FA888AD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9ABE706-8BF0-1148-B7E8-0F4998E7358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227A6747-EB3F-2843-9AD0-1BA3FF70E01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C3A68D3-45E4-D643-8FEE-2F05735EEE3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E34FB55-9517-8F40-AB35-0C9F3A1B47F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3A465FF-5F23-B24C-9278-26049C13697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9617A7DB-3385-9C42-9EB9-4FCEA131F66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E3C0781-0884-764C-815C-C972B830C56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55A4D08-72C7-4F4A-A931-4721D3A0A47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8792CBF-8C83-484A-9264-038C875B4ED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77AB7A89-D938-9444-831A-0673DC1492E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EE18F492-6702-C14D-AC68-50ADD55DF98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E3CDDE7-623F-0044-8BE4-12CA7BC74DC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D73E69BB-4083-A64C-BA59-4C87F7A6DD9E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6DF42E8-7205-CC4B-98B5-A9099A6D9198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CDB015F3-91D2-074F-BB27-4BEBF74A08E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1ABB6A2-D958-724F-980D-445E6C761C5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DBECEC-CA4F-994F-AEBF-846EECD3DE8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E7A9AE13-5FC8-444F-A67F-EA2867C492D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BBAF59-0CFF-8544-B44E-7291A911DA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1C29124-6434-174B-BDE2-54A7EECE2D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2948E27-51BA-8C49-BD47-0EC4394E7C7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E529F38-A0BA-ED47-8064-AD3880658D1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71AA0E-EC77-4145-BC33-68F10ED80F0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CFB244DE-F1D5-774C-88C7-FB039446413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254D8D8-A24F-BA4E-9C1E-3759827D6E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4EEE5D0-4C82-CB4B-AE91-D226B8A26AE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9DDB9D7-1CC8-F641-AB29-7B87D3CB4D3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08BD058-0370-5B47-B822-5D51BFC4DDC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CC7622E-5868-7442-955C-287E8A6024E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72D49D-FB5E-064E-8678-DF63B6936EA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0C71BC9-09D7-F041-9DA8-E07C7F0E4B1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60C56E44-B415-EE48-A3E8-C3BBFA7B7677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EB33DE5-1BB3-EE41-A217-ABE7B0A73CDA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DA487328-B5A7-BE4A-82DD-18811675B01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D35084D-4F05-FA49-94A1-8D7258E58CB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0391954D-F8BD-1646-8F20-EADF64A3D30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4A39CF11-94D3-8448-835A-E1F1E0E7DF28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E008839E-3A87-3643-82F2-3E590A487FD2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97E46837-31AC-6F41-922D-A9218193CE40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03BC48F7-40B8-5445-8431-C4CF7B3D8FC4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F4D2BC4-AE85-4545-8149-DFA850D7EF9C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37"/>
                  <a:stretch>
                    <a:fillRect l="-17391" b="-21739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/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blipFill>
                <a:blip r:embed="rId38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" name="TextBox 552">
            <a:extLst>
              <a:ext uri="{FF2B5EF4-FFF2-40B4-BE49-F238E27FC236}">
                <a16:creationId xmlns:a16="http://schemas.microsoft.com/office/drawing/2014/main" id="{48F2A2D9-471B-B645-A675-1BBBC5249C6A}"/>
              </a:ext>
            </a:extLst>
          </p:cNvPr>
          <p:cNvSpPr txBox="1"/>
          <p:nvPr/>
        </p:nvSpPr>
        <p:spPr>
          <a:xfrm>
            <a:off x="5422183" y="4554133"/>
            <a:ext cx="14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Validation</a:t>
            </a:r>
          </a:p>
        </p:txBody>
      </p:sp>
      <p:sp>
        <p:nvSpPr>
          <p:cNvPr id="554" name="Arrow: Notched Right 200">
            <a:extLst>
              <a:ext uri="{FF2B5EF4-FFF2-40B4-BE49-F238E27FC236}">
                <a16:creationId xmlns:a16="http://schemas.microsoft.com/office/drawing/2014/main" id="{B53D2A78-6EE8-5B49-B5F4-4BE9F141A846}"/>
              </a:ext>
            </a:extLst>
          </p:cNvPr>
          <p:cNvSpPr/>
          <p:nvPr/>
        </p:nvSpPr>
        <p:spPr>
          <a:xfrm rot="18012401">
            <a:off x="4378041" y="509215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Arrow: Notched Right 200">
            <a:extLst>
              <a:ext uri="{FF2B5EF4-FFF2-40B4-BE49-F238E27FC236}">
                <a16:creationId xmlns:a16="http://schemas.microsoft.com/office/drawing/2014/main" id="{B9A0BDBE-178D-A247-A5F1-23BE91E7CBF5}"/>
              </a:ext>
            </a:extLst>
          </p:cNvPr>
          <p:cNvSpPr/>
          <p:nvPr/>
        </p:nvSpPr>
        <p:spPr>
          <a:xfrm rot="12430959">
            <a:off x="4208099" y="238132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6C736DE-5433-C54E-A3C6-5BB7758282A7}"/>
              </a:ext>
            </a:extLst>
          </p:cNvPr>
          <p:cNvSpPr txBox="1"/>
          <p:nvPr/>
        </p:nvSpPr>
        <p:spPr>
          <a:xfrm>
            <a:off x="3995840" y="1746145"/>
            <a:ext cx="185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Refine Model</a:t>
            </a:r>
          </a:p>
        </p:txBody>
      </p:sp>
      <p:sp>
        <p:nvSpPr>
          <p:cNvPr id="560" name="Arrow: Notched Right 200">
            <a:extLst>
              <a:ext uri="{FF2B5EF4-FFF2-40B4-BE49-F238E27FC236}">
                <a16:creationId xmlns:a16="http://schemas.microsoft.com/office/drawing/2014/main" id="{5092D9EB-2D7B-A74A-9429-96359F7780F5}"/>
              </a:ext>
            </a:extLst>
          </p:cNvPr>
          <p:cNvSpPr/>
          <p:nvPr/>
        </p:nvSpPr>
        <p:spPr>
          <a:xfrm>
            <a:off x="5918161" y="5659556"/>
            <a:ext cx="2994435" cy="39564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Arrow: Notched Right 200">
            <a:extLst>
              <a:ext uri="{FF2B5EF4-FFF2-40B4-BE49-F238E27FC236}">
                <a16:creationId xmlns:a16="http://schemas.microsoft.com/office/drawing/2014/main" id="{5197100C-B55A-9B46-BF1B-F97AB82479B7}"/>
              </a:ext>
            </a:extLst>
          </p:cNvPr>
          <p:cNvSpPr/>
          <p:nvPr/>
        </p:nvSpPr>
        <p:spPr>
          <a:xfrm rot="5400000">
            <a:off x="9538711" y="4618558"/>
            <a:ext cx="870369" cy="308623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FE7622D-6904-F243-BEA4-0396FA3E5BB3}"/>
              </a:ext>
            </a:extLst>
          </p:cNvPr>
          <p:cNvSpPr txBox="1"/>
          <p:nvPr/>
        </p:nvSpPr>
        <p:spPr>
          <a:xfrm>
            <a:off x="8912596" y="5433497"/>
            <a:ext cx="261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Performance Evaluation</a:t>
            </a:r>
          </a:p>
        </p:txBody>
      </p:sp>
      <p:sp>
        <p:nvSpPr>
          <p:cNvPr id="559" name="Title 1">
            <a:extLst>
              <a:ext uri="{FF2B5EF4-FFF2-40B4-BE49-F238E27FC236}">
                <a16:creationId xmlns:a16="http://schemas.microsoft.com/office/drawing/2014/main" id="{27B324AC-FEDB-E339-1496-17675A7DF8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 we divide up the data?</a:t>
            </a:r>
          </a:p>
        </p:txBody>
      </p:sp>
    </p:spTree>
    <p:extLst>
      <p:ext uri="{BB962C8B-B14F-4D97-AF65-F5344CB8AC3E}">
        <p14:creationId xmlns:p14="http://schemas.microsoft.com/office/powerpoint/2010/main" val="52237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E16-017C-5489-3967-FEB717C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1AEF-BE44-92B6-A028-58702380B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24364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79AD-A115-2057-F06A-C067D080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Napoleon Dynamite Problem (NDP)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A3E35-C34F-4723-A4CE-87D9C39D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0" y="2194560"/>
            <a:ext cx="5178829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nline Media 4" descr="How Napoleon Dynamite Broke The Algorithm">
            <a:hlinkClick r:id="" action="ppaction://media"/>
            <a:extLst>
              <a:ext uri="{FF2B5EF4-FFF2-40B4-BE49-F238E27FC236}">
                <a16:creationId xmlns:a16="http://schemas.microsoft.com/office/drawing/2014/main" id="{B9661FCB-1299-C8E5-9015-7A039BACFF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3895" y="2878539"/>
            <a:ext cx="5681925" cy="32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“split” for development + eval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B09747-DB52-AAC3-34DF-830E109E6714}"/>
              </a:ext>
            </a:extLst>
          </p:cNvPr>
          <p:cNvSpPr/>
          <p:nvPr/>
        </p:nvSpPr>
        <p:spPr>
          <a:xfrm>
            <a:off x="6501580" y="3556823"/>
            <a:ext cx="1826342" cy="132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D900E1-50B8-A65C-283D-33DA39468AAC}"/>
              </a:ext>
            </a:extLst>
          </p:cNvPr>
          <p:cNvSpPr/>
          <p:nvPr/>
        </p:nvSpPr>
        <p:spPr>
          <a:xfrm>
            <a:off x="838200" y="3556822"/>
            <a:ext cx="54839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027651-B011-5EB7-6E84-196F616538D9}"/>
              </a:ext>
            </a:extLst>
          </p:cNvPr>
          <p:cNvSpPr/>
          <p:nvPr/>
        </p:nvSpPr>
        <p:spPr>
          <a:xfrm>
            <a:off x="8507360" y="355682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5B4A-A1C5-48BE-570D-6F63AD89102C}"/>
              </a:ext>
            </a:extLst>
          </p:cNvPr>
          <p:cNvSpPr txBox="1"/>
          <p:nvPr/>
        </p:nvSpPr>
        <p:spPr>
          <a:xfrm>
            <a:off x="838200" y="4975122"/>
            <a:ext cx="98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parameters					  Tune </a:t>
            </a:r>
            <a:r>
              <a:rPr lang="en-US" dirty="0" err="1"/>
              <a:t>hyperpms</a:t>
            </a:r>
            <a:r>
              <a:rPr lang="en-US" dirty="0"/>
              <a:t>	     Evaluate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3165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rotate the test set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B09747-DB52-AAC3-34DF-830E109E6714}"/>
              </a:ext>
            </a:extLst>
          </p:cNvPr>
          <p:cNvSpPr/>
          <p:nvPr/>
        </p:nvSpPr>
        <p:spPr>
          <a:xfrm>
            <a:off x="6875205" y="3163533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027651-B011-5EB7-6E84-196F616538D9}"/>
              </a:ext>
            </a:extLst>
          </p:cNvPr>
          <p:cNvSpPr/>
          <p:nvPr/>
        </p:nvSpPr>
        <p:spPr>
          <a:xfrm>
            <a:off x="8880985" y="316353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5B4A-A1C5-48BE-570D-6F63AD89102C}"/>
              </a:ext>
            </a:extLst>
          </p:cNvPr>
          <p:cNvSpPr txBox="1"/>
          <p:nvPr/>
        </p:nvSpPr>
        <p:spPr>
          <a:xfrm>
            <a:off x="857865" y="4896464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1: Train on 1-4, test on 5</a:t>
            </a:r>
          </a:p>
          <a:p>
            <a:r>
              <a:rPr lang="en-US" dirty="0"/>
              <a:t>Round 2: Train on all but 4, test on 4</a:t>
            </a:r>
          </a:p>
          <a:p>
            <a:r>
              <a:rPr lang="en-US" dirty="0"/>
              <a:t>Round 3: Train on all but 3, test on 3</a:t>
            </a:r>
          </a:p>
          <a:p>
            <a:r>
              <a:rPr lang="en-US" dirty="0"/>
              <a:t>Round 4: Train on all but 2, test on 2</a:t>
            </a:r>
          </a:p>
          <a:p>
            <a:r>
              <a:rPr lang="en-US" dirty="0"/>
              <a:t>Round 5: Train on 2-5, test on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62D3CA-7829-3D87-CD3B-56673E0ABE07}"/>
              </a:ext>
            </a:extLst>
          </p:cNvPr>
          <p:cNvSpPr/>
          <p:nvPr/>
        </p:nvSpPr>
        <p:spPr>
          <a:xfrm>
            <a:off x="85786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16518D-FCFC-19D3-0BD7-4F6ED9920B0F}"/>
              </a:ext>
            </a:extLst>
          </p:cNvPr>
          <p:cNvSpPr/>
          <p:nvPr/>
        </p:nvSpPr>
        <p:spPr>
          <a:xfrm>
            <a:off x="286364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388C68-7AB8-1AE4-E474-974281B8D3A0}"/>
              </a:ext>
            </a:extLst>
          </p:cNvPr>
          <p:cNvSpPr/>
          <p:nvPr/>
        </p:nvSpPr>
        <p:spPr>
          <a:xfrm>
            <a:off x="486942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73E01-D91F-DA76-6F41-3B08C0FB48C8}"/>
              </a:ext>
            </a:extLst>
          </p:cNvPr>
          <p:cNvSpPr txBox="1"/>
          <p:nvPr/>
        </p:nvSpPr>
        <p:spPr>
          <a:xfrm>
            <a:off x="6875205" y="4896464"/>
            <a:ext cx="357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we do this?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for the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estimate of out-of-sample performance</a:t>
            </a:r>
          </a:p>
        </p:txBody>
      </p:sp>
    </p:spTree>
    <p:extLst>
      <p:ext uri="{BB962C8B-B14F-4D97-AF65-F5344CB8AC3E}">
        <p14:creationId xmlns:p14="http://schemas.microsoft.com/office/powerpoint/2010/main" val="219469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validation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0D0-8D0B-82BF-E7E1-17EB956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“flat” cross-validation (below) versus “nested” cross-validation</a:t>
            </a:r>
          </a:p>
          <a:p>
            <a:r>
              <a:rPr lang="en-US" dirty="0"/>
              <a:t>Both give unbiased estimates and flat is easier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42701A-EE14-C0ED-93C4-B4213493D8CE}"/>
              </a:ext>
            </a:extLst>
          </p:cNvPr>
          <p:cNvSpPr/>
          <p:nvPr/>
        </p:nvSpPr>
        <p:spPr>
          <a:xfrm>
            <a:off x="6875205" y="3163533"/>
            <a:ext cx="1826342" cy="132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1EA0A4-E6DB-0DD5-707F-47F4071C1278}"/>
              </a:ext>
            </a:extLst>
          </p:cNvPr>
          <p:cNvSpPr/>
          <p:nvPr/>
        </p:nvSpPr>
        <p:spPr>
          <a:xfrm>
            <a:off x="8880985" y="316353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BD54E6-7D50-F44B-AAA3-1F0E2E5FB674}"/>
              </a:ext>
            </a:extLst>
          </p:cNvPr>
          <p:cNvSpPr/>
          <p:nvPr/>
        </p:nvSpPr>
        <p:spPr>
          <a:xfrm>
            <a:off x="85786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07F2B1-C969-BA31-A707-BC23DE2536A4}"/>
              </a:ext>
            </a:extLst>
          </p:cNvPr>
          <p:cNvSpPr/>
          <p:nvPr/>
        </p:nvSpPr>
        <p:spPr>
          <a:xfrm>
            <a:off x="286364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594AF-0C78-E70A-8A2C-4A054D765224}"/>
              </a:ext>
            </a:extLst>
          </p:cNvPr>
          <p:cNvSpPr/>
          <p:nvPr/>
        </p:nvSpPr>
        <p:spPr>
          <a:xfrm>
            <a:off x="486942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53D7D-2439-0EE2-6DF4-D440021977DC}"/>
              </a:ext>
            </a:extLst>
          </p:cNvPr>
          <p:cNvSpPr txBox="1"/>
          <p:nvPr/>
        </p:nvSpPr>
        <p:spPr>
          <a:xfrm>
            <a:off x="857865" y="4896464"/>
            <a:ext cx="5115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1: Train on 1-3, validate on 4, test on 5</a:t>
            </a:r>
          </a:p>
          <a:p>
            <a:r>
              <a:rPr lang="en-US" dirty="0"/>
              <a:t>Round 2: Train on 2-4, validate on 5, test on 1</a:t>
            </a:r>
          </a:p>
          <a:p>
            <a:r>
              <a:rPr lang="en-US" dirty="0"/>
              <a:t>Round 3: Train on 3-5, validate on 1, test on 2</a:t>
            </a:r>
          </a:p>
          <a:p>
            <a:r>
              <a:rPr lang="en-US" dirty="0"/>
              <a:t>Round 4: Train on 4, 5, and 1; validate on 2, test on 3</a:t>
            </a:r>
          </a:p>
          <a:p>
            <a:r>
              <a:rPr lang="en-US" dirty="0"/>
              <a:t>Round 5: Train on 5, 1, and 2; validate on 3, test on 4</a:t>
            </a:r>
          </a:p>
        </p:txBody>
      </p:sp>
    </p:spTree>
    <p:extLst>
      <p:ext uri="{BB962C8B-B14F-4D97-AF65-F5344CB8AC3E}">
        <p14:creationId xmlns:p14="http://schemas.microsoft.com/office/powerpoint/2010/main" val="35111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01E3-375F-DF54-1459-925B2C7A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Claim: I’ve solved the NDP.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02B2-F01A-E900-EFAA-354AAE04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Randy took headshots of each member of the </a:t>
            </a:r>
            <a:r>
              <a:rPr lang="en-US" dirty="0" err="1"/>
              <a:t>MMCi</a:t>
            </a:r>
            <a:r>
              <a:rPr lang="en-US" dirty="0"/>
              <a:t> class of 2021</a:t>
            </a:r>
          </a:p>
          <a:p>
            <a:r>
              <a:rPr lang="en-US" dirty="0"/>
              <a:t>Catherine asked them whether they liked Napoleon Dynamite</a:t>
            </a:r>
          </a:p>
          <a:p>
            <a:r>
              <a:rPr lang="en-US" dirty="0"/>
              <a:t>I then studied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can predict whether someone likes Napoleon Dynamite from a picture of their face with 100% accuracy, and I can prove it. Show me a picture of anyone in the class and I will predict whether they like Napoleon Dynamite.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Aren’t you impressed?</a:t>
            </a:r>
          </a:p>
        </p:txBody>
      </p:sp>
    </p:spTree>
    <p:extLst>
      <p:ext uri="{BB962C8B-B14F-4D97-AF65-F5344CB8AC3E}">
        <p14:creationId xmlns:p14="http://schemas.microsoft.com/office/powerpoint/2010/main" val="14101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dirty="0"/>
              <a:t>I can predict whether people like Napoleon Dynamite from their age and height.</a:t>
            </a:r>
          </a:p>
        </p:txBody>
      </p:sp>
    </p:spTree>
    <p:extLst>
      <p:ext uri="{BB962C8B-B14F-4D97-AF65-F5344CB8AC3E}">
        <p14:creationId xmlns:p14="http://schemas.microsoft.com/office/powerpoint/2010/main" val="4141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16192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No. There is no line that perfectly separates the blue and orange points.</a:t>
            </a:r>
          </a:p>
        </p:txBody>
      </p:sp>
    </p:spTree>
    <p:extLst>
      <p:ext uri="{BB962C8B-B14F-4D97-AF65-F5344CB8AC3E}">
        <p14:creationId xmlns:p14="http://schemas.microsoft.com/office/powerpoint/2010/main" val="11385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291495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14:cNvPr>
              <p14:cNvContentPartPr/>
              <p14:nvPr/>
            </p14:nvContentPartPr>
            <p14:xfrm>
              <a:off x="4504665" y="1618386"/>
              <a:ext cx="6348960" cy="415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665" y="1609746"/>
                <a:ext cx="6366600" cy="41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14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1981</Words>
  <Application>Microsoft Macintosh PowerPoint</Application>
  <PresentationFormat>Widescreen</PresentationFormat>
  <Paragraphs>402</Paragraphs>
  <Slides>32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The Model Development and Evaluation Process</vt:lpstr>
      <vt:lpstr>Today</vt:lpstr>
      <vt:lpstr>The Napoleon Dynamite Problem (NDP)</vt:lpstr>
      <vt:lpstr>Claim: I’ve solved the NDP.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Key Takeaways</vt:lpstr>
      <vt:lpstr>How do we divide up the data? (easy version)</vt:lpstr>
      <vt:lpstr>Suppose we receive a new dataset</vt:lpstr>
      <vt:lpstr>Variations on random assignment</vt:lpstr>
      <vt:lpstr>Claims about performance must match your evaluation.</vt:lpstr>
      <vt:lpstr>Claims about performance must match your evaluation.</vt:lpstr>
      <vt:lpstr>What goes wrong?</vt:lpstr>
      <vt:lpstr>Defenses against improper evaluation</vt:lpstr>
      <vt:lpstr>There’s more to model development than training…</vt:lpstr>
      <vt:lpstr>Parameters versus Hyperparameters</vt:lpstr>
      <vt:lpstr>Parameters versus Hyperparameters</vt:lpstr>
      <vt:lpstr>How do we tune hyperparameters?</vt:lpstr>
      <vt:lpstr>How do we tune hyperparameters?</vt:lpstr>
      <vt:lpstr>PowerPoint Presentation</vt:lpstr>
      <vt:lpstr>Cross-Validation</vt:lpstr>
      <vt:lpstr>Traditional “split” for development + eval</vt:lpstr>
      <vt:lpstr>Cross validation: rotate the test set</vt:lpstr>
      <vt:lpstr>What happened to the validation set?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16</cp:revision>
  <dcterms:created xsi:type="dcterms:W3CDTF">2022-05-20T16:40:39Z</dcterms:created>
  <dcterms:modified xsi:type="dcterms:W3CDTF">2022-10-04T00:41:46Z</dcterms:modified>
</cp:coreProperties>
</file>