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506" r:id="rId2"/>
    <p:sldId id="511" r:id="rId3"/>
    <p:sldId id="520" r:id="rId4"/>
    <p:sldId id="627" r:id="rId5"/>
    <p:sldId id="864" r:id="rId6"/>
    <p:sldId id="831" r:id="rId7"/>
    <p:sldId id="832" r:id="rId8"/>
    <p:sldId id="579" r:id="rId9"/>
    <p:sldId id="834" r:id="rId10"/>
    <p:sldId id="833" r:id="rId11"/>
    <p:sldId id="528" r:id="rId12"/>
    <p:sldId id="835" r:id="rId13"/>
    <p:sldId id="827" r:id="rId14"/>
    <p:sldId id="408" r:id="rId15"/>
    <p:sldId id="828" r:id="rId16"/>
    <p:sldId id="829" r:id="rId17"/>
    <p:sldId id="830" r:id="rId18"/>
    <p:sldId id="773" r:id="rId19"/>
    <p:sldId id="611" r:id="rId20"/>
    <p:sldId id="836" r:id="rId21"/>
    <p:sldId id="837" r:id="rId22"/>
    <p:sldId id="838" r:id="rId23"/>
    <p:sldId id="759" r:id="rId24"/>
    <p:sldId id="839" r:id="rId25"/>
    <p:sldId id="840" r:id="rId26"/>
    <p:sldId id="841" r:id="rId27"/>
    <p:sldId id="842" r:id="rId28"/>
    <p:sldId id="843" r:id="rId29"/>
    <p:sldId id="524" r:id="rId30"/>
    <p:sldId id="845" r:id="rId31"/>
    <p:sldId id="846" r:id="rId32"/>
    <p:sldId id="847" r:id="rId33"/>
    <p:sldId id="848" r:id="rId34"/>
    <p:sldId id="849" r:id="rId35"/>
    <p:sldId id="850" r:id="rId36"/>
    <p:sldId id="851" r:id="rId37"/>
    <p:sldId id="863" r:id="rId38"/>
    <p:sldId id="852" r:id="rId39"/>
    <p:sldId id="853" r:id="rId40"/>
    <p:sldId id="854" r:id="rId41"/>
    <p:sldId id="794" r:id="rId42"/>
    <p:sldId id="855" r:id="rId43"/>
    <p:sldId id="856" r:id="rId44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sequences" id="{0B2B8E6A-5E10-0840-8588-AD02A6834380}">
          <p14:sldIdLst>
            <p14:sldId id="506"/>
            <p14:sldId id="511"/>
            <p14:sldId id="520"/>
            <p14:sldId id="627"/>
            <p14:sldId id="864"/>
            <p14:sldId id="831"/>
            <p14:sldId id="832"/>
            <p14:sldId id="579"/>
            <p14:sldId id="834"/>
            <p14:sldId id="833"/>
            <p14:sldId id="528"/>
            <p14:sldId id="835"/>
            <p14:sldId id="827"/>
            <p14:sldId id="408"/>
            <p14:sldId id="828"/>
            <p14:sldId id="829"/>
            <p14:sldId id="830"/>
            <p14:sldId id="773"/>
            <p14:sldId id="611"/>
            <p14:sldId id="836"/>
            <p14:sldId id="837"/>
            <p14:sldId id="838"/>
          </p14:sldIdLst>
        </p14:section>
        <p14:section name="Recurrent Neural Network" id="{03FA7A29-5311-B145-905C-CB896A578D33}">
          <p14:sldIdLst>
            <p14:sldId id="759"/>
            <p14:sldId id="839"/>
            <p14:sldId id="840"/>
            <p14:sldId id="841"/>
            <p14:sldId id="842"/>
            <p14:sldId id="843"/>
            <p14:sldId id="524"/>
            <p14:sldId id="845"/>
            <p14:sldId id="846"/>
            <p14:sldId id="847"/>
            <p14:sldId id="848"/>
            <p14:sldId id="849"/>
            <p14:sldId id="850"/>
            <p14:sldId id="851"/>
            <p14:sldId id="863"/>
            <p14:sldId id="852"/>
            <p14:sldId id="853"/>
            <p14:sldId id="854"/>
            <p14:sldId id="794"/>
            <p14:sldId id="855"/>
            <p14:sldId id="8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4"/>
    <p:restoredTop sz="71429"/>
  </p:normalViewPr>
  <p:slideViewPr>
    <p:cSldViewPr snapToGrid="0" snapToObjects="1">
      <p:cViewPr varScale="1">
        <p:scale>
          <a:sx n="129" d="100"/>
          <a:sy n="129" d="100"/>
        </p:scale>
        <p:origin x="10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all this affect medicine?</a:t>
            </a:r>
          </a:p>
          <a:p>
            <a:r>
              <a:rPr lang="en-US" dirty="0"/>
              <a:t>There are five parts to this course. We’ll be talking about the basics of neural networks; CNNs; natural language processing; time-series modeling; and reinforcement learning. </a:t>
            </a:r>
          </a:p>
          <a:p>
            <a:endParaRPr lang="en-US" dirty="0"/>
          </a:p>
          <a:p>
            <a:r>
              <a:rPr lang="en-US" dirty="0"/>
              <a:t>Imaging is already there – we’re getting ML-based diagnostics – plain images, </a:t>
            </a:r>
            <a:r>
              <a:rPr lang="en-US" dirty="0" err="1"/>
              <a:t>dermoscopy</a:t>
            </a:r>
            <a:r>
              <a:rPr lang="en-US" dirty="0"/>
              <a:t>, ultrasound, fundoscopic images, radiology, pathology, etc.</a:t>
            </a:r>
          </a:p>
          <a:p>
            <a:r>
              <a:rPr lang="en-US" dirty="0"/>
              <a:t>NLP is right on the cusp – so far the ‘NLP’ that’s out there hasn’t been very smart – very context aware – but NLP systems are right at human-performance, and it’s going to start making a huge impact very soon. Can only hope that NLP starts reducing some of the documentation burden placed on physicians.</a:t>
            </a:r>
          </a:p>
          <a:p>
            <a:endParaRPr lang="en-US" dirty="0"/>
          </a:p>
          <a:p>
            <a:r>
              <a:rPr lang="en-US" dirty="0"/>
              <a:t>RL is also very close, though evaluation here is more difficult.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come back to this idea in the time-series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9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7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5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0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6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6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each of these is a dense vector, learned as we discussed, where each dimension of the vector represents a distinct semantic attribute – a specific element of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0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8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0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4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7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recurrent mean? (describe)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4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27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E6CF-93DB-8F41-A9EE-AE5225BC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234A-0A14-DC4B-B3B1-F1F8C2C4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9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C45-073B-4C44-BD1C-104964A3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5BB0-C650-B747-A318-886AADD5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35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8A3B8-4C00-C24D-8518-D0EBF183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8CBE9-5BE8-2747-96B9-1D39A45C6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70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8ED9-843C-6141-BF19-09A08B6C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D0D5-F021-6048-A373-A90CFF3B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C8DF-E833-1041-9276-EA2C163F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FFDF-3BF9-8040-970F-E8EE9279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34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FE6-0604-B346-B06C-5E88B569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B439-B5A9-5345-81B0-9A9F5BAB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E795-1A92-4B42-A151-1CFE4B17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3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24B9-D916-1D46-AF46-466D6934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50C8-B5F8-1D45-BF27-5077ED5A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E72E-37A1-DE44-AA75-881D1024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DC717-C8A0-934D-A208-158CCB898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0070C-47F6-C743-B954-1F1CB7F5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19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D04-824F-D94F-ABCA-1EFC57D0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0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9AEE-4580-CF4A-BB08-C365CD8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705D-F50F-FB41-B381-23F12C8F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4A9C-4136-824B-ADA5-77A71DA6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B8E-A45C-3744-B455-F2C5FAA3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78388-555A-E440-A427-654A3A68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CCD-CF48-B64F-A641-E3814AB3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emf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427"/>
            <a:ext cx="7772400" cy="2392291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Sequences and Time-Series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414" y="3207661"/>
            <a:ext cx="4603173" cy="12418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41177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92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 		SSN 		is 			111-22-3333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216751" y="3997507"/>
            <a:ext cx="50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PHI	 not PHI	  not PHI	   PHI</a:t>
            </a:r>
          </a:p>
        </p:txBody>
      </p:sp>
    </p:spTree>
    <p:extLst>
      <p:ext uri="{BB962C8B-B14F-4D97-AF65-F5344CB8AC3E}">
        <p14:creationId xmlns:p14="http://schemas.microsoft.com/office/powerpoint/2010/main" val="21727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Hypoxemia Prediction during Surgery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3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label assoc. with each time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36693"/>
              </p:ext>
            </p:extLst>
          </p:nvPr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230"/>
              </p:ext>
            </p:extLst>
          </p:nvPr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1498"/>
              </p:ext>
            </p:extLst>
          </p:nvPr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5628"/>
              </p:ext>
            </p:extLst>
          </p:nvPr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411621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the document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radiopaedia.org/images/1000/27c88bec9b8ef395f60b33a8ad3a30_big_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380" y="1167067"/>
            <a:ext cx="2675240" cy="33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0322" y="4425014"/>
            <a:ext cx="26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Mass effect from extradural hemorrhage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https://radiopaedia.org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3818" y="199164"/>
            <a:ext cx="3756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Classification of radiology reports using neural attention models, </a:t>
            </a:r>
            <a:r>
              <a:rPr lang="en-US" sz="1350" i="1" dirty="0"/>
              <a:t>IJCNN 2017 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1135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the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961" y="1696330"/>
            <a:ext cx="55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Intracranial  	mass 		effect 		noted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0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the note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954" y="1696330"/>
            <a:ext cx="54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 demonstrates </a:t>
            </a:r>
            <a:r>
              <a:rPr lang="en-US" sz="2400" dirty="0" err="1"/>
              <a:t>protodeclarative</a:t>
            </a:r>
            <a:r>
              <a:rPr lang="en-US" sz="2400" dirty="0"/>
              <a:t> point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3439C8-B693-F74C-97C5-843897F144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60" y="1425491"/>
            <a:ext cx="803051" cy="8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label assoc. with all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530848-0488-BA4F-96E6-BBD25E07BA5C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C978-7F76-8246-928A-278473E9E09E}"/>
              </a:ext>
            </a:extLst>
          </p:cNvPr>
          <p:cNvSpPr txBox="1"/>
          <p:nvPr/>
        </p:nvSpPr>
        <p:spPr>
          <a:xfrm>
            <a:off x="7508231" y="1811517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</p:spTree>
    <p:extLst>
      <p:ext uri="{BB962C8B-B14F-4D97-AF65-F5344CB8AC3E}">
        <p14:creationId xmlns:p14="http://schemas.microsoft.com/office/powerpoint/2010/main" val="32933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1: Sequences Vary in Length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517"/>
            <a:ext cx="8229600" cy="3334895"/>
          </a:xfrm>
        </p:spPr>
        <p:txBody>
          <a:bodyPr>
            <a:normAutofit/>
          </a:bodyPr>
          <a:lstStyle/>
          <a:p>
            <a:r>
              <a:rPr lang="en-US" dirty="0"/>
              <a:t>Sentences/text have different # words</a:t>
            </a:r>
          </a:p>
          <a:p>
            <a:r>
              <a:rPr lang="en-US" dirty="0"/>
              <a:t>Time-series have different # measurement times</a:t>
            </a:r>
          </a:p>
          <a:p>
            <a:endParaRPr lang="en-US" dirty="0"/>
          </a:p>
          <a:p>
            <a:r>
              <a:rPr lang="en-US" u="sng" dirty="0"/>
              <a:t>Solution 1:</a:t>
            </a:r>
            <a:r>
              <a:rPr lang="en-US" dirty="0"/>
              <a:t> aggregate over words/time points</a:t>
            </a:r>
          </a:p>
        </p:txBody>
      </p:sp>
    </p:spTree>
    <p:extLst>
      <p:ext uri="{BB962C8B-B14F-4D97-AF65-F5344CB8AC3E}">
        <p14:creationId xmlns:p14="http://schemas.microsoft.com/office/powerpoint/2010/main" val="16374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700" dirty="0"/>
              <a:t>VSWEM allows us to convert a variable-length </a:t>
            </a:r>
            <a:br>
              <a:rPr lang="en-US" sz="2700" dirty="0"/>
            </a:br>
            <a:r>
              <a:rPr lang="en-US" sz="2700" dirty="0"/>
              <a:t>sentence to a fixed-length feature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30393" y="4258668"/>
            <a:ext cx="4684143" cy="5621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414603" y="43665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17623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7049713" y="4539720"/>
            <a:ext cx="869336" cy="11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4392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8390" y="1686969"/>
            <a:ext cx="70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349706" y="1151627"/>
            <a:ext cx="0" cy="3881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1" y="325755"/>
            <a:ext cx="5110479" cy="1015365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Word embeddings</a:t>
            </a:r>
            <a:br>
              <a:rPr lang="en-US" dirty="0"/>
            </a:br>
            <a:r>
              <a:rPr lang="en-US" dirty="0"/>
              <a:t>allow us to quantify word </a:t>
            </a:r>
            <a:br>
              <a:rPr lang="en-US" dirty="0"/>
            </a:br>
            <a:r>
              <a:rPr lang="en-US" dirty="0"/>
              <a:t>meaning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8760" y="741363"/>
            <a:ext cx="4187205" cy="36544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84960"/>
            <a:ext cx="3008313" cy="3009664"/>
          </a:xfrm>
        </p:spPr>
        <p:txBody>
          <a:bodyPr/>
          <a:lstStyle/>
          <a:p>
            <a:r>
              <a:rPr lang="en-US" dirty="0"/>
              <a:t>If we zoom in on a small region of our word map, it’s all related words.</a:t>
            </a:r>
          </a:p>
          <a:p>
            <a:endParaRPr lang="en-US" dirty="0"/>
          </a:p>
          <a:p>
            <a:r>
              <a:rPr lang="en-US" dirty="0"/>
              <a:t>Note the similarity of all the words as a whole, but also of the individual neighbors.</a:t>
            </a:r>
          </a:p>
          <a:p>
            <a:endParaRPr lang="en-US" dirty="0"/>
          </a:p>
          <a:p>
            <a:r>
              <a:rPr lang="en-US" dirty="0"/>
              <a:t>“Lawyer” and “attorney” are nearly identical in space!</a:t>
            </a:r>
          </a:p>
        </p:txBody>
      </p:sp>
    </p:spTree>
    <p:extLst>
      <p:ext uri="{BB962C8B-B14F-4D97-AF65-F5344CB8AC3E}">
        <p14:creationId xmlns:p14="http://schemas.microsoft.com/office/powerpoint/2010/main" val="101384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7170068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17356" y="3282348"/>
            <a:ext cx="215271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8391867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</p:cNvCxnSpPr>
          <p:nvPr/>
        </p:nvCxnSpPr>
        <p:spPr>
          <a:xfrm>
            <a:off x="5017356" y="3282348"/>
            <a:ext cx="189467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C7D514F-E669-7843-970E-C685A6F26844}"/>
              </a:ext>
            </a:extLst>
          </p:cNvPr>
          <p:cNvSpPr/>
          <p:nvPr/>
        </p:nvSpPr>
        <p:spPr>
          <a:xfrm>
            <a:off x="6939124" y="1519435"/>
            <a:ext cx="423530" cy="2908886"/>
          </a:xfrm>
          <a:prstGeom prst="leftBrace">
            <a:avLst>
              <a:gd name="adj1" fmla="val 8333"/>
              <a:gd name="adj2" fmla="val 61204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FF391A6-D008-B64C-A6C6-0D7506566256}"/>
              </a:ext>
            </a:extLst>
          </p:cNvPr>
          <p:cNvSpPr/>
          <p:nvPr/>
        </p:nvSpPr>
        <p:spPr>
          <a:xfrm rot="10800000">
            <a:off x="7968337" y="1519435"/>
            <a:ext cx="423530" cy="2908886"/>
          </a:xfrm>
          <a:prstGeom prst="leftBrace">
            <a:avLst>
              <a:gd name="adj1" fmla="val 8333"/>
              <a:gd name="adj2" fmla="val 39106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5C406-7B08-2146-8677-35E9CB171902}"/>
              </a:ext>
            </a:extLst>
          </p:cNvPr>
          <p:cNvSpPr txBox="1"/>
          <p:nvPr/>
        </p:nvSpPr>
        <p:spPr>
          <a:xfrm>
            <a:off x="7023784" y="1623571"/>
            <a:ext cx="1283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  <a:p>
            <a:pPr algn="ctr"/>
            <a:r>
              <a:rPr lang="en-US" sz="2400" dirty="0"/>
              <a:t>Min</a:t>
            </a:r>
          </a:p>
          <a:p>
            <a:pPr algn="ctr"/>
            <a:r>
              <a:rPr lang="en-US" sz="2400" dirty="0"/>
              <a:t>Avg</a:t>
            </a:r>
          </a:p>
          <a:p>
            <a:pPr algn="ctr"/>
            <a:r>
              <a:rPr lang="en-US" sz="2400" dirty="0"/>
              <a:t>Slope</a:t>
            </a:r>
          </a:p>
          <a:p>
            <a:pPr algn="ctr"/>
            <a:r>
              <a:rPr lang="en-US" sz="2400" dirty="0"/>
              <a:t>SD</a:t>
            </a:r>
          </a:p>
          <a:p>
            <a:pPr algn="ctr"/>
            <a:r>
              <a:rPr lang="en-US" sz="2400" dirty="0"/>
              <a:t>Skew</a:t>
            </a:r>
          </a:p>
          <a:p>
            <a:pPr algn="ctr"/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19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2: Interpret Words or Measurements </a:t>
            </a:r>
            <a:r>
              <a:rPr lang="en-US" i="1" dirty="0"/>
              <a:t>in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9" y="1685695"/>
            <a:ext cx="8890502" cy="3031160"/>
          </a:xfrm>
        </p:spPr>
        <p:txBody>
          <a:bodyPr>
            <a:normAutofit/>
          </a:bodyPr>
          <a:lstStyle/>
          <a:p>
            <a:r>
              <a:rPr lang="en-US" dirty="0"/>
              <a:t>A sentence is more than the average (or max) of its words</a:t>
            </a:r>
          </a:p>
          <a:p>
            <a:endParaRPr lang="en-US" dirty="0"/>
          </a:p>
          <a:p>
            <a:r>
              <a:rPr lang="en-US" dirty="0"/>
              <a:t>A time-series is more than the average / min / max / SD of individual measurements</a:t>
            </a:r>
          </a:p>
          <a:p>
            <a:endParaRPr lang="en-US" dirty="0"/>
          </a:p>
          <a:p>
            <a:r>
              <a:rPr lang="en-US" u="sng" dirty="0"/>
              <a:t>Deep learning</a:t>
            </a:r>
            <a:r>
              <a:rPr lang="en-US" dirty="0"/>
              <a:t>: we </a:t>
            </a:r>
            <a:r>
              <a:rPr lang="en-US" i="1" dirty="0"/>
              <a:t>learn</a:t>
            </a:r>
            <a:r>
              <a:rPr lang="en-US" dirty="0"/>
              <a:t> what’s important about the sequence rather than choosing features or summary stats</a:t>
            </a:r>
          </a:p>
        </p:txBody>
      </p:sp>
    </p:spTree>
    <p:extLst>
      <p:ext uri="{BB962C8B-B14F-4D97-AF65-F5344CB8AC3E}">
        <p14:creationId xmlns:p14="http://schemas.microsoft.com/office/powerpoint/2010/main" val="270503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4395019" y="5456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89927"/>
              </p:ext>
            </p:extLst>
          </p:nvPr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7377"/>
              </p:ext>
            </p:extLst>
          </p:nvPr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81482"/>
              </p:ext>
            </p:extLst>
          </p:nvPr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32231"/>
              </p:ext>
            </p:extLst>
          </p:nvPr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8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2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64223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</p:spPr>
            <p:txBody>
              <a:bodyPr anchor="t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Instead of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directly from our feature vector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, introduce a vector of </a:t>
                </a:r>
                <a:r>
                  <a:rPr lang="en-US" sz="1500" b="1" dirty="0">
                    <a:solidFill>
                      <a:schemeClr val="tx1"/>
                    </a:solidFill>
                    <a:latin typeface="+mn-lt"/>
                  </a:rPr>
                  <a:t>“latent” features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500" i="1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(zeta) that we will use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  <a:blipFill>
                <a:blip r:embed="rId3"/>
                <a:stretch>
                  <a:fillRect l="-769" t="-833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(probability of hypoxemia)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 txBox="1">
            <a:spLocks/>
          </p:cNvSpPr>
          <p:nvPr/>
        </p:nvSpPr>
        <p:spPr>
          <a:xfrm>
            <a:off x="5722193" y="2719726"/>
            <a:ext cx="3290963" cy="10847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  <a:latin typeface="+mn-lt"/>
              </a:rPr>
              <a:t>Think of 𝜁 as a </a:t>
            </a:r>
            <a:r>
              <a:rPr lang="en-US" sz="1500" u="sng" dirty="0">
                <a:solidFill>
                  <a:schemeClr val="accent2"/>
                </a:solidFill>
                <a:latin typeface="+mn-lt"/>
              </a:rPr>
              <a:t>learned representation</a:t>
            </a:r>
            <a:r>
              <a:rPr lang="en-US" sz="1500" dirty="0">
                <a:solidFill>
                  <a:schemeClr val="accent2"/>
                </a:solidFill>
                <a:latin typeface="+mn-lt"/>
              </a:rPr>
              <a:t> that is useful for predicting </a:t>
            </a:r>
            <a:r>
              <a:rPr lang="en-US" sz="1500" i="1" dirty="0">
                <a:solidFill>
                  <a:schemeClr val="accent2"/>
                </a:solidFill>
                <a:latin typeface="+mn-lt"/>
              </a:rPr>
              <a:t>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21E749F-AE57-9A42-ACD1-621BC1860B18}"/>
              </a:ext>
            </a:extLst>
          </p:cNvPr>
          <p:cNvSpPr txBox="1">
            <a:spLocks/>
          </p:cNvSpPr>
          <p:nvPr/>
        </p:nvSpPr>
        <p:spPr>
          <a:xfrm>
            <a:off x="5008908" y="11893"/>
            <a:ext cx="4381877" cy="61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6687" rtl="0" eaLnBrk="1" latinLnBrk="0" hangingPunct="1">
              <a:spcBef>
                <a:spcPct val="0"/>
              </a:spcBef>
              <a:buNone/>
              <a:defRPr sz="4396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000" dirty="0"/>
              <a:t>Back to Lecture 1…</a:t>
            </a:r>
          </a:p>
        </p:txBody>
      </p:sp>
    </p:spTree>
    <p:extLst>
      <p:ext uri="{BB962C8B-B14F-4D97-AF65-F5344CB8AC3E}">
        <p14:creationId xmlns:p14="http://schemas.microsoft.com/office/powerpoint/2010/main" val="298839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Applying Word Embeddings to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726006"/>
          </a:xfrm>
        </p:spPr>
        <p:txBody>
          <a:bodyPr>
            <a:normAutofit/>
          </a:bodyPr>
          <a:lstStyle/>
          <a:p>
            <a:r>
              <a:rPr lang="en-US" sz="1800" dirty="0"/>
              <a:t>Look up words individually to obtain their vectors</a:t>
            </a:r>
          </a:p>
          <a:p>
            <a:r>
              <a:rPr lang="en-US" sz="1800" dirty="0"/>
              <a:t>Construct a sequence of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3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ζ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0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33966" y="2030744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912876" y="3484418"/>
            <a:ext cx="2062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word / measurements</a:t>
            </a:r>
          </a:p>
        </p:txBody>
      </p:sp>
    </p:spTree>
    <p:extLst>
      <p:ext uri="{BB962C8B-B14F-4D97-AF65-F5344CB8AC3E}">
        <p14:creationId xmlns:p14="http://schemas.microsoft.com/office/powerpoint/2010/main" val="382999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69852" y="883127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1131316" y="2336801"/>
            <a:ext cx="169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21214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4519262" y="2005245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50920" y="3458919"/>
            <a:ext cx="335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82799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5400000">
            <a:off x="4548612" y="251690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73523" y="1143460"/>
            <a:ext cx="337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761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We </a:t>
            </a:r>
            <a:r>
              <a:rPr lang="en-US" sz="3000" i="1" u="sng" dirty="0"/>
              <a:t>learn</a:t>
            </a:r>
            <a:r>
              <a:rPr lang="en-US" sz="3000" dirty="0"/>
              <a:t> what’s important about previous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/>
              <a:t>Recurrent</a:t>
            </a:r>
            <a:r>
              <a:rPr lang="en-US" sz="2400" dirty="0"/>
              <a:t> MLP (NN): these are all the same / have same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7FBEE0-A283-2B40-B70A-42E2197872FE}"/>
              </a:ext>
            </a:extLst>
          </p:cNvPr>
          <p:cNvSpPr/>
          <p:nvPr/>
        </p:nvSpPr>
        <p:spPr>
          <a:xfrm>
            <a:off x="85739" y="3563283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DDF848-17EC-CC49-B7C5-6942F2BDC09A}"/>
              </a:ext>
            </a:extLst>
          </p:cNvPr>
          <p:cNvSpPr/>
          <p:nvPr/>
        </p:nvSpPr>
        <p:spPr>
          <a:xfrm>
            <a:off x="4714060" y="3594146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839213-5D29-794F-959E-9E9AEEC14384}"/>
              </a:ext>
            </a:extLst>
          </p:cNvPr>
          <p:cNvSpPr/>
          <p:nvPr/>
        </p:nvSpPr>
        <p:spPr>
          <a:xfrm>
            <a:off x="6929895" y="3594145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7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>
            <a:extLst>
              <a:ext uri="{FF2B5EF4-FFF2-40B4-BE49-F238E27FC236}">
                <a16:creationId xmlns:a16="http://schemas.microsoft.com/office/drawing/2014/main" id="{BE3C71C4-17EF-544E-ADE7-17DF9420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016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the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1B4C8E-5AEB-1C44-B6A3-B4DCF5208A85}"/>
              </a:ext>
            </a:extLst>
          </p:cNvPr>
          <p:cNvSpPr txBox="1"/>
          <p:nvPr/>
        </p:nvSpPr>
        <p:spPr>
          <a:xfrm>
            <a:off x="7517436" y="4364118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12904-C5F0-0D47-B454-180EDA7B8D37}"/>
              </a:ext>
            </a:extLst>
          </p:cNvPr>
          <p:cNvSpPr txBox="1"/>
          <p:nvPr/>
        </p:nvSpPr>
        <p:spPr>
          <a:xfrm>
            <a:off x="7096747" y="4208242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7755B0-EAB2-3F40-A996-68639173697F}"/>
              </a:ext>
            </a:extLst>
          </p:cNvPr>
          <p:cNvCxnSpPr>
            <a:cxnSpLocks/>
          </p:cNvCxnSpPr>
          <p:nvPr/>
        </p:nvCxnSpPr>
        <p:spPr>
          <a:xfrm flipH="1">
            <a:off x="7740795" y="4130731"/>
            <a:ext cx="1" cy="20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73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Hypoxemia Prediction: Use learned</a:t>
            </a:r>
            <a:br>
              <a:rPr lang="en-US" sz="2800" dirty="0"/>
            </a:br>
            <a:r>
              <a:rPr lang="en-US" sz="2800" dirty="0"/>
              <a:t>representation of previous measurements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Sequences of measurements: </a:t>
            </a:r>
            <a:r>
              <a:rPr lang="en-US" sz="3000" i="1" dirty="0"/>
              <a:t>same structure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034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C3E-2234-9F4D-B339-BF69434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3FEA-0AB9-6942-9FD0-967FF019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Gated Recurrent Unit (GRU)</a:t>
            </a:r>
          </a:p>
          <a:p>
            <a:endParaRPr lang="en-US" dirty="0"/>
          </a:p>
          <a:p>
            <a:r>
              <a:rPr lang="en-US" dirty="0"/>
              <a:t>Long Short Term Memory (LSTM)</a:t>
            </a:r>
          </a:p>
          <a:p>
            <a:endParaRPr lang="en-US" dirty="0"/>
          </a:p>
          <a:p>
            <a:r>
              <a:rPr lang="en-US" dirty="0"/>
              <a:t>Bidirectional RNNs</a:t>
            </a:r>
          </a:p>
          <a:p>
            <a:pPr lvl="1"/>
            <a:r>
              <a:rPr lang="en-US" dirty="0"/>
              <a:t>Look at previous words and upcoming words</a:t>
            </a:r>
          </a:p>
          <a:p>
            <a:pPr lvl="1"/>
            <a:r>
              <a:rPr lang="en-US" dirty="0"/>
              <a:t>Usually not appropriate for time-series</a:t>
            </a:r>
          </a:p>
        </p:txBody>
      </p:sp>
    </p:spTree>
    <p:extLst>
      <p:ext uri="{BB962C8B-B14F-4D97-AF65-F5344CB8AC3E}">
        <p14:creationId xmlns:p14="http://schemas.microsoft.com/office/powerpoint/2010/main" val="819862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RNN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80507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49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517" y="429191"/>
            <a:ext cx="778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[Start]  			 this 				 movie 				   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	   movie 	  			   is 			 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1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E305-3EB7-5848-B8BF-5048C9DB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predictions for each: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AA71-EFBF-5C40-9122-5163DF02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  <a:p>
            <a:endParaRPr lang="en-US" dirty="0"/>
          </a:p>
          <a:p>
            <a:r>
              <a:rPr lang="en-US" dirty="0"/>
              <a:t>Document (e.g. clinical note)</a:t>
            </a:r>
          </a:p>
          <a:p>
            <a:endParaRPr lang="en-US" dirty="0"/>
          </a:p>
          <a:p>
            <a:r>
              <a:rPr lang="en-US" dirty="0"/>
              <a:t>Collection of documents (e.g. notes for all patients)</a:t>
            </a:r>
          </a:p>
        </p:txBody>
      </p:sp>
    </p:spTree>
    <p:extLst>
      <p:ext uri="{BB962C8B-B14F-4D97-AF65-F5344CB8AC3E}">
        <p14:creationId xmlns:p14="http://schemas.microsoft.com/office/powerpoint/2010/main" val="33179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5328"/>
              </p:ext>
            </p:extLst>
          </p:nvPr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61172"/>
              </p:ext>
            </p:extLst>
          </p:nvPr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35777"/>
              </p:ext>
            </p:extLst>
          </p:nvPr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69096"/>
              </p:ext>
            </p:extLst>
          </p:nvPr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adj.  		noun 		verb 		adj.</a:t>
            </a:r>
          </a:p>
        </p:txBody>
      </p:sp>
    </p:spTree>
    <p:extLst>
      <p:ext uri="{BB962C8B-B14F-4D97-AF65-F5344CB8AC3E}">
        <p14:creationId xmlns:p14="http://schemas.microsoft.com/office/powerpoint/2010/main" val="38723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</a:t>
            </a:r>
            <a:r>
              <a:rPr lang="en-US" sz="3000" b="1" dirty="0"/>
              <a:t>label </a:t>
            </a:r>
            <a:r>
              <a:rPr lang="en-US" sz="3000" dirty="0"/>
              <a:t>(?)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</a:t>
            </a:r>
            <a:r>
              <a:rPr lang="en-US" sz="2400" dirty="0" err="1"/>
              <a:t>pelicula</a:t>
            </a:r>
            <a:r>
              <a:rPr lang="en-US" sz="2400" dirty="0"/>
              <a:t> 	  es 		horrible</a:t>
            </a:r>
          </a:p>
        </p:txBody>
      </p:sp>
    </p:spTree>
    <p:extLst>
      <p:ext uri="{BB962C8B-B14F-4D97-AF65-F5344CB8AC3E}">
        <p14:creationId xmlns:p14="http://schemas.microsoft.com/office/powerpoint/2010/main" val="400282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67" y="-25733"/>
            <a:ext cx="8229600" cy="68631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Multi-Class Logistic Regression (many classes)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9343"/>
              </p:ext>
            </p:extLst>
          </p:nvPr>
        </p:nvGraphicFramePr>
        <p:xfrm>
          <a:off x="2924187" y="139681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90689" y="3797428"/>
            <a:ext cx="671979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v(this)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2179"/>
              </p:ext>
            </p:extLst>
          </p:nvPr>
        </p:nvGraphicFramePr>
        <p:xfrm>
          <a:off x="5407380" y="1126555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34583" y="3797428"/>
            <a:ext cx="723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34583" y="1119540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34583" y="2679348"/>
            <a:ext cx="5725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p(es)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4583" y="1913666"/>
            <a:ext cx="1024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p(horrible)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03538"/>
              </p:ext>
            </p:extLst>
          </p:nvPr>
        </p:nvGraphicFramePr>
        <p:xfrm>
          <a:off x="4165783" y="1127496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86088" y="763559"/>
            <a:ext cx="9813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0400" y="4254681"/>
            <a:ext cx="6978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29171" y="1126555"/>
            <a:ext cx="836612" cy="2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29171" y="3688754"/>
            <a:ext cx="836612" cy="49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8866" y="2394862"/>
            <a:ext cx="265720" cy="29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08866" y="2395803"/>
            <a:ext cx="277222" cy="29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570768" y="1288728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70768" y="169388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72" y="207524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89105" y="2444847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83467" y="283804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93896" y="320653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83467" y="3606614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89961" y="4035776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722700" y="1129900"/>
            <a:ext cx="535730" cy="30525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350" dirty="0" err="1"/>
              <a:t>softmax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878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bidirectional RNN 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14309014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C20ED-7DC6-FA46-9DC3-473E7616BF3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13458</TotalTime>
  <Words>2412</Words>
  <Application>Microsoft Macintosh PowerPoint</Application>
  <PresentationFormat>On-screen Show (16:9)</PresentationFormat>
  <Paragraphs>462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Helvetica</vt:lpstr>
      <vt:lpstr>Lato Regular</vt:lpstr>
      <vt:lpstr>Lora</vt:lpstr>
      <vt:lpstr>Times New Roman</vt:lpstr>
      <vt:lpstr>2_Office Theme</vt:lpstr>
      <vt:lpstr>Sequences and Time-Series </vt:lpstr>
      <vt:lpstr>Recall: Word embeddings allow us to quantify word  meaning</vt:lpstr>
      <vt:lpstr>Applying Word Embeddings to a Sentence</vt:lpstr>
      <vt:lpstr>Sequences of measurements: same structure</vt:lpstr>
      <vt:lpstr>We can make predictions for each:</vt:lpstr>
      <vt:lpstr>Task 1: Predict a label associated with each word</vt:lpstr>
      <vt:lpstr>Task 1: Predict a label (?) associated with each word</vt:lpstr>
      <vt:lpstr>Multi-Class Logistic Regression (many classes)</vt:lpstr>
      <vt:lpstr>Deidentification of Patient Notes</vt:lpstr>
      <vt:lpstr>Task 1: Predict a label associated with each word</vt:lpstr>
      <vt:lpstr>Hypoxemia Prediction during Surgery</vt:lpstr>
      <vt:lpstr>Task 1: Predict label assoc. with each time point</vt:lpstr>
      <vt:lpstr>Task 2: Predict a label associated with the document</vt:lpstr>
      <vt:lpstr>PowerPoint Presentation</vt:lpstr>
      <vt:lpstr>Task 2: Predict a label associated with the report</vt:lpstr>
      <vt:lpstr>Task 2: Predict a label associated with the note</vt:lpstr>
      <vt:lpstr>Task 2: Predict label assoc. with all measurements</vt:lpstr>
      <vt:lpstr>Problem 1: Sequences Vary in Length</vt:lpstr>
      <vt:lpstr>VSWEM allows us to convert a variable-length  sentence to a fixed-length feature vector</vt:lpstr>
      <vt:lpstr>Similarly, we can aggregate measurements in a time-series</vt:lpstr>
      <vt:lpstr>Similarly, we can aggregate measurements in a time-series</vt:lpstr>
      <vt:lpstr>Problem 2: Interpret Words or Measurements in Context</vt:lpstr>
      <vt:lpstr>Recurrent Neural Networks</vt:lpstr>
      <vt:lpstr>Predict a label associated with each word</vt:lpstr>
      <vt:lpstr>Predict a label associated with each word</vt:lpstr>
      <vt:lpstr>Transfer relevant information about earlier words</vt:lpstr>
      <vt:lpstr>Transfer relevant information about earlier values</vt:lpstr>
      <vt:lpstr>Transfer relevant information about earlier values</vt:lpstr>
      <vt:lpstr>Instead of predicting p_i directly from our feature vector x, introduce a vector of “latent” features ζ (zeta) that we will use to predict p_i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learn what’s important about previous values</vt:lpstr>
      <vt:lpstr>Recurrent MLP (NN): these are all the same / have same weights</vt:lpstr>
      <vt:lpstr>Task 1: Predict a label associated with the sequence</vt:lpstr>
      <vt:lpstr>Hypoxemia Prediction: Use learned representation of previous measurements</vt:lpstr>
      <vt:lpstr>Common RNN Variants</vt:lpstr>
      <vt:lpstr>Deidentification of Patient Notes</vt:lpstr>
      <vt:lpstr>Note: we can also generate text this way.</vt:lpstr>
      <vt:lpstr>Note: we can also generate text this way.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Matthew Engelhard, M.D., Ph.D.</cp:lastModifiedBy>
  <cp:revision>385</cp:revision>
  <cp:lastPrinted>2018-06-22T18:27:38Z</cp:lastPrinted>
  <dcterms:created xsi:type="dcterms:W3CDTF">2018-06-03T14:52:22Z</dcterms:created>
  <dcterms:modified xsi:type="dcterms:W3CDTF">2021-11-10T02:59:23Z</dcterms:modified>
</cp:coreProperties>
</file>