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569" r:id="rId3"/>
    <p:sldId id="571" r:id="rId4"/>
    <p:sldId id="574" r:id="rId5"/>
    <p:sldId id="575" r:id="rId6"/>
    <p:sldId id="576" r:id="rId7"/>
    <p:sldId id="5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8B"/>
    <a:srgbClr val="8A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BC2B-18E3-5248-83BE-B54006E4C1A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FC73E-C90A-C047-90A7-9875EDF2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2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64AF-CBA2-F84E-9F31-8C7803D94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E28CD-832E-A248-96AA-FCC7EFF8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C324-511A-9947-A148-EFBBB44B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AFC9-56F8-1C4D-AAE4-C3234A0D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D1E4-7F9C-9742-A0C9-7EE6C6BB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C7AB-64DF-9047-9A34-662B6B8F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D9B80-E2E3-1A4B-8E33-A049A948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EAF2-D3A7-B744-84CB-65487FC7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E2B9-1D5E-F74D-B106-F06857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E24F-9E2B-5F42-BB6E-E17E656B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5F1F1-E861-CC43-975E-0E40E485C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9654-A690-2F46-A441-91DF9463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7A80-C94B-6E41-95C2-0370795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9E77-F5AF-BB40-A628-25782FB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D167-9852-2840-943A-F064391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820B-FCA9-3245-AD4E-F80C9185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A8-7802-A349-A9DD-37766341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AA43-EF25-684E-B86E-9A6FE8FB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C6E0-85AA-FD40-ABB6-293BA190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9F65-34CB-6E42-B1D9-54745160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B465-3161-BF4B-9A50-764E57FC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89EE-FA5D-584C-BAD0-41CBFFF2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9686-E7C2-C643-871A-48D9491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A8E3-4220-9B49-BCDE-D0ECCEDD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3EA5-3E5D-3148-9687-B944C11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CDC9-B3CA-2043-9271-04760C3D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ECAE-EBEB-B24A-A502-FAAD71806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BEE25-930E-554D-87DA-EC30A17D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F61F-2C32-F24E-B7EA-C8DC3060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CC28F-6787-914E-BFC5-D9EF4022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8FB51-03DA-B343-BA82-8F9A56C2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F6CC-7CEC-3340-934A-8633E885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FF59-2FA4-1948-9EE7-BADA9D6D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25EB-7591-9A4C-9B07-2C1F3EF7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1C1F2-AD1A-7D47-9ED2-8A21000F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76D88-92E2-E149-8009-C2FAC4CA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B75F-ACE7-8E4C-A35B-1EA79DD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A37B3-7425-174D-9F41-E00A9E68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DA1E7-7450-3F40-96B7-6EA61ADF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F710-6D10-5C44-A4CD-16105E60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3BBA2-0512-1A4F-9BA8-B3A9A20F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440DE-B04B-4E48-BAE5-698DA4B2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01012-E257-9445-9448-3E95E55C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D5B84-A537-8B46-86BC-44A0AB1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59198-D43D-044B-A54E-A6169C66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1B60-091E-4E44-A3D5-B966C51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E67-01CE-4545-B3DD-8077322B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FCA8-0D90-7A4F-A082-E667AC0F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E7DA-50F8-A44C-B1A1-B3E220CE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015E-F0AF-D640-90D6-E7707586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9D59-9D0F-3842-BCC0-AFC00ED4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F903-162D-B741-8552-498F1504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4F7C-21E2-084D-A607-C9BB2A7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6A3DC-06DA-1A46-A9A7-587E97A2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CE6A5-9265-EB4B-8281-9B6297DE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EC585-0544-CC41-8AA0-6CCA41D2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08486-41B1-C748-B12C-AE1473F6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A318-6FED-ED4A-A8EF-BF1903F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4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8F7AD-3C23-4242-AFF1-3937605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37B8-AF50-9644-9332-983B18B9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06E3-89DB-FC40-BF12-421EAB3FF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8DEA-D5F8-AC48-8A59-F0BECCA90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BE21-AFD8-8C45-86E4-C2BB03B52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7: </a:t>
            </a:r>
            <a:br>
              <a:rPr lang="en-US" dirty="0"/>
            </a:br>
            <a:r>
              <a:rPr lang="en-US" dirty="0"/>
              <a:t>Understanding Convolution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18925-022E-6D4B-A397-37B336F6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7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7318-98E9-FC41-B136-09C6E38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1: What’s the size of the feature map we’ll get when we convolve the filter with the image? Why?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35067"/>
              </p:ext>
            </p:extLst>
          </p:nvPr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22025"/>
              </p:ext>
            </p:extLst>
          </p:nvPr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9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9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/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42202"/>
              </p:ext>
            </p:extLst>
          </p:nvPr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1988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Let’s compute the resulting feature map. First, we’ll convert the shades to numbers.</a:t>
            </a:r>
          </a:p>
        </p:txBody>
      </p:sp>
    </p:spTree>
    <p:extLst>
      <p:ext uri="{BB962C8B-B14F-4D97-AF65-F5344CB8AC3E}">
        <p14:creationId xmlns:p14="http://schemas.microsoft.com/office/powerpoint/2010/main" val="15547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5851"/>
              </p:ext>
            </p:extLst>
          </p:nvPr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12668"/>
              </p:ext>
            </p:extLst>
          </p:nvPr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Part 2a: Compute the values in the resulting feature map.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880DB0-1C56-8840-88AA-9AFDC6F8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16944"/>
              </p:ext>
            </p:extLst>
          </p:nvPr>
        </p:nvGraphicFramePr>
        <p:xfrm>
          <a:off x="8875647" y="2601989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64033C-0668-4C49-9AF0-00C234BA8BA2}"/>
              </a:ext>
            </a:extLst>
          </p:cNvPr>
          <p:cNvSpPr txBox="1"/>
          <p:nvPr/>
        </p:nvSpPr>
        <p:spPr>
          <a:xfrm>
            <a:off x="9226938" y="5736761"/>
            <a:ext cx="171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4120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08402"/>
              </p:ext>
            </p:extLst>
          </p:nvPr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/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Part 2b: Compute the values in the resulting feature map.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880DB0-1C56-8840-88AA-9AFDC6F8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25849"/>
              </p:ext>
            </p:extLst>
          </p:nvPr>
        </p:nvGraphicFramePr>
        <p:xfrm>
          <a:off x="8875647" y="2601989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64033C-0668-4C49-9AF0-00C234BA8BA2}"/>
              </a:ext>
            </a:extLst>
          </p:cNvPr>
          <p:cNvSpPr txBox="1"/>
          <p:nvPr/>
        </p:nvSpPr>
        <p:spPr>
          <a:xfrm>
            <a:off x="9226938" y="5736761"/>
            <a:ext cx="171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26458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25702"/>
              </p:ext>
            </p:extLst>
          </p:nvPr>
        </p:nvGraphicFramePr>
        <p:xfrm>
          <a:off x="425993" y="3961976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890118" y="6404840"/>
            <a:ext cx="89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4046827" y="6396335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7116"/>
              </p:ext>
            </p:extLst>
          </p:nvPr>
        </p:nvGraphicFramePr>
        <p:xfrm>
          <a:off x="2695468" y="2001212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3" y="26044"/>
            <a:ext cx="11232608" cy="1325563"/>
          </a:xfrm>
        </p:spPr>
        <p:txBody>
          <a:bodyPr>
            <a:normAutofit/>
          </a:bodyPr>
          <a:lstStyle/>
          <a:p>
            <a:r>
              <a:rPr lang="en-US" dirty="0"/>
              <a:t>Part 3: Max Pool by selecting the max value in each 2x2 </a:t>
            </a:r>
            <a:r>
              <a:rPr lang="en-US" dirty="0" err="1"/>
              <a:t>subgrid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880DB0-1C56-8840-88AA-9AFDC6F8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8438"/>
              </p:ext>
            </p:extLst>
          </p:nvPr>
        </p:nvGraphicFramePr>
        <p:xfrm>
          <a:off x="6787113" y="3961976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64033C-0668-4C49-9AF0-00C234BA8BA2}"/>
              </a:ext>
            </a:extLst>
          </p:cNvPr>
          <p:cNvSpPr txBox="1"/>
          <p:nvPr/>
        </p:nvSpPr>
        <p:spPr>
          <a:xfrm>
            <a:off x="7079029" y="6396335"/>
            <a:ext cx="183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maps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7C642A-9491-0749-9CB9-A352A16C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30008"/>
              </p:ext>
            </p:extLst>
          </p:nvPr>
        </p:nvGraphicFramePr>
        <p:xfrm>
          <a:off x="425994" y="1910258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839F20-B558-0442-8521-F3D1FADE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80072"/>
              </p:ext>
            </p:extLst>
          </p:nvPr>
        </p:nvGraphicFramePr>
        <p:xfrm>
          <a:off x="6787113" y="1299542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A3A0DD-FE19-DB4A-9CAE-3E79D39EC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76003"/>
              </p:ext>
            </p:extLst>
          </p:nvPr>
        </p:nvGraphicFramePr>
        <p:xfrm>
          <a:off x="10085905" y="1910258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CB5F68-5E16-2545-9B75-6BF23DB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62780"/>
              </p:ext>
            </p:extLst>
          </p:nvPr>
        </p:nvGraphicFramePr>
        <p:xfrm>
          <a:off x="10085905" y="457269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8C44F3-7D28-EE46-A594-84D8AD876A1F}"/>
              </a:ext>
            </a:extLst>
          </p:cNvPr>
          <p:cNvSpPr txBox="1"/>
          <p:nvPr/>
        </p:nvSpPr>
        <p:spPr>
          <a:xfrm>
            <a:off x="9718951" y="6027003"/>
            <a:ext cx="1949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downsampled</a:t>
            </a:r>
            <a:endParaRPr lang="en-US" sz="2400" dirty="0"/>
          </a:p>
          <a:p>
            <a:pPr algn="ctr"/>
            <a:r>
              <a:rPr lang="en-US" sz="2400" dirty="0"/>
              <a:t>feature maps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060F0F-7610-A245-853F-D72D668610DE}"/>
              </a:ext>
            </a:extLst>
          </p:cNvPr>
          <p:cNvCxnSpPr/>
          <p:nvPr/>
        </p:nvCxnSpPr>
        <p:spPr>
          <a:xfrm>
            <a:off x="9372962" y="2533135"/>
            <a:ext cx="64255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081FF8-2392-6842-B02C-B72E17B8BADF}"/>
              </a:ext>
            </a:extLst>
          </p:cNvPr>
          <p:cNvCxnSpPr/>
          <p:nvPr/>
        </p:nvCxnSpPr>
        <p:spPr>
          <a:xfrm>
            <a:off x="9372962" y="5181600"/>
            <a:ext cx="64255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/>
        </p:nvGraphicFramePr>
        <p:xfrm>
          <a:off x="425993" y="3961976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890118" y="6404840"/>
            <a:ext cx="89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4046827" y="6396335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/>
        </p:nvGraphicFramePr>
        <p:xfrm>
          <a:off x="2695468" y="2001212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3" y="310235"/>
            <a:ext cx="11232608" cy="1325563"/>
          </a:xfrm>
        </p:spPr>
        <p:txBody>
          <a:bodyPr>
            <a:normAutofit/>
          </a:bodyPr>
          <a:lstStyle/>
          <a:p>
            <a:r>
              <a:rPr lang="en-US" dirty="0"/>
              <a:t>Part 4 (challenge): How could you design a level 2 filter to detect a “10”?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7C642A-9491-0749-9CB9-A352A16CBF80}"/>
              </a:ext>
            </a:extLst>
          </p:cNvPr>
          <p:cNvGraphicFramePr>
            <a:graphicFrameLocks noGrp="1"/>
          </p:cNvGraphicFramePr>
          <p:nvPr/>
        </p:nvGraphicFramePr>
        <p:xfrm>
          <a:off x="425994" y="1910258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A3A0DD-FE19-DB4A-9CAE-3E79D39EC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3722"/>
              </p:ext>
            </p:extLst>
          </p:nvPr>
        </p:nvGraphicFramePr>
        <p:xfrm>
          <a:off x="6918392" y="292407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CB5F68-5E16-2545-9B75-6BF23DB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19996"/>
              </p:ext>
            </p:extLst>
          </p:nvPr>
        </p:nvGraphicFramePr>
        <p:xfrm>
          <a:off x="7350981" y="335477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8C44F3-7D28-EE46-A594-84D8AD876A1F}"/>
              </a:ext>
            </a:extLst>
          </p:cNvPr>
          <p:cNvSpPr txBox="1"/>
          <p:nvPr/>
        </p:nvSpPr>
        <p:spPr>
          <a:xfrm>
            <a:off x="6679189" y="6047236"/>
            <a:ext cx="1949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downsampled</a:t>
            </a:r>
            <a:endParaRPr lang="en-US" sz="2400" dirty="0"/>
          </a:p>
          <a:p>
            <a:pPr algn="ctr"/>
            <a:r>
              <a:rPr lang="en-US" sz="2400" dirty="0"/>
              <a:t>feature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38EB3-4157-4E49-9C47-3695D36B7FFD}"/>
              </a:ext>
            </a:extLst>
          </p:cNvPr>
          <p:cNvSpPr txBox="1"/>
          <p:nvPr/>
        </p:nvSpPr>
        <p:spPr>
          <a:xfrm>
            <a:off x="9593175" y="5665508"/>
            <a:ext cx="2024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thresholded</a:t>
            </a:r>
            <a:endParaRPr lang="en-US" sz="2400" dirty="0"/>
          </a:p>
          <a:p>
            <a:pPr algn="ctr"/>
            <a:r>
              <a:rPr lang="en-US" sz="2400" dirty="0"/>
              <a:t>feature maps</a:t>
            </a:r>
          </a:p>
          <a:p>
            <a:pPr algn="ctr"/>
            <a:r>
              <a:rPr lang="en-US" sz="2400" dirty="0"/>
              <a:t>(1 if &gt;7 else -1)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39DA66-4E70-9343-BF2A-6072DBC7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63060"/>
              </p:ext>
            </p:extLst>
          </p:nvPr>
        </p:nvGraphicFramePr>
        <p:xfrm>
          <a:off x="9851063" y="292407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3739518-C708-0848-A6CF-8305B93FB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6017"/>
              </p:ext>
            </p:extLst>
          </p:nvPr>
        </p:nvGraphicFramePr>
        <p:xfrm>
          <a:off x="10283652" y="3351260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1951</Words>
  <Application>Microsoft Macintosh PowerPoint</Application>
  <PresentationFormat>Widescreen</PresentationFormat>
  <Paragraphs>340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Activity 7:  Understanding Convolution</vt:lpstr>
      <vt:lpstr>Part 1: What’s the size of the feature map we’ll get when we convolve the filter with the image? Why?</vt:lpstr>
      <vt:lpstr>Let’s compute the resulting feature map. First, we’ll convert the shades to numbers.</vt:lpstr>
      <vt:lpstr>Part 2a: Compute the values in the resulting feature map.</vt:lpstr>
      <vt:lpstr>Part 2b: Compute the values in the resulting feature map.</vt:lpstr>
      <vt:lpstr>Part 3: Max Pool by selecting the max value in each 2x2 subgrid</vt:lpstr>
      <vt:lpstr>Part 4 (challenge): How could you design a level 2 filter to detect a “10”?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6</cp:revision>
  <dcterms:created xsi:type="dcterms:W3CDTF">2021-10-10T21:53:12Z</dcterms:created>
  <dcterms:modified xsi:type="dcterms:W3CDTF">2021-10-11T01:06:02Z</dcterms:modified>
</cp:coreProperties>
</file>