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506" r:id="rId2"/>
    <p:sldId id="511" r:id="rId3"/>
    <p:sldId id="520" r:id="rId4"/>
    <p:sldId id="627" r:id="rId5"/>
    <p:sldId id="864" r:id="rId6"/>
    <p:sldId id="831" r:id="rId7"/>
    <p:sldId id="832" r:id="rId8"/>
    <p:sldId id="579" r:id="rId9"/>
    <p:sldId id="834" r:id="rId10"/>
    <p:sldId id="833" r:id="rId11"/>
    <p:sldId id="528" r:id="rId12"/>
    <p:sldId id="835" r:id="rId13"/>
    <p:sldId id="827" r:id="rId14"/>
    <p:sldId id="408" r:id="rId15"/>
    <p:sldId id="828" r:id="rId16"/>
    <p:sldId id="829" r:id="rId17"/>
    <p:sldId id="830" r:id="rId18"/>
    <p:sldId id="773" r:id="rId19"/>
    <p:sldId id="611" r:id="rId20"/>
    <p:sldId id="836" r:id="rId21"/>
    <p:sldId id="837" r:id="rId22"/>
    <p:sldId id="838" r:id="rId23"/>
    <p:sldId id="759" r:id="rId24"/>
    <p:sldId id="839" r:id="rId25"/>
    <p:sldId id="840" r:id="rId26"/>
    <p:sldId id="841" r:id="rId27"/>
    <p:sldId id="842" r:id="rId28"/>
    <p:sldId id="843" r:id="rId29"/>
    <p:sldId id="524" r:id="rId30"/>
    <p:sldId id="845" r:id="rId31"/>
    <p:sldId id="846" r:id="rId32"/>
    <p:sldId id="847" r:id="rId33"/>
    <p:sldId id="848" r:id="rId34"/>
    <p:sldId id="849" r:id="rId35"/>
    <p:sldId id="850" r:id="rId36"/>
    <p:sldId id="851" r:id="rId37"/>
    <p:sldId id="863" r:id="rId38"/>
    <p:sldId id="852" r:id="rId39"/>
    <p:sldId id="853" r:id="rId40"/>
    <p:sldId id="854" r:id="rId41"/>
    <p:sldId id="794" r:id="rId42"/>
    <p:sldId id="855" r:id="rId43"/>
    <p:sldId id="856" r:id="rId44"/>
    <p:sldId id="865" r:id="rId45"/>
  </p:sldIdLst>
  <p:sldSz cx="9144000" cy="5143500" type="screen16x9"/>
  <p:notesSz cx="6858000" cy="9144000"/>
  <p:defaultTextStyle>
    <a:defPPr>
      <a:defRPr lang="en-US"/>
    </a:defPPr>
    <a:lvl1pPr marL="0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sequences" id="{0B2B8E6A-5E10-0840-8588-AD02A6834380}">
          <p14:sldIdLst>
            <p14:sldId id="506"/>
            <p14:sldId id="511"/>
            <p14:sldId id="520"/>
            <p14:sldId id="627"/>
            <p14:sldId id="864"/>
            <p14:sldId id="831"/>
            <p14:sldId id="832"/>
            <p14:sldId id="579"/>
            <p14:sldId id="834"/>
            <p14:sldId id="833"/>
            <p14:sldId id="528"/>
            <p14:sldId id="835"/>
            <p14:sldId id="827"/>
            <p14:sldId id="408"/>
            <p14:sldId id="828"/>
            <p14:sldId id="829"/>
            <p14:sldId id="830"/>
            <p14:sldId id="773"/>
            <p14:sldId id="611"/>
            <p14:sldId id="836"/>
            <p14:sldId id="837"/>
            <p14:sldId id="838"/>
          </p14:sldIdLst>
        </p14:section>
        <p14:section name="Recurrent Neural Network" id="{03FA7A29-5311-B145-905C-CB896A578D33}">
          <p14:sldIdLst>
            <p14:sldId id="759"/>
            <p14:sldId id="839"/>
            <p14:sldId id="840"/>
            <p14:sldId id="841"/>
            <p14:sldId id="842"/>
            <p14:sldId id="843"/>
            <p14:sldId id="524"/>
            <p14:sldId id="845"/>
            <p14:sldId id="846"/>
            <p14:sldId id="847"/>
            <p14:sldId id="848"/>
            <p14:sldId id="849"/>
            <p14:sldId id="850"/>
            <p14:sldId id="851"/>
            <p14:sldId id="863"/>
            <p14:sldId id="852"/>
            <p14:sldId id="853"/>
            <p14:sldId id="854"/>
            <p14:sldId id="794"/>
            <p14:sldId id="855"/>
            <p14:sldId id="856"/>
            <p14:sldId id="8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0"/>
    <a:srgbClr val="FF5D00"/>
    <a:srgbClr val="3F80CD"/>
    <a:srgbClr val="235F9C"/>
    <a:srgbClr val="001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64"/>
    <p:restoredTop sz="71429"/>
  </p:normalViewPr>
  <p:slideViewPr>
    <p:cSldViewPr snapToGrid="0" snapToObjects="1">
      <p:cViewPr varScale="1">
        <p:scale>
          <a:sx n="119" d="100"/>
          <a:sy n="119" d="100"/>
        </p:scale>
        <p:origin x="129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7F71E0-0D53-DC45-B2CB-C90849DC5E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5AE21-28DC-384A-9615-D2A234C172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7395-C8D8-FC4E-A947-CB2BD1422AA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66FC-5661-134A-A28E-52A0750FBA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60C2E-86CE-434C-81DE-82F82C9B8D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4DDE5-AA14-DD42-BEF8-7DF8E362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4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27A9-B8DC-384B-BF68-738F1B31EAB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33E9F-084A-8543-BC6F-0AE70009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6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9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31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all this affect medicine?</a:t>
            </a:r>
          </a:p>
          <a:p>
            <a:r>
              <a:rPr lang="en-US" dirty="0"/>
              <a:t>There are five parts to this course. We’ll be talking about the basics of neural networks; CNNs; natural language processing; time-series modeling; and reinforcement learning. </a:t>
            </a:r>
          </a:p>
          <a:p>
            <a:endParaRPr lang="en-US" dirty="0"/>
          </a:p>
          <a:p>
            <a:r>
              <a:rPr lang="en-US" dirty="0"/>
              <a:t>Imaging is already there – we’re getting ML-based diagnostics – plain images, </a:t>
            </a:r>
            <a:r>
              <a:rPr lang="en-US" dirty="0" err="1"/>
              <a:t>dermoscopy</a:t>
            </a:r>
            <a:r>
              <a:rPr lang="en-US" dirty="0"/>
              <a:t>, ultrasound, fundoscopic images, radiology, pathology, etc.</a:t>
            </a:r>
          </a:p>
          <a:p>
            <a:r>
              <a:rPr lang="en-US" dirty="0"/>
              <a:t>NLP is right on the cusp – so far the ‘NLP’ that’s out there hasn’t been very smart – very context aware – but NLP systems are right at human-performance, and it’s going to start making a huge impact very soon. Can only hope that NLP starts reducing some of the documentation burden placed on physicians.</a:t>
            </a:r>
          </a:p>
          <a:p>
            <a:endParaRPr lang="en-US" dirty="0"/>
          </a:p>
          <a:p>
            <a:r>
              <a:rPr lang="en-US" dirty="0"/>
              <a:t>RL is also very close, though evaluation here is more difficult.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5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2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81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come back to this idea in the time-series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0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  <a:p>
            <a:endParaRPr lang="en-US" dirty="0"/>
          </a:p>
          <a:p>
            <a:r>
              <a:rPr lang="en-US" dirty="0"/>
              <a:t>Could do this for all previous measurements</a:t>
            </a:r>
          </a:p>
          <a:p>
            <a:r>
              <a:rPr lang="en-US" dirty="0"/>
              <a:t>OR for the last N measurements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33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1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0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8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We’re going to predict the corresponding word</a:t>
            </a:r>
          </a:p>
          <a:p>
            <a:r>
              <a:rPr lang="en-US" dirty="0"/>
              <a:t>A SINGLE prediction model – in this case logistic regression -- does all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2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an MLP, it may do better, but it still won’t perform well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Context matters.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69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7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Now, we COULD do this by carrying forward the summary statistics</a:t>
            </a:r>
          </a:p>
          <a:p>
            <a:r>
              <a:rPr lang="en-US" dirty="0"/>
              <a:t>But what do we always do in deep learning? We LEARN a representation that works best</a:t>
            </a:r>
          </a:p>
          <a:p>
            <a:r>
              <a:rPr lang="en-US" dirty="0"/>
              <a:t>In this case, a representation of the history.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Remember, these are all the same MLP, just being applied to each measurement</a:t>
            </a:r>
          </a:p>
          <a:p>
            <a:r>
              <a:rPr lang="en-US" dirty="0"/>
              <a:t>Let’s zoom in on it to think about how it could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an MLP that predicts the current output from the current measurements.</a:t>
            </a:r>
          </a:p>
          <a:p>
            <a:r>
              <a:rPr lang="en-US" dirty="0"/>
              <a:t>This is simple – we covered this in our early lectures.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5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5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0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6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4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each of these is a dense vector, learned as we discussed, where each dimension of the vector represents a distinct semantic attribute – a specific element of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0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87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78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60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47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75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 min window: long enough to allow 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anaesthesiologist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intervene, but short enough to represent near-term risks that would benefit from immediate attention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actually what’s used for the anesthesiologist comparison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training was less strict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930CD-5FC8-974D-BFDA-AF3BF3DDCB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4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recurrent mean? (describe)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60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Deidentification is a big challenge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Ideally want 100% sensitive removal of PHI, but there’s a huge amount to identify and human rates are pretty low when done at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Expert systems out there – manually curated rule-set – that does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idea – we want to use an RNN approach – very similar to the one David described – to do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two datasets, including one generated specifically for this task based on discharge summaries coming from MIMIC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Point out that they say ANN instead of 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4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27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2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1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0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Deidentification is a big challenge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Ideally want 100% sensitive removal of PHI, but there’s a huge amount to identify and human rates are pretty low when done at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Expert systems out there – manually curated rule-set – that does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idea – we want to use an RNN approach – very similar to the one David described – to do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two datasets, including one generated specifically for this task based on discharge summaries coming from MIMIC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Point out that they say ANN instead of 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80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8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 min window: long enough to allow 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anaesthesiologist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intervene, but short enough to represent near-term risks that would benefit from immediate attention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actually what’s used for the anesthesiologist comparison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training was less strict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930CD-5FC8-974D-BFDA-AF3BF3DDC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0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E6CF-93DB-8F41-A9EE-AE5225BC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9234A-0A14-DC4B-B3B1-F1F8C2C4D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98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BC45-073B-4C44-BD1C-104964A3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15BB0-C650-B747-A318-886AADD53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35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8A3B8-4C00-C24D-8518-D0EBF183F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8CBE9-5BE8-2747-96B9-1D39A45C6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870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8ED9-843C-6141-BF19-09A08B6C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D0D5-F021-6048-A373-A90CFF3B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1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C8DF-E833-1041-9276-EA2C163F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FFDF-3BF9-8040-970F-E8EE9279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34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DFE6-0604-B346-B06C-5E88B569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B439-B5A9-5345-81B0-9A9F5BABB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8E795-1A92-4B42-A151-1CFE4B178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39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24B9-D916-1D46-AF46-466D6934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A50C8-B5F8-1D45-BF27-5077ED5A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5E72E-37A1-DE44-AA75-881D10246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DC717-C8A0-934D-A208-158CCB898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0070C-47F6-C743-B954-1F1CB7F5D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192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FD04-824F-D94F-ABCA-1EFC57D0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003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48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9AEE-4580-CF4A-BB08-C365CD84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705D-F50F-FB41-B381-23F12C8FE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4A9C-4136-824B-ADA5-77A71DA60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37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9B8E-A45C-3744-B455-F2C5FAA3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78388-555A-E440-A427-654A3A68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CCD-CF48-B64F-A641-E3814AB3B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0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emf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7.png"/><Relationship Id="rId4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7.png"/><Relationship Id="rId4" Type="http://schemas.openxmlformats.org/officeDocument/2006/relationships/image" Target="../media/image7.emf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17.png"/><Relationship Id="rId4" Type="http://schemas.openxmlformats.org/officeDocument/2006/relationships/image" Target="../media/image7.emf"/><Relationship Id="rId9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7.png"/><Relationship Id="rId4" Type="http://schemas.openxmlformats.org/officeDocument/2006/relationships/image" Target="../media/image7.emf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7.png"/><Relationship Id="rId4" Type="http://schemas.openxmlformats.org/officeDocument/2006/relationships/image" Target="../media/image7.emf"/><Relationship Id="rId9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7.png"/><Relationship Id="rId4" Type="http://schemas.openxmlformats.org/officeDocument/2006/relationships/image" Target="../media/image7.emf"/><Relationship Id="rId9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427"/>
            <a:ext cx="7772400" cy="2392291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Sequences and Time-Series</a:t>
            </a:r>
            <a:br>
              <a:rPr lang="en-US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0414" y="3207661"/>
            <a:ext cx="4603173" cy="124182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411771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17" y="857250"/>
            <a:ext cx="5928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  		SSN 		is 			111-22-3333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3712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35898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4244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8035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802791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75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4054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07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1606565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90045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4334871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561108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1216751" y="3997507"/>
            <a:ext cx="5043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PHI	 not PHI	  not PHI	   PHI</a:t>
            </a:r>
          </a:p>
        </p:txBody>
      </p:sp>
    </p:spTree>
    <p:extLst>
      <p:ext uri="{BB962C8B-B14F-4D97-AF65-F5344CB8AC3E}">
        <p14:creationId xmlns:p14="http://schemas.microsoft.com/office/powerpoint/2010/main" val="217273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2BDCC-3444-2F42-919B-3E437128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119313"/>
            <a:ext cx="9067800" cy="2714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F1501-DA6F-7C45-90B8-46245F6E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Hypoxemia Prediction during Surgery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68B44-B08A-F741-AB14-436EBD01F62B}"/>
              </a:ext>
            </a:extLst>
          </p:cNvPr>
          <p:cNvSpPr/>
          <p:nvPr/>
        </p:nvSpPr>
        <p:spPr>
          <a:xfrm>
            <a:off x="457201" y="899660"/>
            <a:ext cx="8104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ora"/>
              </a:rPr>
              <a:t>Real-time Prediction Task</a:t>
            </a:r>
            <a:r>
              <a:rPr lang="en-US" dirty="0">
                <a:solidFill>
                  <a:srgbClr val="222222"/>
                </a:solidFill>
                <a:latin typeface="Lora"/>
              </a:rPr>
              <a:t>: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hypoxemia (yes/no) </a:t>
            </a:r>
            <a:r>
              <a:rPr lang="en-US" u="sng" dirty="0">
                <a:solidFill>
                  <a:srgbClr val="222222"/>
                </a:solidFill>
                <a:latin typeface="Lora"/>
              </a:rPr>
              <a:t>in the next 5 minutes</a:t>
            </a:r>
            <a:r>
              <a:rPr lang="en-US" dirty="0">
                <a:solidFill>
                  <a:srgbClr val="222222"/>
                </a:solidFill>
                <a:latin typeface="Lora"/>
              </a:rPr>
              <a:t>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based on data from the Anesthesia Information Management System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static features + real-time features collected up to that time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3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617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label assoc. with each time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36693"/>
              </p:ext>
            </p:extLst>
          </p:nvPr>
        </p:nvGraphicFramePr>
        <p:xfrm>
          <a:off x="1802234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3230"/>
              </p:ext>
            </p:extLst>
          </p:nvPr>
        </p:nvGraphicFramePr>
        <p:xfrm>
          <a:off x="3134420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11498"/>
              </p:ext>
            </p:extLst>
          </p:nvPr>
        </p:nvGraphicFramePr>
        <p:xfrm>
          <a:off x="454096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05628"/>
              </p:ext>
            </p:extLst>
          </p:nvPr>
        </p:nvGraphicFramePr>
        <p:xfrm>
          <a:off x="587887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001313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1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42576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93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424860" y="1623571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1814792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310868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4543098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581931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256695" y="4038112"/>
            <a:ext cx="565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not hypoxemic	    </a:t>
            </a:r>
            <a:r>
              <a:rPr lang="en-US" sz="1600" b="1" dirty="0"/>
              <a:t>hypoxemic	</a:t>
            </a:r>
            <a:r>
              <a:rPr lang="en-US" sz="1600" dirty="0"/>
              <a:t>not hypoxemic</a:t>
            </a:r>
          </a:p>
        </p:txBody>
      </p:sp>
    </p:spTree>
    <p:extLst>
      <p:ext uri="{BB962C8B-B14F-4D97-AF65-F5344CB8AC3E}">
        <p14:creationId xmlns:p14="http://schemas.microsoft.com/office/powerpoint/2010/main" val="411621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2: Predict a label associated with the document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6365" y="1696330"/>
            <a:ext cx="503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movie 		is 			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FD88623-19BB-CC44-8B8F-D801A49C50B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25232" y="1410872"/>
            <a:ext cx="776911" cy="7471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46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mages.radiopaedia.org/images/1000/27c88bec9b8ef395f60b33a8ad3a30_big_gall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4380" y="1167067"/>
            <a:ext cx="2675240" cy="335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0322" y="4425014"/>
            <a:ext cx="26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Mass effect from extradural hemorrhage</a:t>
            </a:r>
          </a:p>
          <a:p>
            <a:r>
              <a:rPr lang="en-US" sz="900" dirty="0">
                <a:solidFill>
                  <a:schemeClr val="bg1"/>
                </a:solidFill>
              </a:rPr>
              <a:t>https://radiopaedia.org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3818" y="199164"/>
            <a:ext cx="3756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Classification of radiology reports using neural attention models, </a:t>
            </a:r>
            <a:r>
              <a:rPr lang="en-US" sz="1350" i="1" dirty="0"/>
              <a:t>IJCNN 2017 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11355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2: Predict a label associated with the 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961" y="1696330"/>
            <a:ext cx="55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Intracranial  	mass 		effect 		noted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FD88623-19BB-CC44-8B8F-D801A49C50B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25232" y="1410872"/>
            <a:ext cx="776911" cy="7471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0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2: Predict a label associated with the note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954" y="1696330"/>
            <a:ext cx="54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Child demonstrates </a:t>
            </a:r>
            <a:r>
              <a:rPr lang="en-US" sz="2400" dirty="0" err="1"/>
              <a:t>protodeclarative</a:t>
            </a:r>
            <a:r>
              <a:rPr lang="en-US" sz="2400" dirty="0"/>
              <a:t> point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3439C8-B693-F74C-97C5-843897F1441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60" y="1425491"/>
            <a:ext cx="803051" cy="8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617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2: Predict label assoc. with all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3376" y="1686969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76" y="1686969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353086" y="2440506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3E42-676D-C747-B6B1-47A59C4BBBCD}"/>
              </a:ext>
            </a:extLst>
          </p:cNvPr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230DC-9701-D546-9D77-415369CAC487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C55E5C-8DA2-264A-8E42-207A389339ED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530848-0488-BA4F-96E6-BBD25E07BA5C}"/>
              </a:ext>
            </a:extLst>
          </p:cNvPr>
          <p:cNvSpPr txBox="1"/>
          <p:nvPr/>
        </p:nvSpPr>
        <p:spPr>
          <a:xfrm>
            <a:off x="7909882" y="2180849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DC978-7F76-8246-928A-278473E9E09E}"/>
              </a:ext>
            </a:extLst>
          </p:cNvPr>
          <p:cNvSpPr txBox="1"/>
          <p:nvPr/>
        </p:nvSpPr>
        <p:spPr>
          <a:xfrm>
            <a:off x="7508231" y="1811517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(survival)</a:t>
            </a:r>
          </a:p>
        </p:txBody>
      </p:sp>
    </p:spTree>
    <p:extLst>
      <p:ext uri="{BB962C8B-B14F-4D97-AF65-F5344CB8AC3E}">
        <p14:creationId xmlns:p14="http://schemas.microsoft.com/office/powerpoint/2010/main" val="329333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718-E58E-445C-973C-2EEF8FCCE9A5}"/>
              </a:ext>
            </a:extLst>
          </p:cNvPr>
          <p:cNvSpPr txBox="1">
            <a:spLocks/>
          </p:cNvSpPr>
          <p:nvPr/>
        </p:nvSpPr>
        <p:spPr>
          <a:xfrm>
            <a:off x="323850" y="-1720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Lato Regular" charset="0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91F3E-0DEB-904E-B9FD-E05869A4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First Challenge: Sequences Vary in Length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1B8D2-69A4-0A4C-BFC9-442F3E20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7517"/>
            <a:ext cx="8229600" cy="3334895"/>
          </a:xfrm>
        </p:spPr>
        <p:txBody>
          <a:bodyPr>
            <a:normAutofit/>
          </a:bodyPr>
          <a:lstStyle/>
          <a:p>
            <a:r>
              <a:rPr lang="en-US" dirty="0"/>
              <a:t>Sentences/text have different # words</a:t>
            </a:r>
          </a:p>
          <a:p>
            <a:r>
              <a:rPr lang="en-US" dirty="0"/>
              <a:t>Time-series have different # measurement times</a:t>
            </a:r>
          </a:p>
          <a:p>
            <a:endParaRPr lang="en-US" dirty="0"/>
          </a:p>
          <a:p>
            <a:r>
              <a:rPr lang="en-US" dirty="0"/>
              <a:t>More generally, even for models where we’re making predictions for each word or time point, we have to deal with the whole history of previous words / measurements</a:t>
            </a:r>
          </a:p>
          <a:p>
            <a:endParaRPr lang="en-US" dirty="0"/>
          </a:p>
          <a:p>
            <a:r>
              <a:rPr lang="en-US" u="sng" dirty="0"/>
              <a:t>Easy solution:</a:t>
            </a:r>
            <a:r>
              <a:rPr lang="en-US" dirty="0"/>
              <a:t> aggregate over words/time points</a:t>
            </a:r>
          </a:p>
        </p:txBody>
      </p:sp>
    </p:spTree>
    <p:extLst>
      <p:ext uri="{BB962C8B-B14F-4D97-AF65-F5344CB8AC3E}">
        <p14:creationId xmlns:p14="http://schemas.microsoft.com/office/powerpoint/2010/main" val="16374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2700" dirty="0"/>
              <a:t>VSWEM allows us to convert a variable-length </a:t>
            </a:r>
            <a:br>
              <a:rPr lang="en-US" sz="2700" dirty="0"/>
            </a:br>
            <a:r>
              <a:rPr lang="en-US" sz="2700" dirty="0"/>
              <a:t>sentence to a fixed-length feature vector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3376" y="1686969"/>
            <a:ext cx="547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		is 			a 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30393" y="4258668"/>
            <a:ext cx="4684143" cy="56210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6414603" y="436659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MAX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017623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7049713" y="4539720"/>
            <a:ext cx="869336" cy="11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4392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88390" y="1686969"/>
            <a:ext cx="70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349706" y="1151627"/>
            <a:ext cx="0" cy="3881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0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07C9-ED62-284B-87CA-FC0E1FC2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1" y="325755"/>
            <a:ext cx="5110479" cy="1015365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Word embeddings</a:t>
            </a:r>
            <a:br>
              <a:rPr lang="en-US" dirty="0"/>
            </a:br>
            <a:r>
              <a:rPr lang="en-US" dirty="0"/>
              <a:t>allow us to quantify word </a:t>
            </a:r>
            <a:br>
              <a:rPr lang="en-US" dirty="0"/>
            </a:br>
            <a:r>
              <a:rPr lang="en-US" dirty="0"/>
              <a:t>meaning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CCF9A3-E571-D146-9272-BAAA99AFD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8760" y="741363"/>
            <a:ext cx="4187205" cy="36544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64DBC-50FB-274F-9C21-A83759BF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84960"/>
            <a:ext cx="3008313" cy="3009664"/>
          </a:xfrm>
        </p:spPr>
        <p:txBody>
          <a:bodyPr/>
          <a:lstStyle/>
          <a:p>
            <a:r>
              <a:rPr lang="en-US" dirty="0"/>
              <a:t>If we zoom in on a small region of our word map, it’s all related words.</a:t>
            </a:r>
          </a:p>
          <a:p>
            <a:endParaRPr lang="en-US" dirty="0"/>
          </a:p>
          <a:p>
            <a:r>
              <a:rPr lang="en-US" dirty="0"/>
              <a:t>Note the similarity of all the words as a whole, but also of the individual neighbors.</a:t>
            </a:r>
          </a:p>
          <a:p>
            <a:endParaRPr lang="en-US" dirty="0"/>
          </a:p>
          <a:p>
            <a:r>
              <a:rPr lang="en-US" dirty="0"/>
              <a:t>“Lawyer” and “attorney” are nearly identical in space!</a:t>
            </a:r>
          </a:p>
        </p:txBody>
      </p:sp>
    </p:spTree>
    <p:extLst>
      <p:ext uri="{BB962C8B-B14F-4D97-AF65-F5344CB8AC3E}">
        <p14:creationId xmlns:p14="http://schemas.microsoft.com/office/powerpoint/2010/main" val="101384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79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Similarly, we can aggregate measurements in a time-series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02234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4420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4096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7887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001313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1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42576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93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424860" y="1623571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1814792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310868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4543098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581931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256695" y="4038112"/>
            <a:ext cx="565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not hypoxemic	    </a:t>
            </a:r>
            <a:r>
              <a:rPr lang="en-US" sz="1600" b="1" dirty="0"/>
              <a:t>hypoxemic	</a:t>
            </a:r>
            <a:r>
              <a:rPr lang="en-US" sz="1600" dirty="0"/>
              <a:t>not hypoxemic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B191E-7549-A943-A075-4876C5DC7814}"/>
              </a:ext>
            </a:extLst>
          </p:cNvPr>
          <p:cNvSpPr/>
          <p:nvPr/>
        </p:nvSpPr>
        <p:spPr>
          <a:xfrm>
            <a:off x="1692936" y="1580733"/>
            <a:ext cx="3324420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B2017-A3BB-DA43-AB38-3AAC0835AADD}"/>
              </a:ext>
            </a:extLst>
          </p:cNvPr>
          <p:cNvSpPr txBox="1"/>
          <p:nvPr/>
        </p:nvSpPr>
        <p:spPr>
          <a:xfrm>
            <a:off x="7170068" y="3074759"/>
            <a:ext cx="561991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AF4DF-B06C-9A4E-9F85-AB7D8E55B12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17356" y="3282348"/>
            <a:ext cx="215271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7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79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Similarly, we can aggregate measurements in a time-series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50" y="870034"/>
                <a:ext cx="45995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02234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4420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4096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78879" y="1623571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001313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61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42576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79305" y="1308615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424860" y="1623571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1814792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310868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4543098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5819311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256695" y="4038112"/>
            <a:ext cx="565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not hypoxemic	    </a:t>
            </a:r>
            <a:r>
              <a:rPr lang="en-US" sz="1600" b="1" dirty="0"/>
              <a:t>hypoxemic	</a:t>
            </a:r>
            <a:r>
              <a:rPr lang="en-US" sz="1600" dirty="0"/>
              <a:t>not hypoxemic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B191E-7549-A943-A075-4876C5DC7814}"/>
              </a:ext>
            </a:extLst>
          </p:cNvPr>
          <p:cNvSpPr/>
          <p:nvPr/>
        </p:nvSpPr>
        <p:spPr>
          <a:xfrm>
            <a:off x="1692936" y="1580733"/>
            <a:ext cx="3324420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B2017-A3BB-DA43-AB38-3AAC0835AADD}"/>
              </a:ext>
            </a:extLst>
          </p:cNvPr>
          <p:cNvSpPr txBox="1"/>
          <p:nvPr/>
        </p:nvSpPr>
        <p:spPr>
          <a:xfrm>
            <a:off x="8391867" y="3074759"/>
            <a:ext cx="561991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AF4DF-B06C-9A4E-9F85-AB7D8E55B129}"/>
              </a:ext>
            </a:extLst>
          </p:cNvPr>
          <p:cNvCxnSpPr>
            <a:cxnSpLocks/>
          </p:cNvCxnSpPr>
          <p:nvPr/>
        </p:nvCxnSpPr>
        <p:spPr>
          <a:xfrm>
            <a:off x="5017356" y="3282348"/>
            <a:ext cx="189467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EC7D514F-E669-7843-970E-C685A6F26844}"/>
              </a:ext>
            </a:extLst>
          </p:cNvPr>
          <p:cNvSpPr/>
          <p:nvPr/>
        </p:nvSpPr>
        <p:spPr>
          <a:xfrm>
            <a:off x="6939124" y="1519435"/>
            <a:ext cx="423530" cy="2908886"/>
          </a:xfrm>
          <a:prstGeom prst="leftBrace">
            <a:avLst>
              <a:gd name="adj1" fmla="val 8333"/>
              <a:gd name="adj2" fmla="val 61204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8FF391A6-D008-B64C-A6C6-0D7506566256}"/>
              </a:ext>
            </a:extLst>
          </p:cNvPr>
          <p:cNvSpPr/>
          <p:nvPr/>
        </p:nvSpPr>
        <p:spPr>
          <a:xfrm rot="10800000">
            <a:off x="7968337" y="1519435"/>
            <a:ext cx="423530" cy="2908886"/>
          </a:xfrm>
          <a:prstGeom prst="leftBrace">
            <a:avLst>
              <a:gd name="adj1" fmla="val 8333"/>
              <a:gd name="adj2" fmla="val 39106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15C406-7B08-2146-8677-35E9CB171902}"/>
              </a:ext>
            </a:extLst>
          </p:cNvPr>
          <p:cNvSpPr txBox="1"/>
          <p:nvPr/>
        </p:nvSpPr>
        <p:spPr>
          <a:xfrm>
            <a:off x="7023784" y="1623571"/>
            <a:ext cx="1283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</a:t>
            </a:r>
          </a:p>
          <a:p>
            <a:pPr algn="ctr"/>
            <a:r>
              <a:rPr lang="en-US" sz="2400" dirty="0"/>
              <a:t>Min</a:t>
            </a:r>
          </a:p>
          <a:p>
            <a:pPr algn="ctr"/>
            <a:r>
              <a:rPr lang="en-US" sz="2400" dirty="0"/>
              <a:t>Avg</a:t>
            </a:r>
          </a:p>
          <a:p>
            <a:pPr algn="ctr"/>
            <a:r>
              <a:rPr lang="en-US" sz="2400" dirty="0"/>
              <a:t>Slope</a:t>
            </a:r>
          </a:p>
          <a:p>
            <a:pPr algn="ctr"/>
            <a:r>
              <a:rPr lang="en-US" sz="2400" dirty="0"/>
              <a:t>SD</a:t>
            </a:r>
          </a:p>
          <a:p>
            <a:pPr algn="ctr"/>
            <a:r>
              <a:rPr lang="en-US" sz="2400" dirty="0"/>
              <a:t>Skew</a:t>
            </a:r>
          </a:p>
          <a:p>
            <a:pPr algn="ctr"/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198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718-E58E-445C-973C-2EEF8FCCE9A5}"/>
              </a:ext>
            </a:extLst>
          </p:cNvPr>
          <p:cNvSpPr txBox="1">
            <a:spLocks/>
          </p:cNvSpPr>
          <p:nvPr/>
        </p:nvSpPr>
        <p:spPr>
          <a:xfrm>
            <a:off x="323850" y="-1720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Lato Regular" charset="0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91F3E-0DEB-904E-B9FD-E05869A4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05979"/>
            <a:ext cx="855345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Second Challenge:</a:t>
            </a:r>
            <a:br>
              <a:rPr lang="en-US" dirty="0"/>
            </a:br>
            <a:r>
              <a:rPr lang="en-US" dirty="0"/>
              <a:t>Is there a better way to aggregate?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A1B8D2-69A4-0A4C-BFC9-442F3E20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685695"/>
            <a:ext cx="8693401" cy="3031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sentence is more than the average (or max) of its words</a:t>
            </a:r>
          </a:p>
          <a:p>
            <a:endParaRPr lang="en-US" dirty="0"/>
          </a:p>
          <a:p>
            <a:r>
              <a:rPr lang="en-US" dirty="0"/>
              <a:t>A time-series is more than the average / min / max / SD of individual measurements</a:t>
            </a:r>
          </a:p>
          <a:p>
            <a:endParaRPr lang="en-US" dirty="0"/>
          </a:p>
          <a:p>
            <a:r>
              <a:rPr lang="en-US" dirty="0"/>
              <a:t>We’d like to interpret words or measurements </a:t>
            </a:r>
            <a:r>
              <a:rPr lang="en-US" i="1" dirty="0"/>
              <a:t>in context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Deep learning</a:t>
            </a:r>
            <a:r>
              <a:rPr lang="en-US" dirty="0"/>
              <a:t>: we </a:t>
            </a:r>
            <a:r>
              <a:rPr lang="en-US" i="1" dirty="0"/>
              <a:t>learn</a:t>
            </a:r>
            <a:r>
              <a:rPr lang="en-US" dirty="0"/>
              <a:t> what’s important about the sequence rather than choosing features or summary stats</a:t>
            </a:r>
          </a:p>
        </p:txBody>
      </p:sp>
    </p:spTree>
    <p:extLst>
      <p:ext uri="{BB962C8B-B14F-4D97-AF65-F5344CB8AC3E}">
        <p14:creationId xmlns:p14="http://schemas.microsoft.com/office/powerpoint/2010/main" val="2705032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2469-929C-164B-9DDA-F1A694E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E38C-0968-194F-A252-600D37A2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314E1-16ED-1E49-B5C6-F770B07FAE18}"/>
              </a:ext>
            </a:extLst>
          </p:cNvPr>
          <p:cNvSpPr txBox="1"/>
          <p:nvPr/>
        </p:nvSpPr>
        <p:spPr>
          <a:xfrm>
            <a:off x="4395019" y="54569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89927"/>
              </p:ext>
            </p:extLst>
          </p:nvPr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17377"/>
              </p:ext>
            </p:extLst>
          </p:nvPr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81482"/>
              </p:ext>
            </p:extLst>
          </p:nvPr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32231"/>
              </p:ext>
            </p:extLst>
          </p:nvPr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85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29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Transfer </a:t>
            </a:r>
            <a:r>
              <a:rPr lang="en-US" sz="3000" i="1" dirty="0"/>
              <a:t>relevant</a:t>
            </a:r>
            <a:r>
              <a:rPr lang="en-US" sz="3000" dirty="0"/>
              <a:t> information about earlier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1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Transfer </a:t>
            </a:r>
            <a:r>
              <a:rPr lang="en-US" sz="3000" i="1" dirty="0"/>
              <a:t>relevant</a:t>
            </a:r>
            <a:r>
              <a:rPr lang="en-US" sz="3000" dirty="0"/>
              <a:t> information about earlier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</p:spTree>
    <p:extLst>
      <p:ext uri="{BB962C8B-B14F-4D97-AF65-F5344CB8AC3E}">
        <p14:creationId xmlns:p14="http://schemas.microsoft.com/office/powerpoint/2010/main" val="642234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Transfer </a:t>
            </a:r>
            <a:r>
              <a:rPr lang="en-US" sz="3000" i="1" dirty="0"/>
              <a:t>relevant</a:t>
            </a:r>
            <a:r>
              <a:rPr lang="en-US" sz="3000" dirty="0"/>
              <a:t> information about earlier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4A4B8-C228-FE46-8318-0FED370DA6CE}"/>
              </a:ext>
            </a:extLst>
          </p:cNvPr>
          <p:cNvSpPr/>
          <p:nvPr/>
        </p:nvSpPr>
        <p:spPr>
          <a:xfrm>
            <a:off x="2272196" y="3595431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08BDBB-042C-494C-A05E-EDFA7D0FB2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2193" y="1179475"/>
                <a:ext cx="3290963" cy="1512967"/>
              </a:xfrm>
            </p:spPr>
            <p:txBody>
              <a:bodyPr anchor="t"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Instead of predicting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 directly from our feature vector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, introduce a vector of </a:t>
                </a:r>
                <a:r>
                  <a:rPr lang="en-US" sz="1500" b="1" dirty="0">
                    <a:solidFill>
                      <a:schemeClr val="tx1"/>
                    </a:solidFill>
                    <a:latin typeface="+mn-lt"/>
                  </a:rPr>
                  <a:t>“latent” features</a:t>
                </a:r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l-GR" sz="15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1500" i="1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1500" dirty="0">
                    <a:solidFill>
                      <a:schemeClr val="tx1"/>
                    </a:solidFill>
                    <a:latin typeface="+mn-lt"/>
                  </a:rPr>
                  <a:t>(zeta) that we will use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i="1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08BDBB-042C-494C-A05E-EDFA7D0FB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2193" y="1179475"/>
                <a:ext cx="3290963" cy="1512967"/>
              </a:xfrm>
              <a:blipFill>
                <a:blip r:embed="rId3"/>
                <a:stretch>
                  <a:fillRect l="-769" t="-833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046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(probability of hypoxemia)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046909" cy="369332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75904" y="2766740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 txBox="1">
            <a:spLocks/>
          </p:cNvSpPr>
          <p:nvPr/>
        </p:nvSpPr>
        <p:spPr>
          <a:xfrm>
            <a:off x="5722193" y="2719726"/>
            <a:ext cx="3290963" cy="10847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/>
                </a:solidFill>
                <a:latin typeface="+mn-lt"/>
              </a:rPr>
              <a:t>Think of 𝜁 as a </a:t>
            </a:r>
            <a:r>
              <a:rPr lang="en-US" sz="1500" u="sng" dirty="0">
                <a:solidFill>
                  <a:schemeClr val="accent2"/>
                </a:solidFill>
                <a:latin typeface="+mn-lt"/>
              </a:rPr>
              <a:t>learned representation</a:t>
            </a:r>
            <a:r>
              <a:rPr lang="en-US" sz="1500" dirty="0">
                <a:solidFill>
                  <a:schemeClr val="accent2"/>
                </a:solidFill>
                <a:latin typeface="+mn-lt"/>
              </a:rPr>
              <a:t> that is useful for predicting </a:t>
            </a:r>
            <a:r>
              <a:rPr lang="en-US" sz="1500" i="1" dirty="0">
                <a:solidFill>
                  <a:schemeClr val="accent2"/>
                </a:solidFill>
                <a:latin typeface="+mn-lt"/>
              </a:rPr>
              <a:t>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3112463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275" y="3734410"/>
            <a:ext cx="24676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Since they are neither an input nor an output, the features </a:t>
            </a:r>
            <a:r>
              <a:rPr lang="el-GR" sz="1350" i="1" dirty="0"/>
              <a:t>ζ</a:t>
            </a:r>
            <a:r>
              <a:rPr lang="en-US" sz="1350" dirty="0"/>
              <a:t> are said to be a “hidden” layer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21E749F-AE57-9A42-ACD1-621BC1860B18}"/>
              </a:ext>
            </a:extLst>
          </p:cNvPr>
          <p:cNvSpPr txBox="1">
            <a:spLocks/>
          </p:cNvSpPr>
          <p:nvPr/>
        </p:nvSpPr>
        <p:spPr>
          <a:xfrm>
            <a:off x="5008908" y="11893"/>
            <a:ext cx="4381877" cy="618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6687" rtl="0" eaLnBrk="1" latinLnBrk="0" hangingPunct="1">
              <a:spcBef>
                <a:spcPct val="0"/>
              </a:spcBef>
              <a:buNone/>
              <a:defRPr sz="4396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3000" dirty="0"/>
              <a:t>Back to Lectures 2-3…</a:t>
            </a:r>
          </a:p>
        </p:txBody>
      </p:sp>
    </p:spTree>
    <p:extLst>
      <p:ext uri="{BB962C8B-B14F-4D97-AF65-F5344CB8AC3E}">
        <p14:creationId xmlns:p14="http://schemas.microsoft.com/office/powerpoint/2010/main" val="298839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Applying Word Embeddings to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2223-D0C8-6644-A01C-7C0BE1C4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726006"/>
          </a:xfrm>
        </p:spPr>
        <p:txBody>
          <a:bodyPr>
            <a:normAutofit/>
          </a:bodyPr>
          <a:lstStyle/>
          <a:p>
            <a:r>
              <a:rPr lang="en-US" sz="1800" dirty="0"/>
              <a:t>Look up words individually to obtain their vectors</a:t>
            </a:r>
          </a:p>
          <a:p>
            <a:r>
              <a:rPr lang="en-US" sz="1800" dirty="0"/>
              <a:t>Construct a sequence of vectors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6365" y="1696330"/>
            <a:ext cx="547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		is 			a 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7DF70-498D-3E4A-9405-DF32A12074C3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F033C1-EDEB-5E41-8215-E602D658A6E4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37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ζ</m:t>
                    </m:r>
                    <m:r>
                      <m:rPr>
                        <m:nor/>
                      </m:rPr>
                      <a:rPr lang="en-US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75904" y="2766740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3112463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684867" y="21590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2275" y="3734410"/>
            <a:ext cx="246767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Since they are neither an input nor an output, the features </a:t>
            </a:r>
            <a:r>
              <a:rPr lang="el-GR" sz="1350" i="1" dirty="0"/>
              <a:t>ζ</a:t>
            </a:r>
            <a:r>
              <a:rPr lang="en-US" sz="1350" dirty="0"/>
              <a:t> are said to be a “hidden”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22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01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16200000">
            <a:off x="1833966" y="2030744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912876" y="3484418"/>
            <a:ext cx="2062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current word / measurements</a:t>
            </a:r>
          </a:p>
        </p:txBody>
      </p:sp>
    </p:spTree>
    <p:extLst>
      <p:ext uri="{BB962C8B-B14F-4D97-AF65-F5344CB8AC3E}">
        <p14:creationId xmlns:p14="http://schemas.microsoft.com/office/powerpoint/2010/main" val="3829990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16200000">
            <a:off x="1869852" y="883127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1131316" y="2336801"/>
            <a:ext cx="1697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used to make prediction</a:t>
            </a:r>
          </a:p>
        </p:txBody>
      </p:sp>
    </p:spTree>
    <p:extLst>
      <p:ext uri="{BB962C8B-B14F-4D97-AF65-F5344CB8AC3E}">
        <p14:creationId xmlns:p14="http://schemas.microsoft.com/office/powerpoint/2010/main" val="2212145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16200000">
            <a:off x="4519262" y="2005245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2950920" y="3458919"/>
            <a:ext cx="3357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learned representation of previous words / history</a:t>
            </a:r>
          </a:p>
        </p:txBody>
      </p:sp>
    </p:spTree>
    <p:extLst>
      <p:ext uri="{BB962C8B-B14F-4D97-AF65-F5344CB8AC3E}">
        <p14:creationId xmlns:p14="http://schemas.microsoft.com/office/powerpoint/2010/main" val="3482799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/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5E827C-A41C-9A41-A801-49CEF258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3" y="1674673"/>
                <a:ext cx="455108" cy="36298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1477816" y="552556"/>
            <a:ext cx="46633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2" y="552556"/>
            <a:ext cx="1168311" cy="112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845182" y="552556"/>
            <a:ext cx="109897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158401" y="552556"/>
            <a:ext cx="785751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1825412" y="552556"/>
            <a:ext cx="118740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6" y="1674673"/>
            <a:ext cx="2640187" cy="35507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18501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523517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1944153" y="552556"/>
            <a:ext cx="810085" cy="112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1783053" y="302334"/>
          <a:ext cx="346115" cy="3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1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34460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= probability of hypoxemia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68" y="261225"/>
                <a:ext cx="3701264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>
            <a:extLst>
              <a:ext uri="{FF2B5EF4-FFF2-40B4-BE49-F238E27FC236}">
                <a16:creationId xmlns:a16="http://schemas.microsoft.com/office/drawing/2014/main" id="{C1F8BF20-364A-5843-8FD8-15161C5B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3" y="2796790"/>
            <a:ext cx="2640187" cy="35507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221621" y="2766741"/>
            <a:ext cx="602843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845181" y="2029753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5810396" y="2021848"/>
            <a:ext cx="0" cy="76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2988776" y="2163300"/>
            <a:ext cx="618067" cy="42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2774CC-0F3E-8E4E-B116-D9CD49C265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46"/>
          <a:stretch/>
        </p:blipFill>
        <p:spPr>
          <a:xfrm>
            <a:off x="6868024" y="2571749"/>
            <a:ext cx="2172325" cy="219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/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2FEE16-DF48-F546-ABBE-0B8C14262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186" y="3151869"/>
                <a:ext cx="41242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64DE892-CEF5-3540-8D81-68ED5E9D5387}"/>
              </a:ext>
            </a:extLst>
          </p:cNvPr>
          <p:cNvSpPr/>
          <p:nvPr/>
        </p:nvSpPr>
        <p:spPr>
          <a:xfrm>
            <a:off x="6760159" y="2471596"/>
            <a:ext cx="2280190" cy="229117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/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F956D-5F08-DF48-919F-335B522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1666767"/>
                <a:ext cx="455108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A7408BC-1E42-D346-8619-15706390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1674672"/>
            <a:ext cx="2640187" cy="3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/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E8F0F0-2C42-7548-8619-5E58818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86" y="2788885"/>
                <a:ext cx="455108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2DA330A7-FECD-5945-A216-E2422BE3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44" y="2796790"/>
            <a:ext cx="2640187" cy="355079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AB75B916-9BDE-A442-A8F4-8FA32336B95B}"/>
              </a:ext>
            </a:extLst>
          </p:cNvPr>
          <p:cNvSpPr/>
          <p:nvPr/>
        </p:nvSpPr>
        <p:spPr>
          <a:xfrm rot="5400000">
            <a:off x="4548612" y="251690"/>
            <a:ext cx="221450" cy="2574798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2442-368A-F24E-AD33-960C4424992D}"/>
              </a:ext>
            </a:extLst>
          </p:cNvPr>
          <p:cNvSpPr txBox="1"/>
          <p:nvPr/>
        </p:nvSpPr>
        <p:spPr>
          <a:xfrm>
            <a:off x="2973523" y="1143460"/>
            <a:ext cx="3371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updated representation of previous words / history</a:t>
            </a:r>
          </a:p>
        </p:txBody>
      </p:sp>
    </p:spTree>
    <p:extLst>
      <p:ext uri="{BB962C8B-B14F-4D97-AF65-F5344CB8AC3E}">
        <p14:creationId xmlns:p14="http://schemas.microsoft.com/office/powerpoint/2010/main" val="347612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We </a:t>
            </a:r>
            <a:r>
              <a:rPr lang="en-US" sz="3000" i="1" u="sng" dirty="0"/>
              <a:t>learn</a:t>
            </a:r>
            <a:r>
              <a:rPr lang="en-US" sz="3000" dirty="0"/>
              <a:t> what’s important about previous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4A4B8-C228-FE46-8318-0FED370DA6CE}"/>
              </a:ext>
            </a:extLst>
          </p:cNvPr>
          <p:cNvSpPr/>
          <p:nvPr/>
        </p:nvSpPr>
        <p:spPr>
          <a:xfrm>
            <a:off x="2272196" y="3595431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08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2400" u="sng" dirty="0"/>
              <a:t>Recurrent</a:t>
            </a:r>
            <a:r>
              <a:rPr lang="en-US" sz="2400" dirty="0"/>
              <a:t> MLP (NN): these are all the same / have same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FB77F7C-1B0C-AD4F-AD29-401495FD9ECB}"/>
              </a:ext>
            </a:extLst>
          </p:cNvPr>
          <p:cNvSpPr txBox="1"/>
          <p:nvPr/>
        </p:nvSpPr>
        <p:spPr>
          <a:xfrm>
            <a:off x="253919" y="4224595"/>
            <a:ext cx="824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hypoxemic		       not hypoxemic	    		    </a:t>
            </a:r>
            <a:r>
              <a:rPr lang="en-US" sz="1600" b="1" dirty="0"/>
              <a:t>hypoxemic		       </a:t>
            </a:r>
            <a:r>
              <a:rPr lang="en-US" sz="1600" dirty="0"/>
              <a:t>not hypoxemic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4A4B8-C228-FE46-8318-0FED370DA6CE}"/>
              </a:ext>
            </a:extLst>
          </p:cNvPr>
          <p:cNvSpPr/>
          <p:nvPr/>
        </p:nvSpPr>
        <p:spPr>
          <a:xfrm>
            <a:off x="2272196" y="3595431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7FBEE0-A283-2B40-B70A-42E2197872FE}"/>
              </a:ext>
            </a:extLst>
          </p:cNvPr>
          <p:cNvSpPr/>
          <p:nvPr/>
        </p:nvSpPr>
        <p:spPr>
          <a:xfrm>
            <a:off x="85739" y="3563283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DDF848-17EC-CC49-B7C5-6942F2BDC09A}"/>
              </a:ext>
            </a:extLst>
          </p:cNvPr>
          <p:cNvSpPr/>
          <p:nvPr/>
        </p:nvSpPr>
        <p:spPr>
          <a:xfrm>
            <a:off x="4714060" y="3594146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839213-5D29-794F-959E-9E9AEEC14384}"/>
              </a:ext>
            </a:extLst>
          </p:cNvPr>
          <p:cNvSpPr/>
          <p:nvPr/>
        </p:nvSpPr>
        <p:spPr>
          <a:xfrm>
            <a:off x="6929895" y="3594145"/>
            <a:ext cx="1620580" cy="724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7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4" y="430631"/>
                <a:ext cx="736958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/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			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			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0D2FBC-8FEF-CC49-A973-126E95A13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92" y="2072172"/>
                <a:ext cx="74912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1">
            <a:extLst>
              <a:ext uri="{FF2B5EF4-FFF2-40B4-BE49-F238E27FC236}">
                <a16:creationId xmlns:a16="http://schemas.microsoft.com/office/drawing/2014/main" id="{BE3C71C4-17EF-544E-ADE7-17DF9420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016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a label associated with the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1B4C8E-5AEB-1C44-B6A3-B4DCF5208A85}"/>
              </a:ext>
            </a:extLst>
          </p:cNvPr>
          <p:cNvSpPr txBox="1"/>
          <p:nvPr/>
        </p:nvSpPr>
        <p:spPr>
          <a:xfrm>
            <a:off x="7517436" y="4364118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D12904-C5F0-0D47-B454-180EDA7B8D37}"/>
              </a:ext>
            </a:extLst>
          </p:cNvPr>
          <p:cNvSpPr txBox="1"/>
          <p:nvPr/>
        </p:nvSpPr>
        <p:spPr>
          <a:xfrm>
            <a:off x="7096747" y="4208242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(survival)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7755B0-EAB2-3F40-A996-68639173697F}"/>
              </a:ext>
            </a:extLst>
          </p:cNvPr>
          <p:cNvCxnSpPr>
            <a:cxnSpLocks/>
          </p:cNvCxnSpPr>
          <p:nvPr/>
        </p:nvCxnSpPr>
        <p:spPr>
          <a:xfrm flipH="1">
            <a:off x="7740795" y="4130731"/>
            <a:ext cx="1" cy="200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373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2BDCC-3444-2F42-919B-3E437128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2119313"/>
            <a:ext cx="9067800" cy="2714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F1501-DA6F-7C45-90B8-46245F6E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Hypoxemia Prediction: Use learned</a:t>
            </a:r>
            <a:br>
              <a:rPr lang="en-US" sz="2800" dirty="0"/>
            </a:br>
            <a:r>
              <a:rPr lang="en-US" sz="2800" dirty="0"/>
              <a:t>representation of previous measurements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68B44-B08A-F741-AB14-436EBD01F62B}"/>
              </a:ext>
            </a:extLst>
          </p:cNvPr>
          <p:cNvSpPr/>
          <p:nvPr/>
        </p:nvSpPr>
        <p:spPr>
          <a:xfrm>
            <a:off x="457201" y="899660"/>
            <a:ext cx="8104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ora"/>
              </a:rPr>
              <a:t>Real-time Prediction Task</a:t>
            </a:r>
            <a:r>
              <a:rPr lang="en-US" dirty="0">
                <a:solidFill>
                  <a:srgbClr val="222222"/>
                </a:solidFill>
                <a:latin typeface="Lora"/>
              </a:rPr>
              <a:t>: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hypoxemia (yes/no) </a:t>
            </a:r>
            <a:r>
              <a:rPr lang="en-US" u="sng" dirty="0">
                <a:solidFill>
                  <a:srgbClr val="222222"/>
                </a:solidFill>
                <a:latin typeface="Lora"/>
              </a:rPr>
              <a:t>in the next 5 minutes</a:t>
            </a:r>
            <a:r>
              <a:rPr lang="en-US" dirty="0">
                <a:solidFill>
                  <a:srgbClr val="222222"/>
                </a:solidFill>
                <a:latin typeface="Lora"/>
              </a:rPr>
              <a:t> 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based on data from the Anesthesia Information Management System</a:t>
            </a:r>
          </a:p>
          <a:p>
            <a:pPr marL="257168" indent="-25716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Lora"/>
              </a:rPr>
              <a:t>static features + real-time features collected up to that time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7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617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Sequences of measurements: </a:t>
            </a:r>
            <a:r>
              <a:rPr lang="en-US" sz="3000" i="1" dirty="0"/>
              <a:t>same structure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793376" y="1686969"/>
            <a:ext cx="5034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Day 1		Day 2		Day 3		Day 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0460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62646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6919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07105" y="244050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29539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643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0802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07531" y="212555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353086" y="2440506"/>
            <a:ext cx="1283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Temp</a:t>
            </a:r>
          </a:p>
          <a:p>
            <a:pPr algn="r"/>
            <a:r>
              <a:rPr lang="en-US" sz="2400" dirty="0"/>
              <a:t>BP</a:t>
            </a:r>
          </a:p>
          <a:p>
            <a:pPr algn="r"/>
            <a:r>
              <a:rPr lang="en-US" sz="2400" dirty="0"/>
              <a:t>HR</a:t>
            </a:r>
          </a:p>
          <a:p>
            <a:pPr algn="r"/>
            <a:r>
              <a:rPr lang="en-US" sz="2400" dirty="0"/>
              <a:t>RR</a:t>
            </a:r>
          </a:p>
          <a:p>
            <a:pPr algn="r"/>
            <a:r>
              <a:rPr lang="en-US" sz="2400" dirty="0"/>
              <a:t>SpO2</a:t>
            </a:r>
          </a:p>
          <a:p>
            <a:pPr algn="r"/>
            <a:r>
              <a:rPr lang="en-US" sz="2400" dirty="0"/>
              <a:t>Glucose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3E42-676D-C747-B6B1-47A59C4BBBCD}"/>
              </a:ext>
            </a:extLst>
          </p:cNvPr>
          <p:cNvSpPr/>
          <p:nvPr/>
        </p:nvSpPr>
        <p:spPr>
          <a:xfrm>
            <a:off x="1578890" y="2388438"/>
            <a:ext cx="4771807" cy="239608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230DC-9701-D546-9D77-415369CAC487}"/>
              </a:ext>
            </a:extLst>
          </p:cNvPr>
          <p:cNvSpPr txBox="1"/>
          <p:nvPr/>
        </p:nvSpPr>
        <p:spPr>
          <a:xfrm>
            <a:off x="7056781" y="3864357"/>
            <a:ext cx="40760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C55E5C-8DA2-264A-8E42-207A389339ED}"/>
              </a:ext>
            </a:extLst>
          </p:cNvPr>
          <p:cNvCxnSpPr>
            <a:cxnSpLocks/>
          </p:cNvCxnSpPr>
          <p:nvPr/>
        </p:nvCxnSpPr>
        <p:spPr>
          <a:xfrm flipV="1">
            <a:off x="6380366" y="4141878"/>
            <a:ext cx="714080" cy="1154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1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AC3E-2234-9F4D-B339-BF694344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RNN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3FEA-0AB9-6942-9FD0-967FF019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Gated Recurrent Unit (GRU)</a:t>
            </a:r>
          </a:p>
          <a:p>
            <a:endParaRPr lang="en-US" dirty="0"/>
          </a:p>
          <a:p>
            <a:r>
              <a:rPr lang="en-US" dirty="0"/>
              <a:t>Long Short Term Memory (LSTM)</a:t>
            </a:r>
          </a:p>
          <a:p>
            <a:endParaRPr lang="en-US" dirty="0"/>
          </a:p>
          <a:p>
            <a:r>
              <a:rPr lang="en-US" dirty="0"/>
              <a:t>Bidirectional RNNs</a:t>
            </a:r>
          </a:p>
          <a:p>
            <a:pPr lvl="1"/>
            <a:r>
              <a:rPr lang="en-US" dirty="0"/>
              <a:t>Look at previous words and upcoming words</a:t>
            </a:r>
          </a:p>
          <a:p>
            <a:pPr lvl="1"/>
            <a:r>
              <a:rPr lang="en-US" dirty="0"/>
              <a:t>Usually not appropriate for time-series</a:t>
            </a:r>
          </a:p>
        </p:txBody>
      </p:sp>
    </p:spTree>
    <p:extLst>
      <p:ext uri="{BB962C8B-B14F-4D97-AF65-F5344CB8AC3E}">
        <p14:creationId xmlns:p14="http://schemas.microsoft.com/office/powerpoint/2010/main" val="819862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62"/>
            <a:ext cx="8229600" cy="857250"/>
          </a:xfrm>
        </p:spPr>
        <p:txBody>
          <a:bodyPr/>
          <a:lstStyle/>
          <a:p>
            <a:r>
              <a:rPr lang="en-US" dirty="0"/>
              <a:t>Deidentification of Patient Notes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" y="1001993"/>
            <a:ext cx="4652011" cy="2805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176" y="4013189"/>
            <a:ext cx="48410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De-identification of patient notes with recurrent neural networks</a:t>
            </a: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Dernoncourt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F, Lee JY,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Uzuner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O,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Szolovits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P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JAMIA 24(3), 2017, 596–606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284" y="1563044"/>
            <a:ext cx="318281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bidirectional RNN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used to identify PHI (18 HIPAA fields)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i2b2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889 discharge summaries, &gt;28k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MIMIC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1635 discharge summaries, &gt;60k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 of the art sensitivity and F1 metric on both datasets</a:t>
            </a:r>
          </a:p>
        </p:txBody>
      </p:sp>
    </p:spTree>
    <p:extLst>
      <p:ext uri="{BB962C8B-B14F-4D97-AF65-F5344CB8AC3E}">
        <p14:creationId xmlns:p14="http://schemas.microsoft.com/office/powerpoint/2010/main" val="80507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Note: we can also </a:t>
            </a:r>
            <a:r>
              <a:rPr lang="en-US" sz="3000" i="1" dirty="0"/>
              <a:t>generate</a:t>
            </a:r>
            <a:r>
              <a:rPr lang="en-US" sz="3000" dirty="0"/>
              <a:t> text this way.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439" y="429191"/>
            <a:ext cx="761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	   movie 				   is 			     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78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	  </a:t>
            </a:r>
            <a:r>
              <a:rPr lang="en-US" sz="2400" dirty="0" err="1"/>
              <a:t>pelicula</a:t>
            </a:r>
            <a:r>
              <a:rPr lang="en-US" sz="2400" dirty="0"/>
              <a:t> 	  			  es 			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49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664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Note: we can also </a:t>
            </a:r>
            <a:r>
              <a:rPr lang="en-US" sz="3000" i="1" dirty="0"/>
              <a:t>generate</a:t>
            </a:r>
            <a:r>
              <a:rPr lang="en-US" sz="3000" dirty="0"/>
              <a:t> text this way.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517" y="429191"/>
            <a:ext cx="778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[Start]  			 this 				 movie 				    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9335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05222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5958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38663" y="122118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78414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06907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7565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39089" y="906224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67313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860724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319328" y="4369431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60336" y="436725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564439" y="4113182"/>
            <a:ext cx="791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			   movie 	  			   is 			   horrible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50BA8F-3A67-C748-BCBE-FDB2E9C89C1C}"/>
              </a:ext>
            </a:extLst>
          </p:cNvPr>
          <p:cNvSpPr/>
          <p:nvPr/>
        </p:nvSpPr>
        <p:spPr>
          <a:xfrm>
            <a:off x="253919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093E1-11B9-AE4F-853A-FD124320F8E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878414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65EA22-5BB6-D04F-8A15-E233EB48DB52}"/>
              </a:ext>
            </a:extLst>
          </p:cNvPr>
          <p:cNvCxnSpPr>
            <a:cxnSpLocks/>
          </p:cNvCxnSpPr>
          <p:nvPr/>
        </p:nvCxnSpPr>
        <p:spPr>
          <a:xfrm flipH="1">
            <a:off x="880119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4501CD5-6E33-E446-8FFA-23EB22472C15}"/>
              </a:ext>
            </a:extLst>
          </p:cNvPr>
          <p:cNvSpPr/>
          <p:nvPr/>
        </p:nvSpPr>
        <p:spPr>
          <a:xfrm>
            <a:off x="2476792" y="3726795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31847-FCA9-4449-AEAD-A16D532FFB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101287" y="3513705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1A2D91-8E82-8F4A-9597-8928FA3F5DC4}"/>
              </a:ext>
            </a:extLst>
          </p:cNvPr>
          <p:cNvCxnSpPr>
            <a:cxnSpLocks/>
          </p:cNvCxnSpPr>
          <p:nvPr/>
        </p:nvCxnSpPr>
        <p:spPr>
          <a:xfrm flipH="1">
            <a:off x="3102992" y="4113761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CE63C1-9234-7A47-BF73-3E30BEC374EE}"/>
              </a:ext>
            </a:extLst>
          </p:cNvPr>
          <p:cNvSpPr/>
          <p:nvPr/>
        </p:nvSpPr>
        <p:spPr>
          <a:xfrm>
            <a:off x="4899006" y="3720974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F340DA-9790-6240-8CCD-D2786B91742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523501" y="3507884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AAAE91-165B-D846-B81B-27E02CB19603}"/>
              </a:ext>
            </a:extLst>
          </p:cNvPr>
          <p:cNvCxnSpPr>
            <a:cxnSpLocks/>
          </p:cNvCxnSpPr>
          <p:nvPr/>
        </p:nvCxnSpPr>
        <p:spPr>
          <a:xfrm flipH="1">
            <a:off x="5525206" y="4107940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B6B8DB-FABD-5E47-9CFE-660FF0F43981}"/>
              </a:ext>
            </a:extLst>
          </p:cNvPr>
          <p:cNvSpPr/>
          <p:nvPr/>
        </p:nvSpPr>
        <p:spPr>
          <a:xfrm>
            <a:off x="7096747" y="3726216"/>
            <a:ext cx="1248989" cy="39220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E44A25-B093-944C-BCEE-8BA7C1886AE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21242" y="3513126"/>
            <a:ext cx="3413" cy="213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6C5EBC-2490-7147-B3EF-9C7C481AE747}"/>
              </a:ext>
            </a:extLst>
          </p:cNvPr>
          <p:cNvCxnSpPr>
            <a:cxnSpLocks/>
          </p:cNvCxnSpPr>
          <p:nvPr/>
        </p:nvCxnSpPr>
        <p:spPr>
          <a:xfrm flipH="1">
            <a:off x="7722947" y="4113182"/>
            <a:ext cx="1" cy="124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BB92F-DE8A-BB40-8223-9210B6B5C774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1502908" y="3922320"/>
            <a:ext cx="973884" cy="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46744-9211-F047-AB83-31D1A8DFDF16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 flipV="1">
            <a:off x="3725781" y="3917078"/>
            <a:ext cx="1173225" cy="5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0DE084-C060-7A41-8CF0-DABFC651CF9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147995" y="3917078"/>
            <a:ext cx="948752" cy="52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B62809-9F92-9046-B928-02F1EA8BE479}"/>
              </a:ext>
            </a:extLst>
          </p:cNvPr>
          <p:cNvSpPr txBox="1"/>
          <p:nvPr/>
        </p:nvSpPr>
        <p:spPr>
          <a:xfrm>
            <a:off x="1761529" y="3406840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BC131-0FDC-5C4F-A1E2-4FB0909E7B52}"/>
              </a:ext>
            </a:extLst>
          </p:cNvPr>
          <p:cNvSpPr txBox="1"/>
          <p:nvPr/>
        </p:nvSpPr>
        <p:spPr>
          <a:xfrm>
            <a:off x="4130023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D764FE-EF9A-B14A-B200-362FEF080930}"/>
              </a:ext>
            </a:extLst>
          </p:cNvPr>
          <p:cNvSpPr txBox="1"/>
          <p:nvPr/>
        </p:nvSpPr>
        <p:spPr>
          <a:xfrm>
            <a:off x="6385242" y="3412082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98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11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9BD5-ECE6-0549-B1DC-9F823574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EDD3-654B-9149-9612-EF18FBD5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5302"/>
            <a:ext cx="7886700" cy="3263504"/>
          </a:xfrm>
        </p:spPr>
        <p:txBody>
          <a:bodyPr/>
          <a:lstStyle/>
          <a:p>
            <a:r>
              <a:rPr lang="en-US" dirty="0"/>
              <a:t>For sequential data, a key challenge is how to represent the history of previous measurements or words</a:t>
            </a:r>
          </a:p>
          <a:p>
            <a:endParaRPr lang="en-US" dirty="0"/>
          </a:p>
          <a:p>
            <a:r>
              <a:rPr lang="en-US" dirty="0"/>
              <a:t>The simplest approach is to choose summary statistics</a:t>
            </a:r>
          </a:p>
          <a:p>
            <a:endParaRPr lang="en-US" dirty="0"/>
          </a:p>
          <a:p>
            <a:r>
              <a:rPr lang="en-US" dirty="0"/>
              <a:t>Instead, the recurrent neural network </a:t>
            </a:r>
            <a:r>
              <a:rPr lang="en-US" i="1" dirty="0"/>
              <a:t>learns </a:t>
            </a:r>
            <a:r>
              <a:rPr lang="en-US" dirty="0"/>
              <a:t>how to summarize earlier information such that prediction performance is maximized</a:t>
            </a:r>
          </a:p>
          <a:p>
            <a:endParaRPr lang="en-US" dirty="0"/>
          </a:p>
          <a:p>
            <a:r>
              <a:rPr lang="en-US" dirty="0"/>
              <a:t>Very recently, the RNN has been superseded by </a:t>
            </a:r>
            <a:r>
              <a:rPr lang="en-US" i="1" dirty="0"/>
              <a:t>transformer </a:t>
            </a:r>
            <a:r>
              <a:rPr lang="en-US" dirty="0"/>
              <a:t>networks, but the principles are largely the same: we use a deep neural network to refine word representations based on context</a:t>
            </a:r>
          </a:p>
        </p:txBody>
      </p:sp>
    </p:spTree>
    <p:extLst>
      <p:ext uri="{BB962C8B-B14F-4D97-AF65-F5344CB8AC3E}">
        <p14:creationId xmlns:p14="http://schemas.microsoft.com/office/powerpoint/2010/main" val="76090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E305-3EB7-5848-B8BF-5048C9DB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predictions for each: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AA71-EFBF-5C40-9122-5163DF029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  <a:p>
            <a:endParaRPr lang="en-US" dirty="0"/>
          </a:p>
          <a:p>
            <a:r>
              <a:rPr lang="en-US" dirty="0"/>
              <a:t>Document (e.g. clinical note)</a:t>
            </a:r>
          </a:p>
          <a:p>
            <a:endParaRPr lang="en-US" dirty="0"/>
          </a:p>
          <a:p>
            <a:r>
              <a:rPr lang="en-US" dirty="0"/>
              <a:t>Collection of documents (e.g. notes for all patients)</a:t>
            </a:r>
          </a:p>
        </p:txBody>
      </p:sp>
    </p:spTree>
    <p:extLst>
      <p:ext uri="{BB962C8B-B14F-4D97-AF65-F5344CB8AC3E}">
        <p14:creationId xmlns:p14="http://schemas.microsoft.com/office/powerpoint/2010/main" val="331799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17" y="857250"/>
            <a:ext cx="503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movie 		is 			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15328"/>
              </p:ext>
            </p:extLst>
          </p:nvPr>
        </p:nvGraphicFramePr>
        <p:xfrm>
          <a:off x="1603712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61172"/>
              </p:ext>
            </p:extLst>
          </p:nvPr>
        </p:nvGraphicFramePr>
        <p:xfrm>
          <a:off x="2935898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35777"/>
              </p:ext>
            </p:extLst>
          </p:nvPr>
        </p:nvGraphicFramePr>
        <p:xfrm>
          <a:off x="434244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69096"/>
              </p:ext>
            </p:extLst>
          </p:nvPr>
        </p:nvGraphicFramePr>
        <p:xfrm>
          <a:off x="568035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802791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75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4054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07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1606565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90045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4334871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561108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1452142" y="4024645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adj.  		noun 		verb 		adj.</a:t>
            </a:r>
          </a:p>
        </p:txBody>
      </p:sp>
    </p:spTree>
    <p:extLst>
      <p:ext uri="{BB962C8B-B14F-4D97-AF65-F5344CB8AC3E}">
        <p14:creationId xmlns:p14="http://schemas.microsoft.com/office/powerpoint/2010/main" val="387232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Task 1: Predict a </a:t>
            </a:r>
            <a:r>
              <a:rPr lang="en-US" sz="3000" b="1" dirty="0"/>
              <a:t>label </a:t>
            </a:r>
            <a:r>
              <a:rPr lang="en-US" sz="3000" dirty="0"/>
              <a:t>(?)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17" y="857250"/>
            <a:ext cx="503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 		movie 		is 			awful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3712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35898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4244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80357" y="1601426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802791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375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4054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0783" y="1286470"/>
            <a:ext cx="0" cy="21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1606565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290045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4334871" y="4309718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5611084" y="4307545"/>
            <a:ext cx="474258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098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1452142" y="4024645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esta</a:t>
            </a:r>
            <a:r>
              <a:rPr lang="en-US" sz="2400" dirty="0"/>
              <a:t> 		</a:t>
            </a:r>
            <a:r>
              <a:rPr lang="en-US" sz="2400" dirty="0" err="1"/>
              <a:t>pelicula</a:t>
            </a:r>
            <a:r>
              <a:rPr lang="en-US" sz="2400" dirty="0"/>
              <a:t> 	  es 		horrible</a:t>
            </a:r>
          </a:p>
        </p:txBody>
      </p:sp>
    </p:spTree>
    <p:extLst>
      <p:ext uri="{BB962C8B-B14F-4D97-AF65-F5344CB8AC3E}">
        <p14:creationId xmlns:p14="http://schemas.microsoft.com/office/powerpoint/2010/main" val="400282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67" y="-25733"/>
            <a:ext cx="8229600" cy="686314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Multi-Class Logistic Regression (many classes)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99343"/>
              </p:ext>
            </p:extLst>
          </p:nvPr>
        </p:nvGraphicFramePr>
        <p:xfrm>
          <a:off x="2924187" y="1396810"/>
          <a:ext cx="404985" cy="229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790689" y="3797428"/>
            <a:ext cx="671979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/>
              <a:t>v(this)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2179"/>
              </p:ext>
            </p:extLst>
          </p:nvPr>
        </p:nvGraphicFramePr>
        <p:xfrm>
          <a:off x="5407380" y="1126555"/>
          <a:ext cx="404985" cy="305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834583" y="3797428"/>
            <a:ext cx="723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</a:t>
            </a:r>
            <a:r>
              <a:rPr lang="en-US" sz="1500" dirty="0" err="1"/>
              <a:t>esta</a:t>
            </a:r>
            <a:r>
              <a:rPr lang="en-US" sz="1500" dirty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34583" y="1119540"/>
            <a:ext cx="10070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</a:t>
            </a:r>
            <a:r>
              <a:rPr lang="en-US" sz="1500" dirty="0" err="1"/>
              <a:t>pelicula</a:t>
            </a:r>
            <a:r>
              <a:rPr lang="en-US" sz="1500" dirty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34583" y="2679348"/>
            <a:ext cx="5725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p(es)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34583" y="1913666"/>
            <a:ext cx="1024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p(horrible)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03538"/>
              </p:ext>
            </p:extLst>
          </p:nvPr>
        </p:nvGraphicFramePr>
        <p:xfrm>
          <a:off x="4165783" y="1127496"/>
          <a:ext cx="404985" cy="305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5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3819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886088" y="763559"/>
            <a:ext cx="9813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z(</a:t>
            </a:r>
            <a:r>
              <a:rPr lang="en-US" sz="1500" dirty="0" err="1"/>
              <a:t>pelicula</a:t>
            </a:r>
            <a:r>
              <a:rPr lang="en-US" sz="1500" dirty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0400" y="4254681"/>
            <a:ext cx="6978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z(</a:t>
            </a:r>
            <a:r>
              <a:rPr lang="en-US" sz="1500" dirty="0" err="1"/>
              <a:t>esta</a:t>
            </a:r>
            <a:r>
              <a:rPr lang="en-US" sz="1500" dirty="0"/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29171" y="1126555"/>
            <a:ext cx="836612" cy="2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29171" y="3688754"/>
            <a:ext cx="836612" cy="49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8866" y="2394862"/>
            <a:ext cx="265720" cy="29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08866" y="2395803"/>
            <a:ext cx="277222" cy="293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570768" y="1288728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570768" y="1693889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578372" y="2075249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589105" y="2444847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583467" y="2838041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593896" y="3206531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583467" y="3606614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589961" y="4035776"/>
            <a:ext cx="829569" cy="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722700" y="1129900"/>
            <a:ext cx="535730" cy="30525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350" dirty="0" err="1"/>
              <a:t>softmax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4878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62"/>
            <a:ext cx="8229600" cy="857250"/>
          </a:xfrm>
        </p:spPr>
        <p:txBody>
          <a:bodyPr/>
          <a:lstStyle/>
          <a:p>
            <a:pPr algn="ctr"/>
            <a:r>
              <a:rPr lang="en-US" dirty="0"/>
              <a:t>Deidentification of Patient Notes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" y="1001993"/>
            <a:ext cx="4652011" cy="2805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176" y="4013189"/>
            <a:ext cx="48410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De-identification of patient notes with recurrent neural networks</a:t>
            </a: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Dernoncourt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F, Lee JY,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Uzuner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O,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Szolovits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P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JAMIA 24(3), 2017, 596–606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284" y="1563044"/>
            <a:ext cx="318281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bidirectional RNN is used to identify PHI (18 HIPAA fields)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i2b2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889 discharge summaries, &gt;28k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MIMIC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1635 discharge summaries, &gt;60k PHI tokens</a:t>
            </a: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57175" marR="0" lvl="0" indent="-257175" algn="l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 of the art sensitivity and F1 metric on both datasets</a:t>
            </a:r>
          </a:p>
        </p:txBody>
      </p:sp>
    </p:spTree>
    <p:extLst>
      <p:ext uri="{BB962C8B-B14F-4D97-AF65-F5344CB8AC3E}">
        <p14:creationId xmlns:p14="http://schemas.microsoft.com/office/powerpoint/2010/main" val="143090144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0C20ED-7DC6-FA46-9DC3-473E7616BF38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13477</TotalTime>
  <Words>2672</Words>
  <Application>Microsoft Macintosh PowerPoint</Application>
  <PresentationFormat>On-screen Show (16:9)</PresentationFormat>
  <Paragraphs>494</Paragraphs>
  <Slides>44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Helvetica</vt:lpstr>
      <vt:lpstr>Lato Regular</vt:lpstr>
      <vt:lpstr>Lora</vt:lpstr>
      <vt:lpstr>Times New Roman</vt:lpstr>
      <vt:lpstr>2_Office Theme</vt:lpstr>
      <vt:lpstr>Sequences and Time-Series </vt:lpstr>
      <vt:lpstr>Recall: Word embeddings allow us to quantify word  meaning</vt:lpstr>
      <vt:lpstr>Applying Word Embeddings to a Sentence</vt:lpstr>
      <vt:lpstr>Sequences of measurements: same structure</vt:lpstr>
      <vt:lpstr>We can make predictions for each:</vt:lpstr>
      <vt:lpstr>Task 1: Predict a label associated with each word</vt:lpstr>
      <vt:lpstr>Task 1: Predict a label (?) associated with each word</vt:lpstr>
      <vt:lpstr>Multi-Class Logistic Regression (many classes)</vt:lpstr>
      <vt:lpstr>Deidentification of Patient Notes</vt:lpstr>
      <vt:lpstr>Task 1: Predict a label associated with each word</vt:lpstr>
      <vt:lpstr>Hypoxemia Prediction during Surgery</vt:lpstr>
      <vt:lpstr>Task 1: Predict label assoc. with each time point</vt:lpstr>
      <vt:lpstr>Task 2: Predict a label associated with the document</vt:lpstr>
      <vt:lpstr>PowerPoint Presentation</vt:lpstr>
      <vt:lpstr>Task 2: Predict a label associated with the report</vt:lpstr>
      <vt:lpstr>Task 2: Predict a label associated with the note</vt:lpstr>
      <vt:lpstr>Task 2: Predict label assoc. with all measurements</vt:lpstr>
      <vt:lpstr>First Challenge: Sequences Vary in Length</vt:lpstr>
      <vt:lpstr>VSWEM allows us to convert a variable-length  sentence to a fixed-length feature vector</vt:lpstr>
      <vt:lpstr>Similarly, we can aggregate measurements in a time-series</vt:lpstr>
      <vt:lpstr>Similarly, we can aggregate measurements in a time-series</vt:lpstr>
      <vt:lpstr>Second Challenge: Is there a better way to aggregate?</vt:lpstr>
      <vt:lpstr>Recurrent Neural Networks</vt:lpstr>
      <vt:lpstr>Predict a label associated with each word</vt:lpstr>
      <vt:lpstr>Predict a label associated with each word</vt:lpstr>
      <vt:lpstr>Transfer relevant information about earlier words</vt:lpstr>
      <vt:lpstr>Transfer relevant information about earlier values</vt:lpstr>
      <vt:lpstr>Transfer relevant information about earlier values</vt:lpstr>
      <vt:lpstr>Instead of predicting p_i directly from our feature vector x, introduce a vector of “latent” features ζ (zeta) that we will use to predict p_i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learn what’s important about previous values</vt:lpstr>
      <vt:lpstr>Recurrent MLP (NN): these are all the same / have same weights</vt:lpstr>
      <vt:lpstr>Task 1: Predict a label associated with the sequence</vt:lpstr>
      <vt:lpstr>Hypoxemia Prediction: Use learned representation of previous measurements</vt:lpstr>
      <vt:lpstr>Common RNN Variants</vt:lpstr>
      <vt:lpstr>Deidentification of Patient Notes</vt:lpstr>
      <vt:lpstr>Note: we can also generate text this way.</vt:lpstr>
      <vt:lpstr>Note: we can also generate text this way.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Carlson, Ph.D.</dc:creator>
  <cp:lastModifiedBy>Matthew Engelhard, M.D., Ph.D.</cp:lastModifiedBy>
  <cp:revision>387</cp:revision>
  <cp:lastPrinted>2018-06-22T18:27:38Z</cp:lastPrinted>
  <dcterms:created xsi:type="dcterms:W3CDTF">2018-06-03T14:52:22Z</dcterms:created>
  <dcterms:modified xsi:type="dcterms:W3CDTF">2021-11-17T04:56:22Z</dcterms:modified>
</cp:coreProperties>
</file>