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7F9A-7F28-4A41-AD1A-A90D6201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B8A8F-964C-9D4F-9187-C1F3EA60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E70D-D82E-5A4C-AD51-F172D829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3404-8EF7-8C42-BCB4-B02F27D1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E858-AC31-1B49-B014-5BF0EC8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6AE5-1203-234F-A133-51432DAF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2F81E-C327-1F41-8943-5098EC51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2FD6-6D71-D546-B7FE-0DEA8A9C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48D3-09C9-4343-9130-F4A7C944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D88E-3B7A-504B-B16C-9549E95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66D96-85CA-504E-8199-C4416E4B6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45CF8-4C56-794B-9366-B8A84B3CE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C3EA-1B21-6148-9244-714FCC1C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4067-D9CA-714E-A6E1-BA8E1FED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EBC6-3C00-4248-8083-8ACA1D7E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5970-D6A3-DA48-BAE0-E69BA70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FBF4-A8E2-974F-96DA-65DC98FD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E38B-64A5-8A41-A2DF-67630E3A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52EA-BD64-A64E-9065-A75C2D79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FDB1-6799-D641-BFCF-FB89203B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C7EA-5303-4B42-822F-79DCCB11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0ACB-080B-244E-8A01-5D68DA31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C6AE-2DFB-4D45-BCAD-8A68D954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869E-E33E-C340-997F-73ED6C19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DE15-7B70-2547-AEC9-8B39B475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571A-913C-004B-8C61-5B50A704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215-9916-0D4C-803B-5F002488D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BE948-C9DD-9341-B773-AFF9D8C1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C127E-7558-9D48-A060-EA4EB3EB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D2654-2EA0-6642-9FD3-B10BFA77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F39EB-6D62-B44F-A098-9301DE1E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0BFD-31AF-D34F-A65A-CE94C92A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F243-EBE3-EC44-9188-4C97D696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FEEAA-263A-7444-A595-5FE382242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367A2-B720-CC44-B3D0-773D97A6B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00A73-57E3-2D47-B386-4DA5907DC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719F5-CF22-C249-989E-D64FF887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EECDE-89AD-8443-A1EF-F906C8D0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4D551-84BF-8C42-9E8D-81B2D35B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39F-FD09-344F-8F38-FB0F0DCC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3C188-DE0F-374E-ABAC-D884C06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0C11-C263-AC42-BC2E-FFF7FDE0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A7495-D864-6343-B851-85C49AD0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F80A3-AC0B-A64B-981E-C990A949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2081D-F6F9-364A-AC6C-FC16FE9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E625E-816D-4F49-BD12-4ADAFD9C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F02C-FF4D-1A45-BEF7-1EB82A4F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F3E7-937D-D243-952B-98EA84CC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52514-237A-4B45-BA2C-58075A0C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3C77A-20C9-7842-96CB-3109BBD2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EE48-42E0-C049-9A11-2E06CF36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AA190-0CE3-CE41-95F0-A9622447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C163-1CF7-0749-97E9-1D5B8965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ACA32-AF35-444F-BE00-DF03C58F6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D31B3-056A-FB43-A6BB-8D0120E10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87EFD-341B-0D46-AC53-6815BF43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D3C5-3B17-EE4E-BB67-A124530D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ED3AD-807C-7E4A-9EBE-C9A99216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72588-5C53-FD49-8369-66E0D8B8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F5B7-E437-664A-960C-806335E3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02CA-AF05-4C43-A4E8-824FB1B8E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ACE0-FEA3-884D-9D26-8C5A534BA11B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6B881-AA0F-1746-83D5-D8F4CB7D9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73C9-DF52-4A4A-A28F-5E5319EB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AD64-6501-3247-B031-C037A53E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CEB3-A6CE-9D45-944A-0630226B8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i="1" dirty="0"/>
              <a:t>p</a:t>
            </a:r>
            <a:r>
              <a:rPr lang="en-US" dirty="0"/>
              <a:t> vs </a:t>
            </a:r>
            <a:r>
              <a:rPr lang="en-US" i="1" dirty="0"/>
              <a:t>n</a:t>
            </a:r>
            <a:br>
              <a:rPr lang="en-US" i="1" dirty="0"/>
            </a:br>
            <a:r>
              <a:rPr lang="en-US" dirty="0"/>
              <a:t>(# predictors vs # examples)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C0A1-79DC-5B47-B9D4-4257AE71C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ML 4 Health, Supplementary</a:t>
            </a:r>
          </a:p>
        </p:txBody>
      </p:sp>
    </p:spTree>
    <p:extLst>
      <p:ext uri="{BB962C8B-B14F-4D97-AF65-F5344CB8AC3E}">
        <p14:creationId xmlns:p14="http://schemas.microsoft.com/office/powerpoint/2010/main" val="7361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40F0-3751-6B44-9FF1-1D47A6C2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have the following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4F9E3D-6B1A-6044-9287-664B3ADF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41989"/>
              </p:ext>
            </p:extLst>
          </p:nvPr>
        </p:nvGraphicFramePr>
        <p:xfrm>
          <a:off x="2032000" y="2008410"/>
          <a:ext cx="8128000" cy="284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79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28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1907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93000"/>
                    </a:ext>
                  </a:extLst>
                </a:gridCol>
              </a:tblGrid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Patient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 1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 2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Outcome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604851"/>
                  </a:ext>
                </a:extLst>
              </a:tr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33775"/>
                  </a:ext>
                </a:extLst>
              </a:tr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937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5BFD148-CB76-2A47-B937-37DDCD9B9248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&gt; Goal: find the linear equation that best predicts the outcome</a:t>
            </a:r>
          </a:p>
        </p:txBody>
      </p:sp>
    </p:spTree>
    <p:extLst>
      <p:ext uri="{BB962C8B-B14F-4D97-AF65-F5344CB8AC3E}">
        <p14:creationId xmlns:p14="http://schemas.microsoft.com/office/powerpoint/2010/main" val="32483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F9E3D-6B1A-6044-9287-664B3ADFA2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707156"/>
                  </p:ext>
                </p:extLst>
              </p:nvPr>
            </p:nvGraphicFramePr>
            <p:xfrm>
              <a:off x="2032000" y="957376"/>
              <a:ext cx="8128000" cy="2841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5790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33284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619075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7793000"/>
                        </a:ext>
                      </a:extLst>
                    </a:gridCol>
                  </a:tblGrid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Patient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8604851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2933775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3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F9E3D-6B1A-6044-9287-664B3ADFA2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707156"/>
                  </p:ext>
                </p:extLst>
              </p:nvPr>
            </p:nvGraphicFramePr>
            <p:xfrm>
              <a:off x="2032000" y="957376"/>
              <a:ext cx="8128000" cy="2841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5790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33284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619075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7793000"/>
                        </a:ext>
                      </a:extLst>
                    </a:gridCol>
                  </a:tblGrid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Patient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25" r="-20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r="-10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r="-62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8604851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2933775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3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BFD148-CB76-2A47-B937-37DDCD9B9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2107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/>
                  <a:t>&gt; Goal: find the linear equation that best predicts the outcome</a:t>
                </a:r>
              </a:p>
              <a:p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BFD148-CB76-2A47-B937-37DDCD9B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107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568" t="-12381" r="-36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40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5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33411" y="797510"/>
                <a:ext cx="363279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only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but we can only move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&lt;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More patients than predictors.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411" y="797510"/>
                <a:ext cx="3632794" cy="5262979"/>
              </a:xfrm>
              <a:prstGeom prst="rect">
                <a:avLst/>
              </a:prstGeom>
              <a:blipFill>
                <a:blip r:embed="rId4"/>
                <a:stretch>
                  <a:fillRect l="-2439" t="-481" r="-1742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2ABD36-194A-4845-ACC0-DB67A78D68D5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0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We can now move in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direction.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=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Can always* predict perfectly on training set</a:t>
                </a:r>
              </a:p>
              <a:p>
                <a:endParaRPr lang="en-US" sz="2400" dirty="0"/>
              </a:p>
              <a:p>
                <a:r>
                  <a:rPr lang="en-US" sz="1400" dirty="0"/>
                  <a:t>*assuming linearly independent predictors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blipFill>
                <a:blip r:embed="rId4"/>
                <a:stretch>
                  <a:fillRect l="-2787" t="-612" r="-348" b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687091-FAD6-4B45-A717-C07972C788A5}"/>
              </a:ext>
            </a:extLst>
          </p:cNvPr>
          <p:cNvCxnSpPr>
            <a:cxnSpLocks/>
          </p:cNvCxnSpPr>
          <p:nvPr/>
        </p:nvCxnSpPr>
        <p:spPr>
          <a:xfrm flipV="1">
            <a:off x="1072052" y="3552497"/>
            <a:ext cx="2680141" cy="262233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39A63-17C4-3545-ABD3-D239183490DB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F9F9E2-2C11-854D-918B-855A1EF6C88C}"/>
              </a:ext>
            </a:extLst>
          </p:cNvPr>
          <p:cNvCxnSpPr>
            <a:cxnSpLocks/>
          </p:cNvCxnSpPr>
          <p:nvPr/>
        </p:nvCxnSpPr>
        <p:spPr>
          <a:xfrm flipV="1">
            <a:off x="304395" y="-147146"/>
            <a:ext cx="7242033" cy="70839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AEAD62-F295-BF47-95F0-9696D4B73DBE}"/>
                  </a:ext>
                </a:extLst>
              </p:cNvPr>
              <p:cNvSpPr txBox="1"/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AEAD62-F295-BF47-95F0-9696D4B7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We can now move in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direction.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=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Can always* predict perfectly on training set</a:t>
                </a:r>
              </a:p>
              <a:p>
                <a:endParaRPr lang="en-US" sz="2400" dirty="0"/>
              </a:p>
              <a:p>
                <a:r>
                  <a:rPr lang="en-US" sz="1400" dirty="0"/>
                  <a:t>*assuming linearly independent predictors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blipFill>
                <a:blip r:embed="rId4"/>
                <a:stretch>
                  <a:fillRect l="-2787" t="-612" r="-348" b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39A63-17C4-3545-ABD3-D239183490DB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94D74-AE45-E14F-A2A1-C25247625E5D}"/>
              </a:ext>
            </a:extLst>
          </p:cNvPr>
          <p:cNvCxnSpPr>
            <a:cxnSpLocks/>
          </p:cNvCxnSpPr>
          <p:nvPr/>
        </p:nvCxnSpPr>
        <p:spPr>
          <a:xfrm flipV="1">
            <a:off x="1072052" y="3552497"/>
            <a:ext cx="2680141" cy="262233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D7DD7C-DABE-A947-945A-22098A734B29}"/>
              </a:ext>
            </a:extLst>
          </p:cNvPr>
          <p:cNvCxnSpPr>
            <a:cxnSpLocks/>
          </p:cNvCxnSpPr>
          <p:nvPr/>
        </p:nvCxnSpPr>
        <p:spPr>
          <a:xfrm flipV="1">
            <a:off x="304395" y="-147146"/>
            <a:ext cx="7242033" cy="70839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44A02C-ADF1-DF4D-9014-8A7E44C5FD44}"/>
                  </a:ext>
                </a:extLst>
              </p:cNvPr>
              <p:cNvSpPr txBox="1"/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44A02C-ADF1-DF4D-9014-8A7E44C5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BC82F5-20EA-5D46-A724-79F4FE390E6C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6633396" y="-194434"/>
            <a:ext cx="1025998" cy="19644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8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320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On p vs n (# predictors vs # examples)</vt:lpstr>
      <vt:lpstr>Suppose we have the following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 vs n (# predictors vs # examples)</dc:title>
  <dc:creator>Matthew Engelhard, M.D., Ph.D.</dc:creator>
  <cp:lastModifiedBy>Matthew Engelhard, M.D., Ph.D.</cp:lastModifiedBy>
  <cp:revision>2</cp:revision>
  <dcterms:created xsi:type="dcterms:W3CDTF">2021-09-15T04:25:12Z</dcterms:created>
  <dcterms:modified xsi:type="dcterms:W3CDTF">2021-09-15T05:10:55Z</dcterms:modified>
</cp:coreProperties>
</file>