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297" r:id="rId3"/>
    <p:sldId id="908" r:id="rId4"/>
    <p:sldId id="888" r:id="rId5"/>
    <p:sldId id="889" r:id="rId6"/>
    <p:sldId id="895" r:id="rId7"/>
    <p:sldId id="896" r:id="rId8"/>
    <p:sldId id="886" r:id="rId9"/>
    <p:sldId id="855" r:id="rId10"/>
    <p:sldId id="892" r:id="rId11"/>
    <p:sldId id="894" r:id="rId12"/>
    <p:sldId id="898" r:id="rId13"/>
    <p:sldId id="899" r:id="rId14"/>
    <p:sldId id="905" r:id="rId15"/>
    <p:sldId id="842" r:id="rId16"/>
    <p:sldId id="906" r:id="rId17"/>
    <p:sldId id="907" r:id="rId18"/>
    <p:sldId id="893" r:id="rId19"/>
    <p:sldId id="887" r:id="rId20"/>
    <p:sldId id="260" r:id="rId21"/>
    <p:sldId id="287" r:id="rId22"/>
    <p:sldId id="891" r:id="rId23"/>
    <p:sldId id="909" r:id="rId24"/>
    <p:sldId id="535" r:id="rId25"/>
    <p:sldId id="550" r:id="rId26"/>
    <p:sldId id="910" r:id="rId27"/>
    <p:sldId id="840" r:id="rId28"/>
    <p:sldId id="584" r:id="rId29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/>
    <p:restoredTop sz="77891"/>
  </p:normalViewPr>
  <p:slideViewPr>
    <p:cSldViewPr snapToGrid="0" snapToObjects="1">
      <p:cViewPr varScale="1">
        <p:scale>
          <a:sx n="131" d="100"/>
          <a:sy n="131" d="100"/>
        </p:scale>
        <p:origin x="19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ycoprotei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e" TargetMode="External"/><Relationship Id="rId4" Type="http://schemas.openxmlformats.org/officeDocument/2006/relationships/hyperlink" Target="https://en.wikipedia.org/wiki/Enzyme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1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the mechanic…</a:t>
            </a:r>
          </a:p>
          <a:p>
            <a:r>
              <a:rPr lang="en-US" dirty="0"/>
              <a:t>If the brake stops working, will you be able to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highlight the issue of interpretability</a:t>
            </a:r>
          </a:p>
          <a:p>
            <a:r>
              <a:rPr lang="en-US" dirty="0"/>
              <a:t>How can we trust a ”black box” diagnostic if we don’t know what’s happening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same time, I might question whether we fully understand even more traditional diagnostics.</a:t>
            </a:r>
          </a:p>
          <a:p>
            <a:r>
              <a:rPr lang="en-US" dirty="0"/>
              <a:t>For instance, I might know that PSA is an enzyme found in the prostate, but I have only a very rudimentary understanding of how PSA levels are detected, or how reliable a PSA measurement might be</a:t>
            </a:r>
          </a:p>
          <a:p>
            <a:endParaRPr lang="en-US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gamma-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seminoprotein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kallikrein-3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KLK3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lycoprotein"/>
              </a:rPr>
              <a:t>glycoprotein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zyme"/>
              </a:rPr>
              <a:t>enzyme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encoded in humans by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KLK3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ene"/>
              </a:rPr>
              <a:t>gene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the mechanic…</a:t>
            </a:r>
          </a:p>
          <a:p>
            <a:r>
              <a:rPr lang="en-US" dirty="0"/>
              <a:t>If the brake stops working, will you be able to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3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day there are two competing perspectives.</a:t>
            </a:r>
          </a:p>
          <a:p>
            <a:endParaRPr lang="en-US" dirty="0"/>
          </a:p>
          <a:p>
            <a:r>
              <a:rPr lang="en-US" dirty="0"/>
              <a:t>Those that think we must fully understand how these tools work to trust them</a:t>
            </a:r>
          </a:p>
          <a:p>
            <a:r>
              <a:rPr lang="en-US" dirty="0"/>
              <a:t>And those who think that we just need to know that they DO work.</a:t>
            </a:r>
          </a:p>
          <a:p>
            <a:endParaRPr lang="en-US" dirty="0"/>
          </a:p>
          <a:p>
            <a:r>
              <a:rPr lang="en-US" dirty="0"/>
              <a:t>But that means rigorously and repeatedly validating them, in a variety of settings – health systems, patient populations, other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Bike versus car?</a:t>
            </a:r>
          </a:p>
          <a:p>
            <a:endParaRPr lang="en-US" dirty="0"/>
          </a:p>
          <a:p>
            <a:r>
              <a:rPr lang="en-US" dirty="0"/>
              <a:t>Bike:</a:t>
            </a:r>
          </a:p>
          <a:p>
            <a:r>
              <a:rPr lang="en-US" dirty="0"/>
              <a:t>Why did it turn left? I can see the handles</a:t>
            </a:r>
          </a:p>
          <a:p>
            <a:r>
              <a:rPr lang="en-US" dirty="0"/>
              <a:t>Why did it move forward? I can see the chain</a:t>
            </a:r>
          </a:p>
          <a:p>
            <a:r>
              <a:rPr lang="en-US" dirty="0"/>
              <a:t>Why did it stall? The chain fell off</a:t>
            </a:r>
          </a:p>
          <a:p>
            <a:endParaRPr lang="en-US" dirty="0"/>
          </a:p>
          <a:p>
            <a:r>
              <a:rPr lang="en-US" dirty="0"/>
              <a:t>Car:</a:t>
            </a:r>
          </a:p>
          <a:p>
            <a:r>
              <a:rPr lang="en-US" dirty="0"/>
              <a:t>Why did it turn left? It’s because I turned the wheel left… but I can’t really see how turning the wheel left makes the wheel go left</a:t>
            </a:r>
          </a:p>
          <a:p>
            <a:r>
              <a:rPr lang="en-US" dirty="0"/>
              <a:t>Why did it move forward? It’s because you pushed the pedal.</a:t>
            </a:r>
          </a:p>
          <a:p>
            <a:r>
              <a:rPr lang="en-US" dirty="0"/>
              <a:t>Why did it stall? You let the clutch out too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the mechanic…</a:t>
            </a:r>
          </a:p>
          <a:p>
            <a:r>
              <a:rPr lang="en-US" dirty="0"/>
              <a:t>If the brake stops working, will you be able to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there are a few different types of natural language processing encoders one might consider for a given problem</a:t>
            </a:r>
          </a:p>
          <a:p>
            <a:r>
              <a:rPr lang="en-US" dirty="0"/>
              <a:t>But at the end of the day, each type takes a document or text passage as input and converts it to a feature vector that we can use to predict an outcome of interest via logistic regression or another simple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were learning to identify lesions from a dermatologist.</a:t>
            </a:r>
          </a:p>
          <a:p>
            <a:r>
              <a:rPr lang="en-US" dirty="0"/>
              <a:t>You can’t inspect her thought process, but she can give you an explanation…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5620-3FB7-42A5-8E8D-4A9F7CD666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3D3-97BA-8344-B77C-C3C47F7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A69F-5897-5F44-92BC-479B55DE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76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9F9-9678-2743-B0D7-2303C74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3DE2-E1E8-8C40-8B00-91EF68139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73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5086-DAA8-FA49-915F-8B28AFD11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3AEF-AC20-C245-8112-195AA156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96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978B-4908-E74D-904A-A9B895A7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FDE3-C177-1D4F-8016-6A5AB9FFD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0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E1A6-E52F-4747-BDCC-731EBD26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EB1E-6EAC-2648-A744-4B558DCE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23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E9F5-3F39-8E4C-BD4D-1CE5E62B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2129-2C12-3841-9061-8E28A68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94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62C-5F4D-E44A-83A0-2BC6297A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5D4C-6239-3649-B2F4-8E6928D47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D897-46F7-6F4A-923F-F54D4AC8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44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88B0-8D06-274D-BE50-BA152C91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0989-E654-F74F-BDDF-08D57674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B350-276D-2F47-92C4-83C03998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7B8AD-206C-8C44-9626-E020EEC7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FD7E1-9246-8240-81C8-52CC098D2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07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58C-55E0-A347-B987-C8C09FC4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580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66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015-2329-5341-BA02-B62A1090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F641-56D6-9245-BB4A-FB626664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B0617-AE85-6146-99DD-9CE2384C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5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4FE-227B-BB4B-AFCB-C70369A5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6AE-9738-E14C-9B4A-B463D907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2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484-86EC-9D4F-B229-7E1EAF2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461AC-7026-3144-A874-8D55CA87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018D-F66B-1C4B-AB9A-98232702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A1C-4A6B-7B44-8A98-088B9E5F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FC838-A01F-6845-991B-CECF9A0A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81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298A-6686-FD4A-B48C-A4474FE37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486A-4CA8-BE4C-8736-29596810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4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C07-CABA-9E4D-9E3A-95E05BC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BD0F8-3355-CA42-8F79-D8191E4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09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984-E4BA-284B-B7AF-D51BD0BD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3D1B-9EE2-4E4F-B36A-F0F237B8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BE0A-D618-A548-B1F3-E7BCD2D5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1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306-FDF6-DE45-90F3-DD6E0A2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B324-C8C1-B34B-93B4-5E52FB3E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C052-E346-7A4E-A53F-178DCAB9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207E-CBC1-6444-AE32-2D03AB9B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6491-5FF8-E448-A837-D74C6F8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4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2B47-C6F1-2C47-83A6-7C9765D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6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7C-A2EB-A742-BD60-2419010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264-1CC0-ED47-9FC4-17EA9AEE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2311-296D-B54E-84F6-B91B4D00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6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CE1-388E-D644-BFC2-E3BA89C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288A-BC67-054C-8D82-B775C7F3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54F2-00A4-E440-B3B4-24D0906C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6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2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6379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Understanding Model Predictions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670" y="3959258"/>
            <a:ext cx="4894661" cy="814096"/>
          </a:xfrm>
        </p:spPr>
        <p:txBody>
          <a:bodyPr>
            <a:normAutofit/>
          </a:bodyPr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67014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5B48-047C-EDD6-D3C8-68D925EA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Interpretable Models?</a:t>
            </a:r>
          </a:p>
        </p:txBody>
      </p:sp>
    </p:spTree>
    <p:extLst>
      <p:ext uri="{BB962C8B-B14F-4D97-AF65-F5344CB8AC3E}">
        <p14:creationId xmlns:p14="http://schemas.microsoft.com/office/powerpoint/2010/main" val="201244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8F0-FDAE-61BC-E325-A31BE609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Interpretable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B5E7-ED26-E19C-D3EA-DBE25E42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813C43-D98F-C915-0E03-73C6E2E10137}"/>
              </a:ext>
            </a:extLst>
          </p:cNvPr>
          <p:cNvSpPr/>
          <p:nvPr/>
        </p:nvSpPr>
        <p:spPr>
          <a:xfrm>
            <a:off x="3574915" y="1369219"/>
            <a:ext cx="1994170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&gt; 130?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95EE6E-43D6-4B4C-61C0-86C57C86FC9B}"/>
              </a:ext>
            </a:extLst>
          </p:cNvPr>
          <p:cNvSpPr/>
          <p:nvPr/>
        </p:nvSpPr>
        <p:spPr>
          <a:xfrm>
            <a:off x="4875180" y="2947431"/>
            <a:ext cx="1994170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&gt; 40℃?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5BDBC-58A7-5D84-89E8-F97A122C7B30}"/>
              </a:ext>
            </a:extLst>
          </p:cNvPr>
          <p:cNvSpPr/>
          <p:nvPr/>
        </p:nvSpPr>
        <p:spPr>
          <a:xfrm>
            <a:off x="3200400" y="2699376"/>
            <a:ext cx="749030" cy="496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4FA3F-964C-A0A6-54B0-434E8A643593}"/>
              </a:ext>
            </a:extLst>
          </p:cNvPr>
          <p:cNvSpPr/>
          <p:nvPr/>
        </p:nvSpPr>
        <p:spPr>
          <a:xfrm>
            <a:off x="4500665" y="4277588"/>
            <a:ext cx="749030" cy="496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E5216-995B-00B9-753D-62A596697085}"/>
              </a:ext>
            </a:extLst>
          </p:cNvPr>
          <p:cNvSpPr/>
          <p:nvPr/>
        </p:nvSpPr>
        <p:spPr>
          <a:xfrm>
            <a:off x="6494835" y="4283414"/>
            <a:ext cx="749030" cy="496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F540A-8385-7234-506E-675B820E9A4A}"/>
              </a:ext>
            </a:extLst>
          </p:cNvPr>
          <p:cNvCxnSpPr>
            <a:endCxn id="7" idx="0"/>
          </p:cNvCxnSpPr>
          <p:nvPr/>
        </p:nvCxnSpPr>
        <p:spPr>
          <a:xfrm flipH="1">
            <a:off x="3574915" y="2196070"/>
            <a:ext cx="510702" cy="503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0DD555-BEFA-789A-B65C-79DDCF3F1ACB}"/>
              </a:ext>
            </a:extLst>
          </p:cNvPr>
          <p:cNvCxnSpPr/>
          <p:nvPr/>
        </p:nvCxnSpPr>
        <p:spPr>
          <a:xfrm flipH="1">
            <a:off x="4875180" y="3768483"/>
            <a:ext cx="510702" cy="503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5FFEB2-A32E-9515-1412-1F7E9003BAD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58385" y="2196069"/>
            <a:ext cx="813880" cy="75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93721-DA4E-7231-323E-37CE532F9C7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91072" y="3768483"/>
            <a:ext cx="478278" cy="514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52A6B7-95E2-8061-C5C2-0800FAEE2640}"/>
              </a:ext>
            </a:extLst>
          </p:cNvPr>
          <p:cNvSpPr txBox="1"/>
          <p:nvPr/>
        </p:nvSpPr>
        <p:spPr>
          <a:xfrm>
            <a:off x="3888328" y="2259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DF419-0896-E04F-8308-81AEC70FEDA4}"/>
              </a:ext>
            </a:extLst>
          </p:cNvPr>
          <p:cNvSpPr txBox="1"/>
          <p:nvPr/>
        </p:nvSpPr>
        <p:spPr>
          <a:xfrm>
            <a:off x="5171721" y="38341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A7AD6-D7A3-0C72-7171-C3FE0A9DDEE6}"/>
              </a:ext>
            </a:extLst>
          </p:cNvPr>
          <p:cNvSpPr txBox="1"/>
          <p:nvPr/>
        </p:nvSpPr>
        <p:spPr>
          <a:xfrm>
            <a:off x="6630211" y="382837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85C9-C352-335A-9AD6-21FF9CF810FE}"/>
              </a:ext>
            </a:extLst>
          </p:cNvPr>
          <p:cNvSpPr txBox="1"/>
          <p:nvPr/>
        </p:nvSpPr>
        <p:spPr>
          <a:xfrm>
            <a:off x="5381040" y="225945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8044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CBA7-FF83-0A40-9B4F-5838C1C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</a:t>
            </a:r>
            <a:r>
              <a:rPr lang="en-US" i="1" dirty="0"/>
              <a:t>interpret</a:t>
            </a:r>
            <a:r>
              <a:rPr lang="en-US" dirty="0"/>
              <a:t> a deep learning NLP model?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D5CA9-31B4-3FB8-2F3A-49926EB9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deep neural network to a sequence of word vectors, and your model predicts that that the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154587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F8ED1D-42C3-9141-AE77-27407422E154}"/>
              </a:ext>
            </a:extLst>
          </p:cNvPr>
          <p:cNvSpPr txBox="1"/>
          <p:nvPr/>
        </p:nvSpPr>
        <p:spPr>
          <a:xfrm>
            <a:off x="1245202" y="4654094"/>
            <a:ext cx="129706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4C370-95FF-1047-B986-B06FCDF88F5F}"/>
              </a:ext>
            </a:extLst>
          </p:cNvPr>
          <p:cNvCxnSpPr>
            <a:cxnSpLocks/>
          </p:cNvCxnSpPr>
          <p:nvPr/>
        </p:nvCxnSpPr>
        <p:spPr>
          <a:xfrm>
            <a:off x="3080823" y="3258893"/>
            <a:ext cx="654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B0503-A697-0A47-A3DA-5DB2A3779506}"/>
              </a:ext>
            </a:extLst>
          </p:cNvPr>
          <p:cNvCxnSpPr>
            <a:cxnSpLocks/>
          </p:cNvCxnSpPr>
          <p:nvPr/>
        </p:nvCxnSpPr>
        <p:spPr>
          <a:xfrm>
            <a:off x="5032221" y="3258893"/>
            <a:ext cx="808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66DE0EB4-5271-E145-8A0D-9F253C4AA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2692"/>
              </p:ext>
            </p:extLst>
          </p:nvPr>
        </p:nvGraphicFramePr>
        <p:xfrm>
          <a:off x="5997057" y="2292083"/>
          <a:ext cx="332232" cy="195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">
                  <a:extLst>
                    <a:ext uri="{9D8B030D-6E8A-4147-A177-3AD203B41FA5}">
                      <a16:colId xmlns:a16="http://schemas.microsoft.com/office/drawing/2014/main" val="1738843382"/>
                    </a:ext>
                  </a:extLst>
                </a:gridCol>
              </a:tblGrid>
              <a:tr h="32663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326735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15053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41076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4516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23533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729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D47EF31-DD2B-2242-BB8A-C5F5B01D1AAB}"/>
              </a:ext>
            </a:extLst>
          </p:cNvPr>
          <p:cNvSpPr txBox="1"/>
          <p:nvPr/>
        </p:nvSpPr>
        <p:spPr>
          <a:xfrm>
            <a:off x="7423588" y="3692661"/>
            <a:ext cx="101580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18C239F-A05F-DF4A-834B-75B7272E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63859"/>
              </p:ext>
            </p:extLst>
          </p:nvPr>
        </p:nvGraphicFramePr>
        <p:xfrm>
          <a:off x="7124104" y="3006540"/>
          <a:ext cx="1151337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pulmonary embolism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1D92D3-E56B-A746-824F-E5BE7353B5A0}"/>
              </a:ext>
            </a:extLst>
          </p:cNvPr>
          <p:cNvCxnSpPr>
            <a:cxnSpLocks/>
          </p:cNvCxnSpPr>
          <p:nvPr/>
        </p:nvCxnSpPr>
        <p:spPr>
          <a:xfrm flipV="1">
            <a:off x="6485257" y="3271985"/>
            <a:ext cx="517892" cy="1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512111-B34C-D745-96B1-4A83D0CAAA5D}"/>
              </a:ext>
            </a:extLst>
          </p:cNvPr>
          <p:cNvSpPr txBox="1"/>
          <p:nvPr/>
        </p:nvSpPr>
        <p:spPr>
          <a:xfrm>
            <a:off x="4371307" y="4296641"/>
            <a:ext cx="3583733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of</a:t>
            </a:r>
          </a:p>
          <a:p>
            <a:pPr algn="ctr"/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07BE4-C006-D347-A2C3-BD834F0C57A5}"/>
              </a:ext>
            </a:extLst>
          </p:cNvPr>
          <p:cNvSpPr txBox="1"/>
          <p:nvPr/>
        </p:nvSpPr>
        <p:spPr>
          <a:xfrm>
            <a:off x="6235588" y="3275739"/>
            <a:ext cx="101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1173DC-64A2-004E-8A9D-D35675648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6" t="10927" r="11177" b="12059"/>
          <a:stretch/>
        </p:blipFill>
        <p:spPr>
          <a:xfrm>
            <a:off x="847136" y="1901537"/>
            <a:ext cx="2093201" cy="2714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9F2FB6-3F78-DD43-9479-942F29CA0DD3}"/>
              </a:ext>
            </a:extLst>
          </p:cNvPr>
          <p:cNvSpPr/>
          <p:nvPr/>
        </p:nvSpPr>
        <p:spPr>
          <a:xfrm>
            <a:off x="3735152" y="2901405"/>
            <a:ext cx="1297069" cy="706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NLP</a:t>
            </a:r>
          </a:p>
          <a:p>
            <a:pPr algn="ctr"/>
            <a:r>
              <a:rPr lang="en-US" sz="1350" dirty="0"/>
              <a:t>Encoder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CAC474-9F99-E3BC-8F21-4895CAEF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Can we </a:t>
            </a:r>
            <a:r>
              <a:rPr lang="en-US" i="1" dirty="0"/>
              <a:t>interpret</a:t>
            </a:r>
            <a:r>
              <a:rPr lang="en-US" dirty="0"/>
              <a:t> a deep learning NLP model?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5406529-1B70-155C-73A2-A97DE83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deep neural network to a clinical note, and your model predicts it is describing a pulmonary embolism.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33405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2"/>
    </mc:Choice>
    <mc:Fallback xmlns="">
      <p:transition spd="slow" advTm="187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CBA7-FF83-0A40-9B4F-5838C1C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</a:t>
            </a:r>
            <a:r>
              <a:rPr lang="en-US" i="1" dirty="0"/>
              <a:t>interpret</a:t>
            </a:r>
            <a:r>
              <a:rPr lang="en-US" dirty="0"/>
              <a:t> a deep learning NLP model?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D5CA9-31B4-3FB8-2F3A-49926EB9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deep neural network to a sequence of word vectors, and your model predicts that that the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Yes, it’s hard to figure out, because the effect of a given word on model predictions depends on the rest of the document.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So, we can’t directly interpret the model’s predictions.</a:t>
            </a:r>
          </a:p>
          <a:p>
            <a:pPr>
              <a:buFontTx/>
              <a:buChar char="-"/>
            </a:pPr>
            <a:r>
              <a:rPr lang="en-US" sz="1600" b="1" dirty="0"/>
              <a:t>However, we have ways of asking the model to explain itself.</a:t>
            </a:r>
          </a:p>
        </p:txBody>
      </p:sp>
    </p:spTree>
    <p:extLst>
      <p:ext uri="{BB962C8B-B14F-4D97-AF65-F5344CB8AC3E}">
        <p14:creationId xmlns:p14="http://schemas.microsoft.com/office/powerpoint/2010/main" val="144863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C29-2CEB-2CC0-9008-75AD135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in complex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BF05-79AE-31FA-7690-8E9B3C2F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57932"/>
            <a:ext cx="8077605" cy="3263504"/>
          </a:xfrm>
        </p:spPr>
        <p:txBody>
          <a:bodyPr/>
          <a:lstStyle/>
          <a:p>
            <a:r>
              <a:rPr lang="en-US" dirty="0"/>
              <a:t>Permutation importance</a:t>
            </a:r>
          </a:p>
          <a:p>
            <a:pPr marL="342900" lvl="1" indent="0">
              <a:buNone/>
            </a:pPr>
            <a:r>
              <a:rPr lang="en-US" i="1" dirty="0"/>
              <a:t>If I shuffle around the patients’ ages, how much do model predictions change?</a:t>
            </a:r>
          </a:p>
          <a:p>
            <a:pPr marL="342900" lvl="1" indent="0">
              <a:buNone/>
            </a:pPr>
            <a:endParaRPr lang="en-US" i="1" dirty="0"/>
          </a:p>
          <a:p>
            <a:r>
              <a:rPr lang="en-US" dirty="0"/>
              <a:t>Gradient-based methods</a:t>
            </a:r>
          </a:p>
          <a:p>
            <a:pPr marL="342900" lvl="1" indent="0">
              <a:buNone/>
            </a:pPr>
            <a:r>
              <a:rPr lang="en-US" i="1" dirty="0"/>
              <a:t>As I slowly change the patients’ ages, how quickly do model predictions change?</a:t>
            </a:r>
          </a:p>
          <a:p>
            <a:pPr marL="342900" lvl="1" indent="0">
              <a:buNone/>
            </a:pPr>
            <a:r>
              <a:rPr lang="en-US" dirty="0"/>
              <a:t>(saliency maps)</a:t>
            </a:r>
          </a:p>
          <a:p>
            <a:pPr marL="342900" lvl="1" indent="0">
              <a:buNone/>
            </a:pPr>
            <a:r>
              <a:rPr lang="en-US" i="1" dirty="0"/>
              <a:t>As I change the patient’s age to a </a:t>
            </a:r>
            <a:r>
              <a:rPr lang="en-US" i="1" u="sng" dirty="0"/>
              <a:t>baseline</a:t>
            </a:r>
            <a:r>
              <a:rPr lang="en-US" i="1" dirty="0"/>
              <a:t> value, how much do model predictions change?</a:t>
            </a:r>
          </a:p>
          <a:p>
            <a:pPr marL="342900" lvl="1" indent="0">
              <a:buNone/>
            </a:pPr>
            <a:r>
              <a:rPr lang="en-US" dirty="0"/>
              <a:t>(integrated gradients)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SHAP Values</a:t>
            </a:r>
          </a:p>
          <a:p>
            <a:pPr marL="342900" lvl="1" indent="0">
              <a:buNone/>
            </a:pPr>
            <a:r>
              <a:rPr lang="en-US" i="1" dirty="0"/>
              <a:t>If I excluded age from the model, how much would the prediction change?</a:t>
            </a:r>
          </a:p>
        </p:txBody>
      </p:sp>
    </p:spTree>
    <p:extLst>
      <p:ext uri="{BB962C8B-B14F-4D97-AF65-F5344CB8AC3E}">
        <p14:creationId xmlns:p14="http://schemas.microsoft.com/office/powerpoint/2010/main" val="339693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E3DB-A09B-A205-B0F4-B44A3B67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common: SHAP Values</a:t>
            </a:r>
          </a:p>
        </p:txBody>
      </p:sp>
      <p:pic>
        <p:nvPicPr>
          <p:cNvPr id="3074" name="Picture 2" descr="Welcome to the SHAP documentation — SHAP latest documentation">
            <a:extLst>
              <a:ext uri="{FF2B5EF4-FFF2-40B4-BE49-F238E27FC236}">
                <a16:creationId xmlns:a16="http://schemas.microsoft.com/office/drawing/2014/main" id="{6F55F621-A6BC-FB9D-3FA8-4B1985B9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16" y="1268016"/>
            <a:ext cx="6571254" cy="36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9D96-B0B4-93A6-2FDD-72D80D41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2843"/>
            <a:ext cx="4167086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Key differences compared to interpretation: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Explanations apply to </a:t>
            </a:r>
            <a:r>
              <a:rPr lang="en-US" sz="1800" u="sng" dirty="0"/>
              <a:t>individual predictions</a:t>
            </a:r>
            <a:r>
              <a:rPr lang="en-US" sz="1800" dirty="0"/>
              <a:t>, not the model as a whole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Computing them can be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417226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161F-52FE-2E2E-44B6-BF673A61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A71F50-7FA2-9DFB-0177-37EEFD7D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37" y="1811574"/>
            <a:ext cx="4712931" cy="26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4BEC6-8CE3-AC15-CC98-4F29CB7041E1}"/>
              </a:ext>
            </a:extLst>
          </p:cNvPr>
          <p:cNvSpPr txBox="1"/>
          <p:nvPr/>
        </p:nvSpPr>
        <p:spPr>
          <a:xfrm>
            <a:off x="2286000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slundberg</a:t>
            </a:r>
            <a:r>
              <a:rPr lang="en-US" sz="1200" dirty="0"/>
              <a:t>/</a:t>
            </a:r>
            <a:r>
              <a:rPr lang="en-US" sz="1200" dirty="0" err="1"/>
              <a:t>shap</a:t>
            </a:r>
            <a:endParaRPr lang="en-US" sz="1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23C03D-411D-BE33-609F-4A67CBCB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7" y="1811574"/>
            <a:ext cx="3910079" cy="26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4C15C-81C6-A02A-0BB0-DBD1A72C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673" y="1464377"/>
            <a:ext cx="7886700" cy="35927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For one prediction					For all predictions</a:t>
            </a:r>
          </a:p>
        </p:txBody>
      </p:sp>
    </p:spTree>
    <p:extLst>
      <p:ext uri="{BB962C8B-B14F-4D97-AF65-F5344CB8AC3E}">
        <p14:creationId xmlns:p14="http://schemas.microsoft.com/office/powerpoint/2010/main" val="34553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D5CA9-31B4-3FB8-2F3A-49926EB9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13907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CNN to images of animals, and the model predicts that an animal is a meerkat.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Yes, an explanation can be provided: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117AE-62B9-463B-8C53-A1E09E6D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51529"/>
            <a:ext cx="3673986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825C7-CD20-5AEB-5237-6800AC64F3B6}"/>
              </a:ext>
            </a:extLst>
          </p:cNvPr>
          <p:cNvSpPr txBox="1">
            <a:spLocks/>
          </p:cNvSpPr>
          <p:nvPr/>
        </p:nvSpPr>
        <p:spPr>
          <a:xfrm>
            <a:off x="4753960" y="2151529"/>
            <a:ext cx="4047140" cy="281043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600" dirty="0"/>
              <a:t>Similarly, we can identify passages within a text document that would change predictions most if they were removed.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Caveats</a:t>
            </a:r>
            <a:r>
              <a:rPr lang="en-US" sz="1600" dirty="0"/>
              <a:t>:</a:t>
            </a:r>
          </a:p>
          <a:p>
            <a:pPr>
              <a:buFontTx/>
              <a:buChar char="-"/>
            </a:pPr>
            <a:r>
              <a:rPr lang="en-US" sz="1600" dirty="0"/>
              <a:t>This is for a single example; </a:t>
            </a:r>
            <a:r>
              <a:rPr lang="en-US" sz="1600" u="sng" dirty="0"/>
              <a:t>not clear how to summarize across all examples for images and text</a:t>
            </a:r>
          </a:p>
          <a:p>
            <a:pPr>
              <a:buFontTx/>
              <a:buChar char="-"/>
            </a:pPr>
            <a:r>
              <a:rPr lang="en-US" sz="1600" dirty="0"/>
              <a:t>Can be very computationally expensive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A3D22B-75D7-CC47-9175-7E9C5A7D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explain</a:t>
            </a:r>
            <a:r>
              <a:rPr lang="en-US" dirty="0"/>
              <a:t> a CNN’s predictions</a:t>
            </a:r>
          </a:p>
        </p:txBody>
      </p:sp>
    </p:spTree>
    <p:extLst>
      <p:ext uri="{BB962C8B-B14F-4D97-AF65-F5344CB8AC3E}">
        <p14:creationId xmlns:p14="http://schemas.microsoft.com/office/powerpoint/2010/main" val="3879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E78A4E-811B-7243-8810-33253FD9B4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65" y="1098987"/>
            <a:ext cx="5698091" cy="3962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FBD8344-EEDA-ED4B-92D1-431BD574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541"/>
            <a:ext cx="9144000" cy="85063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Natural Language Processing: Which Text is Predictive?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D2AF0-B061-5E42-AB14-941087B32752}"/>
              </a:ext>
            </a:extLst>
          </p:cNvPr>
          <p:cNvSpPr txBox="1"/>
          <p:nvPr/>
        </p:nvSpPr>
        <p:spPr>
          <a:xfrm>
            <a:off x="212272" y="1105279"/>
            <a:ext cx="560828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b="1" dirty="0"/>
              <a:t>Passage (from note)	      |  Change in predicted autism dx log-odds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85CA6-A9B4-CD4C-A2DB-C352B39B8FE1}"/>
              </a:ext>
            </a:extLst>
          </p:cNvPr>
          <p:cNvCxnSpPr>
            <a:cxnSpLocks/>
          </p:cNvCxnSpPr>
          <p:nvPr/>
        </p:nvCxnSpPr>
        <p:spPr>
          <a:xfrm flipH="1">
            <a:off x="5348834" y="2457450"/>
            <a:ext cx="54578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6F242A-AEEF-B349-99B1-0A06AAD734A6}"/>
              </a:ext>
            </a:extLst>
          </p:cNvPr>
          <p:cNvSpPr txBox="1"/>
          <p:nvPr/>
        </p:nvSpPr>
        <p:spPr>
          <a:xfrm>
            <a:off x="6020959" y="2215076"/>
            <a:ext cx="2453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Developmental and behavioral concerns are highly predictive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B0C7E-7E4D-674E-B117-171B0136FB4D}"/>
              </a:ext>
            </a:extLst>
          </p:cNvPr>
          <p:cNvCxnSpPr>
            <a:cxnSpLocks/>
          </p:cNvCxnSpPr>
          <p:nvPr/>
        </p:nvCxnSpPr>
        <p:spPr>
          <a:xfrm flipH="1">
            <a:off x="5348834" y="3920727"/>
            <a:ext cx="54578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70D481-4899-6344-B58B-3ACA98E0680B}"/>
              </a:ext>
            </a:extLst>
          </p:cNvPr>
          <p:cNvSpPr txBox="1"/>
          <p:nvPr/>
        </p:nvSpPr>
        <p:spPr>
          <a:xfrm>
            <a:off x="6020958" y="3678353"/>
            <a:ext cx="3000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solidFill>
                  <a:schemeClr val="accent2"/>
                </a:solidFill>
              </a:rPr>
              <a:t>Premature birth and perinatal complications are also highly predictive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60705-53EB-F944-B40F-EB2E833428FA}"/>
              </a:ext>
            </a:extLst>
          </p:cNvPr>
          <p:cNvSpPr/>
          <p:nvPr/>
        </p:nvSpPr>
        <p:spPr>
          <a:xfrm>
            <a:off x="6806046" y="4646358"/>
            <a:ext cx="233795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Calibri" panose="020F0502020204030204" pitchFamily="34" charset="0"/>
              </a:rPr>
              <a:t>Subramanian V, Engelhard MM, </a:t>
            </a:r>
            <a:r>
              <a:rPr lang="en-US" sz="750" dirty="0" err="1">
                <a:solidFill>
                  <a:srgbClr val="000000"/>
                </a:solidFill>
                <a:latin typeface="Calibri" panose="020F0502020204030204" pitchFamily="34" charset="0"/>
              </a:rPr>
              <a:t>Berchuck</a:t>
            </a:r>
            <a:r>
              <a:rPr lang="en-US" sz="750" dirty="0">
                <a:solidFill>
                  <a:srgbClr val="000000"/>
                </a:solidFill>
                <a:latin typeface="Calibri" panose="020F0502020204030204" pitchFamily="34" charset="0"/>
              </a:rPr>
              <a:t> SI, Chen L, Carin L. </a:t>
            </a:r>
            <a:r>
              <a:rPr lang="en-US" sz="750" dirty="0" err="1">
                <a:solidFill>
                  <a:srgbClr val="000000"/>
                </a:solidFill>
                <a:latin typeface="Calibri" panose="020F0502020204030204" pitchFamily="34" charset="0"/>
              </a:rPr>
              <a:t>SpanPredict</a:t>
            </a:r>
            <a:r>
              <a:rPr lang="en-US" sz="750" dirty="0">
                <a:solidFill>
                  <a:srgbClr val="000000"/>
                </a:solidFill>
                <a:latin typeface="Calibri" panose="020F0502020204030204" pitchFamily="34" charset="0"/>
              </a:rPr>
              <a:t>: Extraction of Predictive Document Spans with Neural Attention. NAACL 2021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1272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A1B6-F416-293D-7248-AD72472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versus Explainable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B9D0-0D7A-0F88-3A8A-A2A60A2E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A74-9C2C-FE40-B9F2-3E1A1AC4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0" y="243192"/>
            <a:ext cx="9144000" cy="857250"/>
          </a:xfrm>
        </p:spPr>
        <p:txBody>
          <a:bodyPr>
            <a:normAutofit/>
          </a:bodyPr>
          <a:lstStyle/>
          <a:p>
            <a:r>
              <a:rPr lang="en-US" i="1" dirty="0"/>
              <a:t>Saliency maps </a:t>
            </a:r>
            <a:r>
              <a:rPr lang="en-US" dirty="0"/>
              <a:t>from </a:t>
            </a:r>
            <a:r>
              <a:rPr lang="en-US" dirty="0" err="1"/>
              <a:t>Esteva</a:t>
            </a:r>
            <a:r>
              <a:rPr lang="en-US" dirty="0"/>
              <a:t> et 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A3853-23D2-BC4F-920D-1BB0041E31A9}"/>
              </a:ext>
            </a:extLst>
          </p:cNvPr>
          <p:cNvSpPr txBox="1"/>
          <p:nvPr/>
        </p:nvSpPr>
        <p:spPr>
          <a:xfrm>
            <a:off x="6387739" y="1229464"/>
            <a:ext cx="22337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Saliency maps show gradients for each pixel with respect to the CNN’s loss function. Darker pixels represent those with more influence.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75B09-475B-AF41-90D2-DA74203C3D18}"/>
              </a:ext>
            </a:extLst>
          </p:cNvPr>
          <p:cNvSpPr txBox="1"/>
          <p:nvPr/>
        </p:nvSpPr>
        <p:spPr>
          <a:xfrm>
            <a:off x="6387739" y="3297561"/>
            <a:ext cx="223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would this compare to a dermatologist’s explanation?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9F997-13D9-9A44-81D2-442CACAC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4" y="1277987"/>
            <a:ext cx="5644202" cy="29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-op Cycles REV 16 Kids' Bike | REI Co-op">
            <a:extLst>
              <a:ext uri="{FF2B5EF4-FFF2-40B4-BE49-F238E27FC236}">
                <a16:creationId xmlns:a16="http://schemas.microsoft.com/office/drawing/2014/main" id="{8C77C95D-F264-EBF5-BD36-9D85BCBA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750"/>
            <a:ext cx="2725809" cy="18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5 Acura RSX Specs, Price, MPG &amp; Reviews | Cars.com">
            <a:extLst>
              <a:ext uri="{FF2B5EF4-FFF2-40B4-BE49-F238E27FC236}">
                <a16:creationId xmlns:a16="http://schemas.microsoft.com/office/drawing/2014/main" id="{3A798C6C-7633-6950-3538-4266F460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2236" y="997720"/>
            <a:ext cx="5211764" cy="34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CC40DE-934C-8C20-82C1-984BAD5F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13" y="1456551"/>
            <a:ext cx="2268130" cy="25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8AB00-4ED8-139E-2D84-87CF84F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		?		Explainable</a:t>
            </a:r>
            <a:br>
              <a:rPr lang="en-US" dirty="0"/>
            </a:br>
            <a:r>
              <a:rPr lang="en-US" sz="2400" i="1" dirty="0"/>
              <a:t>where does clinician decision-making fall on this spectrum?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270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A1B6-F416-293D-7248-AD72472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 on Interpretability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B9D0-0D7A-0F88-3A8A-A2A60A2E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868769" y="1844897"/>
            <a:ext cx="3776729" cy="245342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779" y="2260240"/>
            <a:ext cx="1605980" cy="16227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849759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94360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36100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Compared to simpler models, DNNs are a black box.</a:t>
            </a:r>
            <a:br>
              <a:rPr lang="en-US" dirty="0"/>
            </a:br>
            <a:r>
              <a:rPr lang="en-US" sz="2700" i="1" dirty="0"/>
              <a:t>We can explain model predictions, but it’s case by case.</a:t>
            </a:r>
            <a:endParaRPr lang="en-US" i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D45568-F134-054B-AB85-EA1DBA682FCD}"/>
              </a:ext>
            </a:extLst>
          </p:cNvPr>
          <p:cNvGraphicFramePr>
            <a:graphicFrameLocks noGrp="1"/>
          </p:cNvGraphicFramePr>
          <p:nvPr/>
        </p:nvGraphicFramePr>
        <p:xfrm>
          <a:off x="7413370" y="2762999"/>
          <a:ext cx="1579304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04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Retinopathy?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501721" y="1844897"/>
            <a:ext cx="3776729" cy="245342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82712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27313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404717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Is PSA measurement a black box?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D45568-F134-054B-AB85-EA1DBA682FCD}"/>
              </a:ext>
            </a:extLst>
          </p:cNvPr>
          <p:cNvGraphicFramePr>
            <a:graphicFrameLocks noGrp="1"/>
          </p:cNvGraphicFramePr>
          <p:nvPr/>
        </p:nvGraphicFramePr>
        <p:xfrm>
          <a:off x="7046322" y="2762999"/>
          <a:ext cx="1579304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04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PSA Level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pic>
        <p:nvPicPr>
          <p:cNvPr id="7170" name="Picture 2" descr="Image result for blood sample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3219" y="2385289"/>
            <a:ext cx="965477" cy="13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FCC40DE-934C-8C20-82C1-984BAD5F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0" y="837379"/>
            <a:ext cx="3456606" cy="38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8AB00-4ED8-139E-2D84-87CF84F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clinician decision-making a black box?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783BB-EFF0-9FF5-B7A3-E6E3B167E8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779" y="2260240"/>
            <a:ext cx="1605980" cy="16227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CB7618-24E7-D2B2-5664-54963DFF3CB0}"/>
              </a:ext>
            </a:extLst>
          </p:cNvPr>
          <p:cNvCxnSpPr/>
          <p:nvPr/>
        </p:nvCxnSpPr>
        <p:spPr>
          <a:xfrm flipV="1">
            <a:off x="1849759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B22D1C-D697-E561-D3BA-1197D8741C34}"/>
              </a:ext>
            </a:extLst>
          </p:cNvPr>
          <p:cNvCxnSpPr/>
          <p:nvPr/>
        </p:nvCxnSpPr>
        <p:spPr>
          <a:xfrm flipV="1">
            <a:off x="6394360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15FDED-799B-2872-9149-1EC2DD786936}"/>
              </a:ext>
            </a:extLst>
          </p:cNvPr>
          <p:cNvGraphicFramePr>
            <a:graphicFrameLocks noGrp="1"/>
          </p:cNvGraphicFramePr>
          <p:nvPr/>
        </p:nvGraphicFramePr>
        <p:xfrm>
          <a:off x="7413370" y="2762999"/>
          <a:ext cx="1579304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04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Retinopathy?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5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00528" y="2738695"/>
            <a:ext cx="2830853" cy="200917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18352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Two competing perspectives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336" y="1707641"/>
            <a:ext cx="316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only use tools if we fully understand how they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5025" y="1707641"/>
            <a:ext cx="3061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just need to make sure our tools are </a:t>
            </a:r>
            <a:r>
              <a:rPr lang="en-US" i="1" dirty="0"/>
              <a:t>valid</a:t>
            </a:r>
            <a:r>
              <a:rPr lang="en-US" dirty="0"/>
              <a:t> and </a:t>
            </a:r>
            <a:r>
              <a:rPr lang="en-US" i="1" dirty="0"/>
              <a:t>reliable</a:t>
            </a:r>
          </a:p>
        </p:txBody>
      </p:sp>
      <p:sp>
        <p:nvSpPr>
          <p:cNvPr id="14" name="Cube 13"/>
          <p:cNvSpPr/>
          <p:nvPr/>
        </p:nvSpPr>
        <p:spPr>
          <a:xfrm>
            <a:off x="851256" y="2738695"/>
            <a:ext cx="2830853" cy="2009178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Cube 14"/>
          <p:cNvSpPr/>
          <p:nvPr/>
        </p:nvSpPr>
        <p:spPr>
          <a:xfrm rot="10800000">
            <a:off x="851256" y="2738695"/>
            <a:ext cx="2830853" cy="2009178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357B2-1113-1263-3561-570AA1016D80}"/>
              </a:ext>
            </a:extLst>
          </p:cNvPr>
          <p:cNvSpPr/>
          <p:nvPr/>
        </p:nvSpPr>
        <p:spPr>
          <a:xfrm>
            <a:off x="774186" y="961282"/>
            <a:ext cx="7595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Interpretability will be central to FDA regulation of clinical decision support.</a:t>
            </a:r>
          </a:p>
        </p:txBody>
      </p:sp>
    </p:spTree>
    <p:extLst>
      <p:ext uri="{BB962C8B-B14F-4D97-AF65-F5344CB8AC3E}">
        <p14:creationId xmlns:p14="http://schemas.microsoft.com/office/powerpoint/2010/main" val="532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988358"/>
            <a:ext cx="8659906" cy="39399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predictive model is </a:t>
            </a:r>
            <a:r>
              <a:rPr lang="en-US" i="1" dirty="0"/>
              <a:t>interpretable</a:t>
            </a:r>
            <a:r>
              <a:rPr lang="en-US" dirty="0"/>
              <a:t> if it’s easy to understand how it works – in other words, the effect of features on model predictions</a:t>
            </a:r>
          </a:p>
          <a:p>
            <a:endParaRPr lang="en-US" dirty="0"/>
          </a:p>
          <a:p>
            <a:r>
              <a:rPr lang="en-US" dirty="0"/>
              <a:t>Neural networks are not </a:t>
            </a:r>
            <a:r>
              <a:rPr lang="en-US" i="1" dirty="0"/>
              <a:t>interpretable</a:t>
            </a:r>
            <a:r>
              <a:rPr lang="en-US" dirty="0"/>
              <a:t>, but we have techniques that can quantify the effect of features on each individual prediction – in other words, </a:t>
            </a:r>
            <a:r>
              <a:rPr lang="en-US" i="1" dirty="0"/>
              <a:t>explain</a:t>
            </a:r>
            <a:r>
              <a:rPr lang="en-US" dirty="0"/>
              <a:t> the prediction</a:t>
            </a:r>
          </a:p>
          <a:p>
            <a:endParaRPr lang="en-US" dirty="0"/>
          </a:p>
          <a:p>
            <a:r>
              <a:rPr lang="en-US" dirty="0"/>
              <a:t>There are a wide range of perspectives on the importance of interpretability and </a:t>
            </a:r>
            <a:r>
              <a:rPr lang="en-US" dirty="0" err="1"/>
              <a:t>explainability</a:t>
            </a:r>
            <a:r>
              <a:rPr lang="en-US" dirty="0"/>
              <a:t>. However, it appears the FDA regulation of clinical decision support will turn on whether the tool is interpretable.</a:t>
            </a:r>
          </a:p>
          <a:p>
            <a:endParaRPr lang="en-US" dirty="0"/>
          </a:p>
          <a:p>
            <a:r>
              <a:rPr lang="en-US" dirty="0"/>
              <a:t>Interpretable models still </a:t>
            </a:r>
            <a:r>
              <a:rPr lang="en-US" u="sng" dirty="0"/>
              <a:t>do not tell us anything about causation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BF34-AC38-4F1F-DE51-B30214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versus Explainable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CA31-4C17-7F66-827C-BDC10317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An </a:t>
            </a:r>
            <a:r>
              <a:rPr lang="en-US" i="1" u="sng" dirty="0"/>
              <a:t>interpretable</a:t>
            </a:r>
            <a:r>
              <a:rPr lang="en-US" u="sng" dirty="0"/>
              <a:t> model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 is easy to for us to understand why the model makes the predictions that it makes.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An </a:t>
            </a:r>
            <a:r>
              <a:rPr lang="en-US" i="1" u="sng" dirty="0"/>
              <a:t>explainable</a:t>
            </a:r>
            <a:r>
              <a:rPr lang="en-US" u="sng" dirty="0"/>
              <a:t> model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One or more techniques can be used to provide a human-friendly explanation for each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322098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AB00-4ED8-139E-2D84-87CF84F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				Explainable</a:t>
            </a:r>
          </a:p>
        </p:txBody>
      </p:sp>
      <p:pic>
        <p:nvPicPr>
          <p:cNvPr id="1026" name="Picture 2" descr="Co-op Cycles REV 16 Kids' Bike | REI Co-op">
            <a:extLst>
              <a:ext uri="{FF2B5EF4-FFF2-40B4-BE49-F238E27FC236}">
                <a16:creationId xmlns:a16="http://schemas.microsoft.com/office/drawing/2014/main" id="{8C77C95D-F264-EBF5-BD36-9D85BCBA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750"/>
            <a:ext cx="2725809" cy="18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5 Acura RSX Specs, Price, MPG &amp; Reviews | Cars.com">
            <a:extLst>
              <a:ext uri="{FF2B5EF4-FFF2-40B4-BE49-F238E27FC236}">
                <a16:creationId xmlns:a16="http://schemas.microsoft.com/office/drawing/2014/main" id="{3A798C6C-7633-6950-3538-4266F460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2236" y="997720"/>
            <a:ext cx="5211764" cy="34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9A73F3-507C-2514-B635-EB3C98C8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a new patient is transferred to the ICU, and the (logistic regression) model predicts their mortality risk is high.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582F3-2A4A-721A-B281-09A01DB4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 </a:t>
            </a:r>
            <a:r>
              <a:rPr lang="en-US" dirty="0"/>
              <a:t>APACHE III</a:t>
            </a:r>
          </a:p>
        </p:txBody>
      </p:sp>
    </p:spTree>
    <p:extLst>
      <p:ext uri="{BB962C8B-B14F-4D97-AF65-F5344CB8AC3E}">
        <p14:creationId xmlns:p14="http://schemas.microsoft.com/office/powerpoint/2010/main" val="3993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20B-38CA-CE5A-A10C-33B17DC5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a new patient is transferred to the ICU, and the (logistic regression) model predicts their mortality risk is high.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No. You can look at the coefficients to see which variables increased and decreased the predicted probability.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6CD4C-6050-FE69-5037-A8DCE3A7B33C}"/>
              </a:ext>
            </a:extLst>
          </p:cNvPr>
          <p:cNvSpPr txBox="1"/>
          <p:nvPr/>
        </p:nvSpPr>
        <p:spPr>
          <a:xfrm>
            <a:off x="5695909" y="3181552"/>
            <a:ext cx="3157758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label:</a:t>
            </a:r>
          </a:p>
          <a:p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= live, 1 = die)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402085-A388-D417-F0F1-5FC4C8418579}"/>
              </a:ext>
            </a:extLst>
          </p:cNvPr>
          <p:cNvGraphicFramePr>
            <a:graphicFrameLocks noGrp="1"/>
          </p:cNvGraphicFramePr>
          <p:nvPr/>
        </p:nvGraphicFramePr>
        <p:xfrm>
          <a:off x="322729" y="3870298"/>
          <a:ext cx="4295776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72">
                  <a:extLst>
                    <a:ext uri="{9D8B030D-6E8A-4147-A177-3AD203B41FA5}">
                      <a16:colId xmlns:a16="http://schemas.microsoft.com/office/drawing/2014/main" val="3005286385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9BE5B-8220-A361-C750-B05202E9FB49}"/>
              </a:ext>
            </a:extLst>
          </p:cNvPr>
          <p:cNvGraphicFramePr>
            <a:graphicFrameLocks noGrp="1"/>
          </p:cNvGraphicFramePr>
          <p:nvPr/>
        </p:nvGraphicFramePr>
        <p:xfrm>
          <a:off x="5933639" y="2416069"/>
          <a:ext cx="542273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7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25AC8-44E6-38F4-A71C-8D492E23B560}"/>
              </a:ext>
            </a:extLst>
          </p:cNvPr>
          <p:cNvCxnSpPr>
            <a:cxnSpLocks/>
          </p:cNvCxnSpPr>
          <p:nvPr/>
        </p:nvCxnSpPr>
        <p:spPr>
          <a:xfrm flipV="1">
            <a:off x="579904" y="2948746"/>
            <a:ext cx="1926206" cy="92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47908-220F-D51B-7AB7-A6D983EBAAC6}"/>
              </a:ext>
            </a:extLst>
          </p:cNvPr>
          <p:cNvCxnSpPr>
            <a:cxnSpLocks/>
          </p:cNvCxnSpPr>
          <p:nvPr/>
        </p:nvCxnSpPr>
        <p:spPr>
          <a:xfrm flipV="1">
            <a:off x="1122829" y="2948746"/>
            <a:ext cx="1383281" cy="92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47F0C-DD56-A745-F98A-C314A3D85D70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754631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B5F3F-3DFC-371B-E1BC-A3CCAA57F4E7}"/>
              </a:ext>
            </a:extLst>
          </p:cNvPr>
          <p:cNvCxnSpPr>
            <a:cxnSpLocks/>
          </p:cNvCxnSpPr>
          <p:nvPr/>
        </p:nvCxnSpPr>
        <p:spPr>
          <a:xfrm flipV="1">
            <a:off x="1690106" y="2948746"/>
            <a:ext cx="816004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115D4-68EA-34E6-9615-3FC7119D6992}"/>
              </a:ext>
            </a:extLst>
          </p:cNvPr>
          <p:cNvCxnSpPr>
            <a:cxnSpLocks/>
          </p:cNvCxnSpPr>
          <p:nvPr/>
        </p:nvCxnSpPr>
        <p:spPr>
          <a:xfrm flipV="1">
            <a:off x="2200232" y="2948746"/>
            <a:ext cx="305878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0284EE-1BEA-5F39-CEDF-C5B8C1C8C0B5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257175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8527-019C-100D-AC48-0C762B65A197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1371600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CD5F2D-ACAB-B11A-D476-E5CC1AD91F4F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1867604" cy="91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B114CB-7A0A-94FE-034B-D3780A09DD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11207" y="2681513"/>
            <a:ext cx="1160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/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100" baseline="-2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blipFill>
                <a:blip r:embed="rId3"/>
                <a:stretch>
                  <a:fillRect l="-2893" t="-7692" r="-826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7F595C6-2B85-4AC0-95AF-0388EC174F47}"/>
              </a:ext>
            </a:extLst>
          </p:cNvPr>
          <p:cNvGraphicFramePr>
            <a:graphicFrameLocks noGrp="1"/>
          </p:cNvGraphicFramePr>
          <p:nvPr/>
        </p:nvGraphicFramePr>
        <p:xfrm>
          <a:off x="2140303" y="2416069"/>
          <a:ext cx="770905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0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LOG ODDS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8554B15B-3D39-88CF-EEC5-73CCD3AF381D}"/>
              </a:ext>
            </a:extLst>
          </p:cNvPr>
          <p:cNvSpPr/>
          <p:nvPr/>
        </p:nvSpPr>
        <p:spPr>
          <a:xfrm>
            <a:off x="4071251" y="2446362"/>
            <a:ext cx="452115" cy="4703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𝜎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D903D-341D-C931-5566-E8AF4334F8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23365" y="2681513"/>
            <a:ext cx="1410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141936-0CF3-92EC-2D36-0E8C38AAA212}"/>
              </a:ext>
            </a:extLst>
          </p:cNvPr>
          <p:cNvSpPr txBox="1"/>
          <p:nvPr/>
        </p:nvSpPr>
        <p:spPr>
          <a:xfrm rot="16200000">
            <a:off x="1918085" y="2830063"/>
            <a:ext cx="1105066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100" dirty="0"/>
              <a:t>age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sex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SBP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HR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temp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RR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WBC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HCT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B83C23-E496-60DB-A5AC-274419BA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 </a:t>
            </a:r>
            <a:r>
              <a:rPr lang="en-US" dirty="0"/>
              <a:t>APACHE III</a:t>
            </a:r>
          </a:p>
        </p:txBody>
      </p:sp>
    </p:spTree>
    <p:extLst>
      <p:ext uri="{BB962C8B-B14F-4D97-AF65-F5344CB8AC3E}">
        <p14:creationId xmlns:p14="http://schemas.microsoft.com/office/powerpoint/2010/main" val="2231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902D-8CE2-0B9D-3489-1A0560B7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</a:t>
            </a:r>
            <a:r>
              <a:rPr lang="en-US" dirty="0"/>
              <a:t> a count-based NLP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20B-38CA-CE5A-A10C-33B17DC5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use logistic regression with count-based features, and your model predicts that that an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359451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20B-38CA-CE5A-A10C-33B17DC5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use logistic regression with count-based features, and your model predicts that that an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No. You can look at the coefficients to see which words increased and decreased the predicted probability.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6CD4C-6050-FE69-5037-A8DCE3A7B33C}"/>
              </a:ext>
            </a:extLst>
          </p:cNvPr>
          <p:cNvSpPr txBox="1"/>
          <p:nvPr/>
        </p:nvSpPr>
        <p:spPr>
          <a:xfrm>
            <a:off x="5695909" y="3181552"/>
            <a:ext cx="3157758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label:</a:t>
            </a:r>
          </a:p>
          <a:p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= not urgent, 1 = urgent)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402085-A388-D417-F0F1-5FC4C8418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4500"/>
              </p:ext>
            </p:extLst>
          </p:nvPr>
        </p:nvGraphicFramePr>
        <p:xfrm>
          <a:off x="322729" y="3870298"/>
          <a:ext cx="4295776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72">
                  <a:extLst>
                    <a:ext uri="{9D8B030D-6E8A-4147-A177-3AD203B41FA5}">
                      <a16:colId xmlns:a16="http://schemas.microsoft.com/office/drawing/2014/main" val="3005286385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9BE5B-8220-A361-C750-B05202E9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79853"/>
              </p:ext>
            </p:extLst>
          </p:nvPr>
        </p:nvGraphicFramePr>
        <p:xfrm>
          <a:off x="5933639" y="2416069"/>
          <a:ext cx="542273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7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25AC8-44E6-38F4-A71C-8D492E23B560}"/>
              </a:ext>
            </a:extLst>
          </p:cNvPr>
          <p:cNvCxnSpPr>
            <a:cxnSpLocks/>
          </p:cNvCxnSpPr>
          <p:nvPr/>
        </p:nvCxnSpPr>
        <p:spPr>
          <a:xfrm flipV="1">
            <a:off x="579904" y="2948746"/>
            <a:ext cx="1926206" cy="921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47908-220F-D51B-7AB7-A6D983EBAAC6}"/>
              </a:ext>
            </a:extLst>
          </p:cNvPr>
          <p:cNvCxnSpPr>
            <a:cxnSpLocks/>
          </p:cNvCxnSpPr>
          <p:nvPr/>
        </p:nvCxnSpPr>
        <p:spPr>
          <a:xfrm flipV="1">
            <a:off x="1122829" y="2948746"/>
            <a:ext cx="1383281" cy="9215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47F0C-DD56-A745-F98A-C314A3D85D70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754631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B5F3F-3DFC-371B-E1BC-A3CCAA57F4E7}"/>
              </a:ext>
            </a:extLst>
          </p:cNvPr>
          <p:cNvCxnSpPr>
            <a:cxnSpLocks/>
          </p:cNvCxnSpPr>
          <p:nvPr/>
        </p:nvCxnSpPr>
        <p:spPr>
          <a:xfrm flipV="1">
            <a:off x="1690106" y="2948746"/>
            <a:ext cx="816004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115D4-68EA-34E6-9615-3FC7119D6992}"/>
              </a:ext>
            </a:extLst>
          </p:cNvPr>
          <p:cNvCxnSpPr>
            <a:cxnSpLocks/>
          </p:cNvCxnSpPr>
          <p:nvPr/>
        </p:nvCxnSpPr>
        <p:spPr>
          <a:xfrm flipV="1">
            <a:off x="2200232" y="2948746"/>
            <a:ext cx="305878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0284EE-1BEA-5F39-CEDF-C5B8C1C8C0B5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257175" cy="91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8527-019C-100D-AC48-0C762B65A197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1371600" cy="91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CD5F2D-ACAB-B11A-D476-E5CC1AD91F4F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1867604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B114CB-7A0A-94FE-034B-D3780A09DD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11207" y="2681513"/>
            <a:ext cx="1160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/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100" baseline="-2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blipFill>
                <a:blip r:embed="rId3"/>
                <a:stretch>
                  <a:fillRect l="-2893" t="-7692" r="-826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7F595C6-2B85-4AC0-95AF-0388EC17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03590"/>
              </p:ext>
            </p:extLst>
          </p:nvPr>
        </p:nvGraphicFramePr>
        <p:xfrm>
          <a:off x="2140303" y="2416069"/>
          <a:ext cx="770905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0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LOG ODDS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8554B15B-3D39-88CF-EEC5-73CCD3AF381D}"/>
              </a:ext>
            </a:extLst>
          </p:cNvPr>
          <p:cNvSpPr/>
          <p:nvPr/>
        </p:nvSpPr>
        <p:spPr>
          <a:xfrm>
            <a:off x="4071251" y="2446362"/>
            <a:ext cx="452115" cy="4703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𝜎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D903D-341D-C931-5566-E8AF4334F8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23365" y="2681513"/>
            <a:ext cx="1410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141936-0CF3-92EC-2D36-0E8C38AAA212}"/>
              </a:ext>
            </a:extLst>
          </p:cNvPr>
          <p:cNvSpPr txBox="1"/>
          <p:nvPr/>
        </p:nvSpPr>
        <p:spPr>
          <a:xfrm rot="16200000">
            <a:off x="1918085" y="2830063"/>
            <a:ext cx="1105066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100" dirty="0"/>
              <a:t>shaking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clinic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morning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mom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sickness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breastfeed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passed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where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B83C23-E496-60DB-A5AC-274419BA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</a:t>
            </a:r>
            <a:r>
              <a:rPr lang="en-US" dirty="0"/>
              <a:t> a count-based NLP model</a:t>
            </a:r>
          </a:p>
        </p:txBody>
      </p:sp>
    </p:spTree>
    <p:extLst>
      <p:ext uri="{BB962C8B-B14F-4D97-AF65-F5344CB8AC3E}">
        <p14:creationId xmlns:p14="http://schemas.microsoft.com/office/powerpoint/2010/main" val="307315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9DFB-23BE-CDF2-3D63-129D04E7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linear models, parameter values show the effect of the corresponding feature.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AA801-ED0E-11B5-0FAE-B408393F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7" y="1219084"/>
            <a:ext cx="4537345" cy="38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93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12861</TotalTime>
  <Words>1691</Words>
  <Application>Microsoft Macintosh PowerPoint</Application>
  <PresentationFormat>On-screen Show (16:9)</PresentationFormat>
  <Paragraphs>243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1_Office Theme</vt:lpstr>
      <vt:lpstr>2_Office Theme</vt:lpstr>
      <vt:lpstr>Understanding Model Predictions </vt:lpstr>
      <vt:lpstr>Interpretable versus Explainable</vt:lpstr>
      <vt:lpstr>Interpretable versus Explainable</vt:lpstr>
      <vt:lpstr>Interpretable    Explainable</vt:lpstr>
      <vt:lpstr>We can interpret APACHE III</vt:lpstr>
      <vt:lpstr>We can interpret APACHE III</vt:lpstr>
      <vt:lpstr>We can interpret a count-based NLP model</vt:lpstr>
      <vt:lpstr>We can interpret a count-based NLP model</vt:lpstr>
      <vt:lpstr>In linear models, parameter values show the effect of the corresponding feature.</vt:lpstr>
      <vt:lpstr>Other Interpretable Models?</vt:lpstr>
      <vt:lpstr>Other Interpretable Models?</vt:lpstr>
      <vt:lpstr>Can we interpret a deep learning NLP model?</vt:lpstr>
      <vt:lpstr>Can we interpret a deep learning NLP model?</vt:lpstr>
      <vt:lpstr>Can we interpret a deep learning NLP model?</vt:lpstr>
      <vt:lpstr>Feature importance in complex models</vt:lpstr>
      <vt:lpstr>Most common: SHAP Values</vt:lpstr>
      <vt:lpstr>SHAP Values</vt:lpstr>
      <vt:lpstr>We can explain a CNN’s predictions</vt:lpstr>
      <vt:lpstr>Natural Language Processing: Which Text is Predictive?</vt:lpstr>
      <vt:lpstr>Saliency maps from Esteva et al.</vt:lpstr>
      <vt:lpstr>Interpretable  ?  Explainable where does clinician decision-making fall on this spectrum?</vt:lpstr>
      <vt:lpstr>Perspectives on Interpretability</vt:lpstr>
      <vt:lpstr>Compared to simpler models, DNNs are a black box. We can explain model predictions, but it’s case by case.</vt:lpstr>
      <vt:lpstr>Is PSA measurement a black box?</vt:lpstr>
      <vt:lpstr>Is clinician decision-making a black box?</vt:lpstr>
      <vt:lpstr>Two competing perspectives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388</cp:revision>
  <cp:lastPrinted>2018-06-22T18:27:38Z</cp:lastPrinted>
  <dcterms:created xsi:type="dcterms:W3CDTF">2018-06-03T14:52:22Z</dcterms:created>
  <dcterms:modified xsi:type="dcterms:W3CDTF">2022-07-09T01:35:11Z</dcterms:modified>
</cp:coreProperties>
</file>