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598" r:id="rId3"/>
    <p:sldId id="601" r:id="rId4"/>
    <p:sldId id="602" r:id="rId5"/>
    <p:sldId id="603" r:id="rId6"/>
    <p:sldId id="599" r:id="rId7"/>
    <p:sldId id="60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70"/>
    <p:restoredTop sz="96327"/>
  </p:normalViewPr>
  <p:slideViewPr>
    <p:cSldViewPr snapToGrid="0" snapToObjects="1">
      <p:cViewPr varScale="1">
        <p:scale>
          <a:sx n="131" d="100"/>
          <a:sy n="131" d="100"/>
        </p:scale>
        <p:origin x="200" y="20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69F73A-4112-234F-9F94-4F1C3261821D}" type="datetimeFigureOut">
              <a:rPr lang="en-US" smtClean="0"/>
              <a:t>9/19/22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11EDA-9244-EF43-AB3D-0C90B8B8FBDD}" type="slidenum">
              <a:rPr lang="en-US" smtClean="0"/>
              <a:t>‹#›</a:t>
            </a:fld>
            <a:endParaRPr lang="en-US"/>
          </a:p>
        </p:txBody>
      </p:sp>
    </p:spTree>
    <p:extLst>
      <p:ext uri="{BB962C8B-B14F-4D97-AF65-F5344CB8AC3E}">
        <p14:creationId xmlns:p14="http://schemas.microsoft.com/office/powerpoint/2010/main" val="1384605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0E177-2D39-6344-88ED-8E8EFE5E7E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5B3763-0498-AA4C-A45B-0D26B42AAA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F2E0A0-A40A-414E-9D74-43ED2D051EDA}"/>
              </a:ext>
            </a:extLst>
          </p:cNvPr>
          <p:cNvSpPr>
            <a:spLocks noGrp="1"/>
          </p:cNvSpPr>
          <p:nvPr>
            <p:ph type="dt" sz="half" idx="10"/>
          </p:nvPr>
        </p:nvSpPr>
        <p:spPr/>
        <p:txBody>
          <a:bodyPr/>
          <a:lstStyle/>
          <a:p>
            <a:fld id="{1A0BB482-D24B-F841-A873-2C24A2BF3878}" type="datetimeFigureOut">
              <a:rPr lang="en-US" smtClean="0"/>
              <a:t>9/19/22</a:t>
            </a:fld>
            <a:endParaRPr lang="en-US"/>
          </a:p>
        </p:txBody>
      </p:sp>
      <p:sp>
        <p:nvSpPr>
          <p:cNvPr id="5" name="Footer Placeholder 4">
            <a:extLst>
              <a:ext uri="{FF2B5EF4-FFF2-40B4-BE49-F238E27FC236}">
                <a16:creationId xmlns:a16="http://schemas.microsoft.com/office/drawing/2014/main" id="{F66C83FB-36E3-4549-89DE-9940A9F14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EA276-2AC0-9441-832C-0CE460CBDC3D}"/>
              </a:ext>
            </a:extLst>
          </p:cNvPr>
          <p:cNvSpPr>
            <a:spLocks noGrp="1"/>
          </p:cNvSpPr>
          <p:nvPr>
            <p:ph type="sldNum" sz="quarter" idx="12"/>
          </p:nvPr>
        </p:nvSpPr>
        <p:spPr/>
        <p:txBody>
          <a:bodyPr/>
          <a:lstStyle/>
          <a:p>
            <a:fld id="{5F654126-E9E0-E842-8B11-1251C36C63B2}" type="slidenum">
              <a:rPr lang="en-US" smtClean="0"/>
              <a:t>‹#›</a:t>
            </a:fld>
            <a:endParaRPr lang="en-US"/>
          </a:p>
        </p:txBody>
      </p:sp>
    </p:spTree>
    <p:extLst>
      <p:ext uri="{BB962C8B-B14F-4D97-AF65-F5344CB8AC3E}">
        <p14:creationId xmlns:p14="http://schemas.microsoft.com/office/powerpoint/2010/main" val="4115087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9E8D2-5ADB-2743-A853-A3EF567FB4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190D1B-BAF7-6D49-9EF6-BD51F886E4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3CAC3D-CD61-D647-9ED9-8AA6976D4FCF}"/>
              </a:ext>
            </a:extLst>
          </p:cNvPr>
          <p:cNvSpPr>
            <a:spLocks noGrp="1"/>
          </p:cNvSpPr>
          <p:nvPr>
            <p:ph type="dt" sz="half" idx="10"/>
          </p:nvPr>
        </p:nvSpPr>
        <p:spPr/>
        <p:txBody>
          <a:bodyPr/>
          <a:lstStyle/>
          <a:p>
            <a:fld id="{1A0BB482-D24B-F841-A873-2C24A2BF3878}" type="datetimeFigureOut">
              <a:rPr lang="en-US" smtClean="0"/>
              <a:t>9/19/22</a:t>
            </a:fld>
            <a:endParaRPr lang="en-US"/>
          </a:p>
        </p:txBody>
      </p:sp>
      <p:sp>
        <p:nvSpPr>
          <p:cNvPr id="5" name="Footer Placeholder 4">
            <a:extLst>
              <a:ext uri="{FF2B5EF4-FFF2-40B4-BE49-F238E27FC236}">
                <a16:creationId xmlns:a16="http://schemas.microsoft.com/office/drawing/2014/main" id="{A2A037DC-953F-2C45-B00B-930611D613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EDAF13-BC38-FB4D-AD55-298CEA88C2F4}"/>
              </a:ext>
            </a:extLst>
          </p:cNvPr>
          <p:cNvSpPr>
            <a:spLocks noGrp="1"/>
          </p:cNvSpPr>
          <p:nvPr>
            <p:ph type="sldNum" sz="quarter" idx="12"/>
          </p:nvPr>
        </p:nvSpPr>
        <p:spPr/>
        <p:txBody>
          <a:bodyPr/>
          <a:lstStyle/>
          <a:p>
            <a:fld id="{5F654126-E9E0-E842-8B11-1251C36C63B2}" type="slidenum">
              <a:rPr lang="en-US" smtClean="0"/>
              <a:t>‹#›</a:t>
            </a:fld>
            <a:endParaRPr lang="en-US"/>
          </a:p>
        </p:txBody>
      </p:sp>
    </p:spTree>
    <p:extLst>
      <p:ext uri="{BB962C8B-B14F-4D97-AF65-F5344CB8AC3E}">
        <p14:creationId xmlns:p14="http://schemas.microsoft.com/office/powerpoint/2010/main" val="3429675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0A9848-EFEB-4846-A88B-C074A4A283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13A5A5-16D4-A048-BB28-13A6B61904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376F4-5141-FE41-A2C1-BBF7FBB6D925}"/>
              </a:ext>
            </a:extLst>
          </p:cNvPr>
          <p:cNvSpPr>
            <a:spLocks noGrp="1"/>
          </p:cNvSpPr>
          <p:nvPr>
            <p:ph type="dt" sz="half" idx="10"/>
          </p:nvPr>
        </p:nvSpPr>
        <p:spPr/>
        <p:txBody>
          <a:bodyPr/>
          <a:lstStyle/>
          <a:p>
            <a:fld id="{1A0BB482-D24B-F841-A873-2C24A2BF3878}" type="datetimeFigureOut">
              <a:rPr lang="en-US" smtClean="0"/>
              <a:t>9/19/22</a:t>
            </a:fld>
            <a:endParaRPr lang="en-US"/>
          </a:p>
        </p:txBody>
      </p:sp>
      <p:sp>
        <p:nvSpPr>
          <p:cNvPr id="5" name="Footer Placeholder 4">
            <a:extLst>
              <a:ext uri="{FF2B5EF4-FFF2-40B4-BE49-F238E27FC236}">
                <a16:creationId xmlns:a16="http://schemas.microsoft.com/office/drawing/2014/main" id="{CF5C611B-1454-D941-934D-F37FAE87B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84E562-78E1-404D-9DA5-F9F9C244151B}"/>
              </a:ext>
            </a:extLst>
          </p:cNvPr>
          <p:cNvSpPr>
            <a:spLocks noGrp="1"/>
          </p:cNvSpPr>
          <p:nvPr>
            <p:ph type="sldNum" sz="quarter" idx="12"/>
          </p:nvPr>
        </p:nvSpPr>
        <p:spPr/>
        <p:txBody>
          <a:bodyPr/>
          <a:lstStyle/>
          <a:p>
            <a:fld id="{5F654126-E9E0-E842-8B11-1251C36C63B2}" type="slidenum">
              <a:rPr lang="en-US" smtClean="0"/>
              <a:t>‹#›</a:t>
            </a:fld>
            <a:endParaRPr lang="en-US"/>
          </a:p>
        </p:txBody>
      </p:sp>
    </p:spTree>
    <p:extLst>
      <p:ext uri="{BB962C8B-B14F-4D97-AF65-F5344CB8AC3E}">
        <p14:creationId xmlns:p14="http://schemas.microsoft.com/office/powerpoint/2010/main" val="3257181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B3DD9-F038-1442-8E00-6B1651B832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4CC52B-284B-B648-8A17-1C2BD78650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5CA95F-54CE-2E4E-AE27-912F0F135AFD}"/>
              </a:ext>
            </a:extLst>
          </p:cNvPr>
          <p:cNvSpPr>
            <a:spLocks noGrp="1"/>
          </p:cNvSpPr>
          <p:nvPr>
            <p:ph type="dt" sz="half" idx="10"/>
          </p:nvPr>
        </p:nvSpPr>
        <p:spPr/>
        <p:txBody>
          <a:bodyPr/>
          <a:lstStyle/>
          <a:p>
            <a:fld id="{1A0BB482-D24B-F841-A873-2C24A2BF3878}" type="datetimeFigureOut">
              <a:rPr lang="en-US" smtClean="0"/>
              <a:t>9/19/22</a:t>
            </a:fld>
            <a:endParaRPr lang="en-US"/>
          </a:p>
        </p:txBody>
      </p:sp>
      <p:sp>
        <p:nvSpPr>
          <p:cNvPr id="5" name="Footer Placeholder 4">
            <a:extLst>
              <a:ext uri="{FF2B5EF4-FFF2-40B4-BE49-F238E27FC236}">
                <a16:creationId xmlns:a16="http://schemas.microsoft.com/office/drawing/2014/main" id="{7EDBEAE3-5EC8-D043-BA8B-6F9F05A8A6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EAD5DA-94C6-FA4B-B73A-366972516260}"/>
              </a:ext>
            </a:extLst>
          </p:cNvPr>
          <p:cNvSpPr>
            <a:spLocks noGrp="1"/>
          </p:cNvSpPr>
          <p:nvPr>
            <p:ph type="sldNum" sz="quarter" idx="12"/>
          </p:nvPr>
        </p:nvSpPr>
        <p:spPr/>
        <p:txBody>
          <a:bodyPr/>
          <a:lstStyle/>
          <a:p>
            <a:fld id="{5F654126-E9E0-E842-8B11-1251C36C63B2}" type="slidenum">
              <a:rPr lang="en-US" smtClean="0"/>
              <a:t>‹#›</a:t>
            </a:fld>
            <a:endParaRPr lang="en-US"/>
          </a:p>
        </p:txBody>
      </p:sp>
    </p:spTree>
    <p:extLst>
      <p:ext uri="{BB962C8B-B14F-4D97-AF65-F5344CB8AC3E}">
        <p14:creationId xmlns:p14="http://schemas.microsoft.com/office/powerpoint/2010/main" val="1311340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918AE-CA76-874D-870D-7C863BD86B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B79419-12C2-DC40-8619-DF7A8D8F4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7AA877-6D4E-8549-A6A9-0A9BEC9B6FD0}"/>
              </a:ext>
            </a:extLst>
          </p:cNvPr>
          <p:cNvSpPr>
            <a:spLocks noGrp="1"/>
          </p:cNvSpPr>
          <p:nvPr>
            <p:ph type="dt" sz="half" idx="10"/>
          </p:nvPr>
        </p:nvSpPr>
        <p:spPr/>
        <p:txBody>
          <a:bodyPr/>
          <a:lstStyle/>
          <a:p>
            <a:fld id="{1A0BB482-D24B-F841-A873-2C24A2BF3878}" type="datetimeFigureOut">
              <a:rPr lang="en-US" smtClean="0"/>
              <a:t>9/19/22</a:t>
            </a:fld>
            <a:endParaRPr lang="en-US"/>
          </a:p>
        </p:txBody>
      </p:sp>
      <p:sp>
        <p:nvSpPr>
          <p:cNvPr id="5" name="Footer Placeholder 4">
            <a:extLst>
              <a:ext uri="{FF2B5EF4-FFF2-40B4-BE49-F238E27FC236}">
                <a16:creationId xmlns:a16="http://schemas.microsoft.com/office/drawing/2014/main" id="{29CF5ADF-C007-6C4B-9CF2-EB9848F9C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7C8B2C-4C24-314E-91F4-94B34B197193}"/>
              </a:ext>
            </a:extLst>
          </p:cNvPr>
          <p:cNvSpPr>
            <a:spLocks noGrp="1"/>
          </p:cNvSpPr>
          <p:nvPr>
            <p:ph type="sldNum" sz="quarter" idx="12"/>
          </p:nvPr>
        </p:nvSpPr>
        <p:spPr/>
        <p:txBody>
          <a:bodyPr/>
          <a:lstStyle/>
          <a:p>
            <a:fld id="{5F654126-E9E0-E842-8B11-1251C36C63B2}" type="slidenum">
              <a:rPr lang="en-US" smtClean="0"/>
              <a:t>‹#›</a:t>
            </a:fld>
            <a:endParaRPr lang="en-US"/>
          </a:p>
        </p:txBody>
      </p:sp>
    </p:spTree>
    <p:extLst>
      <p:ext uri="{BB962C8B-B14F-4D97-AF65-F5344CB8AC3E}">
        <p14:creationId xmlns:p14="http://schemas.microsoft.com/office/powerpoint/2010/main" val="3831266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E9069-998C-C24B-BD63-ED6068E9EB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1FCE13-B2B7-804B-AD32-F1A7E5B5D4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45F2B1-4431-6149-A1E7-8BCD3E5EB2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B8AE20-3EEB-6045-A013-B0B8C888D19E}"/>
              </a:ext>
            </a:extLst>
          </p:cNvPr>
          <p:cNvSpPr>
            <a:spLocks noGrp="1"/>
          </p:cNvSpPr>
          <p:nvPr>
            <p:ph type="dt" sz="half" idx="10"/>
          </p:nvPr>
        </p:nvSpPr>
        <p:spPr/>
        <p:txBody>
          <a:bodyPr/>
          <a:lstStyle/>
          <a:p>
            <a:fld id="{1A0BB482-D24B-F841-A873-2C24A2BF3878}" type="datetimeFigureOut">
              <a:rPr lang="en-US" smtClean="0"/>
              <a:t>9/19/22</a:t>
            </a:fld>
            <a:endParaRPr lang="en-US"/>
          </a:p>
        </p:txBody>
      </p:sp>
      <p:sp>
        <p:nvSpPr>
          <p:cNvPr id="6" name="Footer Placeholder 5">
            <a:extLst>
              <a:ext uri="{FF2B5EF4-FFF2-40B4-BE49-F238E27FC236}">
                <a16:creationId xmlns:a16="http://schemas.microsoft.com/office/drawing/2014/main" id="{D8146CB0-D034-7A44-8700-AF238BD2AA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D070DB-C33D-4C49-BE8B-FAFE3F5E05F5}"/>
              </a:ext>
            </a:extLst>
          </p:cNvPr>
          <p:cNvSpPr>
            <a:spLocks noGrp="1"/>
          </p:cNvSpPr>
          <p:nvPr>
            <p:ph type="sldNum" sz="quarter" idx="12"/>
          </p:nvPr>
        </p:nvSpPr>
        <p:spPr/>
        <p:txBody>
          <a:bodyPr/>
          <a:lstStyle/>
          <a:p>
            <a:fld id="{5F654126-E9E0-E842-8B11-1251C36C63B2}" type="slidenum">
              <a:rPr lang="en-US" smtClean="0"/>
              <a:t>‹#›</a:t>
            </a:fld>
            <a:endParaRPr lang="en-US"/>
          </a:p>
        </p:txBody>
      </p:sp>
    </p:spTree>
    <p:extLst>
      <p:ext uri="{BB962C8B-B14F-4D97-AF65-F5344CB8AC3E}">
        <p14:creationId xmlns:p14="http://schemas.microsoft.com/office/powerpoint/2010/main" val="2323852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25BC-8216-424F-B523-8DE4F65EC2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7B4AD0-850E-D545-87FD-91F2610C1D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C180C-99DC-FC41-B5D2-3988618F55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A2D364-F450-6048-8DC4-891ADEE7F4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301BCC-8456-FD47-A9FB-CE14CACFF0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3A1398-CE96-9148-AB80-E609F437CEF0}"/>
              </a:ext>
            </a:extLst>
          </p:cNvPr>
          <p:cNvSpPr>
            <a:spLocks noGrp="1"/>
          </p:cNvSpPr>
          <p:nvPr>
            <p:ph type="dt" sz="half" idx="10"/>
          </p:nvPr>
        </p:nvSpPr>
        <p:spPr/>
        <p:txBody>
          <a:bodyPr/>
          <a:lstStyle/>
          <a:p>
            <a:fld id="{1A0BB482-D24B-F841-A873-2C24A2BF3878}" type="datetimeFigureOut">
              <a:rPr lang="en-US" smtClean="0"/>
              <a:t>9/19/22</a:t>
            </a:fld>
            <a:endParaRPr lang="en-US"/>
          </a:p>
        </p:txBody>
      </p:sp>
      <p:sp>
        <p:nvSpPr>
          <p:cNvPr id="8" name="Footer Placeholder 7">
            <a:extLst>
              <a:ext uri="{FF2B5EF4-FFF2-40B4-BE49-F238E27FC236}">
                <a16:creationId xmlns:a16="http://schemas.microsoft.com/office/drawing/2014/main" id="{3A92ED0C-29BF-7844-A274-0ADFA81A85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6A3EBF-A43F-D64C-880B-A0432D151DBC}"/>
              </a:ext>
            </a:extLst>
          </p:cNvPr>
          <p:cNvSpPr>
            <a:spLocks noGrp="1"/>
          </p:cNvSpPr>
          <p:nvPr>
            <p:ph type="sldNum" sz="quarter" idx="12"/>
          </p:nvPr>
        </p:nvSpPr>
        <p:spPr/>
        <p:txBody>
          <a:bodyPr/>
          <a:lstStyle/>
          <a:p>
            <a:fld id="{5F654126-E9E0-E842-8B11-1251C36C63B2}" type="slidenum">
              <a:rPr lang="en-US" smtClean="0"/>
              <a:t>‹#›</a:t>
            </a:fld>
            <a:endParaRPr lang="en-US"/>
          </a:p>
        </p:txBody>
      </p:sp>
    </p:spTree>
    <p:extLst>
      <p:ext uri="{BB962C8B-B14F-4D97-AF65-F5344CB8AC3E}">
        <p14:creationId xmlns:p14="http://schemas.microsoft.com/office/powerpoint/2010/main" val="93725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4587C-7A1F-4B48-82EF-A08753CF20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BA51C-FE54-9C4D-B934-466075C0A501}"/>
              </a:ext>
            </a:extLst>
          </p:cNvPr>
          <p:cNvSpPr>
            <a:spLocks noGrp="1"/>
          </p:cNvSpPr>
          <p:nvPr>
            <p:ph type="dt" sz="half" idx="10"/>
          </p:nvPr>
        </p:nvSpPr>
        <p:spPr/>
        <p:txBody>
          <a:bodyPr/>
          <a:lstStyle/>
          <a:p>
            <a:fld id="{1A0BB482-D24B-F841-A873-2C24A2BF3878}" type="datetimeFigureOut">
              <a:rPr lang="en-US" smtClean="0"/>
              <a:t>9/19/22</a:t>
            </a:fld>
            <a:endParaRPr lang="en-US"/>
          </a:p>
        </p:txBody>
      </p:sp>
      <p:sp>
        <p:nvSpPr>
          <p:cNvPr id="4" name="Footer Placeholder 3">
            <a:extLst>
              <a:ext uri="{FF2B5EF4-FFF2-40B4-BE49-F238E27FC236}">
                <a16:creationId xmlns:a16="http://schemas.microsoft.com/office/drawing/2014/main" id="{ED80FCAB-973D-DF44-9824-6D5094AF81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A3186D-A962-5D41-B598-F2502E71E1B1}"/>
              </a:ext>
            </a:extLst>
          </p:cNvPr>
          <p:cNvSpPr>
            <a:spLocks noGrp="1"/>
          </p:cNvSpPr>
          <p:nvPr>
            <p:ph type="sldNum" sz="quarter" idx="12"/>
          </p:nvPr>
        </p:nvSpPr>
        <p:spPr/>
        <p:txBody>
          <a:bodyPr/>
          <a:lstStyle/>
          <a:p>
            <a:fld id="{5F654126-E9E0-E842-8B11-1251C36C63B2}" type="slidenum">
              <a:rPr lang="en-US" smtClean="0"/>
              <a:t>‹#›</a:t>
            </a:fld>
            <a:endParaRPr lang="en-US"/>
          </a:p>
        </p:txBody>
      </p:sp>
    </p:spTree>
    <p:extLst>
      <p:ext uri="{BB962C8B-B14F-4D97-AF65-F5344CB8AC3E}">
        <p14:creationId xmlns:p14="http://schemas.microsoft.com/office/powerpoint/2010/main" val="3550679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9447B5-B642-0E41-9F4E-2EC33E934DCA}"/>
              </a:ext>
            </a:extLst>
          </p:cNvPr>
          <p:cNvSpPr>
            <a:spLocks noGrp="1"/>
          </p:cNvSpPr>
          <p:nvPr>
            <p:ph type="dt" sz="half" idx="10"/>
          </p:nvPr>
        </p:nvSpPr>
        <p:spPr/>
        <p:txBody>
          <a:bodyPr/>
          <a:lstStyle/>
          <a:p>
            <a:fld id="{1A0BB482-D24B-F841-A873-2C24A2BF3878}" type="datetimeFigureOut">
              <a:rPr lang="en-US" smtClean="0"/>
              <a:t>9/19/22</a:t>
            </a:fld>
            <a:endParaRPr lang="en-US"/>
          </a:p>
        </p:txBody>
      </p:sp>
      <p:sp>
        <p:nvSpPr>
          <p:cNvPr id="3" name="Footer Placeholder 2">
            <a:extLst>
              <a:ext uri="{FF2B5EF4-FFF2-40B4-BE49-F238E27FC236}">
                <a16:creationId xmlns:a16="http://schemas.microsoft.com/office/drawing/2014/main" id="{18DA6869-89D5-A44E-81E1-C0092F9E19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CC59E1-A92D-374C-BF5E-CFE42C49219B}"/>
              </a:ext>
            </a:extLst>
          </p:cNvPr>
          <p:cNvSpPr>
            <a:spLocks noGrp="1"/>
          </p:cNvSpPr>
          <p:nvPr>
            <p:ph type="sldNum" sz="quarter" idx="12"/>
          </p:nvPr>
        </p:nvSpPr>
        <p:spPr/>
        <p:txBody>
          <a:bodyPr/>
          <a:lstStyle/>
          <a:p>
            <a:fld id="{5F654126-E9E0-E842-8B11-1251C36C63B2}" type="slidenum">
              <a:rPr lang="en-US" smtClean="0"/>
              <a:t>‹#›</a:t>
            </a:fld>
            <a:endParaRPr lang="en-US"/>
          </a:p>
        </p:txBody>
      </p:sp>
    </p:spTree>
    <p:extLst>
      <p:ext uri="{BB962C8B-B14F-4D97-AF65-F5344CB8AC3E}">
        <p14:creationId xmlns:p14="http://schemas.microsoft.com/office/powerpoint/2010/main" val="1173368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3666E-37D2-2D4C-A198-1DC734B615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765F57-7AB4-8941-95F4-1FEB5CC416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3E058D-FE6C-044A-BA6C-0DFDE812D3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C3BA94-2DC8-0942-830D-F0924D49F4D4}"/>
              </a:ext>
            </a:extLst>
          </p:cNvPr>
          <p:cNvSpPr>
            <a:spLocks noGrp="1"/>
          </p:cNvSpPr>
          <p:nvPr>
            <p:ph type="dt" sz="half" idx="10"/>
          </p:nvPr>
        </p:nvSpPr>
        <p:spPr/>
        <p:txBody>
          <a:bodyPr/>
          <a:lstStyle/>
          <a:p>
            <a:fld id="{1A0BB482-D24B-F841-A873-2C24A2BF3878}" type="datetimeFigureOut">
              <a:rPr lang="en-US" smtClean="0"/>
              <a:t>9/19/22</a:t>
            </a:fld>
            <a:endParaRPr lang="en-US"/>
          </a:p>
        </p:txBody>
      </p:sp>
      <p:sp>
        <p:nvSpPr>
          <p:cNvPr id="6" name="Footer Placeholder 5">
            <a:extLst>
              <a:ext uri="{FF2B5EF4-FFF2-40B4-BE49-F238E27FC236}">
                <a16:creationId xmlns:a16="http://schemas.microsoft.com/office/drawing/2014/main" id="{14DB5838-92BB-0448-9EA6-7CCFBB51ED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C31C5-B69D-8B45-A3C0-B8FC5F49A3F1}"/>
              </a:ext>
            </a:extLst>
          </p:cNvPr>
          <p:cNvSpPr>
            <a:spLocks noGrp="1"/>
          </p:cNvSpPr>
          <p:nvPr>
            <p:ph type="sldNum" sz="quarter" idx="12"/>
          </p:nvPr>
        </p:nvSpPr>
        <p:spPr/>
        <p:txBody>
          <a:bodyPr/>
          <a:lstStyle/>
          <a:p>
            <a:fld id="{5F654126-E9E0-E842-8B11-1251C36C63B2}" type="slidenum">
              <a:rPr lang="en-US" smtClean="0"/>
              <a:t>‹#›</a:t>
            </a:fld>
            <a:endParaRPr lang="en-US"/>
          </a:p>
        </p:txBody>
      </p:sp>
    </p:spTree>
    <p:extLst>
      <p:ext uri="{BB962C8B-B14F-4D97-AF65-F5344CB8AC3E}">
        <p14:creationId xmlns:p14="http://schemas.microsoft.com/office/powerpoint/2010/main" val="4126073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EBD9B-9683-3D40-AADA-5F83D35417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8BE537-65D6-EE49-9D3A-39653AA31E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BAB56F-3E7A-D148-A3D1-7FE0514F53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33E39C-3C62-EF45-B27F-1B851FE2884A}"/>
              </a:ext>
            </a:extLst>
          </p:cNvPr>
          <p:cNvSpPr>
            <a:spLocks noGrp="1"/>
          </p:cNvSpPr>
          <p:nvPr>
            <p:ph type="dt" sz="half" idx="10"/>
          </p:nvPr>
        </p:nvSpPr>
        <p:spPr/>
        <p:txBody>
          <a:bodyPr/>
          <a:lstStyle/>
          <a:p>
            <a:fld id="{1A0BB482-D24B-F841-A873-2C24A2BF3878}" type="datetimeFigureOut">
              <a:rPr lang="en-US" smtClean="0"/>
              <a:t>9/19/22</a:t>
            </a:fld>
            <a:endParaRPr lang="en-US"/>
          </a:p>
        </p:txBody>
      </p:sp>
      <p:sp>
        <p:nvSpPr>
          <p:cNvPr id="6" name="Footer Placeholder 5">
            <a:extLst>
              <a:ext uri="{FF2B5EF4-FFF2-40B4-BE49-F238E27FC236}">
                <a16:creationId xmlns:a16="http://schemas.microsoft.com/office/drawing/2014/main" id="{7E9AAE76-D00E-9C48-96FA-DBFF13A38C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4E0EC3-2D50-DA49-A192-D183D3EF4A42}"/>
              </a:ext>
            </a:extLst>
          </p:cNvPr>
          <p:cNvSpPr>
            <a:spLocks noGrp="1"/>
          </p:cNvSpPr>
          <p:nvPr>
            <p:ph type="sldNum" sz="quarter" idx="12"/>
          </p:nvPr>
        </p:nvSpPr>
        <p:spPr/>
        <p:txBody>
          <a:bodyPr/>
          <a:lstStyle/>
          <a:p>
            <a:fld id="{5F654126-E9E0-E842-8B11-1251C36C63B2}" type="slidenum">
              <a:rPr lang="en-US" smtClean="0"/>
              <a:t>‹#›</a:t>
            </a:fld>
            <a:endParaRPr lang="en-US"/>
          </a:p>
        </p:txBody>
      </p:sp>
    </p:spTree>
    <p:extLst>
      <p:ext uri="{BB962C8B-B14F-4D97-AF65-F5344CB8AC3E}">
        <p14:creationId xmlns:p14="http://schemas.microsoft.com/office/powerpoint/2010/main" val="606591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41195C-D91A-A04B-B3AA-0B233376F7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726487-BA28-1D46-B712-CA9ABC65B5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71A398-CBF6-F34C-9091-79BB828E89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0BB482-D24B-F841-A873-2C24A2BF3878}" type="datetimeFigureOut">
              <a:rPr lang="en-US" smtClean="0"/>
              <a:t>9/19/22</a:t>
            </a:fld>
            <a:endParaRPr lang="en-US"/>
          </a:p>
        </p:txBody>
      </p:sp>
      <p:sp>
        <p:nvSpPr>
          <p:cNvPr id="5" name="Footer Placeholder 4">
            <a:extLst>
              <a:ext uri="{FF2B5EF4-FFF2-40B4-BE49-F238E27FC236}">
                <a16:creationId xmlns:a16="http://schemas.microsoft.com/office/drawing/2014/main" id="{4071932C-E313-CB41-820A-86A8E08A53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90A436-6E29-144A-9D18-F61ADFBF53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54126-E9E0-E842-8B11-1251C36C63B2}" type="slidenum">
              <a:rPr lang="en-US" smtClean="0"/>
              <a:t>‹#›</a:t>
            </a:fld>
            <a:endParaRPr lang="en-US"/>
          </a:p>
        </p:txBody>
      </p:sp>
    </p:spTree>
    <p:extLst>
      <p:ext uri="{BB962C8B-B14F-4D97-AF65-F5344CB8AC3E}">
        <p14:creationId xmlns:p14="http://schemas.microsoft.com/office/powerpoint/2010/main" val="1864025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8.png"/><Relationship Id="rId18"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20.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7.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6.png"/><Relationship Id="rId9" Type="http://schemas.openxmlformats.org/officeDocument/2006/relationships/image" Target="../media/image8.pn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AD84-8381-EE47-8655-D08C49B142B7}"/>
              </a:ext>
            </a:extLst>
          </p:cNvPr>
          <p:cNvSpPr>
            <a:spLocks noGrp="1"/>
          </p:cNvSpPr>
          <p:nvPr>
            <p:ph type="ctrTitle"/>
          </p:nvPr>
        </p:nvSpPr>
        <p:spPr/>
        <p:txBody>
          <a:bodyPr/>
          <a:lstStyle/>
          <a:p>
            <a:r>
              <a:rPr lang="en-US" dirty="0"/>
              <a:t>Activity: MLP Structure</a:t>
            </a:r>
          </a:p>
        </p:txBody>
      </p:sp>
    </p:spTree>
    <p:extLst>
      <p:ext uri="{BB962C8B-B14F-4D97-AF65-F5344CB8AC3E}">
        <p14:creationId xmlns:p14="http://schemas.microsoft.com/office/powerpoint/2010/main" val="136635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9937-F32B-CA97-9778-59220C37E7CC}"/>
              </a:ext>
            </a:extLst>
          </p:cNvPr>
          <p:cNvSpPr>
            <a:spLocks noGrp="1"/>
          </p:cNvSpPr>
          <p:nvPr>
            <p:ph type="title"/>
          </p:nvPr>
        </p:nvSpPr>
        <p:spPr/>
        <p:txBody>
          <a:bodyPr/>
          <a:lstStyle/>
          <a:p>
            <a:r>
              <a:rPr lang="en-US" dirty="0"/>
              <a:t>Part I.1</a:t>
            </a:r>
          </a:p>
        </p:txBody>
      </p:sp>
      <p:sp>
        <p:nvSpPr>
          <p:cNvPr id="3" name="Content Placeholder 2">
            <a:extLst>
              <a:ext uri="{FF2B5EF4-FFF2-40B4-BE49-F238E27FC236}">
                <a16:creationId xmlns:a16="http://schemas.microsoft.com/office/drawing/2014/main" id="{17BEF4D5-61BC-842F-41C4-6D9B69E9E79D}"/>
              </a:ext>
            </a:extLst>
          </p:cNvPr>
          <p:cNvSpPr>
            <a:spLocks noGrp="1"/>
          </p:cNvSpPr>
          <p:nvPr>
            <p:ph idx="1"/>
          </p:nvPr>
        </p:nvSpPr>
        <p:spPr/>
        <p:txBody>
          <a:bodyPr>
            <a:normAutofit fontScale="92500" lnSpcReduction="10000"/>
          </a:bodyPr>
          <a:lstStyle/>
          <a:p>
            <a:pPr marL="0" indent="0">
              <a:buNone/>
            </a:pPr>
            <a:r>
              <a:rPr lang="en-US" sz="2400" dirty="0"/>
              <a:t>For each of the following, determine (a) how many logistic regression models and (b) how many parameters are contained in the model.</a:t>
            </a:r>
          </a:p>
          <a:p>
            <a:pPr marL="0" indent="0">
              <a:buNone/>
            </a:pPr>
            <a:endParaRPr lang="en-US" sz="2400" dirty="0"/>
          </a:p>
          <a:p>
            <a:pPr marL="514350" indent="-514350">
              <a:buFont typeface="+mj-lt"/>
              <a:buAutoNum type="arabicPeriod"/>
            </a:pPr>
            <a:r>
              <a:rPr lang="en-US" sz="2400" dirty="0"/>
              <a:t>Logistic regression with 3 input features</a:t>
            </a:r>
            <a:endParaRPr lang="en-US" sz="2000" dirty="0"/>
          </a:p>
          <a:p>
            <a:pPr marL="514350" indent="-514350">
              <a:buFont typeface="+mj-lt"/>
              <a:buAutoNum type="arabicPeriod"/>
            </a:pPr>
            <a:endParaRPr lang="en-US" sz="2400" dirty="0"/>
          </a:p>
          <a:p>
            <a:pPr marL="971550" lvl="1" indent="-514350">
              <a:buFont typeface="+mj-lt"/>
              <a:buAutoNum type="alphaLcParenR"/>
            </a:pPr>
            <a:r>
              <a:rPr lang="en-US" sz="2000" dirty="0"/>
              <a:t>1 logistic regression model</a:t>
            </a:r>
          </a:p>
          <a:p>
            <a:pPr marL="971550" lvl="1" indent="-514350">
              <a:buFont typeface="+mj-lt"/>
              <a:buAutoNum type="alphaLcParenR"/>
            </a:pPr>
            <a:r>
              <a:rPr lang="en-US" sz="2000" u="sng" dirty="0"/>
              <a:t>If we follow the convention of including 1 as an input feature</a:t>
            </a:r>
            <a:r>
              <a:rPr lang="en-US" sz="2000" dirty="0"/>
              <a:t>, then there are 3 parameters – one for each input feature</a:t>
            </a:r>
            <a:endParaRPr lang="en-US" sz="2000" u="sng" dirty="0"/>
          </a:p>
          <a:p>
            <a:pPr marL="971550" lvl="1" indent="-514350">
              <a:buFont typeface="+mj-lt"/>
              <a:buAutoNum type="alphaLcParenR"/>
            </a:pPr>
            <a:r>
              <a:rPr lang="en-US" sz="2000" u="sng" dirty="0"/>
              <a:t>If we do not follow this convention</a:t>
            </a:r>
            <a:r>
              <a:rPr lang="en-US" sz="2000" dirty="0"/>
              <a:t>, then there are 4 parameters – one for each input feature, and one additional bias term</a:t>
            </a:r>
          </a:p>
          <a:p>
            <a:pPr marL="0" indent="0">
              <a:buNone/>
            </a:pPr>
            <a:endParaRPr lang="en-US" sz="2400" dirty="0"/>
          </a:p>
          <a:p>
            <a:pPr marL="0" indent="0">
              <a:buNone/>
            </a:pPr>
            <a:r>
              <a:rPr lang="en-US" sz="2400" dirty="0"/>
              <a:t>It may be helpful to draw or create graphs for these models. For this activity, bias/intercept parameters may be ignored.</a:t>
            </a:r>
          </a:p>
        </p:txBody>
      </p:sp>
    </p:spTree>
    <p:extLst>
      <p:ext uri="{BB962C8B-B14F-4D97-AF65-F5344CB8AC3E}">
        <p14:creationId xmlns:p14="http://schemas.microsoft.com/office/powerpoint/2010/main" val="45043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9937-F32B-CA97-9778-59220C37E7CC}"/>
              </a:ext>
            </a:extLst>
          </p:cNvPr>
          <p:cNvSpPr>
            <a:spLocks noGrp="1"/>
          </p:cNvSpPr>
          <p:nvPr>
            <p:ph type="title"/>
          </p:nvPr>
        </p:nvSpPr>
        <p:spPr/>
        <p:txBody>
          <a:bodyPr/>
          <a:lstStyle/>
          <a:p>
            <a:r>
              <a:rPr lang="en-US" dirty="0"/>
              <a:t>Part I.2</a:t>
            </a:r>
          </a:p>
        </p:txBody>
      </p:sp>
      <p:sp>
        <p:nvSpPr>
          <p:cNvPr id="3" name="Content Placeholder 2">
            <a:extLst>
              <a:ext uri="{FF2B5EF4-FFF2-40B4-BE49-F238E27FC236}">
                <a16:creationId xmlns:a16="http://schemas.microsoft.com/office/drawing/2014/main" id="{17BEF4D5-61BC-842F-41C4-6D9B69E9E79D}"/>
              </a:ext>
            </a:extLst>
          </p:cNvPr>
          <p:cNvSpPr>
            <a:spLocks noGrp="1"/>
          </p:cNvSpPr>
          <p:nvPr>
            <p:ph idx="1"/>
          </p:nvPr>
        </p:nvSpPr>
        <p:spPr/>
        <p:txBody>
          <a:bodyPr>
            <a:normAutofit fontScale="77500" lnSpcReduction="20000"/>
          </a:bodyPr>
          <a:lstStyle/>
          <a:p>
            <a:pPr marL="0" indent="0">
              <a:buNone/>
            </a:pPr>
            <a:r>
              <a:rPr lang="en-US" sz="2400" dirty="0"/>
              <a:t>For each of the following, determine (a) how many logistic regression models and (b) how many parameters are contained in the model.</a:t>
            </a:r>
          </a:p>
          <a:p>
            <a:pPr marL="0" indent="0">
              <a:buNone/>
            </a:pPr>
            <a:endParaRPr lang="en-US" sz="2400" dirty="0"/>
          </a:p>
          <a:p>
            <a:pPr marL="0" indent="0">
              <a:buNone/>
            </a:pPr>
            <a:r>
              <a:rPr lang="en-US" sz="2400" dirty="0"/>
              <a:t>2. An MLP with 3 input features and 1 hidden layer with 6 hidden units</a:t>
            </a:r>
          </a:p>
          <a:p>
            <a:pPr marL="0" indent="0">
              <a:buNone/>
            </a:pPr>
            <a:endParaRPr lang="en-US" sz="2400" dirty="0"/>
          </a:p>
          <a:p>
            <a:pPr marL="457200" indent="-457200">
              <a:buAutoNum type="alphaLcParenR"/>
            </a:pPr>
            <a:r>
              <a:rPr lang="en-US" sz="2400" dirty="0"/>
              <a:t>There are 7 logistic regression models: one for each hidden unit, and 1 for the outcome</a:t>
            </a:r>
          </a:p>
          <a:p>
            <a:pPr marL="457200" indent="-457200">
              <a:buFont typeface="Arial" panose="020B0604020202020204" pitchFamily="34" charset="0"/>
              <a:buAutoNum type="alphaLcParenR"/>
            </a:pPr>
            <a:r>
              <a:rPr lang="en-US" sz="2400" dirty="0"/>
              <a:t>There are:</a:t>
            </a:r>
          </a:p>
          <a:p>
            <a:pPr marL="971550" lvl="1" indent="-514350">
              <a:buFont typeface="+mj-lt"/>
              <a:buAutoNum type="romanLcPeriod"/>
            </a:pPr>
            <a:r>
              <a:rPr lang="en-US" sz="2000" dirty="0"/>
              <a:t>3 x 6 = 18 connections between the input features and the hidden units</a:t>
            </a:r>
          </a:p>
          <a:p>
            <a:pPr marL="971550" lvl="1" indent="-514350">
              <a:buFont typeface="+mj-lt"/>
              <a:buAutoNum type="romanLcPeriod"/>
            </a:pPr>
            <a:r>
              <a:rPr lang="en-US" sz="2000" dirty="0"/>
              <a:t>6 possible additional bias terms (one per hidden unit) depending on our convention (see Part I.1)</a:t>
            </a:r>
          </a:p>
          <a:p>
            <a:pPr marL="971550" lvl="1" indent="-514350">
              <a:buFont typeface="+mj-lt"/>
              <a:buAutoNum type="romanLcPeriod"/>
            </a:pPr>
            <a:r>
              <a:rPr lang="en-US" sz="2000" dirty="0"/>
              <a:t>6 connections between units in the hidden layer and the outcome</a:t>
            </a:r>
          </a:p>
          <a:p>
            <a:pPr marL="971550" lvl="1" indent="-514350">
              <a:buFont typeface="+mj-lt"/>
              <a:buAutoNum type="romanLcPeriod"/>
            </a:pPr>
            <a:r>
              <a:rPr lang="en-US" sz="2000" dirty="0"/>
              <a:t>1 bias term for the outcome</a:t>
            </a:r>
          </a:p>
          <a:p>
            <a:pPr marL="514350" indent="-514350">
              <a:buFont typeface="+mj-lt"/>
              <a:buAutoNum type="alphaLcParenR"/>
            </a:pPr>
            <a:r>
              <a:rPr lang="en-US" sz="2500" dirty="0"/>
              <a:t>This gives us up to 31 parameters in total depending on handling of bias terms.</a:t>
            </a:r>
          </a:p>
          <a:p>
            <a:pPr marL="514350" indent="-514350">
              <a:buFont typeface="+mj-lt"/>
              <a:buAutoNum type="alphaLcParenR"/>
            </a:pPr>
            <a:endParaRPr lang="en-US" sz="2400" dirty="0"/>
          </a:p>
          <a:p>
            <a:pPr marL="0" indent="0">
              <a:buNone/>
            </a:pPr>
            <a:r>
              <a:rPr lang="en-US" sz="2400" dirty="0"/>
              <a:t>It may be helpful to draw or create graphs for these models. For this activity, bias/intercept parameters may be ignored.</a:t>
            </a:r>
          </a:p>
        </p:txBody>
      </p:sp>
    </p:spTree>
    <p:extLst>
      <p:ext uri="{BB962C8B-B14F-4D97-AF65-F5344CB8AC3E}">
        <p14:creationId xmlns:p14="http://schemas.microsoft.com/office/powerpoint/2010/main" val="977899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9937-F32B-CA97-9778-59220C37E7CC}"/>
              </a:ext>
            </a:extLst>
          </p:cNvPr>
          <p:cNvSpPr>
            <a:spLocks noGrp="1"/>
          </p:cNvSpPr>
          <p:nvPr>
            <p:ph type="title"/>
          </p:nvPr>
        </p:nvSpPr>
        <p:spPr/>
        <p:txBody>
          <a:bodyPr/>
          <a:lstStyle/>
          <a:p>
            <a:r>
              <a:rPr lang="en-US" dirty="0"/>
              <a:t>Part I.3</a:t>
            </a:r>
          </a:p>
        </p:txBody>
      </p:sp>
      <p:sp>
        <p:nvSpPr>
          <p:cNvPr id="3" name="Content Placeholder 2">
            <a:extLst>
              <a:ext uri="{FF2B5EF4-FFF2-40B4-BE49-F238E27FC236}">
                <a16:creationId xmlns:a16="http://schemas.microsoft.com/office/drawing/2014/main" id="{17BEF4D5-61BC-842F-41C4-6D9B69E9E79D}"/>
              </a:ext>
            </a:extLst>
          </p:cNvPr>
          <p:cNvSpPr>
            <a:spLocks noGrp="1"/>
          </p:cNvSpPr>
          <p:nvPr>
            <p:ph idx="1"/>
          </p:nvPr>
        </p:nvSpPr>
        <p:spPr/>
        <p:txBody>
          <a:bodyPr>
            <a:normAutofit fontScale="62500" lnSpcReduction="20000"/>
          </a:bodyPr>
          <a:lstStyle/>
          <a:p>
            <a:pPr marL="0" indent="0">
              <a:buNone/>
            </a:pPr>
            <a:r>
              <a:rPr lang="en-US" sz="2400" dirty="0"/>
              <a:t>For each of the following, determine (a) how many logistic regression models and (b) how many parameters are contained in the model.</a:t>
            </a:r>
          </a:p>
          <a:p>
            <a:pPr marL="0" indent="0">
              <a:buNone/>
            </a:pPr>
            <a:endParaRPr lang="en-US" sz="2400" dirty="0"/>
          </a:p>
          <a:p>
            <a:pPr marL="0" indent="0">
              <a:buNone/>
            </a:pPr>
            <a:r>
              <a:rPr lang="en-US" sz="2400" dirty="0"/>
              <a:t>3. An MLP with 3 input features and 2 hidden layers, each with 6 hidden units</a:t>
            </a:r>
          </a:p>
          <a:p>
            <a:pPr marL="0" indent="0">
              <a:buNone/>
            </a:pPr>
            <a:endParaRPr lang="en-US" sz="2400" dirty="0"/>
          </a:p>
          <a:p>
            <a:pPr marL="457200" indent="-457200">
              <a:buAutoNum type="alphaLcParenR"/>
            </a:pPr>
            <a:r>
              <a:rPr lang="en-US" sz="2400" dirty="0"/>
              <a:t>There are 13 logistic regression models: 1 for each of the 6 * 2 = 12 hidden units, and 1 for the outcome</a:t>
            </a:r>
          </a:p>
          <a:p>
            <a:pPr marL="457200" indent="-457200">
              <a:buFont typeface="Arial" panose="020B0604020202020204" pitchFamily="34" charset="0"/>
              <a:buAutoNum type="alphaLcParenR"/>
            </a:pPr>
            <a:r>
              <a:rPr lang="en-US" sz="2400" dirty="0"/>
              <a:t>There are:</a:t>
            </a:r>
          </a:p>
          <a:p>
            <a:pPr marL="971550" lvl="1" indent="-514350">
              <a:buFont typeface="+mj-lt"/>
              <a:buAutoNum type="romanLcPeriod"/>
            </a:pPr>
            <a:r>
              <a:rPr lang="en-US" sz="2000" dirty="0"/>
              <a:t>3 x 6 = 18 connections between the input features and the hidden units</a:t>
            </a:r>
          </a:p>
          <a:p>
            <a:pPr marL="971550" lvl="1" indent="-514350">
              <a:buFont typeface="+mj-lt"/>
              <a:buAutoNum type="romanLcPeriod"/>
            </a:pPr>
            <a:r>
              <a:rPr lang="en-US" sz="2000" dirty="0"/>
              <a:t>6 possible additional bias terms (one per hidden unit) depending on our convention (see Part I.1)</a:t>
            </a:r>
          </a:p>
          <a:p>
            <a:pPr marL="971550" lvl="1" indent="-514350">
              <a:buFont typeface="+mj-lt"/>
              <a:buAutoNum type="romanLcPeriod"/>
            </a:pPr>
            <a:r>
              <a:rPr lang="en-US" sz="2000" dirty="0"/>
              <a:t>6 x 6 = 36 connections between units in the first hidden layer and units in the second hidden layer</a:t>
            </a:r>
          </a:p>
          <a:p>
            <a:pPr marL="971550" lvl="1" indent="-514350">
              <a:buFont typeface="+mj-lt"/>
              <a:buAutoNum type="romanLcPeriod"/>
            </a:pPr>
            <a:r>
              <a:rPr lang="en-US" sz="2000" dirty="0"/>
              <a:t>6 bias terms, one per hidden unit in the second hidden layer</a:t>
            </a:r>
          </a:p>
          <a:p>
            <a:pPr marL="971550" lvl="1" indent="-514350">
              <a:buFont typeface="+mj-lt"/>
              <a:buAutoNum type="romanLcPeriod"/>
            </a:pPr>
            <a:r>
              <a:rPr lang="en-US" sz="2000" dirty="0"/>
              <a:t>6 connections between units in the second hidden layer and the outcome</a:t>
            </a:r>
          </a:p>
          <a:p>
            <a:pPr marL="971550" lvl="1" indent="-514350">
              <a:buFont typeface="+mj-lt"/>
              <a:buAutoNum type="romanLcPeriod"/>
            </a:pPr>
            <a:r>
              <a:rPr lang="en-US" sz="2000" dirty="0"/>
              <a:t>1 bias term for the outcome</a:t>
            </a:r>
          </a:p>
          <a:p>
            <a:pPr marL="514350" indent="-514350">
              <a:buFont typeface="+mj-lt"/>
              <a:buAutoNum type="alphaLcParenR"/>
            </a:pPr>
            <a:r>
              <a:rPr lang="en-US" sz="2400" dirty="0"/>
              <a:t>This gives us up to 73 parameters in total depending on handling of bias terms.</a:t>
            </a:r>
          </a:p>
          <a:p>
            <a:pPr marL="514350" indent="-514350">
              <a:buFont typeface="+mj-lt"/>
              <a:buAutoNum type="alphaLcParenR"/>
            </a:pPr>
            <a:endParaRPr lang="en-US" sz="2400" dirty="0"/>
          </a:p>
          <a:p>
            <a:pPr marL="0" indent="0">
              <a:buNone/>
            </a:pPr>
            <a:r>
              <a:rPr lang="en-US" sz="2400" dirty="0"/>
              <a:t>It may be helpful to draw or create graphs for these models. For this activity, bias/intercept parameters may be ignored.</a:t>
            </a:r>
          </a:p>
        </p:txBody>
      </p:sp>
    </p:spTree>
    <p:extLst>
      <p:ext uri="{BB962C8B-B14F-4D97-AF65-F5344CB8AC3E}">
        <p14:creationId xmlns:p14="http://schemas.microsoft.com/office/powerpoint/2010/main" val="3510225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9937-F32B-CA97-9778-59220C37E7CC}"/>
              </a:ext>
            </a:extLst>
          </p:cNvPr>
          <p:cNvSpPr>
            <a:spLocks noGrp="1"/>
          </p:cNvSpPr>
          <p:nvPr>
            <p:ph type="title"/>
          </p:nvPr>
        </p:nvSpPr>
        <p:spPr/>
        <p:txBody>
          <a:bodyPr/>
          <a:lstStyle/>
          <a:p>
            <a:r>
              <a:rPr lang="en-US" dirty="0"/>
              <a:t>Part I.4</a:t>
            </a:r>
          </a:p>
        </p:txBody>
      </p:sp>
      <p:sp>
        <p:nvSpPr>
          <p:cNvPr id="3" name="Content Placeholder 2">
            <a:extLst>
              <a:ext uri="{FF2B5EF4-FFF2-40B4-BE49-F238E27FC236}">
                <a16:creationId xmlns:a16="http://schemas.microsoft.com/office/drawing/2014/main" id="{17BEF4D5-61BC-842F-41C4-6D9B69E9E79D}"/>
              </a:ext>
            </a:extLst>
          </p:cNvPr>
          <p:cNvSpPr>
            <a:spLocks noGrp="1"/>
          </p:cNvSpPr>
          <p:nvPr>
            <p:ph idx="1"/>
          </p:nvPr>
        </p:nvSpPr>
        <p:spPr/>
        <p:txBody>
          <a:bodyPr>
            <a:normAutofit fontScale="55000" lnSpcReduction="20000"/>
          </a:bodyPr>
          <a:lstStyle/>
          <a:p>
            <a:pPr marL="0" indent="0">
              <a:buNone/>
            </a:pPr>
            <a:r>
              <a:rPr lang="en-US" sz="2400" dirty="0"/>
              <a:t>For each of the following, determine (a) how many logistic regression models and (b) how many parameters are contained in the model.</a:t>
            </a:r>
          </a:p>
          <a:p>
            <a:pPr marL="0" indent="0">
              <a:buNone/>
            </a:pPr>
            <a:endParaRPr lang="en-US" sz="2400" dirty="0"/>
          </a:p>
          <a:p>
            <a:pPr marL="0" indent="0">
              <a:buNone/>
            </a:pPr>
            <a:r>
              <a:rPr lang="en-US" sz="2400" dirty="0"/>
              <a:t>4. (challenge) An MLP with 3 input features and 3 hidden layers with 6, 2, and 6 hidden units, respectively</a:t>
            </a:r>
          </a:p>
          <a:p>
            <a:pPr marL="0" indent="0">
              <a:buNone/>
            </a:pPr>
            <a:endParaRPr lang="en-US" sz="2400" dirty="0"/>
          </a:p>
          <a:p>
            <a:pPr marL="457200" indent="-457200">
              <a:buAutoNum type="alphaLcParenR"/>
            </a:pPr>
            <a:r>
              <a:rPr lang="en-US" sz="2400" dirty="0"/>
              <a:t>There are 15 logistic regression models: 1 for each of the 6 + 2 + 6 = 14 hidden units, and 1 for the outcome</a:t>
            </a:r>
          </a:p>
          <a:p>
            <a:pPr marL="457200" indent="-457200">
              <a:buFont typeface="Arial" panose="020B0604020202020204" pitchFamily="34" charset="0"/>
              <a:buAutoNum type="alphaLcParenR"/>
            </a:pPr>
            <a:r>
              <a:rPr lang="en-US" sz="2400" dirty="0"/>
              <a:t>There are:</a:t>
            </a:r>
          </a:p>
          <a:p>
            <a:pPr marL="971550" lvl="1" indent="-514350">
              <a:buFont typeface="+mj-lt"/>
              <a:buAutoNum type="romanLcPeriod"/>
            </a:pPr>
            <a:r>
              <a:rPr lang="en-US" sz="2000" dirty="0"/>
              <a:t>3 x 6 = 18 connections between the input features and the hidden units</a:t>
            </a:r>
          </a:p>
          <a:p>
            <a:pPr marL="971550" lvl="1" indent="-514350">
              <a:buFont typeface="+mj-lt"/>
              <a:buAutoNum type="romanLcPeriod"/>
            </a:pPr>
            <a:r>
              <a:rPr lang="en-US" sz="2000" dirty="0"/>
              <a:t>6 possible additional bias terms (one per hidden unit) depending on our convention (see Part I.1)</a:t>
            </a:r>
          </a:p>
          <a:p>
            <a:pPr marL="971550" lvl="1" indent="-514350">
              <a:buFont typeface="+mj-lt"/>
              <a:buAutoNum type="romanLcPeriod"/>
            </a:pPr>
            <a:r>
              <a:rPr lang="en-US" sz="2000" dirty="0"/>
              <a:t>6 x 2 = 12 connections between units in the first hidden layer and units in the second hidden layer</a:t>
            </a:r>
          </a:p>
          <a:p>
            <a:pPr marL="971550" lvl="1" indent="-514350">
              <a:buFont typeface="+mj-lt"/>
              <a:buAutoNum type="romanLcPeriod"/>
            </a:pPr>
            <a:r>
              <a:rPr lang="en-US" sz="2000" dirty="0"/>
              <a:t>2 bias terms, one per hidden unit in the second hidden layer</a:t>
            </a:r>
          </a:p>
          <a:p>
            <a:pPr marL="971550" lvl="1" indent="-514350">
              <a:buFont typeface="+mj-lt"/>
              <a:buAutoNum type="romanLcPeriod"/>
            </a:pPr>
            <a:r>
              <a:rPr lang="en-US" sz="2000" dirty="0"/>
              <a:t>2 x 6 = 12 connections between units in the second hidden layer and units in the third hidden layer</a:t>
            </a:r>
          </a:p>
          <a:p>
            <a:pPr marL="971550" lvl="1" indent="-514350">
              <a:buFont typeface="+mj-lt"/>
              <a:buAutoNum type="romanLcPeriod"/>
            </a:pPr>
            <a:r>
              <a:rPr lang="en-US" sz="2000" dirty="0"/>
              <a:t>6 bias terms, one per hidden unit in the third hidden layer</a:t>
            </a:r>
          </a:p>
          <a:p>
            <a:pPr marL="971550" lvl="1" indent="-514350">
              <a:buFont typeface="+mj-lt"/>
              <a:buAutoNum type="romanLcPeriod"/>
            </a:pPr>
            <a:r>
              <a:rPr lang="en-US" sz="2000" dirty="0"/>
              <a:t>6 connections between units in the third hidden layer and the outcome</a:t>
            </a:r>
          </a:p>
          <a:p>
            <a:pPr marL="971550" lvl="1" indent="-514350">
              <a:buFont typeface="+mj-lt"/>
              <a:buAutoNum type="romanLcPeriod"/>
            </a:pPr>
            <a:r>
              <a:rPr lang="en-US" sz="2000" dirty="0"/>
              <a:t>1 bias term for the outcome</a:t>
            </a:r>
          </a:p>
          <a:p>
            <a:pPr marL="514350" indent="-514350">
              <a:buFont typeface="+mj-lt"/>
              <a:buAutoNum type="alphaLcParenR"/>
            </a:pPr>
            <a:r>
              <a:rPr lang="en-US" sz="2400" dirty="0"/>
              <a:t>This gives us up to 63 parameters in total depending on handling of bias terms. This is fewer than the previous exercise even though this MLP has more hidden layers and more total hidden units!</a:t>
            </a:r>
          </a:p>
          <a:p>
            <a:pPr marL="514350" indent="-514350">
              <a:buFont typeface="+mj-lt"/>
              <a:buAutoNum type="alphaLcParenR"/>
            </a:pPr>
            <a:endParaRPr lang="en-US" sz="2400" dirty="0"/>
          </a:p>
          <a:p>
            <a:pPr marL="0" indent="0">
              <a:buNone/>
            </a:pPr>
            <a:r>
              <a:rPr lang="en-US" sz="2400" dirty="0"/>
              <a:t>It may be helpful to draw or create graphs for these models. For this activity, bias/intercept parameters may be ignored.</a:t>
            </a:r>
          </a:p>
        </p:txBody>
      </p:sp>
    </p:spTree>
    <p:extLst>
      <p:ext uri="{BB962C8B-B14F-4D97-AF65-F5344CB8AC3E}">
        <p14:creationId xmlns:p14="http://schemas.microsoft.com/office/powerpoint/2010/main" val="4062546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2954A169-8493-658B-7F52-EEBF6E1922D7}"/>
              </a:ext>
            </a:extLst>
          </p:cNvPr>
          <p:cNvGraphicFramePr>
            <a:graphicFrameLocks noGrp="1"/>
          </p:cNvGraphicFramePr>
          <p:nvPr>
            <p:extLst>
              <p:ext uri="{D42A27DB-BD31-4B8C-83A1-F6EECF244321}">
                <p14:modId xmlns:p14="http://schemas.microsoft.com/office/powerpoint/2010/main" val="2686942534"/>
              </p:ext>
            </p:extLst>
          </p:nvPr>
        </p:nvGraphicFramePr>
        <p:xfrm>
          <a:off x="8457317" y="4133963"/>
          <a:ext cx="1372864" cy="6232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32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sp>
        <p:nvSpPr>
          <p:cNvPr id="2" name="Title 1">
            <a:extLst>
              <a:ext uri="{FF2B5EF4-FFF2-40B4-BE49-F238E27FC236}">
                <a16:creationId xmlns:a16="http://schemas.microsoft.com/office/drawing/2014/main" id="{481147D0-0E90-45FD-0BEB-9DC70CAF8845}"/>
              </a:ext>
            </a:extLst>
          </p:cNvPr>
          <p:cNvSpPr>
            <a:spLocks noGrp="1"/>
          </p:cNvSpPr>
          <p:nvPr>
            <p:ph type="title"/>
          </p:nvPr>
        </p:nvSpPr>
        <p:spPr>
          <a:xfrm>
            <a:off x="838200" y="365125"/>
            <a:ext cx="10515600" cy="627893"/>
          </a:xfrm>
        </p:spPr>
        <p:txBody>
          <a:bodyPr>
            <a:normAutofit fontScale="90000"/>
          </a:bodyPr>
          <a:lstStyle/>
          <a:p>
            <a:r>
              <a:rPr lang="en-US" dirty="0"/>
              <a:t>Part IIA</a:t>
            </a:r>
          </a:p>
        </p:txBody>
      </p:sp>
      <p:cxnSp>
        <p:nvCxnSpPr>
          <p:cNvPr id="4" name="Straight Arrow Connector 3">
            <a:extLst>
              <a:ext uri="{FF2B5EF4-FFF2-40B4-BE49-F238E27FC236}">
                <a16:creationId xmlns:a16="http://schemas.microsoft.com/office/drawing/2014/main" id="{BD5F68B1-46AF-CC03-F986-0B3B137C59D1}"/>
              </a:ext>
            </a:extLst>
          </p:cNvPr>
          <p:cNvCxnSpPr>
            <a:cxnSpLocks/>
          </p:cNvCxnSpPr>
          <p:nvPr/>
        </p:nvCxnSpPr>
        <p:spPr>
          <a:xfrm flipV="1">
            <a:off x="8638528" y="4750150"/>
            <a:ext cx="0" cy="5776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3D26FE52-E803-8498-3780-4B240B9625BE}"/>
              </a:ext>
            </a:extLst>
          </p:cNvPr>
          <p:cNvCxnSpPr>
            <a:cxnSpLocks/>
          </p:cNvCxnSpPr>
          <p:nvPr/>
        </p:nvCxnSpPr>
        <p:spPr>
          <a:xfrm flipV="1">
            <a:off x="9700334" y="4783478"/>
            <a:ext cx="0" cy="56305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58CBA2AE-0D3C-9A49-4AD3-769EDD186BC2}"/>
              </a:ext>
            </a:extLst>
          </p:cNvPr>
          <p:cNvCxnSpPr>
            <a:cxnSpLocks/>
          </p:cNvCxnSpPr>
          <p:nvPr/>
        </p:nvCxnSpPr>
        <p:spPr>
          <a:xfrm flipH="1" flipV="1">
            <a:off x="8971953" y="4750150"/>
            <a:ext cx="342805" cy="565913"/>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DB1629A7-BAE6-FC1B-FA7F-16439BC5CBF4}"/>
                  </a:ext>
                </a:extLst>
              </p:cNvPr>
              <p:cNvSpPr/>
              <p:nvPr/>
            </p:nvSpPr>
            <p:spPr>
              <a:xfrm>
                <a:off x="8582566" y="3475350"/>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7" name="Oval 6">
                <a:extLst>
                  <a:ext uri="{FF2B5EF4-FFF2-40B4-BE49-F238E27FC236}">
                    <a16:creationId xmlns:a16="http://schemas.microsoft.com/office/drawing/2014/main" id="{DB1629A7-BAE6-FC1B-FA7F-16439BC5CBF4}"/>
                  </a:ext>
                </a:extLst>
              </p:cNvPr>
              <p:cNvSpPr>
                <a:spLocks noRot="1" noChangeAspect="1" noMove="1" noResize="1" noEditPoints="1" noAdjustHandles="1" noChangeArrowheads="1" noChangeShapeType="1" noTextEdit="1"/>
              </p:cNvSpPr>
              <p:nvPr/>
            </p:nvSpPr>
            <p:spPr>
              <a:xfrm>
                <a:off x="8582566" y="3475350"/>
                <a:ext cx="470357" cy="459473"/>
              </a:xfrm>
              <a:prstGeom prst="ellipse">
                <a:avLst/>
              </a:prstGeom>
              <a:blipFill>
                <a:blip r:embed="rId2"/>
                <a:stretch>
                  <a:fillRect l="-38462" t="-10526" b="-39474"/>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50227BCE-51D1-082C-984B-58729E294817}"/>
              </a:ext>
            </a:extLst>
          </p:cNvPr>
          <p:cNvCxnSpPr>
            <a:cxnSpLocks/>
            <a:endCxn id="7" idx="4"/>
          </p:cNvCxnSpPr>
          <p:nvPr/>
        </p:nvCxnSpPr>
        <p:spPr>
          <a:xfrm flipV="1">
            <a:off x="8817745" y="3934823"/>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B2C6E89E-7E21-E9BB-D8E3-4E966FC2D618}"/>
              </a:ext>
            </a:extLst>
          </p:cNvPr>
          <p:cNvCxnSpPr>
            <a:cxnSpLocks/>
            <a:stCxn id="7" idx="0"/>
          </p:cNvCxnSpPr>
          <p:nvPr/>
        </p:nvCxnSpPr>
        <p:spPr>
          <a:xfrm flipV="1">
            <a:off x="8817745" y="3299385"/>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8A60381-4814-61D4-22DE-9E5E64F4A37C}"/>
                  </a:ext>
                </a:extLst>
              </p:cNvPr>
              <p:cNvSpPr txBox="1"/>
              <p:nvPr/>
            </p:nvSpPr>
            <p:spPr>
              <a:xfrm>
                <a:off x="9267439" y="4152500"/>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b="0" i="1" dirty="0" smtClean="0">
                              <a:solidFill>
                                <a:schemeClr val="tx1"/>
                              </a:solidFill>
                              <a:latin typeface="Cambria Math" panose="02040503050406030204" pitchFamily="18" charset="0"/>
                              <a:cs typeface="Times New Roman" panose="02020603050405020304" pitchFamily="18" charset="0"/>
                            </a:rPr>
                          </m:ctrlPr>
                        </m:sSubPr>
                        <m:e>
                          <m:r>
                            <a:rPr lang="en-US" sz="2797" b="0" i="1" dirty="0" smtClean="0">
                              <a:solidFill>
                                <a:schemeClr val="tx1"/>
                              </a:solidFill>
                              <a:latin typeface="Cambria Math" panose="02040503050406030204" pitchFamily="18" charset="0"/>
                              <a:cs typeface="Times New Roman" panose="02020603050405020304" pitchFamily="18" charset="0"/>
                            </a:rPr>
                            <m:t>h</m:t>
                          </m:r>
                        </m:e>
                        <m:sub>
                          <m:r>
                            <a:rPr lang="en-US" sz="2797" b="0" i="1" dirty="0" smtClean="0">
                              <a:solidFill>
                                <a:schemeClr val="tx1"/>
                              </a:solidFill>
                              <a:latin typeface="Cambria Math" panose="02040503050406030204" pitchFamily="18" charset="0"/>
                              <a:cs typeface="Times New Roman" panose="02020603050405020304" pitchFamily="18" charset="0"/>
                            </a:rPr>
                            <m:t>2</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58A60381-4814-61D4-22DE-9E5E64F4A37C}"/>
                  </a:ext>
                </a:extLst>
              </p:cNvPr>
              <p:cNvSpPr txBox="1">
                <a:spLocks noRot="1" noChangeAspect="1" noMove="1" noResize="1" noEditPoints="1" noAdjustHandles="1" noChangeArrowheads="1" noChangeShapeType="1" noTextEdit="1"/>
              </p:cNvSpPr>
              <p:nvPr/>
            </p:nvSpPr>
            <p:spPr>
              <a:xfrm>
                <a:off x="9267439" y="4152500"/>
                <a:ext cx="482826" cy="512576"/>
              </a:xfrm>
              <a:prstGeom prst="rect">
                <a:avLst/>
              </a:prstGeom>
              <a:blipFill>
                <a:blip r:embed="rId3"/>
                <a:stretch>
                  <a:fillRect l="-7692" r="-7692"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E7A6D92F-944C-A5C8-BD61-180973F2CFD0}"/>
                  </a:ext>
                </a:extLst>
              </p:cNvPr>
              <p:cNvGraphicFramePr>
                <a:graphicFrameLocks noGrp="1"/>
              </p:cNvGraphicFramePr>
              <p:nvPr>
                <p:extLst>
                  <p:ext uri="{D42A27DB-BD31-4B8C-83A1-F6EECF244321}">
                    <p14:modId xmlns:p14="http://schemas.microsoft.com/office/powerpoint/2010/main" val="1389189262"/>
                  </p:ext>
                </p:extLst>
              </p:nvPr>
            </p:nvGraphicFramePr>
            <p:xfrm>
              <a:off x="8420718" y="5380038"/>
              <a:ext cx="1446062"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tblGrid>
                  <a:tr h="707853">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xmlns="">
          <p:graphicFrame>
            <p:nvGraphicFramePr>
              <p:cNvPr id="11" name="Table 10">
                <a:extLst>
                  <a:ext uri="{FF2B5EF4-FFF2-40B4-BE49-F238E27FC236}">
                    <a16:creationId xmlns:a16="http://schemas.microsoft.com/office/drawing/2014/main" id="{E7A6D92F-944C-A5C8-BD61-180973F2CFD0}"/>
                  </a:ext>
                </a:extLst>
              </p:cNvPr>
              <p:cNvGraphicFramePr>
                <a:graphicFrameLocks noGrp="1"/>
              </p:cNvGraphicFramePr>
              <p:nvPr>
                <p:extLst>
                  <p:ext uri="{D42A27DB-BD31-4B8C-83A1-F6EECF244321}">
                    <p14:modId xmlns:p14="http://schemas.microsoft.com/office/powerpoint/2010/main" val="1389189262"/>
                  </p:ext>
                </p:extLst>
              </p:nvPr>
            </p:nvGraphicFramePr>
            <p:xfrm>
              <a:off x="8420718" y="5380038"/>
              <a:ext cx="1446062"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3509" t="-3509" r="-105263"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103509" t="-3509" r="-5263" b="-5263"/>
                          </a:stretch>
                        </a:blipFill>
                      </a:tcPr>
                    </a:tc>
                    <a:extLst>
                      <a:ext uri="{0D108BD9-81ED-4DB2-BD59-A6C34878D82A}">
                        <a16:rowId xmlns:a16="http://schemas.microsoft.com/office/drawing/2014/main" val="3775152605"/>
                      </a:ext>
                    </a:extLst>
                  </a:tr>
                </a:tbl>
              </a:graphicData>
            </a:graphic>
          </p:graphicFrame>
        </mc:Fallback>
      </mc:AlternateContent>
      <p:sp>
        <p:nvSpPr>
          <p:cNvPr id="13" name="TextBox 12">
            <a:extLst>
              <a:ext uri="{FF2B5EF4-FFF2-40B4-BE49-F238E27FC236}">
                <a16:creationId xmlns:a16="http://schemas.microsoft.com/office/drawing/2014/main" id="{93454A4A-3CAD-BD70-E7BC-3126CBF14164}"/>
              </a:ext>
            </a:extLst>
          </p:cNvPr>
          <p:cNvSpPr txBox="1"/>
          <p:nvPr/>
        </p:nvSpPr>
        <p:spPr>
          <a:xfrm rot="18054908">
            <a:off x="8827432" y="6459484"/>
            <a:ext cx="1090081" cy="307777"/>
          </a:xfrm>
          <a:prstGeom prst="rect">
            <a:avLst/>
          </a:prstGeom>
          <a:noFill/>
        </p:spPr>
        <p:txBody>
          <a:bodyPr wrap="square" rtlCol="0">
            <a:spAutoFit/>
          </a:bodyPr>
          <a:lstStyle/>
          <a:p>
            <a:pPr algn="r"/>
            <a:r>
              <a:rPr lang="en-US" sz="1400" dirty="0"/>
              <a:t>SBP</a:t>
            </a:r>
          </a:p>
        </p:txBody>
      </p:sp>
      <p:sp>
        <p:nvSpPr>
          <p:cNvPr id="14" name="TextBox 13">
            <a:extLst>
              <a:ext uri="{FF2B5EF4-FFF2-40B4-BE49-F238E27FC236}">
                <a16:creationId xmlns:a16="http://schemas.microsoft.com/office/drawing/2014/main" id="{CBF4A3F7-1B83-B7D3-D88C-FF9965F38B5C}"/>
              </a:ext>
            </a:extLst>
          </p:cNvPr>
          <p:cNvSpPr txBox="1"/>
          <p:nvPr/>
        </p:nvSpPr>
        <p:spPr>
          <a:xfrm rot="18054908">
            <a:off x="7980173" y="6470077"/>
            <a:ext cx="1204786" cy="307777"/>
          </a:xfrm>
          <a:prstGeom prst="rect">
            <a:avLst/>
          </a:prstGeom>
          <a:noFill/>
        </p:spPr>
        <p:txBody>
          <a:bodyPr wrap="square" rtlCol="0">
            <a:spAutoFit/>
          </a:bodyPr>
          <a:lstStyle/>
          <a:p>
            <a:pPr algn="r"/>
            <a:r>
              <a:rPr lang="en-US" sz="1400" dirty="0"/>
              <a:t>Intercept</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52181D1-0D72-583B-D320-70DFB677252B}"/>
                  </a:ext>
                </a:extLst>
              </p:cNvPr>
              <p:cNvSpPr txBox="1"/>
              <p:nvPr/>
            </p:nvSpPr>
            <p:spPr>
              <a:xfrm>
                <a:off x="8410193" y="2790635"/>
                <a:ext cx="1000972" cy="39299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b="0" i="1" dirty="0" smtClean="0">
                          <a:latin typeface="Cambria Math" panose="02040503050406030204" pitchFamily="18" charset="0"/>
                          <a:cs typeface="Times New Roman" panose="02020603050405020304" pitchFamily="18" charset="0"/>
                        </a:rPr>
                        <m:t>𝜎</m:t>
                      </m:r>
                      <m:r>
                        <a:rPr lang="en-US" sz="2000" b="0" i="1" dirty="0" smtClean="0">
                          <a:latin typeface="Cambria Math" panose="02040503050406030204" pitchFamily="18" charset="0"/>
                          <a:cs typeface="Times New Roman" panose="02020603050405020304" pitchFamily="18" charset="0"/>
                        </a:rPr>
                        <m:t>(</m:t>
                      </m:r>
                      <m:sSub>
                        <m:sSubPr>
                          <m:ctrlPr>
                            <a:rPr lang="en-US" sz="2000" b="0" i="1" dirty="0" smtClean="0">
                              <a:latin typeface="Cambria Math" panose="02040503050406030204" pitchFamily="18" charset="0"/>
                              <a:cs typeface="Times New Roman" panose="02020603050405020304" pitchFamily="18" charset="0"/>
                            </a:rPr>
                          </m:ctrlPr>
                        </m:sSubPr>
                        <m:e>
                          <m:r>
                            <a:rPr lang="en-US" sz="2000" b="0" i="1" dirty="0" smtClean="0">
                              <a:latin typeface="Cambria Math" panose="02040503050406030204" pitchFamily="18" charset="0"/>
                              <a:cs typeface="Times New Roman" panose="02020603050405020304" pitchFamily="18" charset="0"/>
                            </a:rPr>
                            <m:t>h</m:t>
                          </m:r>
                        </m:e>
                        <m:sub>
                          <m:r>
                            <a:rPr lang="en-US" sz="2000" b="0" i="1" dirty="0" smtClean="0">
                              <a:latin typeface="Cambria Math" panose="02040503050406030204" pitchFamily="18" charset="0"/>
                              <a:cs typeface="Times New Roman" panose="02020603050405020304" pitchFamily="18" charset="0"/>
                            </a:rPr>
                            <m:t>1</m:t>
                          </m:r>
                        </m:sub>
                      </m:sSub>
                      <m:r>
                        <a:rPr lang="en-US" sz="2000" b="0" i="1" dirty="0" smtClean="0">
                          <a:latin typeface="Cambria Math" panose="02040503050406030204" pitchFamily="18" charset="0"/>
                          <a:cs typeface="Times New Roman" panose="02020603050405020304" pitchFamily="18" charset="0"/>
                        </a:rPr>
                        <m:t>)</m:t>
                      </m:r>
                    </m:oMath>
                  </m:oMathPara>
                </a14:m>
                <a:endParaRPr lang="en-US" sz="2000" baseline="-25000" dirty="0">
                  <a:latin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A52181D1-0D72-583B-D320-70DFB677252B}"/>
                  </a:ext>
                </a:extLst>
              </p:cNvPr>
              <p:cNvSpPr txBox="1">
                <a:spLocks noRot="1" noChangeAspect="1" noMove="1" noResize="1" noEditPoints="1" noAdjustHandles="1" noChangeArrowheads="1" noChangeShapeType="1" noTextEdit="1"/>
              </p:cNvSpPr>
              <p:nvPr/>
            </p:nvSpPr>
            <p:spPr>
              <a:xfrm>
                <a:off x="8410193" y="2790635"/>
                <a:ext cx="1000972" cy="392993"/>
              </a:xfrm>
              <a:prstGeom prst="rect">
                <a:avLst/>
              </a:prstGeom>
              <a:blipFill>
                <a:blip r:embed="rId5"/>
                <a:stretch>
                  <a:fillRect b="-156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CA6CBCF-A601-FBCC-8EFC-363CF54A70DB}"/>
                  </a:ext>
                </a:extLst>
              </p:cNvPr>
              <p:cNvSpPr txBox="1"/>
              <p:nvPr/>
            </p:nvSpPr>
            <p:spPr>
              <a:xfrm>
                <a:off x="8582566" y="4152500"/>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b="0" i="1" dirty="0" smtClean="0">
                              <a:solidFill>
                                <a:schemeClr val="tx1"/>
                              </a:solidFill>
                              <a:latin typeface="Cambria Math" panose="02040503050406030204" pitchFamily="18" charset="0"/>
                              <a:cs typeface="Times New Roman" panose="02020603050405020304" pitchFamily="18" charset="0"/>
                            </a:rPr>
                          </m:ctrlPr>
                        </m:sSubPr>
                        <m:e>
                          <m:r>
                            <a:rPr lang="en-US" sz="2797" b="0" i="1" dirty="0" smtClean="0">
                              <a:solidFill>
                                <a:schemeClr val="tx1"/>
                              </a:solidFill>
                              <a:latin typeface="Cambria Math" panose="02040503050406030204" pitchFamily="18" charset="0"/>
                              <a:cs typeface="Times New Roman" panose="02020603050405020304" pitchFamily="18" charset="0"/>
                            </a:rPr>
                            <m:t>h</m:t>
                          </m:r>
                        </m:e>
                        <m:sub>
                          <m:r>
                            <a:rPr lang="en-US" sz="2797" b="0" i="1" dirty="0" smtClean="0">
                              <a:solidFill>
                                <a:schemeClr val="tx1"/>
                              </a:solidFill>
                              <a:latin typeface="Cambria Math" panose="02040503050406030204" pitchFamily="18" charset="0"/>
                              <a:cs typeface="Times New Roman" panose="02020603050405020304" pitchFamily="18" charset="0"/>
                            </a:rPr>
                            <m:t>1</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CCA6CBCF-A601-FBCC-8EFC-363CF54A70DB}"/>
                  </a:ext>
                </a:extLst>
              </p:cNvPr>
              <p:cNvSpPr txBox="1">
                <a:spLocks noRot="1" noChangeAspect="1" noMove="1" noResize="1" noEditPoints="1" noAdjustHandles="1" noChangeArrowheads="1" noChangeShapeType="1" noTextEdit="1"/>
              </p:cNvSpPr>
              <p:nvPr/>
            </p:nvSpPr>
            <p:spPr>
              <a:xfrm>
                <a:off x="8582566" y="4152500"/>
                <a:ext cx="482826" cy="512576"/>
              </a:xfrm>
              <a:prstGeom prst="rect">
                <a:avLst/>
              </a:prstGeom>
              <a:blipFill>
                <a:blip r:embed="rId6"/>
                <a:stretch>
                  <a:fillRect l="-7692" r="-7692"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77EFB7EE-ABAB-4194-43A6-F8EC26FCA607}"/>
                  </a:ext>
                </a:extLst>
              </p:cNvPr>
              <p:cNvSpPr/>
              <p:nvPr/>
            </p:nvSpPr>
            <p:spPr>
              <a:xfrm>
                <a:off x="9267188" y="3476786"/>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18" name="Oval 17">
                <a:extLst>
                  <a:ext uri="{FF2B5EF4-FFF2-40B4-BE49-F238E27FC236}">
                    <a16:creationId xmlns:a16="http://schemas.microsoft.com/office/drawing/2014/main" id="{77EFB7EE-ABAB-4194-43A6-F8EC26FCA607}"/>
                  </a:ext>
                </a:extLst>
              </p:cNvPr>
              <p:cNvSpPr>
                <a:spLocks noRot="1" noChangeAspect="1" noMove="1" noResize="1" noEditPoints="1" noAdjustHandles="1" noChangeArrowheads="1" noChangeShapeType="1" noTextEdit="1"/>
              </p:cNvSpPr>
              <p:nvPr/>
            </p:nvSpPr>
            <p:spPr>
              <a:xfrm>
                <a:off x="9267188" y="3476786"/>
                <a:ext cx="470357" cy="459473"/>
              </a:xfrm>
              <a:prstGeom prst="ellipse">
                <a:avLst/>
              </a:prstGeom>
              <a:blipFill>
                <a:blip r:embed="rId7"/>
                <a:stretch>
                  <a:fillRect l="-35897" t="-10526" b="-39474"/>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E254828A-A067-C152-E0D9-040338702579}"/>
              </a:ext>
            </a:extLst>
          </p:cNvPr>
          <p:cNvCxnSpPr>
            <a:cxnSpLocks/>
            <a:endCxn id="18" idx="4"/>
          </p:cNvCxnSpPr>
          <p:nvPr/>
        </p:nvCxnSpPr>
        <p:spPr>
          <a:xfrm flipV="1">
            <a:off x="9502367" y="3936259"/>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3A0F0DDD-461D-B97B-F83D-05E714629D53}"/>
              </a:ext>
            </a:extLst>
          </p:cNvPr>
          <p:cNvCxnSpPr>
            <a:cxnSpLocks/>
            <a:stCxn id="18" idx="0"/>
          </p:cNvCxnSpPr>
          <p:nvPr/>
        </p:nvCxnSpPr>
        <p:spPr>
          <a:xfrm flipV="1">
            <a:off x="9502367" y="3299385"/>
            <a:ext cx="0" cy="177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A76397B2-1C3B-09C2-B0D2-58544F8697C0}"/>
              </a:ext>
            </a:extLst>
          </p:cNvPr>
          <p:cNvCxnSpPr>
            <a:cxnSpLocks/>
          </p:cNvCxnSpPr>
          <p:nvPr/>
        </p:nvCxnSpPr>
        <p:spPr>
          <a:xfrm flipV="1">
            <a:off x="8886243" y="4740414"/>
            <a:ext cx="478336" cy="5873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24" name="Table 23">
            <a:extLst>
              <a:ext uri="{FF2B5EF4-FFF2-40B4-BE49-F238E27FC236}">
                <a16:creationId xmlns:a16="http://schemas.microsoft.com/office/drawing/2014/main" id="{AF961BA3-267D-79E1-BADB-487F68F10008}"/>
              </a:ext>
            </a:extLst>
          </p:cNvPr>
          <p:cNvGraphicFramePr>
            <a:graphicFrameLocks noGrp="1"/>
          </p:cNvGraphicFramePr>
          <p:nvPr>
            <p:extLst>
              <p:ext uri="{D42A27DB-BD31-4B8C-83A1-F6EECF244321}">
                <p14:modId xmlns:p14="http://schemas.microsoft.com/office/powerpoint/2010/main" val="1030487321"/>
              </p:ext>
            </p:extLst>
          </p:nvPr>
        </p:nvGraphicFramePr>
        <p:xfrm>
          <a:off x="8457317" y="2673703"/>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26" name="Straight Arrow Connector 25">
            <a:extLst>
              <a:ext uri="{FF2B5EF4-FFF2-40B4-BE49-F238E27FC236}">
                <a16:creationId xmlns:a16="http://schemas.microsoft.com/office/drawing/2014/main" id="{7613A022-AE9A-FB05-A842-C6360739FCF5}"/>
              </a:ext>
            </a:extLst>
          </p:cNvPr>
          <p:cNvCxnSpPr>
            <a:cxnSpLocks/>
          </p:cNvCxnSpPr>
          <p:nvPr/>
        </p:nvCxnSpPr>
        <p:spPr>
          <a:xfrm flipH="1" flipV="1">
            <a:off x="9349611" y="2360917"/>
            <a:ext cx="152755" cy="331689"/>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graphicFrame>
        <p:nvGraphicFramePr>
          <p:cNvPr id="27" name="Table 26">
            <a:extLst>
              <a:ext uri="{FF2B5EF4-FFF2-40B4-BE49-F238E27FC236}">
                <a16:creationId xmlns:a16="http://schemas.microsoft.com/office/drawing/2014/main" id="{95164B9D-299A-97C3-EAE4-35FA7CF9451D}"/>
              </a:ext>
            </a:extLst>
          </p:cNvPr>
          <p:cNvGraphicFramePr>
            <a:graphicFrameLocks noGrp="1"/>
          </p:cNvGraphicFramePr>
          <p:nvPr>
            <p:extLst>
              <p:ext uri="{D42A27DB-BD31-4B8C-83A1-F6EECF244321}">
                <p14:modId xmlns:p14="http://schemas.microsoft.com/office/powerpoint/2010/main" val="123657118"/>
              </p:ext>
            </p:extLst>
          </p:nvPr>
        </p:nvGraphicFramePr>
        <p:xfrm>
          <a:off x="8806247" y="1749912"/>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DFA40E5-A991-A70F-FBA3-283FDA339CE6}"/>
                  </a:ext>
                </a:extLst>
              </p:cNvPr>
              <p:cNvSpPr txBox="1"/>
              <p:nvPr/>
            </p:nvSpPr>
            <p:spPr>
              <a:xfrm>
                <a:off x="8924525" y="1759834"/>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b="0" i="1" dirty="0" smtClean="0">
                          <a:solidFill>
                            <a:schemeClr val="tx1"/>
                          </a:solidFill>
                          <a:latin typeface="Cambria Math" panose="02040503050406030204" pitchFamily="18" charset="0"/>
                          <a:cs typeface="Times New Roman" panose="02020603050405020304" pitchFamily="18" charset="0"/>
                        </a:rPr>
                        <m:t>𝑧</m:t>
                      </m:r>
                    </m:oMath>
                  </m:oMathPara>
                </a14:m>
                <a:endParaRPr lang="en-US" sz="2797"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8" name="TextBox 27">
                <a:extLst>
                  <a:ext uri="{FF2B5EF4-FFF2-40B4-BE49-F238E27FC236}">
                    <a16:creationId xmlns:a16="http://schemas.microsoft.com/office/drawing/2014/main" id="{2DFA40E5-A991-A70F-FBA3-283FDA339CE6}"/>
                  </a:ext>
                </a:extLst>
              </p:cNvPr>
              <p:cNvSpPr txBox="1">
                <a:spLocks noRot="1" noChangeAspect="1" noMove="1" noResize="1" noEditPoints="1" noAdjustHandles="1" noChangeArrowheads="1" noChangeShapeType="1" noTextEdit="1"/>
              </p:cNvSpPr>
              <p:nvPr/>
            </p:nvSpPr>
            <p:spPr>
              <a:xfrm>
                <a:off x="8924525" y="1759834"/>
                <a:ext cx="482826" cy="512576"/>
              </a:xfrm>
              <a:prstGeom prst="rect">
                <a:avLst/>
              </a:prstGeom>
              <a:blipFill>
                <a:blip r:embed="rId8"/>
                <a:stretch>
                  <a:fillRect/>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AF132B7B-C966-792E-78B8-CBDEC714FF04}"/>
              </a:ext>
            </a:extLst>
          </p:cNvPr>
          <p:cNvCxnSpPr>
            <a:cxnSpLocks/>
          </p:cNvCxnSpPr>
          <p:nvPr/>
        </p:nvCxnSpPr>
        <p:spPr>
          <a:xfrm flipV="1">
            <a:off x="8800533" y="2371175"/>
            <a:ext cx="171420" cy="285786"/>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DAA9B86F-331C-6521-6783-ACD03BCFA49C}"/>
                  </a:ext>
                </a:extLst>
              </p:cNvPr>
              <p:cNvSpPr/>
              <p:nvPr/>
            </p:nvSpPr>
            <p:spPr>
              <a:xfrm>
                <a:off x="8899936" y="1061573"/>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30" name="Oval 29">
                <a:extLst>
                  <a:ext uri="{FF2B5EF4-FFF2-40B4-BE49-F238E27FC236}">
                    <a16:creationId xmlns:a16="http://schemas.microsoft.com/office/drawing/2014/main" id="{DAA9B86F-331C-6521-6783-ACD03BCFA49C}"/>
                  </a:ext>
                </a:extLst>
              </p:cNvPr>
              <p:cNvSpPr>
                <a:spLocks noRot="1" noChangeAspect="1" noMove="1" noResize="1" noEditPoints="1" noAdjustHandles="1" noChangeArrowheads="1" noChangeShapeType="1" noTextEdit="1"/>
              </p:cNvSpPr>
              <p:nvPr/>
            </p:nvSpPr>
            <p:spPr>
              <a:xfrm>
                <a:off x="8899936" y="1061573"/>
                <a:ext cx="470357" cy="459473"/>
              </a:xfrm>
              <a:prstGeom prst="ellipse">
                <a:avLst/>
              </a:prstGeom>
              <a:blipFill>
                <a:blip r:embed="rId9"/>
                <a:stretch>
                  <a:fillRect l="-35897" t="-10526" b="-39474"/>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78F5222D-9453-288A-5CF9-FE143F4BD3BC}"/>
              </a:ext>
            </a:extLst>
          </p:cNvPr>
          <p:cNvCxnSpPr>
            <a:cxnSpLocks/>
            <a:endCxn id="30" idx="4"/>
          </p:cNvCxnSpPr>
          <p:nvPr/>
        </p:nvCxnSpPr>
        <p:spPr>
          <a:xfrm flipV="1">
            <a:off x="9135115" y="1521046"/>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024DA8D5-96EA-9CF9-4266-05FC8828F795}"/>
              </a:ext>
            </a:extLst>
          </p:cNvPr>
          <p:cNvCxnSpPr>
            <a:cxnSpLocks/>
            <a:stCxn id="30" idx="0"/>
          </p:cNvCxnSpPr>
          <p:nvPr/>
        </p:nvCxnSpPr>
        <p:spPr>
          <a:xfrm flipV="1">
            <a:off x="9135115" y="885608"/>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33" name="Table 32">
            <a:extLst>
              <a:ext uri="{FF2B5EF4-FFF2-40B4-BE49-F238E27FC236}">
                <a16:creationId xmlns:a16="http://schemas.microsoft.com/office/drawing/2014/main" id="{B7DBDA80-DB04-2A8E-2766-60999DF3D378}"/>
              </a:ext>
            </a:extLst>
          </p:cNvPr>
          <p:cNvGraphicFramePr>
            <a:graphicFrameLocks noGrp="1"/>
          </p:cNvGraphicFramePr>
          <p:nvPr>
            <p:extLst>
              <p:ext uri="{D42A27DB-BD31-4B8C-83A1-F6EECF244321}">
                <p14:modId xmlns:p14="http://schemas.microsoft.com/office/powerpoint/2010/main" val="3382896353"/>
              </p:ext>
            </p:extLst>
          </p:nvPr>
        </p:nvGraphicFramePr>
        <p:xfrm>
          <a:off x="8791898" y="281579"/>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D143121-9F4D-20DA-9288-213764A58765}"/>
                  </a:ext>
                </a:extLst>
              </p:cNvPr>
              <p:cNvSpPr txBox="1"/>
              <p:nvPr/>
            </p:nvSpPr>
            <p:spPr>
              <a:xfrm>
                <a:off x="8968936" y="297871"/>
                <a:ext cx="388450"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34" name="TextBox 33">
                <a:extLst>
                  <a:ext uri="{FF2B5EF4-FFF2-40B4-BE49-F238E27FC236}">
                    <a16:creationId xmlns:a16="http://schemas.microsoft.com/office/drawing/2014/main" id="{5D143121-9F4D-20DA-9288-213764A58765}"/>
                  </a:ext>
                </a:extLst>
              </p:cNvPr>
              <p:cNvSpPr txBox="1">
                <a:spLocks noRot="1" noChangeAspect="1" noMove="1" noResize="1" noEditPoints="1" noAdjustHandles="1" noChangeArrowheads="1" noChangeShapeType="1" noTextEdit="1"/>
              </p:cNvSpPr>
              <p:nvPr/>
            </p:nvSpPr>
            <p:spPr>
              <a:xfrm>
                <a:off x="8968936" y="297871"/>
                <a:ext cx="388450" cy="512576"/>
              </a:xfrm>
              <a:prstGeom prst="rect">
                <a:avLst/>
              </a:prstGeom>
              <a:blipFill>
                <a:blip r:embed="rId10"/>
                <a:stretch>
                  <a:fillRect l="-9677" r="-6452" b="-14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BDE6AFC2-AF2B-CDED-99C8-B6F2F5307E8C}"/>
                  </a:ext>
                </a:extLst>
              </p:cNvPr>
              <p:cNvSpPr>
                <a:spLocks noGrp="1"/>
              </p:cNvSpPr>
              <p:nvPr>
                <p:ph idx="1"/>
              </p:nvPr>
            </p:nvSpPr>
            <p:spPr>
              <a:xfrm>
                <a:off x="838199" y="1061573"/>
                <a:ext cx="6618227" cy="5577767"/>
              </a:xfrm>
            </p:spPr>
            <p:txBody>
              <a:bodyPr>
                <a:normAutofit fontScale="62500" lnSpcReduction="20000"/>
              </a:bodyPr>
              <a:lstStyle/>
              <a:p>
                <a:r>
                  <a:rPr lang="en-US" sz="2400" dirty="0"/>
                  <a:t>The MLP at right is designed to predict ICU mortality from systolic blood pressure on admission.</a:t>
                </a:r>
              </a:p>
              <a:p>
                <a:r>
                  <a:rPr lang="en-US" sz="2400" dirty="0"/>
                  <a:t>We would like to have a model that predicts high mortality risk associated with both </a:t>
                </a:r>
                <a:r>
                  <a:rPr lang="en-US" sz="2400" i="1" dirty="0"/>
                  <a:t>very high </a:t>
                </a:r>
                <a:r>
                  <a:rPr lang="en-US" sz="2400" dirty="0"/>
                  <a:t>AND </a:t>
                </a:r>
                <a:r>
                  <a:rPr lang="en-US" sz="2400" i="1" dirty="0"/>
                  <a:t>very low </a:t>
                </a:r>
                <a:r>
                  <a:rPr lang="en-US" sz="2400" dirty="0"/>
                  <a:t>systolic</a:t>
                </a:r>
                <a:r>
                  <a:rPr lang="en-US" sz="2400" i="1" dirty="0"/>
                  <a:t> </a:t>
                </a:r>
                <a:r>
                  <a:rPr lang="en-US" sz="2400" dirty="0"/>
                  <a:t>blood pressure.</a:t>
                </a:r>
              </a:p>
              <a:p>
                <a:r>
                  <a:rPr lang="en-US" sz="2400" dirty="0"/>
                  <a:t>Let’s suppose that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h</m:t>
                        </m:r>
                      </m:e>
                      <m:sub>
                        <m:r>
                          <a:rPr lang="en-US" sz="2400" i="1" dirty="0" smtClean="0">
                            <a:latin typeface="Cambria Math" panose="02040503050406030204" pitchFamily="18" charset="0"/>
                          </a:rPr>
                          <m:t>1</m:t>
                        </m:r>
                      </m:sub>
                    </m:sSub>
                  </m:oMath>
                </a14:m>
                <a:r>
                  <a:rPr lang="en-US" sz="2400" dirty="0"/>
                  <a:t> detects </a:t>
                </a:r>
                <a:r>
                  <a:rPr lang="en-US" sz="2400" i="1" dirty="0"/>
                  <a:t>very high</a:t>
                </a:r>
                <a:r>
                  <a:rPr lang="en-US" sz="2400" dirty="0"/>
                  <a:t> blood pressure,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h</m:t>
                        </m:r>
                      </m:e>
                      <m:sub>
                        <m:r>
                          <a:rPr lang="en-US" sz="2400" i="1" dirty="0" smtClean="0">
                            <a:latin typeface="Cambria Math" panose="02040503050406030204" pitchFamily="18" charset="0"/>
                          </a:rPr>
                          <m:t>2</m:t>
                        </m:r>
                      </m:sub>
                    </m:sSub>
                  </m:oMath>
                </a14:m>
                <a:r>
                  <a:rPr lang="en-US" sz="2400" dirty="0"/>
                  <a:t> detects </a:t>
                </a:r>
                <a:r>
                  <a:rPr lang="en-US" sz="2400" i="1" dirty="0"/>
                  <a:t>very low </a:t>
                </a:r>
                <a:r>
                  <a:rPr lang="en-US" sz="2400" dirty="0"/>
                  <a:t>blood pressure, and </a:t>
                </a:r>
                <a14:m>
                  <m:oMath xmlns:m="http://schemas.openxmlformats.org/officeDocument/2006/math">
                    <m:r>
                      <a:rPr lang="en-US" sz="2400" i="1" dirty="0" smtClean="0">
                        <a:latin typeface="Cambria Math" panose="02040503050406030204" pitchFamily="18" charset="0"/>
                      </a:rPr>
                      <m:t>𝑝</m:t>
                    </m:r>
                  </m:oMath>
                </a14:m>
                <a:r>
                  <a:rPr lang="en-US" sz="2400" dirty="0"/>
                  <a:t> is the model’s final prediction about the probability of mortality.</a:t>
                </a:r>
              </a:p>
              <a:p>
                <a:pPr marL="0" indent="0">
                  <a:buNone/>
                </a:pPr>
                <a:endParaRPr lang="en-US" sz="2400" dirty="0"/>
              </a:p>
              <a:p>
                <a:pPr marL="0" indent="0">
                  <a:buNone/>
                </a:pPr>
                <a:r>
                  <a:rPr lang="en-US" sz="2400" b="1" dirty="0"/>
                  <a:t>Goal:</a:t>
                </a:r>
              </a:p>
              <a:p>
                <a:pPr marL="0" indent="0">
                  <a:buNone/>
                </a:pPr>
                <a:r>
                  <a:rPr lang="en-US" sz="2400" dirty="0"/>
                  <a:t>For each of the parameters highlighted in red, determine whether the value of that parameter should be (a) positive, or (b) negative.</a:t>
                </a:r>
              </a:p>
              <a:p>
                <a:pPr marL="0" indent="0">
                  <a:buNone/>
                </a:pPr>
                <a:endParaRPr lang="en-US" sz="2400" dirty="0"/>
              </a:p>
              <a:p>
                <a:pPr marL="0" indent="0">
                  <a:buNone/>
                </a:pPr>
                <a:r>
                  <a:rPr lang="en-US" sz="2400" b="1" dirty="0"/>
                  <a:t>Answers:</a:t>
                </a:r>
              </a:p>
              <a:p>
                <a14:m>
                  <m:oMath xmlns:m="http://schemas.openxmlformats.org/officeDocument/2006/math">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𝑏</m:t>
                        </m:r>
                      </m:e>
                      <m:sub>
                        <m:r>
                          <a:rPr lang="en-US" sz="2400" i="1" dirty="0">
                            <a:latin typeface="Cambria Math" panose="02040503050406030204" pitchFamily="18" charset="0"/>
                          </a:rPr>
                          <m:t>1</m:t>
                        </m:r>
                        <m:r>
                          <a:rPr lang="en-US" sz="2400" b="0" i="1" dirty="0" smtClean="0">
                            <a:latin typeface="Cambria Math" panose="02040503050406030204" pitchFamily="18" charset="0"/>
                          </a:rPr>
                          <m:t>,1</m:t>
                        </m:r>
                      </m:sub>
                    </m:sSub>
                  </m:oMath>
                </a14:m>
                <a:r>
                  <a:rPr lang="en-US" sz="2400" dirty="0"/>
                  <a:t> must be positive: the log-odds of very high blood pressure increase as SBP increases</a:t>
                </a:r>
              </a:p>
              <a:p>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1,</m:t>
                        </m:r>
                        <m:r>
                          <a:rPr lang="en-US" sz="2400" b="0" i="1" dirty="0" smtClean="0">
                            <a:latin typeface="Cambria Math" panose="02040503050406030204" pitchFamily="18" charset="0"/>
                          </a:rPr>
                          <m:t>2</m:t>
                        </m:r>
                      </m:sub>
                    </m:sSub>
                  </m:oMath>
                </a14:m>
                <a:r>
                  <a:rPr lang="en-US" sz="2400" dirty="0"/>
                  <a:t> must be negative: the log-odds of very low blood pressure decrease as SBP increases</a:t>
                </a:r>
              </a:p>
              <a:p>
                <a:r>
                  <a:rPr lang="en-US" sz="2400" dirty="0"/>
                  <a:t>Both </a:t>
                </a: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𝛽</m:t>
                        </m:r>
                      </m:e>
                      <m:sub>
                        <m:r>
                          <a:rPr lang="en-US" sz="2400" i="1" dirty="0"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𝛽</m:t>
                        </m:r>
                      </m:e>
                      <m:sub>
                        <m:r>
                          <a:rPr lang="en-US" sz="2400" b="0" i="1" dirty="0" smtClean="0">
                            <a:latin typeface="Cambria Math" panose="02040503050406030204" pitchFamily="18" charset="0"/>
                          </a:rPr>
                          <m:t>2</m:t>
                        </m:r>
                      </m:sub>
                    </m:sSub>
                    <m:r>
                      <a:rPr lang="en-US" sz="2400" i="1" dirty="0">
                        <a:latin typeface="Cambria Math" panose="02040503050406030204" pitchFamily="18" charset="0"/>
                      </a:rPr>
                      <m:t> </m:t>
                    </m:r>
                  </m:oMath>
                </a14:m>
                <a:r>
                  <a:rPr lang="en-US" sz="2400" dirty="0"/>
                  <a:t>must be positive, since the log-odds of mortality increases as (a) the probability of very high blood pressure increases, and (b) the probability of very low blood pressure increases</a:t>
                </a:r>
              </a:p>
              <a:p>
                <a:r>
                  <a:rPr lang="en-US" sz="2400" dirty="0"/>
                  <a:t>Note that it is easier to understand relationships between predictors and coefficients if we consider </a:t>
                </a:r>
                <a:r>
                  <a:rPr lang="en-US" sz="2400" i="1" dirty="0"/>
                  <a:t>normalized</a:t>
                </a:r>
                <a:r>
                  <a:rPr lang="en-US" sz="2400" dirty="0"/>
                  <a:t> SBP values. After normalizing, we would have large negative SBP values for individuals with very low blood pressure and large positive SBP values for individuals with very high blood pressure </a:t>
                </a:r>
              </a:p>
            </p:txBody>
          </p:sp>
        </mc:Choice>
        <mc:Fallback xmlns="">
          <p:sp>
            <p:nvSpPr>
              <p:cNvPr id="37" name="Content Placeholder 2">
                <a:extLst>
                  <a:ext uri="{FF2B5EF4-FFF2-40B4-BE49-F238E27FC236}">
                    <a16:creationId xmlns:a16="http://schemas.microsoft.com/office/drawing/2014/main" id="{BDE6AFC2-AF2B-CDED-99C8-B6F2F5307E8C}"/>
                  </a:ext>
                </a:extLst>
              </p:cNvPr>
              <p:cNvSpPr>
                <a:spLocks noGrp="1" noRot="1" noChangeAspect="1" noMove="1" noResize="1" noEditPoints="1" noAdjustHandles="1" noChangeArrowheads="1" noChangeShapeType="1" noTextEdit="1"/>
              </p:cNvSpPr>
              <p:nvPr>
                <p:ph idx="1"/>
              </p:nvPr>
            </p:nvSpPr>
            <p:spPr>
              <a:xfrm>
                <a:off x="838199" y="1061573"/>
                <a:ext cx="6618227" cy="5577767"/>
              </a:xfrm>
              <a:blipFill>
                <a:blip r:embed="rId11"/>
                <a:stretch>
                  <a:fillRect l="-382" t="-1364" r="-5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69BB1BE-76BA-458D-A166-9BAD462A7A69}"/>
                  </a:ext>
                </a:extLst>
              </p:cNvPr>
              <p:cNvSpPr txBox="1"/>
              <p:nvPr/>
            </p:nvSpPr>
            <p:spPr>
              <a:xfrm>
                <a:off x="9107604" y="2782249"/>
                <a:ext cx="1000972" cy="39299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b="0" i="1" dirty="0" smtClean="0">
                          <a:latin typeface="Cambria Math" panose="02040503050406030204" pitchFamily="18" charset="0"/>
                          <a:cs typeface="Times New Roman" panose="02020603050405020304" pitchFamily="18" charset="0"/>
                        </a:rPr>
                        <m:t>𝜎</m:t>
                      </m:r>
                      <m:r>
                        <a:rPr lang="en-US" sz="2000" b="0" i="1" dirty="0" smtClean="0">
                          <a:latin typeface="Cambria Math" panose="02040503050406030204" pitchFamily="18" charset="0"/>
                          <a:cs typeface="Times New Roman" panose="02020603050405020304" pitchFamily="18" charset="0"/>
                        </a:rPr>
                        <m:t>(</m:t>
                      </m:r>
                      <m:sSub>
                        <m:sSubPr>
                          <m:ctrlPr>
                            <a:rPr lang="en-US" sz="2000" b="0" i="1" dirty="0" smtClean="0">
                              <a:latin typeface="Cambria Math" panose="02040503050406030204" pitchFamily="18" charset="0"/>
                              <a:cs typeface="Times New Roman" panose="02020603050405020304" pitchFamily="18" charset="0"/>
                            </a:rPr>
                          </m:ctrlPr>
                        </m:sSubPr>
                        <m:e>
                          <m:r>
                            <a:rPr lang="en-US" sz="2000" b="0" i="1" dirty="0" smtClean="0">
                              <a:latin typeface="Cambria Math" panose="02040503050406030204" pitchFamily="18" charset="0"/>
                              <a:cs typeface="Times New Roman" panose="02020603050405020304" pitchFamily="18" charset="0"/>
                            </a:rPr>
                            <m:t>h</m:t>
                          </m:r>
                        </m:e>
                        <m:sub>
                          <m:r>
                            <a:rPr lang="en-US" sz="2000" b="0" i="1" dirty="0" smtClean="0">
                              <a:latin typeface="Cambria Math" panose="02040503050406030204" pitchFamily="18" charset="0"/>
                              <a:cs typeface="Times New Roman" panose="02020603050405020304" pitchFamily="18" charset="0"/>
                            </a:rPr>
                            <m:t>2</m:t>
                          </m:r>
                        </m:sub>
                      </m:sSub>
                      <m:r>
                        <a:rPr lang="en-US" sz="2000" b="0" i="1" dirty="0" smtClean="0">
                          <a:latin typeface="Cambria Math" panose="02040503050406030204" pitchFamily="18" charset="0"/>
                          <a:cs typeface="Times New Roman" panose="02020603050405020304" pitchFamily="18" charset="0"/>
                        </a:rPr>
                        <m:t>)</m:t>
                      </m:r>
                    </m:oMath>
                  </m:oMathPara>
                </a14:m>
                <a:endParaRPr lang="en-US" sz="2000" baseline="-25000" dirty="0">
                  <a:latin typeface="Times New Roman" panose="02020603050405020304" pitchFamily="18" charset="0"/>
                  <a:cs typeface="Times New Roman" panose="02020603050405020304" pitchFamily="18" charset="0"/>
                </a:endParaRPr>
              </a:p>
            </p:txBody>
          </p:sp>
        </mc:Choice>
        <mc:Fallback xmlns="">
          <p:sp>
            <p:nvSpPr>
              <p:cNvPr id="38" name="TextBox 37">
                <a:extLst>
                  <a:ext uri="{FF2B5EF4-FFF2-40B4-BE49-F238E27FC236}">
                    <a16:creationId xmlns:a16="http://schemas.microsoft.com/office/drawing/2014/main" id="{669BB1BE-76BA-458D-A166-9BAD462A7A69}"/>
                  </a:ext>
                </a:extLst>
              </p:cNvPr>
              <p:cNvSpPr txBox="1">
                <a:spLocks noRot="1" noChangeAspect="1" noMove="1" noResize="1" noEditPoints="1" noAdjustHandles="1" noChangeArrowheads="1" noChangeShapeType="1" noTextEdit="1"/>
              </p:cNvSpPr>
              <p:nvPr/>
            </p:nvSpPr>
            <p:spPr>
              <a:xfrm>
                <a:off x="9107604" y="2782249"/>
                <a:ext cx="1000972" cy="392993"/>
              </a:xfrm>
              <a:prstGeom prst="rect">
                <a:avLst/>
              </a:prstGeom>
              <a:blipFill>
                <a:blip r:embed="rId12"/>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C09CE022-8E36-1DF8-BD98-7C8EE3D01152}"/>
                  </a:ext>
                </a:extLst>
              </p:cNvPr>
              <p:cNvSpPr txBox="1"/>
              <p:nvPr/>
            </p:nvSpPr>
            <p:spPr>
              <a:xfrm>
                <a:off x="9700334" y="4881850"/>
                <a:ext cx="482826" cy="381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cs typeface="Times New Roman" panose="02020603050405020304" pitchFamily="18" charset="0"/>
                            </a:rPr>
                          </m:ctrlPr>
                        </m:sSubPr>
                        <m:e>
                          <m:r>
                            <a:rPr lang="en-US" b="0" i="1" dirty="0" smtClean="0">
                              <a:solidFill>
                                <a:schemeClr val="tx1"/>
                              </a:solidFill>
                              <a:latin typeface="Cambria Math" panose="02040503050406030204" pitchFamily="18" charset="0"/>
                              <a:cs typeface="Times New Roman" panose="02020603050405020304" pitchFamily="18" charset="0"/>
                            </a:rPr>
                            <m:t>𝑏</m:t>
                          </m:r>
                        </m:e>
                        <m:sub>
                          <m:r>
                            <a:rPr lang="en-US" b="0" i="1" dirty="0" smtClean="0">
                              <a:solidFill>
                                <a:schemeClr val="tx1"/>
                              </a:solidFill>
                              <a:latin typeface="Cambria Math" panose="02040503050406030204" pitchFamily="18" charset="0"/>
                              <a:cs typeface="Times New Roman" panose="02020603050405020304" pitchFamily="18" charset="0"/>
                            </a:rPr>
                            <m:t>1,2</m:t>
                          </m:r>
                        </m:sub>
                      </m:sSub>
                    </m:oMath>
                  </m:oMathPara>
                </a14:m>
                <a:endParaRPr lang="en-US"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5" name="TextBox 34">
                <a:extLst>
                  <a:ext uri="{FF2B5EF4-FFF2-40B4-BE49-F238E27FC236}">
                    <a16:creationId xmlns:a16="http://schemas.microsoft.com/office/drawing/2014/main" id="{C09CE022-8E36-1DF8-BD98-7C8EE3D01152}"/>
                  </a:ext>
                </a:extLst>
              </p:cNvPr>
              <p:cNvSpPr txBox="1">
                <a:spLocks noRot="1" noChangeAspect="1" noMove="1" noResize="1" noEditPoints="1" noAdjustHandles="1" noChangeArrowheads="1" noChangeShapeType="1" noTextEdit="1"/>
              </p:cNvSpPr>
              <p:nvPr/>
            </p:nvSpPr>
            <p:spPr>
              <a:xfrm>
                <a:off x="9700334" y="4881850"/>
                <a:ext cx="482826" cy="381515"/>
              </a:xfrm>
              <a:prstGeom prst="rect">
                <a:avLst/>
              </a:prstGeom>
              <a:blipFill>
                <a:blip r:embed="rId13"/>
                <a:stretch>
                  <a:fillRect r="-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1D87D50-CF42-236E-BE90-5E4DDD3E73CF}"/>
                  </a:ext>
                </a:extLst>
              </p:cNvPr>
              <p:cNvSpPr txBox="1"/>
              <p:nvPr/>
            </p:nvSpPr>
            <p:spPr>
              <a:xfrm>
                <a:off x="9184575" y="4878473"/>
                <a:ext cx="482826" cy="381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cs typeface="Times New Roman" panose="02020603050405020304" pitchFamily="18" charset="0"/>
                            </a:rPr>
                          </m:ctrlPr>
                        </m:sSubPr>
                        <m:e>
                          <m:r>
                            <a:rPr lang="en-US" b="0" i="1" dirty="0" smtClean="0">
                              <a:solidFill>
                                <a:schemeClr val="tx1"/>
                              </a:solidFill>
                              <a:latin typeface="Cambria Math" panose="02040503050406030204" pitchFamily="18" charset="0"/>
                              <a:cs typeface="Times New Roman" panose="02020603050405020304" pitchFamily="18" charset="0"/>
                            </a:rPr>
                            <m:t>𝑏</m:t>
                          </m:r>
                        </m:e>
                        <m:sub>
                          <m:r>
                            <a:rPr lang="en-US" b="0" i="1" dirty="0" smtClean="0">
                              <a:solidFill>
                                <a:schemeClr val="tx1"/>
                              </a:solidFill>
                              <a:latin typeface="Cambria Math" panose="02040503050406030204" pitchFamily="18" charset="0"/>
                              <a:cs typeface="Times New Roman" panose="02020603050405020304" pitchFamily="18" charset="0"/>
                            </a:rPr>
                            <m:t>1,1</m:t>
                          </m:r>
                        </m:sub>
                      </m:sSub>
                    </m:oMath>
                  </m:oMathPara>
                </a14:m>
                <a:endParaRPr lang="en-US"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6" name="TextBox 35">
                <a:extLst>
                  <a:ext uri="{FF2B5EF4-FFF2-40B4-BE49-F238E27FC236}">
                    <a16:creationId xmlns:a16="http://schemas.microsoft.com/office/drawing/2014/main" id="{51D87D50-CF42-236E-BE90-5E4DDD3E73CF}"/>
                  </a:ext>
                </a:extLst>
              </p:cNvPr>
              <p:cNvSpPr txBox="1">
                <a:spLocks noRot="1" noChangeAspect="1" noMove="1" noResize="1" noEditPoints="1" noAdjustHandles="1" noChangeArrowheads="1" noChangeShapeType="1" noTextEdit="1"/>
              </p:cNvSpPr>
              <p:nvPr/>
            </p:nvSpPr>
            <p:spPr>
              <a:xfrm>
                <a:off x="9184575" y="4878473"/>
                <a:ext cx="482826" cy="38151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3EA002A6-FB45-7527-F82B-62E250428F13}"/>
                  </a:ext>
                </a:extLst>
              </p:cNvPr>
              <p:cNvSpPr txBox="1"/>
              <p:nvPr/>
            </p:nvSpPr>
            <p:spPr>
              <a:xfrm>
                <a:off x="9470559" y="2325396"/>
                <a:ext cx="482826" cy="3629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cs typeface="Times New Roman" panose="02020603050405020304" pitchFamily="18" charset="0"/>
                            </a:rPr>
                          </m:ctrlPr>
                        </m:sSubPr>
                        <m:e>
                          <m:r>
                            <a:rPr lang="en-US" b="0" i="1" dirty="0" smtClean="0">
                              <a:solidFill>
                                <a:schemeClr val="tx1"/>
                              </a:solidFill>
                              <a:latin typeface="Cambria Math" panose="02040503050406030204" pitchFamily="18" charset="0"/>
                              <a:cs typeface="Times New Roman" panose="02020603050405020304" pitchFamily="18" charset="0"/>
                            </a:rPr>
                            <m:t>𝛽</m:t>
                          </m:r>
                        </m:e>
                        <m:sub>
                          <m:r>
                            <a:rPr lang="en-US" b="0" i="1" dirty="0" smtClean="0">
                              <a:solidFill>
                                <a:schemeClr val="tx1"/>
                              </a:solidFill>
                              <a:latin typeface="Cambria Math" panose="02040503050406030204" pitchFamily="18" charset="0"/>
                              <a:cs typeface="Times New Roman" panose="02020603050405020304" pitchFamily="18" charset="0"/>
                            </a:rPr>
                            <m:t>2</m:t>
                          </m:r>
                        </m:sub>
                      </m:sSub>
                    </m:oMath>
                  </m:oMathPara>
                </a14:m>
                <a:endParaRPr lang="en-US"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9" name="TextBox 38">
                <a:extLst>
                  <a:ext uri="{FF2B5EF4-FFF2-40B4-BE49-F238E27FC236}">
                    <a16:creationId xmlns:a16="http://schemas.microsoft.com/office/drawing/2014/main" id="{3EA002A6-FB45-7527-F82B-62E250428F13}"/>
                  </a:ext>
                </a:extLst>
              </p:cNvPr>
              <p:cNvSpPr txBox="1">
                <a:spLocks noRot="1" noChangeAspect="1" noMove="1" noResize="1" noEditPoints="1" noAdjustHandles="1" noChangeArrowheads="1" noChangeShapeType="1" noTextEdit="1"/>
              </p:cNvSpPr>
              <p:nvPr/>
            </p:nvSpPr>
            <p:spPr>
              <a:xfrm>
                <a:off x="9470559" y="2325396"/>
                <a:ext cx="482826" cy="362984"/>
              </a:xfrm>
              <a:prstGeom prst="rect">
                <a:avLst/>
              </a:prstGeom>
              <a:blipFill>
                <a:blip r:embed="rId15"/>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14749E2-9B0F-59CD-528D-47CFB3F7AC72}"/>
                  </a:ext>
                </a:extLst>
              </p:cNvPr>
              <p:cNvSpPr txBox="1"/>
              <p:nvPr/>
            </p:nvSpPr>
            <p:spPr>
              <a:xfrm>
                <a:off x="8307610" y="2312060"/>
                <a:ext cx="482826" cy="3629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cs typeface="Times New Roman" panose="02020603050405020304" pitchFamily="18" charset="0"/>
                            </a:rPr>
                          </m:ctrlPr>
                        </m:sSubPr>
                        <m:e>
                          <m:r>
                            <a:rPr lang="en-US" b="0" i="1" dirty="0" smtClean="0">
                              <a:solidFill>
                                <a:schemeClr val="tx1"/>
                              </a:solidFill>
                              <a:latin typeface="Cambria Math" panose="02040503050406030204" pitchFamily="18" charset="0"/>
                              <a:cs typeface="Times New Roman" panose="02020603050405020304" pitchFamily="18" charset="0"/>
                            </a:rPr>
                            <m:t>𝛽</m:t>
                          </m:r>
                        </m:e>
                        <m:sub>
                          <m:r>
                            <a:rPr lang="en-US" b="0" i="1" dirty="0" smtClean="0">
                              <a:solidFill>
                                <a:schemeClr val="tx1"/>
                              </a:solidFill>
                              <a:latin typeface="Cambria Math" panose="02040503050406030204" pitchFamily="18" charset="0"/>
                              <a:cs typeface="Times New Roman" panose="02020603050405020304" pitchFamily="18" charset="0"/>
                            </a:rPr>
                            <m:t>1</m:t>
                          </m:r>
                        </m:sub>
                      </m:sSub>
                    </m:oMath>
                  </m:oMathPara>
                </a14:m>
                <a:endParaRPr lang="en-US"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0" name="TextBox 39">
                <a:extLst>
                  <a:ext uri="{FF2B5EF4-FFF2-40B4-BE49-F238E27FC236}">
                    <a16:creationId xmlns:a16="http://schemas.microsoft.com/office/drawing/2014/main" id="{114749E2-9B0F-59CD-528D-47CFB3F7AC72}"/>
                  </a:ext>
                </a:extLst>
              </p:cNvPr>
              <p:cNvSpPr txBox="1">
                <a:spLocks noRot="1" noChangeAspect="1" noMove="1" noResize="1" noEditPoints="1" noAdjustHandles="1" noChangeArrowheads="1" noChangeShapeType="1" noTextEdit="1"/>
              </p:cNvSpPr>
              <p:nvPr/>
            </p:nvSpPr>
            <p:spPr>
              <a:xfrm>
                <a:off x="8307610" y="2312060"/>
                <a:ext cx="482826" cy="362984"/>
              </a:xfrm>
              <a:prstGeom prst="rect">
                <a:avLst/>
              </a:prstGeom>
              <a:blipFill>
                <a:blip r:embed="rId16"/>
                <a:stretch>
                  <a:fillRect b="-16667"/>
                </a:stretch>
              </a:blipFill>
            </p:spPr>
            <p:txBody>
              <a:bodyPr/>
              <a:lstStyle/>
              <a:p>
                <a:r>
                  <a:rPr lang="en-US">
                    <a:noFill/>
                  </a:rPr>
                  <a:t> </a:t>
                </a:r>
              </a:p>
            </p:txBody>
          </p:sp>
        </mc:Fallback>
      </mc:AlternateContent>
    </p:spTree>
    <p:extLst>
      <p:ext uri="{BB962C8B-B14F-4D97-AF65-F5344CB8AC3E}">
        <p14:creationId xmlns:p14="http://schemas.microsoft.com/office/powerpoint/2010/main" val="2004572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2954A169-8493-658B-7F52-EEBF6E1922D7}"/>
              </a:ext>
            </a:extLst>
          </p:cNvPr>
          <p:cNvGraphicFramePr>
            <a:graphicFrameLocks noGrp="1"/>
          </p:cNvGraphicFramePr>
          <p:nvPr/>
        </p:nvGraphicFramePr>
        <p:xfrm>
          <a:off x="8457317" y="4133963"/>
          <a:ext cx="1372864" cy="6232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32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sp>
        <p:nvSpPr>
          <p:cNvPr id="2" name="Title 1">
            <a:extLst>
              <a:ext uri="{FF2B5EF4-FFF2-40B4-BE49-F238E27FC236}">
                <a16:creationId xmlns:a16="http://schemas.microsoft.com/office/drawing/2014/main" id="{481147D0-0E90-45FD-0BEB-9DC70CAF8845}"/>
              </a:ext>
            </a:extLst>
          </p:cNvPr>
          <p:cNvSpPr>
            <a:spLocks noGrp="1"/>
          </p:cNvSpPr>
          <p:nvPr>
            <p:ph type="title"/>
          </p:nvPr>
        </p:nvSpPr>
        <p:spPr>
          <a:xfrm>
            <a:off x="838200" y="365125"/>
            <a:ext cx="10515600" cy="705789"/>
          </a:xfrm>
        </p:spPr>
        <p:txBody>
          <a:bodyPr/>
          <a:lstStyle/>
          <a:p>
            <a:r>
              <a:rPr lang="en-US" dirty="0"/>
              <a:t>Part IIB</a:t>
            </a:r>
          </a:p>
        </p:txBody>
      </p:sp>
      <p:cxnSp>
        <p:nvCxnSpPr>
          <p:cNvPr id="4" name="Straight Arrow Connector 3">
            <a:extLst>
              <a:ext uri="{FF2B5EF4-FFF2-40B4-BE49-F238E27FC236}">
                <a16:creationId xmlns:a16="http://schemas.microsoft.com/office/drawing/2014/main" id="{BD5F68B1-46AF-CC03-F986-0B3B137C59D1}"/>
              </a:ext>
            </a:extLst>
          </p:cNvPr>
          <p:cNvCxnSpPr>
            <a:cxnSpLocks/>
          </p:cNvCxnSpPr>
          <p:nvPr/>
        </p:nvCxnSpPr>
        <p:spPr>
          <a:xfrm flipV="1">
            <a:off x="8307610" y="4750150"/>
            <a:ext cx="330918" cy="5963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3D26FE52-E803-8498-3780-4B240B9625BE}"/>
              </a:ext>
            </a:extLst>
          </p:cNvPr>
          <p:cNvCxnSpPr>
            <a:cxnSpLocks/>
          </p:cNvCxnSpPr>
          <p:nvPr/>
        </p:nvCxnSpPr>
        <p:spPr>
          <a:xfrm flipH="1" flipV="1">
            <a:off x="9700334" y="4783478"/>
            <a:ext cx="241413" cy="56305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58CBA2AE-0D3C-9A49-4AD3-769EDD186BC2}"/>
              </a:ext>
            </a:extLst>
          </p:cNvPr>
          <p:cNvCxnSpPr>
            <a:cxnSpLocks/>
          </p:cNvCxnSpPr>
          <p:nvPr/>
        </p:nvCxnSpPr>
        <p:spPr>
          <a:xfrm flipH="1" flipV="1">
            <a:off x="8971953" y="4750150"/>
            <a:ext cx="740019" cy="546509"/>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DB1629A7-BAE6-FC1B-FA7F-16439BC5CBF4}"/>
                  </a:ext>
                </a:extLst>
              </p:cNvPr>
              <p:cNvSpPr/>
              <p:nvPr/>
            </p:nvSpPr>
            <p:spPr>
              <a:xfrm>
                <a:off x="8582566" y="3475350"/>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7" name="Oval 6">
                <a:extLst>
                  <a:ext uri="{FF2B5EF4-FFF2-40B4-BE49-F238E27FC236}">
                    <a16:creationId xmlns:a16="http://schemas.microsoft.com/office/drawing/2014/main" id="{DB1629A7-BAE6-FC1B-FA7F-16439BC5CBF4}"/>
                  </a:ext>
                </a:extLst>
              </p:cNvPr>
              <p:cNvSpPr>
                <a:spLocks noRot="1" noChangeAspect="1" noMove="1" noResize="1" noEditPoints="1" noAdjustHandles="1" noChangeArrowheads="1" noChangeShapeType="1" noTextEdit="1"/>
              </p:cNvSpPr>
              <p:nvPr/>
            </p:nvSpPr>
            <p:spPr>
              <a:xfrm>
                <a:off x="8582566" y="3475350"/>
                <a:ext cx="470357" cy="459473"/>
              </a:xfrm>
              <a:prstGeom prst="ellipse">
                <a:avLst/>
              </a:prstGeom>
              <a:blipFill>
                <a:blip r:embed="rId2"/>
                <a:stretch>
                  <a:fillRect l="-38462" t="-10526" b="-39474"/>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50227BCE-51D1-082C-984B-58729E294817}"/>
              </a:ext>
            </a:extLst>
          </p:cNvPr>
          <p:cNvCxnSpPr>
            <a:cxnSpLocks/>
            <a:endCxn id="7" idx="4"/>
          </p:cNvCxnSpPr>
          <p:nvPr/>
        </p:nvCxnSpPr>
        <p:spPr>
          <a:xfrm flipV="1">
            <a:off x="8817745" y="3934823"/>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B2C6E89E-7E21-E9BB-D8E3-4E966FC2D618}"/>
              </a:ext>
            </a:extLst>
          </p:cNvPr>
          <p:cNvCxnSpPr>
            <a:cxnSpLocks/>
            <a:stCxn id="7" idx="0"/>
          </p:cNvCxnSpPr>
          <p:nvPr/>
        </p:nvCxnSpPr>
        <p:spPr>
          <a:xfrm flipV="1">
            <a:off x="8817745" y="3299385"/>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8A60381-4814-61D4-22DE-9E5E64F4A37C}"/>
                  </a:ext>
                </a:extLst>
              </p:cNvPr>
              <p:cNvSpPr txBox="1"/>
              <p:nvPr/>
            </p:nvSpPr>
            <p:spPr>
              <a:xfrm>
                <a:off x="9267439" y="4152500"/>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b="0" i="1" dirty="0" smtClean="0">
                              <a:solidFill>
                                <a:schemeClr val="tx1"/>
                              </a:solidFill>
                              <a:latin typeface="Cambria Math" panose="02040503050406030204" pitchFamily="18" charset="0"/>
                              <a:cs typeface="Times New Roman" panose="02020603050405020304" pitchFamily="18" charset="0"/>
                            </a:rPr>
                          </m:ctrlPr>
                        </m:sSubPr>
                        <m:e>
                          <m:r>
                            <a:rPr lang="en-US" sz="2797" b="0" i="1" dirty="0" smtClean="0">
                              <a:solidFill>
                                <a:schemeClr val="tx1"/>
                              </a:solidFill>
                              <a:latin typeface="Cambria Math" panose="02040503050406030204" pitchFamily="18" charset="0"/>
                              <a:cs typeface="Times New Roman" panose="02020603050405020304" pitchFamily="18" charset="0"/>
                            </a:rPr>
                            <m:t>h</m:t>
                          </m:r>
                        </m:e>
                        <m:sub>
                          <m:r>
                            <a:rPr lang="en-US" sz="2797" b="0" i="1" dirty="0" smtClean="0">
                              <a:solidFill>
                                <a:schemeClr val="tx1"/>
                              </a:solidFill>
                              <a:latin typeface="Cambria Math" panose="02040503050406030204" pitchFamily="18" charset="0"/>
                              <a:cs typeface="Times New Roman" panose="02020603050405020304" pitchFamily="18" charset="0"/>
                            </a:rPr>
                            <m:t>2</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58A60381-4814-61D4-22DE-9E5E64F4A37C}"/>
                  </a:ext>
                </a:extLst>
              </p:cNvPr>
              <p:cNvSpPr txBox="1">
                <a:spLocks noRot="1" noChangeAspect="1" noMove="1" noResize="1" noEditPoints="1" noAdjustHandles="1" noChangeArrowheads="1" noChangeShapeType="1" noTextEdit="1"/>
              </p:cNvSpPr>
              <p:nvPr/>
            </p:nvSpPr>
            <p:spPr>
              <a:xfrm>
                <a:off x="9267439" y="4152500"/>
                <a:ext cx="482826" cy="512576"/>
              </a:xfrm>
              <a:prstGeom prst="rect">
                <a:avLst/>
              </a:prstGeom>
              <a:blipFill>
                <a:blip r:embed="rId3"/>
                <a:stretch>
                  <a:fillRect l="-7692" r="-7692"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E7A6D92F-944C-A5C8-BD61-180973F2CFD0}"/>
                  </a:ext>
                </a:extLst>
              </p:cNvPr>
              <p:cNvGraphicFramePr>
                <a:graphicFrameLocks noGrp="1"/>
              </p:cNvGraphicFramePr>
              <p:nvPr>
                <p:extLst>
                  <p:ext uri="{D42A27DB-BD31-4B8C-83A1-F6EECF244321}">
                    <p14:modId xmlns:p14="http://schemas.microsoft.com/office/powerpoint/2010/main" val="1752504774"/>
                  </p:ext>
                </p:extLst>
              </p:nvPr>
            </p:nvGraphicFramePr>
            <p:xfrm>
              <a:off x="8100882" y="5356457"/>
              <a:ext cx="2124558" cy="707853"/>
            </p:xfrm>
            <a:graphic>
              <a:graphicData uri="http://schemas.openxmlformats.org/drawingml/2006/table">
                <a:tbl>
                  <a:tblPr firstRow="1" bandRow="1">
                    <a:tableStyleId>{5C22544A-7EE6-4342-B048-85BDC9FD1C3A}</a:tableStyleId>
                  </a:tblPr>
                  <a:tblGrid>
                    <a:gridCol w="708186">
                      <a:extLst>
                        <a:ext uri="{9D8B030D-6E8A-4147-A177-3AD203B41FA5}">
                          <a16:colId xmlns:a16="http://schemas.microsoft.com/office/drawing/2014/main" val="4002730172"/>
                        </a:ext>
                      </a:extLst>
                    </a:gridCol>
                    <a:gridCol w="708186">
                      <a:extLst>
                        <a:ext uri="{9D8B030D-6E8A-4147-A177-3AD203B41FA5}">
                          <a16:colId xmlns:a16="http://schemas.microsoft.com/office/drawing/2014/main" val="770359110"/>
                        </a:ext>
                      </a:extLst>
                    </a:gridCol>
                    <a:gridCol w="708186">
                      <a:extLst>
                        <a:ext uri="{9D8B030D-6E8A-4147-A177-3AD203B41FA5}">
                          <a16:colId xmlns:a16="http://schemas.microsoft.com/office/drawing/2014/main" val="440623976"/>
                        </a:ext>
                      </a:extLst>
                    </a:gridCol>
                  </a:tblGrid>
                  <a:tr h="707853">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xmlns="">
          <p:graphicFrame>
            <p:nvGraphicFramePr>
              <p:cNvPr id="11" name="Table 10">
                <a:extLst>
                  <a:ext uri="{FF2B5EF4-FFF2-40B4-BE49-F238E27FC236}">
                    <a16:creationId xmlns:a16="http://schemas.microsoft.com/office/drawing/2014/main" id="{E7A6D92F-944C-A5C8-BD61-180973F2CFD0}"/>
                  </a:ext>
                </a:extLst>
              </p:cNvPr>
              <p:cNvGraphicFramePr>
                <a:graphicFrameLocks noGrp="1"/>
              </p:cNvGraphicFramePr>
              <p:nvPr>
                <p:extLst>
                  <p:ext uri="{D42A27DB-BD31-4B8C-83A1-F6EECF244321}">
                    <p14:modId xmlns:p14="http://schemas.microsoft.com/office/powerpoint/2010/main" val="1752504774"/>
                  </p:ext>
                </p:extLst>
              </p:nvPr>
            </p:nvGraphicFramePr>
            <p:xfrm>
              <a:off x="8100882" y="5356457"/>
              <a:ext cx="2124558" cy="707853"/>
            </p:xfrm>
            <a:graphic>
              <a:graphicData uri="http://schemas.openxmlformats.org/drawingml/2006/table">
                <a:tbl>
                  <a:tblPr firstRow="1" bandRow="1">
                    <a:tableStyleId>{5C22544A-7EE6-4342-B048-85BDC9FD1C3A}</a:tableStyleId>
                  </a:tblPr>
                  <a:tblGrid>
                    <a:gridCol w="708186">
                      <a:extLst>
                        <a:ext uri="{9D8B030D-6E8A-4147-A177-3AD203B41FA5}">
                          <a16:colId xmlns:a16="http://schemas.microsoft.com/office/drawing/2014/main" val="4002730172"/>
                        </a:ext>
                      </a:extLst>
                    </a:gridCol>
                    <a:gridCol w="708186">
                      <a:extLst>
                        <a:ext uri="{9D8B030D-6E8A-4147-A177-3AD203B41FA5}">
                          <a16:colId xmlns:a16="http://schemas.microsoft.com/office/drawing/2014/main" val="770359110"/>
                        </a:ext>
                      </a:extLst>
                    </a:gridCol>
                    <a:gridCol w="708186">
                      <a:extLst>
                        <a:ext uri="{9D8B030D-6E8A-4147-A177-3AD203B41FA5}">
                          <a16:colId xmlns:a16="http://schemas.microsoft.com/office/drawing/2014/main" val="440623976"/>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1786" t="-1754" r="-207143"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100000" t="-1754" r="-103509"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203571" t="-1754" r="-5357" b="-5263"/>
                          </a:stretch>
                        </a:blipFill>
                      </a:tcPr>
                    </a:tc>
                    <a:extLst>
                      <a:ext uri="{0D108BD9-81ED-4DB2-BD59-A6C34878D82A}">
                        <a16:rowId xmlns:a16="http://schemas.microsoft.com/office/drawing/2014/main" val="3775152605"/>
                      </a:ext>
                    </a:extLst>
                  </a:tr>
                </a:tbl>
              </a:graphicData>
            </a:graphic>
          </p:graphicFrame>
        </mc:Fallback>
      </mc:AlternateContent>
      <p:sp>
        <p:nvSpPr>
          <p:cNvPr id="13" name="TextBox 12">
            <a:extLst>
              <a:ext uri="{FF2B5EF4-FFF2-40B4-BE49-F238E27FC236}">
                <a16:creationId xmlns:a16="http://schemas.microsoft.com/office/drawing/2014/main" id="{93454A4A-3CAD-BD70-E7BC-3126CBF14164}"/>
              </a:ext>
            </a:extLst>
          </p:cNvPr>
          <p:cNvSpPr txBox="1"/>
          <p:nvPr/>
        </p:nvSpPr>
        <p:spPr>
          <a:xfrm rot="18054908">
            <a:off x="9082265" y="6452217"/>
            <a:ext cx="1090081" cy="307777"/>
          </a:xfrm>
          <a:prstGeom prst="rect">
            <a:avLst/>
          </a:prstGeom>
          <a:noFill/>
        </p:spPr>
        <p:txBody>
          <a:bodyPr wrap="square" rtlCol="0">
            <a:spAutoFit/>
          </a:bodyPr>
          <a:lstStyle/>
          <a:p>
            <a:pPr algn="r"/>
            <a:r>
              <a:rPr lang="en-US" sz="1400" dirty="0"/>
              <a:t>Sex</a:t>
            </a:r>
          </a:p>
        </p:txBody>
      </p:sp>
      <p:sp>
        <p:nvSpPr>
          <p:cNvPr id="14" name="TextBox 13">
            <a:extLst>
              <a:ext uri="{FF2B5EF4-FFF2-40B4-BE49-F238E27FC236}">
                <a16:creationId xmlns:a16="http://schemas.microsoft.com/office/drawing/2014/main" id="{CBF4A3F7-1B83-B7D3-D88C-FF9965F38B5C}"/>
              </a:ext>
            </a:extLst>
          </p:cNvPr>
          <p:cNvSpPr txBox="1"/>
          <p:nvPr/>
        </p:nvSpPr>
        <p:spPr>
          <a:xfrm rot="18054908">
            <a:off x="7594619" y="6459483"/>
            <a:ext cx="1204786" cy="307777"/>
          </a:xfrm>
          <a:prstGeom prst="rect">
            <a:avLst/>
          </a:prstGeom>
          <a:noFill/>
        </p:spPr>
        <p:txBody>
          <a:bodyPr wrap="square" rtlCol="0">
            <a:spAutoFit/>
          </a:bodyPr>
          <a:lstStyle/>
          <a:p>
            <a:pPr algn="r"/>
            <a:r>
              <a:rPr lang="en-US" sz="1400" dirty="0"/>
              <a:t>Intercept</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52181D1-0D72-583B-D320-70DFB677252B}"/>
                  </a:ext>
                </a:extLst>
              </p:cNvPr>
              <p:cNvSpPr txBox="1"/>
              <p:nvPr/>
            </p:nvSpPr>
            <p:spPr>
              <a:xfrm>
                <a:off x="8410193" y="2790635"/>
                <a:ext cx="1000972" cy="39299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b="0" i="1" dirty="0" smtClean="0">
                          <a:latin typeface="Cambria Math" panose="02040503050406030204" pitchFamily="18" charset="0"/>
                          <a:cs typeface="Times New Roman" panose="02020603050405020304" pitchFamily="18" charset="0"/>
                        </a:rPr>
                        <m:t>𝜎</m:t>
                      </m:r>
                      <m:r>
                        <a:rPr lang="en-US" sz="2000" b="0" i="1" dirty="0" smtClean="0">
                          <a:latin typeface="Cambria Math" panose="02040503050406030204" pitchFamily="18" charset="0"/>
                          <a:cs typeface="Times New Roman" panose="02020603050405020304" pitchFamily="18" charset="0"/>
                        </a:rPr>
                        <m:t>(</m:t>
                      </m:r>
                      <m:sSub>
                        <m:sSubPr>
                          <m:ctrlPr>
                            <a:rPr lang="en-US" sz="2000" b="0" i="1" dirty="0" smtClean="0">
                              <a:latin typeface="Cambria Math" panose="02040503050406030204" pitchFamily="18" charset="0"/>
                              <a:cs typeface="Times New Roman" panose="02020603050405020304" pitchFamily="18" charset="0"/>
                            </a:rPr>
                          </m:ctrlPr>
                        </m:sSubPr>
                        <m:e>
                          <m:r>
                            <a:rPr lang="en-US" sz="2000" b="0" i="1" dirty="0" smtClean="0">
                              <a:latin typeface="Cambria Math" panose="02040503050406030204" pitchFamily="18" charset="0"/>
                              <a:cs typeface="Times New Roman" panose="02020603050405020304" pitchFamily="18" charset="0"/>
                            </a:rPr>
                            <m:t>h</m:t>
                          </m:r>
                        </m:e>
                        <m:sub>
                          <m:r>
                            <a:rPr lang="en-US" sz="2000" b="0" i="1" dirty="0" smtClean="0">
                              <a:latin typeface="Cambria Math" panose="02040503050406030204" pitchFamily="18" charset="0"/>
                              <a:cs typeface="Times New Roman" panose="02020603050405020304" pitchFamily="18" charset="0"/>
                            </a:rPr>
                            <m:t>1</m:t>
                          </m:r>
                        </m:sub>
                      </m:sSub>
                      <m:r>
                        <a:rPr lang="en-US" sz="2000" b="0" i="1" dirty="0" smtClean="0">
                          <a:latin typeface="Cambria Math" panose="02040503050406030204" pitchFamily="18" charset="0"/>
                          <a:cs typeface="Times New Roman" panose="02020603050405020304" pitchFamily="18" charset="0"/>
                        </a:rPr>
                        <m:t>)</m:t>
                      </m:r>
                    </m:oMath>
                  </m:oMathPara>
                </a14:m>
                <a:endParaRPr lang="en-US" sz="2000" baseline="-25000" dirty="0">
                  <a:latin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A52181D1-0D72-583B-D320-70DFB677252B}"/>
                  </a:ext>
                </a:extLst>
              </p:cNvPr>
              <p:cNvSpPr txBox="1">
                <a:spLocks noRot="1" noChangeAspect="1" noMove="1" noResize="1" noEditPoints="1" noAdjustHandles="1" noChangeArrowheads="1" noChangeShapeType="1" noTextEdit="1"/>
              </p:cNvSpPr>
              <p:nvPr/>
            </p:nvSpPr>
            <p:spPr>
              <a:xfrm>
                <a:off x="8410193" y="2790635"/>
                <a:ext cx="1000972" cy="392993"/>
              </a:xfrm>
              <a:prstGeom prst="rect">
                <a:avLst/>
              </a:prstGeom>
              <a:blipFill>
                <a:blip r:embed="rId5"/>
                <a:stretch>
                  <a:fillRect b="-156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CA6CBCF-A601-FBCC-8EFC-363CF54A70DB}"/>
                  </a:ext>
                </a:extLst>
              </p:cNvPr>
              <p:cNvSpPr txBox="1"/>
              <p:nvPr/>
            </p:nvSpPr>
            <p:spPr>
              <a:xfrm>
                <a:off x="8582566" y="4152500"/>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b="0" i="1" dirty="0" smtClean="0">
                              <a:solidFill>
                                <a:schemeClr val="tx1"/>
                              </a:solidFill>
                              <a:latin typeface="Cambria Math" panose="02040503050406030204" pitchFamily="18" charset="0"/>
                              <a:cs typeface="Times New Roman" panose="02020603050405020304" pitchFamily="18" charset="0"/>
                            </a:rPr>
                          </m:ctrlPr>
                        </m:sSubPr>
                        <m:e>
                          <m:r>
                            <a:rPr lang="en-US" sz="2797" b="0" i="1" dirty="0" smtClean="0">
                              <a:solidFill>
                                <a:schemeClr val="tx1"/>
                              </a:solidFill>
                              <a:latin typeface="Cambria Math" panose="02040503050406030204" pitchFamily="18" charset="0"/>
                              <a:cs typeface="Times New Roman" panose="02020603050405020304" pitchFamily="18" charset="0"/>
                            </a:rPr>
                            <m:t>h</m:t>
                          </m:r>
                        </m:e>
                        <m:sub>
                          <m:r>
                            <a:rPr lang="en-US" sz="2797" b="0" i="1" dirty="0" smtClean="0">
                              <a:solidFill>
                                <a:schemeClr val="tx1"/>
                              </a:solidFill>
                              <a:latin typeface="Cambria Math" panose="02040503050406030204" pitchFamily="18" charset="0"/>
                              <a:cs typeface="Times New Roman" panose="02020603050405020304" pitchFamily="18" charset="0"/>
                            </a:rPr>
                            <m:t>1</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CCA6CBCF-A601-FBCC-8EFC-363CF54A70DB}"/>
                  </a:ext>
                </a:extLst>
              </p:cNvPr>
              <p:cNvSpPr txBox="1">
                <a:spLocks noRot="1" noChangeAspect="1" noMove="1" noResize="1" noEditPoints="1" noAdjustHandles="1" noChangeArrowheads="1" noChangeShapeType="1" noTextEdit="1"/>
              </p:cNvSpPr>
              <p:nvPr/>
            </p:nvSpPr>
            <p:spPr>
              <a:xfrm>
                <a:off x="8582566" y="4152500"/>
                <a:ext cx="482826" cy="512576"/>
              </a:xfrm>
              <a:prstGeom prst="rect">
                <a:avLst/>
              </a:prstGeom>
              <a:blipFill>
                <a:blip r:embed="rId6"/>
                <a:stretch>
                  <a:fillRect l="-7692" r="-7692"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77EFB7EE-ABAB-4194-43A6-F8EC26FCA607}"/>
                  </a:ext>
                </a:extLst>
              </p:cNvPr>
              <p:cNvSpPr/>
              <p:nvPr/>
            </p:nvSpPr>
            <p:spPr>
              <a:xfrm>
                <a:off x="9267188" y="3476786"/>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18" name="Oval 17">
                <a:extLst>
                  <a:ext uri="{FF2B5EF4-FFF2-40B4-BE49-F238E27FC236}">
                    <a16:creationId xmlns:a16="http://schemas.microsoft.com/office/drawing/2014/main" id="{77EFB7EE-ABAB-4194-43A6-F8EC26FCA607}"/>
                  </a:ext>
                </a:extLst>
              </p:cNvPr>
              <p:cNvSpPr>
                <a:spLocks noRot="1" noChangeAspect="1" noMove="1" noResize="1" noEditPoints="1" noAdjustHandles="1" noChangeArrowheads="1" noChangeShapeType="1" noTextEdit="1"/>
              </p:cNvSpPr>
              <p:nvPr/>
            </p:nvSpPr>
            <p:spPr>
              <a:xfrm>
                <a:off x="9267188" y="3476786"/>
                <a:ext cx="470357" cy="459473"/>
              </a:xfrm>
              <a:prstGeom prst="ellipse">
                <a:avLst/>
              </a:prstGeom>
              <a:blipFill>
                <a:blip r:embed="rId7"/>
                <a:stretch>
                  <a:fillRect l="-35897" t="-10526" b="-39474"/>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E254828A-A067-C152-E0D9-040338702579}"/>
              </a:ext>
            </a:extLst>
          </p:cNvPr>
          <p:cNvCxnSpPr>
            <a:cxnSpLocks/>
            <a:endCxn id="18" idx="4"/>
          </p:cNvCxnSpPr>
          <p:nvPr/>
        </p:nvCxnSpPr>
        <p:spPr>
          <a:xfrm flipV="1">
            <a:off x="9502367" y="3936259"/>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3A0F0DDD-461D-B97B-F83D-05E714629D53}"/>
              </a:ext>
            </a:extLst>
          </p:cNvPr>
          <p:cNvCxnSpPr>
            <a:cxnSpLocks/>
            <a:stCxn id="18" idx="0"/>
          </p:cNvCxnSpPr>
          <p:nvPr/>
        </p:nvCxnSpPr>
        <p:spPr>
          <a:xfrm flipV="1">
            <a:off x="9502367" y="3299385"/>
            <a:ext cx="0" cy="177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A76397B2-1C3B-09C2-B0D2-58544F8697C0}"/>
              </a:ext>
            </a:extLst>
          </p:cNvPr>
          <p:cNvCxnSpPr>
            <a:cxnSpLocks/>
          </p:cNvCxnSpPr>
          <p:nvPr/>
        </p:nvCxnSpPr>
        <p:spPr>
          <a:xfrm flipV="1">
            <a:off x="8549023" y="4740414"/>
            <a:ext cx="815556" cy="6061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24" name="Table 23">
            <a:extLst>
              <a:ext uri="{FF2B5EF4-FFF2-40B4-BE49-F238E27FC236}">
                <a16:creationId xmlns:a16="http://schemas.microsoft.com/office/drawing/2014/main" id="{AF961BA3-267D-79E1-BADB-487F68F10008}"/>
              </a:ext>
            </a:extLst>
          </p:cNvPr>
          <p:cNvGraphicFramePr>
            <a:graphicFrameLocks noGrp="1"/>
          </p:cNvGraphicFramePr>
          <p:nvPr/>
        </p:nvGraphicFramePr>
        <p:xfrm>
          <a:off x="8457317" y="2673703"/>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26" name="Straight Arrow Connector 25">
            <a:extLst>
              <a:ext uri="{FF2B5EF4-FFF2-40B4-BE49-F238E27FC236}">
                <a16:creationId xmlns:a16="http://schemas.microsoft.com/office/drawing/2014/main" id="{7613A022-AE9A-FB05-A842-C6360739FCF5}"/>
              </a:ext>
            </a:extLst>
          </p:cNvPr>
          <p:cNvCxnSpPr>
            <a:cxnSpLocks/>
          </p:cNvCxnSpPr>
          <p:nvPr/>
        </p:nvCxnSpPr>
        <p:spPr>
          <a:xfrm flipH="1" flipV="1">
            <a:off x="9349611" y="2360917"/>
            <a:ext cx="152755" cy="331689"/>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graphicFrame>
        <p:nvGraphicFramePr>
          <p:cNvPr id="27" name="Table 26">
            <a:extLst>
              <a:ext uri="{FF2B5EF4-FFF2-40B4-BE49-F238E27FC236}">
                <a16:creationId xmlns:a16="http://schemas.microsoft.com/office/drawing/2014/main" id="{95164B9D-299A-97C3-EAE4-35FA7CF9451D}"/>
              </a:ext>
            </a:extLst>
          </p:cNvPr>
          <p:cNvGraphicFramePr>
            <a:graphicFrameLocks noGrp="1"/>
          </p:cNvGraphicFramePr>
          <p:nvPr/>
        </p:nvGraphicFramePr>
        <p:xfrm>
          <a:off x="8806247" y="1749912"/>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DFA40E5-A991-A70F-FBA3-283FDA339CE6}"/>
                  </a:ext>
                </a:extLst>
              </p:cNvPr>
              <p:cNvSpPr txBox="1"/>
              <p:nvPr/>
            </p:nvSpPr>
            <p:spPr>
              <a:xfrm>
                <a:off x="8924525" y="1759834"/>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b="0" i="1" dirty="0" smtClean="0">
                          <a:solidFill>
                            <a:schemeClr val="tx1"/>
                          </a:solidFill>
                          <a:latin typeface="Cambria Math" panose="02040503050406030204" pitchFamily="18" charset="0"/>
                          <a:cs typeface="Times New Roman" panose="02020603050405020304" pitchFamily="18" charset="0"/>
                        </a:rPr>
                        <m:t>𝑧</m:t>
                      </m:r>
                    </m:oMath>
                  </m:oMathPara>
                </a14:m>
                <a:endParaRPr lang="en-US" sz="2797"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8" name="TextBox 27">
                <a:extLst>
                  <a:ext uri="{FF2B5EF4-FFF2-40B4-BE49-F238E27FC236}">
                    <a16:creationId xmlns:a16="http://schemas.microsoft.com/office/drawing/2014/main" id="{2DFA40E5-A991-A70F-FBA3-283FDA339CE6}"/>
                  </a:ext>
                </a:extLst>
              </p:cNvPr>
              <p:cNvSpPr txBox="1">
                <a:spLocks noRot="1" noChangeAspect="1" noMove="1" noResize="1" noEditPoints="1" noAdjustHandles="1" noChangeArrowheads="1" noChangeShapeType="1" noTextEdit="1"/>
              </p:cNvSpPr>
              <p:nvPr/>
            </p:nvSpPr>
            <p:spPr>
              <a:xfrm>
                <a:off x="8924525" y="1759834"/>
                <a:ext cx="482826" cy="512576"/>
              </a:xfrm>
              <a:prstGeom prst="rect">
                <a:avLst/>
              </a:prstGeom>
              <a:blipFill>
                <a:blip r:embed="rId8"/>
                <a:stretch>
                  <a:fillRect/>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AF132B7B-C966-792E-78B8-CBDEC714FF04}"/>
              </a:ext>
            </a:extLst>
          </p:cNvPr>
          <p:cNvCxnSpPr>
            <a:cxnSpLocks/>
          </p:cNvCxnSpPr>
          <p:nvPr/>
        </p:nvCxnSpPr>
        <p:spPr>
          <a:xfrm flipV="1">
            <a:off x="8800533" y="2371175"/>
            <a:ext cx="171420" cy="285786"/>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DAA9B86F-331C-6521-6783-ACD03BCFA49C}"/>
                  </a:ext>
                </a:extLst>
              </p:cNvPr>
              <p:cNvSpPr/>
              <p:nvPr/>
            </p:nvSpPr>
            <p:spPr>
              <a:xfrm>
                <a:off x="8899936" y="1061573"/>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30" name="Oval 29">
                <a:extLst>
                  <a:ext uri="{FF2B5EF4-FFF2-40B4-BE49-F238E27FC236}">
                    <a16:creationId xmlns:a16="http://schemas.microsoft.com/office/drawing/2014/main" id="{DAA9B86F-331C-6521-6783-ACD03BCFA49C}"/>
                  </a:ext>
                </a:extLst>
              </p:cNvPr>
              <p:cNvSpPr>
                <a:spLocks noRot="1" noChangeAspect="1" noMove="1" noResize="1" noEditPoints="1" noAdjustHandles="1" noChangeArrowheads="1" noChangeShapeType="1" noTextEdit="1"/>
              </p:cNvSpPr>
              <p:nvPr/>
            </p:nvSpPr>
            <p:spPr>
              <a:xfrm>
                <a:off x="8899936" y="1061573"/>
                <a:ext cx="470357" cy="459473"/>
              </a:xfrm>
              <a:prstGeom prst="ellipse">
                <a:avLst/>
              </a:prstGeom>
              <a:blipFill>
                <a:blip r:embed="rId9"/>
                <a:stretch>
                  <a:fillRect l="-35897" t="-10526" b="-39474"/>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78F5222D-9453-288A-5CF9-FE143F4BD3BC}"/>
              </a:ext>
            </a:extLst>
          </p:cNvPr>
          <p:cNvCxnSpPr>
            <a:cxnSpLocks/>
            <a:endCxn id="30" idx="4"/>
          </p:cNvCxnSpPr>
          <p:nvPr/>
        </p:nvCxnSpPr>
        <p:spPr>
          <a:xfrm flipV="1">
            <a:off x="9135115" y="1521046"/>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024DA8D5-96EA-9CF9-4266-05FC8828F795}"/>
              </a:ext>
            </a:extLst>
          </p:cNvPr>
          <p:cNvCxnSpPr>
            <a:cxnSpLocks/>
            <a:stCxn id="30" idx="0"/>
          </p:cNvCxnSpPr>
          <p:nvPr/>
        </p:nvCxnSpPr>
        <p:spPr>
          <a:xfrm flipV="1">
            <a:off x="9135115" y="885608"/>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33" name="Table 32">
            <a:extLst>
              <a:ext uri="{FF2B5EF4-FFF2-40B4-BE49-F238E27FC236}">
                <a16:creationId xmlns:a16="http://schemas.microsoft.com/office/drawing/2014/main" id="{B7DBDA80-DB04-2A8E-2766-60999DF3D378}"/>
              </a:ext>
            </a:extLst>
          </p:cNvPr>
          <p:cNvGraphicFramePr>
            <a:graphicFrameLocks noGrp="1"/>
          </p:cNvGraphicFramePr>
          <p:nvPr/>
        </p:nvGraphicFramePr>
        <p:xfrm>
          <a:off x="8791898" y="281579"/>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D143121-9F4D-20DA-9288-213764A58765}"/>
                  </a:ext>
                </a:extLst>
              </p:cNvPr>
              <p:cNvSpPr txBox="1"/>
              <p:nvPr/>
            </p:nvSpPr>
            <p:spPr>
              <a:xfrm>
                <a:off x="8968936" y="297871"/>
                <a:ext cx="388450"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34" name="TextBox 33">
                <a:extLst>
                  <a:ext uri="{FF2B5EF4-FFF2-40B4-BE49-F238E27FC236}">
                    <a16:creationId xmlns:a16="http://schemas.microsoft.com/office/drawing/2014/main" id="{5D143121-9F4D-20DA-9288-213764A58765}"/>
                  </a:ext>
                </a:extLst>
              </p:cNvPr>
              <p:cNvSpPr txBox="1">
                <a:spLocks noRot="1" noChangeAspect="1" noMove="1" noResize="1" noEditPoints="1" noAdjustHandles="1" noChangeArrowheads="1" noChangeShapeType="1" noTextEdit="1"/>
              </p:cNvSpPr>
              <p:nvPr/>
            </p:nvSpPr>
            <p:spPr>
              <a:xfrm>
                <a:off x="8968936" y="297871"/>
                <a:ext cx="388450" cy="512576"/>
              </a:xfrm>
              <a:prstGeom prst="rect">
                <a:avLst/>
              </a:prstGeom>
              <a:blipFill>
                <a:blip r:embed="rId10"/>
                <a:stretch>
                  <a:fillRect l="-9677" r="-6452" b="-14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BDE6AFC2-AF2B-CDED-99C8-B6F2F5307E8C}"/>
                  </a:ext>
                </a:extLst>
              </p:cNvPr>
              <p:cNvSpPr>
                <a:spLocks noGrp="1"/>
              </p:cNvSpPr>
              <p:nvPr>
                <p:ph idx="1"/>
              </p:nvPr>
            </p:nvSpPr>
            <p:spPr>
              <a:xfrm>
                <a:off x="586413" y="1262270"/>
                <a:ext cx="6841266" cy="5230605"/>
              </a:xfrm>
            </p:spPr>
            <p:txBody>
              <a:bodyPr>
                <a:normAutofit fontScale="62500" lnSpcReduction="20000"/>
              </a:bodyPr>
              <a:lstStyle/>
              <a:p>
                <a:r>
                  <a:rPr lang="en-US" sz="2400" dirty="0"/>
                  <a:t>The MLP at right is designed to predict disease mortality from age and sex</a:t>
                </a:r>
              </a:p>
              <a:p>
                <a:r>
                  <a:rPr lang="en-US" sz="2400" dirty="0"/>
                  <a:t>We would like to have a model that predicts high mortality risk only for </a:t>
                </a:r>
                <a:r>
                  <a:rPr lang="en-US" sz="2400" i="1" dirty="0"/>
                  <a:t>males over 60 </a:t>
                </a:r>
                <a:r>
                  <a:rPr lang="en-US" sz="2400" dirty="0"/>
                  <a:t>AND </a:t>
                </a:r>
                <a:r>
                  <a:rPr lang="en-US" sz="2400" i="1" dirty="0"/>
                  <a:t>females under 60</a:t>
                </a:r>
              </a:p>
              <a:p>
                <a:r>
                  <a:rPr lang="en-US" sz="2400" dirty="0"/>
                  <a:t>Let’s suppose that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h</m:t>
                        </m:r>
                      </m:e>
                      <m:sub>
                        <m:r>
                          <a:rPr lang="en-US" sz="2400" i="1" dirty="0" smtClean="0">
                            <a:latin typeface="Cambria Math" panose="02040503050406030204" pitchFamily="18" charset="0"/>
                          </a:rPr>
                          <m:t>1</m:t>
                        </m:r>
                      </m:sub>
                    </m:sSub>
                  </m:oMath>
                </a14:m>
                <a:r>
                  <a:rPr lang="en-US" sz="2400" dirty="0"/>
                  <a:t> detects </a:t>
                </a:r>
                <a:r>
                  <a:rPr lang="en-US" sz="2400" i="1" dirty="0"/>
                  <a:t>males over 60</a:t>
                </a:r>
                <a:r>
                  <a:rPr lang="en-US" sz="2400" dirty="0"/>
                  <a:t>,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h</m:t>
                        </m:r>
                      </m:e>
                      <m:sub>
                        <m:r>
                          <a:rPr lang="en-US" sz="2400" i="1" dirty="0" smtClean="0">
                            <a:latin typeface="Cambria Math" panose="02040503050406030204" pitchFamily="18" charset="0"/>
                          </a:rPr>
                          <m:t>2</m:t>
                        </m:r>
                      </m:sub>
                    </m:sSub>
                  </m:oMath>
                </a14:m>
                <a:r>
                  <a:rPr lang="en-US" sz="2400" dirty="0"/>
                  <a:t> detects </a:t>
                </a:r>
                <a:r>
                  <a:rPr lang="en-US" sz="2400" i="1" dirty="0"/>
                  <a:t>females under 60</a:t>
                </a:r>
                <a:r>
                  <a:rPr lang="en-US" sz="2400" dirty="0"/>
                  <a:t>, and </a:t>
                </a:r>
                <a14:m>
                  <m:oMath xmlns:m="http://schemas.openxmlformats.org/officeDocument/2006/math">
                    <m:r>
                      <a:rPr lang="en-US" sz="2400" i="1" dirty="0" smtClean="0">
                        <a:latin typeface="Cambria Math" panose="02040503050406030204" pitchFamily="18" charset="0"/>
                      </a:rPr>
                      <m:t>𝑝</m:t>
                    </m:r>
                  </m:oMath>
                </a14:m>
                <a:r>
                  <a:rPr lang="en-US" sz="2400" dirty="0"/>
                  <a:t> is the model’s final prediction about the probability of mortality.</a:t>
                </a:r>
              </a:p>
              <a:p>
                <a:pPr marL="0" indent="0">
                  <a:buNone/>
                </a:pPr>
                <a:endParaRPr lang="en-US" sz="2400" dirty="0"/>
              </a:p>
              <a:p>
                <a:pPr marL="0" indent="0">
                  <a:buNone/>
                </a:pPr>
                <a:r>
                  <a:rPr lang="en-US" sz="2400" b="1" dirty="0"/>
                  <a:t>Goal:</a:t>
                </a:r>
              </a:p>
              <a:p>
                <a:pPr marL="0" indent="0">
                  <a:buNone/>
                </a:pPr>
                <a:r>
                  <a:rPr lang="en-US" sz="2400" dirty="0"/>
                  <a:t>For each of the parameters highlighted in red, determine whether the value of that parameter should be (a) positive, or (b) negative.</a:t>
                </a:r>
              </a:p>
              <a:p>
                <a:pPr marL="0" indent="0">
                  <a:buNone/>
                </a:pPr>
                <a:endParaRPr lang="en-US" sz="2400" b="1" dirty="0"/>
              </a:p>
              <a:p>
                <a:pPr marL="0" indent="0">
                  <a:buNone/>
                </a:pPr>
                <a:r>
                  <a:rPr lang="en-US" sz="2400" b="1" dirty="0"/>
                  <a:t>Answers:</a:t>
                </a:r>
              </a:p>
              <a:p>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1,1</m:t>
                        </m:r>
                      </m:sub>
                    </m:sSub>
                  </m:oMath>
                </a14:m>
                <a:r>
                  <a:rPr lang="en-US" sz="2400" dirty="0"/>
                  <a:t> must be positive: the log-odds of being a male over 60 increases with age</a:t>
                </a:r>
              </a:p>
              <a:p>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1,2</m:t>
                        </m:r>
                      </m:sub>
                    </m:sSub>
                  </m:oMath>
                </a14:m>
                <a:r>
                  <a:rPr lang="en-US" sz="2400" dirty="0"/>
                  <a:t> must be negative: the log-odds of being a female under 60 decreases with age</a:t>
                </a:r>
              </a:p>
              <a:p>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b="0" i="1" dirty="0" smtClean="0">
                            <a:latin typeface="Cambria Math" panose="02040503050406030204" pitchFamily="18" charset="0"/>
                          </a:rPr>
                          <m:t>2</m:t>
                        </m:r>
                        <m:r>
                          <a:rPr lang="en-US" sz="2400" i="1" dirty="0">
                            <a:latin typeface="Cambria Math" panose="02040503050406030204" pitchFamily="18" charset="0"/>
                          </a:rPr>
                          <m:t>,1</m:t>
                        </m:r>
                      </m:sub>
                    </m:sSub>
                  </m:oMath>
                </a14:m>
                <a:r>
                  <a:rPr lang="en-US" sz="2400" dirty="0"/>
                  <a:t> must be negative: the log-odds of being a male over 60 decreases with female sex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𝑥</m:t>
                        </m:r>
                      </m:e>
                      <m:sub>
                        <m:r>
                          <a:rPr lang="en-US" sz="2400" i="1" dirty="0" smtClean="0">
                            <a:latin typeface="Cambria Math" panose="02040503050406030204" pitchFamily="18" charset="0"/>
                          </a:rPr>
                          <m:t>2</m:t>
                        </m:r>
                      </m:sub>
                    </m:sSub>
                    <m:r>
                      <a:rPr lang="en-US" sz="2400" i="1" dirty="0" smtClean="0">
                        <a:latin typeface="Cambria Math" panose="02040503050406030204" pitchFamily="18" charset="0"/>
                      </a:rPr>
                      <m:t>=1</m:t>
                    </m:r>
                  </m:oMath>
                </a14:m>
                <a:r>
                  <a:rPr lang="en-US" sz="2400" dirty="0"/>
                  <a:t>) compared to male sex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𝑥</m:t>
                        </m:r>
                      </m:e>
                      <m:sub>
                        <m:r>
                          <a:rPr lang="en-US" sz="2400" i="1" dirty="0" smtClean="0">
                            <a:latin typeface="Cambria Math" panose="02040503050406030204" pitchFamily="18" charset="0"/>
                          </a:rPr>
                          <m:t>2</m:t>
                        </m:r>
                      </m:sub>
                    </m:sSub>
                    <m:r>
                      <a:rPr lang="en-US" sz="2400" i="1" dirty="0" smtClean="0">
                        <a:latin typeface="Cambria Math" panose="02040503050406030204" pitchFamily="18" charset="0"/>
                      </a:rPr>
                      <m:t>=0</m:t>
                    </m:r>
                  </m:oMath>
                </a14:m>
                <a:r>
                  <a:rPr lang="en-US" sz="2400" dirty="0"/>
                  <a:t>)</a:t>
                </a:r>
              </a:p>
              <a:p>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b="0" i="1" dirty="0" smtClean="0">
                            <a:latin typeface="Cambria Math" panose="02040503050406030204" pitchFamily="18" charset="0"/>
                          </a:rPr>
                          <m:t>2</m:t>
                        </m:r>
                        <m:r>
                          <a:rPr lang="en-US" sz="2400" i="1" dirty="0">
                            <a:latin typeface="Cambria Math" panose="02040503050406030204" pitchFamily="18" charset="0"/>
                          </a:rPr>
                          <m:t>,2</m:t>
                        </m:r>
                      </m:sub>
                    </m:sSub>
                  </m:oMath>
                </a14:m>
                <a:r>
                  <a:rPr lang="en-US" sz="2400" dirty="0"/>
                  <a:t> must be positive: the log-odds of being a female under 60 increases with female sex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2</m:t>
                        </m:r>
                      </m:sub>
                    </m:sSub>
                    <m:r>
                      <a:rPr lang="en-US" sz="2400" i="1" dirty="0">
                        <a:latin typeface="Cambria Math" panose="02040503050406030204" pitchFamily="18" charset="0"/>
                      </a:rPr>
                      <m:t>=1</m:t>
                    </m:r>
                  </m:oMath>
                </a14:m>
                <a:r>
                  <a:rPr lang="en-US" sz="2400" dirty="0"/>
                  <a:t>) compared to male sex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2</m:t>
                        </m:r>
                      </m:sub>
                    </m:sSub>
                    <m:r>
                      <a:rPr lang="en-US" sz="2400" i="1" dirty="0">
                        <a:latin typeface="Cambria Math" panose="02040503050406030204" pitchFamily="18" charset="0"/>
                      </a:rPr>
                      <m:t>=0</m:t>
                    </m:r>
                  </m:oMath>
                </a14:m>
                <a:r>
                  <a:rPr lang="en-US" sz="2400" dirty="0"/>
                  <a:t>)</a:t>
                </a:r>
              </a:p>
              <a:p>
                <a:r>
                  <a:rPr lang="en-US" sz="2400" dirty="0"/>
                  <a:t>Both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𝛽</m:t>
                        </m:r>
                      </m:e>
                      <m:sub>
                        <m:r>
                          <a:rPr lang="en-US" sz="2400" i="1" dirty="0">
                            <a:latin typeface="Cambria Math" panose="02040503050406030204" pitchFamily="18" charset="0"/>
                          </a:rPr>
                          <m:t>1</m:t>
                        </m:r>
                      </m:sub>
                    </m:sSub>
                  </m:oMath>
                </a14:m>
                <a:r>
                  <a:rPr lang="en-US" sz="2400" dirty="0"/>
                  <a:t> and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𝛽</m:t>
                        </m:r>
                      </m:e>
                      <m:sub>
                        <m:r>
                          <a:rPr lang="en-US" sz="2400" i="1" dirty="0">
                            <a:latin typeface="Cambria Math" panose="02040503050406030204" pitchFamily="18" charset="0"/>
                          </a:rPr>
                          <m:t>2</m:t>
                        </m:r>
                      </m:sub>
                    </m:sSub>
                    <m:r>
                      <a:rPr lang="en-US" sz="2400" i="1" dirty="0">
                        <a:latin typeface="Cambria Math" panose="02040503050406030204" pitchFamily="18" charset="0"/>
                      </a:rPr>
                      <m:t> </m:t>
                    </m:r>
                  </m:oMath>
                </a14:m>
                <a:r>
                  <a:rPr lang="en-US" sz="2400" dirty="0"/>
                  <a:t>must be positive, since the log-odds of mortality increases as (a) the probability of being a male over 60 increases, and (b) the probability of being a female under 60 increases</a:t>
                </a:r>
              </a:p>
            </p:txBody>
          </p:sp>
        </mc:Choice>
        <mc:Fallback xmlns="">
          <p:sp>
            <p:nvSpPr>
              <p:cNvPr id="37" name="Content Placeholder 2">
                <a:extLst>
                  <a:ext uri="{FF2B5EF4-FFF2-40B4-BE49-F238E27FC236}">
                    <a16:creationId xmlns:a16="http://schemas.microsoft.com/office/drawing/2014/main" id="{BDE6AFC2-AF2B-CDED-99C8-B6F2F5307E8C}"/>
                  </a:ext>
                </a:extLst>
              </p:cNvPr>
              <p:cNvSpPr>
                <a:spLocks noGrp="1" noRot="1" noChangeAspect="1" noMove="1" noResize="1" noEditPoints="1" noAdjustHandles="1" noChangeArrowheads="1" noChangeShapeType="1" noTextEdit="1"/>
              </p:cNvSpPr>
              <p:nvPr>
                <p:ph idx="1"/>
              </p:nvPr>
            </p:nvSpPr>
            <p:spPr>
              <a:xfrm>
                <a:off x="586413" y="1262270"/>
                <a:ext cx="6841266" cy="5230605"/>
              </a:xfrm>
              <a:blipFill>
                <a:blip r:embed="rId11"/>
                <a:stretch>
                  <a:fillRect l="-371" t="-1453" r="-3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69BB1BE-76BA-458D-A166-9BAD462A7A69}"/>
                  </a:ext>
                </a:extLst>
              </p:cNvPr>
              <p:cNvSpPr txBox="1"/>
              <p:nvPr/>
            </p:nvSpPr>
            <p:spPr>
              <a:xfrm>
                <a:off x="9107604" y="2782249"/>
                <a:ext cx="1000972" cy="39299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b="0" i="1" dirty="0" smtClean="0">
                          <a:latin typeface="Cambria Math" panose="02040503050406030204" pitchFamily="18" charset="0"/>
                          <a:cs typeface="Times New Roman" panose="02020603050405020304" pitchFamily="18" charset="0"/>
                        </a:rPr>
                        <m:t>𝜎</m:t>
                      </m:r>
                      <m:r>
                        <a:rPr lang="en-US" sz="2000" b="0" i="1" dirty="0" smtClean="0">
                          <a:latin typeface="Cambria Math" panose="02040503050406030204" pitchFamily="18" charset="0"/>
                          <a:cs typeface="Times New Roman" panose="02020603050405020304" pitchFamily="18" charset="0"/>
                        </a:rPr>
                        <m:t>(</m:t>
                      </m:r>
                      <m:sSub>
                        <m:sSubPr>
                          <m:ctrlPr>
                            <a:rPr lang="en-US" sz="2000" b="0" i="1" dirty="0" smtClean="0">
                              <a:latin typeface="Cambria Math" panose="02040503050406030204" pitchFamily="18" charset="0"/>
                              <a:cs typeface="Times New Roman" panose="02020603050405020304" pitchFamily="18" charset="0"/>
                            </a:rPr>
                          </m:ctrlPr>
                        </m:sSubPr>
                        <m:e>
                          <m:r>
                            <a:rPr lang="en-US" sz="2000" b="0" i="1" dirty="0" smtClean="0">
                              <a:latin typeface="Cambria Math" panose="02040503050406030204" pitchFamily="18" charset="0"/>
                              <a:cs typeface="Times New Roman" panose="02020603050405020304" pitchFamily="18" charset="0"/>
                            </a:rPr>
                            <m:t>h</m:t>
                          </m:r>
                        </m:e>
                        <m:sub>
                          <m:r>
                            <a:rPr lang="en-US" sz="2000" b="0" i="1" dirty="0" smtClean="0">
                              <a:latin typeface="Cambria Math" panose="02040503050406030204" pitchFamily="18" charset="0"/>
                              <a:cs typeface="Times New Roman" panose="02020603050405020304" pitchFamily="18" charset="0"/>
                            </a:rPr>
                            <m:t>2</m:t>
                          </m:r>
                        </m:sub>
                      </m:sSub>
                      <m:r>
                        <a:rPr lang="en-US" sz="2000" b="0" i="1" dirty="0" smtClean="0">
                          <a:latin typeface="Cambria Math" panose="02040503050406030204" pitchFamily="18" charset="0"/>
                          <a:cs typeface="Times New Roman" panose="02020603050405020304" pitchFamily="18" charset="0"/>
                        </a:rPr>
                        <m:t>)</m:t>
                      </m:r>
                    </m:oMath>
                  </m:oMathPara>
                </a14:m>
                <a:endParaRPr lang="en-US" sz="2000" baseline="-25000" dirty="0">
                  <a:latin typeface="Times New Roman" panose="02020603050405020304" pitchFamily="18" charset="0"/>
                  <a:cs typeface="Times New Roman" panose="02020603050405020304" pitchFamily="18" charset="0"/>
                </a:endParaRPr>
              </a:p>
            </p:txBody>
          </p:sp>
        </mc:Choice>
        <mc:Fallback xmlns="">
          <p:sp>
            <p:nvSpPr>
              <p:cNvPr id="38" name="TextBox 37">
                <a:extLst>
                  <a:ext uri="{FF2B5EF4-FFF2-40B4-BE49-F238E27FC236}">
                    <a16:creationId xmlns:a16="http://schemas.microsoft.com/office/drawing/2014/main" id="{669BB1BE-76BA-458D-A166-9BAD462A7A69}"/>
                  </a:ext>
                </a:extLst>
              </p:cNvPr>
              <p:cNvSpPr txBox="1">
                <a:spLocks noRot="1" noChangeAspect="1" noMove="1" noResize="1" noEditPoints="1" noAdjustHandles="1" noChangeArrowheads="1" noChangeShapeType="1" noTextEdit="1"/>
              </p:cNvSpPr>
              <p:nvPr/>
            </p:nvSpPr>
            <p:spPr>
              <a:xfrm>
                <a:off x="9107604" y="2782249"/>
                <a:ext cx="1000972" cy="392993"/>
              </a:xfrm>
              <a:prstGeom prst="rect">
                <a:avLst/>
              </a:prstGeom>
              <a:blipFill>
                <a:blip r:embed="rId12"/>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C09CE022-8E36-1DF8-BD98-7C8EE3D01152}"/>
                  </a:ext>
                </a:extLst>
              </p:cNvPr>
              <p:cNvSpPr txBox="1"/>
              <p:nvPr/>
            </p:nvSpPr>
            <p:spPr>
              <a:xfrm>
                <a:off x="9771196" y="4762687"/>
                <a:ext cx="482826" cy="381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cs typeface="Times New Roman" panose="02020603050405020304" pitchFamily="18" charset="0"/>
                            </a:rPr>
                          </m:ctrlPr>
                        </m:sSubPr>
                        <m:e>
                          <m:r>
                            <a:rPr lang="en-US" b="0" i="1" dirty="0" smtClean="0">
                              <a:solidFill>
                                <a:schemeClr val="tx1"/>
                              </a:solidFill>
                              <a:latin typeface="Cambria Math" panose="02040503050406030204" pitchFamily="18" charset="0"/>
                              <a:cs typeface="Times New Roman" panose="02020603050405020304" pitchFamily="18" charset="0"/>
                            </a:rPr>
                            <m:t>𝑏</m:t>
                          </m:r>
                        </m:e>
                        <m:sub>
                          <m:r>
                            <a:rPr lang="en-US" b="0" i="1" dirty="0" smtClean="0">
                              <a:solidFill>
                                <a:schemeClr val="tx1"/>
                              </a:solidFill>
                              <a:latin typeface="Cambria Math" panose="02040503050406030204" pitchFamily="18" charset="0"/>
                              <a:cs typeface="Times New Roman" panose="02020603050405020304" pitchFamily="18" charset="0"/>
                            </a:rPr>
                            <m:t>2,2</m:t>
                          </m:r>
                        </m:sub>
                      </m:sSub>
                    </m:oMath>
                  </m:oMathPara>
                </a14:m>
                <a:endParaRPr lang="en-US"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5" name="TextBox 34">
                <a:extLst>
                  <a:ext uri="{FF2B5EF4-FFF2-40B4-BE49-F238E27FC236}">
                    <a16:creationId xmlns:a16="http://schemas.microsoft.com/office/drawing/2014/main" id="{C09CE022-8E36-1DF8-BD98-7C8EE3D01152}"/>
                  </a:ext>
                </a:extLst>
              </p:cNvPr>
              <p:cNvSpPr txBox="1">
                <a:spLocks noRot="1" noChangeAspect="1" noMove="1" noResize="1" noEditPoints="1" noAdjustHandles="1" noChangeArrowheads="1" noChangeShapeType="1" noTextEdit="1"/>
              </p:cNvSpPr>
              <p:nvPr/>
            </p:nvSpPr>
            <p:spPr>
              <a:xfrm>
                <a:off x="9771196" y="4762687"/>
                <a:ext cx="482826" cy="38151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1D87D50-CF42-236E-BE90-5E4DDD3E73CF}"/>
                  </a:ext>
                </a:extLst>
              </p:cNvPr>
              <p:cNvSpPr txBox="1"/>
              <p:nvPr/>
            </p:nvSpPr>
            <p:spPr>
              <a:xfrm>
                <a:off x="9238054" y="4738021"/>
                <a:ext cx="482826" cy="381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cs typeface="Times New Roman" panose="02020603050405020304" pitchFamily="18" charset="0"/>
                            </a:rPr>
                          </m:ctrlPr>
                        </m:sSubPr>
                        <m:e>
                          <m:r>
                            <a:rPr lang="en-US" b="0" i="1" dirty="0" smtClean="0">
                              <a:solidFill>
                                <a:schemeClr val="tx1"/>
                              </a:solidFill>
                              <a:latin typeface="Cambria Math" panose="02040503050406030204" pitchFamily="18" charset="0"/>
                              <a:cs typeface="Times New Roman" panose="02020603050405020304" pitchFamily="18" charset="0"/>
                            </a:rPr>
                            <m:t>𝑏</m:t>
                          </m:r>
                        </m:e>
                        <m:sub>
                          <m:r>
                            <a:rPr lang="en-US" b="0" i="1" dirty="0" smtClean="0">
                              <a:solidFill>
                                <a:schemeClr val="tx1"/>
                              </a:solidFill>
                              <a:latin typeface="Cambria Math" panose="02040503050406030204" pitchFamily="18" charset="0"/>
                              <a:cs typeface="Times New Roman" panose="02020603050405020304" pitchFamily="18" charset="0"/>
                            </a:rPr>
                            <m:t>2,1</m:t>
                          </m:r>
                        </m:sub>
                      </m:sSub>
                    </m:oMath>
                  </m:oMathPara>
                </a14:m>
                <a:endParaRPr lang="en-US"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6" name="TextBox 35">
                <a:extLst>
                  <a:ext uri="{FF2B5EF4-FFF2-40B4-BE49-F238E27FC236}">
                    <a16:creationId xmlns:a16="http://schemas.microsoft.com/office/drawing/2014/main" id="{51D87D50-CF42-236E-BE90-5E4DDD3E73CF}"/>
                  </a:ext>
                </a:extLst>
              </p:cNvPr>
              <p:cNvSpPr txBox="1">
                <a:spLocks noRot="1" noChangeAspect="1" noMove="1" noResize="1" noEditPoints="1" noAdjustHandles="1" noChangeArrowheads="1" noChangeShapeType="1" noTextEdit="1"/>
              </p:cNvSpPr>
              <p:nvPr/>
            </p:nvSpPr>
            <p:spPr>
              <a:xfrm>
                <a:off x="9238054" y="4738021"/>
                <a:ext cx="482826" cy="381515"/>
              </a:xfrm>
              <a:prstGeom prst="rect">
                <a:avLst/>
              </a:prstGeom>
              <a:blipFill>
                <a:blip r:embed="rId14"/>
                <a:stretch>
                  <a:fillRect r="-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3EA002A6-FB45-7527-F82B-62E250428F13}"/>
                  </a:ext>
                </a:extLst>
              </p:cNvPr>
              <p:cNvSpPr txBox="1"/>
              <p:nvPr/>
            </p:nvSpPr>
            <p:spPr>
              <a:xfrm>
                <a:off x="9470559" y="2325396"/>
                <a:ext cx="482826" cy="3629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cs typeface="Times New Roman" panose="02020603050405020304" pitchFamily="18" charset="0"/>
                            </a:rPr>
                          </m:ctrlPr>
                        </m:sSubPr>
                        <m:e>
                          <m:r>
                            <a:rPr lang="en-US" b="0" i="1" dirty="0" smtClean="0">
                              <a:solidFill>
                                <a:schemeClr val="tx1"/>
                              </a:solidFill>
                              <a:latin typeface="Cambria Math" panose="02040503050406030204" pitchFamily="18" charset="0"/>
                              <a:cs typeface="Times New Roman" panose="02020603050405020304" pitchFamily="18" charset="0"/>
                            </a:rPr>
                            <m:t>𝛽</m:t>
                          </m:r>
                        </m:e>
                        <m:sub>
                          <m:r>
                            <a:rPr lang="en-US" b="0" i="1" dirty="0" smtClean="0">
                              <a:solidFill>
                                <a:schemeClr val="tx1"/>
                              </a:solidFill>
                              <a:latin typeface="Cambria Math" panose="02040503050406030204" pitchFamily="18" charset="0"/>
                              <a:cs typeface="Times New Roman" panose="02020603050405020304" pitchFamily="18" charset="0"/>
                            </a:rPr>
                            <m:t>2</m:t>
                          </m:r>
                        </m:sub>
                      </m:sSub>
                    </m:oMath>
                  </m:oMathPara>
                </a14:m>
                <a:endParaRPr lang="en-US"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9" name="TextBox 38">
                <a:extLst>
                  <a:ext uri="{FF2B5EF4-FFF2-40B4-BE49-F238E27FC236}">
                    <a16:creationId xmlns:a16="http://schemas.microsoft.com/office/drawing/2014/main" id="{3EA002A6-FB45-7527-F82B-62E250428F13}"/>
                  </a:ext>
                </a:extLst>
              </p:cNvPr>
              <p:cNvSpPr txBox="1">
                <a:spLocks noRot="1" noChangeAspect="1" noMove="1" noResize="1" noEditPoints="1" noAdjustHandles="1" noChangeArrowheads="1" noChangeShapeType="1" noTextEdit="1"/>
              </p:cNvSpPr>
              <p:nvPr/>
            </p:nvSpPr>
            <p:spPr>
              <a:xfrm>
                <a:off x="9470559" y="2325396"/>
                <a:ext cx="482826" cy="362984"/>
              </a:xfrm>
              <a:prstGeom prst="rect">
                <a:avLst/>
              </a:prstGeom>
              <a:blipFill>
                <a:blip r:embed="rId15"/>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14749E2-9B0F-59CD-528D-47CFB3F7AC72}"/>
                  </a:ext>
                </a:extLst>
              </p:cNvPr>
              <p:cNvSpPr txBox="1"/>
              <p:nvPr/>
            </p:nvSpPr>
            <p:spPr>
              <a:xfrm>
                <a:off x="8307610" y="2312060"/>
                <a:ext cx="482826" cy="3629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cs typeface="Times New Roman" panose="02020603050405020304" pitchFamily="18" charset="0"/>
                            </a:rPr>
                          </m:ctrlPr>
                        </m:sSubPr>
                        <m:e>
                          <m:r>
                            <a:rPr lang="en-US" b="0" i="1" dirty="0" smtClean="0">
                              <a:solidFill>
                                <a:schemeClr val="tx1"/>
                              </a:solidFill>
                              <a:latin typeface="Cambria Math" panose="02040503050406030204" pitchFamily="18" charset="0"/>
                              <a:cs typeface="Times New Roman" panose="02020603050405020304" pitchFamily="18" charset="0"/>
                            </a:rPr>
                            <m:t>𝛽</m:t>
                          </m:r>
                        </m:e>
                        <m:sub>
                          <m:r>
                            <a:rPr lang="en-US" b="0" i="1" dirty="0" smtClean="0">
                              <a:solidFill>
                                <a:schemeClr val="tx1"/>
                              </a:solidFill>
                              <a:latin typeface="Cambria Math" panose="02040503050406030204" pitchFamily="18" charset="0"/>
                              <a:cs typeface="Times New Roman" panose="02020603050405020304" pitchFamily="18" charset="0"/>
                            </a:rPr>
                            <m:t>1</m:t>
                          </m:r>
                        </m:sub>
                      </m:sSub>
                    </m:oMath>
                  </m:oMathPara>
                </a14:m>
                <a:endParaRPr lang="en-US"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0" name="TextBox 39">
                <a:extLst>
                  <a:ext uri="{FF2B5EF4-FFF2-40B4-BE49-F238E27FC236}">
                    <a16:creationId xmlns:a16="http://schemas.microsoft.com/office/drawing/2014/main" id="{114749E2-9B0F-59CD-528D-47CFB3F7AC72}"/>
                  </a:ext>
                </a:extLst>
              </p:cNvPr>
              <p:cNvSpPr txBox="1">
                <a:spLocks noRot="1" noChangeAspect="1" noMove="1" noResize="1" noEditPoints="1" noAdjustHandles="1" noChangeArrowheads="1" noChangeShapeType="1" noTextEdit="1"/>
              </p:cNvSpPr>
              <p:nvPr/>
            </p:nvSpPr>
            <p:spPr>
              <a:xfrm>
                <a:off x="8307610" y="2312060"/>
                <a:ext cx="482826" cy="362984"/>
              </a:xfrm>
              <a:prstGeom prst="rect">
                <a:avLst/>
              </a:prstGeom>
              <a:blipFill>
                <a:blip r:embed="rId16"/>
                <a:stretch>
                  <a:fillRect b="-16667"/>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1671F1AE-34E9-1524-65FF-E0D2A04762C7}"/>
              </a:ext>
            </a:extLst>
          </p:cNvPr>
          <p:cNvCxnSpPr>
            <a:cxnSpLocks/>
            <a:endCxn id="36" idx="0"/>
          </p:cNvCxnSpPr>
          <p:nvPr/>
        </p:nvCxnSpPr>
        <p:spPr>
          <a:xfrm flipV="1">
            <a:off x="9284501" y="4738021"/>
            <a:ext cx="194966" cy="629298"/>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2C8CE906-25DD-6476-1880-C022C1F10C75}"/>
              </a:ext>
            </a:extLst>
          </p:cNvPr>
          <p:cNvCxnSpPr>
            <a:cxnSpLocks/>
            <a:endCxn id="44" idx="0"/>
          </p:cNvCxnSpPr>
          <p:nvPr/>
        </p:nvCxnSpPr>
        <p:spPr>
          <a:xfrm flipH="1" flipV="1">
            <a:off x="8822221" y="4758812"/>
            <a:ext cx="232505" cy="558638"/>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2AAA0FCA-DC93-98EE-70D3-1828F82AB8FD}"/>
                  </a:ext>
                </a:extLst>
              </p:cNvPr>
              <p:cNvSpPr txBox="1"/>
              <p:nvPr/>
            </p:nvSpPr>
            <p:spPr>
              <a:xfrm>
                <a:off x="9054726" y="5019279"/>
                <a:ext cx="482826" cy="381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cs typeface="Times New Roman" panose="02020603050405020304" pitchFamily="18" charset="0"/>
                            </a:rPr>
                          </m:ctrlPr>
                        </m:sSubPr>
                        <m:e>
                          <m:r>
                            <a:rPr lang="en-US" b="0" i="1" dirty="0" smtClean="0">
                              <a:solidFill>
                                <a:schemeClr val="tx1"/>
                              </a:solidFill>
                              <a:latin typeface="Cambria Math" panose="02040503050406030204" pitchFamily="18" charset="0"/>
                              <a:cs typeface="Times New Roman" panose="02020603050405020304" pitchFamily="18" charset="0"/>
                            </a:rPr>
                            <m:t>𝑏</m:t>
                          </m:r>
                        </m:e>
                        <m:sub>
                          <m:r>
                            <a:rPr lang="en-US" b="0" i="1" dirty="0" smtClean="0">
                              <a:solidFill>
                                <a:schemeClr val="tx1"/>
                              </a:solidFill>
                              <a:latin typeface="Cambria Math" panose="02040503050406030204" pitchFamily="18" charset="0"/>
                              <a:cs typeface="Times New Roman" panose="02020603050405020304" pitchFamily="18" charset="0"/>
                            </a:rPr>
                            <m:t>1,2</m:t>
                          </m:r>
                        </m:sub>
                      </m:sSub>
                    </m:oMath>
                  </m:oMathPara>
                </a14:m>
                <a:endParaRPr lang="en-US"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3" name="TextBox 42">
                <a:extLst>
                  <a:ext uri="{FF2B5EF4-FFF2-40B4-BE49-F238E27FC236}">
                    <a16:creationId xmlns:a16="http://schemas.microsoft.com/office/drawing/2014/main" id="{2AAA0FCA-DC93-98EE-70D3-1828F82AB8FD}"/>
                  </a:ext>
                </a:extLst>
              </p:cNvPr>
              <p:cNvSpPr txBox="1">
                <a:spLocks noRot="1" noChangeAspect="1" noMove="1" noResize="1" noEditPoints="1" noAdjustHandles="1" noChangeArrowheads="1" noChangeShapeType="1" noTextEdit="1"/>
              </p:cNvSpPr>
              <p:nvPr/>
            </p:nvSpPr>
            <p:spPr>
              <a:xfrm>
                <a:off x="9054726" y="5019279"/>
                <a:ext cx="482826" cy="38151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35A35E48-7C5E-B8DE-21D5-351BDBE5812A}"/>
                  </a:ext>
                </a:extLst>
              </p:cNvPr>
              <p:cNvSpPr txBox="1"/>
              <p:nvPr/>
            </p:nvSpPr>
            <p:spPr>
              <a:xfrm>
                <a:off x="8580808" y="4758812"/>
                <a:ext cx="482826" cy="381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cs typeface="Times New Roman" panose="02020603050405020304" pitchFamily="18" charset="0"/>
                            </a:rPr>
                          </m:ctrlPr>
                        </m:sSubPr>
                        <m:e>
                          <m:r>
                            <a:rPr lang="en-US" b="0" i="1" dirty="0" smtClean="0">
                              <a:solidFill>
                                <a:schemeClr val="tx1"/>
                              </a:solidFill>
                              <a:latin typeface="Cambria Math" panose="02040503050406030204" pitchFamily="18" charset="0"/>
                              <a:cs typeface="Times New Roman" panose="02020603050405020304" pitchFamily="18" charset="0"/>
                            </a:rPr>
                            <m:t>𝑏</m:t>
                          </m:r>
                        </m:e>
                        <m:sub>
                          <m:r>
                            <a:rPr lang="en-US" b="0" i="1" dirty="0" smtClean="0">
                              <a:solidFill>
                                <a:schemeClr val="tx1"/>
                              </a:solidFill>
                              <a:latin typeface="Cambria Math" panose="02040503050406030204" pitchFamily="18" charset="0"/>
                              <a:cs typeface="Times New Roman" panose="02020603050405020304" pitchFamily="18" charset="0"/>
                            </a:rPr>
                            <m:t>1,1</m:t>
                          </m:r>
                        </m:sub>
                      </m:sSub>
                    </m:oMath>
                  </m:oMathPara>
                </a14:m>
                <a:endParaRPr lang="en-US"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4" name="TextBox 43">
                <a:extLst>
                  <a:ext uri="{FF2B5EF4-FFF2-40B4-BE49-F238E27FC236}">
                    <a16:creationId xmlns:a16="http://schemas.microsoft.com/office/drawing/2014/main" id="{35A35E48-7C5E-B8DE-21D5-351BDBE5812A}"/>
                  </a:ext>
                </a:extLst>
              </p:cNvPr>
              <p:cNvSpPr txBox="1">
                <a:spLocks noRot="1" noChangeAspect="1" noMove="1" noResize="1" noEditPoints="1" noAdjustHandles="1" noChangeArrowheads="1" noChangeShapeType="1" noTextEdit="1"/>
              </p:cNvSpPr>
              <p:nvPr/>
            </p:nvSpPr>
            <p:spPr>
              <a:xfrm>
                <a:off x="8580808" y="4758812"/>
                <a:ext cx="482826" cy="381515"/>
              </a:xfrm>
              <a:prstGeom prst="rect">
                <a:avLst/>
              </a:prstGeom>
              <a:blipFill>
                <a:blip r:embed="rId18"/>
                <a:stretch>
                  <a:fillRect/>
                </a:stretch>
              </a:blipFill>
            </p:spPr>
            <p:txBody>
              <a:bodyPr/>
              <a:lstStyle/>
              <a:p>
                <a:r>
                  <a:rPr lang="en-US">
                    <a:noFill/>
                  </a:rPr>
                  <a:t> </a:t>
                </a:r>
              </a:p>
            </p:txBody>
          </p:sp>
        </mc:Fallback>
      </mc:AlternateContent>
      <p:sp>
        <p:nvSpPr>
          <p:cNvPr id="46" name="TextBox 45">
            <a:extLst>
              <a:ext uri="{FF2B5EF4-FFF2-40B4-BE49-F238E27FC236}">
                <a16:creationId xmlns:a16="http://schemas.microsoft.com/office/drawing/2014/main" id="{7B1C637F-9E98-9CE0-5F91-7C077F7FE94B}"/>
              </a:ext>
            </a:extLst>
          </p:cNvPr>
          <p:cNvSpPr txBox="1"/>
          <p:nvPr/>
        </p:nvSpPr>
        <p:spPr>
          <a:xfrm rot="18054908">
            <a:off x="8281732" y="6458298"/>
            <a:ext cx="1204786" cy="307777"/>
          </a:xfrm>
          <a:prstGeom prst="rect">
            <a:avLst/>
          </a:prstGeom>
          <a:noFill/>
        </p:spPr>
        <p:txBody>
          <a:bodyPr wrap="square" rtlCol="0">
            <a:spAutoFit/>
          </a:bodyPr>
          <a:lstStyle/>
          <a:p>
            <a:pPr algn="r"/>
            <a:r>
              <a:rPr lang="en-US" sz="1400" dirty="0"/>
              <a:t>Age</a:t>
            </a:r>
          </a:p>
        </p:txBody>
      </p:sp>
    </p:spTree>
    <p:extLst>
      <p:ext uri="{BB962C8B-B14F-4D97-AF65-F5344CB8AC3E}">
        <p14:creationId xmlns:p14="http://schemas.microsoft.com/office/powerpoint/2010/main" val="2765446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1273</Words>
  <Application>Microsoft Macintosh PowerPoint</Application>
  <PresentationFormat>Widescreen</PresentationFormat>
  <Paragraphs>124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Cambria Math</vt:lpstr>
      <vt:lpstr>Times New Roman</vt:lpstr>
      <vt:lpstr>Office Theme</vt:lpstr>
      <vt:lpstr>Activity: MLP Structure</vt:lpstr>
      <vt:lpstr>Part I.1</vt:lpstr>
      <vt:lpstr>Part I.2</vt:lpstr>
      <vt:lpstr>Part I.3</vt:lpstr>
      <vt:lpstr>Part I.4</vt:lpstr>
      <vt:lpstr>Part IIA</vt:lpstr>
      <vt:lpstr>Part IIB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Engelhard, M.D., Ph.D.</dc:creator>
  <cp:lastModifiedBy>Matthew Engelhard, M.D., Ph.D.</cp:lastModifiedBy>
  <cp:revision>9</cp:revision>
  <dcterms:created xsi:type="dcterms:W3CDTF">2021-09-14T19:43:02Z</dcterms:created>
  <dcterms:modified xsi:type="dcterms:W3CDTF">2022-09-19T19:58:09Z</dcterms:modified>
</cp:coreProperties>
</file>