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97" r:id="rId2"/>
    <p:sldId id="449" r:id="rId3"/>
    <p:sldId id="592" r:id="rId4"/>
    <p:sldId id="367" r:id="rId5"/>
    <p:sldId id="604" r:id="rId6"/>
    <p:sldId id="594" r:id="rId7"/>
    <p:sldId id="598" r:id="rId8"/>
    <p:sldId id="599" r:id="rId9"/>
    <p:sldId id="596" r:id="rId10"/>
    <p:sldId id="602" r:id="rId11"/>
    <p:sldId id="603" r:id="rId12"/>
    <p:sldId id="597" r:id="rId13"/>
    <p:sldId id="593" r:id="rId14"/>
    <p:sldId id="606" r:id="rId15"/>
    <p:sldId id="607" r:id="rId16"/>
    <p:sldId id="609" r:id="rId17"/>
    <p:sldId id="612" r:id="rId18"/>
    <p:sldId id="611" r:id="rId19"/>
    <p:sldId id="608" r:id="rId20"/>
    <p:sldId id="613" r:id="rId21"/>
    <p:sldId id="616" r:id="rId22"/>
    <p:sldId id="520" r:id="rId23"/>
    <p:sldId id="617" r:id="rId24"/>
    <p:sldId id="620" r:id="rId25"/>
    <p:sldId id="619" r:id="rId26"/>
    <p:sldId id="621" r:id="rId27"/>
    <p:sldId id="622" r:id="rId28"/>
    <p:sldId id="623" r:id="rId29"/>
    <p:sldId id="624" r:id="rId30"/>
    <p:sldId id="614" r:id="rId31"/>
    <p:sldId id="436" r:id="rId32"/>
    <p:sldId id="446" r:id="rId33"/>
    <p:sldId id="447" r:id="rId34"/>
    <p:sldId id="625" r:id="rId35"/>
    <p:sldId id="448" r:id="rId36"/>
    <p:sldId id="525" r:id="rId37"/>
    <p:sldId id="626" r:id="rId38"/>
    <p:sldId id="373" r:id="rId39"/>
    <p:sldId id="453" r:id="rId40"/>
    <p:sldId id="59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831"/>
  </p:normalViewPr>
  <p:slideViewPr>
    <p:cSldViewPr snapToGrid="0" snapToObjects="1">
      <p:cViewPr>
        <p:scale>
          <a:sx n="85" d="100"/>
          <a:sy n="85" d="100"/>
        </p:scale>
        <p:origin x="1592"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FC45-28A9-C64B-828B-73DD74DA1AAF}" type="datetimeFigureOut">
              <a:rPr lang="en-US" smtClean="0"/>
              <a:t>5/19/22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C36FA-DBBA-6141-8519-EF3DFAEADE3B}" type="slidenum">
              <a:rPr lang="en-US" smtClean="0"/>
              <a:t>‹#›</a:t>
            </a:fld>
            <a:endParaRPr lang="en-US"/>
          </a:p>
        </p:txBody>
      </p:sp>
    </p:spTree>
    <p:extLst>
      <p:ext uri="{BB962C8B-B14F-4D97-AF65-F5344CB8AC3E}">
        <p14:creationId xmlns:p14="http://schemas.microsoft.com/office/powerpoint/2010/main" val="331218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 Everybody</a:t>
            </a:r>
          </a:p>
          <a:p>
            <a:pPr marL="171450" indent="-171450">
              <a:buFontTx/>
              <a:buChar char="-"/>
            </a:pPr>
            <a:r>
              <a:rPr lang="en-US" dirty="0"/>
              <a:t>In this lecture, we’re going to pick up right where we left off – </a:t>
            </a:r>
          </a:p>
          <a:p>
            <a:pPr marL="171450" indent="-171450">
              <a:buFontTx/>
              <a:buChar char="-"/>
            </a:pPr>
            <a:r>
              <a:rPr lang="en-US" dirty="0"/>
              <a:t>we’ll build on our understanding of logistic regression</a:t>
            </a:r>
          </a:p>
          <a:p>
            <a:pPr marL="171450" indent="-171450">
              <a:buFontTx/>
              <a:buChar char="-"/>
            </a:pPr>
            <a:r>
              <a:rPr lang="en-US" dirty="0"/>
              <a:t>And see how we can </a:t>
            </a:r>
            <a:r>
              <a:rPr lang="en-US" i="1" dirty="0"/>
              <a:t>extend</a:t>
            </a:r>
            <a:r>
              <a:rPr lang="en-US" i="0" dirty="0"/>
              <a:t> logistic regression to overcome its major limitation, </a:t>
            </a:r>
          </a:p>
          <a:p>
            <a:pPr marL="171450" indent="-171450">
              <a:buFontTx/>
              <a:buChar char="-"/>
            </a:pPr>
            <a:r>
              <a:rPr lang="en-US" i="0" dirty="0"/>
              <a:t>namely that it can only learn linear decision boundaries</a:t>
            </a:r>
          </a:p>
          <a:p>
            <a:pPr marL="171450" indent="-171450">
              <a:buFontTx/>
              <a:buChar char="-"/>
            </a:pPr>
            <a:endParaRPr lang="en-US" i="0" dirty="0"/>
          </a:p>
          <a:p>
            <a:pPr marL="171450" indent="-171450">
              <a:buFontTx/>
              <a:buChar char="-"/>
            </a:pPr>
            <a:r>
              <a:rPr lang="en-US" i="0" dirty="0"/>
              <a:t>The model we’ll end up with – in which we perform multiple rounds of logistic regression in sequence – </a:t>
            </a:r>
          </a:p>
          <a:p>
            <a:pPr marL="171450" indent="-171450">
              <a:buFontTx/>
              <a:buChar char="-"/>
            </a:pPr>
            <a:r>
              <a:rPr lang="en-US" i="0" dirty="0"/>
              <a:t>turns out to be the multilayer perceptron, also called a neural network or artificial neural network</a:t>
            </a:r>
          </a:p>
          <a:p>
            <a:pPr marL="171450" indent="-171450">
              <a:buFontTx/>
              <a:buChar char="-"/>
            </a:pPr>
            <a:r>
              <a:rPr lang="en-US" dirty="0"/>
              <a:t>The more logistic regressions we stack up, the </a:t>
            </a:r>
            <a:r>
              <a:rPr lang="en-US" i="1" dirty="0"/>
              <a:t>deeper</a:t>
            </a:r>
            <a:r>
              <a:rPr lang="en-US" dirty="0"/>
              <a:t> our models become, hence the term “deep learning”</a:t>
            </a:r>
          </a:p>
        </p:txBody>
      </p:sp>
      <p:sp>
        <p:nvSpPr>
          <p:cNvPr id="4" name="Slide Number Placeholder 3"/>
          <p:cNvSpPr>
            <a:spLocks noGrp="1"/>
          </p:cNvSpPr>
          <p:nvPr>
            <p:ph type="sldNum" sz="quarter" idx="10"/>
          </p:nvPr>
        </p:nvSpPr>
        <p:spPr/>
        <p:txBody>
          <a:bodyPr/>
          <a:lstStyle/>
          <a:p>
            <a:fld id="{0175F3A6-6971-5D47-A3A5-1EDC47BAF5FB}" type="slidenum">
              <a:rPr lang="en-US" smtClean="0"/>
              <a:t>1</a:t>
            </a:fld>
            <a:endParaRPr lang="en-US"/>
          </a:p>
        </p:txBody>
      </p:sp>
    </p:spTree>
    <p:extLst>
      <p:ext uri="{BB962C8B-B14F-4D97-AF65-F5344CB8AC3E}">
        <p14:creationId xmlns:p14="http://schemas.microsoft.com/office/powerpoint/2010/main" val="2008625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26</a:t>
            </a:fld>
            <a:endParaRPr lang="en-US"/>
          </a:p>
        </p:txBody>
      </p:sp>
    </p:spTree>
    <p:extLst>
      <p:ext uri="{BB962C8B-B14F-4D97-AF65-F5344CB8AC3E}">
        <p14:creationId xmlns:p14="http://schemas.microsoft.com/office/powerpoint/2010/main" val="3822343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do this because h and \sigma(h) are always the same size!</a:t>
            </a:r>
          </a:p>
        </p:txBody>
      </p:sp>
      <p:sp>
        <p:nvSpPr>
          <p:cNvPr id="4" name="Slide Number Placeholder 3"/>
          <p:cNvSpPr>
            <a:spLocks noGrp="1"/>
          </p:cNvSpPr>
          <p:nvPr>
            <p:ph type="sldNum" sz="quarter" idx="5"/>
          </p:nvPr>
        </p:nvSpPr>
        <p:spPr/>
        <p:txBody>
          <a:bodyPr/>
          <a:lstStyle/>
          <a:p>
            <a:fld id="{77EC36FA-DBBA-6141-8519-EF3DFAEADE3B}" type="slidenum">
              <a:rPr lang="en-US" smtClean="0"/>
              <a:t>27</a:t>
            </a:fld>
            <a:endParaRPr lang="en-US"/>
          </a:p>
        </p:txBody>
      </p:sp>
    </p:spTree>
    <p:extLst>
      <p:ext uri="{BB962C8B-B14F-4D97-AF65-F5344CB8AC3E}">
        <p14:creationId xmlns:p14="http://schemas.microsoft.com/office/powerpoint/2010/main" val="98477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28</a:t>
            </a:fld>
            <a:endParaRPr lang="en-US"/>
          </a:p>
        </p:txBody>
      </p:sp>
    </p:spTree>
    <p:extLst>
      <p:ext uri="{BB962C8B-B14F-4D97-AF65-F5344CB8AC3E}">
        <p14:creationId xmlns:p14="http://schemas.microsoft.com/office/powerpoint/2010/main" val="1887864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29</a:t>
            </a:fld>
            <a:endParaRPr lang="en-US"/>
          </a:p>
        </p:txBody>
      </p:sp>
    </p:spTree>
    <p:extLst>
      <p:ext uri="{BB962C8B-B14F-4D97-AF65-F5344CB8AC3E}">
        <p14:creationId xmlns:p14="http://schemas.microsoft.com/office/powerpoint/2010/main" val="1069753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 that we’ve covered the “what” – we’re going to be extending the logistic regression in this way –</a:t>
            </a:r>
          </a:p>
          <a:p>
            <a:r>
              <a:rPr lang="en-US" dirty="0"/>
              <a:t>Let’s think a little more about why.</a:t>
            </a:r>
          </a:p>
          <a:p>
            <a:endParaRPr lang="en-US" dirty="0"/>
          </a:p>
          <a:p>
            <a:r>
              <a:rPr lang="en-US" dirty="0"/>
              <a:t>And to help us do that, let’s return to our MNIST example from before.</a:t>
            </a:r>
          </a:p>
          <a:p>
            <a:endParaRPr lang="en-US" dirty="0"/>
          </a:p>
          <a:p>
            <a:r>
              <a:rPr lang="en-US" dirty="0"/>
              <a:t>Again, our vector of logistic regression parameters can be viewed as a filter that registers a “hit” – in other words, produces a positive value – when it encounters features that are similar to the filter itself.</a:t>
            </a:r>
          </a:p>
          <a:p>
            <a:r>
              <a:rPr lang="en-US" dirty="0"/>
              <a:t>When identifying handwritten digits, the model will learn that to identify zeros, it needs a filter that looks like a zero.</a:t>
            </a:r>
          </a:p>
        </p:txBody>
      </p:sp>
      <p:sp>
        <p:nvSpPr>
          <p:cNvPr id="4" name="Slide Number Placeholder 3"/>
          <p:cNvSpPr>
            <a:spLocks noGrp="1"/>
          </p:cNvSpPr>
          <p:nvPr>
            <p:ph type="sldNum" sz="quarter" idx="10"/>
          </p:nvPr>
        </p:nvSpPr>
        <p:spPr/>
        <p:txBody>
          <a:bodyPr/>
          <a:lstStyle/>
          <a:p>
            <a:fld id="{DB333E9F-084A-8543-BC6F-0AE70009C29B}" type="slidenum">
              <a:rPr lang="en-US" smtClean="0"/>
              <a:t>31</a:t>
            </a:fld>
            <a:endParaRPr lang="en-US"/>
          </a:p>
        </p:txBody>
      </p:sp>
    </p:spTree>
    <p:extLst>
      <p:ext uri="{BB962C8B-B14F-4D97-AF65-F5344CB8AC3E}">
        <p14:creationId xmlns:p14="http://schemas.microsoft.com/office/powerpoint/2010/main" val="331007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if we go back to the dataset and look closely, we’ll notice that there are MANY ways to write each digit.</a:t>
            </a:r>
          </a:p>
          <a:p>
            <a:r>
              <a:rPr lang="en-US" dirty="0"/>
              <a:t>There’s no such thing as a filter that looks like a four, because there are several quit distinct ways of writing a four, and a filter that looks like one won’t look much like the others.</a:t>
            </a:r>
          </a:p>
        </p:txBody>
      </p:sp>
      <p:sp>
        <p:nvSpPr>
          <p:cNvPr id="4" name="Slide Number Placeholder 3"/>
          <p:cNvSpPr>
            <a:spLocks noGrp="1"/>
          </p:cNvSpPr>
          <p:nvPr>
            <p:ph type="sldNum" sz="quarter" idx="10"/>
          </p:nvPr>
        </p:nvSpPr>
        <p:spPr/>
        <p:txBody>
          <a:bodyPr/>
          <a:lstStyle/>
          <a:p>
            <a:fld id="{DB333E9F-084A-8543-BC6F-0AE70009C29B}" type="slidenum">
              <a:rPr lang="en-US" smtClean="0"/>
              <a:t>32</a:t>
            </a:fld>
            <a:endParaRPr lang="en-US"/>
          </a:p>
        </p:txBody>
      </p:sp>
    </p:spTree>
    <p:extLst>
      <p:ext uri="{BB962C8B-B14F-4D97-AF65-F5344CB8AC3E}">
        <p14:creationId xmlns:p14="http://schemas.microsoft.com/office/powerpoint/2010/main" val="844777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logistic regression gets only one filter per digit</a:t>
            </a:r>
          </a:p>
          <a:p>
            <a:endParaRPr lang="en-US" dirty="0"/>
          </a:p>
          <a:p>
            <a:r>
              <a:rPr lang="en-US" dirty="0"/>
              <a:t>As a result, the filter it’ll end up learning will look like the average of all the different ways of writing a four.</a:t>
            </a:r>
          </a:p>
          <a:p>
            <a:r>
              <a:rPr lang="en-US" dirty="0"/>
              <a:t>This filter will weakly match all the styles, but it won’t strongly match any of them</a:t>
            </a:r>
          </a:p>
        </p:txBody>
      </p:sp>
      <p:sp>
        <p:nvSpPr>
          <p:cNvPr id="4" name="Slide Number Placeholder 3"/>
          <p:cNvSpPr>
            <a:spLocks noGrp="1"/>
          </p:cNvSpPr>
          <p:nvPr>
            <p:ph type="sldNum" sz="quarter" idx="10"/>
          </p:nvPr>
        </p:nvSpPr>
        <p:spPr/>
        <p:txBody>
          <a:bodyPr/>
          <a:lstStyle/>
          <a:p>
            <a:fld id="{DB333E9F-084A-8543-BC6F-0AE70009C29B}" type="slidenum">
              <a:rPr lang="en-US" smtClean="0"/>
              <a:t>33</a:t>
            </a:fld>
            <a:endParaRPr lang="en-US"/>
          </a:p>
        </p:txBody>
      </p:sp>
    </p:spTree>
    <p:extLst>
      <p:ext uri="{BB962C8B-B14F-4D97-AF65-F5344CB8AC3E}">
        <p14:creationId xmlns:p14="http://schemas.microsoft.com/office/powerpoint/2010/main" val="1579468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34</a:t>
            </a:fld>
            <a:endParaRPr lang="en-US"/>
          </a:p>
        </p:txBody>
      </p:sp>
    </p:spTree>
    <p:extLst>
      <p:ext uri="{BB962C8B-B14F-4D97-AF65-F5344CB8AC3E}">
        <p14:creationId xmlns:p14="http://schemas.microsoft.com/office/powerpoint/2010/main" val="1331702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Instead, we’d much prefer to have multiple filters, each corresponding to a different way of writing a four – there may be many</a:t>
            </a:r>
          </a:p>
          <a:p>
            <a:r>
              <a:rPr lang="en-US" dirty="0"/>
              <a:t>Then, we can predict four whenever any of these filters gives us a strong match instead of when the average filter gives us a weak match.</a:t>
            </a:r>
          </a:p>
          <a:p>
            <a:endParaRPr lang="en-US" dirty="0"/>
          </a:p>
          <a:p>
            <a:r>
              <a:rPr lang="en-US" dirty="0"/>
              <a:t>In practice, this is extremely helpful to help us distinguish 9’s from 4’s effectively, for example.</a:t>
            </a:r>
          </a:p>
        </p:txBody>
      </p:sp>
      <p:sp>
        <p:nvSpPr>
          <p:cNvPr id="4" name="Slide Number Placeholder 3"/>
          <p:cNvSpPr>
            <a:spLocks noGrp="1"/>
          </p:cNvSpPr>
          <p:nvPr>
            <p:ph type="sldNum" sz="quarter" idx="10"/>
          </p:nvPr>
        </p:nvSpPr>
        <p:spPr/>
        <p:txBody>
          <a:bodyPr/>
          <a:lstStyle/>
          <a:p>
            <a:fld id="{DB333E9F-084A-8543-BC6F-0AE70009C29B}" type="slidenum">
              <a:rPr lang="en-US" smtClean="0"/>
              <a:t>35</a:t>
            </a:fld>
            <a:endParaRPr lang="en-US"/>
          </a:p>
        </p:txBody>
      </p:sp>
    </p:spTree>
    <p:extLst>
      <p:ext uri="{BB962C8B-B14F-4D97-AF65-F5344CB8AC3E}">
        <p14:creationId xmlns:p14="http://schemas.microsoft.com/office/powerpoint/2010/main" val="11592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why introduce these </a:t>
            </a:r>
            <a:r>
              <a:rPr lang="en-US" dirty="0" err="1"/>
              <a:t>zeta_i</a:t>
            </a:r>
            <a:r>
              <a:rPr lang="en-US" dirty="0"/>
              <a:t>?</a:t>
            </a:r>
          </a:p>
          <a:p>
            <a:endParaRPr lang="en-US" dirty="0"/>
          </a:p>
          <a:p>
            <a:r>
              <a:rPr lang="en-US" dirty="0"/>
              <a:t>Let’s suppose we’re training a model to distinguish between 4’s and 9’s.</a:t>
            </a:r>
          </a:p>
          <a:p>
            <a:r>
              <a:rPr lang="en-US" dirty="0"/>
              <a:t>Instead of a single filter, we now have M filters corresponding to the M values of </a:t>
            </a:r>
            <a:r>
              <a:rPr lang="en-US" dirty="0" err="1"/>
              <a:t>zeta_i</a:t>
            </a:r>
            <a:r>
              <a:rPr lang="en-US" dirty="0"/>
              <a:t>.</a:t>
            </a:r>
          </a:p>
          <a:p>
            <a:endParaRPr lang="en-US" dirty="0"/>
          </a:p>
          <a:p>
            <a:r>
              <a:rPr lang="en-US" dirty="0"/>
              <a:t>Each of them has the ability to learn a distinct way of writing a 4, or even a smaller shape representing a small part of a 4</a:t>
            </a:r>
          </a:p>
          <a:p>
            <a:endParaRPr lang="en-US" dirty="0"/>
          </a:p>
          <a:p>
            <a:r>
              <a:rPr lang="en-US" dirty="0"/>
              <a:t>The second layer of the model – the layer connecting </a:t>
            </a:r>
            <a:r>
              <a:rPr lang="en-US" dirty="0" err="1"/>
              <a:t>zeta_i</a:t>
            </a:r>
            <a:r>
              <a:rPr lang="en-US" dirty="0"/>
              <a:t> to </a:t>
            </a:r>
            <a:r>
              <a:rPr lang="en-US" dirty="0" err="1"/>
              <a:t>p_i</a:t>
            </a:r>
            <a:r>
              <a:rPr lang="en-US" dirty="0"/>
              <a:t> – can then learn that when specific </a:t>
            </a:r>
            <a:r>
              <a:rPr lang="en-US" dirty="0" err="1"/>
              <a:t>zeta_i</a:t>
            </a:r>
            <a:r>
              <a:rPr lang="en-US" dirty="0"/>
              <a:t> values are large – indicating that their filter strongly matches x – then the image is highly likely to be a four.</a:t>
            </a:r>
          </a:p>
          <a:p>
            <a:r>
              <a:rPr lang="en-US" dirty="0"/>
              <a:t>We get M distinct sub-models, each of them specializing in identifying one very specific shape within the image. The final prediction about </a:t>
            </a:r>
            <a:r>
              <a:rPr lang="en-US" dirty="0" err="1"/>
              <a:t>p_i</a:t>
            </a:r>
            <a:r>
              <a:rPr lang="en-US" dirty="0"/>
              <a:t>, then, is based on the weighing all the reports from all of these different specialists.</a:t>
            </a:r>
          </a:p>
        </p:txBody>
      </p:sp>
      <p:sp>
        <p:nvSpPr>
          <p:cNvPr id="4" name="Slide Number Placeholder 3"/>
          <p:cNvSpPr>
            <a:spLocks noGrp="1"/>
          </p:cNvSpPr>
          <p:nvPr>
            <p:ph type="sldNum" sz="quarter" idx="10"/>
          </p:nvPr>
        </p:nvSpPr>
        <p:spPr/>
        <p:txBody>
          <a:bodyPr/>
          <a:lstStyle/>
          <a:p>
            <a:fld id="{DB333E9F-084A-8543-BC6F-0AE70009C29B}" type="slidenum">
              <a:rPr lang="en-US" smtClean="0"/>
              <a:t>36</a:t>
            </a:fld>
            <a:endParaRPr lang="en-US"/>
          </a:p>
        </p:txBody>
      </p:sp>
    </p:spTree>
    <p:extLst>
      <p:ext uri="{BB962C8B-B14F-4D97-AF65-F5344CB8AC3E}">
        <p14:creationId xmlns:p14="http://schemas.microsoft.com/office/powerpoint/2010/main" val="264380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RECALL OUR LOGISTIC REGRESSION MODEL – DESCRIBE IT</a:t>
            </a:r>
          </a:p>
          <a:p>
            <a:r>
              <a:rPr lang="en-US" dirty="0"/>
              <a:t>WE PREFER SIMPLE MODELS WHEN THEY CAN GET THE JOB DONE</a:t>
            </a:r>
          </a:p>
          <a:p>
            <a:r>
              <a:rPr lang="en-US" dirty="0"/>
              <a:t>BUT THIS THING… HAS A BIG LIMITATION.</a:t>
            </a:r>
          </a:p>
          <a:p>
            <a:endParaRPr lang="en-US" dirty="0"/>
          </a:p>
          <a:p>
            <a:r>
              <a:rPr lang="en-US" dirty="0"/>
              <a:t>Recall our logistic regression model</a:t>
            </a:r>
          </a:p>
          <a:p>
            <a:r>
              <a:rPr lang="en-US" dirty="0"/>
              <a:t>In this model we have features for patient </a:t>
            </a:r>
            <a:r>
              <a:rPr lang="en-US" dirty="0" err="1"/>
              <a:t>x_i</a:t>
            </a:r>
            <a:r>
              <a:rPr lang="en-US" dirty="0"/>
              <a:t>; there are M of them ranging from x_i1 to </a:t>
            </a:r>
            <a:r>
              <a:rPr lang="en-US" dirty="0" err="1"/>
              <a:t>x_iM</a:t>
            </a:r>
            <a:endParaRPr lang="en-US" dirty="0"/>
          </a:p>
          <a:p>
            <a:r>
              <a:rPr lang="en-US" dirty="0"/>
              <a:t>We’re going to multiply each of those features by a corresponding model coefficient</a:t>
            </a:r>
          </a:p>
          <a:p>
            <a:r>
              <a:rPr lang="en-US" dirty="0"/>
              <a:t>We also add a bias term, which we have omitted here to simplify the presentation</a:t>
            </a:r>
          </a:p>
          <a:p>
            <a:r>
              <a:rPr lang="en-US" dirty="0"/>
              <a:t>We then add up all of those terms, which gives us </a:t>
            </a:r>
            <a:r>
              <a:rPr lang="en-US" dirty="0" err="1"/>
              <a:t>z_i</a:t>
            </a:r>
            <a:r>
              <a:rPr lang="en-US" dirty="0"/>
              <a:t>, which we call the log odds</a:t>
            </a:r>
          </a:p>
          <a:p>
            <a:r>
              <a:rPr lang="en-US" dirty="0"/>
              <a:t>We then convert the log odds to the corresponding probability using the logistic, or sigmoid function, denoted by sigma</a:t>
            </a:r>
          </a:p>
          <a:p>
            <a:endParaRPr lang="en-US" dirty="0"/>
          </a:p>
          <a:p>
            <a:r>
              <a:rPr lang="en-US" dirty="0"/>
              <a:t>But remember, from our earlier lecture, that when we do this – when we multiply all the </a:t>
            </a:r>
            <a:r>
              <a:rPr lang="en-US" dirty="0" err="1"/>
              <a:t>x_i</a:t>
            </a:r>
            <a:r>
              <a:rPr lang="en-US" dirty="0"/>
              <a:t> values by the corresponding b’s – the output tells us how much </a:t>
            </a:r>
            <a:r>
              <a:rPr lang="en-US" dirty="0" err="1"/>
              <a:t>x_i</a:t>
            </a:r>
            <a:r>
              <a:rPr lang="en-US" dirty="0"/>
              <a:t> </a:t>
            </a:r>
            <a:r>
              <a:rPr lang="en-US" i="1" dirty="0"/>
              <a:t>looks like </a:t>
            </a:r>
            <a:r>
              <a:rPr lang="en-US" dirty="0"/>
              <a:t>b</a:t>
            </a:r>
          </a:p>
          <a:p>
            <a:r>
              <a:rPr lang="en-US" dirty="0"/>
              <a:t>Thinking of each as a vector, the dot product tells us to what extent </a:t>
            </a:r>
            <a:r>
              <a:rPr lang="en-US" dirty="0" err="1"/>
              <a:t>x_i</a:t>
            </a:r>
            <a:r>
              <a:rPr lang="en-US" dirty="0"/>
              <a:t> points in the direction of b</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a:t>
            </a:fld>
            <a:endParaRPr lang="en-US"/>
          </a:p>
        </p:txBody>
      </p:sp>
    </p:spTree>
    <p:extLst>
      <p:ext uri="{BB962C8B-B14F-4D97-AF65-F5344CB8AC3E}">
        <p14:creationId xmlns:p14="http://schemas.microsoft.com/office/powerpoint/2010/main" val="2876884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our example problem, shown here, an MLP with one fairly narrow hidden layer is sufficient to give us excellent prediction performance</a:t>
            </a:r>
          </a:p>
          <a:p>
            <a:r>
              <a:rPr lang="en-US" dirty="0"/>
              <a:t>But the decision boundaries we’ll need to classify images effectively, for instance, are much more complicated than this, and will require very deep models.</a:t>
            </a:r>
          </a:p>
        </p:txBody>
      </p:sp>
      <p:sp>
        <p:nvSpPr>
          <p:cNvPr id="4" name="Slide Number Placeholder 3"/>
          <p:cNvSpPr>
            <a:spLocks noGrp="1"/>
          </p:cNvSpPr>
          <p:nvPr>
            <p:ph type="sldNum" sz="quarter" idx="10"/>
          </p:nvPr>
        </p:nvSpPr>
        <p:spPr/>
        <p:txBody>
          <a:bodyPr/>
          <a:lstStyle/>
          <a:p>
            <a:fld id="{DB333E9F-084A-8543-BC6F-0AE70009C29B}" type="slidenum">
              <a:rPr lang="en-US" smtClean="0"/>
              <a:t>38</a:t>
            </a:fld>
            <a:endParaRPr lang="en-US"/>
          </a:p>
        </p:txBody>
      </p:sp>
    </p:spTree>
    <p:extLst>
      <p:ext uri="{BB962C8B-B14F-4D97-AF65-F5344CB8AC3E}">
        <p14:creationId xmlns:p14="http://schemas.microsoft.com/office/powerpoint/2010/main" val="198850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But by introducing a single hidden layer – using an MLP with one hidden layer – we immediately jump up to 96% accuracy.</a:t>
            </a:r>
          </a:p>
          <a:p>
            <a:r>
              <a:rPr lang="en-US" dirty="0"/>
              <a:t>And if you don’t think this is a big difference, think about an ATM that sometimes gave you only $400 dollars instead of the $900 you really deposited – it can happen 9% of the time or 4% of the time – you get to choose.</a:t>
            </a:r>
          </a:p>
        </p:txBody>
      </p:sp>
      <p:sp>
        <p:nvSpPr>
          <p:cNvPr id="4" name="Slide Number Placeholder 3"/>
          <p:cNvSpPr>
            <a:spLocks noGrp="1"/>
          </p:cNvSpPr>
          <p:nvPr>
            <p:ph type="sldNum" sz="quarter" idx="10"/>
          </p:nvPr>
        </p:nvSpPr>
        <p:spPr/>
        <p:txBody>
          <a:bodyPr/>
          <a:lstStyle/>
          <a:p>
            <a:fld id="{DB333E9F-084A-8543-BC6F-0AE70009C29B}" type="slidenum">
              <a:rPr lang="en-US" smtClean="0"/>
              <a:t>39</a:t>
            </a:fld>
            <a:endParaRPr lang="en-US"/>
          </a:p>
        </p:txBody>
      </p:sp>
    </p:spTree>
    <p:extLst>
      <p:ext uri="{BB962C8B-B14F-4D97-AF65-F5344CB8AC3E}">
        <p14:creationId xmlns:p14="http://schemas.microsoft.com/office/powerpoint/2010/main" val="226077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&amp; see you next time.</a:t>
            </a:r>
          </a:p>
        </p:txBody>
      </p:sp>
      <p:sp>
        <p:nvSpPr>
          <p:cNvPr id="4" name="Slide Number Placeholder 3"/>
          <p:cNvSpPr>
            <a:spLocks noGrp="1"/>
          </p:cNvSpPr>
          <p:nvPr>
            <p:ph type="sldNum" sz="quarter" idx="5"/>
          </p:nvPr>
        </p:nvSpPr>
        <p:spPr/>
        <p:txBody>
          <a:bodyPr/>
          <a:lstStyle/>
          <a:p>
            <a:fld id="{77EC36FA-DBBA-6141-8519-EF3DFAEADE3B}" type="slidenum">
              <a:rPr lang="en-US" smtClean="0"/>
              <a:t>40</a:t>
            </a:fld>
            <a:endParaRPr lang="en-US"/>
          </a:p>
        </p:txBody>
      </p:sp>
    </p:spTree>
    <p:extLst>
      <p:ext uri="{BB962C8B-B14F-4D97-AF65-F5344CB8AC3E}">
        <p14:creationId xmlns:p14="http://schemas.microsoft.com/office/powerpoint/2010/main" val="300236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And since our model only cares about how much </a:t>
            </a:r>
            <a:r>
              <a:rPr lang="en-US" dirty="0" err="1"/>
              <a:t>x_i</a:t>
            </a:r>
            <a:r>
              <a:rPr lang="en-US" dirty="0"/>
              <a:t> points in the b direction, our decision boundary is the hyperplane perpendicular to b</a:t>
            </a:r>
          </a:p>
          <a:p>
            <a:endParaRPr lang="en-US" dirty="0"/>
          </a:p>
          <a:p>
            <a:r>
              <a:rPr lang="en-US" dirty="0"/>
              <a:t>The image on this slide allows us to visualize the decision boundary.</a:t>
            </a:r>
          </a:p>
          <a:p>
            <a:r>
              <a:rPr lang="en-US" dirty="0"/>
              <a:t>In places where the background is red, the logistic regression model predicts that with &gt;50% probability, a point in that location will be red</a:t>
            </a:r>
          </a:p>
          <a:p>
            <a:r>
              <a:rPr lang="en-US" dirty="0"/>
              <a:t>In places where the background is blue, the logistic regression model predicts that with &gt;50% probability, a point in that location will be blue</a:t>
            </a:r>
          </a:p>
          <a:p>
            <a:r>
              <a:rPr lang="en-US" dirty="0"/>
              <a:t>The darker the shade, the more confident the model is in its predictions</a:t>
            </a:r>
          </a:p>
          <a:p>
            <a:endParaRPr lang="en-US" dirty="0"/>
          </a:p>
          <a:p>
            <a:r>
              <a:rPr lang="en-US" dirty="0"/>
              <a:t>Assuming we use a threshold of 50%, or .5, the model will predict that in regions with blue background, points will be blue; and that in regions with red background, points will be red.</a:t>
            </a:r>
          </a:p>
          <a:p>
            <a:r>
              <a:rPr lang="en-US" dirty="0"/>
              <a:t>And no matter what threshold we choose, the boundary between predicting red and predicting blue will be a line.</a:t>
            </a:r>
          </a:p>
          <a:p>
            <a:endParaRPr lang="en-US" dirty="0"/>
          </a:p>
          <a:p>
            <a:r>
              <a:rPr lang="en-US" dirty="0"/>
              <a:t>But clearly, this boundary is far from perfect: we have blue points on red background and vice versa; there are many examples for which logistic regression will perform poorly..</a:t>
            </a:r>
          </a:p>
          <a:p>
            <a:endParaRPr lang="en-US" dirty="0"/>
          </a:p>
          <a:p>
            <a:r>
              <a:rPr lang="en-US" dirty="0"/>
              <a:t>Now, I hope some of the explanations I’ve given here are helpful, but what really matters is this: logistic regression by its nature always gives us a linear decision boundary. But in practice, this often isn’t good enough.</a:t>
            </a:r>
          </a:p>
        </p:txBody>
      </p:sp>
      <p:sp>
        <p:nvSpPr>
          <p:cNvPr id="4" name="Slide Number Placeholder 3"/>
          <p:cNvSpPr>
            <a:spLocks noGrp="1"/>
          </p:cNvSpPr>
          <p:nvPr>
            <p:ph type="sldNum" sz="quarter" idx="10"/>
          </p:nvPr>
        </p:nvSpPr>
        <p:spPr/>
        <p:txBody>
          <a:bodyPr/>
          <a:lstStyle/>
          <a:p>
            <a:fld id="{DB333E9F-084A-8543-BC6F-0AE70009C29B}" type="slidenum">
              <a:rPr lang="en-US" smtClean="0"/>
              <a:t>3</a:t>
            </a:fld>
            <a:endParaRPr lang="en-US"/>
          </a:p>
        </p:txBody>
      </p:sp>
    </p:spTree>
    <p:extLst>
      <p:ext uri="{BB962C8B-B14F-4D97-AF65-F5344CB8AC3E}">
        <p14:creationId xmlns:p14="http://schemas.microsoft.com/office/powerpoint/2010/main" val="2748163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we’d like to have, in contrast, is a more flexible decision boundary. This is exactly what we’ll get by extending logistic regression to the multilayer perceptron, or MLP. In contrast to the previous figure, we see here that when we train an MLP to classify these points, it is highly effective – it learns a non-linear decision boundary that separates the red and blue groups quite well</a:t>
            </a:r>
          </a:p>
        </p:txBody>
      </p:sp>
      <p:sp>
        <p:nvSpPr>
          <p:cNvPr id="4" name="Slide Number Placeholder 3"/>
          <p:cNvSpPr>
            <a:spLocks noGrp="1"/>
          </p:cNvSpPr>
          <p:nvPr>
            <p:ph type="sldNum" sz="quarter" idx="10"/>
          </p:nvPr>
        </p:nvSpPr>
        <p:spPr/>
        <p:txBody>
          <a:bodyPr/>
          <a:lstStyle/>
          <a:p>
            <a:fld id="{DB333E9F-084A-8543-BC6F-0AE70009C29B}" type="slidenum">
              <a:rPr lang="en-US" smtClean="0"/>
              <a:t>4</a:t>
            </a:fld>
            <a:endParaRPr lang="en-US"/>
          </a:p>
        </p:txBody>
      </p:sp>
    </p:spTree>
    <p:extLst>
      <p:ext uri="{BB962C8B-B14F-4D97-AF65-F5344CB8AC3E}">
        <p14:creationId xmlns:p14="http://schemas.microsoft.com/office/powerpoint/2010/main" val="79260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13</a:t>
            </a:fld>
            <a:endParaRPr lang="en-US"/>
          </a:p>
        </p:txBody>
      </p:sp>
    </p:spTree>
    <p:extLst>
      <p:ext uri="{BB962C8B-B14F-4D97-AF65-F5344CB8AC3E}">
        <p14:creationId xmlns:p14="http://schemas.microsoft.com/office/powerpoint/2010/main" val="173281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What we’d like to have, in contrast, is a more flexible decision boundary. This is exactly what we’ll get by extending logistic regression to the multilayer perceptron, or MLP. In contrast to the previous figure, we see here that when we train an MLP to classify these points, it is highly effective – it learns a non-linear decision boundary that separates the red and blue groups quite well</a:t>
            </a:r>
          </a:p>
        </p:txBody>
      </p:sp>
      <p:sp>
        <p:nvSpPr>
          <p:cNvPr id="4" name="Slide Number Placeholder 3"/>
          <p:cNvSpPr>
            <a:spLocks noGrp="1"/>
          </p:cNvSpPr>
          <p:nvPr>
            <p:ph type="sldNum" sz="quarter" idx="10"/>
          </p:nvPr>
        </p:nvSpPr>
        <p:spPr/>
        <p:txBody>
          <a:bodyPr/>
          <a:lstStyle/>
          <a:p>
            <a:fld id="{DB333E9F-084A-8543-BC6F-0AE70009C29B}" type="slidenum">
              <a:rPr lang="en-US" smtClean="0"/>
              <a:t>20</a:t>
            </a:fld>
            <a:endParaRPr lang="en-US"/>
          </a:p>
        </p:txBody>
      </p:sp>
    </p:spTree>
    <p:extLst>
      <p:ext uri="{BB962C8B-B14F-4D97-AF65-F5344CB8AC3E}">
        <p14:creationId xmlns:p14="http://schemas.microsoft.com/office/powerpoint/2010/main" val="274919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let’s get to it.</a:t>
            </a:r>
          </a:p>
          <a:p>
            <a:r>
              <a:rPr lang="en-US" dirty="0"/>
              <a:t>Returning to our logistic regression model, we’re going to make yet another simplification to our diagram</a:t>
            </a:r>
          </a:p>
          <a:p>
            <a:endParaRPr lang="en-US" dirty="0"/>
          </a:p>
        </p:txBody>
      </p:sp>
      <p:sp>
        <p:nvSpPr>
          <p:cNvPr id="4" name="Slide Number Placeholder 3"/>
          <p:cNvSpPr>
            <a:spLocks noGrp="1"/>
          </p:cNvSpPr>
          <p:nvPr>
            <p:ph type="sldNum" sz="quarter" idx="10"/>
          </p:nvPr>
        </p:nvSpPr>
        <p:spPr/>
        <p:txBody>
          <a:bodyPr/>
          <a:lstStyle/>
          <a:p>
            <a:fld id="{DB333E9F-084A-8543-BC6F-0AE70009C29B}" type="slidenum">
              <a:rPr lang="en-US" smtClean="0"/>
              <a:t>21</a:t>
            </a:fld>
            <a:endParaRPr lang="en-US"/>
          </a:p>
        </p:txBody>
      </p:sp>
    </p:spTree>
    <p:extLst>
      <p:ext uri="{BB962C8B-B14F-4D97-AF65-F5344CB8AC3E}">
        <p14:creationId xmlns:p14="http://schemas.microsoft.com/office/powerpoint/2010/main" val="3558976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Don’t forget to explain bold font</a:t>
            </a:r>
          </a:p>
        </p:txBody>
      </p:sp>
      <p:sp>
        <p:nvSpPr>
          <p:cNvPr id="4" name="Slide Number Placeholder 3"/>
          <p:cNvSpPr>
            <a:spLocks noGrp="1"/>
          </p:cNvSpPr>
          <p:nvPr>
            <p:ph type="sldNum" sz="quarter" idx="10"/>
          </p:nvPr>
        </p:nvSpPr>
        <p:spPr/>
        <p:txBody>
          <a:bodyPr/>
          <a:lstStyle/>
          <a:p>
            <a:fld id="{DB333E9F-084A-8543-BC6F-0AE70009C29B}" type="slidenum">
              <a:rPr lang="en-US" smtClean="0"/>
              <a:t>22</a:t>
            </a:fld>
            <a:endParaRPr lang="en-US"/>
          </a:p>
        </p:txBody>
      </p:sp>
    </p:spTree>
    <p:extLst>
      <p:ext uri="{BB962C8B-B14F-4D97-AF65-F5344CB8AC3E}">
        <p14:creationId xmlns:p14="http://schemas.microsoft.com/office/powerpoint/2010/main" val="331797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other terms for hidden layer</a:t>
            </a:r>
          </a:p>
          <a:p>
            <a:endParaRPr lang="en-US" dirty="0"/>
          </a:p>
          <a:p>
            <a:r>
              <a:rPr lang="en-US" dirty="0"/>
              <a:t>Latent features</a:t>
            </a:r>
          </a:p>
          <a:p>
            <a:r>
              <a:rPr lang="en-US" dirty="0"/>
              <a:t>Latent variables</a:t>
            </a:r>
          </a:p>
          <a:p>
            <a:endParaRPr lang="en-US" dirty="0"/>
          </a:p>
          <a:p>
            <a:r>
              <a:rPr lang="en-US" dirty="0"/>
              <a:t>Hidden units are the individual values</a:t>
            </a:r>
          </a:p>
        </p:txBody>
      </p:sp>
      <p:sp>
        <p:nvSpPr>
          <p:cNvPr id="4" name="Slide Number Placeholder 3"/>
          <p:cNvSpPr>
            <a:spLocks noGrp="1"/>
          </p:cNvSpPr>
          <p:nvPr>
            <p:ph type="sldNum" sz="quarter" idx="5"/>
          </p:nvPr>
        </p:nvSpPr>
        <p:spPr/>
        <p:txBody>
          <a:bodyPr/>
          <a:lstStyle/>
          <a:p>
            <a:fld id="{77EC36FA-DBBA-6141-8519-EF3DFAEADE3B}" type="slidenum">
              <a:rPr lang="en-US" smtClean="0"/>
              <a:t>25</a:t>
            </a:fld>
            <a:endParaRPr lang="en-US"/>
          </a:p>
        </p:txBody>
      </p:sp>
    </p:spTree>
    <p:extLst>
      <p:ext uri="{BB962C8B-B14F-4D97-AF65-F5344CB8AC3E}">
        <p14:creationId xmlns:p14="http://schemas.microsoft.com/office/powerpoint/2010/main" val="15874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E9E7-C297-0548-83FE-519EFA7725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5ABB0-B43C-D940-A767-2F05E6C11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975FC5-1AB7-0E46-A34D-B4E3727CF8D4}"/>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496787EC-D901-0B47-BA52-B9D0C7452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D7EA7-1BE2-FF4F-AFE4-9A0BCE5A90F6}"/>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02386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C0FF-8DBC-214D-9C2D-3D5585331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EAF8D3-C770-0549-9D56-2B326700DD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5A44A-4635-FA4D-996E-2852F8884431}"/>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B6053E90-A558-114A-B15F-BA8EAE28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D90948-4115-0442-AF74-72283BF2CEEC}"/>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8287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5D33-64F9-DA4F-8227-66DB9A0689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95BDA-4232-F340-98CD-AF6FDB17D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C17F8-0754-A741-B178-7CE9383C818A}"/>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1961947C-C364-974F-9818-7AE59FCCE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9FAEA-F1A3-564B-9D01-554772B86E77}"/>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543742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F131-C484-2444-8B42-30084E6F2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7258E-DEE6-4343-998E-5910836E2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8B39D-4B21-F44D-B052-75D9C86A9DB6}"/>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AE2AF6CC-FE33-EE4D-BF76-7612A13E6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6E0A9-6106-E745-977C-E2E4D6453618}"/>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91532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20DF-4BDD-084C-8B7A-E19FD5E34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21C9F-679A-2145-920F-D2A5496CCB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E203-3DB3-854B-AB39-90E9A9809EA1}"/>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43B3BC5E-30F6-C84D-B476-8EEB7143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A8932-99E2-4648-81E1-F845E60C624D}"/>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40539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0EEE-A066-A847-9DCA-7132CFF7D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2A88B6-37A1-8A44-97D0-3896241BDA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341F3-CA4F-F042-BB69-32137FFAB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D5E93-6851-454F-BDAD-BB15BBDD74AB}"/>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6" name="Footer Placeholder 5">
            <a:extLst>
              <a:ext uri="{FF2B5EF4-FFF2-40B4-BE49-F238E27FC236}">
                <a16:creationId xmlns:a16="http://schemas.microsoft.com/office/drawing/2014/main" id="{4183D430-1E19-DD43-8BA2-3F764B25B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9CD9E-5313-2441-A165-A8FE348482FE}"/>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433258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6207-7907-7C44-A418-85BE6ED111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5DA2E9-5E25-5748-8F0B-39F1F7703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EBEB5-6814-314B-9A56-4AA6A502F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64A51-1E86-DE4D-9696-90326B2D0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4D87D1-A085-C248-B6AF-C07E9E2F9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76633-B872-A34D-BBA1-5950BB94BCB6}"/>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8" name="Footer Placeholder 7">
            <a:extLst>
              <a:ext uri="{FF2B5EF4-FFF2-40B4-BE49-F238E27FC236}">
                <a16:creationId xmlns:a16="http://schemas.microsoft.com/office/drawing/2014/main" id="{59B857B3-3ECB-1145-8D04-C7DF8AE57F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8E6954-15E3-6C41-8745-C8DD1606EA2B}"/>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4257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E63D-40A0-4542-B3DB-574E8BC0A3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9282C-0DA0-DE41-A6CC-459D31DF8C7A}"/>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4" name="Footer Placeholder 3">
            <a:extLst>
              <a:ext uri="{FF2B5EF4-FFF2-40B4-BE49-F238E27FC236}">
                <a16:creationId xmlns:a16="http://schemas.microsoft.com/office/drawing/2014/main" id="{CBA4B377-A9DB-7344-A2D4-A117E40048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89623D-7B2C-B942-8A4D-67475FF65AE1}"/>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75390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3B949-DB42-B84E-A9ED-E56537E68EDF}"/>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3" name="Footer Placeholder 2">
            <a:extLst>
              <a:ext uri="{FF2B5EF4-FFF2-40B4-BE49-F238E27FC236}">
                <a16:creationId xmlns:a16="http://schemas.microsoft.com/office/drawing/2014/main" id="{47BEF3B6-9C95-7E4F-B733-5EAE6D5AC8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F87627-C027-7C4F-B7BB-BF6830EFA890}"/>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141101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7E8-2AEB-294F-A480-68E3188D6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69405-21ED-CE45-9B04-121C6BA090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D5023-A4D9-204D-AB71-BBF5E0E8E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3DB7-02F4-1142-BD3A-41471B34852C}"/>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6" name="Footer Placeholder 5">
            <a:extLst>
              <a:ext uri="{FF2B5EF4-FFF2-40B4-BE49-F238E27FC236}">
                <a16:creationId xmlns:a16="http://schemas.microsoft.com/office/drawing/2014/main" id="{07292F61-941F-7F4F-9C49-FEAE9443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E4608-E399-D545-B211-7EBEEA6525C3}"/>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39785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6607-F7BE-BC4E-B8EE-D13D64B5ED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5CA1C-ADF5-9947-BDC3-D7EB2460A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B9869-2F70-4941-93CB-8F7D92BE5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23E36-169B-D947-A500-4AB0B457CEF3}"/>
              </a:ext>
            </a:extLst>
          </p:cNvPr>
          <p:cNvSpPr>
            <a:spLocks noGrp="1"/>
          </p:cNvSpPr>
          <p:nvPr>
            <p:ph type="dt" sz="half" idx="10"/>
          </p:nvPr>
        </p:nvSpPr>
        <p:spPr/>
        <p:txBody>
          <a:bodyPr/>
          <a:lstStyle/>
          <a:p>
            <a:fld id="{90B15CD7-F30A-1849-AF44-44760E73158E}" type="datetimeFigureOut">
              <a:rPr lang="en-US" smtClean="0"/>
              <a:t>5/19/22</a:t>
            </a:fld>
            <a:endParaRPr lang="en-US"/>
          </a:p>
        </p:txBody>
      </p:sp>
      <p:sp>
        <p:nvSpPr>
          <p:cNvPr id="6" name="Footer Placeholder 5">
            <a:extLst>
              <a:ext uri="{FF2B5EF4-FFF2-40B4-BE49-F238E27FC236}">
                <a16:creationId xmlns:a16="http://schemas.microsoft.com/office/drawing/2014/main" id="{0A8E4781-1D0E-AC47-AF19-50DAB3ED5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84F26-9E61-2A47-B9D3-754B9D674792}"/>
              </a:ext>
            </a:extLst>
          </p:cNvPr>
          <p:cNvSpPr>
            <a:spLocks noGrp="1"/>
          </p:cNvSpPr>
          <p:nvPr>
            <p:ph type="sldNum" sz="quarter" idx="12"/>
          </p:nvPr>
        </p:nvSpPr>
        <p:spPr/>
        <p:txBody>
          <a:bodyPr/>
          <a:lstStyle/>
          <a:p>
            <a:fld id="{4C7E61E3-801D-6041-BA3A-8CFA5110F9E7}" type="slidenum">
              <a:rPr lang="en-US" smtClean="0"/>
              <a:t>‹#›</a:t>
            </a:fld>
            <a:endParaRPr lang="en-US"/>
          </a:p>
        </p:txBody>
      </p:sp>
    </p:spTree>
    <p:extLst>
      <p:ext uri="{BB962C8B-B14F-4D97-AF65-F5344CB8AC3E}">
        <p14:creationId xmlns:p14="http://schemas.microsoft.com/office/powerpoint/2010/main" val="294490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3EFF07-4689-5B48-8801-D9B093C39B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1A328-2517-7143-9A3A-EE3A19D6D6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9721-F559-0341-B430-55620ABC2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15CD7-F30A-1849-AF44-44760E73158E}" type="datetimeFigureOut">
              <a:rPr lang="en-US" smtClean="0"/>
              <a:t>5/19/22</a:t>
            </a:fld>
            <a:endParaRPr lang="en-US"/>
          </a:p>
        </p:txBody>
      </p:sp>
      <p:sp>
        <p:nvSpPr>
          <p:cNvPr id="5" name="Footer Placeholder 4">
            <a:extLst>
              <a:ext uri="{FF2B5EF4-FFF2-40B4-BE49-F238E27FC236}">
                <a16:creationId xmlns:a16="http://schemas.microsoft.com/office/drawing/2014/main" id="{B4C7B07E-BEEC-B441-96C0-B7C2B94E1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F24E9-F331-4146-ADEE-6E2B383F6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E61E3-801D-6041-BA3A-8CFA5110F9E7}" type="slidenum">
              <a:rPr lang="en-US" smtClean="0"/>
              <a:t>‹#›</a:t>
            </a:fld>
            <a:endParaRPr lang="en-US"/>
          </a:p>
        </p:txBody>
      </p:sp>
    </p:spTree>
    <p:extLst>
      <p:ext uri="{BB962C8B-B14F-4D97-AF65-F5344CB8AC3E}">
        <p14:creationId xmlns:p14="http://schemas.microsoft.com/office/powerpoint/2010/main" val="113496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5.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4.xml.rels><?xml version="1.0" encoding="UTF-8" standalone="yes"?>
<Relationships xmlns="http://schemas.openxmlformats.org/package/2006/relationships"><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11" Type="http://schemas.openxmlformats.org/officeDocument/2006/relationships/image" Target="../media/image50.png"/><Relationship Id="rId10" Type="http://schemas.openxmlformats.org/officeDocument/2006/relationships/image" Target="../media/image49.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3" Type="http://schemas.openxmlformats.org/officeDocument/2006/relationships/image" Target="../media/image35.png"/><Relationship Id="rId3" Type="http://schemas.openxmlformats.org/officeDocument/2006/relationships/image" Target="../media/image41.png"/><Relationship Id="rId7" Type="http://schemas.openxmlformats.org/officeDocument/2006/relationships/image" Target="../media/image46.png"/><Relationship Id="rId12"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11" Type="http://schemas.openxmlformats.org/officeDocument/2006/relationships/image" Target="../media/image50.png"/><Relationship Id="rId10" Type="http://schemas.openxmlformats.org/officeDocument/2006/relationships/image" Target="../media/image49.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13" Type="http://schemas.openxmlformats.org/officeDocument/2006/relationships/image" Target="../media/image15.png"/><Relationship Id="rId3" Type="http://schemas.openxmlformats.org/officeDocument/2006/relationships/image" Target="../media/image41.png"/><Relationship Id="rId7" Type="http://schemas.openxmlformats.org/officeDocument/2006/relationships/image" Target="../media/image46.png"/><Relationship Id="rId12"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11" Type="http://schemas.openxmlformats.org/officeDocument/2006/relationships/image" Target="../media/image50.png"/><Relationship Id="rId15" Type="http://schemas.openxmlformats.org/officeDocument/2006/relationships/image" Target="../media/image53.png"/><Relationship Id="rId10" Type="http://schemas.openxmlformats.org/officeDocument/2006/relationships/image" Target="../media/image49.png"/><Relationship Id="rId4" Type="http://schemas.openxmlformats.org/officeDocument/2006/relationships/image" Target="../media/image43.png"/><Relationship Id="rId14" Type="http://schemas.openxmlformats.org/officeDocument/2006/relationships/image" Target="../media/image35.png"/></Relationships>
</file>

<file path=ppt/slides/_rels/slide27.xml.rels><?xml version="1.0" encoding="UTF-8" standalone="yes"?>
<Relationships xmlns="http://schemas.openxmlformats.org/package/2006/relationships"><Relationship Id="rId13" Type="http://schemas.openxmlformats.org/officeDocument/2006/relationships/image" Target="../media/image15.png"/><Relationship Id="rId12"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11" Type="http://schemas.openxmlformats.org/officeDocument/2006/relationships/image" Target="../media/image50.png"/><Relationship Id="rId10" Type="http://schemas.openxmlformats.org/officeDocument/2006/relationships/image" Target="../media/image49.png"/><Relationship Id="rId4" Type="http://schemas.openxmlformats.org/officeDocument/2006/relationships/image" Target="../media/image43.png"/><Relationship Id="rId14" Type="http://schemas.openxmlformats.org/officeDocument/2006/relationships/image" Target="../media/image55.png"/></Relationships>
</file>

<file path=ppt/slides/_rels/slide28.xml.rels><?xml version="1.0" encoding="UTF-8" standalone="yes"?>
<Relationships xmlns="http://schemas.openxmlformats.org/package/2006/relationships"><Relationship Id="rId13" Type="http://schemas.openxmlformats.org/officeDocument/2006/relationships/image" Target="../media/image15.png"/><Relationship Id="rId12"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11" Type="http://schemas.openxmlformats.org/officeDocument/2006/relationships/image" Target="../media/image50.png"/><Relationship Id="rId15" Type="http://schemas.openxmlformats.org/officeDocument/2006/relationships/image" Target="../media/image58.png"/><Relationship Id="rId10" Type="http://schemas.openxmlformats.org/officeDocument/2006/relationships/image" Target="../media/image49.png"/><Relationship Id="rId4" Type="http://schemas.openxmlformats.org/officeDocument/2006/relationships/image" Target="../media/image43.png"/><Relationship Id="rId14" Type="http://schemas.openxmlformats.org/officeDocument/2006/relationships/image" Target="../media/image57.png"/></Relationships>
</file>

<file path=ppt/slides/_rels/slide29.xml.rels><?xml version="1.0" encoding="UTF-8" standalone="yes"?>
<Relationships xmlns="http://schemas.openxmlformats.org/package/2006/relationships"><Relationship Id="rId13" Type="http://schemas.openxmlformats.org/officeDocument/2006/relationships/image" Target="../media/image57.png"/><Relationship Id="rId12"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11" Type="http://schemas.openxmlformats.org/officeDocument/2006/relationships/image" Target="../media/image50.png"/><Relationship Id="rId10" Type="http://schemas.openxmlformats.org/officeDocument/2006/relationships/image" Target="../media/image49.png"/><Relationship Id="rId4" Type="http://schemas.openxmlformats.org/officeDocument/2006/relationships/image" Target="../media/image43.png"/><Relationship Id="rId14"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9.emf"/><Relationship Id="rId7" Type="http://schemas.openxmlformats.org/officeDocument/2006/relationships/image" Target="../media/image60.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01.png"/></Relationships>
</file>

<file path=ppt/slides/_rels/slide32.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33.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6.emf"/><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slides/_rels/slide3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image" Target="../media/image67.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65.emf"/><Relationship Id="rId7" Type="http://schemas.openxmlformats.org/officeDocument/2006/relationships/image" Target="../media/image70.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 Id="rId9" Type="http://schemas.openxmlformats.org/officeDocument/2006/relationships/image" Target="../media/image72.emf"/></Relationships>
</file>

<file path=ppt/slides/_rels/slide36.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19.xml"/><Relationship Id="rId7" Type="http://schemas.openxmlformats.org/officeDocument/2006/relationships/image" Target="../media/image76.png"/><Relationship Id="rId12"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5.png"/><Relationship Id="rId11" Type="http://schemas.openxmlformats.org/officeDocument/2006/relationships/image" Target="../media/image72.emf"/><Relationship Id="rId5" Type="http://schemas.openxmlformats.org/officeDocument/2006/relationships/image" Target="../media/image74.png"/><Relationship Id="rId10" Type="http://schemas.openxmlformats.org/officeDocument/2006/relationships/image" Target="../media/image71.emf"/><Relationship Id="rId4" Type="http://schemas.openxmlformats.org/officeDocument/2006/relationships/image" Target="../media/image73.png"/><Relationship Id="rId9" Type="http://schemas.openxmlformats.org/officeDocument/2006/relationships/image" Target="../media/image7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97900"/>
            <a:ext cx="10363200" cy="3189721"/>
          </a:xfrm>
        </p:spPr>
        <p:txBody>
          <a:bodyPr>
            <a:normAutofit/>
          </a:bodyPr>
          <a:lstStyle/>
          <a:p>
            <a:pPr>
              <a:spcAft>
                <a:spcPts val="1200"/>
              </a:spcAft>
            </a:pPr>
            <a:r>
              <a:rPr lang="en-US" dirty="0"/>
              <a:t>The Multilayer Perceptron</a:t>
            </a:r>
            <a:br>
              <a:rPr lang="en-US" dirty="0"/>
            </a:br>
            <a:endParaRPr lang="en-US" sz="4800" dirty="0"/>
          </a:p>
        </p:txBody>
      </p:sp>
      <p:sp>
        <p:nvSpPr>
          <p:cNvPr id="3" name="Subtitle 2"/>
          <p:cNvSpPr>
            <a:spLocks noGrp="1"/>
          </p:cNvSpPr>
          <p:nvPr>
            <p:ph type="subTitle" idx="1"/>
          </p:nvPr>
        </p:nvSpPr>
        <p:spPr>
          <a:xfrm>
            <a:off x="3027218" y="3620899"/>
            <a:ext cx="6137564" cy="2243188"/>
          </a:xfrm>
        </p:spPr>
        <p:txBody>
          <a:bodyPr>
            <a:normAutofit lnSpcReduction="10000"/>
          </a:bodyPr>
          <a:lstStyle/>
          <a:p>
            <a:r>
              <a:rPr lang="en-US" dirty="0"/>
              <a:t>(in other words, a </a:t>
            </a:r>
            <a:r>
              <a:rPr lang="en-US" i="1" dirty="0"/>
              <a:t>standard</a:t>
            </a:r>
            <a:r>
              <a:rPr lang="en-US" dirty="0"/>
              <a:t> neural network)</a:t>
            </a:r>
          </a:p>
          <a:p>
            <a:endParaRPr lang="en-US" dirty="0"/>
          </a:p>
          <a:p>
            <a:endParaRPr lang="en-US" sz="2400" dirty="0"/>
          </a:p>
          <a:p>
            <a:endParaRPr lang="en-US" sz="2400" dirty="0"/>
          </a:p>
          <a:p>
            <a:r>
              <a:rPr lang="en-US" sz="2400" dirty="0"/>
              <a:t>Matthew Engelhard</a:t>
            </a:r>
          </a:p>
        </p:txBody>
      </p:sp>
    </p:spTree>
    <p:extLst>
      <p:ext uri="{BB962C8B-B14F-4D97-AF65-F5344CB8AC3E}">
        <p14:creationId xmlns:p14="http://schemas.microsoft.com/office/powerpoint/2010/main" val="3193569505"/>
      </p:ext>
    </p:extLst>
  </p:cSld>
  <p:clrMapOvr>
    <a:masterClrMapping/>
  </p:clrMapOvr>
  <mc:AlternateContent xmlns:mc="http://schemas.openxmlformats.org/markup-compatibility/2006" xmlns:p14="http://schemas.microsoft.com/office/powerpoint/2010/main">
    <mc:Choice Requires="p14">
      <p:transition spd="slow" p14:dur="2000" advTm="34886"/>
    </mc:Choice>
    <mc:Fallback xmlns="">
      <p:transition spd="slow" advTm="348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8250744" y="3963763"/>
            <a:ext cx="252236" cy="9105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754116" y="3952896"/>
            <a:ext cx="200393" cy="9214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980951" y="4233266"/>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807325"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1371837400"/>
                  </p:ext>
                </p:extLst>
              </p:nvPr>
            </p:nvGraphicFramePr>
            <p:xfrm>
              <a:off x="7892817" y="489308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1371837400"/>
                  </p:ext>
                </p:extLst>
              </p:nvPr>
            </p:nvGraphicFramePr>
            <p:xfrm>
              <a:off x="7892817" y="4893088"/>
              <a:ext cx="1446062"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448" t="-3509"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5263" t="-3509" r="-5263"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8206433" y="5899405"/>
            <a:ext cx="1095366" cy="400110"/>
          </a:xfrm>
          <a:prstGeom prst="rect">
            <a:avLst/>
          </a:prstGeom>
          <a:noFill/>
        </p:spPr>
        <p:txBody>
          <a:bodyPr wrap="square" rtlCol="0">
            <a:spAutoFit/>
          </a:bodyPr>
          <a:lstStyle/>
          <a:p>
            <a:pPr algn="r"/>
            <a:r>
              <a:rPr lang="en-US" sz="2000" dirty="0"/>
              <a:t>SBP</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419463" y="5951843"/>
            <a:ext cx="1204786" cy="400110"/>
          </a:xfrm>
          <a:prstGeom prst="rect">
            <a:avLst/>
          </a:prstGeom>
          <a:noFill/>
        </p:spPr>
        <p:txBody>
          <a:bodyPr wrap="square" rtlCol="0">
            <a:spAutoFit/>
          </a:bodyPr>
          <a:lstStyle/>
          <a:p>
            <a:pPr algn="r"/>
            <a:r>
              <a:rPr lang="en-US" sz="2000" dirty="0"/>
              <a:t>Intercept</a:t>
            </a:r>
          </a:p>
        </p:txBody>
      </p:sp>
      <p:sp>
        <p:nvSpPr>
          <p:cNvPr id="25" name="Title 1">
            <a:extLst>
              <a:ext uri="{FF2B5EF4-FFF2-40B4-BE49-F238E27FC236}">
                <a16:creationId xmlns:a16="http://schemas.microsoft.com/office/drawing/2014/main" id="{8D903558-55C0-B958-78D9-84B20B9A0ACA}"/>
              </a:ext>
            </a:extLst>
          </p:cNvPr>
          <p:cNvSpPr>
            <a:spLocks noGrp="1"/>
          </p:cNvSpPr>
          <p:nvPr>
            <p:ph type="title"/>
          </p:nvPr>
        </p:nvSpPr>
        <p:spPr>
          <a:xfrm>
            <a:off x="838200" y="365125"/>
            <a:ext cx="10515600" cy="1325563"/>
          </a:xfrm>
        </p:spPr>
        <p:txBody>
          <a:bodyPr/>
          <a:lstStyle/>
          <a:p>
            <a:r>
              <a:rPr lang="en-US" dirty="0"/>
              <a:t>Breaking logistic regression: simple example 2</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r>
                            <a:rPr lang="en-US" sz="2797" b="0" i="1" dirty="0" smtClean="0">
                              <a:latin typeface="Cambria Math" panose="02040503050406030204" pitchFamily="18" charset="0"/>
                              <a:cs typeface="Times New Roman" panose="02020603050405020304" pitchFamily="18" charset="0"/>
                            </a:rPr>
                            <m:t>𝑦</m:t>
                          </m:r>
                          <m:r>
                            <a:rPr lang="en-US" sz="2797" i="1" dirty="0">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a:bodyPr>
              <a:lstStyle/>
              <a:p>
                <a:r>
                  <a:rPr lang="en-US" dirty="0"/>
                  <a:t>Predictor 1: Systolic blood pressure</a:t>
                </a:r>
              </a:p>
              <a:p>
                <a:endParaRPr lang="en-US" dirty="0"/>
              </a:p>
              <a:p>
                <a:r>
                  <a:rPr lang="en-US" dirty="0"/>
                  <a:t>Goal: predict high log-odds only for</a:t>
                </a:r>
              </a:p>
              <a:p>
                <a:pPr lvl="1"/>
                <a:r>
                  <a:rPr lang="en-US" dirty="0"/>
                  <a:t>SBP &gt; 200</a:t>
                </a:r>
              </a:p>
              <a:p>
                <a:pPr lvl="1"/>
                <a:r>
                  <a:rPr lang="en-US" dirty="0"/>
                  <a:t>SBP &lt; 60</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be?</a:t>
                </a:r>
              </a:p>
            </p:txBody>
          </p:sp>
        </mc:Choice>
        <mc:Fallback xmlns="">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2302" t="-2260" b="-565"/>
                </a:stretch>
              </a:blipFill>
            </p:spPr>
            <p:txBody>
              <a:bodyPr/>
              <a:lstStyle/>
              <a:p>
                <a:r>
                  <a:rPr lang="en-US">
                    <a:noFill/>
                  </a:rPr>
                  <a:t> </a:t>
                </a:r>
              </a:p>
            </p:txBody>
          </p:sp>
        </mc:Fallback>
      </mc:AlternateContent>
    </p:spTree>
    <p:extLst>
      <p:ext uri="{BB962C8B-B14F-4D97-AF65-F5344CB8AC3E}">
        <p14:creationId xmlns:p14="http://schemas.microsoft.com/office/powerpoint/2010/main" val="103122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86756F1-9EAC-1623-6990-6099D3FDD8DE}"/>
              </a:ext>
            </a:extLst>
          </p:cNvPr>
          <p:cNvSpPr>
            <a:spLocks noGrp="1"/>
          </p:cNvSpPr>
          <p:nvPr>
            <p:ph type="title"/>
          </p:nvPr>
        </p:nvSpPr>
        <p:spPr>
          <a:xfrm>
            <a:off x="838200" y="365125"/>
            <a:ext cx="10515600" cy="1325563"/>
          </a:xfrm>
        </p:spPr>
        <p:txBody>
          <a:bodyPr/>
          <a:lstStyle/>
          <a:p>
            <a:r>
              <a:rPr lang="en-US" dirty="0"/>
              <a:t>Breaking logistic regression: simple example 2</a:t>
            </a:r>
          </a:p>
        </p:txBody>
      </p:sp>
      <p:pic>
        <p:nvPicPr>
          <p:cNvPr id="9" name="Content Placeholder 7">
            <a:extLst>
              <a:ext uri="{FF2B5EF4-FFF2-40B4-BE49-F238E27FC236}">
                <a16:creationId xmlns:a16="http://schemas.microsoft.com/office/drawing/2014/main" id="{9C9C1853-0B70-97F0-3AAE-94F95744644C}"/>
              </a:ext>
            </a:extLst>
          </p:cNvPr>
          <p:cNvPicPr>
            <a:picLocks noChangeAspect="1"/>
          </p:cNvPicPr>
          <p:nvPr/>
        </p:nvPicPr>
        <p:blipFill>
          <a:blip r:embed="rId2"/>
          <a:stretch>
            <a:fillRect/>
          </a:stretch>
        </p:blipFill>
        <p:spPr>
          <a:xfrm>
            <a:off x="6895186" y="1690688"/>
            <a:ext cx="5077151" cy="5077151"/>
          </a:xfrm>
          <a:prstGeom prst="rect">
            <a:avLst/>
          </a:prstGeom>
        </p:spPr>
      </p:pic>
      <p:sp>
        <p:nvSpPr>
          <p:cNvPr id="10" name="TextBox 9">
            <a:extLst>
              <a:ext uri="{FF2B5EF4-FFF2-40B4-BE49-F238E27FC236}">
                <a16:creationId xmlns:a16="http://schemas.microsoft.com/office/drawing/2014/main" id="{1DA6BDC2-26C7-9F9A-3D3D-A54CEDB2F88F}"/>
              </a:ext>
            </a:extLst>
          </p:cNvPr>
          <p:cNvSpPr txBox="1"/>
          <p:nvPr/>
        </p:nvSpPr>
        <p:spPr>
          <a:xfrm>
            <a:off x="7832681" y="1690688"/>
            <a:ext cx="3202159" cy="646331"/>
          </a:xfrm>
          <a:prstGeom prst="rect">
            <a:avLst/>
          </a:prstGeom>
          <a:noFill/>
        </p:spPr>
        <p:txBody>
          <a:bodyPr wrap="none" rtlCol="0">
            <a:spAutoFit/>
          </a:bodyPr>
          <a:lstStyle/>
          <a:p>
            <a:r>
              <a:rPr lang="en-US" dirty="0"/>
              <a:t>Example of a Logistic Regression</a:t>
            </a:r>
          </a:p>
          <a:p>
            <a:pPr algn="ctr"/>
            <a:r>
              <a:rPr lang="en-US" dirty="0"/>
              <a:t>Decision Boundary</a:t>
            </a:r>
          </a:p>
        </p:txBody>
      </p:sp>
      <p:sp>
        <p:nvSpPr>
          <p:cNvPr id="11" name="Rectangle 10">
            <a:extLst>
              <a:ext uri="{FF2B5EF4-FFF2-40B4-BE49-F238E27FC236}">
                <a16:creationId xmlns:a16="http://schemas.microsoft.com/office/drawing/2014/main" id="{7C769E8F-0DDB-815C-6062-24F7B3177F6F}"/>
              </a:ext>
            </a:extLst>
          </p:cNvPr>
          <p:cNvSpPr/>
          <p:nvPr/>
        </p:nvSpPr>
        <p:spPr>
          <a:xfrm>
            <a:off x="1048455" y="1736854"/>
            <a:ext cx="4902724" cy="1200329"/>
          </a:xfrm>
          <a:prstGeom prst="rect">
            <a:avLst/>
          </a:prstGeom>
        </p:spPr>
        <p:txBody>
          <a:bodyPr wrap="square">
            <a:spAutoFit/>
          </a:bodyPr>
          <a:lstStyle/>
          <a:p>
            <a:r>
              <a:rPr lang="en-US" dirty="0"/>
              <a:t>Can we solve this with a linear decision boundary?</a:t>
            </a:r>
          </a:p>
          <a:p>
            <a:endParaRPr lang="en-US" dirty="0"/>
          </a:p>
          <a:p>
            <a:r>
              <a:rPr lang="en-US" dirty="0"/>
              <a:t>In other words, </a:t>
            </a:r>
            <a:r>
              <a:rPr lang="en-US" b="1" dirty="0"/>
              <a:t>can we draw a line separating those who lived from those who died?</a:t>
            </a:r>
          </a:p>
        </p:txBody>
      </p:sp>
      <p:pic>
        <p:nvPicPr>
          <p:cNvPr id="3" name="Picture 2" descr="Chart&#10;&#10;Description automatically generated">
            <a:extLst>
              <a:ext uri="{FF2B5EF4-FFF2-40B4-BE49-F238E27FC236}">
                <a16:creationId xmlns:a16="http://schemas.microsoft.com/office/drawing/2014/main" id="{8B7DE63B-6EF1-39F4-5146-B69922B15620}"/>
              </a:ext>
            </a:extLst>
          </p:cNvPr>
          <p:cNvPicPr>
            <a:picLocks noChangeAspect="1"/>
          </p:cNvPicPr>
          <p:nvPr/>
        </p:nvPicPr>
        <p:blipFill>
          <a:blip r:embed="rId3"/>
          <a:stretch>
            <a:fillRect/>
          </a:stretch>
        </p:blipFill>
        <p:spPr>
          <a:xfrm>
            <a:off x="578817" y="3110649"/>
            <a:ext cx="5842000" cy="3238500"/>
          </a:xfrm>
          <a:prstGeom prst="rect">
            <a:avLst/>
          </a:prstGeom>
        </p:spPr>
      </p:pic>
    </p:spTree>
    <p:extLst>
      <p:ext uri="{BB962C8B-B14F-4D97-AF65-F5344CB8AC3E}">
        <p14:creationId xmlns:p14="http://schemas.microsoft.com/office/powerpoint/2010/main" val="364489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2BC2-73B7-B444-6C6E-59838A51EE02}"/>
              </a:ext>
            </a:extLst>
          </p:cNvPr>
          <p:cNvSpPr>
            <a:spLocks noGrp="1"/>
          </p:cNvSpPr>
          <p:nvPr>
            <p:ph type="title"/>
          </p:nvPr>
        </p:nvSpPr>
        <p:spPr/>
        <p:txBody>
          <a:bodyPr/>
          <a:lstStyle/>
          <a:p>
            <a:r>
              <a:rPr lang="en-US" dirty="0"/>
              <a:t>In general, there can be:</a:t>
            </a:r>
          </a:p>
        </p:txBody>
      </p:sp>
      <p:sp>
        <p:nvSpPr>
          <p:cNvPr id="3" name="Content Placeholder 2">
            <a:extLst>
              <a:ext uri="{FF2B5EF4-FFF2-40B4-BE49-F238E27FC236}">
                <a16:creationId xmlns:a16="http://schemas.microsoft.com/office/drawing/2014/main" id="{660BBE76-26EC-4CCD-7801-56C346A8B813}"/>
              </a:ext>
            </a:extLst>
          </p:cNvPr>
          <p:cNvSpPr>
            <a:spLocks noGrp="1"/>
          </p:cNvSpPr>
          <p:nvPr>
            <p:ph idx="1"/>
          </p:nvPr>
        </p:nvSpPr>
        <p:spPr/>
        <p:txBody>
          <a:bodyPr/>
          <a:lstStyle/>
          <a:p>
            <a:r>
              <a:rPr lang="en-US" dirty="0"/>
              <a:t>Nonlinear affects (e.g. </a:t>
            </a:r>
            <a:r>
              <a:rPr lang="en-US" i="1" dirty="0"/>
              <a:t>high</a:t>
            </a:r>
            <a:r>
              <a:rPr lang="en-US" dirty="0"/>
              <a:t> and </a:t>
            </a:r>
            <a:r>
              <a:rPr lang="en-US" i="1" dirty="0"/>
              <a:t>low</a:t>
            </a:r>
            <a:r>
              <a:rPr lang="en-US" dirty="0"/>
              <a:t> blood pressure both increase risk; middle/normal blood pressure is OK)</a:t>
            </a:r>
          </a:p>
          <a:p>
            <a:endParaRPr lang="en-US" dirty="0"/>
          </a:p>
          <a:p>
            <a:r>
              <a:rPr lang="en-US" dirty="0"/>
              <a:t>Interactions: males over 60 are at risk, and females under 60 are at risk, but being male (or female) does not on its own increase risk</a:t>
            </a:r>
          </a:p>
          <a:p>
            <a:endParaRPr lang="en-US" dirty="0"/>
          </a:p>
          <a:p>
            <a:r>
              <a:rPr lang="en-US" dirty="0"/>
              <a:t>We need models that can figure this stuff out… but how?</a:t>
            </a:r>
          </a:p>
        </p:txBody>
      </p:sp>
    </p:spTree>
    <p:extLst>
      <p:ext uri="{BB962C8B-B14F-4D97-AF65-F5344CB8AC3E}">
        <p14:creationId xmlns:p14="http://schemas.microsoft.com/office/powerpoint/2010/main" val="120993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How can we modify logistic regression to learn complex, nonlinear relationships?</a:t>
            </a:r>
          </a:p>
        </p:txBody>
      </p:sp>
      <p:cxnSp>
        <p:nvCxnSpPr>
          <p:cNvPr id="84" name="Straight Arrow Connector 83">
            <a:extLst>
              <a:ext uri="{FF2B5EF4-FFF2-40B4-BE49-F238E27FC236}">
                <a16:creationId xmlns:a16="http://schemas.microsoft.com/office/drawing/2014/main" id="{9BD0EEA5-84A1-96E2-713C-B6B46AC8A7A5}"/>
              </a:ext>
            </a:extLst>
          </p:cNvPr>
          <p:cNvCxnSpPr>
            <a:cxnSpLocks/>
            <a:endCxn id="92"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C4DF8FA4-F2F7-C591-CA6D-697DFD2234B6}"/>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96ED4EF2-D1EF-548C-67FB-2FCA64EEFC16}"/>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D51B910B-7CF0-8997-E4F9-C8EC23135495}"/>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D1A9F81C-DBBF-00FD-91E0-9CC74E8D0F51}"/>
              </a:ext>
            </a:extLst>
          </p:cNvPr>
          <p:cNvCxnSpPr>
            <a:cxnSpLocks/>
            <a:endCxn id="92"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2AA4D5E8-5D60-3FB6-9E0A-5FAE68D28C28}"/>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0" name="TextBox 89">
            <a:extLst>
              <a:ext uri="{FF2B5EF4-FFF2-40B4-BE49-F238E27FC236}">
                <a16:creationId xmlns:a16="http://schemas.microsoft.com/office/drawing/2014/main" id="{FCCF073F-1786-FDFE-2D06-9A034210ED65}"/>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91" name="TextBox 90">
            <a:extLst>
              <a:ext uri="{FF2B5EF4-FFF2-40B4-BE49-F238E27FC236}">
                <a16:creationId xmlns:a16="http://schemas.microsoft.com/office/drawing/2014/main" id="{9F157FFF-7F65-1A72-14F3-3F6543FCE311}"/>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92" name="Table 91">
            <a:extLst>
              <a:ext uri="{FF2B5EF4-FFF2-40B4-BE49-F238E27FC236}">
                <a16:creationId xmlns:a16="http://schemas.microsoft.com/office/drawing/2014/main" id="{08A8CE5B-FB6F-D339-ECD4-CFE820BC6DB3}"/>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93" name="TextBox 92">
            <a:extLst>
              <a:ext uri="{FF2B5EF4-FFF2-40B4-BE49-F238E27FC236}">
                <a16:creationId xmlns:a16="http://schemas.microsoft.com/office/drawing/2014/main" id="{74431FBA-E48E-F28D-8F94-443BF4323AA8}"/>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DFF0F40A-2162-BFCA-F4B0-B8CB2BA94E44}"/>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94" name="Oval 93">
                <a:extLst>
                  <a:ext uri="{FF2B5EF4-FFF2-40B4-BE49-F238E27FC236}">
                    <a16:creationId xmlns:a16="http://schemas.microsoft.com/office/drawing/2014/main" id="{DFF0F40A-2162-BFCA-F4B0-B8CB2BA94E44}"/>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95" name="Straight Arrow Connector 94">
            <a:extLst>
              <a:ext uri="{FF2B5EF4-FFF2-40B4-BE49-F238E27FC236}">
                <a16:creationId xmlns:a16="http://schemas.microsoft.com/office/drawing/2014/main" id="{C03B4A3B-B5B1-C6CC-D27E-5D266115D3F0}"/>
              </a:ext>
            </a:extLst>
          </p:cNvPr>
          <p:cNvCxnSpPr>
            <a:cxnSpLocks/>
            <a:stCxn id="92" idx="0"/>
            <a:endCxn id="94"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96" name="Table 95">
            <a:extLst>
              <a:ext uri="{FF2B5EF4-FFF2-40B4-BE49-F238E27FC236}">
                <a16:creationId xmlns:a16="http://schemas.microsoft.com/office/drawing/2014/main" id="{DA411573-2EC1-A905-62DF-41A30489371D}"/>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97" name="Straight Arrow Connector 96">
            <a:extLst>
              <a:ext uri="{FF2B5EF4-FFF2-40B4-BE49-F238E27FC236}">
                <a16:creationId xmlns:a16="http://schemas.microsoft.com/office/drawing/2014/main" id="{A19CD30F-D70F-DCB9-34C6-1398F9F067B6}"/>
              </a:ext>
            </a:extLst>
          </p:cNvPr>
          <p:cNvCxnSpPr>
            <a:cxnSpLocks/>
            <a:stCxn id="94" idx="0"/>
            <a:endCxn id="96"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9F691AB-46B1-EA84-BEFB-E18DB38A7BBE}"/>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98" name="TextBox 97">
                <a:extLst>
                  <a:ext uri="{FF2B5EF4-FFF2-40B4-BE49-F238E27FC236}">
                    <a16:creationId xmlns:a16="http://schemas.microsoft.com/office/drawing/2014/main" id="{D9F691AB-46B1-EA84-BEFB-E18DB38A7BBE}"/>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9" name="Table 98">
                <a:extLst>
                  <a:ext uri="{FF2B5EF4-FFF2-40B4-BE49-F238E27FC236}">
                    <a16:creationId xmlns:a16="http://schemas.microsoft.com/office/drawing/2014/main" id="{3568957D-946A-6E4B-603C-221DFBFBAE96}"/>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xmlns="">
          <p:graphicFrame>
            <p:nvGraphicFramePr>
              <p:cNvPr id="99" name="Table 98">
                <a:extLst>
                  <a:ext uri="{FF2B5EF4-FFF2-40B4-BE49-F238E27FC236}">
                    <a16:creationId xmlns:a16="http://schemas.microsoft.com/office/drawing/2014/main" id="{3568957D-946A-6E4B-603C-221DFBFBAE96}"/>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2984164218"/>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7860196" y="3931029"/>
            <a:ext cx="519820" cy="943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615848" y="3931029"/>
            <a:ext cx="1" cy="96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851681" y="3931029"/>
            <a:ext cx="50824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320204" y="423326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9320000"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b="-731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463877"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1754"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21012" y="5907923"/>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588242" y="5900157"/>
            <a:ext cx="1090081" cy="400110"/>
          </a:xfrm>
          <a:prstGeom prst="rect">
            <a:avLst/>
          </a:prstGeom>
          <a:noFill/>
        </p:spPr>
        <p:txBody>
          <a:bodyPr wrap="square" rtlCol="0">
            <a:spAutoFit/>
          </a:bodyPr>
          <a:lstStyle/>
          <a:p>
            <a:pPr algn="r"/>
            <a:r>
              <a:rPr lang="en-US" sz="20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034042" y="5960361"/>
            <a:ext cx="1204786" cy="400110"/>
          </a:xfrm>
          <a:prstGeom prst="rect">
            <a:avLst/>
          </a:prstGeom>
          <a:noFill/>
        </p:spPr>
        <p:txBody>
          <a:bodyPr wrap="square" rtlCol="0">
            <a:spAutoFit/>
          </a:bodyPr>
          <a:lstStyle/>
          <a:p>
            <a:pPr algn="r"/>
            <a:r>
              <a:rPr lang="en-US" sz="20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Can logistic regression identify</a:t>
                </a:r>
              </a:p>
              <a:p>
                <a:pPr lvl="1"/>
                <a:r>
                  <a:rPr lang="en-US" dirty="0">
                    <a:solidFill>
                      <a:schemeClr val="accent2"/>
                    </a:solidFill>
                  </a:rPr>
                  <a:t>Females under 60 (</a:t>
                </a:r>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oMath>
                </a14:m>
                <a:r>
                  <a:rPr lang="en-US" dirty="0">
                    <a:solidFill>
                      <a:schemeClr val="accent2"/>
                    </a:solidFill>
                  </a:rPr>
                  <a:t>=1)?</a:t>
                </a:r>
              </a:p>
              <a:p>
                <a:pPr lvl="1"/>
                <a:r>
                  <a:rPr lang="en-US" dirty="0"/>
                  <a:t>Males over </a:t>
                </a:r>
                <a:r>
                  <a:rPr lang="en-US" dirty="0">
                    <a:solidFill>
                      <a:schemeClr val="tx1"/>
                    </a:solidFill>
                  </a:rPr>
                  <a:t>60 (</a:t>
                </a:r>
                <a14:m>
                  <m:oMath xmlns:m="http://schemas.openxmlformats.org/officeDocument/2006/math">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h</m:t>
                        </m:r>
                      </m:e>
                      <m:sub>
                        <m:r>
                          <a:rPr lang="en-US" i="1" dirty="0">
                            <a:solidFill>
                              <a:schemeClr val="tx1"/>
                            </a:solidFill>
                            <a:latin typeface="Cambria Math" panose="02040503050406030204" pitchFamily="18" charset="0"/>
                          </a:rPr>
                          <m:t>2</m:t>
                        </m:r>
                      </m:sub>
                    </m:sSub>
                  </m:oMath>
                </a14:m>
                <a:r>
                  <a:rPr lang="en-US" dirty="0">
                    <a:solidFill>
                      <a:schemeClr val="tx1"/>
                    </a:solidFill>
                  </a:rPr>
                  <a:t>=1)?</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3</m:t>
                        </m:r>
                      </m:sub>
                    </m:sSub>
                  </m:oMath>
                </a14:m>
                <a:r>
                  <a:rPr lang="en-US" dirty="0"/>
                  <a:t>) be?</a:t>
                </a:r>
              </a:p>
            </p:txBody>
          </p:sp>
        </mc:Choice>
        <mc:Fallback xmlns="">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2558" b="-565"/>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200" y="365125"/>
            <a:ext cx="10515600" cy="1325563"/>
          </a:xfrm>
        </p:spPr>
        <p:txBody>
          <a:bodyPr/>
          <a:lstStyle/>
          <a:p>
            <a:r>
              <a:rPr lang="en-US" dirty="0"/>
              <a:t>Let’s break the problem into simpler pieces.</a:t>
            </a:r>
          </a:p>
        </p:txBody>
      </p:sp>
    </p:spTree>
    <p:extLst>
      <p:ext uri="{BB962C8B-B14F-4D97-AF65-F5344CB8AC3E}">
        <p14:creationId xmlns:p14="http://schemas.microsoft.com/office/powerpoint/2010/main" val="981785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7860196" y="3931029"/>
            <a:ext cx="519820" cy="943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615848" y="3931029"/>
            <a:ext cx="1" cy="96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851681" y="3931029"/>
            <a:ext cx="50824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320204" y="423326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9320000"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r="-2632" b="-731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463877"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1754"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21012" y="5907923"/>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588242" y="5900157"/>
            <a:ext cx="1090081" cy="400110"/>
          </a:xfrm>
          <a:prstGeom prst="rect">
            <a:avLst/>
          </a:prstGeom>
          <a:noFill/>
        </p:spPr>
        <p:txBody>
          <a:bodyPr wrap="square" rtlCol="0">
            <a:spAutoFit/>
          </a:bodyPr>
          <a:lstStyle/>
          <a:p>
            <a:pPr algn="r"/>
            <a:r>
              <a:rPr lang="en-US" sz="20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034042" y="5960361"/>
            <a:ext cx="1204786" cy="400110"/>
          </a:xfrm>
          <a:prstGeom prst="rect">
            <a:avLst/>
          </a:prstGeom>
          <a:noFill/>
        </p:spPr>
        <p:txBody>
          <a:bodyPr wrap="square" rtlCol="0">
            <a:spAutoFit/>
          </a:bodyPr>
          <a:lstStyle/>
          <a:p>
            <a:pPr algn="r"/>
            <a:r>
              <a:rPr lang="en-US" sz="20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Can logistic regression identify</a:t>
                </a:r>
              </a:p>
              <a:p>
                <a:pPr lvl="1"/>
                <a:r>
                  <a:rPr lang="en-US" dirty="0">
                    <a:solidFill>
                      <a:schemeClr val="tx1"/>
                    </a:solidFill>
                  </a:rPr>
                  <a:t>Females under 60 (</a:t>
                </a: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smtClean="0">
                            <a:solidFill>
                              <a:schemeClr val="tx1"/>
                            </a:solidFill>
                            <a:latin typeface="Cambria Math" panose="02040503050406030204" pitchFamily="18" charset="0"/>
                          </a:rPr>
                          <m:t>h</m:t>
                        </m:r>
                      </m:e>
                      <m:sub>
                        <m:r>
                          <a:rPr lang="en-US" i="1" dirty="0" smtClean="0">
                            <a:solidFill>
                              <a:schemeClr val="tx1"/>
                            </a:solidFill>
                            <a:latin typeface="Cambria Math" panose="02040503050406030204" pitchFamily="18" charset="0"/>
                          </a:rPr>
                          <m:t>1</m:t>
                        </m:r>
                      </m:sub>
                    </m:sSub>
                  </m:oMath>
                </a14:m>
                <a:r>
                  <a:rPr lang="en-US" dirty="0">
                    <a:solidFill>
                      <a:schemeClr val="tx1"/>
                    </a:solidFill>
                  </a:rPr>
                  <a:t>=1)?</a:t>
                </a:r>
              </a:p>
              <a:p>
                <a:pPr lvl="1"/>
                <a:r>
                  <a:rPr lang="en-US" dirty="0">
                    <a:solidFill>
                      <a:schemeClr val="accent6"/>
                    </a:solidFill>
                  </a:rPr>
                  <a:t>Males over 60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h</m:t>
                        </m:r>
                      </m:e>
                      <m:sub>
                        <m:r>
                          <a:rPr lang="en-US" i="1" dirty="0" smtClean="0">
                            <a:solidFill>
                              <a:schemeClr val="accent6"/>
                            </a:solidFill>
                            <a:latin typeface="Cambria Math" panose="02040503050406030204" pitchFamily="18" charset="0"/>
                          </a:rPr>
                          <m:t>2</m:t>
                        </m:r>
                      </m:sub>
                    </m:sSub>
                  </m:oMath>
                </a14:m>
                <a:r>
                  <a:rPr lang="en-US" dirty="0">
                    <a:solidFill>
                      <a:schemeClr val="accent6"/>
                    </a:solidFill>
                  </a:rPr>
                  <a:t>=1)?</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3</m:t>
                        </m:r>
                      </m:sub>
                    </m:sSub>
                  </m:oMath>
                </a14:m>
                <a:r>
                  <a:rPr lang="en-US" dirty="0"/>
                  <a:t>) be?</a:t>
                </a:r>
              </a:p>
            </p:txBody>
          </p:sp>
        </mc:Choice>
        <mc:Fallback xmlns="">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2558" b="-565"/>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200" y="365125"/>
            <a:ext cx="10515600" cy="1325563"/>
          </a:xfrm>
        </p:spPr>
        <p:txBody>
          <a:bodyPr/>
          <a:lstStyle/>
          <a:p>
            <a:r>
              <a:rPr lang="en-US" dirty="0"/>
              <a:t>Let’s break the problem into simpler pieces.</a:t>
            </a:r>
          </a:p>
        </p:txBody>
      </p:sp>
    </p:spTree>
    <p:extLst>
      <p:ext uri="{BB962C8B-B14F-4D97-AF65-F5344CB8AC3E}">
        <p14:creationId xmlns:p14="http://schemas.microsoft.com/office/powerpoint/2010/main" val="412365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8388097" y="4750150"/>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817745" y="4756895"/>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971953" y="4750150"/>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582566" y="3475350"/>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582566" y="3475350"/>
                <a:ext cx="470357" cy="459473"/>
              </a:xfrm>
              <a:prstGeom prst="ellipse">
                <a:avLst/>
              </a:prstGeom>
              <a:blipFill>
                <a:blip r:embed="rId2"/>
                <a:stretch>
                  <a:fillRect l="-38462"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8817745" y="3934823"/>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817745" y="3299385"/>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9267439"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9267439" y="4152500"/>
                <a:ext cx="482826" cy="512576"/>
              </a:xfrm>
              <a:prstGeom prst="rect">
                <a:avLst/>
              </a:prstGeom>
              <a:blipFill>
                <a:blip r:embed="rId3"/>
                <a:stretch>
                  <a:fillRect r="-2564"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95308895"/>
                  </p:ext>
                </p:extLst>
              </p:nvPr>
            </p:nvGraphicFramePr>
            <p:xfrm>
              <a:off x="8035297" y="535504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95308895"/>
                  </p:ext>
                </p:extLst>
              </p:nvPr>
            </p:nvGraphicFramePr>
            <p:xfrm>
              <a:off x="8035297" y="535504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754"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0000" t="-1754" r="-10344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5263"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8348913" y="6407529"/>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9116143" y="6399763"/>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561943" y="6459967"/>
            <a:ext cx="1204786" cy="307777"/>
          </a:xfrm>
          <a:prstGeom prst="rect">
            <a:avLst/>
          </a:prstGeom>
          <a:noFill/>
        </p:spPr>
        <p:txBody>
          <a:bodyPr wrap="square" rtlCol="0">
            <a:spAutoFit/>
          </a:bodyPr>
          <a:lstStyle/>
          <a:p>
            <a:pPr algn="r"/>
            <a:r>
              <a:rPr lang="en-US" sz="14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2743581646"/>
              </p:ext>
            </p:extLst>
          </p:nvPr>
        </p:nvGraphicFramePr>
        <p:xfrm>
          <a:off x="8457317" y="413396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9830181" y="272042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9830181" y="2720422"/>
                <a:ext cx="1980699" cy="512576"/>
              </a:xfrm>
              <a:prstGeom prst="rect">
                <a:avLst/>
              </a:prstGeom>
              <a:blipFill>
                <a:blip r:embed="rId5"/>
                <a:stretch>
                  <a:fillRect l="-1923"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76716" y="1992882"/>
                <a:ext cx="4959284" cy="4478416"/>
              </a:xfrm>
            </p:spPr>
            <p:txBody>
              <a:bodyPr>
                <a:normAutofit/>
              </a:bodyPr>
              <a:lstStyle/>
              <a:p>
                <a:r>
                  <a:rPr lang="en-US" dirty="0">
                    <a:solidFill>
                      <a:schemeClr val="accent2"/>
                    </a:solidFill>
                  </a:rPr>
                  <a:t>Neuron 1 (</a:t>
                </a:r>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oMath>
                </a14:m>
                <a:r>
                  <a:rPr lang="en-US" dirty="0">
                    <a:solidFill>
                      <a:schemeClr val="accent2"/>
                    </a:solidFill>
                  </a:rPr>
                  <a:t>): </a:t>
                </a:r>
              </a:p>
              <a:p>
                <a:pPr lvl="1"/>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h</m:t>
                        </m:r>
                      </m:e>
                      <m:sub>
                        <m:r>
                          <a:rPr lang="en-US" b="0" i="1" dirty="0" smtClean="0">
                            <a:solidFill>
                              <a:schemeClr val="accent2"/>
                            </a:solidFill>
                            <a:latin typeface="Cambria Math" panose="02040503050406030204" pitchFamily="18" charset="0"/>
                          </a:rPr>
                          <m:t>1</m:t>
                        </m:r>
                      </m:sub>
                    </m:sSub>
                    <m:r>
                      <a:rPr lang="en-US" i="1" dirty="0" smtClean="0">
                        <a:solidFill>
                          <a:schemeClr val="accent2"/>
                        </a:solidFill>
                        <a:latin typeface="Cambria Math" panose="02040503050406030204" pitchFamily="18" charset="0"/>
                      </a:rPr>
                      <m:t>=1</m:t>
                    </m:r>
                  </m:oMath>
                </a14:m>
                <a:r>
                  <a:rPr lang="en-US" dirty="0">
                    <a:solidFill>
                      <a:schemeClr val="accent2"/>
                    </a:solidFill>
                  </a:rPr>
                  <a:t> if (female </a:t>
                </a:r>
                <a14:m>
                  <m:oMath xmlns:m="http://schemas.openxmlformats.org/officeDocument/2006/math">
                    <m:r>
                      <a:rPr lang="en-US" i="1" dirty="0">
                        <a:solidFill>
                          <a:schemeClr val="accent2"/>
                        </a:solidFill>
                        <a:latin typeface="Cambria Math" panose="02040503050406030204" pitchFamily="18" charset="0"/>
                      </a:rPr>
                      <m:t>≤</m:t>
                    </m:r>
                  </m:oMath>
                </a14:m>
                <a:r>
                  <a:rPr lang="en-US" dirty="0">
                    <a:solidFill>
                      <a:schemeClr val="accent2"/>
                    </a:solidFill>
                  </a:rPr>
                  <a:t>60)</a:t>
                </a:r>
              </a:p>
              <a:p>
                <a:pPr lvl="1"/>
                <a14:m>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i="1" dirty="0" smtClean="0">
                            <a:solidFill>
                              <a:schemeClr val="accent2"/>
                            </a:solidFill>
                            <a:latin typeface="Cambria Math" panose="02040503050406030204" pitchFamily="18" charset="0"/>
                          </a:rPr>
                          <m:t>h</m:t>
                        </m:r>
                      </m:e>
                      <m:sub>
                        <m:r>
                          <a:rPr lang="en-US" i="1" dirty="0" smtClean="0">
                            <a:solidFill>
                              <a:schemeClr val="accent2"/>
                            </a:solidFill>
                            <a:latin typeface="Cambria Math" panose="02040503050406030204" pitchFamily="18" charset="0"/>
                          </a:rPr>
                          <m:t>1</m:t>
                        </m:r>
                      </m:sub>
                    </m:sSub>
                    <m:r>
                      <a:rPr lang="en-US" i="1" dirty="0" smtClean="0">
                        <a:solidFill>
                          <a:schemeClr val="accent2"/>
                        </a:solidFill>
                        <a:latin typeface="Cambria Math" panose="02040503050406030204" pitchFamily="18" charset="0"/>
                      </a:rPr>
                      <m:t>=0</m:t>
                    </m:r>
                  </m:oMath>
                </a14:m>
                <a:r>
                  <a:rPr lang="en-US" dirty="0">
                    <a:solidFill>
                      <a:schemeClr val="accent2"/>
                    </a:solidFill>
                  </a:rPr>
                  <a:t> otherwise</a:t>
                </a:r>
              </a:p>
              <a:p>
                <a:endParaRPr lang="en-US" dirty="0">
                  <a:solidFill>
                    <a:schemeClr val="accent6"/>
                  </a:solidFill>
                </a:endParaRPr>
              </a:p>
              <a:p>
                <a:r>
                  <a:rPr lang="en-US" dirty="0">
                    <a:solidFill>
                      <a:schemeClr val="accent6"/>
                    </a:solidFill>
                  </a:rPr>
                  <a:t>Neuron 2 (</a:t>
                </a:r>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smtClean="0">
                            <a:solidFill>
                              <a:schemeClr val="accent6"/>
                            </a:solidFill>
                            <a:latin typeface="Cambria Math" panose="02040503050406030204" pitchFamily="18" charset="0"/>
                          </a:rPr>
                          <m:t>h</m:t>
                        </m:r>
                      </m:e>
                      <m:sub>
                        <m:r>
                          <a:rPr lang="en-US" i="1" dirty="0" smtClean="0">
                            <a:solidFill>
                              <a:schemeClr val="accent6"/>
                            </a:solidFill>
                            <a:latin typeface="Cambria Math" panose="02040503050406030204" pitchFamily="18" charset="0"/>
                          </a:rPr>
                          <m:t>2</m:t>
                        </m:r>
                      </m:sub>
                    </m:sSub>
                  </m:oMath>
                </a14:m>
                <a:r>
                  <a:rPr lang="en-US" dirty="0">
                    <a:solidFill>
                      <a:schemeClr val="accent6"/>
                    </a:solidFill>
                  </a:rPr>
                  <a:t>):</a:t>
                </a:r>
              </a:p>
              <a:p>
                <a:pPr lvl="1"/>
                <a14:m>
                  <m:oMath xmlns:m="http://schemas.openxmlformats.org/officeDocument/2006/math">
                    <m:sSub>
                      <m:sSubPr>
                        <m:ctrlPr>
                          <a:rPr lang="en-US" i="1" dirty="0" smtClean="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b="0" i="1" dirty="0" smtClean="0">
                            <a:solidFill>
                              <a:schemeClr val="accent6"/>
                            </a:solidFill>
                            <a:latin typeface="Cambria Math" panose="02040503050406030204" pitchFamily="18" charset="0"/>
                          </a:rPr>
                          <m:t>2</m:t>
                        </m:r>
                      </m:sub>
                    </m:sSub>
                    <m:r>
                      <a:rPr lang="en-US" i="1" dirty="0">
                        <a:solidFill>
                          <a:schemeClr val="accent6"/>
                        </a:solidFill>
                        <a:latin typeface="Cambria Math" panose="02040503050406030204" pitchFamily="18" charset="0"/>
                      </a:rPr>
                      <m:t>=1</m:t>
                    </m:r>
                  </m:oMath>
                </a14:m>
                <a:r>
                  <a:rPr lang="en-US" dirty="0">
                    <a:solidFill>
                      <a:schemeClr val="accent6"/>
                    </a:solidFill>
                  </a:rPr>
                  <a:t> if (male </a:t>
                </a:r>
                <a14:m>
                  <m:oMath xmlns:m="http://schemas.openxmlformats.org/officeDocument/2006/math">
                    <m:r>
                      <a:rPr lang="en-US" b="0" i="1" smtClean="0">
                        <a:solidFill>
                          <a:schemeClr val="accent6"/>
                        </a:solidFill>
                        <a:latin typeface="Cambria Math" panose="02040503050406030204" pitchFamily="18" charset="0"/>
                      </a:rPr>
                      <m:t>&gt;</m:t>
                    </m:r>
                  </m:oMath>
                </a14:m>
                <a:r>
                  <a:rPr lang="en-US" dirty="0">
                    <a:solidFill>
                      <a:schemeClr val="accent6"/>
                    </a:solidFill>
                  </a:rPr>
                  <a:t>60)</a:t>
                </a:r>
              </a:p>
              <a:p>
                <a:pPr lvl="1"/>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b="0" i="1" dirty="0" smtClean="0">
                            <a:solidFill>
                              <a:schemeClr val="accent6"/>
                            </a:solidFill>
                            <a:latin typeface="Cambria Math" panose="02040503050406030204" pitchFamily="18" charset="0"/>
                          </a:rPr>
                          <m:t>2</m:t>
                        </m:r>
                      </m:sub>
                    </m:sSub>
                    <m:r>
                      <a:rPr lang="en-US" i="1" dirty="0">
                        <a:solidFill>
                          <a:schemeClr val="accent6"/>
                        </a:solidFill>
                        <a:latin typeface="Cambria Math" panose="02040503050406030204" pitchFamily="18" charset="0"/>
                      </a:rPr>
                      <m:t>=0</m:t>
                    </m:r>
                  </m:oMath>
                </a14:m>
                <a:r>
                  <a:rPr lang="en-US" dirty="0">
                    <a:solidFill>
                      <a:schemeClr val="accent6"/>
                    </a:solidFill>
                  </a:rPr>
                  <a:t> otherwise</a:t>
                </a:r>
              </a:p>
              <a:p>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𝛽</m:t>
                        </m:r>
                      </m:e>
                      <m:sub>
                        <m:r>
                          <a:rPr lang="en-US" i="1" dirty="0" smtClean="0">
                            <a:latin typeface="Cambria Math" panose="02040503050406030204" pitchFamily="18" charset="0"/>
                          </a:rPr>
                          <m:t>2</m:t>
                        </m:r>
                      </m:sub>
                    </m:sSub>
                  </m:oMath>
                </a14:m>
                <a:r>
                  <a:rPr lang="en-US" dirty="0"/>
                  <a:t>) be?</a:t>
                </a:r>
              </a:p>
            </p:txBody>
          </p:sp>
        </mc:Choice>
        <mc:Fallback xmlns="">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76716" y="1992882"/>
                <a:ext cx="4959284" cy="4478416"/>
              </a:xfrm>
              <a:blipFill>
                <a:blip r:embed="rId6"/>
                <a:stretch>
                  <a:fillRect l="-2302" t="-2260" b="-3672"/>
                </a:stretch>
              </a:blipFill>
            </p:spPr>
            <p:txBody>
              <a:bodyPr/>
              <a:lstStyle/>
              <a:p>
                <a:r>
                  <a:rPr lang="en-US">
                    <a:noFill/>
                  </a:rPr>
                  <a:t> </a:t>
                </a:r>
              </a:p>
            </p:txBody>
          </p:sp>
        </mc:Fallback>
      </mc:AlternateContent>
      <p:sp>
        <p:nvSpPr>
          <p:cNvPr id="23" name="Title 1">
            <a:extLst>
              <a:ext uri="{FF2B5EF4-FFF2-40B4-BE49-F238E27FC236}">
                <a16:creationId xmlns:a16="http://schemas.microsoft.com/office/drawing/2014/main" id="{375FB1F9-F9F1-BF01-EA13-2A9D10E6CD65}"/>
              </a:ext>
            </a:extLst>
          </p:cNvPr>
          <p:cNvSpPr>
            <a:spLocks noGrp="1"/>
          </p:cNvSpPr>
          <p:nvPr>
            <p:ph type="title"/>
          </p:nvPr>
        </p:nvSpPr>
        <p:spPr>
          <a:xfrm>
            <a:off x="838199" y="365125"/>
            <a:ext cx="10785049" cy="1325563"/>
          </a:xfrm>
        </p:spPr>
        <p:txBody>
          <a:bodyPr/>
          <a:lstStyle/>
          <a:p>
            <a:r>
              <a:rPr lang="en-US" dirty="0"/>
              <a:t>Now, </a:t>
            </a:r>
            <a:r>
              <a:rPr lang="en-US" i="1" dirty="0"/>
              <a:t>use these predictions</a:t>
            </a:r>
            <a:br>
              <a:rPr lang="en-US" i="1" dirty="0"/>
            </a:br>
            <a:r>
              <a:rPr lang="en-US" dirty="0"/>
              <a:t>to make predictions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5868E51-D8C5-DB94-3859-8E381134BFCD}"/>
                  </a:ext>
                </a:extLst>
              </p:cNvPr>
              <p:cNvSpPr txBox="1"/>
              <p:nvPr/>
            </p:nvSpPr>
            <p:spPr>
              <a:xfrm>
                <a:off x="8582566" y="41525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25868E51-D8C5-DB94-3859-8E381134BFCD}"/>
                  </a:ext>
                </a:extLst>
              </p:cNvPr>
              <p:cNvSpPr txBox="1">
                <a:spLocks noRot="1" noChangeAspect="1" noMove="1" noResize="1" noEditPoints="1" noAdjustHandles="1" noChangeArrowheads="1" noChangeShapeType="1" noTextEdit="1"/>
              </p:cNvSpPr>
              <p:nvPr/>
            </p:nvSpPr>
            <p:spPr>
              <a:xfrm>
                <a:off x="8582566" y="4152500"/>
                <a:ext cx="482826" cy="512576"/>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9267188" y="347678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9267188" y="3476786"/>
                <a:ext cx="470357" cy="459473"/>
              </a:xfrm>
              <a:prstGeom prst="ellipse">
                <a:avLst/>
              </a:prstGeom>
              <a:blipFill>
                <a:blip r:embed="rId8"/>
                <a:stretch>
                  <a:fillRect l="-35897" t="-10526" b="-39474"/>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9502367" y="393625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9502367" y="3299385"/>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9086225" y="4743266"/>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9698004" y="4756895"/>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8443581" y="4740414"/>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extLst>
              <p:ext uri="{D42A27DB-BD31-4B8C-83A1-F6EECF244321}">
                <p14:modId xmlns:p14="http://schemas.microsoft.com/office/powerpoint/2010/main" val="4095438269"/>
              </p:ext>
            </p:extLst>
          </p:nvPr>
        </p:nvGraphicFramePr>
        <p:xfrm>
          <a:off x="8457317" y="2673703"/>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0C33572-4E6B-CC1A-42FC-34954AF35FDE}"/>
                  </a:ext>
                </a:extLst>
              </p:cNvPr>
              <p:cNvSpPr txBox="1"/>
              <p:nvPr/>
            </p:nvSpPr>
            <p:spPr>
              <a:xfrm>
                <a:off x="6473621" y="272051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00C33572-4E6B-CC1A-42FC-34954AF35FDE}"/>
                  </a:ext>
                </a:extLst>
              </p:cNvPr>
              <p:cNvSpPr txBox="1">
                <a:spLocks noRot="1" noChangeAspect="1" noMove="1" noResize="1" noEditPoints="1" noAdjustHandles="1" noChangeArrowheads="1" noChangeShapeType="1" noTextEdit="1"/>
              </p:cNvSpPr>
              <p:nvPr/>
            </p:nvSpPr>
            <p:spPr>
              <a:xfrm>
                <a:off x="6473621" y="2720510"/>
                <a:ext cx="1980699" cy="512576"/>
              </a:xfrm>
              <a:prstGeom prst="rect">
                <a:avLst/>
              </a:prstGeom>
              <a:blipFill>
                <a:blip r:embed="rId9"/>
                <a:stretch>
                  <a:fillRect l="-1274" b="-14634"/>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9349611" y="2360917"/>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extLst>
              <p:ext uri="{D42A27DB-BD31-4B8C-83A1-F6EECF244321}">
                <p14:modId xmlns:p14="http://schemas.microsoft.com/office/powerpoint/2010/main" val="3366736263"/>
              </p:ext>
            </p:extLst>
          </p:nvPr>
        </p:nvGraphicFramePr>
        <p:xfrm>
          <a:off x="8806247" y="1749912"/>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8BA7788-908F-C4FC-72F9-16BC459195D4}"/>
                  </a:ext>
                </a:extLst>
              </p:cNvPr>
              <p:cNvSpPr txBox="1"/>
              <p:nvPr/>
            </p:nvSpPr>
            <p:spPr>
              <a:xfrm>
                <a:off x="8924525" y="1759834"/>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𝜁</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1" name="TextBox 60">
                <a:extLst>
                  <a:ext uri="{FF2B5EF4-FFF2-40B4-BE49-F238E27FC236}">
                    <a16:creationId xmlns:a16="http://schemas.microsoft.com/office/drawing/2014/main" id="{A8BA7788-908F-C4FC-72F9-16BC459195D4}"/>
                  </a:ext>
                </a:extLst>
              </p:cNvPr>
              <p:cNvSpPr txBox="1">
                <a:spLocks noRot="1" noChangeAspect="1" noMove="1" noResize="1" noEditPoints="1" noAdjustHandles="1" noChangeArrowheads="1" noChangeShapeType="1" noTextEdit="1"/>
              </p:cNvSpPr>
              <p:nvPr/>
            </p:nvSpPr>
            <p:spPr>
              <a:xfrm>
                <a:off x="8924525" y="1759834"/>
                <a:ext cx="482826" cy="512576"/>
              </a:xfrm>
              <a:prstGeom prst="rect">
                <a:avLst/>
              </a:prstGeom>
              <a:blipFill>
                <a:blip r:embed="rId10"/>
                <a:stretch>
                  <a:fillRect l="-15385" b="-19048"/>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8800533" y="2371175"/>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8899936" y="1061573"/>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8899936" y="1061573"/>
                <a:ext cx="470357" cy="459473"/>
              </a:xfrm>
              <a:prstGeom prst="ellipse">
                <a:avLst/>
              </a:prstGeom>
              <a:blipFill>
                <a:blip r:embed="rId11"/>
                <a:stretch>
                  <a:fillRect l="-35897"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9135115" y="1521046"/>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9135115" y="885608"/>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extLst>
              <p:ext uri="{D42A27DB-BD31-4B8C-83A1-F6EECF244321}">
                <p14:modId xmlns:p14="http://schemas.microsoft.com/office/powerpoint/2010/main" val="2298184819"/>
              </p:ext>
            </p:extLst>
          </p:nvPr>
        </p:nvGraphicFramePr>
        <p:xfrm>
          <a:off x="8791898" y="281579"/>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9478330" y="296268"/>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9478330" y="296268"/>
                <a:ext cx="1980699" cy="512576"/>
              </a:xfrm>
              <a:prstGeom prst="rect">
                <a:avLst/>
              </a:prstGeom>
              <a:blipFill>
                <a:blip r:embed="rId12"/>
                <a:stretch>
                  <a:fillRect l="-1274"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49F7CD5-AC8B-F4F9-DA8F-ADFF6190DDC0}"/>
                  </a:ext>
                </a:extLst>
              </p:cNvPr>
              <p:cNvSpPr txBox="1"/>
              <p:nvPr/>
            </p:nvSpPr>
            <p:spPr>
              <a:xfrm>
                <a:off x="8463152" y="2297139"/>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749F7CD5-AC8B-F4F9-DA8F-ADFF6190DDC0}"/>
                  </a:ext>
                </a:extLst>
              </p:cNvPr>
              <p:cNvSpPr txBox="1">
                <a:spLocks noRot="1" noChangeAspect="1" noMove="1" noResize="1" noEditPoints="1" noAdjustHandles="1" noChangeArrowheads="1" noChangeShapeType="1" noTextEdit="1"/>
              </p:cNvSpPr>
              <p:nvPr/>
            </p:nvSpPr>
            <p:spPr>
              <a:xfrm>
                <a:off x="8463152" y="2297139"/>
                <a:ext cx="482826" cy="392993"/>
              </a:xfrm>
              <a:prstGeom prst="rect">
                <a:avLst/>
              </a:prstGeom>
              <a:blipFill>
                <a:blip r:embed="rId13"/>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E48F25E-3DC0-B9AD-5F42-0F55FB4E0DAD}"/>
                  </a:ext>
                </a:extLst>
              </p:cNvPr>
              <p:cNvSpPr txBox="1"/>
              <p:nvPr/>
            </p:nvSpPr>
            <p:spPr>
              <a:xfrm>
                <a:off x="9366677" y="2307082"/>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E48F25E-3DC0-B9AD-5F42-0F55FB4E0DAD}"/>
                  </a:ext>
                </a:extLst>
              </p:cNvPr>
              <p:cNvSpPr txBox="1">
                <a:spLocks noRot="1" noChangeAspect="1" noMove="1" noResize="1" noEditPoints="1" noAdjustHandles="1" noChangeArrowheads="1" noChangeShapeType="1" noTextEdit="1"/>
              </p:cNvSpPr>
              <p:nvPr/>
            </p:nvSpPr>
            <p:spPr>
              <a:xfrm>
                <a:off x="9366677" y="2307082"/>
                <a:ext cx="482826" cy="392993"/>
              </a:xfrm>
              <a:prstGeom prst="rect">
                <a:avLst/>
              </a:prstGeom>
              <a:blipFill>
                <a:blip r:embed="rId14"/>
                <a:stretch>
                  <a:fillRect b="-15625"/>
                </a:stretch>
              </a:blipFill>
            </p:spPr>
            <p:txBody>
              <a:bodyPr/>
              <a:lstStyle/>
              <a:p>
                <a:r>
                  <a:rPr lang="en-US">
                    <a:noFill/>
                  </a:rPr>
                  <a:t> </a:t>
                </a:r>
              </a:p>
            </p:txBody>
          </p:sp>
        </mc:Fallback>
      </mc:AlternateContent>
    </p:spTree>
    <p:extLst>
      <p:ext uri="{BB962C8B-B14F-4D97-AF65-F5344CB8AC3E}">
        <p14:creationId xmlns:p14="http://schemas.microsoft.com/office/powerpoint/2010/main" val="197803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xmlns="">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4"/>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C6537BA6-7A67-4F90-88D7-8344BB65C9F7}"/>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p:txBody>
      </p:sp>
    </p:spTree>
    <p:extLst>
      <p:ext uri="{BB962C8B-B14F-4D97-AF65-F5344CB8AC3E}">
        <p14:creationId xmlns:p14="http://schemas.microsoft.com/office/powerpoint/2010/main" val="4263824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Up Neuron">
            <a:extLst>
              <a:ext uri="{FF2B5EF4-FFF2-40B4-BE49-F238E27FC236}">
                <a16:creationId xmlns:a16="http://schemas.microsoft.com/office/drawing/2014/main" id="{B7861EEB-C07C-2ADC-6A88-01EE32CA05C0}"/>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4669014" flipH="1">
            <a:off x="7127919" y="4296143"/>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xmlns="">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5"/>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F8A595-56AE-2397-FD56-E7F44D61DD11}"/>
              </a:ext>
            </a:extLst>
          </p:cNvPr>
          <p:cNvSpPr/>
          <p:nvPr/>
        </p:nvSpPr>
        <p:spPr>
          <a:xfrm>
            <a:off x="7937383" y="3940403"/>
            <a:ext cx="1668544" cy="2665635"/>
          </a:xfrm>
          <a:prstGeom prst="round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11E6BFE-4A17-C525-2074-1BE02C7F4FB6}"/>
                  </a:ext>
                </a:extLst>
              </p:cNvPr>
              <p:cNvSpPr/>
              <p:nvPr/>
            </p:nvSpPr>
            <p:spPr>
              <a:xfrm>
                <a:off x="9693926" y="4991410"/>
                <a:ext cx="2259978" cy="646331"/>
              </a:xfrm>
              <a:prstGeom prst="rect">
                <a:avLst/>
              </a:prstGeom>
            </p:spPr>
            <p:txBody>
              <a:bodyPr wrap="none">
                <a:spAutoFit/>
              </a:bodyPr>
              <a:lstStyle/>
              <a:p>
                <a:r>
                  <a:rPr lang="en-US" dirty="0">
                    <a:solidFill>
                      <a:schemeClr val="accent6"/>
                    </a:solidFill>
                  </a:rPr>
                  <a:t>Neuron 2 (</a:t>
                </a:r>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i="1" dirty="0">
                            <a:solidFill>
                              <a:schemeClr val="accent6"/>
                            </a:solidFill>
                            <a:latin typeface="Cambria Math" panose="02040503050406030204" pitchFamily="18" charset="0"/>
                          </a:rPr>
                          <m:t>2</m:t>
                        </m:r>
                      </m:sub>
                    </m:sSub>
                  </m:oMath>
                </a14:m>
                <a:r>
                  <a:rPr lang="en-US" dirty="0">
                    <a:solidFill>
                      <a:schemeClr val="accent6"/>
                    </a:solidFill>
                  </a:rPr>
                  <a:t>):</a:t>
                </a:r>
              </a:p>
              <a:p>
                <a:r>
                  <a:rPr lang="en-US" dirty="0">
                    <a:solidFill>
                      <a:schemeClr val="accent6"/>
                    </a:solidFill>
                  </a:rPr>
                  <a:t>Detects males over 60</a:t>
                </a:r>
              </a:p>
            </p:txBody>
          </p:sp>
        </mc:Choice>
        <mc:Fallback xmlns="">
          <p:sp>
            <p:nvSpPr>
              <p:cNvPr id="11" name="Rectangle 10">
                <a:extLst>
                  <a:ext uri="{FF2B5EF4-FFF2-40B4-BE49-F238E27FC236}">
                    <a16:creationId xmlns:a16="http://schemas.microsoft.com/office/drawing/2014/main" id="{A11E6BFE-4A17-C525-2074-1BE02C7F4FB6}"/>
                  </a:ext>
                </a:extLst>
              </p:cNvPr>
              <p:cNvSpPr>
                <a:spLocks noRot="1" noChangeAspect="1" noMove="1" noResize="1" noEditPoints="1" noAdjustHandles="1" noChangeArrowheads="1" noChangeShapeType="1" noTextEdit="1"/>
              </p:cNvSpPr>
              <p:nvPr/>
            </p:nvSpPr>
            <p:spPr>
              <a:xfrm>
                <a:off x="9693926" y="4991410"/>
                <a:ext cx="2259978" cy="646331"/>
              </a:xfrm>
              <a:prstGeom prst="rect">
                <a:avLst/>
              </a:prstGeom>
              <a:blipFill>
                <a:blip r:embed="rId6"/>
                <a:stretch>
                  <a:fillRect l="-2235" t="-5769" r="-1117" b="-11538"/>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3BD74367-401E-DBD6-0D52-444A9A25DF58}"/>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a:p>
            <a:endParaRPr lang="en-US" sz="1800" dirty="0"/>
          </a:p>
          <a:p>
            <a:r>
              <a:rPr lang="en-US" sz="1800" dirty="0"/>
              <a:t>Different neurons detect different </a:t>
            </a:r>
            <a:r>
              <a:rPr lang="en-US" sz="1800" i="1" dirty="0"/>
              <a:t>features</a:t>
            </a:r>
          </a:p>
          <a:p>
            <a:pPr lvl="1"/>
            <a:r>
              <a:rPr lang="en-US" sz="1600" i="1" dirty="0"/>
              <a:t>Feature 1</a:t>
            </a:r>
            <a:r>
              <a:rPr lang="en-US" sz="1600" dirty="0"/>
              <a:t>: female under 60</a:t>
            </a:r>
          </a:p>
          <a:p>
            <a:pPr lvl="1"/>
            <a:r>
              <a:rPr lang="en-US" sz="1600" i="1" dirty="0"/>
              <a:t>Feature 2</a:t>
            </a:r>
            <a:r>
              <a:rPr lang="en-US" sz="1600" dirty="0"/>
              <a:t>: male over 60</a:t>
            </a:r>
          </a:p>
        </p:txBody>
      </p:sp>
    </p:spTree>
    <p:extLst>
      <p:ext uri="{BB962C8B-B14F-4D97-AF65-F5344CB8AC3E}">
        <p14:creationId xmlns:p14="http://schemas.microsoft.com/office/powerpoint/2010/main" val="1277091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8DD0-FA8E-0745-9290-7F3D805755AD}"/>
              </a:ext>
            </a:extLst>
          </p:cNvPr>
          <p:cNvSpPr>
            <a:spLocks noGrp="1"/>
          </p:cNvSpPr>
          <p:nvPr>
            <p:ph type="title"/>
          </p:nvPr>
        </p:nvSpPr>
        <p:spPr/>
        <p:txBody>
          <a:bodyPr/>
          <a:lstStyle/>
          <a:p>
            <a:r>
              <a:rPr lang="en-US" dirty="0"/>
              <a:t>This is a neural network, or MLP.</a:t>
            </a:r>
          </a:p>
        </p:txBody>
      </p:sp>
      <p:pic>
        <p:nvPicPr>
          <p:cNvPr id="1026" name="Picture 2" descr="Light-Up Neuron">
            <a:extLst>
              <a:ext uri="{FF2B5EF4-FFF2-40B4-BE49-F238E27FC236}">
                <a16:creationId xmlns:a16="http://schemas.microsoft.com/office/drawing/2014/main" id="{8C1CF7A9-F4C9-CD02-6785-ADF1740A2F1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16930986">
            <a:off x="5358258" y="4296144"/>
            <a:ext cx="3287473" cy="1854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ight-Up Neuron">
            <a:extLst>
              <a:ext uri="{FF2B5EF4-FFF2-40B4-BE49-F238E27FC236}">
                <a16:creationId xmlns:a16="http://schemas.microsoft.com/office/drawing/2014/main" id="{B7861EEB-C07C-2ADC-6A88-01EE32CA05C0}"/>
              </a:ext>
            </a:extLst>
          </p:cNvPr>
          <p:cNvPicPr>
            <a:picLocks noChangeAspect="1" noChangeArrowheads="1"/>
          </p:cNvPicPr>
          <p:nvPr/>
        </p:nvPicPr>
        <p:blipFill>
          <a:blip r:embed="rId2">
            <a:extLst>
              <a:ext uri="{BEBA8EAE-BF5A-486C-A8C5-ECC9F3942E4B}">
                <a14:imgProps xmlns:a14="http://schemas.microsoft.com/office/drawing/2010/main">
                  <a14:imgLayer r:embed="rId4">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4669014" flipH="1">
            <a:off x="7127919" y="4296143"/>
            <a:ext cx="3287473" cy="18541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81988A8-2094-572C-F7CF-AE00ACC4F61C}"/>
                  </a:ext>
                </a:extLst>
              </p:cNvPr>
              <p:cNvSpPr/>
              <p:nvPr/>
            </p:nvSpPr>
            <p:spPr>
              <a:xfrm>
                <a:off x="3597953" y="4991411"/>
                <a:ext cx="2582887" cy="646331"/>
              </a:xfrm>
              <a:prstGeom prst="rect">
                <a:avLst/>
              </a:prstGeom>
            </p:spPr>
            <p:txBody>
              <a:bodyPr wrap="none">
                <a:spAutoFit/>
              </a:bodyPr>
              <a:lstStyle/>
              <a:p>
                <a:r>
                  <a:rPr lang="en-US" dirty="0">
                    <a:solidFill>
                      <a:schemeClr val="accent2"/>
                    </a:solidFill>
                  </a:rPr>
                  <a:t>Neuron 1 (</a:t>
                </a:r>
                <a14:m>
                  <m:oMath xmlns:m="http://schemas.openxmlformats.org/officeDocument/2006/math">
                    <m:sSub>
                      <m:sSubPr>
                        <m:ctrlPr>
                          <a:rPr lang="en-US" i="1" dirty="0">
                            <a:solidFill>
                              <a:schemeClr val="accent2"/>
                            </a:solidFill>
                            <a:latin typeface="Cambria Math" panose="02040503050406030204" pitchFamily="18" charset="0"/>
                          </a:rPr>
                        </m:ctrlPr>
                      </m:sSubPr>
                      <m:e>
                        <m:r>
                          <a:rPr lang="en-US" i="1" dirty="0">
                            <a:solidFill>
                              <a:schemeClr val="accent2"/>
                            </a:solidFill>
                            <a:latin typeface="Cambria Math" panose="02040503050406030204" pitchFamily="18" charset="0"/>
                          </a:rPr>
                          <m:t>h</m:t>
                        </m:r>
                      </m:e>
                      <m:sub>
                        <m:r>
                          <a:rPr lang="en-US" i="1" dirty="0">
                            <a:solidFill>
                              <a:schemeClr val="accent2"/>
                            </a:solidFill>
                            <a:latin typeface="Cambria Math" panose="02040503050406030204" pitchFamily="18" charset="0"/>
                          </a:rPr>
                          <m:t>1</m:t>
                        </m:r>
                      </m:sub>
                    </m:sSub>
                  </m:oMath>
                </a14:m>
                <a:r>
                  <a:rPr lang="en-US" dirty="0">
                    <a:solidFill>
                      <a:schemeClr val="accent2"/>
                    </a:solidFill>
                  </a:rPr>
                  <a:t>):</a:t>
                </a:r>
              </a:p>
              <a:p>
                <a:r>
                  <a:rPr lang="en-US" dirty="0">
                    <a:solidFill>
                      <a:schemeClr val="accent2"/>
                    </a:solidFill>
                  </a:rPr>
                  <a:t>Detects females under 60</a:t>
                </a:r>
              </a:p>
            </p:txBody>
          </p:sp>
        </mc:Choice>
        <mc:Fallback xmlns="">
          <p:sp>
            <p:nvSpPr>
              <p:cNvPr id="4" name="Rectangle 3">
                <a:extLst>
                  <a:ext uri="{FF2B5EF4-FFF2-40B4-BE49-F238E27FC236}">
                    <a16:creationId xmlns:a16="http://schemas.microsoft.com/office/drawing/2014/main" id="{C81988A8-2094-572C-F7CF-AE00ACC4F61C}"/>
                  </a:ext>
                </a:extLst>
              </p:cNvPr>
              <p:cNvSpPr>
                <a:spLocks noRot="1" noChangeAspect="1" noMove="1" noResize="1" noEditPoints="1" noAdjustHandles="1" noChangeArrowheads="1" noChangeShapeType="1" noTextEdit="1"/>
              </p:cNvSpPr>
              <p:nvPr/>
            </p:nvSpPr>
            <p:spPr>
              <a:xfrm>
                <a:off x="3597953" y="4991411"/>
                <a:ext cx="2582887" cy="646331"/>
              </a:xfrm>
              <a:prstGeom prst="rect">
                <a:avLst/>
              </a:prstGeom>
              <a:blipFill>
                <a:blip r:embed="rId5"/>
                <a:stretch>
                  <a:fillRect l="-1961" t="-5769" r="-980" b="-11538"/>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83A53A24-DCDD-4C20-FECA-B11DF998FD74}"/>
              </a:ext>
            </a:extLst>
          </p:cNvPr>
          <p:cNvSpPr/>
          <p:nvPr/>
        </p:nvSpPr>
        <p:spPr>
          <a:xfrm>
            <a:off x="6180840" y="3940403"/>
            <a:ext cx="1668544" cy="2665636"/>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3BF8A595-56AE-2397-FD56-E7F44D61DD11}"/>
              </a:ext>
            </a:extLst>
          </p:cNvPr>
          <p:cNvSpPr/>
          <p:nvPr/>
        </p:nvSpPr>
        <p:spPr>
          <a:xfrm>
            <a:off x="7937383" y="3940403"/>
            <a:ext cx="1668544" cy="2665635"/>
          </a:xfrm>
          <a:prstGeom prst="roundRect">
            <a:avLst/>
          </a:prstGeom>
          <a:noFill/>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11E6BFE-4A17-C525-2074-1BE02C7F4FB6}"/>
                  </a:ext>
                </a:extLst>
              </p:cNvPr>
              <p:cNvSpPr/>
              <p:nvPr/>
            </p:nvSpPr>
            <p:spPr>
              <a:xfrm>
                <a:off x="9693926" y="4991410"/>
                <a:ext cx="2259978" cy="646331"/>
              </a:xfrm>
              <a:prstGeom prst="rect">
                <a:avLst/>
              </a:prstGeom>
            </p:spPr>
            <p:txBody>
              <a:bodyPr wrap="none">
                <a:spAutoFit/>
              </a:bodyPr>
              <a:lstStyle/>
              <a:p>
                <a:r>
                  <a:rPr lang="en-US" dirty="0">
                    <a:solidFill>
                      <a:schemeClr val="accent6"/>
                    </a:solidFill>
                  </a:rPr>
                  <a:t>Neuron 2 (</a:t>
                </a:r>
                <a14:m>
                  <m:oMath xmlns:m="http://schemas.openxmlformats.org/officeDocument/2006/math">
                    <m:sSub>
                      <m:sSubPr>
                        <m:ctrlPr>
                          <a:rPr lang="en-US" i="1" dirty="0">
                            <a:solidFill>
                              <a:schemeClr val="accent6"/>
                            </a:solidFill>
                            <a:latin typeface="Cambria Math" panose="02040503050406030204" pitchFamily="18" charset="0"/>
                          </a:rPr>
                        </m:ctrlPr>
                      </m:sSubPr>
                      <m:e>
                        <m:r>
                          <a:rPr lang="en-US" i="1" dirty="0">
                            <a:solidFill>
                              <a:schemeClr val="accent6"/>
                            </a:solidFill>
                            <a:latin typeface="Cambria Math" panose="02040503050406030204" pitchFamily="18" charset="0"/>
                          </a:rPr>
                          <m:t>h</m:t>
                        </m:r>
                      </m:e>
                      <m:sub>
                        <m:r>
                          <a:rPr lang="en-US" i="1" dirty="0">
                            <a:solidFill>
                              <a:schemeClr val="accent6"/>
                            </a:solidFill>
                            <a:latin typeface="Cambria Math" panose="02040503050406030204" pitchFamily="18" charset="0"/>
                          </a:rPr>
                          <m:t>2</m:t>
                        </m:r>
                      </m:sub>
                    </m:sSub>
                  </m:oMath>
                </a14:m>
                <a:r>
                  <a:rPr lang="en-US" dirty="0">
                    <a:solidFill>
                      <a:schemeClr val="accent6"/>
                    </a:solidFill>
                  </a:rPr>
                  <a:t>):</a:t>
                </a:r>
              </a:p>
              <a:p>
                <a:r>
                  <a:rPr lang="en-US" dirty="0">
                    <a:solidFill>
                      <a:schemeClr val="accent6"/>
                    </a:solidFill>
                  </a:rPr>
                  <a:t>Detects males over 60</a:t>
                </a:r>
              </a:p>
            </p:txBody>
          </p:sp>
        </mc:Choice>
        <mc:Fallback xmlns="">
          <p:sp>
            <p:nvSpPr>
              <p:cNvPr id="11" name="Rectangle 10">
                <a:extLst>
                  <a:ext uri="{FF2B5EF4-FFF2-40B4-BE49-F238E27FC236}">
                    <a16:creationId xmlns:a16="http://schemas.microsoft.com/office/drawing/2014/main" id="{A11E6BFE-4A17-C525-2074-1BE02C7F4FB6}"/>
                  </a:ext>
                </a:extLst>
              </p:cNvPr>
              <p:cNvSpPr>
                <a:spLocks noRot="1" noChangeAspect="1" noMove="1" noResize="1" noEditPoints="1" noAdjustHandles="1" noChangeArrowheads="1" noChangeShapeType="1" noTextEdit="1"/>
              </p:cNvSpPr>
              <p:nvPr/>
            </p:nvSpPr>
            <p:spPr>
              <a:xfrm>
                <a:off x="9693926" y="4991410"/>
                <a:ext cx="2259978" cy="646331"/>
              </a:xfrm>
              <a:prstGeom prst="rect">
                <a:avLst/>
              </a:prstGeom>
              <a:blipFill>
                <a:blip r:embed="rId6"/>
                <a:stretch>
                  <a:fillRect l="-2235" t="-5769" r="-1117" b="-11538"/>
                </a:stretch>
              </a:blipFill>
            </p:spPr>
            <p:txBody>
              <a:bodyPr/>
              <a:lstStyle/>
              <a:p>
                <a:r>
                  <a:rPr lang="en-US">
                    <a:noFill/>
                  </a:rPr>
                  <a:t> </a:t>
                </a:r>
              </a:p>
            </p:txBody>
          </p:sp>
        </mc:Fallback>
      </mc:AlternateContent>
      <p:pic>
        <p:nvPicPr>
          <p:cNvPr id="14" name="Picture 2" descr="Light-Up Neuron">
            <a:extLst>
              <a:ext uri="{FF2B5EF4-FFF2-40B4-BE49-F238E27FC236}">
                <a16:creationId xmlns:a16="http://schemas.microsoft.com/office/drawing/2014/main" id="{2536FDB9-059F-352F-02CC-64C24031E15F}"/>
              </a:ext>
            </a:extLst>
          </p:cNvPr>
          <p:cNvPicPr>
            <a:picLocks noChangeAspect="1" noChangeArrowheads="1"/>
          </p:cNvPicPr>
          <p:nvPr/>
        </p:nvPicPr>
        <p:blipFill>
          <a:blip r:embed="rId2">
            <a:extLst>
              <a:ext uri="{BEBA8EAE-BF5A-486C-A8C5-ECC9F3942E4B}">
                <a14:imgProps xmlns:a14="http://schemas.microsoft.com/office/drawing/2010/main">
                  <a14:imgLayer r:embed="rId7">
                    <a14:imgEffect>
                      <a14:backgroundRemoval t="10000" b="90000" l="10000" r="90000">
                        <a14:foregroundMark x1="25867" y1="52482" x2="25867" y2="52482"/>
                        <a14:foregroundMark x1="17200" y1="44681" x2="17200" y2="44681"/>
                        <a14:foregroundMark x1="12667" y1="52246" x2="12667" y2="52246"/>
                      </a14:backgroundRemoval>
                    </a14:imgEffect>
                  </a14:imgLayer>
                </a14:imgProps>
              </a:ext>
              <a:ext uri="{28A0092B-C50C-407E-A947-70E740481C1C}">
                <a14:useLocalDpi xmlns:a14="http://schemas.microsoft.com/office/drawing/2010/main" val="0"/>
              </a:ext>
            </a:extLst>
          </a:blip>
          <a:srcRect/>
          <a:stretch>
            <a:fillRect/>
          </a:stretch>
        </p:blipFill>
        <p:spPr bwMode="auto">
          <a:xfrm rot="5400000" flipH="1">
            <a:off x="6359695" y="1983288"/>
            <a:ext cx="3287473" cy="1854135"/>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le 14">
            <a:extLst>
              <a:ext uri="{FF2B5EF4-FFF2-40B4-BE49-F238E27FC236}">
                <a16:creationId xmlns:a16="http://schemas.microsoft.com/office/drawing/2014/main" id="{2ED8B1A4-A2A4-3FC0-D065-1514ED7772C0}"/>
              </a:ext>
            </a:extLst>
          </p:cNvPr>
          <p:cNvSpPr/>
          <p:nvPr/>
        </p:nvSpPr>
        <p:spPr>
          <a:xfrm>
            <a:off x="7169159" y="1577537"/>
            <a:ext cx="1668544" cy="2665636"/>
          </a:xfrm>
          <a:prstGeom prst="round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52A63FBB-9E88-72CA-5497-298D61FF8D64}"/>
              </a:ext>
            </a:extLst>
          </p:cNvPr>
          <p:cNvSpPr/>
          <p:nvPr/>
        </p:nvSpPr>
        <p:spPr>
          <a:xfrm>
            <a:off x="8837703" y="2587189"/>
            <a:ext cx="2190280" cy="646331"/>
          </a:xfrm>
          <a:prstGeom prst="rect">
            <a:avLst/>
          </a:prstGeom>
        </p:spPr>
        <p:txBody>
          <a:bodyPr wrap="none">
            <a:spAutoFit/>
          </a:bodyPr>
          <a:lstStyle/>
          <a:p>
            <a:r>
              <a:rPr lang="en-US" dirty="0"/>
              <a:t>Neuron 3:</a:t>
            </a:r>
          </a:p>
          <a:p>
            <a:r>
              <a:rPr lang="en-US" dirty="0"/>
              <a:t>Predicts the outcome</a:t>
            </a:r>
          </a:p>
        </p:txBody>
      </p:sp>
      <p:sp>
        <p:nvSpPr>
          <p:cNvPr id="17" name="Content Placeholder 2">
            <a:extLst>
              <a:ext uri="{FF2B5EF4-FFF2-40B4-BE49-F238E27FC236}">
                <a16:creationId xmlns:a16="http://schemas.microsoft.com/office/drawing/2014/main" id="{6020D778-9878-807D-65FA-1A909030F3F4}"/>
              </a:ext>
            </a:extLst>
          </p:cNvPr>
          <p:cNvSpPr>
            <a:spLocks noGrp="1"/>
          </p:cNvSpPr>
          <p:nvPr>
            <p:ph idx="1"/>
          </p:nvPr>
        </p:nvSpPr>
        <p:spPr>
          <a:xfrm>
            <a:off x="838200" y="1698547"/>
            <a:ext cx="4959284" cy="4478416"/>
          </a:xfrm>
        </p:spPr>
        <p:txBody>
          <a:bodyPr>
            <a:normAutofit/>
          </a:bodyPr>
          <a:lstStyle/>
          <a:p>
            <a:r>
              <a:rPr lang="en-US" sz="1800" dirty="0"/>
              <a:t>Each logistic regression is like a neuron</a:t>
            </a:r>
          </a:p>
          <a:p>
            <a:endParaRPr lang="en-US" sz="1800" dirty="0"/>
          </a:p>
          <a:p>
            <a:r>
              <a:rPr lang="en-US" sz="1800" dirty="0"/>
              <a:t>Different neurons detect different </a:t>
            </a:r>
            <a:r>
              <a:rPr lang="en-US" sz="1800" i="1" dirty="0"/>
              <a:t>features</a:t>
            </a:r>
          </a:p>
          <a:p>
            <a:pPr lvl="1"/>
            <a:r>
              <a:rPr lang="en-US" sz="1600" i="1" dirty="0"/>
              <a:t>Feature 1</a:t>
            </a:r>
            <a:r>
              <a:rPr lang="en-US" sz="1600" dirty="0"/>
              <a:t>: female under 60</a:t>
            </a:r>
          </a:p>
          <a:p>
            <a:pPr lvl="1"/>
            <a:r>
              <a:rPr lang="en-US" sz="1600" i="1" dirty="0"/>
              <a:t>Feature 2</a:t>
            </a:r>
            <a:r>
              <a:rPr lang="en-US" sz="1600" dirty="0"/>
              <a:t>: male over 60</a:t>
            </a:r>
          </a:p>
          <a:p>
            <a:pPr lvl="1"/>
            <a:endParaRPr lang="en-US" sz="1600" dirty="0"/>
          </a:p>
          <a:p>
            <a:r>
              <a:rPr lang="en-US" sz="1800" dirty="0"/>
              <a:t>Predictions are made based on detected features rather than the original predictors</a:t>
            </a:r>
          </a:p>
        </p:txBody>
      </p:sp>
    </p:spTree>
    <p:extLst>
      <p:ext uri="{BB962C8B-B14F-4D97-AF65-F5344CB8AC3E}">
        <p14:creationId xmlns:p14="http://schemas.microsoft.com/office/powerpoint/2010/main" val="7070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u="sng" dirty="0"/>
              <a:t>Today</a:t>
            </a:r>
            <a:r>
              <a:rPr lang="en-US" sz="4267" dirty="0"/>
              <a:t>: How can we modify logistic regression to learn complex, nonlinear relationships?</a:t>
            </a:r>
          </a:p>
        </p:txBody>
      </p:sp>
      <p:cxnSp>
        <p:nvCxnSpPr>
          <p:cNvPr id="64" name="Straight Arrow Connector 63">
            <a:extLst>
              <a:ext uri="{FF2B5EF4-FFF2-40B4-BE49-F238E27FC236}">
                <a16:creationId xmlns:a16="http://schemas.microsoft.com/office/drawing/2014/main" id="{816F69D8-015E-B8CF-ABC4-CC7B223128C8}"/>
              </a:ext>
            </a:extLst>
          </p:cNvPr>
          <p:cNvCxnSpPr>
            <a:cxnSpLocks/>
            <a:endCxn id="72"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016F7D98-8F73-BF0E-F617-DFB2761E6CB5}"/>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E89CACAC-9661-2CF3-E034-01BFF0ABEC73}"/>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8AF9EA0C-237D-B2E1-66C0-CE85E36A5256}"/>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8AC949DF-49AB-4F5C-2B5D-A226121F751E}"/>
              </a:ext>
            </a:extLst>
          </p:cNvPr>
          <p:cNvCxnSpPr>
            <a:cxnSpLocks/>
            <a:endCxn id="72"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2354232D-2EB3-CA0F-1A02-43278E869F1F}"/>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BE38E4A3-1988-AEA4-2D51-DA6548363A31}"/>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33EE26CD-7E2C-7605-0AF9-0516DFB3B9E1}"/>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72" name="Table 71">
            <a:extLst>
              <a:ext uri="{FF2B5EF4-FFF2-40B4-BE49-F238E27FC236}">
                <a16:creationId xmlns:a16="http://schemas.microsoft.com/office/drawing/2014/main" id="{D8B9F3EE-897F-6D1D-0E3D-D27F98B4B52E}"/>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3" name="TextBox 72">
            <a:extLst>
              <a:ext uri="{FF2B5EF4-FFF2-40B4-BE49-F238E27FC236}">
                <a16:creationId xmlns:a16="http://schemas.microsoft.com/office/drawing/2014/main" id="{E1502C03-0CAA-AD88-7332-8B9445727771}"/>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09C32A5A-48DB-6FD3-41CC-A6F9F9438973}"/>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4" name="Oval 73">
                <a:extLst>
                  <a:ext uri="{FF2B5EF4-FFF2-40B4-BE49-F238E27FC236}">
                    <a16:creationId xmlns:a16="http://schemas.microsoft.com/office/drawing/2014/main" id="{09C32A5A-48DB-6FD3-41CC-A6F9F9438973}"/>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FBB27367-2FEE-C402-69A9-1E2F10144D4A}"/>
              </a:ext>
            </a:extLst>
          </p:cNvPr>
          <p:cNvCxnSpPr>
            <a:cxnSpLocks/>
            <a:stCxn id="72" idx="0"/>
            <a:endCxn id="74"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6" name="Table 75">
            <a:extLst>
              <a:ext uri="{FF2B5EF4-FFF2-40B4-BE49-F238E27FC236}">
                <a16:creationId xmlns:a16="http://schemas.microsoft.com/office/drawing/2014/main" id="{3919F1F4-5A5D-852B-5F02-9FBD37C85E43}"/>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7" name="Straight Arrow Connector 76">
            <a:extLst>
              <a:ext uri="{FF2B5EF4-FFF2-40B4-BE49-F238E27FC236}">
                <a16:creationId xmlns:a16="http://schemas.microsoft.com/office/drawing/2014/main" id="{24B455E8-25B6-645E-B424-20F586EC3820}"/>
              </a:ext>
            </a:extLst>
          </p:cNvPr>
          <p:cNvCxnSpPr>
            <a:cxnSpLocks/>
            <a:stCxn id="74" idx="0"/>
            <a:endCxn id="76"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2865C6B-9131-370A-0912-AAB207032185}"/>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2865C6B-9131-370A-0912-AAB207032185}"/>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9" name="Table 78">
                <a:extLst>
                  <a:ext uri="{FF2B5EF4-FFF2-40B4-BE49-F238E27FC236}">
                    <a16:creationId xmlns:a16="http://schemas.microsoft.com/office/drawing/2014/main" id="{E5E2FBBE-485A-DEF0-2FE7-C54249084C4B}"/>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xmlns="">
          <p:graphicFrame>
            <p:nvGraphicFramePr>
              <p:cNvPr id="79" name="Table 78">
                <a:extLst>
                  <a:ext uri="{FF2B5EF4-FFF2-40B4-BE49-F238E27FC236}">
                    <a16:creationId xmlns:a16="http://schemas.microsoft.com/office/drawing/2014/main" id="{E5E2FBBE-485A-DEF0-2FE7-C54249084C4B}"/>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3467661860"/>
      </p:ext>
    </p:extLst>
  </p:cSld>
  <p:clrMapOvr>
    <a:masterClrMapping/>
  </p:clrMapOvr>
  <mc:AlternateContent xmlns:mc="http://schemas.openxmlformats.org/markup-compatibility/2006" xmlns:p14="http://schemas.microsoft.com/office/powerpoint/2010/main">
    <mc:Choice Requires="p14">
      <p:transition spd="slow" p14:dur="2000" advTm="54173"/>
    </mc:Choice>
    <mc:Fallback xmlns="">
      <p:transition spd="slow" advTm="5417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Neural networks provide unlimited flexibility.</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23213" y="1417224"/>
            <a:ext cx="2561855" cy="646331"/>
          </a:xfrm>
          <a:prstGeom prst="rect">
            <a:avLst/>
          </a:prstGeom>
          <a:noFill/>
        </p:spPr>
        <p:txBody>
          <a:bodyPr wrap="none" rtlCol="0">
            <a:spAutoFit/>
          </a:bodyPr>
          <a:lstStyle/>
          <a:p>
            <a:r>
              <a:rPr lang="en-US" dirty="0"/>
              <a:t>MLP (i.e. neural network)</a:t>
            </a:r>
          </a:p>
          <a:p>
            <a:pPr algn="ctr"/>
            <a:r>
              <a:rPr lang="en-US" dirty="0"/>
              <a:t>decision boundary</a:t>
            </a:r>
          </a:p>
        </p:txBody>
      </p:sp>
      <p:sp>
        <p:nvSpPr>
          <p:cNvPr id="9" name="Content Placeholder 2">
            <a:extLst>
              <a:ext uri="{FF2B5EF4-FFF2-40B4-BE49-F238E27FC236}">
                <a16:creationId xmlns:a16="http://schemas.microsoft.com/office/drawing/2014/main" id="{01C391A9-D746-50B3-05A1-AB611375E2FC}"/>
              </a:ext>
            </a:extLst>
          </p:cNvPr>
          <p:cNvSpPr>
            <a:spLocks noGrp="1"/>
          </p:cNvSpPr>
          <p:nvPr>
            <p:ph sz="half" idx="1"/>
          </p:nvPr>
        </p:nvSpPr>
        <p:spPr>
          <a:xfrm>
            <a:off x="527187" y="1640264"/>
            <a:ext cx="5378757" cy="4852610"/>
          </a:xfrm>
        </p:spPr>
        <p:txBody>
          <a:bodyPr>
            <a:normAutofit/>
          </a:bodyPr>
          <a:lstStyle/>
          <a:p>
            <a:r>
              <a:rPr lang="en-US" dirty="0">
                <a:solidFill>
                  <a:schemeClr val="tx1"/>
                </a:solidFill>
              </a:rPr>
              <a:t>Become more flexible by:</a:t>
            </a:r>
          </a:p>
          <a:p>
            <a:pPr lvl="1"/>
            <a:endParaRPr lang="en-US" dirty="0"/>
          </a:p>
          <a:p>
            <a:pPr lvl="1"/>
            <a:r>
              <a:rPr lang="en-US" dirty="0"/>
              <a:t>Adding more layers of feature detectors</a:t>
            </a:r>
          </a:p>
          <a:p>
            <a:pPr lvl="1"/>
            <a:r>
              <a:rPr lang="en-US" dirty="0">
                <a:solidFill>
                  <a:schemeClr val="tx1"/>
                </a:solidFill>
              </a:rPr>
              <a:t>Adding more feature detectors per layer</a:t>
            </a:r>
          </a:p>
        </p:txBody>
      </p:sp>
    </p:spTree>
    <p:extLst>
      <p:ext uri="{BB962C8B-B14F-4D97-AF65-F5344CB8AC3E}">
        <p14:creationId xmlns:p14="http://schemas.microsoft.com/office/powerpoint/2010/main" val="910338012"/>
      </p:ext>
    </p:extLst>
  </p:cSld>
  <p:clrMapOvr>
    <a:masterClrMapping/>
  </p:clrMapOvr>
  <mc:AlternateContent xmlns:mc="http://schemas.openxmlformats.org/markup-compatibility/2006" xmlns:p14="http://schemas.microsoft.com/office/powerpoint/2010/main">
    <mc:Choice Requires="p14">
      <p:transition spd="slow" p14:dur="2000" advTm="26070"/>
    </mc:Choice>
    <mc:Fallback xmlns="">
      <p:transition spd="slow" advTm="2607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0C90355-C0BB-40C8-27DB-5B9D72585518}"/>
              </a:ext>
            </a:extLst>
          </p:cNvPr>
          <p:cNvSpPr>
            <a:spLocks noGrp="1"/>
          </p:cNvSpPr>
          <p:nvPr>
            <p:ph type="title"/>
          </p:nvPr>
        </p:nvSpPr>
        <p:spPr>
          <a:xfrm>
            <a:off x="838200" y="365125"/>
            <a:ext cx="10515600" cy="1325563"/>
          </a:xfrm>
        </p:spPr>
        <p:txBody>
          <a:bodyPr>
            <a:noAutofit/>
          </a:bodyPr>
          <a:lstStyle/>
          <a:p>
            <a:r>
              <a:rPr lang="en-US" sz="4267" dirty="0"/>
              <a:t>To show multiple layers of neurons, we need to simplify our logistic regression graph.</a:t>
            </a:r>
          </a:p>
        </p:txBody>
      </p:sp>
      <p:cxnSp>
        <p:nvCxnSpPr>
          <p:cNvPr id="26" name="Straight Arrow Connector 25">
            <a:extLst>
              <a:ext uri="{FF2B5EF4-FFF2-40B4-BE49-F238E27FC236}">
                <a16:creationId xmlns:a16="http://schemas.microsoft.com/office/drawing/2014/main" id="{3226B2F4-2512-B4DE-4493-4A6384966D8E}"/>
              </a:ext>
            </a:extLst>
          </p:cNvPr>
          <p:cNvCxnSpPr>
            <a:cxnSpLocks/>
            <a:endCxn id="40"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26DBEE5-D3B8-DB18-218E-5FD963CCD561}"/>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CEC90B8B-538E-C67B-136D-2366B84772AE}"/>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8FB11C2-0E23-4B1C-48B0-0360BE9ED836}"/>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5FFC811D-8B9F-573F-6409-9524807ADFF9}"/>
              </a:ext>
            </a:extLst>
          </p:cNvPr>
          <p:cNvCxnSpPr>
            <a:cxnSpLocks/>
            <a:endCxn id="40"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485A161-87A2-E922-DD14-42B2C12EDE2B}"/>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09A775E3-9E51-C01C-2C6D-232302EBA81D}"/>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7336E56-866D-1FAD-9291-1BB42AAD107A}"/>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54183BA7-165C-1D29-6F1C-1FE93144283D}"/>
              </a:ext>
            </a:extLst>
          </p:cNvPr>
          <p:cNvGraphicFramePr>
            <a:graphicFrameLocks noGrp="1"/>
          </p:cNvGraphicFramePr>
          <p:nvPr>
            <p:extLst>
              <p:ext uri="{D42A27DB-BD31-4B8C-83A1-F6EECF244321}">
                <p14:modId xmlns:p14="http://schemas.microsoft.com/office/powerpoint/2010/main" val="2579668452"/>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60" name="TextBox 59">
            <a:extLst>
              <a:ext uri="{FF2B5EF4-FFF2-40B4-BE49-F238E27FC236}">
                <a16:creationId xmlns:a16="http://schemas.microsoft.com/office/drawing/2014/main" id="{A1B7776B-FEDF-2831-6E22-504DD8D180D9}"/>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9ED4E9A1-CEE9-66F3-8031-756AF5869525}"/>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61" name="Oval 60">
                <a:extLst>
                  <a:ext uri="{FF2B5EF4-FFF2-40B4-BE49-F238E27FC236}">
                    <a16:creationId xmlns:a16="http://schemas.microsoft.com/office/drawing/2014/main" id="{9ED4E9A1-CEE9-66F3-8031-756AF5869525}"/>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A65F9442-C361-6BCC-6F10-49F56A24CBAA}"/>
              </a:ext>
            </a:extLst>
          </p:cNvPr>
          <p:cNvCxnSpPr>
            <a:cxnSpLocks/>
            <a:stCxn id="40" idx="0"/>
            <a:endCxn id="61"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3" name="Table 62">
            <a:extLst>
              <a:ext uri="{FF2B5EF4-FFF2-40B4-BE49-F238E27FC236}">
                <a16:creationId xmlns:a16="http://schemas.microsoft.com/office/drawing/2014/main" id="{675DCA92-E01B-3F07-B156-3F0A1E848946}"/>
              </a:ext>
            </a:extLst>
          </p:cNvPr>
          <p:cNvGraphicFramePr>
            <a:graphicFrameLocks noGrp="1"/>
          </p:cNvGraphicFramePr>
          <p:nvPr>
            <p:extLst>
              <p:ext uri="{D42A27DB-BD31-4B8C-83A1-F6EECF244321}">
                <p14:modId xmlns:p14="http://schemas.microsoft.com/office/powerpoint/2010/main" val="1527997924"/>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64" name="Straight Arrow Connector 63">
            <a:extLst>
              <a:ext uri="{FF2B5EF4-FFF2-40B4-BE49-F238E27FC236}">
                <a16:creationId xmlns:a16="http://schemas.microsoft.com/office/drawing/2014/main" id="{4388E7DD-3158-8FB8-2966-5ABCDBA162AA}"/>
              </a:ext>
            </a:extLst>
          </p:cNvPr>
          <p:cNvCxnSpPr>
            <a:cxnSpLocks/>
            <a:stCxn id="61" idx="0"/>
            <a:endCxn id="63"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25A3280-DDE5-5803-E4EF-E55FEC1E889C}"/>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65" name="TextBox 64">
                <a:extLst>
                  <a:ext uri="{FF2B5EF4-FFF2-40B4-BE49-F238E27FC236}">
                    <a16:creationId xmlns:a16="http://schemas.microsoft.com/office/drawing/2014/main" id="{625A3280-DDE5-5803-E4EF-E55FEC1E889C}"/>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945859208"/>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xmlns="">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945859208"/>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spTree>
    <p:extLst>
      <p:ext uri="{BB962C8B-B14F-4D97-AF65-F5344CB8AC3E}">
        <p14:creationId xmlns:p14="http://schemas.microsoft.com/office/powerpoint/2010/main" val="4212884894"/>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BDBB-042C-494C-A05E-EDFA7D0FB285}"/>
              </a:ext>
            </a:extLst>
          </p:cNvPr>
          <p:cNvSpPr>
            <a:spLocks noGrp="1"/>
          </p:cNvSpPr>
          <p:nvPr>
            <p:ph type="title"/>
          </p:nvPr>
        </p:nvSpPr>
        <p:spPr/>
        <p:txBody>
          <a:bodyPr>
            <a:noAutofit/>
          </a:bodyPr>
          <a:lstStyle/>
          <a:p>
            <a:r>
              <a:rPr lang="en-US" sz="4267" dirty="0"/>
              <a:t>To show multiple layers of neurons, we need to simplify our logistic regression graph.</a:t>
            </a:r>
          </a:p>
        </p:txBody>
      </p:sp>
      <p:cxnSp>
        <p:nvCxnSpPr>
          <p:cNvPr id="19" name="Straight Arrow Connector 18">
            <a:extLst>
              <a:ext uri="{FF2B5EF4-FFF2-40B4-BE49-F238E27FC236}">
                <a16:creationId xmlns:a16="http://schemas.microsoft.com/office/drawing/2014/main" id="{99B61F3B-79DB-CA92-A442-9B22199DBE7C}"/>
              </a:ext>
            </a:extLst>
          </p:cNvPr>
          <p:cNvCxnSpPr>
            <a:cxnSpLocks/>
            <a:endCxn id="27"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EC9771E1-62F0-2D7D-A8F2-3EBE62809ED2}"/>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A67D1A1-1403-EDE6-BEC7-00ECB8A1615B}"/>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29370B6-A377-F682-A01C-3D9CBC5C5507}"/>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1B322833-CEE6-E5E6-EB67-DD5994545E3D}"/>
              </a:ext>
            </a:extLst>
          </p:cNvPr>
          <p:cNvCxnSpPr>
            <a:cxnSpLocks/>
            <a:endCxn id="27"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E16DD17-5740-50C7-8928-343A3179DCC0}"/>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FCD2057C-8643-6C68-A55F-ABC842AA8A1C}"/>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5297830-AFB9-70EC-5EB7-64C0FBE9685B}"/>
              </a:ext>
            </a:extLst>
          </p:cNvPr>
          <p:cNvSpPr txBox="1"/>
          <p:nvPr/>
        </p:nvSpPr>
        <p:spPr>
          <a:xfrm>
            <a:off x="3597288" y="4475979"/>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5</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27" name="Table 26">
            <a:extLst>
              <a:ext uri="{FF2B5EF4-FFF2-40B4-BE49-F238E27FC236}">
                <a16:creationId xmlns:a16="http://schemas.microsoft.com/office/drawing/2014/main" id="{666A566A-59F3-E882-8FFD-2D1EE52FB679}"/>
              </a:ext>
            </a:extLst>
          </p:cNvPr>
          <p:cNvGraphicFramePr>
            <a:graphicFrameLocks noGrp="1"/>
          </p:cNvGraphicFramePr>
          <p:nvPr>
            <p:extLst>
              <p:ext uri="{D42A27DB-BD31-4B8C-83A1-F6EECF244321}">
                <p14:modId xmlns:p14="http://schemas.microsoft.com/office/powerpoint/2010/main" val="947754679"/>
              </p:ext>
            </p:extLst>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28" name="TextBox 27">
            <a:extLst>
              <a:ext uri="{FF2B5EF4-FFF2-40B4-BE49-F238E27FC236}">
                <a16:creationId xmlns:a16="http://schemas.microsoft.com/office/drawing/2014/main" id="{EEB1B6EC-4B83-D6C7-C2D7-36AF0AF2FAE1}"/>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2A4E7B9F-F016-C30E-2146-76CFD9C8DA6C}"/>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9" name="Oval 28">
                <a:extLst>
                  <a:ext uri="{FF2B5EF4-FFF2-40B4-BE49-F238E27FC236}">
                    <a16:creationId xmlns:a16="http://schemas.microsoft.com/office/drawing/2014/main" id="{2A4E7B9F-F016-C30E-2146-76CFD9C8DA6C}"/>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C58B7BC-CE7C-7EAF-28D2-5E4C17B138C0}"/>
              </a:ext>
            </a:extLst>
          </p:cNvPr>
          <p:cNvCxnSpPr>
            <a:cxnSpLocks/>
            <a:stCxn id="27" idx="0"/>
            <a:endCxn id="29"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1" name="Table 30">
            <a:extLst>
              <a:ext uri="{FF2B5EF4-FFF2-40B4-BE49-F238E27FC236}">
                <a16:creationId xmlns:a16="http://schemas.microsoft.com/office/drawing/2014/main" id="{8F04A22A-D8B4-63E7-9A5C-7A52F2F81858}"/>
              </a:ext>
            </a:extLst>
          </p:cNvPr>
          <p:cNvGraphicFramePr>
            <a:graphicFrameLocks noGrp="1"/>
          </p:cNvGraphicFramePr>
          <p:nvPr>
            <p:extLst>
              <p:ext uri="{D42A27DB-BD31-4B8C-83A1-F6EECF244321}">
                <p14:modId xmlns:p14="http://schemas.microsoft.com/office/powerpoint/2010/main" val="286818585"/>
              </p:ext>
            </p:extLst>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FCCB46B5-681A-1860-190E-51D4BBAF89B3}"/>
              </a:ext>
            </a:extLst>
          </p:cNvPr>
          <p:cNvCxnSpPr>
            <a:cxnSpLocks/>
            <a:stCxn id="29" idx="0"/>
            <a:endCxn id="31"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C13EA22-541C-427D-D82F-DB3F97EC5B69}"/>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3" name="TextBox 32">
                <a:extLst>
                  <a:ext uri="{FF2B5EF4-FFF2-40B4-BE49-F238E27FC236}">
                    <a16:creationId xmlns:a16="http://schemas.microsoft.com/office/drawing/2014/main" id="{0C13EA22-541C-427D-D82F-DB3F97EC5B69}"/>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4" name="Table 33">
                <a:extLst>
                  <a:ext uri="{FF2B5EF4-FFF2-40B4-BE49-F238E27FC236}">
                    <a16:creationId xmlns:a16="http://schemas.microsoft.com/office/drawing/2014/main" id="{05FD0B9D-7432-5F20-1BA2-7772A3957210}"/>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3</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4</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5</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xmlns="">
          <p:graphicFrame>
            <p:nvGraphicFramePr>
              <p:cNvPr id="34" name="Table 33">
                <a:extLst>
                  <a:ext uri="{FF2B5EF4-FFF2-40B4-BE49-F238E27FC236}">
                    <a16:creationId xmlns:a16="http://schemas.microsoft.com/office/drawing/2014/main" id="{05FD0B9D-7432-5F20-1BA2-7772A3957210}"/>
                  </a:ext>
                </a:extLst>
              </p:cNvPr>
              <p:cNvGraphicFramePr>
                <a:graphicFrameLocks noGrp="1"/>
              </p:cNvGraphicFramePr>
              <p:nvPr>
                <p:extLst>
                  <p:ext uri="{D42A27DB-BD31-4B8C-83A1-F6EECF244321}">
                    <p14:modId xmlns:p14="http://schemas.microsoft.com/office/powerpoint/2010/main" val="1428571619"/>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0000" t="-2703" r="-3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300000" t="-2703" r="-2000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10256" t="-2703" r="-105128"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cxnSp>
        <p:nvCxnSpPr>
          <p:cNvPr id="35" name="Straight Arrow Connector 34">
            <a:extLst>
              <a:ext uri="{FF2B5EF4-FFF2-40B4-BE49-F238E27FC236}">
                <a16:creationId xmlns:a16="http://schemas.microsoft.com/office/drawing/2014/main" id="{7AC3DBEE-ECC0-608B-A7A6-09E660BF1A05}"/>
              </a:ext>
            </a:extLst>
          </p:cNvPr>
          <p:cNvCxnSpPr>
            <a:cxnSpLocks/>
          </p:cNvCxnSpPr>
          <p:nvPr/>
        </p:nvCxnSpPr>
        <p:spPr>
          <a:xfrm flipV="1">
            <a:off x="9162560"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9360DCE1-B0C4-B8A0-BE06-E36FC635B0C5}"/>
              </a:ext>
            </a:extLst>
          </p:cNvPr>
          <p:cNvCxnSpPr>
            <a:cxnSpLocks/>
          </p:cNvCxnSpPr>
          <p:nvPr/>
        </p:nvCxnSpPr>
        <p:spPr>
          <a:xfrm flipH="1" flipV="1">
            <a:off x="9602374"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6F5BC22-74A3-26C4-8FB5-03E3BCC95F1C}"/>
              </a:ext>
            </a:extLst>
          </p:cNvPr>
          <p:cNvCxnSpPr>
            <a:cxnSpLocks/>
          </p:cNvCxnSpPr>
          <p:nvPr/>
        </p:nvCxnSpPr>
        <p:spPr>
          <a:xfrm flipV="1">
            <a:off x="8100691"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83943FD5-137F-CC65-3219-11BB4675A2C0}"/>
              </a:ext>
            </a:extLst>
          </p:cNvPr>
          <p:cNvCxnSpPr>
            <a:cxnSpLocks/>
          </p:cNvCxnSpPr>
          <p:nvPr/>
        </p:nvCxnSpPr>
        <p:spPr>
          <a:xfrm flipV="1">
            <a:off x="8644170"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D051071D-A8BE-0FC7-F368-4A27EBF1D930}"/>
              </a:ext>
            </a:extLst>
          </p:cNvPr>
          <p:cNvCxnSpPr>
            <a:cxnSpLocks/>
          </p:cNvCxnSpPr>
          <p:nvPr/>
        </p:nvCxnSpPr>
        <p:spPr>
          <a:xfrm flipH="1" flipV="1">
            <a:off x="9404946"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777602EA-3116-8328-9CD5-4E7DBAFEACAE}"/>
              </a:ext>
            </a:extLst>
          </p:cNvPr>
          <p:cNvCxnSpPr>
            <a:cxnSpLocks/>
          </p:cNvCxnSpPr>
          <p:nvPr/>
        </p:nvCxnSpPr>
        <p:spPr>
          <a:xfrm flipH="1" flipV="1">
            <a:off x="9532599"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3D11B9F0-6943-29E8-7BB0-7C0069D9CCF2}"/>
              </a:ext>
            </a:extLst>
          </p:cNvPr>
          <p:cNvSpPr txBox="1"/>
          <p:nvPr/>
        </p:nvSpPr>
        <p:spPr>
          <a:xfrm>
            <a:off x="10249269" y="4475979"/>
            <a:ext cx="695655" cy="522772"/>
          </a:xfrm>
          <a:prstGeom prst="rect">
            <a:avLst/>
          </a:prstGeom>
          <a:noFill/>
        </p:spPr>
        <p:txBody>
          <a:bodyPr wrap="square" rtlCol="0">
            <a:spAutoFit/>
          </a:bodyPr>
          <a:lstStyle/>
          <a:p>
            <a:r>
              <a:rPr lang="en-US" sz="2797" b="1" i="1" dirty="0">
                <a:latin typeface="Times New Roman" panose="02020603050405020304" pitchFamily="18" charset="0"/>
                <a:cs typeface="Times New Roman" panose="02020603050405020304" pitchFamily="18" charset="0"/>
              </a:rPr>
              <a:t>b</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65" name="Table 64">
            <a:extLst>
              <a:ext uri="{FF2B5EF4-FFF2-40B4-BE49-F238E27FC236}">
                <a16:creationId xmlns:a16="http://schemas.microsoft.com/office/drawing/2014/main" id="{641FF412-34B6-3A19-CAE0-82E588A25841}"/>
              </a:ext>
            </a:extLst>
          </p:cNvPr>
          <p:cNvGraphicFramePr>
            <a:graphicFrameLocks noGrp="1"/>
          </p:cNvGraphicFramePr>
          <p:nvPr>
            <p:extLst>
              <p:ext uri="{D42A27DB-BD31-4B8C-83A1-F6EECF244321}">
                <p14:modId xmlns:p14="http://schemas.microsoft.com/office/powerpoint/2010/main" val="2525661418"/>
              </p:ext>
            </p:extLst>
          </p:nvPr>
        </p:nvGraphicFramePr>
        <p:xfrm>
          <a:off x="7899057"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p:sp>
        <p:nvSpPr>
          <p:cNvPr id="4" name="Right Arrow 3">
            <a:extLst>
              <a:ext uri="{FF2B5EF4-FFF2-40B4-BE49-F238E27FC236}">
                <a16:creationId xmlns:a16="http://schemas.microsoft.com/office/drawing/2014/main" id="{AA0F3F72-7447-946D-CBB5-988619C43403}"/>
              </a:ext>
            </a:extLst>
          </p:cNvPr>
          <p:cNvSpPr/>
          <p:nvPr/>
        </p:nvSpPr>
        <p:spPr>
          <a:xfrm>
            <a:off x="5290008" y="3737617"/>
            <a:ext cx="1611984" cy="11483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simplify</a:t>
            </a:r>
          </a:p>
        </p:txBody>
      </p:sp>
      <p:graphicFrame>
        <p:nvGraphicFramePr>
          <p:cNvPr id="72" name="Table 71">
            <a:extLst>
              <a:ext uri="{FF2B5EF4-FFF2-40B4-BE49-F238E27FC236}">
                <a16:creationId xmlns:a16="http://schemas.microsoft.com/office/drawing/2014/main" id="{8A40039C-245C-0E07-DACF-CE4B189304ED}"/>
              </a:ext>
            </a:extLst>
          </p:cNvPr>
          <p:cNvGraphicFramePr>
            <a:graphicFrameLocks noGrp="1"/>
          </p:cNvGraphicFramePr>
          <p:nvPr>
            <p:extLst>
              <p:ext uri="{D42A27DB-BD31-4B8C-83A1-F6EECF244321}">
                <p14:modId xmlns:p14="http://schemas.microsoft.com/office/powerpoint/2010/main" val="2829241136"/>
              </p:ext>
            </p:extLst>
          </p:nvPr>
        </p:nvGraphicFramePr>
        <p:xfrm>
          <a:off x="9179583" y="374814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73" name="TextBox 72">
            <a:extLst>
              <a:ext uri="{FF2B5EF4-FFF2-40B4-BE49-F238E27FC236}">
                <a16:creationId xmlns:a16="http://schemas.microsoft.com/office/drawing/2014/main" id="{A3D19F09-6639-4D6B-228C-F478D62D310D}"/>
              </a:ext>
            </a:extLst>
          </p:cNvPr>
          <p:cNvSpPr txBox="1"/>
          <p:nvPr/>
        </p:nvSpPr>
        <p:spPr>
          <a:xfrm>
            <a:off x="9666921" y="3684841"/>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EA3E32D6-2DFA-50AF-39EE-2BB21D039457}"/>
                  </a:ext>
                </a:extLst>
              </p:cNvPr>
              <p:cNvSpPr/>
              <p:nvPr/>
            </p:nvSpPr>
            <p:spPr>
              <a:xfrm>
                <a:off x="9167940" y="3070501"/>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4" name="Oval 73">
                <a:extLst>
                  <a:ext uri="{FF2B5EF4-FFF2-40B4-BE49-F238E27FC236}">
                    <a16:creationId xmlns:a16="http://schemas.microsoft.com/office/drawing/2014/main" id="{EA3E32D6-2DFA-50AF-39EE-2BB21D039457}"/>
                  </a:ext>
                </a:extLst>
              </p:cNvPr>
              <p:cNvSpPr>
                <a:spLocks noRot="1" noChangeAspect="1" noMove="1" noResize="1" noEditPoints="1" noAdjustHandles="1" noChangeArrowheads="1" noChangeShapeType="1" noTextEdit="1"/>
              </p:cNvSpPr>
              <p:nvPr/>
            </p:nvSpPr>
            <p:spPr>
              <a:xfrm>
                <a:off x="9167940" y="3070501"/>
                <a:ext cx="470357" cy="459473"/>
              </a:xfrm>
              <a:prstGeom prst="ellipse">
                <a:avLst/>
              </a:prstGeom>
              <a:blipFill>
                <a:blip r:embed="rId6"/>
                <a:stretch>
                  <a:fillRect l="-35897" t="-10526" b="-42105"/>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C8887F3A-570F-E55E-882F-2D6CE8D9A2B7}"/>
              </a:ext>
            </a:extLst>
          </p:cNvPr>
          <p:cNvCxnSpPr>
            <a:cxnSpLocks/>
            <a:stCxn id="72" idx="0"/>
            <a:endCxn id="74" idx="4"/>
          </p:cNvCxnSpPr>
          <p:nvPr/>
        </p:nvCxnSpPr>
        <p:spPr>
          <a:xfrm flipH="1" flipV="1">
            <a:off x="9403119" y="3529974"/>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6" name="Table 75">
            <a:extLst>
              <a:ext uri="{FF2B5EF4-FFF2-40B4-BE49-F238E27FC236}">
                <a16:creationId xmlns:a16="http://schemas.microsoft.com/office/drawing/2014/main" id="{C678A8A6-FEE9-9015-79F1-EEA5E3C29C3D}"/>
              </a:ext>
            </a:extLst>
          </p:cNvPr>
          <p:cNvGraphicFramePr>
            <a:graphicFrameLocks noGrp="1"/>
          </p:cNvGraphicFramePr>
          <p:nvPr>
            <p:extLst>
              <p:ext uri="{D42A27DB-BD31-4B8C-83A1-F6EECF244321}">
                <p14:modId xmlns:p14="http://schemas.microsoft.com/office/powerpoint/2010/main" val="2202398602"/>
              </p:ext>
            </p:extLst>
          </p:nvPr>
        </p:nvGraphicFramePr>
        <p:xfrm>
          <a:off x="9172376" y="2346710"/>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77" name="Straight Arrow Connector 76">
            <a:extLst>
              <a:ext uri="{FF2B5EF4-FFF2-40B4-BE49-F238E27FC236}">
                <a16:creationId xmlns:a16="http://schemas.microsoft.com/office/drawing/2014/main" id="{7F60A2A8-FE53-84CC-BBD0-0D43BD0C3A2C}"/>
              </a:ext>
            </a:extLst>
          </p:cNvPr>
          <p:cNvCxnSpPr>
            <a:cxnSpLocks/>
            <a:stCxn id="74" idx="0"/>
            <a:endCxn id="76" idx="2"/>
          </p:cNvCxnSpPr>
          <p:nvPr/>
        </p:nvCxnSpPr>
        <p:spPr>
          <a:xfrm flipV="1">
            <a:off x="9403119" y="2806183"/>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384094E0-C573-51C5-3382-1EA0F1CB7C4E}"/>
                  </a:ext>
                </a:extLst>
              </p:cNvPr>
              <p:cNvSpPr txBox="1"/>
              <p:nvPr/>
            </p:nvSpPr>
            <p:spPr>
              <a:xfrm>
                <a:off x="9602374" y="230050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8" name="TextBox 77">
                <a:extLst>
                  <a:ext uri="{FF2B5EF4-FFF2-40B4-BE49-F238E27FC236}">
                    <a16:creationId xmlns:a16="http://schemas.microsoft.com/office/drawing/2014/main" id="{384094E0-C573-51C5-3382-1EA0F1CB7C4E}"/>
                  </a:ext>
                </a:extLst>
              </p:cNvPr>
              <p:cNvSpPr txBox="1">
                <a:spLocks noRot="1" noChangeAspect="1" noMove="1" noResize="1" noEditPoints="1" noAdjustHandles="1" noChangeArrowheads="1" noChangeShapeType="1" noTextEdit="1"/>
              </p:cNvSpPr>
              <p:nvPr/>
            </p:nvSpPr>
            <p:spPr>
              <a:xfrm>
                <a:off x="9602374" y="2300501"/>
                <a:ext cx="482826" cy="512576"/>
              </a:xfrm>
              <a:prstGeom prst="rect">
                <a:avLst/>
              </a:prstGeom>
              <a:blipFill>
                <a:blip r:embed="rId7"/>
                <a:stretch>
                  <a:fillRect b="-14286"/>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1D08B186-40F4-D184-71C0-F4D203B56784}"/>
              </a:ext>
            </a:extLst>
          </p:cNvPr>
          <p:cNvSpPr txBox="1"/>
          <p:nvPr/>
        </p:nvSpPr>
        <p:spPr>
          <a:xfrm>
            <a:off x="10933280" y="5589201"/>
            <a:ext cx="695655" cy="522772"/>
          </a:xfrm>
          <a:prstGeom prst="rect">
            <a:avLst/>
          </a:prstGeom>
          <a:noFill/>
        </p:spPr>
        <p:txBody>
          <a:bodyPr wrap="square" rtlCol="0">
            <a:spAutoFit/>
          </a:bodyPr>
          <a:lstStyle/>
          <a:p>
            <a:r>
              <a:rPr lang="en-US" sz="2797" b="1" i="1" dirty="0">
                <a:latin typeface="Times New Roman" panose="02020603050405020304" pitchFamily="18" charset="0"/>
                <a:cs typeface="Times New Roman" panose="02020603050405020304" pitchFamily="18" charset="0"/>
              </a:rPr>
              <a:t>x</a:t>
            </a:r>
            <a:endParaRPr lang="en-US" sz="2797"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825413"/>
      </p:ext>
    </p:extLst>
  </p:cSld>
  <p:clrMapOvr>
    <a:masterClrMapping/>
  </p:clrMapOvr>
  <mc:AlternateContent xmlns:mc="http://schemas.openxmlformats.org/markup-compatibility/2006" xmlns:p14="http://schemas.microsoft.com/office/powerpoint/2010/main">
    <mc:Choice Requires="p14">
      <p:transition spd="slow" p14:dur="2000" advTm="25323"/>
    </mc:Choice>
    <mc:Fallback xmlns="">
      <p:transition spd="slow" advTm="253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03016"/>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2756310" y="4709761"/>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2910518" y="4703016"/>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2"/>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3206004" y="410536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i="1" dirty="0" smtClean="0">
                              <a:solidFill>
                                <a:schemeClr val="accent6"/>
                              </a:solidFill>
                              <a:latin typeface="Cambria Math" panose="02040503050406030204" pitchFamily="18" charset="0"/>
                              <a:cs typeface="Times New Roman" panose="02020603050405020304" pitchFamily="18" charset="0"/>
                            </a:rPr>
                            <m:t>𝑧</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3206004" y="4105366"/>
                <a:ext cx="482826" cy="512576"/>
              </a:xfrm>
              <a:prstGeom prst="rect">
                <a:avLst/>
              </a:prstGeom>
              <a:blipFill>
                <a:blip r:embed="rId3"/>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3768746" y="2673288"/>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6"/>
                                  </a:solidFill>
                                  <a:latin typeface="Cambria Math" panose="02040503050406030204" pitchFamily="18" charset="0"/>
                                  <a:cs typeface="Times New Roman" panose="02020603050405020304" pitchFamily="18" charset="0"/>
                                </a:rPr>
                              </m:ctrlPr>
                            </m:sSubPr>
                            <m:e>
                              <m:r>
                                <a:rPr lang="en-US" sz="2797" b="0" i="1" dirty="0" smtClean="0">
                                  <a:solidFill>
                                    <a:schemeClr val="accent6"/>
                                  </a:solidFill>
                                  <a:latin typeface="Cambria Math" panose="02040503050406030204" pitchFamily="18" charset="0"/>
                                  <a:cs typeface="Times New Roman" panose="02020603050405020304" pitchFamily="18" charset="0"/>
                                </a:rPr>
                                <m:t>h</m:t>
                              </m:r>
                            </m:e>
                            <m:sub>
                              <m:r>
                                <a:rPr lang="en-US" sz="2797" b="0" i="1" dirty="0" smtClean="0">
                                  <a:solidFill>
                                    <a:schemeClr val="accent6"/>
                                  </a:solidFill>
                                  <a:latin typeface="Cambria Math" panose="02040503050406030204" pitchFamily="18" charset="0"/>
                                  <a:cs typeface="Times New Roman" panose="02020603050405020304" pitchFamily="18" charset="0"/>
                                </a:rPr>
                                <m:t>2</m:t>
                              </m:r>
                            </m:sub>
                          </m:sSub>
                          <m:r>
                            <a:rPr lang="en-US" sz="2797" i="1" dirty="0">
                              <a:solidFill>
                                <a:schemeClr val="accent6"/>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3768746" y="2673288"/>
                <a:ext cx="1980699" cy="512576"/>
              </a:xfrm>
              <a:prstGeom prst="rect">
                <a:avLst/>
              </a:prstGeom>
              <a:blipFill>
                <a:blip r:embed="rId5"/>
                <a:stretch>
                  <a:fillRect l="-1274"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5868E51-D8C5-DB94-3859-8E381134BFCD}"/>
                  </a:ext>
                </a:extLst>
              </p:cNvPr>
              <p:cNvSpPr txBox="1"/>
              <p:nvPr/>
            </p:nvSpPr>
            <p:spPr>
              <a:xfrm>
                <a:off x="2521131" y="4105366"/>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i="1" dirty="0" smtClean="0">
                              <a:solidFill>
                                <a:schemeClr val="accent2"/>
                              </a:solidFill>
                              <a:latin typeface="Cambria Math" panose="02040503050406030204" pitchFamily="18" charset="0"/>
                              <a:cs typeface="Times New Roman" panose="02020603050405020304" pitchFamily="18" charset="0"/>
                            </a:rPr>
                            <m:t>𝑧</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25868E51-D8C5-DB94-3859-8E381134BFCD}"/>
                  </a:ext>
                </a:extLst>
              </p:cNvPr>
              <p:cNvSpPr txBox="1">
                <a:spLocks noRot="1" noChangeAspect="1" noMove="1" noResize="1" noEditPoints="1" noAdjustHandles="1" noChangeArrowheads="1" noChangeShapeType="1" noTextEdit="1"/>
              </p:cNvSpPr>
              <p:nvPr/>
            </p:nvSpPr>
            <p:spPr>
              <a:xfrm>
                <a:off x="2521131" y="4105366"/>
                <a:ext cx="482826" cy="512576"/>
              </a:xfrm>
              <a:prstGeom prst="rect">
                <a:avLst/>
              </a:prstGeom>
              <a:blipFill>
                <a:blip r:embed="rId6"/>
                <a:stretch>
                  <a:fillRect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696132"/>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3636569" y="4709761"/>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693280"/>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0C33572-4E6B-CC1A-42FC-34954AF35FDE}"/>
                  </a:ext>
                </a:extLst>
              </p:cNvPr>
              <p:cNvSpPr txBox="1"/>
              <p:nvPr/>
            </p:nvSpPr>
            <p:spPr>
              <a:xfrm>
                <a:off x="412186" y="2673376"/>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sSub>
                            <m:sSubPr>
                              <m:ctrlPr>
                                <a:rPr lang="en-US" sz="2797" b="0" i="1" dirty="0" smtClean="0">
                                  <a:solidFill>
                                    <a:schemeClr val="accent2"/>
                                  </a:solidFill>
                                  <a:latin typeface="Cambria Math" panose="02040503050406030204" pitchFamily="18" charset="0"/>
                                  <a:cs typeface="Times New Roman" panose="02020603050405020304" pitchFamily="18" charset="0"/>
                                </a:rPr>
                              </m:ctrlPr>
                            </m:sSubPr>
                            <m:e>
                              <m:r>
                                <a:rPr lang="en-US" sz="2797" b="0" i="1" dirty="0" smtClean="0">
                                  <a:solidFill>
                                    <a:schemeClr val="accent2"/>
                                  </a:solidFill>
                                  <a:latin typeface="Cambria Math" panose="02040503050406030204" pitchFamily="18" charset="0"/>
                                  <a:cs typeface="Times New Roman" panose="02020603050405020304" pitchFamily="18" charset="0"/>
                                </a:rPr>
                                <m:t>h</m:t>
                              </m:r>
                            </m:e>
                            <m:sub>
                              <m:r>
                                <a:rPr lang="en-US" sz="2797" b="0" i="1" dirty="0" smtClean="0">
                                  <a:solidFill>
                                    <a:schemeClr val="accent2"/>
                                  </a:solidFill>
                                  <a:latin typeface="Cambria Math" panose="02040503050406030204" pitchFamily="18" charset="0"/>
                                  <a:cs typeface="Times New Roman" panose="02020603050405020304" pitchFamily="18" charset="0"/>
                                </a:rPr>
                                <m:t>1</m:t>
                              </m:r>
                            </m:sub>
                          </m:sSub>
                          <m:r>
                            <a:rPr lang="en-US" sz="2797" i="1" dirty="0">
                              <a:solidFill>
                                <a:schemeClr val="accent2"/>
                              </a:solidFill>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43" name="TextBox 42">
                <a:extLst>
                  <a:ext uri="{FF2B5EF4-FFF2-40B4-BE49-F238E27FC236}">
                    <a16:creationId xmlns:a16="http://schemas.microsoft.com/office/drawing/2014/main" id="{00C33572-4E6B-CC1A-42FC-34954AF35FDE}"/>
                  </a:ext>
                </a:extLst>
              </p:cNvPr>
              <p:cNvSpPr txBox="1">
                <a:spLocks noRot="1" noChangeAspect="1" noMove="1" noResize="1" noEditPoints="1" noAdjustHandles="1" noChangeArrowheads="1" noChangeShapeType="1" noTextEdit="1"/>
              </p:cNvSpPr>
              <p:nvPr/>
            </p:nvSpPr>
            <p:spPr>
              <a:xfrm>
                <a:off x="412186" y="2673376"/>
                <a:ext cx="1980699" cy="512576"/>
              </a:xfrm>
              <a:prstGeom prst="rect">
                <a:avLst/>
              </a:prstGeom>
              <a:blipFill>
                <a:blip r:embed="rId8"/>
                <a:stretch>
                  <a:fillRect l="-1911" b="-11905"/>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A8BA7788-908F-C4FC-72F9-16BC459195D4}"/>
                  </a:ext>
                </a:extLst>
              </p:cNvPr>
              <p:cNvSpPr txBox="1"/>
              <p:nvPr/>
            </p:nvSpPr>
            <p:spPr>
              <a:xfrm>
                <a:off x="2863090" y="171270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797" b="0" i="1" dirty="0" smtClean="0">
                              <a:solidFill>
                                <a:schemeClr val="tx1"/>
                              </a:solidFill>
                              <a:latin typeface="Cambria Math" panose="02040503050406030204" pitchFamily="18" charset="0"/>
                              <a:cs typeface="Times New Roman" panose="02020603050405020304" pitchFamily="18" charset="0"/>
                            </a:rPr>
                          </m:ctrlPr>
                        </m:sSubPr>
                        <m:e>
                          <m:r>
                            <a:rPr lang="en-US" sz="2797" b="0" i="1" dirty="0" smtClean="0">
                              <a:solidFill>
                                <a:schemeClr val="tx1"/>
                              </a:solidFill>
                              <a:latin typeface="Cambria Math" panose="02040503050406030204" pitchFamily="18" charset="0"/>
                              <a:cs typeface="Times New Roman" panose="02020603050405020304" pitchFamily="18" charset="0"/>
                            </a:rPr>
                            <m:t>𝜁</m:t>
                          </m:r>
                        </m:e>
                        <m:sub>
                          <m:r>
                            <a:rPr lang="en-US" sz="2797"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1" name="TextBox 60">
                <a:extLst>
                  <a:ext uri="{FF2B5EF4-FFF2-40B4-BE49-F238E27FC236}">
                    <a16:creationId xmlns:a16="http://schemas.microsoft.com/office/drawing/2014/main" id="{A8BA7788-908F-C4FC-72F9-16BC459195D4}"/>
                  </a:ext>
                </a:extLst>
              </p:cNvPr>
              <p:cNvSpPr txBox="1">
                <a:spLocks noRot="1" noChangeAspect="1" noMove="1" noResize="1" noEditPoints="1" noAdjustHandles="1" noChangeArrowheads="1" noChangeShapeType="1" noTextEdit="1"/>
              </p:cNvSpPr>
              <p:nvPr/>
            </p:nvSpPr>
            <p:spPr>
              <a:xfrm>
                <a:off x="2863090" y="1712700"/>
                <a:ext cx="482826" cy="512576"/>
              </a:xfrm>
              <a:prstGeom prst="rect">
                <a:avLst/>
              </a:prstGeom>
              <a:blipFill>
                <a:blip r:embed="rId9"/>
                <a:stretch>
                  <a:fillRect l="-15385" b="-21429"/>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749F7CD5-AC8B-F4F9-DA8F-ADFF6190DDC0}"/>
                  </a:ext>
                </a:extLst>
              </p:cNvPr>
              <p:cNvSpPr txBox="1"/>
              <p:nvPr/>
            </p:nvSpPr>
            <p:spPr>
              <a:xfrm>
                <a:off x="2401717" y="2250005"/>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1</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9" name="TextBox 78">
                <a:extLst>
                  <a:ext uri="{FF2B5EF4-FFF2-40B4-BE49-F238E27FC236}">
                    <a16:creationId xmlns:a16="http://schemas.microsoft.com/office/drawing/2014/main" id="{749F7CD5-AC8B-F4F9-DA8F-ADFF6190DDC0}"/>
                  </a:ext>
                </a:extLst>
              </p:cNvPr>
              <p:cNvSpPr txBox="1">
                <a:spLocks noRot="1" noChangeAspect="1" noMove="1" noResize="1" noEditPoints="1" noAdjustHandles="1" noChangeArrowheads="1" noChangeShapeType="1" noTextEdit="1"/>
              </p:cNvSpPr>
              <p:nvPr/>
            </p:nvSpPr>
            <p:spPr>
              <a:xfrm>
                <a:off x="2401717" y="2250005"/>
                <a:ext cx="482826" cy="392993"/>
              </a:xfrm>
              <a:prstGeom prst="rect">
                <a:avLst/>
              </a:prstGeom>
              <a:blipFill>
                <a:blip r:embed="rId12"/>
                <a:stretch>
                  <a:fillRect b="-15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E48F25E-3DC0-B9AD-5F42-0F55FB4E0DAD}"/>
                  </a:ext>
                </a:extLst>
              </p:cNvPr>
              <p:cNvSpPr txBox="1"/>
              <p:nvPr/>
            </p:nvSpPr>
            <p:spPr>
              <a:xfrm>
                <a:off x="3305242" y="2259948"/>
                <a:ext cx="482826" cy="39299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solidFill>
                                <a:schemeClr val="tx1"/>
                              </a:solidFill>
                              <a:latin typeface="Cambria Math" panose="02040503050406030204" pitchFamily="18" charset="0"/>
                              <a:cs typeface="Times New Roman" panose="02020603050405020304" pitchFamily="18" charset="0"/>
                            </a:rPr>
                          </m:ctrlPr>
                        </m:sSubPr>
                        <m:e>
                          <m:r>
                            <a:rPr lang="en-US" sz="2000" b="0" i="1" dirty="0" smtClean="0">
                              <a:solidFill>
                                <a:schemeClr val="tx1"/>
                              </a:solidFill>
                              <a:latin typeface="Cambria Math" panose="02040503050406030204" pitchFamily="18" charset="0"/>
                              <a:cs typeface="Times New Roman" panose="02020603050405020304" pitchFamily="18" charset="0"/>
                            </a:rPr>
                            <m:t>𝛽</m:t>
                          </m:r>
                        </m:e>
                        <m:sub>
                          <m:r>
                            <a:rPr lang="en-US" sz="2000" b="0" i="1" dirty="0" smtClean="0">
                              <a:solidFill>
                                <a:schemeClr val="tx1"/>
                              </a:solidFill>
                              <a:latin typeface="Cambria Math" panose="02040503050406030204" pitchFamily="18" charset="0"/>
                              <a:cs typeface="Times New Roman" panose="02020603050405020304" pitchFamily="18" charset="0"/>
                            </a:rPr>
                            <m:t>2</m:t>
                          </m:r>
                        </m:sub>
                      </m:sSub>
                    </m:oMath>
                  </m:oMathPara>
                </a14:m>
                <a:endParaRPr lang="en-US" sz="2000"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E48F25E-3DC0-B9AD-5F42-0F55FB4E0DAD}"/>
                  </a:ext>
                </a:extLst>
              </p:cNvPr>
              <p:cNvSpPr txBox="1">
                <a:spLocks noRot="1" noChangeAspect="1" noMove="1" noResize="1" noEditPoints="1" noAdjustHandles="1" noChangeArrowheads="1" noChangeShapeType="1" noTextEdit="1"/>
              </p:cNvSpPr>
              <p:nvPr/>
            </p:nvSpPr>
            <p:spPr>
              <a:xfrm>
                <a:off x="3305242" y="2259948"/>
                <a:ext cx="482826" cy="392993"/>
              </a:xfrm>
              <a:prstGeom prst="rect">
                <a:avLst/>
              </a:prstGeom>
              <a:blipFill>
                <a:blip r:embed="rId13"/>
                <a:stretch>
                  <a:fillRect l="-2564" b="-16129"/>
                </a:stretch>
              </a:blipFill>
            </p:spPr>
            <p:txBody>
              <a:bodyPr/>
              <a:lstStyle/>
              <a:p>
                <a:r>
                  <a:rPr lang="en-US">
                    <a:noFill/>
                  </a:rPr>
                  <a:t> </a:t>
                </a:r>
              </a:p>
            </p:txBody>
          </p:sp>
        </mc:Fallback>
      </mc:AlternateContent>
      <p:sp>
        <p:nvSpPr>
          <p:cNvPr id="67" name="Title 1">
            <a:extLst>
              <a:ext uri="{FF2B5EF4-FFF2-40B4-BE49-F238E27FC236}">
                <a16:creationId xmlns:a16="http://schemas.microsoft.com/office/drawing/2014/main" id="{AB2B32E0-DFFD-A028-46AA-1122279571CC}"/>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p:spTree>
    <p:extLst>
      <p:ext uri="{BB962C8B-B14F-4D97-AF65-F5344CB8AC3E}">
        <p14:creationId xmlns:p14="http://schemas.microsoft.com/office/powerpoint/2010/main" val="229220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03016"/>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2756310" y="4709761"/>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2910518" y="4703016"/>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2"/>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696132"/>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3636569" y="4709761"/>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693280"/>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2" cy="369332"/>
          </a:xfrm>
          <a:prstGeom prst="rect">
            <a:avLst/>
          </a:prstGeom>
          <a:noFill/>
        </p:spPr>
        <p:txBody>
          <a:bodyPr wrap="none" rtlCol="0">
            <a:spAutoFit/>
          </a:bodyPr>
          <a:lstStyle/>
          <a:p>
            <a:r>
              <a:rPr lang="en-US" dirty="0"/>
              <a:t>We’ll work toward standard NN/MLP terminology</a:t>
            </a:r>
            <a:endParaRPr lang="en-US" i="1" dirty="0"/>
          </a:p>
        </p:txBody>
      </p:sp>
    </p:spTree>
    <p:extLst>
      <p:ext uri="{BB962C8B-B14F-4D97-AF65-F5344CB8AC3E}">
        <p14:creationId xmlns:p14="http://schemas.microsoft.com/office/powerpoint/2010/main" val="2145295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3154526411"/>
              </p:ext>
            </p:extLst>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03016"/>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2756310" y="4709761"/>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2910518" y="4703016"/>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696132"/>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3636569" y="4709761"/>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693280"/>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2031325"/>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07BF19E-837B-5E2B-0CEC-A6A91FC3AAA4}"/>
                  </a:ext>
                </a:extLst>
              </p:cNvPr>
              <p:cNvSpPr txBox="1"/>
              <p:nvPr/>
            </p:nvSpPr>
            <p:spPr>
              <a:xfrm>
                <a:off x="3826391" y="414200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826391" y="4142007"/>
                <a:ext cx="1980699" cy="512576"/>
              </a:xfrm>
              <a:prstGeom prst="rect">
                <a:avLst/>
              </a:prstGeom>
              <a:blipFill>
                <a:blip r:embed="rId13"/>
                <a:stretch>
                  <a:fillRect l="-1911" b="-238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446964"/>
            <a:ext cx="4224759" cy="2430684"/>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p:spTree>
    <p:extLst>
      <p:ext uri="{BB962C8B-B14F-4D97-AF65-F5344CB8AC3E}">
        <p14:creationId xmlns:p14="http://schemas.microsoft.com/office/powerpoint/2010/main" val="80821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2" y="408682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03016"/>
            <a:ext cx="250431" cy="5776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2756310" y="4709761"/>
            <a:ext cx="326005" cy="589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2910518" y="4703016"/>
            <a:ext cx="915873" cy="591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2521131" y="3428216"/>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2521131" y="3428216"/>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a:endCxn id="10" idx="4"/>
          </p:cNvCxnSpPr>
          <p:nvPr/>
        </p:nvCxnSpPr>
        <p:spPr>
          <a:xfrm flipV="1">
            <a:off x="2756310" y="3887689"/>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2756310" y="3252251"/>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503EC5F7-D052-34D1-B7D7-CABC86FDA99D}"/>
                  </a:ext>
                </a:extLst>
              </p:cNvPr>
              <p:cNvSpPr/>
              <p:nvPr/>
            </p:nvSpPr>
            <p:spPr>
              <a:xfrm>
                <a:off x="3205753" y="342965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24" name="Oval 23">
                <a:extLst>
                  <a:ext uri="{FF2B5EF4-FFF2-40B4-BE49-F238E27FC236}">
                    <a16:creationId xmlns:a16="http://schemas.microsoft.com/office/drawing/2014/main" id="{503EC5F7-D052-34D1-B7D7-CABC86FDA99D}"/>
                  </a:ext>
                </a:extLst>
              </p:cNvPr>
              <p:cNvSpPr>
                <a:spLocks noRot="1" noChangeAspect="1" noMove="1" noResize="1" noEditPoints="1" noAdjustHandles="1" noChangeArrowheads="1" noChangeShapeType="1" noTextEdit="1"/>
              </p:cNvSpPr>
              <p:nvPr/>
            </p:nvSpPr>
            <p:spPr>
              <a:xfrm>
                <a:off x="3205753" y="3429652"/>
                <a:ext cx="470357" cy="459473"/>
              </a:xfrm>
              <a:prstGeom prst="ellipse">
                <a:avLst/>
              </a:prstGeom>
              <a:blipFill>
                <a:blip r:embed="rId7"/>
                <a:stretch>
                  <a:fillRect l="-39474" t="-10526" b="-42105"/>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795A150-ADE7-9D70-1CAC-AA296A0C262B}"/>
              </a:ext>
            </a:extLst>
          </p:cNvPr>
          <p:cNvCxnSpPr>
            <a:cxnSpLocks/>
            <a:endCxn id="24" idx="4"/>
          </p:cNvCxnSpPr>
          <p:nvPr/>
        </p:nvCxnSpPr>
        <p:spPr>
          <a:xfrm flipV="1">
            <a:off x="3440932" y="388912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FB95CE7-CA7A-367A-BD9E-2FD73AE836A2}"/>
              </a:ext>
            </a:extLst>
          </p:cNvPr>
          <p:cNvCxnSpPr>
            <a:cxnSpLocks/>
            <a:stCxn id="24" idx="0"/>
          </p:cNvCxnSpPr>
          <p:nvPr/>
        </p:nvCxnSpPr>
        <p:spPr>
          <a:xfrm flipV="1">
            <a:off x="3440932" y="3252251"/>
            <a:ext cx="0" cy="177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696132"/>
            <a:ext cx="424668" cy="595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3636569" y="4709761"/>
            <a:ext cx="143874" cy="600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693280"/>
            <a:ext cx="920998" cy="6095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31C05348-72B1-C23B-9354-AA16005E1F89}"/>
              </a:ext>
            </a:extLst>
          </p:cNvPr>
          <p:cNvGraphicFramePr>
            <a:graphicFrameLocks noGrp="1"/>
          </p:cNvGraphicFramePr>
          <p:nvPr/>
        </p:nvGraphicFramePr>
        <p:xfrm>
          <a:off x="2395882" y="262656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52755" cy="331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39098" y="2324041"/>
            <a:ext cx="171420" cy="2857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2585323"/>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1" i="1" smtClean="0">
                        <a:latin typeface="Cambria Math" panose="02040503050406030204" pitchFamily="18" charset="0"/>
                      </a:rPr>
                      <m:t>𝒉</m:t>
                    </m:r>
                    <m:r>
                      <a:rPr lang="en-US" b="0" i="1" smtClean="0">
                        <a:latin typeface="Cambria Math" panose="02040503050406030204" pitchFamily="18" charset="0"/>
                      </a:rPr>
                      <m:t>)</m:t>
                    </m:r>
                  </m:oMath>
                </a14:m>
                <a:r>
                  <a:rPr lang="en-US" dirty="0"/>
                  <a:t>: the predicted probabilities of features in the hidden layer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p:sp>
            <p:nvSpPr>
              <p:cNvPr id="7" name="TextBox 6">
                <a:extLst>
                  <a:ext uri="{FF2B5EF4-FFF2-40B4-BE49-F238E27FC236}">
                    <a16:creationId xmlns:a16="http://schemas.microsoft.com/office/drawing/2014/main" id="{53B87621-F9DC-2CCE-F7BD-089B7511BF87}"/>
                  </a:ext>
                </a:extLst>
              </p:cNvPr>
              <p:cNvSpPr txBox="1">
                <a:spLocks noRot="1" noChangeAspect="1" noMove="1" noResize="1" noEditPoints="1" noAdjustHandles="1" noChangeArrowheads="1" noChangeShapeType="1" noTextEdit="1"/>
              </p:cNvSpPr>
              <p:nvPr/>
            </p:nvSpPr>
            <p:spPr>
              <a:xfrm>
                <a:off x="7048954" y="2002918"/>
                <a:ext cx="4826961" cy="2585323"/>
              </a:xfrm>
              <a:prstGeom prst="rect">
                <a:avLst/>
              </a:prstGeom>
              <a:blipFill>
                <a:blip r:embed="rId12"/>
                <a:stretch>
                  <a:fillRect l="-785" t="-976" r="-1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07BF19E-837B-5E2B-0CEC-A6A91FC3AAA4}"/>
                  </a:ext>
                </a:extLst>
              </p:cNvPr>
              <p:cNvSpPr txBox="1"/>
              <p:nvPr/>
            </p:nvSpPr>
            <p:spPr>
              <a:xfrm>
                <a:off x="3826391" y="414200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826391" y="4142007"/>
                <a:ext cx="1980699" cy="512576"/>
              </a:xfrm>
              <a:prstGeom prst="rect">
                <a:avLst/>
              </a:prstGeom>
              <a:blipFill>
                <a:blip r:embed="rId14"/>
                <a:stretch>
                  <a:fillRect l="-1911" b="-2381"/>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446964"/>
            <a:ext cx="4224759" cy="2430684"/>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45BA6A1-91E9-BFB8-33AD-7C4E28F16C1A}"/>
                  </a:ext>
                </a:extLst>
              </p:cNvPr>
              <p:cNvSpPr txBox="1"/>
              <p:nvPr/>
            </p:nvSpPr>
            <p:spPr>
              <a:xfrm>
                <a:off x="3826391" y="268174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𝜎</m:t>
                      </m:r>
                      <m:r>
                        <a:rPr lang="en-US" sz="2797" b="1" i="1" dirty="0" smtClean="0">
                          <a:latin typeface="Cambria Math" panose="02040503050406030204" pitchFamily="18" charset="0"/>
                          <a:cs typeface="Times New Roman" panose="02020603050405020304" pitchFamily="18" charset="0"/>
                        </a:rPr>
                        <m:t>(</m:t>
                      </m:r>
                      <m:r>
                        <a:rPr lang="en-US" sz="2797" b="1" i="1" dirty="0" smtClean="0">
                          <a:latin typeface="Cambria Math" panose="02040503050406030204" pitchFamily="18" charset="0"/>
                          <a:cs typeface="Times New Roman" panose="02020603050405020304" pitchFamily="18" charset="0"/>
                        </a:rPr>
                        <m:t>𝒉</m:t>
                      </m:r>
                      <m:r>
                        <a:rPr lang="en-US" sz="2797" b="1" i="1" dirty="0" smtClean="0">
                          <a:latin typeface="Cambria Math" panose="02040503050406030204" pitchFamily="18" charset="0"/>
                          <a:cs typeface="Times New Roman" panose="02020603050405020304" pitchFamily="18" charset="0"/>
                        </a:rPr>
                        <m:t>)</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33" name="TextBox 32">
                <a:extLst>
                  <a:ext uri="{FF2B5EF4-FFF2-40B4-BE49-F238E27FC236}">
                    <a16:creationId xmlns:a16="http://schemas.microsoft.com/office/drawing/2014/main" id="{545BA6A1-91E9-BFB8-33AD-7C4E28F16C1A}"/>
                  </a:ext>
                </a:extLst>
              </p:cNvPr>
              <p:cNvSpPr txBox="1">
                <a:spLocks noRot="1" noChangeAspect="1" noMove="1" noResize="1" noEditPoints="1" noAdjustHandles="1" noChangeArrowheads="1" noChangeShapeType="1" noTextEdit="1"/>
              </p:cNvSpPr>
              <p:nvPr/>
            </p:nvSpPr>
            <p:spPr>
              <a:xfrm>
                <a:off x="3826391" y="2681747"/>
                <a:ext cx="1980699" cy="512576"/>
              </a:xfrm>
              <a:prstGeom prst="rect">
                <a:avLst/>
              </a:prstGeom>
              <a:blipFill>
                <a:blip r:embed="rId15"/>
                <a:stretch>
                  <a:fillRect b="-24390"/>
                </a:stretch>
              </a:blipFill>
            </p:spPr>
            <p:txBody>
              <a:bodyPr/>
              <a:lstStyle/>
              <a:p>
                <a:r>
                  <a:rPr lang="en-US">
                    <a:noFill/>
                  </a:rPr>
                  <a:t> </a:t>
                </a:r>
              </a:p>
            </p:txBody>
          </p:sp>
        </mc:Fallback>
      </mc:AlternateContent>
    </p:spTree>
    <p:extLst>
      <p:ext uri="{BB962C8B-B14F-4D97-AF65-F5344CB8AC3E}">
        <p14:creationId xmlns:p14="http://schemas.microsoft.com/office/powerpoint/2010/main" val="417413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4138174660"/>
              </p:ext>
            </p:extLst>
          </p:nvPr>
        </p:nvGraphicFramePr>
        <p:xfrm>
          <a:off x="2395882" y="3364159"/>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051359"/>
            <a:ext cx="364703" cy="12293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2768232" y="4028922"/>
            <a:ext cx="314083" cy="12704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2842645" y="4000372"/>
            <a:ext cx="983746" cy="12939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051359"/>
            <a:ext cx="385236" cy="12399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H="1" flipV="1">
            <a:off x="3539674" y="4051359"/>
            <a:ext cx="240769" cy="12586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028922"/>
            <a:ext cx="926712" cy="1273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61282" cy="1036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56310" y="2324041"/>
            <a:ext cx="154208" cy="10264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3693319"/>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1" i="1" smtClean="0">
                        <a:latin typeface="Cambria Math" panose="02040503050406030204" pitchFamily="18" charset="0"/>
                      </a:rPr>
                      <m:t>𝒉</m:t>
                    </m:r>
                    <m:r>
                      <a:rPr lang="en-US" b="0" i="1" smtClean="0">
                        <a:latin typeface="Cambria Math" panose="02040503050406030204" pitchFamily="18" charset="0"/>
                      </a:rPr>
                      <m:t>)</m:t>
                    </m:r>
                  </m:oMath>
                </a14:m>
                <a:r>
                  <a:rPr lang="en-US" dirty="0"/>
                  <a:t>: the predicted probabilities of features in the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make the diagram smaller / neater by condensing our representation of the hidden layer</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p:sp>
            <p:nvSpPr>
              <p:cNvPr id="7" name="TextBox 6">
                <a:extLst>
                  <a:ext uri="{FF2B5EF4-FFF2-40B4-BE49-F238E27FC236}">
                    <a16:creationId xmlns:a16="http://schemas.microsoft.com/office/drawing/2014/main" id="{53B87621-F9DC-2CCE-F7BD-089B7511BF87}"/>
                  </a:ext>
                </a:extLst>
              </p:cNvPr>
              <p:cNvSpPr txBox="1">
                <a:spLocks noRot="1" noChangeAspect="1" noMove="1" noResize="1" noEditPoints="1" noAdjustHandles="1" noChangeArrowheads="1" noChangeShapeType="1" noTextEdit="1"/>
              </p:cNvSpPr>
              <p:nvPr/>
            </p:nvSpPr>
            <p:spPr>
              <a:xfrm>
                <a:off x="7048954" y="2002918"/>
                <a:ext cx="4826961" cy="3693319"/>
              </a:xfrm>
              <a:prstGeom prst="rect">
                <a:avLst/>
              </a:prstGeom>
              <a:blipFill>
                <a:blip r:embed="rId12"/>
                <a:stretch>
                  <a:fillRect l="-785" t="-685" r="-1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07BF19E-837B-5E2B-0CEC-A6A91FC3AAA4}"/>
                  </a:ext>
                </a:extLst>
              </p:cNvPr>
              <p:cNvSpPr txBox="1"/>
              <p:nvPr/>
            </p:nvSpPr>
            <p:spPr>
              <a:xfrm>
                <a:off x="3795552" y="343188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795552" y="3431884"/>
                <a:ext cx="1980699" cy="512576"/>
              </a:xfrm>
              <a:prstGeom prst="rect">
                <a:avLst/>
              </a:prstGeom>
              <a:blipFill>
                <a:blip r:embed="rId14"/>
                <a:stretch>
                  <a:fillRect l="-2548" b="-2439"/>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446964"/>
            <a:ext cx="4224759" cy="2430684"/>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p:spTree>
    <p:extLst>
      <p:ext uri="{BB962C8B-B14F-4D97-AF65-F5344CB8AC3E}">
        <p14:creationId xmlns:p14="http://schemas.microsoft.com/office/powerpoint/2010/main" val="271179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2574508846"/>
              </p:ext>
            </p:extLst>
          </p:nvPr>
        </p:nvGraphicFramePr>
        <p:xfrm>
          <a:off x="2395883" y="2863681"/>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60091"/>
            <a:ext cx="572345" cy="5205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a:endCxn id="28" idx="2"/>
          </p:cNvCxnSpPr>
          <p:nvPr/>
        </p:nvCxnSpPr>
        <p:spPr>
          <a:xfrm flipH="1" flipV="1">
            <a:off x="3058409" y="4760108"/>
            <a:ext cx="23906" cy="5392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3185319" y="4760091"/>
            <a:ext cx="515757" cy="5656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765195"/>
            <a:ext cx="652649" cy="526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V="1">
            <a:off x="3780443" y="4746486"/>
            <a:ext cx="7413" cy="563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778295"/>
            <a:ext cx="1195213" cy="5245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28719" cy="536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64926" y="2324041"/>
            <a:ext cx="145592" cy="55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47158" y="294520"/>
            <a:ext cx="4828758" cy="1263872"/>
          </a:xfrm>
        </p:spPr>
        <p:txBody>
          <a:bodyPr>
            <a:noAutofit/>
          </a:bodyPr>
          <a:lstStyle/>
          <a:p>
            <a:r>
              <a:rPr lang="en-US" sz="4800" dirty="0"/>
              <a:t>Let’s clean this up.</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3B87621-F9DC-2CCE-F7BD-089B7511BF87}"/>
                  </a:ext>
                </a:extLst>
              </p:cNvPr>
              <p:cNvSpPr txBox="1"/>
              <p:nvPr/>
            </p:nvSpPr>
            <p:spPr>
              <a:xfrm>
                <a:off x="7048954" y="2002918"/>
                <a:ext cx="4826961" cy="4524315"/>
              </a:xfrm>
              <a:prstGeom prst="rect">
                <a:avLst/>
              </a:prstGeom>
              <a:noFill/>
            </p:spPr>
            <p:txBody>
              <a:bodyPr wrap="square" rtlCol="0">
                <a:spAutoFit/>
              </a:bodyPr>
              <a:lstStyle/>
              <a:p>
                <a:r>
                  <a:rPr lang="en-US" dirty="0"/>
                  <a:t>We’ll work toward standard NN/MLP terminology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z</a:t>
                </a:r>
                <a:r>
                  <a:rPr lang="en-US" dirty="0"/>
                  <a:t>: the predicted log-odds of </a:t>
                </a:r>
                <a:r>
                  <a:rPr lang="en-US" i="1" dirty="0"/>
                  <a:t>y</a:t>
                </a:r>
              </a:p>
              <a:p>
                <a:pPr marL="285750" indent="-285750">
                  <a:buFont typeface="Arial" panose="020B0604020202020204" pitchFamily="34" charset="0"/>
                  <a:buChar char="•"/>
                </a:pPr>
                <a:r>
                  <a:rPr lang="en-US" b="1" i="1" dirty="0"/>
                  <a:t>h</a:t>
                </a:r>
                <a:r>
                  <a:rPr lang="en-US" i="1" dirty="0"/>
                  <a:t>: </a:t>
                </a:r>
                <a:r>
                  <a:rPr lang="en-US" dirty="0"/>
                  <a:t>the predicted log-odds of features in the hidden layer</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r>
                      <a:rPr lang="en-US" b="1" i="1" smtClean="0">
                        <a:latin typeface="Cambria Math" panose="02040503050406030204" pitchFamily="18" charset="0"/>
                      </a:rPr>
                      <m:t>𝒉</m:t>
                    </m:r>
                    <m:r>
                      <a:rPr lang="en-US" b="0" i="1" smtClean="0">
                        <a:latin typeface="Cambria Math" panose="02040503050406030204" pitchFamily="18" charset="0"/>
                      </a:rPr>
                      <m:t>)</m:t>
                    </m:r>
                  </m:oMath>
                </a14:m>
                <a:r>
                  <a:rPr lang="en-US" dirty="0"/>
                  <a:t>: the predicted probabilities of features in the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make the diagram smaller / neater by condensing our representation of the hidden layer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makes it easier to show models with multiple hidden layers</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p:txBody>
          </p:sp>
        </mc:Choice>
        <mc:Fallback>
          <p:sp>
            <p:nvSpPr>
              <p:cNvPr id="7" name="TextBox 6">
                <a:extLst>
                  <a:ext uri="{FF2B5EF4-FFF2-40B4-BE49-F238E27FC236}">
                    <a16:creationId xmlns:a16="http://schemas.microsoft.com/office/drawing/2014/main" id="{53B87621-F9DC-2CCE-F7BD-089B7511BF87}"/>
                  </a:ext>
                </a:extLst>
              </p:cNvPr>
              <p:cNvSpPr txBox="1">
                <a:spLocks noRot="1" noChangeAspect="1" noMove="1" noResize="1" noEditPoints="1" noAdjustHandles="1" noChangeArrowheads="1" noChangeShapeType="1" noTextEdit="1"/>
              </p:cNvSpPr>
              <p:nvPr/>
            </p:nvSpPr>
            <p:spPr>
              <a:xfrm>
                <a:off x="7048954" y="2002918"/>
                <a:ext cx="4826961" cy="4524315"/>
              </a:xfrm>
              <a:prstGeom prst="rect">
                <a:avLst/>
              </a:prstGeom>
              <a:blipFill>
                <a:blip r:embed="rId12"/>
                <a:stretch>
                  <a:fillRect l="-785" t="-559" r="-1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07BF19E-837B-5E2B-0CEC-A6A91FC3AAA4}"/>
                  </a:ext>
                </a:extLst>
              </p:cNvPr>
              <p:cNvSpPr txBox="1"/>
              <p:nvPr/>
            </p:nvSpPr>
            <p:spPr>
              <a:xfrm>
                <a:off x="3782658" y="2925085"/>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2</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782658" y="2925085"/>
                <a:ext cx="1980699" cy="512576"/>
              </a:xfrm>
              <a:prstGeom prst="rect">
                <a:avLst/>
              </a:prstGeom>
              <a:blipFill>
                <a:blip r:embed="rId14"/>
                <a:stretch>
                  <a:fillRect l="-2564" b="-731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607363"/>
            <a:ext cx="4224759"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2</a:t>
            </a:r>
          </a:p>
        </p:txBody>
      </p:sp>
      <p:graphicFrame>
        <p:nvGraphicFramePr>
          <p:cNvPr id="28" name="Table 27">
            <a:extLst>
              <a:ext uri="{FF2B5EF4-FFF2-40B4-BE49-F238E27FC236}">
                <a16:creationId xmlns:a16="http://schemas.microsoft.com/office/drawing/2014/main" id="{66EC8CFC-7736-62EF-4BFE-C5BEF695BAA6}"/>
              </a:ext>
            </a:extLst>
          </p:cNvPr>
          <p:cNvGraphicFramePr>
            <a:graphicFrameLocks noGrp="1"/>
          </p:cNvGraphicFramePr>
          <p:nvPr>
            <p:extLst>
              <p:ext uri="{D42A27DB-BD31-4B8C-83A1-F6EECF244321}">
                <p14:modId xmlns:p14="http://schemas.microsoft.com/office/powerpoint/2010/main" val="2910623436"/>
              </p:ext>
            </p:extLst>
          </p:nvPr>
        </p:nvGraphicFramePr>
        <p:xfrm>
          <a:off x="1973863" y="4137176"/>
          <a:ext cx="2169093" cy="622932"/>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166625752"/>
                    </a:ext>
                  </a:extLst>
                </a:gridCol>
                <a:gridCol w="723031">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C21C51C2-4A8E-3545-221D-4DC9A79C4BEF}"/>
              </a:ext>
            </a:extLst>
          </p:cNvPr>
          <p:cNvCxnSpPr>
            <a:cxnSpLocks/>
          </p:cNvCxnSpPr>
          <p:nvPr/>
        </p:nvCxnSpPr>
        <p:spPr>
          <a:xfrm flipH="1" flipV="1">
            <a:off x="3524298" y="3486613"/>
            <a:ext cx="225660" cy="636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FAAEA7B-499E-91FB-EC14-B709EBD4593B}"/>
              </a:ext>
            </a:extLst>
          </p:cNvPr>
          <p:cNvCxnSpPr>
            <a:cxnSpLocks/>
          </p:cNvCxnSpPr>
          <p:nvPr/>
        </p:nvCxnSpPr>
        <p:spPr>
          <a:xfrm flipV="1">
            <a:off x="2371778" y="3486613"/>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12CFB52F-318B-6DB1-5093-2F29283C76C7}"/>
                  </a:ext>
                </a:extLst>
              </p:cNvPr>
              <p:cNvSpPr txBox="1"/>
              <p:nvPr/>
            </p:nvSpPr>
            <p:spPr>
              <a:xfrm>
                <a:off x="4156282" y="419858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1</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35" name="TextBox 34">
                <a:extLst>
                  <a:ext uri="{FF2B5EF4-FFF2-40B4-BE49-F238E27FC236}">
                    <a16:creationId xmlns:a16="http://schemas.microsoft.com/office/drawing/2014/main" id="{12CFB52F-318B-6DB1-5093-2F29283C76C7}"/>
                  </a:ext>
                </a:extLst>
              </p:cNvPr>
              <p:cNvSpPr txBox="1">
                <a:spLocks noRot="1" noChangeAspect="1" noMove="1" noResize="1" noEditPoints="1" noAdjustHandles="1" noChangeArrowheads="1" noChangeShapeType="1" noTextEdit="1"/>
              </p:cNvSpPr>
              <p:nvPr/>
            </p:nvSpPr>
            <p:spPr>
              <a:xfrm>
                <a:off x="4156282" y="4198580"/>
                <a:ext cx="1980699" cy="512576"/>
              </a:xfrm>
              <a:prstGeom prst="rect">
                <a:avLst/>
              </a:prstGeom>
              <a:blipFill>
                <a:blip r:embed="rId15"/>
                <a:stretch>
                  <a:fillRect l="-1911" b="-4762"/>
                </a:stretch>
              </a:blipFill>
            </p:spPr>
            <p:txBody>
              <a:bodyPr/>
              <a:lstStyle/>
              <a:p>
                <a:r>
                  <a:rPr lang="en-US">
                    <a:noFill/>
                  </a:rPr>
                  <a:t> </a:t>
                </a:r>
              </a:p>
            </p:txBody>
          </p:sp>
        </mc:Fallback>
      </mc:AlternateContent>
      <p:sp>
        <p:nvSpPr>
          <p:cNvPr id="36" name="Rounded Rectangle 35">
            <a:extLst>
              <a:ext uri="{FF2B5EF4-FFF2-40B4-BE49-F238E27FC236}">
                <a16:creationId xmlns:a16="http://schemas.microsoft.com/office/drawing/2014/main" id="{03602309-F2BF-6154-2763-A5D76208D392}"/>
              </a:ext>
            </a:extLst>
          </p:cNvPr>
          <p:cNvSpPr/>
          <p:nvPr/>
        </p:nvSpPr>
        <p:spPr>
          <a:xfrm>
            <a:off x="1765603" y="3879189"/>
            <a:ext cx="4595868"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1</a:t>
            </a:r>
          </a:p>
        </p:txBody>
      </p:sp>
      <p:cxnSp>
        <p:nvCxnSpPr>
          <p:cNvPr id="37" name="Straight Arrow Connector 36">
            <a:extLst>
              <a:ext uri="{FF2B5EF4-FFF2-40B4-BE49-F238E27FC236}">
                <a16:creationId xmlns:a16="http://schemas.microsoft.com/office/drawing/2014/main" id="{88ABD852-E986-E8A5-F788-0EB3CE1D6D09}"/>
              </a:ext>
            </a:extLst>
          </p:cNvPr>
          <p:cNvCxnSpPr>
            <a:cxnSpLocks/>
            <a:stCxn id="28" idx="0"/>
          </p:cNvCxnSpPr>
          <p:nvPr/>
        </p:nvCxnSpPr>
        <p:spPr>
          <a:xfrm flipH="1" flipV="1">
            <a:off x="2739605" y="3480798"/>
            <a:ext cx="318804" cy="656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634041D-2850-F842-F342-85A7DC8769A1}"/>
              </a:ext>
            </a:extLst>
          </p:cNvPr>
          <p:cNvCxnSpPr>
            <a:cxnSpLocks/>
          </p:cNvCxnSpPr>
          <p:nvPr/>
        </p:nvCxnSpPr>
        <p:spPr>
          <a:xfrm flipV="1">
            <a:off x="2467220" y="3471858"/>
            <a:ext cx="824133" cy="6435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148EB3D-3DAC-6BCF-79A1-723B530B9948}"/>
              </a:ext>
            </a:extLst>
          </p:cNvPr>
          <p:cNvCxnSpPr>
            <a:cxnSpLocks/>
          </p:cNvCxnSpPr>
          <p:nvPr/>
        </p:nvCxnSpPr>
        <p:spPr>
          <a:xfrm flipV="1">
            <a:off x="3163011" y="3471858"/>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0C69575-571A-2B02-9E1D-720F4860E478}"/>
              </a:ext>
            </a:extLst>
          </p:cNvPr>
          <p:cNvCxnSpPr>
            <a:cxnSpLocks/>
          </p:cNvCxnSpPr>
          <p:nvPr/>
        </p:nvCxnSpPr>
        <p:spPr>
          <a:xfrm flipH="1" flipV="1">
            <a:off x="2859685" y="3480798"/>
            <a:ext cx="766144" cy="6496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1687E963-727B-89E8-60DA-16C66415F3A2}"/>
              </a:ext>
            </a:extLst>
          </p:cNvPr>
          <p:cNvCxnSpPr>
            <a:cxnSpLocks/>
          </p:cNvCxnSpPr>
          <p:nvPr/>
        </p:nvCxnSpPr>
        <p:spPr>
          <a:xfrm flipV="1">
            <a:off x="2193574" y="4746486"/>
            <a:ext cx="0" cy="5290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80C79E4E-0D62-C6EC-EC3E-2F6316FCA5A0}"/>
              </a:ext>
            </a:extLst>
          </p:cNvPr>
          <p:cNvCxnSpPr>
            <a:cxnSpLocks/>
          </p:cNvCxnSpPr>
          <p:nvPr/>
        </p:nvCxnSpPr>
        <p:spPr>
          <a:xfrm flipH="1" flipV="1">
            <a:off x="2445590" y="4776733"/>
            <a:ext cx="1119241" cy="523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9ABAE9C-97F2-845B-32B5-A6878E28138C}"/>
              </a:ext>
            </a:extLst>
          </p:cNvPr>
          <p:cNvCxnSpPr>
            <a:cxnSpLocks/>
            <a:stCxn id="18" idx="0"/>
          </p:cNvCxnSpPr>
          <p:nvPr/>
        </p:nvCxnSpPr>
        <p:spPr>
          <a:xfrm flipH="1" flipV="1">
            <a:off x="2296579" y="4765195"/>
            <a:ext cx="761829" cy="5427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9085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nvGraphicFramePr>
        <p:xfrm>
          <a:off x="2395883" y="2863681"/>
          <a:ext cx="1372864"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gridCol w="686432">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2326662" y="4760091"/>
            <a:ext cx="572345" cy="5205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a:endCxn id="28" idx="2"/>
          </p:cNvCxnSpPr>
          <p:nvPr/>
        </p:nvCxnSpPr>
        <p:spPr>
          <a:xfrm flipH="1" flipV="1">
            <a:off x="3058409" y="4760108"/>
            <a:ext cx="23906" cy="5392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3185319" y="4760091"/>
            <a:ext cx="515757" cy="5656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888869767"/>
                  </p:ext>
                </p:extLst>
              </p:nvPr>
            </p:nvGraphicFramePr>
            <p:xfrm>
              <a:off x="1973862" y="5307912"/>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1724" t="-1754" r="-103448" b="-7018"/>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5263" t="-1754" r="-5263" b="-7018"/>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2287478" y="6360395"/>
            <a:ext cx="1095366" cy="307777"/>
          </a:xfrm>
          <a:prstGeom prst="rect">
            <a:avLst/>
          </a:prstGeom>
          <a:noFill/>
        </p:spPr>
        <p:txBody>
          <a:bodyPr wrap="square" rtlCol="0">
            <a:spAutoFit/>
          </a:bodyPr>
          <a:lstStyle/>
          <a:p>
            <a:pPr algn="r"/>
            <a:r>
              <a:rPr lang="en-US" sz="14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3054708" y="6352629"/>
            <a:ext cx="1090081" cy="307777"/>
          </a:xfrm>
          <a:prstGeom prst="rect">
            <a:avLst/>
          </a:prstGeom>
          <a:noFill/>
        </p:spPr>
        <p:txBody>
          <a:bodyPr wrap="square" rtlCol="0">
            <a:spAutoFit/>
          </a:bodyPr>
          <a:lstStyle/>
          <a:p>
            <a:pPr algn="r"/>
            <a:r>
              <a:rPr lang="en-US" sz="14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1500508" y="6412833"/>
            <a:ext cx="1204786" cy="307777"/>
          </a:xfrm>
          <a:prstGeom prst="rect">
            <a:avLst/>
          </a:prstGeom>
          <a:noFill/>
        </p:spPr>
        <p:txBody>
          <a:bodyPr wrap="square" rtlCol="0">
            <a:spAutoFit/>
          </a:bodyPr>
          <a:lstStyle/>
          <a:p>
            <a:pPr algn="r"/>
            <a:r>
              <a:rPr lang="en-US" sz="1400" dirty="0"/>
              <a:t>Intercept</a:t>
            </a:r>
          </a:p>
        </p:txBody>
      </p:sp>
      <p:cxnSp>
        <p:nvCxnSpPr>
          <p:cNvPr id="30" name="Straight Arrow Connector 29">
            <a:extLst>
              <a:ext uri="{FF2B5EF4-FFF2-40B4-BE49-F238E27FC236}">
                <a16:creationId xmlns:a16="http://schemas.microsoft.com/office/drawing/2014/main" id="{44FF1B6F-29D0-F7E8-3EFC-DE779C9BD7B6}"/>
              </a:ext>
            </a:extLst>
          </p:cNvPr>
          <p:cNvCxnSpPr>
            <a:cxnSpLocks/>
          </p:cNvCxnSpPr>
          <p:nvPr/>
        </p:nvCxnSpPr>
        <p:spPr>
          <a:xfrm flipV="1">
            <a:off x="3024790" y="4765195"/>
            <a:ext cx="652649" cy="526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BAC2402-07CD-A673-E67F-30C651EEDECF}"/>
              </a:ext>
            </a:extLst>
          </p:cNvPr>
          <p:cNvCxnSpPr>
            <a:cxnSpLocks/>
          </p:cNvCxnSpPr>
          <p:nvPr/>
        </p:nvCxnSpPr>
        <p:spPr>
          <a:xfrm flipV="1">
            <a:off x="3780443" y="4746486"/>
            <a:ext cx="7413" cy="5635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F3BE92BD-36B5-D8A1-1080-C0696859AF93}"/>
              </a:ext>
            </a:extLst>
          </p:cNvPr>
          <p:cNvCxnSpPr>
            <a:cxnSpLocks/>
          </p:cNvCxnSpPr>
          <p:nvPr/>
        </p:nvCxnSpPr>
        <p:spPr>
          <a:xfrm flipV="1">
            <a:off x="2382146" y="4778295"/>
            <a:ext cx="1195213" cy="5245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B7C952AE-4E97-EFAE-3531-41B5586E6440}"/>
              </a:ext>
            </a:extLst>
          </p:cNvPr>
          <p:cNvCxnSpPr>
            <a:cxnSpLocks/>
          </p:cNvCxnSpPr>
          <p:nvPr/>
        </p:nvCxnSpPr>
        <p:spPr>
          <a:xfrm flipH="1" flipV="1">
            <a:off x="3288176" y="2313783"/>
            <a:ext cx="128719" cy="5362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0" name="Table 59">
            <a:extLst>
              <a:ext uri="{FF2B5EF4-FFF2-40B4-BE49-F238E27FC236}">
                <a16:creationId xmlns:a16="http://schemas.microsoft.com/office/drawing/2014/main" id="{806CD2E5-6890-A439-0EE5-65FE97F0E569}"/>
              </a:ext>
            </a:extLst>
          </p:cNvPr>
          <p:cNvGraphicFramePr>
            <a:graphicFrameLocks noGrp="1"/>
          </p:cNvGraphicFramePr>
          <p:nvPr/>
        </p:nvGraphicFramePr>
        <p:xfrm>
          <a:off x="2744812" y="17027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5" name="Straight Arrow Connector 64">
            <a:extLst>
              <a:ext uri="{FF2B5EF4-FFF2-40B4-BE49-F238E27FC236}">
                <a16:creationId xmlns:a16="http://schemas.microsoft.com/office/drawing/2014/main" id="{DF146179-ACF3-4CC1-68A6-F07E08F766C9}"/>
              </a:ext>
            </a:extLst>
          </p:cNvPr>
          <p:cNvCxnSpPr>
            <a:cxnSpLocks/>
          </p:cNvCxnSpPr>
          <p:nvPr/>
        </p:nvCxnSpPr>
        <p:spPr>
          <a:xfrm flipV="1">
            <a:off x="2764926" y="2324041"/>
            <a:ext cx="145592" cy="5580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Oval 69">
                <a:extLst>
                  <a:ext uri="{FF2B5EF4-FFF2-40B4-BE49-F238E27FC236}">
                    <a16:creationId xmlns:a16="http://schemas.microsoft.com/office/drawing/2014/main" id="{D690356D-7998-8D5D-D2A6-164B1985CB33}"/>
                  </a:ext>
                </a:extLst>
              </p:cNvPr>
              <p:cNvSpPr/>
              <p:nvPr/>
            </p:nvSpPr>
            <p:spPr>
              <a:xfrm>
                <a:off x="2838501" y="101443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70" name="Oval 69">
                <a:extLst>
                  <a:ext uri="{FF2B5EF4-FFF2-40B4-BE49-F238E27FC236}">
                    <a16:creationId xmlns:a16="http://schemas.microsoft.com/office/drawing/2014/main" id="{D690356D-7998-8D5D-D2A6-164B1985CB33}"/>
                  </a:ext>
                </a:extLst>
              </p:cNvPr>
              <p:cNvSpPr>
                <a:spLocks noRot="1" noChangeAspect="1" noMove="1" noResize="1" noEditPoints="1" noAdjustHandles="1" noChangeArrowheads="1" noChangeShapeType="1" noTextEdit="1"/>
              </p:cNvSpPr>
              <p:nvPr/>
            </p:nvSpPr>
            <p:spPr>
              <a:xfrm>
                <a:off x="2838501" y="1014439"/>
                <a:ext cx="470357" cy="459473"/>
              </a:xfrm>
              <a:prstGeom prst="ellipse">
                <a:avLst/>
              </a:prstGeom>
              <a:blipFill>
                <a:blip r:embed="rId10"/>
                <a:stretch>
                  <a:fillRect l="-38462" t="-10526" b="-39474"/>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89D4BD4F-0321-F674-053D-41D0077FB465}"/>
              </a:ext>
            </a:extLst>
          </p:cNvPr>
          <p:cNvCxnSpPr>
            <a:cxnSpLocks/>
            <a:endCxn id="70" idx="4"/>
          </p:cNvCxnSpPr>
          <p:nvPr/>
        </p:nvCxnSpPr>
        <p:spPr>
          <a:xfrm flipV="1">
            <a:off x="3073680" y="1473912"/>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9F20A7A0-9EE9-E6A7-C16E-583A62B6CAB9}"/>
              </a:ext>
            </a:extLst>
          </p:cNvPr>
          <p:cNvCxnSpPr>
            <a:cxnSpLocks/>
            <a:stCxn id="70" idx="0"/>
          </p:cNvCxnSpPr>
          <p:nvPr/>
        </p:nvCxnSpPr>
        <p:spPr>
          <a:xfrm flipV="1">
            <a:off x="3073680" y="838474"/>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75" name="Table 74">
            <a:extLst>
              <a:ext uri="{FF2B5EF4-FFF2-40B4-BE49-F238E27FC236}">
                <a16:creationId xmlns:a16="http://schemas.microsoft.com/office/drawing/2014/main" id="{D38ACE28-2CFC-C627-C666-B1CBBD48388F}"/>
              </a:ext>
            </a:extLst>
          </p:cNvPr>
          <p:cNvGraphicFramePr>
            <a:graphicFrameLocks noGrp="1"/>
          </p:cNvGraphicFramePr>
          <p:nvPr/>
        </p:nvGraphicFramePr>
        <p:xfrm>
          <a:off x="2730463" y="234445"/>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E0D8397-ABA4-4114-7BD6-2AEFD3C1C637}"/>
                  </a:ext>
                </a:extLst>
              </p:cNvPr>
              <p:cNvSpPr txBox="1"/>
              <p:nvPr/>
            </p:nvSpPr>
            <p:spPr>
              <a:xfrm>
                <a:off x="3416895" y="249134"/>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solidFill>
                                <a:schemeClr val="tx1"/>
                              </a:solidFill>
                              <a:latin typeface="Cambria Math" panose="02040503050406030204" pitchFamily="18" charset="0"/>
                              <a:cs typeface="Times New Roman" panose="02020603050405020304" pitchFamily="18" charset="0"/>
                            </a:rPr>
                          </m:ctrlPr>
                        </m:dPr>
                        <m:e>
                          <m:r>
                            <a:rPr lang="en-US" sz="2797" b="0" i="1" dirty="0" smtClean="0">
                              <a:solidFill>
                                <a:schemeClr val="tx1"/>
                              </a:solidFill>
                              <a:latin typeface="Cambria Math" panose="02040503050406030204" pitchFamily="18" charset="0"/>
                              <a:cs typeface="Times New Roman" panose="02020603050405020304" pitchFamily="18" charset="0"/>
                            </a:rPr>
                            <m:t>𝑦</m:t>
                          </m:r>
                          <m:r>
                            <a:rPr lang="en-US" sz="2797" i="1" dirty="0">
                              <a:solidFill>
                                <a:schemeClr val="tx1"/>
                              </a:solidFill>
                              <a:latin typeface="Cambria Math" panose="02040503050406030204" pitchFamily="18" charset="0"/>
                              <a:cs typeface="Times New Roman" panose="02020603050405020304" pitchFamily="18" charset="0"/>
                            </a:rPr>
                            <m:t>=1</m:t>
                          </m:r>
                        </m:e>
                        <m:e>
                          <m:r>
                            <a:rPr lang="en-US" sz="2797" b="0" i="1" dirty="0" smtClean="0">
                              <a:solidFill>
                                <a:schemeClr val="tx1"/>
                              </a:solidFill>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76" name="TextBox 75">
                <a:extLst>
                  <a:ext uri="{FF2B5EF4-FFF2-40B4-BE49-F238E27FC236}">
                    <a16:creationId xmlns:a16="http://schemas.microsoft.com/office/drawing/2014/main" id="{7E0D8397-ABA4-4114-7BD6-2AEFD3C1C637}"/>
                  </a:ext>
                </a:extLst>
              </p:cNvPr>
              <p:cNvSpPr txBox="1">
                <a:spLocks noRot="1" noChangeAspect="1" noMove="1" noResize="1" noEditPoints="1" noAdjustHandles="1" noChangeArrowheads="1" noChangeShapeType="1" noTextEdit="1"/>
              </p:cNvSpPr>
              <p:nvPr/>
            </p:nvSpPr>
            <p:spPr>
              <a:xfrm>
                <a:off x="3416895" y="249134"/>
                <a:ext cx="1980699" cy="512576"/>
              </a:xfrm>
              <a:prstGeom prst="rect">
                <a:avLst/>
              </a:prstGeom>
              <a:blipFill>
                <a:blip r:embed="rId11"/>
                <a:stretch>
                  <a:fillRect l="-1923" b="-11905"/>
                </a:stretch>
              </a:blipFill>
            </p:spPr>
            <p:txBody>
              <a:bodyPr/>
              <a:lstStyle/>
              <a:p>
                <a:r>
                  <a:rPr lang="en-US">
                    <a:noFill/>
                  </a:rPr>
                  <a:t> </a:t>
                </a:r>
              </a:p>
            </p:txBody>
          </p:sp>
        </mc:Fallback>
      </mc:AlternateContent>
      <p:sp>
        <p:nvSpPr>
          <p:cNvPr id="38" name="Title 1">
            <a:extLst>
              <a:ext uri="{FF2B5EF4-FFF2-40B4-BE49-F238E27FC236}">
                <a16:creationId xmlns:a16="http://schemas.microsoft.com/office/drawing/2014/main" id="{E3B62E7F-EFBD-A9F4-4809-011E7F7E282B}"/>
              </a:ext>
            </a:extLst>
          </p:cNvPr>
          <p:cNvSpPr>
            <a:spLocks noGrp="1"/>
          </p:cNvSpPr>
          <p:nvPr>
            <p:ph type="title"/>
          </p:nvPr>
        </p:nvSpPr>
        <p:spPr>
          <a:xfrm>
            <a:off x="7057262" y="1336416"/>
            <a:ext cx="4828758" cy="3177338"/>
          </a:xfrm>
        </p:spPr>
        <p:txBody>
          <a:bodyPr>
            <a:noAutofit/>
          </a:bodyPr>
          <a:lstStyle/>
          <a:p>
            <a:r>
              <a:rPr lang="en-US" sz="4000" dirty="0">
                <a:latin typeface="+mn-lt"/>
              </a:rPr>
              <a:t>Quiz:</a:t>
            </a:r>
            <a:br>
              <a:rPr lang="en-US" sz="4000" dirty="0">
                <a:latin typeface="+mn-lt"/>
              </a:rPr>
            </a:br>
            <a:br>
              <a:rPr lang="en-US" sz="4000" dirty="0">
                <a:latin typeface="+mn-lt"/>
              </a:rPr>
            </a:br>
            <a:r>
              <a:rPr lang="en-US" sz="4000" dirty="0">
                <a:latin typeface="+mn-lt"/>
              </a:rPr>
              <a:t>1. How many logistic regressions are in this neural network?</a:t>
            </a:r>
            <a:br>
              <a:rPr lang="en-US" sz="4000" dirty="0">
                <a:latin typeface="+mn-lt"/>
              </a:rPr>
            </a:br>
            <a:br>
              <a:rPr lang="en-US" sz="4000" dirty="0">
                <a:latin typeface="+mn-lt"/>
              </a:rPr>
            </a:br>
            <a:r>
              <a:rPr lang="en-US" sz="4000" dirty="0">
                <a:latin typeface="+mn-lt"/>
              </a:rPr>
              <a:t>2. How many parameters are in this neural network?</a:t>
            </a:r>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62AA479-70EF-C304-F852-154F34E8C25E}"/>
                  </a:ext>
                </a:extLst>
              </p:cNvPr>
              <p:cNvSpPr txBox="1"/>
              <p:nvPr/>
            </p:nvSpPr>
            <p:spPr>
              <a:xfrm>
                <a:off x="3395156" y="1746630"/>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40" name="TextBox 39">
                <a:extLst>
                  <a:ext uri="{FF2B5EF4-FFF2-40B4-BE49-F238E27FC236}">
                    <a16:creationId xmlns:a16="http://schemas.microsoft.com/office/drawing/2014/main" id="{C62AA479-70EF-C304-F852-154F34E8C25E}"/>
                  </a:ext>
                </a:extLst>
              </p:cNvPr>
              <p:cNvSpPr txBox="1">
                <a:spLocks noRot="1" noChangeAspect="1" noMove="1" noResize="1" noEditPoints="1" noAdjustHandles="1" noChangeArrowheads="1" noChangeShapeType="1" noTextEdit="1"/>
              </p:cNvSpPr>
              <p:nvPr/>
            </p:nvSpPr>
            <p:spPr>
              <a:xfrm>
                <a:off x="3395156" y="1746630"/>
                <a:ext cx="482826" cy="51257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07BF19E-837B-5E2B-0CEC-A6A91FC3AAA4}"/>
                  </a:ext>
                </a:extLst>
              </p:cNvPr>
              <p:cNvSpPr txBox="1"/>
              <p:nvPr/>
            </p:nvSpPr>
            <p:spPr>
              <a:xfrm>
                <a:off x="3782658" y="2925085"/>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2</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41" name="TextBox 40">
                <a:extLst>
                  <a:ext uri="{FF2B5EF4-FFF2-40B4-BE49-F238E27FC236}">
                    <a16:creationId xmlns:a16="http://schemas.microsoft.com/office/drawing/2014/main" id="{B07BF19E-837B-5E2B-0CEC-A6A91FC3AAA4}"/>
                  </a:ext>
                </a:extLst>
              </p:cNvPr>
              <p:cNvSpPr txBox="1">
                <a:spLocks noRot="1" noChangeAspect="1" noMove="1" noResize="1" noEditPoints="1" noAdjustHandles="1" noChangeArrowheads="1" noChangeShapeType="1" noTextEdit="1"/>
              </p:cNvSpPr>
              <p:nvPr/>
            </p:nvSpPr>
            <p:spPr>
              <a:xfrm>
                <a:off x="3782658" y="2925085"/>
                <a:ext cx="1980699" cy="512576"/>
              </a:xfrm>
              <a:prstGeom prst="rect">
                <a:avLst/>
              </a:prstGeom>
              <a:blipFill>
                <a:blip r:embed="rId13"/>
                <a:stretch>
                  <a:fillRect l="-2564" b="-731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2571A929-F31B-842C-7678-6EDA9C66B0AA}"/>
              </a:ext>
            </a:extLst>
          </p:cNvPr>
          <p:cNvSpPr/>
          <p:nvPr/>
        </p:nvSpPr>
        <p:spPr>
          <a:xfrm>
            <a:off x="1765602" y="2607363"/>
            <a:ext cx="4224759"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2</a:t>
            </a:r>
          </a:p>
        </p:txBody>
      </p:sp>
      <p:graphicFrame>
        <p:nvGraphicFramePr>
          <p:cNvPr id="28" name="Table 27">
            <a:extLst>
              <a:ext uri="{FF2B5EF4-FFF2-40B4-BE49-F238E27FC236}">
                <a16:creationId xmlns:a16="http://schemas.microsoft.com/office/drawing/2014/main" id="{66EC8CFC-7736-62EF-4BFE-C5BEF695BAA6}"/>
              </a:ext>
            </a:extLst>
          </p:cNvPr>
          <p:cNvGraphicFramePr>
            <a:graphicFrameLocks noGrp="1"/>
          </p:cNvGraphicFramePr>
          <p:nvPr/>
        </p:nvGraphicFramePr>
        <p:xfrm>
          <a:off x="1973863" y="4137176"/>
          <a:ext cx="2169093" cy="622932"/>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166625752"/>
                    </a:ext>
                  </a:extLst>
                </a:gridCol>
                <a:gridCol w="723031">
                  <a:extLst>
                    <a:ext uri="{9D8B030D-6E8A-4147-A177-3AD203B41FA5}">
                      <a16:colId xmlns:a16="http://schemas.microsoft.com/office/drawing/2014/main" val="2833431289"/>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32" name="Straight Arrow Connector 31">
            <a:extLst>
              <a:ext uri="{FF2B5EF4-FFF2-40B4-BE49-F238E27FC236}">
                <a16:creationId xmlns:a16="http://schemas.microsoft.com/office/drawing/2014/main" id="{C21C51C2-4A8E-3545-221D-4DC9A79C4BEF}"/>
              </a:ext>
            </a:extLst>
          </p:cNvPr>
          <p:cNvCxnSpPr>
            <a:cxnSpLocks/>
          </p:cNvCxnSpPr>
          <p:nvPr/>
        </p:nvCxnSpPr>
        <p:spPr>
          <a:xfrm flipH="1" flipV="1">
            <a:off x="3524298" y="3486613"/>
            <a:ext cx="225660" cy="636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9FAAEA7B-499E-91FB-EC14-B709EBD4593B}"/>
              </a:ext>
            </a:extLst>
          </p:cNvPr>
          <p:cNvCxnSpPr>
            <a:cxnSpLocks/>
          </p:cNvCxnSpPr>
          <p:nvPr/>
        </p:nvCxnSpPr>
        <p:spPr>
          <a:xfrm flipV="1">
            <a:off x="2371778" y="3486613"/>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12CFB52F-318B-6DB1-5093-2F29283C76C7}"/>
                  </a:ext>
                </a:extLst>
              </p:cNvPr>
              <p:cNvSpPr txBox="1"/>
              <p:nvPr/>
            </p:nvSpPr>
            <p:spPr>
              <a:xfrm>
                <a:off x="4156282" y="4198580"/>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797" b="1" i="1" dirty="0" smtClean="0">
                              <a:latin typeface="Cambria Math" panose="02040503050406030204" pitchFamily="18" charset="0"/>
                              <a:cs typeface="Times New Roman" panose="02020603050405020304" pitchFamily="18" charset="0"/>
                            </a:rPr>
                          </m:ctrlPr>
                        </m:sSubPr>
                        <m:e>
                          <m:r>
                            <a:rPr lang="en-US" sz="2797" b="1" i="1" dirty="0" smtClean="0">
                              <a:latin typeface="Cambria Math" panose="02040503050406030204" pitchFamily="18" charset="0"/>
                              <a:cs typeface="Times New Roman" panose="02020603050405020304" pitchFamily="18" charset="0"/>
                            </a:rPr>
                            <m:t>𝒉</m:t>
                          </m:r>
                        </m:e>
                        <m:sub>
                          <m:r>
                            <a:rPr lang="en-US" sz="2797" b="0" i="1" dirty="0" smtClean="0">
                              <a:latin typeface="Cambria Math" panose="02040503050406030204" pitchFamily="18" charset="0"/>
                              <a:cs typeface="Times New Roman" panose="02020603050405020304" pitchFamily="18" charset="0"/>
                            </a:rPr>
                            <m:t>1</m:t>
                          </m:r>
                        </m:sub>
                      </m:sSub>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35" name="TextBox 34">
                <a:extLst>
                  <a:ext uri="{FF2B5EF4-FFF2-40B4-BE49-F238E27FC236}">
                    <a16:creationId xmlns:a16="http://schemas.microsoft.com/office/drawing/2014/main" id="{12CFB52F-318B-6DB1-5093-2F29283C76C7}"/>
                  </a:ext>
                </a:extLst>
              </p:cNvPr>
              <p:cNvSpPr txBox="1">
                <a:spLocks noRot="1" noChangeAspect="1" noMove="1" noResize="1" noEditPoints="1" noAdjustHandles="1" noChangeArrowheads="1" noChangeShapeType="1" noTextEdit="1"/>
              </p:cNvSpPr>
              <p:nvPr/>
            </p:nvSpPr>
            <p:spPr>
              <a:xfrm>
                <a:off x="4156282" y="4198580"/>
                <a:ext cx="1980699" cy="512576"/>
              </a:xfrm>
              <a:prstGeom prst="rect">
                <a:avLst/>
              </a:prstGeom>
              <a:blipFill>
                <a:blip r:embed="rId14"/>
                <a:stretch>
                  <a:fillRect l="-1911" b="-4762"/>
                </a:stretch>
              </a:blipFill>
            </p:spPr>
            <p:txBody>
              <a:bodyPr/>
              <a:lstStyle/>
              <a:p>
                <a:r>
                  <a:rPr lang="en-US">
                    <a:noFill/>
                  </a:rPr>
                  <a:t> </a:t>
                </a:r>
              </a:p>
            </p:txBody>
          </p:sp>
        </mc:Fallback>
      </mc:AlternateContent>
      <p:sp>
        <p:nvSpPr>
          <p:cNvPr id="36" name="Rounded Rectangle 35">
            <a:extLst>
              <a:ext uri="{FF2B5EF4-FFF2-40B4-BE49-F238E27FC236}">
                <a16:creationId xmlns:a16="http://schemas.microsoft.com/office/drawing/2014/main" id="{03602309-F2BF-6154-2763-A5D76208D392}"/>
              </a:ext>
            </a:extLst>
          </p:cNvPr>
          <p:cNvSpPr/>
          <p:nvPr/>
        </p:nvSpPr>
        <p:spPr>
          <a:xfrm>
            <a:off x="1765603" y="3879189"/>
            <a:ext cx="4595868"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 1</a:t>
            </a:r>
          </a:p>
        </p:txBody>
      </p:sp>
      <p:cxnSp>
        <p:nvCxnSpPr>
          <p:cNvPr id="37" name="Straight Arrow Connector 36">
            <a:extLst>
              <a:ext uri="{FF2B5EF4-FFF2-40B4-BE49-F238E27FC236}">
                <a16:creationId xmlns:a16="http://schemas.microsoft.com/office/drawing/2014/main" id="{88ABD852-E986-E8A5-F788-0EB3CE1D6D09}"/>
              </a:ext>
            </a:extLst>
          </p:cNvPr>
          <p:cNvCxnSpPr>
            <a:cxnSpLocks/>
            <a:stCxn id="28" idx="0"/>
          </p:cNvCxnSpPr>
          <p:nvPr/>
        </p:nvCxnSpPr>
        <p:spPr>
          <a:xfrm flipH="1" flipV="1">
            <a:off x="2739605" y="3480798"/>
            <a:ext cx="318804" cy="6563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634041D-2850-F842-F342-85A7DC8769A1}"/>
              </a:ext>
            </a:extLst>
          </p:cNvPr>
          <p:cNvCxnSpPr>
            <a:cxnSpLocks/>
          </p:cNvCxnSpPr>
          <p:nvPr/>
        </p:nvCxnSpPr>
        <p:spPr>
          <a:xfrm flipV="1">
            <a:off x="2467220" y="3471858"/>
            <a:ext cx="824133" cy="6435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C148EB3D-3DAC-6BCF-79A1-723B530B9948}"/>
              </a:ext>
            </a:extLst>
          </p:cNvPr>
          <p:cNvCxnSpPr>
            <a:cxnSpLocks/>
          </p:cNvCxnSpPr>
          <p:nvPr/>
        </p:nvCxnSpPr>
        <p:spPr>
          <a:xfrm flipV="1">
            <a:off x="3163011" y="3471858"/>
            <a:ext cx="215938" cy="628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0C69575-571A-2B02-9E1D-720F4860E478}"/>
              </a:ext>
            </a:extLst>
          </p:cNvPr>
          <p:cNvCxnSpPr>
            <a:cxnSpLocks/>
          </p:cNvCxnSpPr>
          <p:nvPr/>
        </p:nvCxnSpPr>
        <p:spPr>
          <a:xfrm flipH="1" flipV="1">
            <a:off x="2859685" y="3480798"/>
            <a:ext cx="766144" cy="6496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1687E963-727B-89E8-60DA-16C66415F3A2}"/>
              </a:ext>
            </a:extLst>
          </p:cNvPr>
          <p:cNvCxnSpPr>
            <a:cxnSpLocks/>
          </p:cNvCxnSpPr>
          <p:nvPr/>
        </p:nvCxnSpPr>
        <p:spPr>
          <a:xfrm flipV="1">
            <a:off x="2193574" y="4746486"/>
            <a:ext cx="0" cy="5290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80C79E4E-0D62-C6EC-EC3E-2F6316FCA5A0}"/>
              </a:ext>
            </a:extLst>
          </p:cNvPr>
          <p:cNvCxnSpPr>
            <a:cxnSpLocks/>
          </p:cNvCxnSpPr>
          <p:nvPr/>
        </p:nvCxnSpPr>
        <p:spPr>
          <a:xfrm flipH="1" flipV="1">
            <a:off x="2445590" y="4776733"/>
            <a:ext cx="1119241" cy="523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C9ABAE9C-97F2-845B-32B5-A6878E28138C}"/>
              </a:ext>
            </a:extLst>
          </p:cNvPr>
          <p:cNvCxnSpPr>
            <a:cxnSpLocks/>
            <a:stCxn id="18" idx="0"/>
          </p:cNvCxnSpPr>
          <p:nvPr/>
        </p:nvCxnSpPr>
        <p:spPr>
          <a:xfrm flipH="1" flipV="1">
            <a:off x="2296579" y="4765195"/>
            <a:ext cx="761829" cy="5427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350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D289BE-3678-4E4C-A0AB-C9A80FCBF38B}"/>
                  </a:ext>
                </a:extLst>
              </p:cNvPr>
              <p:cNvSpPr>
                <a:spLocks noGrp="1"/>
              </p:cNvSpPr>
              <p:nvPr>
                <p:ph sz="half" idx="1"/>
              </p:nvPr>
            </p:nvSpPr>
            <p:spPr>
              <a:xfrm>
                <a:off x="527187" y="1640264"/>
                <a:ext cx="5378757" cy="4852610"/>
              </a:xfrm>
            </p:spPr>
            <p:txBody>
              <a:bodyPr>
                <a:normAutofit fontScale="77500" lnSpcReduction="20000"/>
              </a:bodyPr>
              <a:lstStyle/>
              <a:p>
                <a:r>
                  <a:rPr lang="en-US" dirty="0"/>
                  <a:t>Suppose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are biomarker values</a:t>
                </a:r>
              </a:p>
              <a:p>
                <a:endParaRPr lang="en-US" dirty="0"/>
              </a:p>
              <a:p>
                <a:r>
                  <a:rPr lang="en-US" dirty="0"/>
                  <a:t>After biopsy:</a:t>
                </a:r>
              </a:p>
              <a:p>
                <a:pPr lvl="1"/>
                <a:r>
                  <a:rPr lang="en-US" dirty="0"/>
                  <a:t>Blue patients: benign</a:t>
                </a:r>
              </a:p>
              <a:p>
                <a:pPr lvl="1"/>
                <a:r>
                  <a:rPr lang="en-US" dirty="0"/>
                  <a:t>Red patients: malignant</a:t>
                </a:r>
              </a:p>
              <a:p>
                <a:endParaRPr lang="en-US" dirty="0"/>
              </a:p>
              <a:p>
                <a:r>
                  <a:rPr lang="en-US" dirty="0"/>
                  <a:t>We need a model that can distinguish between the two, but logistic regression cannot: </a:t>
                </a:r>
                <a:r>
                  <a:rPr lang="en-US" u="sng" dirty="0"/>
                  <a:t>it can only draw </a:t>
                </a:r>
                <a:r>
                  <a:rPr lang="en-US" b="1" u="sng" dirty="0"/>
                  <a:t>linear</a:t>
                </a:r>
                <a:r>
                  <a:rPr lang="en-US" u="sng" dirty="0"/>
                  <a:t> decision boundaries</a:t>
                </a:r>
                <a:r>
                  <a:rPr lang="en-US" dirty="0"/>
                  <a:t>.</a:t>
                </a:r>
              </a:p>
              <a:p>
                <a:endParaRPr lang="en-US" dirty="0">
                  <a:solidFill>
                    <a:schemeClr val="tx1"/>
                  </a:solidFill>
                </a:endParaRPr>
              </a:p>
              <a:p>
                <a:r>
                  <a:rPr lang="en-US" dirty="0">
                    <a:solidFill>
                      <a:schemeClr val="tx1"/>
                    </a:solidFill>
                  </a:rPr>
                  <a:t>Today, we will see how we can “extend” logistic regression to form a multilayer perceptron (MLP) – in other words, a neural network – that can draw </a:t>
                </a:r>
                <a:r>
                  <a:rPr lang="en-US" b="1" dirty="0">
                    <a:solidFill>
                      <a:schemeClr val="tx1"/>
                    </a:solidFill>
                  </a:rPr>
                  <a:t>nonlinear</a:t>
                </a:r>
                <a:r>
                  <a:rPr lang="en-US" dirty="0">
                    <a:solidFill>
                      <a:schemeClr val="tx1"/>
                    </a:solidFill>
                  </a:rPr>
                  <a:t> decision boundaries</a:t>
                </a:r>
              </a:p>
            </p:txBody>
          </p:sp>
        </mc:Choice>
        <mc:Fallback xmlns="">
          <p:sp>
            <p:nvSpPr>
              <p:cNvPr id="3" name="Content Placeholder 2">
                <a:extLst>
                  <a:ext uri="{FF2B5EF4-FFF2-40B4-BE49-F238E27FC236}">
                    <a16:creationId xmlns:a16="http://schemas.microsoft.com/office/drawing/2014/main" id="{24D289BE-3678-4E4C-A0AB-C9A80FCBF38B}"/>
                  </a:ext>
                </a:extLst>
              </p:cNvPr>
              <p:cNvSpPr>
                <a:spLocks noGrp="1" noRot="1" noChangeAspect="1" noMove="1" noResize="1" noEditPoints="1" noAdjustHandles="1" noChangeArrowheads="1" noChangeShapeType="1" noTextEdit="1"/>
              </p:cNvSpPr>
              <p:nvPr>
                <p:ph sz="half" idx="1"/>
              </p:nvPr>
            </p:nvSpPr>
            <p:spPr>
              <a:xfrm>
                <a:off x="527187" y="1640264"/>
                <a:ext cx="5378757" cy="4852610"/>
              </a:xfrm>
              <a:blipFill>
                <a:blip r:embed="rId3"/>
                <a:stretch>
                  <a:fillRect l="-1176" t="-2611" r="-2353"/>
                </a:stretch>
              </a:blipFill>
            </p:spPr>
            <p:txBody>
              <a:bodyPr/>
              <a:lstStyle/>
              <a:p>
                <a:r>
                  <a:rPr lang="en-US">
                    <a:noFill/>
                  </a:rPr>
                  <a:t> </a:t>
                </a:r>
              </a:p>
            </p:txBody>
          </p:sp>
        </mc:Fallback>
      </mc:AlternateContent>
      <p:pic>
        <p:nvPicPr>
          <p:cNvPr id="5" name="Content Placeholder 7">
            <a:extLst>
              <a:ext uri="{FF2B5EF4-FFF2-40B4-BE49-F238E27FC236}">
                <a16:creationId xmlns:a16="http://schemas.microsoft.com/office/drawing/2014/main" id="{5A205B8E-8065-8249-82B1-46330BE67A2E}"/>
              </a:ext>
            </a:extLst>
          </p:cNvPr>
          <p:cNvPicPr>
            <a:picLocks noGrp="1" noChangeAspect="1"/>
          </p:cNvPicPr>
          <p:nvPr>
            <p:ph sz="half" idx="2"/>
          </p:nvPr>
        </p:nvPicPr>
        <p:blipFill>
          <a:blip r:embed="rId4"/>
          <a:stretch>
            <a:fillRect/>
          </a:stretch>
        </p:blipFill>
        <p:spPr>
          <a:xfrm>
            <a:off x="6616048" y="1415723"/>
            <a:ext cx="5077151" cy="5077151"/>
          </a:xfrm>
        </p:spPr>
      </p:pic>
      <p:sp>
        <p:nvSpPr>
          <p:cNvPr id="4" name="TextBox 3">
            <a:extLst>
              <a:ext uri="{FF2B5EF4-FFF2-40B4-BE49-F238E27FC236}">
                <a16:creationId xmlns:a16="http://schemas.microsoft.com/office/drawing/2014/main" id="{F8AAB3F9-274F-1C48-950E-D45CA2FA9B89}"/>
              </a:ext>
            </a:extLst>
          </p:cNvPr>
          <p:cNvSpPr txBox="1"/>
          <p:nvPr/>
        </p:nvSpPr>
        <p:spPr>
          <a:xfrm>
            <a:off x="7334137" y="1549202"/>
            <a:ext cx="3757311" cy="369332"/>
          </a:xfrm>
          <a:prstGeom prst="rect">
            <a:avLst/>
          </a:prstGeom>
          <a:noFill/>
        </p:spPr>
        <p:txBody>
          <a:bodyPr wrap="none" rtlCol="0">
            <a:spAutoFit/>
          </a:bodyPr>
          <a:lstStyle/>
          <a:p>
            <a:r>
              <a:rPr lang="en-US" dirty="0"/>
              <a:t>Logistic Regression Decision Boundary</a:t>
            </a:r>
          </a:p>
        </p:txBody>
      </p:sp>
    </p:spTree>
    <p:extLst>
      <p:ext uri="{BB962C8B-B14F-4D97-AF65-F5344CB8AC3E}">
        <p14:creationId xmlns:p14="http://schemas.microsoft.com/office/powerpoint/2010/main" val="4294934211"/>
      </p:ext>
    </p:extLst>
  </p:cSld>
  <p:clrMapOvr>
    <a:masterClrMapping/>
  </p:clrMapOvr>
  <mc:AlternateContent xmlns:mc="http://schemas.openxmlformats.org/markup-compatibility/2006" xmlns:p14="http://schemas.microsoft.com/office/powerpoint/2010/main">
    <mc:Choice Requires="p14">
      <p:transition spd="slow" p14:dur="2000" advTm="90712"/>
    </mc:Choice>
    <mc:Fallback xmlns="">
      <p:transition spd="slow" advTm="9071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6DE84-3EDD-8036-3C4E-853C45FADE8D}"/>
              </a:ext>
            </a:extLst>
          </p:cNvPr>
          <p:cNvSpPr>
            <a:spLocks noGrp="1"/>
          </p:cNvSpPr>
          <p:nvPr>
            <p:ph type="title"/>
          </p:nvPr>
        </p:nvSpPr>
        <p:spPr/>
        <p:txBody>
          <a:bodyPr/>
          <a:lstStyle/>
          <a:p>
            <a:r>
              <a:rPr lang="en-US" dirty="0"/>
              <a:t>MLP for MNIST</a:t>
            </a:r>
          </a:p>
        </p:txBody>
      </p:sp>
      <p:sp>
        <p:nvSpPr>
          <p:cNvPr id="3" name="Text Placeholder 2">
            <a:extLst>
              <a:ext uri="{FF2B5EF4-FFF2-40B4-BE49-F238E27FC236}">
                <a16:creationId xmlns:a16="http://schemas.microsoft.com/office/drawing/2014/main" id="{9DF9CF02-5741-90A4-908C-6F7F623EE7C3}"/>
              </a:ext>
            </a:extLst>
          </p:cNvPr>
          <p:cNvSpPr>
            <a:spLocks noGrp="1"/>
          </p:cNvSpPr>
          <p:nvPr>
            <p:ph type="body" idx="1"/>
          </p:nvPr>
        </p:nvSpPr>
        <p:spPr/>
        <p:txBody>
          <a:bodyPr/>
          <a:lstStyle/>
          <a:p>
            <a:r>
              <a:rPr lang="en-US" dirty="0"/>
              <a:t>Moving toward computer vision</a:t>
            </a:r>
          </a:p>
        </p:txBody>
      </p:sp>
    </p:spTree>
    <p:extLst>
      <p:ext uri="{BB962C8B-B14F-4D97-AF65-F5344CB8AC3E}">
        <p14:creationId xmlns:p14="http://schemas.microsoft.com/office/powerpoint/2010/main" val="226362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6F062-3BA0-6A4F-A05E-6B982E6B84DA}"/>
              </a:ext>
            </a:extLst>
          </p:cNvPr>
          <p:cNvSpPr>
            <a:spLocks noGrp="1"/>
          </p:cNvSpPr>
          <p:nvPr>
            <p:ph type="title"/>
          </p:nvPr>
        </p:nvSpPr>
        <p:spPr>
          <a:xfrm>
            <a:off x="673296" y="226922"/>
            <a:ext cx="10960485" cy="1141717"/>
          </a:xfrm>
        </p:spPr>
        <p:txBody>
          <a:bodyPr>
            <a:noAutofit/>
          </a:bodyPr>
          <a:lstStyle/>
          <a:p>
            <a:r>
              <a:rPr lang="en-US" sz="4261" dirty="0"/>
              <a:t>Why Limit Ourselves to Only One Filter?</a:t>
            </a:r>
          </a:p>
        </p:txBody>
      </p:sp>
      <p:pic>
        <p:nvPicPr>
          <p:cNvPr id="4" name="Picture 3">
            <a:extLst>
              <a:ext uri="{FF2B5EF4-FFF2-40B4-BE49-F238E27FC236}">
                <a16:creationId xmlns:a16="http://schemas.microsoft.com/office/drawing/2014/main" id="{C5E2BCDF-DA92-B744-AF04-90C8D7490656}"/>
              </a:ext>
            </a:extLst>
          </p:cNvPr>
          <p:cNvPicPr>
            <a:picLocks noChangeAspect="1"/>
          </p:cNvPicPr>
          <p:nvPr/>
        </p:nvPicPr>
        <p:blipFill>
          <a:blip r:embed="rId3"/>
          <a:stretch>
            <a:fillRect/>
          </a:stretch>
        </p:blipFill>
        <p:spPr>
          <a:xfrm>
            <a:off x="1813881" y="1729096"/>
            <a:ext cx="4077352" cy="407735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9BB11-C21A-7F43-BA77-B70822A28B56}"/>
                  </a:ext>
                </a:extLst>
              </p:cNvPr>
              <p:cNvSpPr txBox="1"/>
              <p:nvPr/>
            </p:nvSpPr>
            <p:spPr>
              <a:xfrm>
                <a:off x="996977" y="3591728"/>
                <a:ext cx="10024235" cy="8302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795" i="1">
                          <a:latin typeface="Cambria Math" panose="02040503050406030204" pitchFamily="18" charset="0"/>
                        </a:rPr>
                        <m:t>𝜎</m:t>
                      </m:r>
                      <m:d>
                        <m:dPr>
                          <m:ctrlPr>
                            <a:rPr lang="en-US" sz="4795" i="1">
                              <a:latin typeface="Cambria Math" panose="02040503050406030204" pitchFamily="18" charset="0"/>
                            </a:rPr>
                          </m:ctrlPr>
                        </m:dPr>
                        <m:e>
                          <m:r>
                            <a:rPr lang="en-US" sz="4795" i="1">
                              <a:latin typeface="Cambria Math" panose="02040503050406030204" pitchFamily="18" charset="0"/>
                            </a:rPr>
                            <m:t>                            ×                                 </m:t>
                          </m:r>
                        </m:e>
                      </m:d>
                    </m:oMath>
                  </m:oMathPara>
                </a14:m>
                <a:endParaRPr lang="en-US" sz="4795" dirty="0"/>
              </a:p>
            </p:txBody>
          </p:sp>
        </mc:Choice>
        <mc:Fallback xmlns="">
          <p:sp>
            <p:nvSpPr>
              <p:cNvPr id="5" name="TextBox 4">
                <a:extLst>
                  <a:ext uri="{FF2B5EF4-FFF2-40B4-BE49-F238E27FC236}">
                    <a16:creationId xmlns:a16="http://schemas.microsoft.com/office/drawing/2014/main" id="{6E29BB11-C21A-7F43-BA77-B70822A28B56}"/>
                  </a:ext>
                </a:extLst>
              </p:cNvPr>
              <p:cNvSpPr txBox="1">
                <a:spLocks noRot="1" noChangeAspect="1" noMove="1" noResize="1" noEditPoints="1" noAdjustHandles="1" noChangeArrowheads="1" noChangeShapeType="1" noTextEdit="1"/>
              </p:cNvSpPr>
              <p:nvPr/>
            </p:nvSpPr>
            <p:spPr>
              <a:xfrm>
                <a:off x="996977" y="3591728"/>
                <a:ext cx="10024235" cy="830227"/>
              </a:xfrm>
              <a:prstGeom prst="rect">
                <a:avLst/>
              </a:prstGeom>
              <a:blipFill>
                <a:blip r:embed="rId6"/>
                <a:stretch>
                  <a:fillRect t="-1515" b="-2727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0B6B775-C3DF-3E40-9817-0D018BB1071A}"/>
              </a:ext>
            </a:extLst>
          </p:cNvPr>
          <p:cNvPicPr>
            <a:picLocks noChangeAspect="1"/>
          </p:cNvPicPr>
          <p:nvPr/>
        </p:nvPicPr>
        <p:blipFill>
          <a:blip r:embed="rId7"/>
          <a:stretch>
            <a:fillRect/>
          </a:stretch>
        </p:blipFill>
        <p:spPr>
          <a:xfrm>
            <a:off x="5761907" y="1366215"/>
            <a:ext cx="4860549" cy="4860549"/>
          </a:xfrm>
          <a:prstGeom prst="rect">
            <a:avLst/>
          </a:prstGeom>
        </p:spPr>
      </p:pic>
    </p:spTree>
    <p:extLst>
      <p:ext uri="{BB962C8B-B14F-4D97-AF65-F5344CB8AC3E}">
        <p14:creationId xmlns:p14="http://schemas.microsoft.com/office/powerpoint/2010/main" val="798730396"/>
      </p:ext>
    </p:extLst>
  </p:cSld>
  <p:clrMapOvr>
    <a:masterClrMapping/>
  </p:clrMapOvr>
  <mc:AlternateContent xmlns:mc="http://schemas.openxmlformats.org/markup-compatibility/2006" xmlns:p14="http://schemas.microsoft.com/office/powerpoint/2010/main">
    <mc:Choice Requires="p14">
      <p:transition spd="slow" p14:dur="2000" advTm="47116"/>
    </mc:Choice>
    <mc:Fallback xmlns="">
      <p:transition spd="slow" advTm="4711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Tree>
    <p:extLst>
      <p:ext uri="{BB962C8B-B14F-4D97-AF65-F5344CB8AC3E}">
        <p14:creationId xmlns:p14="http://schemas.microsoft.com/office/powerpoint/2010/main" val="1463867292"/>
      </p:ext>
    </p:extLst>
  </p:cSld>
  <p:clrMapOvr>
    <a:masterClrMapping/>
  </p:clrMapOvr>
  <mc:AlternateContent xmlns:mc="http://schemas.openxmlformats.org/markup-compatibility/2006" xmlns:p14="http://schemas.microsoft.com/office/powerpoint/2010/main">
    <mc:Choice Requires="p14">
      <p:transition spd="slow" p14:dur="2000" advTm="22915"/>
    </mc:Choice>
    <mc:Fallback xmlns="">
      <p:transition spd="slow" advTm="2291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6355426" y="4700691"/>
            <a:ext cx="5226975" cy="1309205"/>
          </a:xfrm>
          <a:prstGeom prst="rect">
            <a:avLst/>
          </a:prstGeom>
          <a:noFill/>
        </p:spPr>
        <p:txBody>
          <a:bodyPr wrap="square" rtlCol="0">
            <a:spAutoFit/>
          </a:bodyPr>
          <a:lstStyle/>
          <a:p>
            <a:r>
              <a:rPr lang="en-US" sz="2636" dirty="0"/>
              <a:t>Single Filter (e.g. Logistic Regression/ “Shallow Learning”) only uses one filter, looks for the average shape</a:t>
            </a:r>
          </a:p>
        </p:txBody>
      </p:sp>
      <p:pic>
        <p:nvPicPr>
          <p:cNvPr id="7" name="Picture 6">
            <a:extLst>
              <a:ext uri="{FF2B5EF4-FFF2-40B4-BE49-F238E27FC236}">
                <a16:creationId xmlns:a16="http://schemas.microsoft.com/office/drawing/2014/main" id="{B51C5FA1-48E1-4B43-835D-81A35BCD95C3}"/>
              </a:ext>
            </a:extLst>
          </p:cNvPr>
          <p:cNvPicPr>
            <a:picLocks noChangeAspect="1"/>
          </p:cNvPicPr>
          <p:nvPr/>
        </p:nvPicPr>
        <p:blipFill>
          <a:blip r:embed="rId7"/>
          <a:stretch>
            <a:fillRect/>
          </a:stretch>
        </p:blipFill>
        <p:spPr>
          <a:xfrm>
            <a:off x="6857144" y="1796473"/>
            <a:ext cx="3226448" cy="3226448"/>
          </a:xfrm>
          <a:prstGeom prst="rect">
            <a:avLst/>
          </a:prstGeom>
        </p:spPr>
      </p:pic>
    </p:spTree>
    <p:extLst>
      <p:ext uri="{BB962C8B-B14F-4D97-AF65-F5344CB8AC3E}">
        <p14:creationId xmlns:p14="http://schemas.microsoft.com/office/powerpoint/2010/main" val="1050053062"/>
      </p:ext>
    </p:extLst>
  </p:cSld>
  <p:clrMapOvr>
    <a:masterClrMapping/>
  </p:clrMapOvr>
  <mc:AlternateContent xmlns:mc="http://schemas.openxmlformats.org/markup-compatibility/2006" xmlns:p14="http://schemas.microsoft.com/office/powerpoint/2010/main">
    <mc:Choice Requires="p14">
      <p:transition spd="slow" p14:dur="2000" advTm="26790"/>
    </mc:Choice>
    <mc:Fallback xmlns="">
      <p:transition spd="slow" advTm="2679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0C90355-C0BB-40C8-27DB-5B9D72585518}"/>
              </a:ext>
            </a:extLst>
          </p:cNvPr>
          <p:cNvSpPr>
            <a:spLocks noGrp="1"/>
          </p:cNvSpPr>
          <p:nvPr>
            <p:ph type="title"/>
          </p:nvPr>
        </p:nvSpPr>
        <p:spPr>
          <a:xfrm>
            <a:off x="838200" y="365125"/>
            <a:ext cx="10515600" cy="1325563"/>
          </a:xfrm>
        </p:spPr>
        <p:txBody>
          <a:bodyPr>
            <a:noAutofit/>
          </a:bodyPr>
          <a:lstStyle/>
          <a:p>
            <a:r>
              <a:rPr lang="en-US" sz="4267" dirty="0"/>
              <a:t>A single ‘4’ detector</a:t>
            </a:r>
          </a:p>
        </p:txBody>
      </p:sp>
      <p:cxnSp>
        <p:nvCxnSpPr>
          <p:cNvPr id="26" name="Straight Arrow Connector 25">
            <a:extLst>
              <a:ext uri="{FF2B5EF4-FFF2-40B4-BE49-F238E27FC236}">
                <a16:creationId xmlns:a16="http://schemas.microsoft.com/office/drawing/2014/main" id="{3226B2F4-2512-B4DE-4493-4A6384966D8E}"/>
              </a:ext>
            </a:extLst>
          </p:cNvPr>
          <p:cNvCxnSpPr>
            <a:cxnSpLocks/>
            <a:endCxn id="40" idx="2"/>
          </p:cNvCxnSpPr>
          <p:nvPr/>
        </p:nvCxnSpPr>
        <p:spPr>
          <a:xfrm flipV="1">
            <a:off x="2510579" y="4197090"/>
            <a:ext cx="242386"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26DBEE5-D3B8-DB18-218E-5FD963CCD561}"/>
              </a:ext>
            </a:extLst>
          </p:cNvPr>
          <p:cNvCxnSpPr>
            <a:cxnSpLocks/>
          </p:cNvCxnSpPr>
          <p:nvPr/>
        </p:nvCxnSpPr>
        <p:spPr>
          <a:xfrm flipH="1" flipV="1">
            <a:off x="2950393" y="4197090"/>
            <a:ext cx="109351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CEC90B8B-538E-C67B-136D-2366B84772AE}"/>
              </a:ext>
            </a:extLst>
          </p:cNvPr>
          <p:cNvCxnSpPr>
            <a:cxnSpLocks/>
          </p:cNvCxnSpPr>
          <p:nvPr/>
        </p:nvCxnSpPr>
        <p:spPr>
          <a:xfrm flipV="1">
            <a:off x="1448710" y="4197090"/>
            <a:ext cx="1128165"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8FB11C2-0E23-4B1C-48B0-0360BE9ED836}"/>
              </a:ext>
            </a:extLst>
          </p:cNvPr>
          <p:cNvCxnSpPr>
            <a:cxnSpLocks/>
          </p:cNvCxnSpPr>
          <p:nvPr/>
        </p:nvCxnSpPr>
        <p:spPr>
          <a:xfrm flipV="1">
            <a:off x="1992189" y="4197090"/>
            <a:ext cx="63951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5FFC811D-8B9F-573F-6409-9524807ADFF9}"/>
              </a:ext>
            </a:extLst>
          </p:cNvPr>
          <p:cNvCxnSpPr>
            <a:cxnSpLocks/>
            <a:endCxn id="40" idx="2"/>
          </p:cNvCxnSpPr>
          <p:nvPr/>
        </p:nvCxnSpPr>
        <p:spPr>
          <a:xfrm flipH="1" flipV="1">
            <a:off x="2752965" y="4197090"/>
            <a:ext cx="228917"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485A161-87A2-E922-DD14-42B2C12EDE2B}"/>
              </a:ext>
            </a:extLst>
          </p:cNvPr>
          <p:cNvCxnSpPr>
            <a:cxnSpLocks/>
          </p:cNvCxnSpPr>
          <p:nvPr/>
        </p:nvCxnSpPr>
        <p:spPr>
          <a:xfrm flipH="1" flipV="1">
            <a:off x="2880618" y="4197090"/>
            <a:ext cx="633124" cy="1455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09A775E3-9E51-C01C-2C6D-232302EBA81D}"/>
              </a:ext>
            </a:extLst>
          </p:cNvPr>
          <p:cNvSpPr txBox="1"/>
          <p:nvPr/>
        </p:nvSpPr>
        <p:spPr>
          <a:xfrm>
            <a:off x="1416927" y="4475979"/>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7336E56-866D-1FAD-9291-1BB42AAD107A}"/>
              </a:ext>
            </a:extLst>
          </p:cNvPr>
          <p:cNvSpPr txBox="1"/>
          <p:nvPr/>
        </p:nvSpPr>
        <p:spPr>
          <a:xfrm>
            <a:off x="3597288" y="4475979"/>
            <a:ext cx="695655" cy="522772"/>
          </a:xfrm>
          <a:prstGeom prst="rect">
            <a:avLst/>
          </a:prstGeom>
          <a:noFill/>
        </p:spPr>
        <p:txBody>
          <a:bodyPr wrap="square" rtlCol="0">
            <a:spAutoFit/>
          </a:bodyPr>
          <a:lstStyle/>
          <a:p>
            <a:r>
              <a:rPr lang="en-US" sz="2797" i="1" dirty="0" err="1">
                <a:latin typeface="Times New Roman" panose="02020603050405020304" pitchFamily="18" charset="0"/>
                <a:cs typeface="Times New Roman" panose="02020603050405020304" pitchFamily="18" charset="0"/>
              </a:rPr>
              <a:t>b</a:t>
            </a:r>
            <a:r>
              <a:rPr lang="en-US" sz="2797" i="1" baseline="-25000" dirty="0" err="1">
                <a:latin typeface="Times New Roman" panose="02020603050405020304" pitchFamily="18" charset="0"/>
                <a:cs typeface="Times New Roman" panose="02020603050405020304" pitchFamily="18" charset="0"/>
              </a:rPr>
              <a:t>M</a:t>
            </a:r>
            <a:endParaRPr lang="en-US" sz="2797" baseline="-25000" dirty="0">
              <a:latin typeface="Times New Roman" panose="02020603050405020304" pitchFamily="18" charset="0"/>
              <a:cs typeface="Times New Roman" panose="02020603050405020304" pitchFamily="18" charset="0"/>
            </a:endParaRPr>
          </a:p>
        </p:txBody>
      </p:sp>
      <p:graphicFrame>
        <p:nvGraphicFramePr>
          <p:cNvPr id="40" name="Table 39">
            <a:extLst>
              <a:ext uri="{FF2B5EF4-FFF2-40B4-BE49-F238E27FC236}">
                <a16:creationId xmlns:a16="http://schemas.microsoft.com/office/drawing/2014/main" id="{54183BA7-165C-1D29-6F1C-1FE93144283D}"/>
              </a:ext>
            </a:extLst>
          </p:cNvPr>
          <p:cNvGraphicFramePr>
            <a:graphicFrameLocks noGrp="1"/>
          </p:cNvGraphicFramePr>
          <p:nvPr/>
        </p:nvGraphicFramePr>
        <p:xfrm>
          <a:off x="2522222" y="373761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sp>
        <p:nvSpPr>
          <p:cNvPr id="60" name="TextBox 59">
            <a:extLst>
              <a:ext uri="{FF2B5EF4-FFF2-40B4-BE49-F238E27FC236}">
                <a16:creationId xmlns:a16="http://schemas.microsoft.com/office/drawing/2014/main" id="{A1B7776B-FEDF-2831-6E22-504DD8D180D9}"/>
              </a:ext>
            </a:extLst>
          </p:cNvPr>
          <p:cNvSpPr txBox="1"/>
          <p:nvPr/>
        </p:nvSpPr>
        <p:spPr>
          <a:xfrm>
            <a:off x="2601806" y="3665492"/>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z</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9ED4E9A1-CEE9-66F3-8031-756AF5869525}"/>
                  </a:ext>
                </a:extLst>
              </p:cNvPr>
              <p:cNvSpPr/>
              <p:nvPr/>
            </p:nvSpPr>
            <p:spPr>
              <a:xfrm>
                <a:off x="2510579" y="3059978"/>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61" name="Oval 60">
                <a:extLst>
                  <a:ext uri="{FF2B5EF4-FFF2-40B4-BE49-F238E27FC236}">
                    <a16:creationId xmlns:a16="http://schemas.microsoft.com/office/drawing/2014/main" id="{9ED4E9A1-CEE9-66F3-8031-756AF5869525}"/>
                  </a:ext>
                </a:extLst>
              </p:cNvPr>
              <p:cNvSpPr>
                <a:spLocks noRot="1" noChangeAspect="1" noMove="1" noResize="1" noEditPoints="1" noAdjustHandles="1" noChangeArrowheads="1" noChangeShapeType="1" noTextEdit="1"/>
              </p:cNvSpPr>
              <p:nvPr/>
            </p:nvSpPr>
            <p:spPr>
              <a:xfrm>
                <a:off x="2510579" y="3059978"/>
                <a:ext cx="470357" cy="459473"/>
              </a:xfrm>
              <a:prstGeom prst="ellipse">
                <a:avLst/>
              </a:prstGeom>
              <a:blipFill>
                <a:blip r:embed="rId3"/>
                <a:stretch>
                  <a:fillRect l="-38462" t="-10526" b="-42105"/>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A65F9442-C361-6BCC-6F10-49F56A24CBAA}"/>
              </a:ext>
            </a:extLst>
          </p:cNvPr>
          <p:cNvCxnSpPr>
            <a:cxnSpLocks/>
            <a:stCxn id="40" idx="0"/>
            <a:endCxn id="61" idx="4"/>
          </p:cNvCxnSpPr>
          <p:nvPr/>
        </p:nvCxnSpPr>
        <p:spPr>
          <a:xfrm flipH="1" flipV="1">
            <a:off x="2745758" y="3519451"/>
            <a:ext cx="7207" cy="2181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63" name="Table 62">
            <a:extLst>
              <a:ext uri="{FF2B5EF4-FFF2-40B4-BE49-F238E27FC236}">
                <a16:creationId xmlns:a16="http://schemas.microsoft.com/office/drawing/2014/main" id="{675DCA92-E01B-3F07-B156-3F0A1E848946}"/>
              </a:ext>
            </a:extLst>
          </p:cNvPr>
          <p:cNvGraphicFramePr>
            <a:graphicFrameLocks noGrp="1"/>
          </p:cNvGraphicFramePr>
          <p:nvPr/>
        </p:nvGraphicFramePr>
        <p:xfrm>
          <a:off x="2515015" y="2336187"/>
          <a:ext cx="461487" cy="459473"/>
        </p:xfrm>
        <a:graphic>
          <a:graphicData uri="http://schemas.openxmlformats.org/drawingml/2006/table">
            <a:tbl>
              <a:tblPr firstRow="1" bandRow="1">
                <a:tableStyleId>{5C22544A-7EE6-4342-B048-85BDC9FD1C3A}</a:tableStyleId>
              </a:tblPr>
              <a:tblGrid>
                <a:gridCol w="461487">
                  <a:extLst>
                    <a:ext uri="{9D8B030D-6E8A-4147-A177-3AD203B41FA5}">
                      <a16:colId xmlns:a16="http://schemas.microsoft.com/office/drawing/2014/main" val="4002730172"/>
                    </a:ext>
                  </a:extLst>
                </a:gridCol>
              </a:tblGrid>
              <a:tr h="459473">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5152605"/>
                  </a:ext>
                </a:extLst>
              </a:tr>
            </a:tbl>
          </a:graphicData>
        </a:graphic>
      </p:graphicFrame>
      <p:cxnSp>
        <p:nvCxnSpPr>
          <p:cNvPr id="64" name="Straight Arrow Connector 63">
            <a:extLst>
              <a:ext uri="{FF2B5EF4-FFF2-40B4-BE49-F238E27FC236}">
                <a16:creationId xmlns:a16="http://schemas.microsoft.com/office/drawing/2014/main" id="{4388E7DD-3158-8FB8-2966-5ABCDBA162AA}"/>
              </a:ext>
            </a:extLst>
          </p:cNvPr>
          <p:cNvCxnSpPr>
            <a:cxnSpLocks/>
            <a:stCxn id="61" idx="0"/>
            <a:endCxn id="63" idx="2"/>
          </p:cNvCxnSpPr>
          <p:nvPr/>
        </p:nvCxnSpPr>
        <p:spPr>
          <a:xfrm flipV="1">
            <a:off x="2745758" y="2795660"/>
            <a:ext cx="0" cy="2643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25A3280-DDE5-5803-E4EF-E55FEC1E889C}"/>
                  </a:ext>
                </a:extLst>
              </p:cNvPr>
              <p:cNvSpPr txBox="1"/>
              <p:nvPr/>
            </p:nvSpPr>
            <p:spPr>
              <a:xfrm>
                <a:off x="2522222" y="2280811"/>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65" name="TextBox 64">
                <a:extLst>
                  <a:ext uri="{FF2B5EF4-FFF2-40B4-BE49-F238E27FC236}">
                    <a16:creationId xmlns:a16="http://schemas.microsoft.com/office/drawing/2014/main" id="{625A3280-DDE5-5803-E4EF-E55FEC1E889C}"/>
                  </a:ext>
                </a:extLst>
              </p:cNvPr>
              <p:cNvSpPr txBox="1">
                <a:spLocks noRot="1" noChangeAspect="1" noMove="1" noResize="1" noEditPoints="1" noAdjustHandles="1" noChangeArrowheads="1" noChangeShapeType="1" noTextEdit="1"/>
              </p:cNvSpPr>
              <p:nvPr/>
            </p:nvSpPr>
            <p:spPr>
              <a:xfrm>
                <a:off x="2522222" y="2280811"/>
                <a:ext cx="482826" cy="512576"/>
              </a:xfrm>
              <a:prstGeom prst="rect">
                <a:avLst/>
              </a:prstGeom>
              <a:blipFill>
                <a:blip r:embed="rId4"/>
                <a:stretch>
                  <a:fillRect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167178772"/>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393606">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𝑀</m:t>
                                    </m:r>
                                  </m:sub>
                                </m:sSub>
                              </m:oMath>
                            </m:oMathPara>
                          </a14:m>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5152605"/>
                      </a:ext>
                    </a:extLst>
                  </a:tr>
                </a:tbl>
              </a:graphicData>
            </a:graphic>
          </p:graphicFrame>
        </mc:Choice>
        <mc:Fallback>
          <p:graphicFrame>
            <p:nvGraphicFramePr>
              <p:cNvPr id="66" name="Table 65">
                <a:extLst>
                  <a:ext uri="{FF2B5EF4-FFF2-40B4-BE49-F238E27FC236}">
                    <a16:creationId xmlns:a16="http://schemas.microsoft.com/office/drawing/2014/main" id="{4A0181E2-5414-D191-5255-32441A5B8FCE}"/>
                  </a:ext>
                </a:extLst>
              </p:cNvPr>
              <p:cNvGraphicFramePr>
                <a:graphicFrameLocks noGrp="1"/>
              </p:cNvGraphicFramePr>
              <p:nvPr>
                <p:extLst>
                  <p:ext uri="{D42A27DB-BD31-4B8C-83A1-F6EECF244321}">
                    <p14:modId xmlns:p14="http://schemas.microsoft.com/office/powerpoint/2010/main" val="167178772"/>
                  </p:ext>
                </p:extLst>
              </p:nvPr>
            </p:nvGraphicFramePr>
            <p:xfrm>
              <a:off x="1247076" y="5654773"/>
              <a:ext cx="3011778" cy="457200"/>
            </p:xfrm>
            <a:graphic>
              <a:graphicData uri="http://schemas.openxmlformats.org/drawingml/2006/table">
                <a:tbl>
                  <a:tblPr firstRow="1" bandRow="1">
                    <a:tableStyleId>{5C22544A-7EE6-4342-B048-85BDC9FD1C3A}</a:tableStyleId>
                  </a:tblPr>
                  <a:tblGrid>
                    <a:gridCol w="501963">
                      <a:extLst>
                        <a:ext uri="{9D8B030D-6E8A-4147-A177-3AD203B41FA5}">
                          <a16:colId xmlns:a16="http://schemas.microsoft.com/office/drawing/2014/main" val="4002730172"/>
                        </a:ext>
                      </a:extLst>
                    </a:gridCol>
                    <a:gridCol w="501963">
                      <a:extLst>
                        <a:ext uri="{9D8B030D-6E8A-4147-A177-3AD203B41FA5}">
                          <a16:colId xmlns:a16="http://schemas.microsoft.com/office/drawing/2014/main" val="440623976"/>
                        </a:ext>
                      </a:extLst>
                    </a:gridCol>
                    <a:gridCol w="501963">
                      <a:extLst>
                        <a:ext uri="{9D8B030D-6E8A-4147-A177-3AD203B41FA5}">
                          <a16:colId xmlns:a16="http://schemas.microsoft.com/office/drawing/2014/main" val="2300620790"/>
                        </a:ext>
                      </a:extLst>
                    </a:gridCol>
                    <a:gridCol w="501963">
                      <a:extLst>
                        <a:ext uri="{9D8B030D-6E8A-4147-A177-3AD203B41FA5}">
                          <a16:colId xmlns:a16="http://schemas.microsoft.com/office/drawing/2014/main" val="4210497350"/>
                        </a:ext>
                      </a:extLst>
                    </a:gridCol>
                    <a:gridCol w="501963">
                      <a:extLst>
                        <a:ext uri="{9D8B030D-6E8A-4147-A177-3AD203B41FA5}">
                          <a16:colId xmlns:a16="http://schemas.microsoft.com/office/drawing/2014/main" val="1355715283"/>
                        </a:ext>
                      </a:extLst>
                    </a:gridCol>
                    <a:gridCol w="501963">
                      <a:extLst>
                        <a:ext uri="{9D8B030D-6E8A-4147-A177-3AD203B41FA5}">
                          <a16:colId xmlns:a16="http://schemas.microsoft.com/office/drawing/2014/main" val="4188481745"/>
                        </a:ext>
                      </a:extLst>
                    </a:gridCol>
                  </a:tblGrid>
                  <a:tr h="45720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500" t="-2703" r="-497500" b="-270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5128" t="-2703" r="-410256" b="-2703"/>
                          </a:stretch>
                        </a:blip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497500" t="-2703" r="-2500" b="-2703"/>
                          </a:stretch>
                        </a:blipFill>
                      </a:tcPr>
                    </a:tc>
                    <a:extLst>
                      <a:ext uri="{0D108BD9-81ED-4DB2-BD59-A6C34878D82A}">
                        <a16:rowId xmlns:a16="http://schemas.microsoft.com/office/drawing/2014/main" val="3775152605"/>
                      </a:ext>
                    </a:extLst>
                  </a:tr>
                </a:tbl>
              </a:graphicData>
            </a:graphic>
          </p:graphicFrame>
        </mc:Fallback>
      </mc:AlternateContent>
      <p:pic>
        <p:nvPicPr>
          <p:cNvPr id="19" name="Picture 18">
            <a:extLst>
              <a:ext uri="{FF2B5EF4-FFF2-40B4-BE49-F238E27FC236}">
                <a16:creationId xmlns:a16="http://schemas.microsoft.com/office/drawing/2014/main" id="{58FC6B57-AD55-9244-353E-DA225548ADE1}"/>
              </a:ext>
            </a:extLst>
          </p:cNvPr>
          <p:cNvPicPr>
            <a:picLocks noChangeAspect="1"/>
          </p:cNvPicPr>
          <p:nvPr/>
        </p:nvPicPr>
        <p:blipFill>
          <a:blip r:embed="rId6"/>
          <a:stretch>
            <a:fillRect/>
          </a:stretch>
        </p:blipFill>
        <p:spPr>
          <a:xfrm>
            <a:off x="6054162" y="3059978"/>
            <a:ext cx="3226448" cy="322644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D2A87A2-7556-71F5-74AA-035D58313642}"/>
                  </a:ext>
                </a:extLst>
              </p:cNvPr>
              <p:cNvSpPr txBox="1"/>
              <p:nvPr/>
            </p:nvSpPr>
            <p:spPr>
              <a:xfrm>
                <a:off x="9311382" y="4278464"/>
                <a:ext cx="1865376" cy="646331"/>
              </a:xfrm>
              <a:prstGeom prst="rect">
                <a:avLst/>
              </a:prstGeom>
              <a:noFill/>
            </p:spPr>
            <p:txBody>
              <a:bodyPr wrap="square" rtlCol="0">
                <a:spAutoFit/>
              </a:bodyPr>
              <a:lstStyle/>
              <a:p>
                <a:r>
                  <a:rPr lang="en-US" dirty="0"/>
                  <a:t>The parameters </a:t>
                </a:r>
                <a14:m>
                  <m:oMath xmlns:m="http://schemas.openxmlformats.org/officeDocument/2006/math">
                    <m:r>
                      <a:rPr lang="en-US" b="1" i="1" dirty="0" smtClean="0">
                        <a:latin typeface="Cambria Math" panose="02040503050406030204" pitchFamily="18" charset="0"/>
                      </a:rPr>
                      <m:t>𝒃</m:t>
                    </m:r>
                  </m:oMath>
                </a14:m>
                <a:r>
                  <a:rPr lang="en-US" b="1" dirty="0"/>
                  <a:t> </a:t>
                </a:r>
                <a:r>
                  <a:rPr lang="en-US" dirty="0"/>
                  <a:t>after reshaping</a:t>
                </a:r>
              </a:p>
            </p:txBody>
          </p:sp>
        </mc:Choice>
        <mc:Fallback>
          <p:sp>
            <p:nvSpPr>
              <p:cNvPr id="4" name="TextBox 3">
                <a:extLst>
                  <a:ext uri="{FF2B5EF4-FFF2-40B4-BE49-F238E27FC236}">
                    <a16:creationId xmlns:a16="http://schemas.microsoft.com/office/drawing/2014/main" id="{ED2A87A2-7556-71F5-74AA-035D58313642}"/>
                  </a:ext>
                </a:extLst>
              </p:cNvPr>
              <p:cNvSpPr txBox="1">
                <a:spLocks noRot="1" noChangeAspect="1" noMove="1" noResize="1" noEditPoints="1" noAdjustHandles="1" noChangeArrowheads="1" noChangeShapeType="1" noTextEdit="1"/>
              </p:cNvSpPr>
              <p:nvPr/>
            </p:nvSpPr>
            <p:spPr>
              <a:xfrm>
                <a:off x="9311382" y="4278464"/>
                <a:ext cx="1865376" cy="646331"/>
              </a:xfrm>
              <a:prstGeom prst="rect">
                <a:avLst/>
              </a:prstGeom>
              <a:blipFill>
                <a:blip r:embed="rId7"/>
                <a:stretch>
                  <a:fillRect l="-2027" t="-3846" b="-13462"/>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2445F64-7D1C-F044-98FF-6960F3A3F1DE}"/>
              </a:ext>
            </a:extLst>
          </p:cNvPr>
          <p:cNvCxnSpPr/>
          <p:nvPr/>
        </p:nvCxnSpPr>
        <p:spPr>
          <a:xfrm flipH="1">
            <a:off x="3497150" y="2336187"/>
            <a:ext cx="2557012" cy="2009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A5DE64E-5D40-3E46-D4DF-E83D7F74E56F}"/>
                  </a:ext>
                </a:extLst>
              </p:cNvPr>
              <p:cNvSpPr txBox="1"/>
              <p:nvPr/>
            </p:nvSpPr>
            <p:spPr>
              <a:xfrm>
                <a:off x="6277699" y="2013021"/>
                <a:ext cx="2252796" cy="646331"/>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𝑝</m:t>
                    </m:r>
                  </m:oMath>
                </a14:m>
                <a:r>
                  <a:rPr lang="en-US" dirty="0"/>
                  <a:t> detects images that </a:t>
                </a:r>
              </a:p>
              <a:p>
                <a:r>
                  <a:rPr lang="en-US" dirty="0"/>
                  <a:t>look like this</a:t>
                </a:r>
              </a:p>
            </p:txBody>
          </p:sp>
        </mc:Choice>
        <mc:Fallback>
          <p:sp>
            <p:nvSpPr>
              <p:cNvPr id="7" name="TextBox 6">
                <a:extLst>
                  <a:ext uri="{FF2B5EF4-FFF2-40B4-BE49-F238E27FC236}">
                    <a16:creationId xmlns:a16="http://schemas.microsoft.com/office/drawing/2014/main" id="{4A5DE64E-5D40-3E46-D4DF-E83D7F74E56F}"/>
                  </a:ext>
                </a:extLst>
              </p:cNvPr>
              <p:cNvSpPr txBox="1">
                <a:spLocks noRot="1" noChangeAspect="1" noMove="1" noResize="1" noEditPoints="1" noAdjustHandles="1" noChangeArrowheads="1" noChangeShapeType="1" noTextEdit="1"/>
              </p:cNvSpPr>
              <p:nvPr/>
            </p:nvSpPr>
            <p:spPr>
              <a:xfrm>
                <a:off x="6277699" y="2013021"/>
                <a:ext cx="2252796" cy="646331"/>
              </a:xfrm>
              <a:prstGeom prst="rect">
                <a:avLst/>
              </a:prstGeom>
              <a:blipFill>
                <a:blip r:embed="rId8"/>
                <a:stretch>
                  <a:fillRect l="-2247" t="-3846" r="-1685" b="-13462"/>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53C0D6AC-2295-C735-175A-147875FFE744}"/>
              </a:ext>
            </a:extLst>
          </p:cNvPr>
          <p:cNvCxnSpPr>
            <a:cxnSpLocks/>
            <a:stCxn id="7" idx="2"/>
          </p:cNvCxnSpPr>
          <p:nvPr/>
        </p:nvCxnSpPr>
        <p:spPr>
          <a:xfrm>
            <a:off x="7404097" y="2659352"/>
            <a:ext cx="75695" cy="5228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681077"/>
      </p:ext>
    </p:extLst>
  </p:cSld>
  <p:clrMapOvr>
    <a:masterClrMapping/>
  </p:clrMapOvr>
  <mc:AlternateContent xmlns:mc="http://schemas.openxmlformats.org/markup-compatibility/2006" xmlns:p14="http://schemas.microsoft.com/office/powerpoint/2010/main">
    <mc:Choice Requires="p14">
      <p:transition spd="slow" p14:dur="2000" advTm="10236"/>
    </mc:Choice>
    <mc:Fallback xmlns="">
      <p:transition spd="slow" advTm="1023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6A1F3-3EA5-EB41-9766-D0DD2E80C5BF}"/>
              </a:ext>
            </a:extLst>
          </p:cNvPr>
          <p:cNvSpPr>
            <a:spLocks noGrp="1"/>
          </p:cNvSpPr>
          <p:nvPr>
            <p:ph type="title"/>
          </p:nvPr>
        </p:nvSpPr>
        <p:spPr/>
        <p:txBody>
          <a:bodyPr>
            <a:noAutofit/>
          </a:bodyPr>
          <a:lstStyle/>
          <a:p>
            <a:r>
              <a:rPr lang="en-US" sz="4267" dirty="0"/>
              <a:t>Return to MNIST: </a:t>
            </a:r>
            <a:br>
              <a:rPr lang="en-US" sz="4267" dirty="0"/>
            </a:br>
            <a:r>
              <a:rPr lang="en-US" sz="4267" dirty="0"/>
              <a:t>Many ways of writing “4”</a:t>
            </a:r>
          </a:p>
        </p:txBody>
      </p:sp>
      <p:pic>
        <p:nvPicPr>
          <p:cNvPr id="4" name="Picture 3">
            <a:extLst>
              <a:ext uri="{FF2B5EF4-FFF2-40B4-BE49-F238E27FC236}">
                <a16:creationId xmlns:a16="http://schemas.microsoft.com/office/drawing/2014/main" id="{E68F6D06-EFE1-DA47-B069-AD21F2162420}"/>
              </a:ext>
            </a:extLst>
          </p:cNvPr>
          <p:cNvPicPr>
            <a:picLocks noChangeAspect="1"/>
          </p:cNvPicPr>
          <p:nvPr/>
        </p:nvPicPr>
        <p:blipFill>
          <a:blip r:embed="rId3"/>
          <a:stretch>
            <a:fillRect/>
          </a:stretch>
        </p:blipFill>
        <p:spPr>
          <a:xfrm>
            <a:off x="755864" y="1971096"/>
            <a:ext cx="2347425" cy="2347425"/>
          </a:xfrm>
          <a:prstGeom prst="rect">
            <a:avLst/>
          </a:prstGeom>
        </p:spPr>
      </p:pic>
      <p:pic>
        <p:nvPicPr>
          <p:cNvPr id="6" name="Picture 5">
            <a:extLst>
              <a:ext uri="{FF2B5EF4-FFF2-40B4-BE49-F238E27FC236}">
                <a16:creationId xmlns:a16="http://schemas.microsoft.com/office/drawing/2014/main" id="{9205A61D-36F7-D54F-8299-DACC4697DAAD}"/>
              </a:ext>
            </a:extLst>
          </p:cNvPr>
          <p:cNvPicPr>
            <a:picLocks noChangeAspect="1"/>
          </p:cNvPicPr>
          <p:nvPr/>
        </p:nvPicPr>
        <p:blipFill>
          <a:blip r:embed="rId4"/>
          <a:stretch>
            <a:fillRect/>
          </a:stretch>
        </p:blipFill>
        <p:spPr>
          <a:xfrm>
            <a:off x="2941628" y="2370621"/>
            <a:ext cx="2293539" cy="2293539"/>
          </a:xfrm>
          <a:prstGeom prst="rect">
            <a:avLst/>
          </a:prstGeom>
        </p:spPr>
      </p:pic>
      <p:pic>
        <p:nvPicPr>
          <p:cNvPr id="8" name="Picture 7">
            <a:extLst>
              <a:ext uri="{FF2B5EF4-FFF2-40B4-BE49-F238E27FC236}">
                <a16:creationId xmlns:a16="http://schemas.microsoft.com/office/drawing/2014/main" id="{D1DE1D2A-A06D-FE4B-AD8A-763AD3E00A95}"/>
              </a:ext>
            </a:extLst>
          </p:cNvPr>
          <p:cNvPicPr>
            <a:picLocks noChangeAspect="1"/>
          </p:cNvPicPr>
          <p:nvPr/>
        </p:nvPicPr>
        <p:blipFill>
          <a:blip r:embed="rId5"/>
          <a:stretch>
            <a:fillRect/>
          </a:stretch>
        </p:blipFill>
        <p:spPr>
          <a:xfrm>
            <a:off x="394824" y="3967864"/>
            <a:ext cx="2284781" cy="2284781"/>
          </a:xfrm>
          <a:prstGeom prst="rect">
            <a:avLst/>
          </a:prstGeom>
        </p:spPr>
      </p:pic>
      <p:pic>
        <p:nvPicPr>
          <p:cNvPr id="10" name="Picture 9">
            <a:extLst>
              <a:ext uri="{FF2B5EF4-FFF2-40B4-BE49-F238E27FC236}">
                <a16:creationId xmlns:a16="http://schemas.microsoft.com/office/drawing/2014/main" id="{9C7A13E6-ADBA-9940-9CF8-90B557A52671}"/>
              </a:ext>
            </a:extLst>
          </p:cNvPr>
          <p:cNvPicPr>
            <a:picLocks noChangeAspect="1"/>
          </p:cNvPicPr>
          <p:nvPr/>
        </p:nvPicPr>
        <p:blipFill>
          <a:blip r:embed="rId6"/>
          <a:stretch>
            <a:fillRect/>
          </a:stretch>
        </p:blipFill>
        <p:spPr>
          <a:xfrm>
            <a:off x="2472816" y="4318518"/>
            <a:ext cx="2306337" cy="2306337"/>
          </a:xfrm>
          <a:prstGeom prst="rect">
            <a:avLst/>
          </a:prstGeom>
        </p:spPr>
      </p:pic>
      <p:sp>
        <p:nvSpPr>
          <p:cNvPr id="3" name="TextBox 2">
            <a:extLst>
              <a:ext uri="{FF2B5EF4-FFF2-40B4-BE49-F238E27FC236}">
                <a16:creationId xmlns:a16="http://schemas.microsoft.com/office/drawing/2014/main" id="{032FC2EB-76DA-604E-BAB5-563EA7C9C73F}"/>
              </a:ext>
            </a:extLst>
          </p:cNvPr>
          <p:cNvSpPr txBox="1"/>
          <p:nvPr/>
        </p:nvSpPr>
        <p:spPr>
          <a:xfrm>
            <a:off x="5682713" y="5471687"/>
            <a:ext cx="5893531" cy="903581"/>
          </a:xfrm>
          <a:prstGeom prst="rect">
            <a:avLst/>
          </a:prstGeom>
          <a:noFill/>
        </p:spPr>
        <p:txBody>
          <a:bodyPr wrap="square" rtlCol="0">
            <a:spAutoFit/>
          </a:bodyPr>
          <a:lstStyle/>
          <a:p>
            <a:r>
              <a:rPr lang="en-US" sz="2636" dirty="0"/>
              <a:t>Multiple filters can look for </a:t>
            </a:r>
            <a:r>
              <a:rPr lang="en-US" sz="2636" i="1" dirty="0"/>
              <a:t>subtypes</a:t>
            </a:r>
            <a:r>
              <a:rPr lang="en-US" sz="2636" dirty="0"/>
              <a:t> indicative of different ways of writing “4”</a:t>
            </a:r>
          </a:p>
        </p:txBody>
      </p:sp>
      <p:pic>
        <p:nvPicPr>
          <p:cNvPr id="9" name="Picture 8">
            <a:extLst>
              <a:ext uri="{FF2B5EF4-FFF2-40B4-BE49-F238E27FC236}">
                <a16:creationId xmlns:a16="http://schemas.microsoft.com/office/drawing/2014/main" id="{1FAE61B0-04A7-0046-9996-3BBBDF5C6B77}"/>
              </a:ext>
            </a:extLst>
          </p:cNvPr>
          <p:cNvPicPr>
            <a:picLocks noChangeAspect="1"/>
          </p:cNvPicPr>
          <p:nvPr/>
        </p:nvPicPr>
        <p:blipFill>
          <a:blip r:embed="rId7"/>
          <a:stretch>
            <a:fillRect/>
          </a:stretch>
        </p:blipFill>
        <p:spPr>
          <a:xfrm>
            <a:off x="5497188" y="1450499"/>
            <a:ext cx="2474056" cy="2474056"/>
          </a:xfrm>
          <a:prstGeom prst="rect">
            <a:avLst/>
          </a:prstGeom>
        </p:spPr>
      </p:pic>
      <p:pic>
        <p:nvPicPr>
          <p:cNvPr id="12" name="Picture 11">
            <a:extLst>
              <a:ext uri="{FF2B5EF4-FFF2-40B4-BE49-F238E27FC236}">
                <a16:creationId xmlns:a16="http://schemas.microsoft.com/office/drawing/2014/main" id="{89E7B36D-FF52-E841-BF1D-E77F10D26F71}"/>
              </a:ext>
            </a:extLst>
          </p:cNvPr>
          <p:cNvPicPr>
            <a:picLocks noChangeAspect="1"/>
          </p:cNvPicPr>
          <p:nvPr/>
        </p:nvPicPr>
        <p:blipFill>
          <a:blip r:embed="rId8"/>
          <a:stretch>
            <a:fillRect/>
          </a:stretch>
        </p:blipFill>
        <p:spPr>
          <a:xfrm>
            <a:off x="8896878" y="1419898"/>
            <a:ext cx="2496871" cy="2496871"/>
          </a:xfrm>
          <a:prstGeom prst="rect">
            <a:avLst/>
          </a:prstGeom>
        </p:spPr>
      </p:pic>
      <p:pic>
        <p:nvPicPr>
          <p:cNvPr id="14" name="Picture 13">
            <a:extLst>
              <a:ext uri="{FF2B5EF4-FFF2-40B4-BE49-F238E27FC236}">
                <a16:creationId xmlns:a16="http://schemas.microsoft.com/office/drawing/2014/main" id="{3791AB7C-579D-6741-86B5-FD1C28D765D7}"/>
              </a:ext>
            </a:extLst>
          </p:cNvPr>
          <p:cNvPicPr>
            <a:picLocks noChangeAspect="1"/>
          </p:cNvPicPr>
          <p:nvPr/>
        </p:nvPicPr>
        <p:blipFill>
          <a:blip r:embed="rId9"/>
          <a:stretch>
            <a:fillRect/>
          </a:stretch>
        </p:blipFill>
        <p:spPr>
          <a:xfrm>
            <a:off x="7266083" y="3391210"/>
            <a:ext cx="2465285" cy="2465285"/>
          </a:xfrm>
          <a:prstGeom prst="rect">
            <a:avLst/>
          </a:prstGeom>
        </p:spPr>
      </p:pic>
    </p:spTree>
    <p:extLst>
      <p:ext uri="{BB962C8B-B14F-4D97-AF65-F5344CB8AC3E}">
        <p14:creationId xmlns:p14="http://schemas.microsoft.com/office/powerpoint/2010/main" val="2474440641"/>
      </p:ext>
    </p:extLst>
  </p:cSld>
  <p:clrMapOvr>
    <a:masterClrMapping/>
  </p:clrMapOvr>
  <mc:AlternateContent xmlns:mc="http://schemas.openxmlformats.org/markup-compatibility/2006" xmlns:p14="http://schemas.microsoft.com/office/powerpoint/2010/main">
    <mc:Choice Requires="p14">
      <p:transition spd="slow" p14:dur="2000" advTm="29043"/>
    </mc:Choice>
    <mc:Fallback xmlns="">
      <p:transition spd="slow" advTm="29043"/>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a:extLst>
              <a:ext uri="{FF2B5EF4-FFF2-40B4-BE49-F238E27FC236}">
                <a16:creationId xmlns:a16="http://schemas.microsoft.com/office/drawing/2014/main" id="{3130EECF-62A7-4BE8-BAEB-8AF68271F27D}"/>
              </a:ext>
            </a:extLst>
          </p:cNvPr>
          <p:cNvCxnSpPr>
            <a:cxnSpLocks/>
          </p:cNvCxnSpPr>
          <p:nvPr/>
        </p:nvCxnSpPr>
        <p:spPr>
          <a:xfrm flipV="1">
            <a:off x="1093289" y="4363417"/>
            <a:ext cx="961390" cy="11448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176486E7-EE93-87E1-1B98-C77C08BD4949}"/>
              </a:ext>
            </a:extLst>
          </p:cNvPr>
          <p:cNvCxnSpPr>
            <a:cxnSpLocks/>
          </p:cNvCxnSpPr>
          <p:nvPr/>
        </p:nvCxnSpPr>
        <p:spPr>
          <a:xfrm flipH="1" flipV="1">
            <a:off x="3886065" y="4319021"/>
            <a:ext cx="1019343" cy="1237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2" name="Table 41">
            <a:extLst>
              <a:ext uri="{FF2B5EF4-FFF2-40B4-BE49-F238E27FC236}">
                <a16:creationId xmlns:a16="http://schemas.microsoft.com/office/drawing/2014/main" id="{E85E90B7-6240-EE5B-9679-8DB67D818A6F}"/>
              </a:ext>
            </a:extLst>
          </p:cNvPr>
          <p:cNvGraphicFramePr>
            <a:graphicFrameLocks noGrp="1"/>
          </p:cNvGraphicFramePr>
          <p:nvPr>
            <p:extLst>
              <p:ext uri="{D42A27DB-BD31-4B8C-83A1-F6EECF244321}">
                <p14:modId xmlns:p14="http://schemas.microsoft.com/office/powerpoint/2010/main" val="3055502587"/>
              </p:ext>
            </p:extLst>
          </p:nvPr>
        </p:nvGraphicFramePr>
        <p:xfrm>
          <a:off x="691609" y="5543569"/>
          <a:ext cx="4573632" cy="707853"/>
        </p:xfrm>
        <a:graphic>
          <a:graphicData uri="http://schemas.openxmlformats.org/drawingml/2006/table">
            <a:tbl>
              <a:tblPr firstRow="1" bandRow="1">
                <a:tableStyleId>{5C22544A-7EE6-4342-B048-85BDC9FD1C3A}</a:tableStyleId>
              </a:tblPr>
              <a:tblGrid>
                <a:gridCol w="762272">
                  <a:extLst>
                    <a:ext uri="{9D8B030D-6E8A-4147-A177-3AD203B41FA5}">
                      <a16:colId xmlns:a16="http://schemas.microsoft.com/office/drawing/2014/main" val="4002730172"/>
                    </a:ext>
                  </a:extLst>
                </a:gridCol>
                <a:gridCol w="762272">
                  <a:extLst>
                    <a:ext uri="{9D8B030D-6E8A-4147-A177-3AD203B41FA5}">
                      <a16:colId xmlns:a16="http://schemas.microsoft.com/office/drawing/2014/main" val="440623976"/>
                    </a:ext>
                  </a:extLst>
                </a:gridCol>
                <a:gridCol w="762272">
                  <a:extLst>
                    <a:ext uri="{9D8B030D-6E8A-4147-A177-3AD203B41FA5}">
                      <a16:colId xmlns:a16="http://schemas.microsoft.com/office/drawing/2014/main" val="2300620790"/>
                    </a:ext>
                  </a:extLst>
                </a:gridCol>
                <a:gridCol w="762272">
                  <a:extLst>
                    <a:ext uri="{9D8B030D-6E8A-4147-A177-3AD203B41FA5}">
                      <a16:colId xmlns:a16="http://schemas.microsoft.com/office/drawing/2014/main" val="3611719241"/>
                    </a:ext>
                  </a:extLst>
                </a:gridCol>
                <a:gridCol w="762272">
                  <a:extLst>
                    <a:ext uri="{9D8B030D-6E8A-4147-A177-3AD203B41FA5}">
                      <a16:colId xmlns:a16="http://schemas.microsoft.com/office/drawing/2014/main" val="3729416352"/>
                    </a:ext>
                  </a:extLst>
                </a:gridCol>
                <a:gridCol w="762272">
                  <a:extLst>
                    <a:ext uri="{9D8B030D-6E8A-4147-A177-3AD203B41FA5}">
                      <a16:colId xmlns:a16="http://schemas.microsoft.com/office/drawing/2014/main" val="858528556"/>
                    </a:ext>
                  </a:extLst>
                </a:gridCol>
              </a:tblGrid>
              <a:tr h="707853">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46" name="Straight Arrow Connector 45">
            <a:extLst>
              <a:ext uri="{FF2B5EF4-FFF2-40B4-BE49-F238E27FC236}">
                <a16:creationId xmlns:a16="http://schemas.microsoft.com/office/drawing/2014/main" id="{4E180996-E91D-AD5B-EB6B-C6C1A8C9CB6D}"/>
              </a:ext>
            </a:extLst>
          </p:cNvPr>
          <p:cNvCxnSpPr>
            <a:cxnSpLocks/>
          </p:cNvCxnSpPr>
          <p:nvPr/>
        </p:nvCxnSpPr>
        <p:spPr>
          <a:xfrm flipV="1">
            <a:off x="1376809" y="4361222"/>
            <a:ext cx="2153991" cy="11913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95D36DE3-BBD2-11A8-00CB-0D361DC8D76E}"/>
              </a:ext>
            </a:extLst>
          </p:cNvPr>
          <p:cNvCxnSpPr>
            <a:cxnSpLocks/>
          </p:cNvCxnSpPr>
          <p:nvPr/>
        </p:nvCxnSpPr>
        <p:spPr>
          <a:xfrm flipV="1">
            <a:off x="1247414" y="4344223"/>
            <a:ext cx="1570550" cy="11972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0" name="Table 49">
            <a:extLst>
              <a:ext uri="{FF2B5EF4-FFF2-40B4-BE49-F238E27FC236}">
                <a16:creationId xmlns:a16="http://schemas.microsoft.com/office/drawing/2014/main" id="{3A6E58FD-8799-50D7-7141-BF506EE0F255}"/>
              </a:ext>
            </a:extLst>
          </p:cNvPr>
          <p:cNvGraphicFramePr>
            <a:graphicFrameLocks noGrp="1"/>
          </p:cNvGraphicFramePr>
          <p:nvPr>
            <p:extLst>
              <p:ext uri="{D42A27DB-BD31-4B8C-83A1-F6EECF244321}">
                <p14:modId xmlns:p14="http://schemas.microsoft.com/office/powerpoint/2010/main" val="1793449010"/>
              </p:ext>
            </p:extLst>
          </p:nvPr>
        </p:nvGraphicFramePr>
        <p:xfrm>
          <a:off x="2654846" y="2197911"/>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52" name="Oval 51">
                <a:extLst>
                  <a:ext uri="{FF2B5EF4-FFF2-40B4-BE49-F238E27FC236}">
                    <a16:creationId xmlns:a16="http://schemas.microsoft.com/office/drawing/2014/main" id="{039A8E00-B99F-44A3-70A8-404E243FB49E}"/>
                  </a:ext>
                </a:extLst>
              </p:cNvPr>
              <p:cNvSpPr/>
              <p:nvPr/>
            </p:nvSpPr>
            <p:spPr>
              <a:xfrm>
                <a:off x="2748535" y="1509572"/>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p:sp>
            <p:nvSpPr>
              <p:cNvPr id="52" name="Oval 51">
                <a:extLst>
                  <a:ext uri="{FF2B5EF4-FFF2-40B4-BE49-F238E27FC236}">
                    <a16:creationId xmlns:a16="http://schemas.microsoft.com/office/drawing/2014/main" id="{039A8E00-B99F-44A3-70A8-404E243FB49E}"/>
                  </a:ext>
                </a:extLst>
              </p:cNvPr>
              <p:cNvSpPr>
                <a:spLocks noRot="1" noChangeAspect="1" noMove="1" noResize="1" noEditPoints="1" noAdjustHandles="1" noChangeArrowheads="1" noChangeShapeType="1" noTextEdit="1"/>
              </p:cNvSpPr>
              <p:nvPr/>
            </p:nvSpPr>
            <p:spPr>
              <a:xfrm>
                <a:off x="2748535" y="1509572"/>
                <a:ext cx="470357" cy="459473"/>
              </a:xfrm>
              <a:prstGeom prst="ellipse">
                <a:avLst/>
              </a:prstGeom>
              <a:blipFill>
                <a:blip r:embed="rId4"/>
                <a:stretch>
                  <a:fillRect l="-39474" t="-10526" b="-39474"/>
                </a:stretch>
              </a:blipFill>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7C751996-6E0E-7836-6B30-6EEBC8E162E7}"/>
              </a:ext>
            </a:extLst>
          </p:cNvPr>
          <p:cNvCxnSpPr>
            <a:cxnSpLocks/>
            <a:endCxn id="52" idx="4"/>
          </p:cNvCxnSpPr>
          <p:nvPr/>
        </p:nvCxnSpPr>
        <p:spPr>
          <a:xfrm flipV="1">
            <a:off x="2983714" y="1969045"/>
            <a:ext cx="0" cy="207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71D260C7-0B22-3BF0-2D1F-B88E53F89774}"/>
              </a:ext>
            </a:extLst>
          </p:cNvPr>
          <p:cNvCxnSpPr>
            <a:cxnSpLocks/>
            <a:stCxn id="52" idx="0"/>
          </p:cNvCxnSpPr>
          <p:nvPr/>
        </p:nvCxnSpPr>
        <p:spPr>
          <a:xfrm flipV="1">
            <a:off x="2983714" y="1333607"/>
            <a:ext cx="0" cy="175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59" name="Table 58">
            <a:extLst>
              <a:ext uri="{FF2B5EF4-FFF2-40B4-BE49-F238E27FC236}">
                <a16:creationId xmlns:a16="http://schemas.microsoft.com/office/drawing/2014/main" id="{0229B711-CD19-7444-B2B8-E39490E2949C}"/>
              </a:ext>
            </a:extLst>
          </p:cNvPr>
          <p:cNvGraphicFramePr>
            <a:graphicFrameLocks noGrp="1"/>
          </p:cNvGraphicFramePr>
          <p:nvPr>
            <p:extLst>
              <p:ext uri="{D42A27DB-BD31-4B8C-83A1-F6EECF244321}">
                <p14:modId xmlns:p14="http://schemas.microsoft.com/office/powerpoint/2010/main" val="1500291420"/>
              </p:ext>
            </p:extLst>
          </p:nvPr>
        </p:nvGraphicFramePr>
        <p:xfrm>
          <a:off x="2640497" y="729578"/>
          <a:ext cx="686432" cy="622932"/>
        </p:xfrm>
        <a:graphic>
          <a:graphicData uri="http://schemas.openxmlformats.org/drawingml/2006/table">
            <a:tbl>
              <a:tblPr firstRow="1" bandRow="1">
                <a:tableStyleId>{5C22544A-7EE6-4342-B048-85BDC9FD1C3A}</a:tableStyleId>
              </a:tblPr>
              <a:tblGrid>
                <a:gridCol w="686432">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A6E69339-FFC0-390D-8B1C-08DA239049E2}"/>
                  </a:ext>
                </a:extLst>
              </p:cNvPr>
              <p:cNvSpPr txBox="1"/>
              <p:nvPr/>
            </p:nvSpPr>
            <p:spPr>
              <a:xfrm>
                <a:off x="3326929" y="744267"/>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p:sp>
            <p:nvSpPr>
              <p:cNvPr id="64" name="TextBox 63">
                <a:extLst>
                  <a:ext uri="{FF2B5EF4-FFF2-40B4-BE49-F238E27FC236}">
                    <a16:creationId xmlns:a16="http://schemas.microsoft.com/office/drawing/2014/main" id="{A6E69339-FFC0-390D-8B1C-08DA239049E2}"/>
                  </a:ext>
                </a:extLst>
              </p:cNvPr>
              <p:cNvSpPr txBox="1">
                <a:spLocks noRot="1" noChangeAspect="1" noMove="1" noResize="1" noEditPoints="1" noAdjustHandles="1" noChangeArrowheads="1" noChangeShapeType="1" noTextEdit="1"/>
              </p:cNvSpPr>
              <p:nvPr/>
            </p:nvSpPr>
            <p:spPr>
              <a:xfrm>
                <a:off x="3326929" y="744267"/>
                <a:ext cx="1980699" cy="512576"/>
              </a:xfrm>
              <a:prstGeom prst="rect">
                <a:avLst/>
              </a:prstGeom>
              <a:blipFill>
                <a:blip r:embed="rId5"/>
                <a:stretch>
                  <a:fillRect l="-1911" b="-170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16DA4796-230A-C641-FA71-6ADE0A17FB3E}"/>
                  </a:ext>
                </a:extLst>
              </p:cNvPr>
              <p:cNvSpPr txBox="1"/>
              <p:nvPr/>
            </p:nvSpPr>
            <p:spPr>
              <a:xfrm>
                <a:off x="3305190" y="2241763"/>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b="0" i="1" dirty="0" smtClean="0">
                          <a:solidFill>
                            <a:schemeClr val="tx1"/>
                          </a:solidFill>
                          <a:latin typeface="Cambria Math" panose="02040503050406030204" pitchFamily="18" charset="0"/>
                          <a:cs typeface="Times New Roman" panose="02020603050405020304" pitchFamily="18" charset="0"/>
                        </a:rPr>
                        <m:t>𝑧</m:t>
                      </m:r>
                    </m:oMath>
                  </m:oMathPara>
                </a14:m>
                <a:endParaRPr lang="en-US" sz="2797" baseline="-25000" dirty="0">
                  <a:solidFill>
                    <a:schemeClr val="tx1"/>
                  </a:solidFill>
                  <a:latin typeface="Times New Roman" panose="02020603050405020304" pitchFamily="18" charset="0"/>
                  <a:cs typeface="Times New Roman" panose="02020603050405020304" pitchFamily="18" charset="0"/>
                </a:endParaRPr>
              </a:p>
            </p:txBody>
          </p:sp>
        </mc:Choice>
        <mc:Fallback>
          <p:sp>
            <p:nvSpPr>
              <p:cNvPr id="65" name="TextBox 64">
                <a:extLst>
                  <a:ext uri="{FF2B5EF4-FFF2-40B4-BE49-F238E27FC236}">
                    <a16:creationId xmlns:a16="http://schemas.microsoft.com/office/drawing/2014/main" id="{16DA4796-230A-C641-FA71-6ADE0A17FB3E}"/>
                  </a:ext>
                </a:extLst>
              </p:cNvPr>
              <p:cNvSpPr txBox="1">
                <a:spLocks noRot="1" noChangeAspect="1" noMove="1" noResize="1" noEditPoints="1" noAdjustHandles="1" noChangeArrowheads="1" noChangeShapeType="1" noTextEdit="1"/>
              </p:cNvSpPr>
              <p:nvPr/>
            </p:nvSpPr>
            <p:spPr>
              <a:xfrm>
                <a:off x="3305190" y="2241763"/>
                <a:ext cx="482826" cy="512576"/>
              </a:xfrm>
              <a:prstGeom prst="rect">
                <a:avLst/>
              </a:prstGeom>
              <a:blipFill>
                <a:blip r:embed="rId6"/>
                <a:stretch>
                  <a:fillRect/>
                </a:stretch>
              </a:blipFill>
            </p:spPr>
            <p:txBody>
              <a:bodyPr/>
              <a:lstStyle/>
              <a:p>
                <a:r>
                  <a:rPr lang="en-US">
                    <a:noFill/>
                  </a:rPr>
                  <a:t> </a:t>
                </a:r>
              </a:p>
            </p:txBody>
          </p:sp>
        </mc:Fallback>
      </mc:AlternateContent>
      <p:graphicFrame>
        <p:nvGraphicFramePr>
          <p:cNvPr id="68" name="Table 67">
            <a:extLst>
              <a:ext uri="{FF2B5EF4-FFF2-40B4-BE49-F238E27FC236}">
                <a16:creationId xmlns:a16="http://schemas.microsoft.com/office/drawing/2014/main" id="{8255BC58-5DC2-36E1-954B-C28A2F636D58}"/>
              </a:ext>
            </a:extLst>
          </p:cNvPr>
          <p:cNvGraphicFramePr>
            <a:graphicFrameLocks noGrp="1"/>
          </p:cNvGraphicFramePr>
          <p:nvPr>
            <p:extLst>
              <p:ext uri="{D42A27DB-BD31-4B8C-83A1-F6EECF244321}">
                <p14:modId xmlns:p14="http://schemas.microsoft.com/office/powerpoint/2010/main" val="4284222820"/>
              </p:ext>
            </p:extLst>
          </p:nvPr>
        </p:nvGraphicFramePr>
        <p:xfrm>
          <a:off x="1857780" y="3696089"/>
          <a:ext cx="2280564" cy="622932"/>
        </p:xfrm>
        <a:graphic>
          <a:graphicData uri="http://schemas.openxmlformats.org/drawingml/2006/table">
            <a:tbl>
              <a:tblPr firstRow="1" bandRow="1">
                <a:tableStyleId>{5C22544A-7EE6-4342-B048-85BDC9FD1C3A}</a:tableStyleId>
              </a:tblPr>
              <a:tblGrid>
                <a:gridCol w="760188">
                  <a:extLst>
                    <a:ext uri="{9D8B030D-6E8A-4147-A177-3AD203B41FA5}">
                      <a16:colId xmlns:a16="http://schemas.microsoft.com/office/drawing/2014/main" val="4002730172"/>
                    </a:ext>
                  </a:extLst>
                </a:gridCol>
                <a:gridCol w="760188">
                  <a:extLst>
                    <a:ext uri="{9D8B030D-6E8A-4147-A177-3AD203B41FA5}">
                      <a16:colId xmlns:a16="http://schemas.microsoft.com/office/drawing/2014/main" val="4166625752"/>
                    </a:ext>
                  </a:extLst>
                </a:gridCol>
                <a:gridCol w="760188">
                  <a:extLst>
                    <a:ext uri="{9D8B030D-6E8A-4147-A177-3AD203B41FA5}">
                      <a16:colId xmlns:a16="http://schemas.microsoft.com/office/drawing/2014/main" val="4164552587"/>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p:cxnSp>
        <p:nvCxnSpPr>
          <p:cNvPr id="69" name="Straight Arrow Connector 68">
            <a:extLst>
              <a:ext uri="{FF2B5EF4-FFF2-40B4-BE49-F238E27FC236}">
                <a16:creationId xmlns:a16="http://schemas.microsoft.com/office/drawing/2014/main" id="{A52740D0-96BA-B88F-F7A9-48928EB488ED}"/>
              </a:ext>
            </a:extLst>
          </p:cNvPr>
          <p:cNvCxnSpPr>
            <a:cxnSpLocks/>
          </p:cNvCxnSpPr>
          <p:nvPr/>
        </p:nvCxnSpPr>
        <p:spPr>
          <a:xfrm flipH="1" flipV="1">
            <a:off x="3292397" y="2828987"/>
            <a:ext cx="818004" cy="8768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154CDD89-7C41-D257-BA4F-77347EA4EBBC}"/>
              </a:ext>
            </a:extLst>
          </p:cNvPr>
          <p:cNvCxnSpPr>
            <a:cxnSpLocks/>
          </p:cNvCxnSpPr>
          <p:nvPr/>
        </p:nvCxnSpPr>
        <p:spPr>
          <a:xfrm flipV="1">
            <a:off x="1866950" y="2845596"/>
            <a:ext cx="951014" cy="8252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48DAD1A0-D148-54AE-EC52-C18843AC5446}"/>
                  </a:ext>
                </a:extLst>
              </p:cNvPr>
              <p:cNvSpPr txBox="1"/>
              <p:nvPr/>
            </p:nvSpPr>
            <p:spPr>
              <a:xfrm>
                <a:off x="4207543" y="3757196"/>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𝒉</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71" name="TextBox 70">
                <a:extLst>
                  <a:ext uri="{FF2B5EF4-FFF2-40B4-BE49-F238E27FC236}">
                    <a16:creationId xmlns:a16="http://schemas.microsoft.com/office/drawing/2014/main" id="{48DAD1A0-D148-54AE-EC52-C18843AC5446}"/>
                  </a:ext>
                </a:extLst>
              </p:cNvPr>
              <p:cNvSpPr txBox="1">
                <a:spLocks noRot="1" noChangeAspect="1" noMove="1" noResize="1" noEditPoints="1" noAdjustHandles="1" noChangeArrowheads="1" noChangeShapeType="1" noTextEdit="1"/>
              </p:cNvSpPr>
              <p:nvPr/>
            </p:nvSpPr>
            <p:spPr>
              <a:xfrm>
                <a:off x="4207543" y="3757196"/>
                <a:ext cx="1980699" cy="512576"/>
              </a:xfrm>
              <a:prstGeom prst="rect">
                <a:avLst/>
              </a:prstGeom>
              <a:blipFill>
                <a:blip r:embed="rId7"/>
                <a:stretch>
                  <a:fillRect l="-1911" b="-2439"/>
                </a:stretch>
              </a:blipFill>
            </p:spPr>
            <p:txBody>
              <a:bodyPr/>
              <a:lstStyle/>
              <a:p>
                <a:r>
                  <a:rPr lang="en-US">
                    <a:noFill/>
                  </a:rPr>
                  <a:t> </a:t>
                </a:r>
              </a:p>
            </p:txBody>
          </p:sp>
        </mc:Fallback>
      </mc:AlternateContent>
      <p:sp>
        <p:nvSpPr>
          <p:cNvPr id="72" name="Rounded Rectangle 71">
            <a:extLst>
              <a:ext uri="{FF2B5EF4-FFF2-40B4-BE49-F238E27FC236}">
                <a16:creationId xmlns:a16="http://schemas.microsoft.com/office/drawing/2014/main" id="{C4FA324F-C487-8492-D2BC-FF1806B11EFA}"/>
              </a:ext>
            </a:extLst>
          </p:cNvPr>
          <p:cNvSpPr/>
          <p:nvPr/>
        </p:nvSpPr>
        <p:spPr>
          <a:xfrm>
            <a:off x="1160433" y="3470280"/>
            <a:ext cx="5495200" cy="1127882"/>
          </a:xfrm>
          <a:prstGeom prst="round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r"/>
            <a:r>
              <a:rPr lang="en-US" i="1" dirty="0"/>
              <a:t>Hidden Layer</a:t>
            </a:r>
          </a:p>
        </p:txBody>
      </p:sp>
      <p:cxnSp>
        <p:nvCxnSpPr>
          <p:cNvPr id="73" name="Straight Arrow Connector 72">
            <a:extLst>
              <a:ext uri="{FF2B5EF4-FFF2-40B4-BE49-F238E27FC236}">
                <a16:creationId xmlns:a16="http://schemas.microsoft.com/office/drawing/2014/main" id="{197E430C-BBAD-1007-7907-F1C8A4C1C9D2}"/>
              </a:ext>
            </a:extLst>
          </p:cNvPr>
          <p:cNvCxnSpPr>
            <a:cxnSpLocks/>
          </p:cNvCxnSpPr>
          <p:nvPr/>
        </p:nvCxnSpPr>
        <p:spPr>
          <a:xfrm flipV="1">
            <a:off x="2583114" y="2845596"/>
            <a:ext cx="403489" cy="8500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39C41CC5-A642-6EF9-E8F6-6135E0D9CF0C}"/>
              </a:ext>
            </a:extLst>
          </p:cNvPr>
          <p:cNvCxnSpPr>
            <a:cxnSpLocks/>
          </p:cNvCxnSpPr>
          <p:nvPr/>
        </p:nvCxnSpPr>
        <p:spPr>
          <a:xfrm flipH="1" flipV="1">
            <a:off x="3132866" y="2845596"/>
            <a:ext cx="217532" cy="8406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2BC18BBC-2073-A917-350A-C7EB1B9A5B7B}"/>
              </a:ext>
            </a:extLst>
          </p:cNvPr>
          <p:cNvCxnSpPr>
            <a:cxnSpLocks/>
          </p:cNvCxnSpPr>
          <p:nvPr/>
        </p:nvCxnSpPr>
        <p:spPr>
          <a:xfrm flipH="1" flipV="1">
            <a:off x="3170748" y="4361222"/>
            <a:ext cx="1554767" cy="11724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6417CF69-774C-E0AA-FA61-D6CFC93D8F68}"/>
              </a:ext>
            </a:extLst>
          </p:cNvPr>
          <p:cNvCxnSpPr>
            <a:cxnSpLocks/>
          </p:cNvCxnSpPr>
          <p:nvPr/>
        </p:nvCxnSpPr>
        <p:spPr>
          <a:xfrm flipH="1" flipV="1">
            <a:off x="2119863" y="4365518"/>
            <a:ext cx="2471342" cy="11579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52D6E326-E523-FBBC-269F-49972D287E72}"/>
                  </a:ext>
                </a:extLst>
              </p:cNvPr>
              <p:cNvSpPr txBox="1"/>
              <p:nvPr/>
            </p:nvSpPr>
            <p:spPr>
              <a:xfrm>
                <a:off x="5450539" y="5641207"/>
                <a:ext cx="645461" cy="52277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1" i="1" dirty="0" smtClean="0">
                          <a:latin typeface="Cambria Math" panose="02040503050406030204" pitchFamily="18" charset="0"/>
                          <a:cs typeface="Times New Roman" panose="02020603050405020304" pitchFamily="18" charset="0"/>
                        </a:rPr>
                        <m:t>𝒙</m:t>
                      </m:r>
                    </m:oMath>
                  </m:oMathPara>
                </a14:m>
                <a:endParaRPr lang="en-US" sz="2797" b="1" baseline="-25000" dirty="0">
                  <a:latin typeface="Times New Roman" panose="02020603050405020304" pitchFamily="18" charset="0"/>
                  <a:cs typeface="Times New Roman" panose="02020603050405020304" pitchFamily="18" charset="0"/>
                </a:endParaRPr>
              </a:p>
            </p:txBody>
          </p:sp>
        </mc:Choice>
        <mc:Fallback>
          <p:sp>
            <p:nvSpPr>
              <p:cNvPr id="80" name="TextBox 79">
                <a:extLst>
                  <a:ext uri="{FF2B5EF4-FFF2-40B4-BE49-F238E27FC236}">
                    <a16:creationId xmlns:a16="http://schemas.microsoft.com/office/drawing/2014/main" id="{52D6E326-E523-FBBC-269F-49972D287E72}"/>
                  </a:ext>
                </a:extLst>
              </p:cNvPr>
              <p:cNvSpPr txBox="1">
                <a:spLocks noRot="1" noChangeAspect="1" noMove="1" noResize="1" noEditPoints="1" noAdjustHandles="1" noChangeArrowheads="1" noChangeShapeType="1" noTextEdit="1"/>
              </p:cNvSpPr>
              <p:nvPr/>
            </p:nvSpPr>
            <p:spPr>
              <a:xfrm>
                <a:off x="5450539" y="5641207"/>
                <a:ext cx="645461" cy="522772"/>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32C73D7-E851-E4EA-1FBD-0BB990318A5B}"/>
              </a:ext>
            </a:extLst>
          </p:cNvPr>
          <p:cNvSpPr txBox="1"/>
          <p:nvPr/>
        </p:nvSpPr>
        <p:spPr>
          <a:xfrm>
            <a:off x="5981075" y="5794647"/>
            <a:ext cx="1917128" cy="369332"/>
          </a:xfrm>
          <a:prstGeom prst="rect">
            <a:avLst/>
          </a:prstGeom>
          <a:noFill/>
        </p:spPr>
        <p:txBody>
          <a:bodyPr wrap="none" rtlCol="0">
            <a:spAutoFit/>
          </a:bodyPr>
          <a:lstStyle/>
          <a:p>
            <a:r>
              <a:rPr lang="en-US" dirty="0"/>
              <a:t>(vectorized image)</a:t>
            </a:r>
          </a:p>
        </p:txBody>
      </p:sp>
      <p:cxnSp>
        <p:nvCxnSpPr>
          <p:cNvPr id="81" name="Straight Arrow Connector 80">
            <a:extLst>
              <a:ext uri="{FF2B5EF4-FFF2-40B4-BE49-F238E27FC236}">
                <a16:creationId xmlns:a16="http://schemas.microsoft.com/office/drawing/2014/main" id="{C1A369D5-0755-A1F4-84E8-772296BF414D}"/>
              </a:ext>
            </a:extLst>
          </p:cNvPr>
          <p:cNvCxnSpPr>
            <a:cxnSpLocks/>
          </p:cNvCxnSpPr>
          <p:nvPr/>
        </p:nvCxnSpPr>
        <p:spPr>
          <a:xfrm flipH="1" flipV="1">
            <a:off x="2454180" y="4361222"/>
            <a:ext cx="212954" cy="11023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E6F0FFBF-0C74-A3C1-3024-7874ABEED53F}"/>
              </a:ext>
            </a:extLst>
          </p:cNvPr>
          <p:cNvCxnSpPr>
            <a:cxnSpLocks/>
            <a:endCxn id="68" idx="2"/>
          </p:cNvCxnSpPr>
          <p:nvPr/>
        </p:nvCxnSpPr>
        <p:spPr>
          <a:xfrm flipV="1">
            <a:off x="2769892" y="4319021"/>
            <a:ext cx="228170" cy="11892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3" name="Straight Arrow Connector 82">
            <a:extLst>
              <a:ext uri="{FF2B5EF4-FFF2-40B4-BE49-F238E27FC236}">
                <a16:creationId xmlns:a16="http://schemas.microsoft.com/office/drawing/2014/main" id="{92F0482B-E579-5633-C124-4066637C9A48}"/>
              </a:ext>
            </a:extLst>
          </p:cNvPr>
          <p:cNvCxnSpPr>
            <a:cxnSpLocks/>
          </p:cNvCxnSpPr>
          <p:nvPr/>
        </p:nvCxnSpPr>
        <p:spPr>
          <a:xfrm flipV="1">
            <a:off x="2825795" y="4350259"/>
            <a:ext cx="886489" cy="11732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5" name="Title 1">
            <a:extLst>
              <a:ext uri="{FF2B5EF4-FFF2-40B4-BE49-F238E27FC236}">
                <a16:creationId xmlns:a16="http://schemas.microsoft.com/office/drawing/2014/main" id="{755AFB6B-AE37-32B4-48BE-92100F34A1CF}"/>
              </a:ext>
            </a:extLst>
          </p:cNvPr>
          <p:cNvSpPr>
            <a:spLocks noGrp="1"/>
          </p:cNvSpPr>
          <p:nvPr>
            <p:ph type="title"/>
          </p:nvPr>
        </p:nvSpPr>
        <p:spPr>
          <a:xfrm>
            <a:off x="838200" y="365125"/>
            <a:ext cx="10515600" cy="1325563"/>
          </a:xfrm>
        </p:spPr>
        <p:txBody>
          <a:bodyPr>
            <a:noAutofit/>
          </a:bodyPr>
          <a:lstStyle/>
          <a:p>
            <a:pPr algn="r"/>
            <a:r>
              <a:rPr lang="en-US" sz="4267" dirty="0"/>
              <a:t>A more flexible ‘4’ detector</a:t>
            </a:r>
          </a:p>
        </p:txBody>
      </p:sp>
      <p:pic>
        <p:nvPicPr>
          <p:cNvPr id="96" name="Picture 95">
            <a:extLst>
              <a:ext uri="{FF2B5EF4-FFF2-40B4-BE49-F238E27FC236}">
                <a16:creationId xmlns:a16="http://schemas.microsoft.com/office/drawing/2014/main" id="{37DE0FB7-34E3-C6EC-85F2-E4A51E315E8F}"/>
              </a:ext>
            </a:extLst>
          </p:cNvPr>
          <p:cNvPicPr>
            <a:picLocks noChangeAspect="1"/>
          </p:cNvPicPr>
          <p:nvPr/>
        </p:nvPicPr>
        <p:blipFill>
          <a:blip r:embed="rId9"/>
          <a:stretch>
            <a:fillRect/>
          </a:stretch>
        </p:blipFill>
        <p:spPr>
          <a:xfrm>
            <a:off x="7898203" y="4514839"/>
            <a:ext cx="1044431" cy="1044431"/>
          </a:xfrm>
          <a:prstGeom prst="rect">
            <a:avLst/>
          </a:prstGeom>
        </p:spPr>
      </p:pic>
      <p:pic>
        <p:nvPicPr>
          <p:cNvPr id="97" name="Picture 96">
            <a:extLst>
              <a:ext uri="{FF2B5EF4-FFF2-40B4-BE49-F238E27FC236}">
                <a16:creationId xmlns:a16="http://schemas.microsoft.com/office/drawing/2014/main" id="{04303D06-0066-0626-D930-2B303F3C1270}"/>
              </a:ext>
            </a:extLst>
          </p:cNvPr>
          <p:cNvPicPr>
            <a:picLocks noChangeAspect="1"/>
          </p:cNvPicPr>
          <p:nvPr/>
        </p:nvPicPr>
        <p:blipFill>
          <a:blip r:embed="rId10"/>
          <a:stretch>
            <a:fillRect/>
          </a:stretch>
        </p:blipFill>
        <p:spPr>
          <a:xfrm>
            <a:off x="10757543" y="4514839"/>
            <a:ext cx="1044431" cy="1044431"/>
          </a:xfrm>
          <a:prstGeom prst="rect">
            <a:avLst/>
          </a:prstGeom>
        </p:spPr>
      </p:pic>
      <p:pic>
        <p:nvPicPr>
          <p:cNvPr id="98" name="Picture 97">
            <a:extLst>
              <a:ext uri="{FF2B5EF4-FFF2-40B4-BE49-F238E27FC236}">
                <a16:creationId xmlns:a16="http://schemas.microsoft.com/office/drawing/2014/main" id="{79FF957F-AA96-8547-0345-3643ADE6DBC3}"/>
              </a:ext>
            </a:extLst>
          </p:cNvPr>
          <p:cNvPicPr>
            <a:picLocks noChangeAspect="1"/>
          </p:cNvPicPr>
          <p:nvPr/>
        </p:nvPicPr>
        <p:blipFill>
          <a:blip r:embed="rId11"/>
          <a:stretch>
            <a:fillRect/>
          </a:stretch>
        </p:blipFill>
        <p:spPr>
          <a:xfrm>
            <a:off x="9327873" y="4507875"/>
            <a:ext cx="1044431" cy="1044431"/>
          </a:xfrm>
          <a:prstGeom prst="rect">
            <a:avLst/>
          </a:prstGeom>
        </p:spPr>
      </p:pic>
      <p:cxnSp>
        <p:nvCxnSpPr>
          <p:cNvPr id="109" name="Straight Arrow Connector 108">
            <a:extLst>
              <a:ext uri="{FF2B5EF4-FFF2-40B4-BE49-F238E27FC236}">
                <a16:creationId xmlns:a16="http://schemas.microsoft.com/office/drawing/2014/main" id="{228A504C-8E4E-2778-A9C2-94A04AF106F0}"/>
              </a:ext>
            </a:extLst>
          </p:cNvPr>
          <p:cNvCxnSpPr/>
          <p:nvPr/>
        </p:nvCxnSpPr>
        <p:spPr>
          <a:xfrm flipH="1" flipV="1">
            <a:off x="2342457" y="4007555"/>
            <a:ext cx="5392468" cy="102949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E076BA3-07D3-9FDD-C55D-490944302BAB}"/>
              </a:ext>
            </a:extLst>
          </p:cNvPr>
          <p:cNvCxnSpPr>
            <a:cxnSpLocks/>
          </p:cNvCxnSpPr>
          <p:nvPr/>
        </p:nvCxnSpPr>
        <p:spPr>
          <a:xfrm flipH="1" flipV="1">
            <a:off x="3052373" y="3956160"/>
            <a:ext cx="6364178" cy="574379"/>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6B8CE91-1777-CEC8-2A71-E5ADCE76E274}"/>
              </a:ext>
            </a:extLst>
          </p:cNvPr>
          <p:cNvCxnSpPr>
            <a:cxnSpLocks/>
          </p:cNvCxnSpPr>
          <p:nvPr/>
        </p:nvCxnSpPr>
        <p:spPr>
          <a:xfrm flipH="1" flipV="1">
            <a:off x="3788016" y="3875437"/>
            <a:ext cx="7442246" cy="670640"/>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5545983-82FD-3C99-206E-3E2A5D348AE4}"/>
              </a:ext>
            </a:extLst>
          </p:cNvPr>
          <p:cNvCxnSpPr>
            <a:cxnSpLocks/>
          </p:cNvCxnSpPr>
          <p:nvPr/>
        </p:nvCxnSpPr>
        <p:spPr>
          <a:xfrm flipH="1" flipV="1">
            <a:off x="3712284" y="1124262"/>
            <a:ext cx="2341878" cy="12119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DB0E9416-2281-4B2C-F14A-E2DCB1487838}"/>
                  </a:ext>
                </a:extLst>
              </p:cNvPr>
              <p:cNvSpPr txBox="1"/>
              <p:nvPr/>
            </p:nvSpPr>
            <p:spPr>
              <a:xfrm>
                <a:off x="6277699" y="2013021"/>
                <a:ext cx="2252796" cy="646331"/>
              </a:xfrm>
              <a:prstGeom prst="rect">
                <a:avLst/>
              </a:prstGeom>
              <a:noFill/>
            </p:spPr>
            <p:txBody>
              <a:bodyPr wrap="none" rtlCol="0">
                <a:spAutoFit/>
              </a:bodyPr>
              <a:lstStyle/>
              <a:p>
                <a14:m>
                  <m:oMath xmlns:m="http://schemas.openxmlformats.org/officeDocument/2006/math">
                    <m:r>
                      <a:rPr lang="en-US" i="1" dirty="0" smtClean="0">
                        <a:latin typeface="Cambria Math" panose="02040503050406030204" pitchFamily="18" charset="0"/>
                      </a:rPr>
                      <m:t>𝑝</m:t>
                    </m:r>
                  </m:oMath>
                </a14:m>
                <a:r>
                  <a:rPr lang="en-US" dirty="0"/>
                  <a:t> detects images that </a:t>
                </a:r>
              </a:p>
              <a:p>
                <a:r>
                  <a:rPr lang="en-US" dirty="0"/>
                  <a:t>look like any of these</a:t>
                </a:r>
              </a:p>
            </p:txBody>
          </p:sp>
        </mc:Choice>
        <mc:Fallback>
          <p:sp>
            <p:nvSpPr>
              <p:cNvPr id="115" name="TextBox 114">
                <a:extLst>
                  <a:ext uri="{FF2B5EF4-FFF2-40B4-BE49-F238E27FC236}">
                    <a16:creationId xmlns:a16="http://schemas.microsoft.com/office/drawing/2014/main" id="{DB0E9416-2281-4B2C-F14A-E2DCB1487838}"/>
                  </a:ext>
                </a:extLst>
              </p:cNvPr>
              <p:cNvSpPr txBox="1">
                <a:spLocks noRot="1" noChangeAspect="1" noMove="1" noResize="1" noEditPoints="1" noAdjustHandles="1" noChangeArrowheads="1" noChangeShapeType="1" noTextEdit="1"/>
              </p:cNvSpPr>
              <p:nvPr/>
            </p:nvSpPr>
            <p:spPr>
              <a:xfrm>
                <a:off x="6277699" y="2013021"/>
                <a:ext cx="2252796" cy="646331"/>
              </a:xfrm>
              <a:prstGeom prst="rect">
                <a:avLst/>
              </a:prstGeom>
              <a:blipFill>
                <a:blip r:embed="rId12"/>
                <a:stretch>
                  <a:fillRect l="-2247" t="-3846" r="-1685" b="-13462"/>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38AAF4BC-CFF7-7DF2-CC14-EC4A460945B4}"/>
              </a:ext>
            </a:extLst>
          </p:cNvPr>
          <p:cNvCxnSpPr>
            <a:cxnSpLocks/>
          </p:cNvCxnSpPr>
          <p:nvPr/>
        </p:nvCxnSpPr>
        <p:spPr>
          <a:xfrm>
            <a:off x="8019738" y="2659352"/>
            <a:ext cx="384248" cy="1701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C0664AAF-F969-CFF6-FB80-8D3F9A0D2CBB}"/>
              </a:ext>
            </a:extLst>
          </p:cNvPr>
          <p:cNvCxnSpPr>
            <a:cxnSpLocks/>
            <a:endCxn id="98" idx="0"/>
          </p:cNvCxnSpPr>
          <p:nvPr/>
        </p:nvCxnSpPr>
        <p:spPr>
          <a:xfrm>
            <a:off x="8095470" y="2650711"/>
            <a:ext cx="1754619" cy="18571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034BA1F2-4E3F-4EC0-2AD3-520110F6A18F}"/>
              </a:ext>
            </a:extLst>
          </p:cNvPr>
          <p:cNvCxnSpPr>
            <a:cxnSpLocks/>
            <a:endCxn id="97" idx="0"/>
          </p:cNvCxnSpPr>
          <p:nvPr/>
        </p:nvCxnSpPr>
        <p:spPr>
          <a:xfrm>
            <a:off x="8275117" y="2707590"/>
            <a:ext cx="3004642" cy="1807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3313897623"/>
      </p:ext>
    </p:extLst>
  </p:cSld>
  <p:clrMapOvr>
    <a:masterClrMapping/>
  </p:clrMapOvr>
  <mc:AlternateContent xmlns:mc="http://schemas.openxmlformats.org/markup-compatibility/2006" xmlns:p14="http://schemas.microsoft.com/office/powerpoint/2010/main">
    <mc:Choice Requires="p14">
      <p:transition spd="slow" p14:dur="2000" advTm="76866"/>
    </mc:Choice>
    <mc:Fallback xmlns="">
      <p:transition spd="slow" advTm="7686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5C8A-0B4D-8E06-C233-654A9A27AA28}"/>
              </a:ext>
            </a:extLst>
          </p:cNvPr>
          <p:cNvSpPr>
            <a:spLocks noGrp="1"/>
          </p:cNvSpPr>
          <p:nvPr>
            <p:ph type="title"/>
          </p:nvPr>
        </p:nvSpPr>
        <p:spPr/>
        <p:txBody>
          <a:bodyPr/>
          <a:lstStyle/>
          <a:p>
            <a:r>
              <a:rPr lang="en-US" dirty="0"/>
              <a:t>To increase flexibility/complexity, we can:</a:t>
            </a:r>
          </a:p>
        </p:txBody>
      </p:sp>
      <p:sp>
        <p:nvSpPr>
          <p:cNvPr id="3" name="Content Placeholder 2">
            <a:extLst>
              <a:ext uri="{FF2B5EF4-FFF2-40B4-BE49-F238E27FC236}">
                <a16:creationId xmlns:a16="http://schemas.microsoft.com/office/drawing/2014/main" id="{83ECD64F-6696-B3B1-E5D4-BA1A92FB866E}"/>
              </a:ext>
            </a:extLst>
          </p:cNvPr>
          <p:cNvSpPr>
            <a:spLocks noGrp="1"/>
          </p:cNvSpPr>
          <p:nvPr>
            <p:ph idx="1"/>
          </p:nvPr>
        </p:nvSpPr>
        <p:spPr/>
        <p:txBody>
          <a:bodyPr/>
          <a:lstStyle/>
          <a:p>
            <a:r>
              <a:rPr lang="en-US" dirty="0"/>
              <a:t>Increase the width (i.e. number of hidden units) in one or more hidden layers (WIDE)</a:t>
            </a:r>
          </a:p>
          <a:p>
            <a:endParaRPr lang="en-US" dirty="0"/>
          </a:p>
          <a:p>
            <a:r>
              <a:rPr lang="en-US" dirty="0"/>
              <a:t>Increase the number of hidden layers (DEEP)</a:t>
            </a:r>
          </a:p>
          <a:p>
            <a:endParaRPr lang="en-US" dirty="0"/>
          </a:p>
          <a:p>
            <a:r>
              <a:rPr lang="en-US" i="1" dirty="0"/>
              <a:t>Deep learning </a:t>
            </a:r>
            <a:r>
              <a:rPr lang="en-US" dirty="0"/>
              <a:t>refers to the latter; we are building a deep hierarchy of features</a:t>
            </a:r>
          </a:p>
        </p:txBody>
      </p:sp>
    </p:spTree>
    <p:extLst>
      <p:ext uri="{BB962C8B-B14F-4D97-AF65-F5344CB8AC3E}">
        <p14:creationId xmlns:p14="http://schemas.microsoft.com/office/powerpoint/2010/main" val="681804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5">
            <a:extLst>
              <a:ext uri="{FF2B5EF4-FFF2-40B4-BE49-F238E27FC236}">
                <a16:creationId xmlns:a16="http://schemas.microsoft.com/office/drawing/2014/main" id="{D7487844-90CB-A14A-8CD0-A155B511B18F}"/>
              </a:ext>
            </a:extLst>
          </p:cNvPr>
          <p:cNvPicPr>
            <a:picLocks noChangeAspect="1"/>
          </p:cNvPicPr>
          <p:nvPr/>
        </p:nvPicPr>
        <p:blipFill>
          <a:blip r:embed="rId3"/>
          <a:stretch>
            <a:fillRect/>
          </a:stretch>
        </p:blipFill>
        <p:spPr>
          <a:xfrm>
            <a:off x="5902037" y="0"/>
            <a:ext cx="6054871" cy="6054871"/>
          </a:xfrm>
          <a:prstGeom prst="rect">
            <a:avLst/>
          </a:prstGeom>
        </p:spPr>
      </p:pic>
      <p:sp>
        <p:nvSpPr>
          <p:cNvPr id="9" name="Title 8">
            <a:extLst>
              <a:ext uri="{FF2B5EF4-FFF2-40B4-BE49-F238E27FC236}">
                <a16:creationId xmlns:a16="http://schemas.microsoft.com/office/drawing/2014/main" id="{12DA1C10-C181-F64A-B03D-C04F5FA39DD3}"/>
              </a:ext>
            </a:extLst>
          </p:cNvPr>
          <p:cNvSpPr txBox="1">
            <a:spLocks/>
          </p:cNvSpPr>
          <p:nvPr/>
        </p:nvSpPr>
        <p:spPr>
          <a:xfrm>
            <a:off x="522811" y="240806"/>
            <a:ext cx="5102134" cy="3094811"/>
          </a:xfrm>
          <a:prstGeom prst="rect">
            <a:avLst/>
          </a:prstGeom>
        </p:spPr>
        <p:txBody>
          <a:bodyPr vert="horz" lIns="121784" tIns="60892" rIns="121784" bIns="60892" rtlCol="0" anchor="ctr">
            <a:normAutofit/>
          </a:bodyPr>
          <a:lstStyle>
            <a:lvl1pPr algn="ctr" defTabSz="457200" rtl="0" eaLnBrk="1" latinLnBrk="0" hangingPunct="1">
              <a:spcBef>
                <a:spcPct val="0"/>
              </a:spcBef>
              <a:buNone/>
              <a:defRPr sz="4400" kern="1200">
                <a:solidFill>
                  <a:srgbClr val="001A57"/>
                </a:solidFill>
                <a:latin typeface="Helvetica"/>
                <a:ea typeface="+mj-ea"/>
                <a:cs typeface="+mj-cs"/>
              </a:defRPr>
            </a:lvl1pPr>
          </a:lstStyle>
          <a:p>
            <a:pPr algn="l"/>
            <a:r>
              <a:rPr lang="en-US" sz="4267" dirty="0">
                <a:solidFill>
                  <a:schemeClr val="tx1"/>
                </a:solidFill>
                <a:latin typeface="+mj-lt"/>
              </a:rPr>
              <a:t>Learn Highly Non-Linear Decision Surfaces</a:t>
            </a:r>
          </a:p>
        </p:txBody>
      </p:sp>
    </p:spTree>
    <p:extLst>
      <p:ext uri="{BB962C8B-B14F-4D97-AF65-F5344CB8AC3E}">
        <p14:creationId xmlns:p14="http://schemas.microsoft.com/office/powerpoint/2010/main" val="1221964971"/>
      </p:ext>
    </p:extLst>
  </p:cSld>
  <p:clrMapOvr>
    <a:masterClrMapping/>
  </p:clrMapOvr>
  <mc:AlternateContent xmlns:mc="http://schemas.openxmlformats.org/markup-compatibility/2006" xmlns:p14="http://schemas.microsoft.com/office/powerpoint/2010/main">
    <mc:Choice Requires="p14">
      <p:transition spd="slow" p14:dur="2000" advTm="28226"/>
    </mc:Choice>
    <mc:Fallback xmlns="">
      <p:transition spd="slow" advTm="2822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286-B39B-484C-8B95-8FA1B0092D04}"/>
              </a:ext>
            </a:extLst>
          </p:cNvPr>
          <p:cNvSpPr>
            <a:spLocks noGrp="1"/>
          </p:cNvSpPr>
          <p:nvPr>
            <p:ph type="title"/>
          </p:nvPr>
        </p:nvSpPr>
        <p:spPr/>
        <p:txBody>
          <a:bodyPr/>
          <a:lstStyle/>
          <a:p>
            <a:r>
              <a:rPr lang="en-US" dirty="0"/>
              <a:t>Does this work with MNIST?</a:t>
            </a:r>
          </a:p>
        </p:txBody>
      </p:sp>
      <p:pic>
        <p:nvPicPr>
          <p:cNvPr id="3" name="Content Placeholder 5">
            <a:extLst>
              <a:ext uri="{FF2B5EF4-FFF2-40B4-BE49-F238E27FC236}">
                <a16:creationId xmlns:a16="http://schemas.microsoft.com/office/drawing/2014/main" id="{80463DC6-9E5D-AC4C-ACF8-A335F58176D6}"/>
              </a:ext>
            </a:extLst>
          </p:cNvPr>
          <p:cNvPicPr>
            <a:picLocks noChangeAspect="1"/>
          </p:cNvPicPr>
          <p:nvPr/>
        </p:nvPicPr>
        <p:blipFill>
          <a:blip r:embed="rId3"/>
          <a:stretch>
            <a:fillRect/>
          </a:stretch>
        </p:blipFill>
        <p:spPr>
          <a:xfrm>
            <a:off x="276847" y="2350164"/>
            <a:ext cx="5192128" cy="2958477"/>
          </a:xfrm>
          <a:prstGeom prst="rect">
            <a:avLst/>
          </a:prstGeom>
        </p:spPr>
      </p:pic>
      <p:sp>
        <p:nvSpPr>
          <p:cNvPr id="82" name="TextBox 81">
            <a:extLst>
              <a:ext uri="{FF2B5EF4-FFF2-40B4-BE49-F238E27FC236}">
                <a16:creationId xmlns:a16="http://schemas.microsoft.com/office/drawing/2014/main" id="{287A3FE7-7774-6343-A5C2-F13CF7342404}"/>
              </a:ext>
            </a:extLst>
          </p:cNvPr>
          <p:cNvSpPr txBox="1"/>
          <p:nvPr/>
        </p:nvSpPr>
        <p:spPr>
          <a:xfrm>
            <a:off x="6278880" y="2382651"/>
            <a:ext cx="4858512" cy="3742948"/>
          </a:xfrm>
          <a:prstGeom prst="rect">
            <a:avLst/>
          </a:prstGeom>
          <a:noFill/>
        </p:spPr>
        <p:txBody>
          <a:bodyPr wrap="square" rtlCol="0">
            <a:spAutoFit/>
          </a:bodyPr>
          <a:lstStyle/>
          <a:p>
            <a:r>
              <a:rPr lang="en-US" sz="2636" dirty="0"/>
              <a:t>Logistic regression:</a:t>
            </a:r>
          </a:p>
          <a:p>
            <a:r>
              <a:rPr lang="en-US" sz="2636" dirty="0"/>
              <a:t>~91% Accurate</a:t>
            </a:r>
          </a:p>
          <a:p>
            <a:endParaRPr lang="en-US" sz="2636" dirty="0"/>
          </a:p>
          <a:p>
            <a:r>
              <a:rPr lang="en-US" sz="2636" dirty="0"/>
              <a:t>MLP with 1 hidden layer:</a:t>
            </a:r>
          </a:p>
          <a:p>
            <a:r>
              <a:rPr lang="en-US" sz="2636" dirty="0"/>
              <a:t>~96% Accurate</a:t>
            </a:r>
          </a:p>
          <a:p>
            <a:endParaRPr lang="en-US" sz="2636" dirty="0"/>
          </a:p>
          <a:p>
            <a:endParaRPr lang="en-US" sz="2636" dirty="0"/>
          </a:p>
          <a:p>
            <a:endParaRPr lang="en-US" sz="2636" dirty="0"/>
          </a:p>
          <a:p>
            <a:r>
              <a:rPr lang="en-US" sz="2636" dirty="0"/>
              <a:t>...maybe we can do even better…</a:t>
            </a:r>
          </a:p>
        </p:txBody>
      </p:sp>
      <p:sp>
        <p:nvSpPr>
          <p:cNvPr id="4" name="TextBox 3">
            <a:extLst>
              <a:ext uri="{FF2B5EF4-FFF2-40B4-BE49-F238E27FC236}">
                <a16:creationId xmlns:a16="http://schemas.microsoft.com/office/drawing/2014/main" id="{6B83501D-93B2-904D-8A52-A82E91EDC088}"/>
              </a:ext>
            </a:extLst>
          </p:cNvPr>
          <p:cNvSpPr txBox="1"/>
          <p:nvPr/>
        </p:nvSpPr>
        <p:spPr>
          <a:xfrm>
            <a:off x="8134845" y="8108331"/>
            <a:ext cx="184731" cy="497957"/>
          </a:xfrm>
          <a:prstGeom prst="rect">
            <a:avLst/>
          </a:prstGeom>
          <a:noFill/>
        </p:spPr>
        <p:txBody>
          <a:bodyPr wrap="none" rtlCol="0">
            <a:spAutoFit/>
          </a:bodyPr>
          <a:lstStyle/>
          <a:p>
            <a:endParaRPr lang="en-US" sz="2636"/>
          </a:p>
        </p:txBody>
      </p:sp>
    </p:spTree>
    <p:extLst>
      <p:ext uri="{BB962C8B-B14F-4D97-AF65-F5344CB8AC3E}">
        <p14:creationId xmlns:p14="http://schemas.microsoft.com/office/powerpoint/2010/main" val="184067498"/>
      </p:ext>
    </p:extLst>
  </p:cSld>
  <p:clrMapOvr>
    <a:masterClrMapping/>
  </p:clrMapOvr>
  <mc:AlternateContent xmlns:mc="http://schemas.openxmlformats.org/markup-compatibility/2006" xmlns:p14="http://schemas.microsoft.com/office/powerpoint/2010/main">
    <mc:Choice Requires="p14">
      <p:transition spd="slow" p14:dur="2000" advTm="21727"/>
    </mc:Choice>
    <mc:Fallback xmlns="">
      <p:transition spd="slow" advTm="2172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15ED-205A-BB4F-86E2-4BDA73F28C0F}"/>
              </a:ext>
            </a:extLst>
          </p:cNvPr>
          <p:cNvSpPr>
            <a:spLocks noGrp="1"/>
          </p:cNvSpPr>
          <p:nvPr>
            <p:ph type="title"/>
          </p:nvPr>
        </p:nvSpPr>
        <p:spPr>
          <a:xfrm>
            <a:off x="838200" y="365126"/>
            <a:ext cx="10515600" cy="992118"/>
          </a:xfrm>
        </p:spPr>
        <p:txBody>
          <a:bodyPr>
            <a:normAutofit fontScale="90000"/>
          </a:bodyPr>
          <a:lstStyle/>
          <a:p>
            <a:r>
              <a:rPr lang="en-US" sz="4800" dirty="0"/>
              <a:t>We need more flexible, non-linear classifiers</a:t>
            </a:r>
          </a:p>
        </p:txBody>
      </p:sp>
      <p:pic>
        <p:nvPicPr>
          <p:cNvPr id="5" name="Content Placeholder 5">
            <a:extLst>
              <a:ext uri="{FF2B5EF4-FFF2-40B4-BE49-F238E27FC236}">
                <a16:creationId xmlns:a16="http://schemas.microsoft.com/office/drawing/2014/main" id="{2AD48400-5955-F445-AA34-C5BC496DBA34}"/>
              </a:ext>
            </a:extLst>
          </p:cNvPr>
          <p:cNvPicPr>
            <a:picLocks noChangeAspect="1"/>
          </p:cNvPicPr>
          <p:nvPr/>
        </p:nvPicPr>
        <p:blipFill>
          <a:blip r:embed="rId3"/>
          <a:stretch>
            <a:fillRect/>
          </a:stretch>
        </p:blipFill>
        <p:spPr>
          <a:xfrm>
            <a:off x="6702152" y="1501827"/>
            <a:ext cx="4904944" cy="4904944"/>
          </a:xfrm>
          <a:prstGeom prst="rect">
            <a:avLst/>
          </a:prstGeom>
        </p:spPr>
      </p:pic>
      <p:sp>
        <p:nvSpPr>
          <p:cNvPr id="7" name="TextBox 6">
            <a:extLst>
              <a:ext uri="{FF2B5EF4-FFF2-40B4-BE49-F238E27FC236}">
                <a16:creationId xmlns:a16="http://schemas.microsoft.com/office/drawing/2014/main" id="{CE463494-96A8-C94A-9277-2FA18309646F}"/>
              </a:ext>
            </a:extLst>
          </p:cNvPr>
          <p:cNvSpPr txBox="1"/>
          <p:nvPr/>
        </p:nvSpPr>
        <p:spPr>
          <a:xfrm>
            <a:off x="8023213" y="1417224"/>
            <a:ext cx="2561855" cy="646331"/>
          </a:xfrm>
          <a:prstGeom prst="rect">
            <a:avLst/>
          </a:prstGeom>
          <a:noFill/>
        </p:spPr>
        <p:txBody>
          <a:bodyPr wrap="none" rtlCol="0">
            <a:spAutoFit/>
          </a:bodyPr>
          <a:lstStyle/>
          <a:p>
            <a:r>
              <a:rPr lang="en-US" dirty="0"/>
              <a:t>MLP (i.e. neural network)</a:t>
            </a:r>
          </a:p>
          <a:p>
            <a:pPr algn="ctr"/>
            <a:r>
              <a:rPr lang="en-US" dirty="0"/>
              <a:t>decision boundary</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01C391A9-D746-50B3-05A1-AB611375E2FC}"/>
                  </a:ext>
                </a:extLst>
              </p:cNvPr>
              <p:cNvSpPr>
                <a:spLocks noGrp="1"/>
              </p:cNvSpPr>
              <p:nvPr>
                <p:ph sz="half" idx="1"/>
              </p:nvPr>
            </p:nvSpPr>
            <p:spPr>
              <a:xfrm>
                <a:off x="527187" y="1640264"/>
                <a:ext cx="5378757" cy="4852610"/>
              </a:xfrm>
            </p:spPr>
            <p:txBody>
              <a:bodyPr>
                <a:normAutofit fontScale="77500" lnSpcReduction="20000"/>
              </a:bodyPr>
              <a:lstStyle/>
              <a:p>
                <a:r>
                  <a:rPr lang="en-US" dirty="0"/>
                  <a:t>Suppose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a:latin typeface="Cambria Math" panose="02040503050406030204" pitchFamily="18" charset="0"/>
                      </a:rPr>
                      <m:t> </m:t>
                    </m:r>
                  </m:oMath>
                </a14:m>
                <a:r>
                  <a:rPr lang="en-US" dirty="0"/>
                  <a:t>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oMath>
                </a14:m>
                <a:r>
                  <a:rPr lang="en-US" dirty="0"/>
                  <a:t> are biomarker values</a:t>
                </a:r>
              </a:p>
              <a:p>
                <a:endParaRPr lang="en-US" dirty="0"/>
              </a:p>
              <a:p>
                <a:r>
                  <a:rPr lang="en-US" dirty="0"/>
                  <a:t>After biopsy:</a:t>
                </a:r>
              </a:p>
              <a:p>
                <a:pPr lvl="1"/>
                <a:r>
                  <a:rPr lang="en-US" dirty="0"/>
                  <a:t>Blue patients: benign</a:t>
                </a:r>
              </a:p>
              <a:p>
                <a:pPr lvl="1"/>
                <a:r>
                  <a:rPr lang="en-US" dirty="0"/>
                  <a:t>Red patients: malignant</a:t>
                </a:r>
              </a:p>
              <a:p>
                <a:endParaRPr lang="en-US" dirty="0"/>
              </a:p>
              <a:p>
                <a:r>
                  <a:rPr lang="en-US" dirty="0"/>
                  <a:t>We need a model that can distinguish between the two, but logistic regression cannot: </a:t>
                </a:r>
                <a:r>
                  <a:rPr lang="en-US" u="sng" dirty="0"/>
                  <a:t>it can only draw </a:t>
                </a:r>
                <a:r>
                  <a:rPr lang="en-US" b="1" u="sng" dirty="0"/>
                  <a:t>linear</a:t>
                </a:r>
                <a:r>
                  <a:rPr lang="en-US" u="sng" dirty="0"/>
                  <a:t> decision boundaries</a:t>
                </a:r>
                <a:r>
                  <a:rPr lang="en-US" dirty="0"/>
                  <a:t>.</a:t>
                </a:r>
              </a:p>
              <a:p>
                <a:endParaRPr lang="en-US" dirty="0">
                  <a:solidFill>
                    <a:schemeClr val="tx1"/>
                  </a:solidFill>
                </a:endParaRPr>
              </a:p>
              <a:p>
                <a:r>
                  <a:rPr lang="en-US" dirty="0">
                    <a:solidFill>
                      <a:schemeClr val="tx1"/>
                    </a:solidFill>
                  </a:rPr>
                  <a:t>Today, we will see how we can “extend” logistic regression to form a multilayer perceptron (MLP) – in other words, a neural network – that can draw </a:t>
                </a:r>
                <a:r>
                  <a:rPr lang="en-US" b="1" dirty="0">
                    <a:solidFill>
                      <a:schemeClr val="tx1"/>
                    </a:solidFill>
                  </a:rPr>
                  <a:t>nonlinear</a:t>
                </a:r>
                <a:r>
                  <a:rPr lang="en-US" dirty="0">
                    <a:solidFill>
                      <a:schemeClr val="tx1"/>
                    </a:solidFill>
                  </a:rPr>
                  <a:t> decision boundaries</a:t>
                </a:r>
              </a:p>
            </p:txBody>
          </p:sp>
        </mc:Choice>
        <mc:Fallback xmlns="">
          <p:sp>
            <p:nvSpPr>
              <p:cNvPr id="9" name="Content Placeholder 2">
                <a:extLst>
                  <a:ext uri="{FF2B5EF4-FFF2-40B4-BE49-F238E27FC236}">
                    <a16:creationId xmlns:a16="http://schemas.microsoft.com/office/drawing/2014/main" id="{01C391A9-D746-50B3-05A1-AB611375E2FC}"/>
                  </a:ext>
                </a:extLst>
              </p:cNvPr>
              <p:cNvSpPr>
                <a:spLocks noGrp="1" noRot="1" noChangeAspect="1" noMove="1" noResize="1" noEditPoints="1" noAdjustHandles="1" noChangeArrowheads="1" noChangeShapeType="1" noTextEdit="1"/>
              </p:cNvSpPr>
              <p:nvPr>
                <p:ph sz="half" idx="1"/>
              </p:nvPr>
            </p:nvSpPr>
            <p:spPr>
              <a:xfrm>
                <a:off x="527187" y="1640264"/>
                <a:ext cx="5378757" cy="4852610"/>
              </a:xfrm>
              <a:blipFill>
                <a:blip r:embed="rId4"/>
                <a:stretch>
                  <a:fillRect l="-1176" t="-2611" r="-2353"/>
                </a:stretch>
              </a:blipFill>
            </p:spPr>
            <p:txBody>
              <a:bodyPr/>
              <a:lstStyle/>
              <a:p>
                <a:r>
                  <a:rPr lang="en-US">
                    <a:noFill/>
                  </a:rPr>
                  <a:t> </a:t>
                </a:r>
              </a:p>
            </p:txBody>
          </p:sp>
        </mc:Fallback>
      </mc:AlternateContent>
    </p:spTree>
    <p:extLst>
      <p:ext uri="{BB962C8B-B14F-4D97-AF65-F5344CB8AC3E}">
        <p14:creationId xmlns:p14="http://schemas.microsoft.com/office/powerpoint/2010/main" val="1301211471"/>
      </p:ext>
    </p:extLst>
  </p:cSld>
  <p:clrMapOvr>
    <a:masterClrMapping/>
  </p:clrMapOvr>
  <mc:AlternateContent xmlns:mc="http://schemas.openxmlformats.org/markup-compatibility/2006" xmlns:p14="http://schemas.microsoft.com/office/powerpoint/2010/main">
    <mc:Choice Requires="p14">
      <p:transition spd="slow" p14:dur="2000" advTm="26070"/>
    </mc:Choice>
    <mc:Fallback xmlns="">
      <p:transition spd="slow" advTm="2607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DF2E-A339-C543-AB73-A15A8F4990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5F0509-8EB3-5F40-89E4-CB193519C599}"/>
              </a:ext>
            </a:extLst>
          </p:cNvPr>
          <p:cNvSpPr>
            <a:spLocks noGrp="1"/>
          </p:cNvSpPr>
          <p:nvPr>
            <p:ph idx="1"/>
          </p:nvPr>
        </p:nvSpPr>
        <p:spPr>
          <a:xfrm>
            <a:off x="838200" y="1825625"/>
            <a:ext cx="10515600" cy="4667250"/>
          </a:xfrm>
        </p:spPr>
        <p:txBody>
          <a:bodyPr>
            <a:normAutofit fontScale="77500" lnSpcReduction="20000"/>
          </a:bodyPr>
          <a:lstStyle/>
          <a:p>
            <a:pPr>
              <a:spcBef>
                <a:spcPts val="400"/>
              </a:spcBef>
            </a:pPr>
            <a:r>
              <a:rPr lang="en-US" dirty="0"/>
              <a:t>There are some binary classification tasks – in fact many binary classification tasks – that logistic regression just can’t solve.</a:t>
            </a:r>
          </a:p>
          <a:p>
            <a:pPr>
              <a:spcBef>
                <a:spcPts val="400"/>
              </a:spcBef>
            </a:pPr>
            <a:endParaRPr lang="en-US" dirty="0"/>
          </a:p>
          <a:p>
            <a:pPr>
              <a:spcBef>
                <a:spcPts val="400"/>
              </a:spcBef>
            </a:pPr>
            <a:r>
              <a:rPr lang="en-US" dirty="0"/>
              <a:t>However, by stacking many logistic regressions together, we are able to learn intermediate, </a:t>
            </a:r>
            <a:r>
              <a:rPr lang="en-US" i="1" dirty="0"/>
              <a:t>latent</a:t>
            </a:r>
            <a:r>
              <a:rPr lang="en-US" dirty="0"/>
              <a:t> features, thereby breaking up one complex problem into many simple ones.</a:t>
            </a:r>
          </a:p>
          <a:p>
            <a:pPr>
              <a:spcBef>
                <a:spcPts val="400"/>
              </a:spcBef>
            </a:pPr>
            <a:endParaRPr lang="en-US" dirty="0"/>
          </a:p>
          <a:p>
            <a:pPr>
              <a:spcBef>
                <a:spcPts val="400"/>
              </a:spcBef>
            </a:pPr>
            <a:r>
              <a:rPr lang="en-US" dirty="0"/>
              <a:t>This is called a multilayer perceptron (MLP), or artificial neural network (ANN), or just neural network (NN).</a:t>
            </a:r>
          </a:p>
          <a:p>
            <a:pPr>
              <a:spcBef>
                <a:spcPts val="400"/>
              </a:spcBef>
            </a:pPr>
            <a:endParaRPr lang="en-US" dirty="0"/>
          </a:p>
          <a:p>
            <a:pPr>
              <a:spcBef>
                <a:spcPts val="400"/>
              </a:spcBef>
            </a:pPr>
            <a:r>
              <a:rPr lang="en-US" dirty="0"/>
              <a:t>In NNs with multiple hidden layers, features detected by the hidden units become increasingly complex with each successive layer. We therefore say that the MLP learns a </a:t>
            </a:r>
            <a:r>
              <a:rPr lang="en-US" i="1" dirty="0"/>
              <a:t>hierarchy</a:t>
            </a:r>
            <a:r>
              <a:rPr lang="en-US" dirty="0"/>
              <a:t> of features.</a:t>
            </a:r>
          </a:p>
          <a:p>
            <a:pPr>
              <a:spcBef>
                <a:spcPts val="400"/>
              </a:spcBef>
            </a:pPr>
            <a:endParaRPr lang="en-US" dirty="0"/>
          </a:p>
          <a:p>
            <a:pPr>
              <a:spcBef>
                <a:spcPts val="400"/>
              </a:spcBef>
            </a:pPr>
            <a:r>
              <a:rPr lang="en-US" dirty="0"/>
              <a:t>However, the MLP also has disadvantages. One disadvantage is that it typically requires more training data than logistic regression. We will discuss these more in later lectures.</a:t>
            </a:r>
          </a:p>
        </p:txBody>
      </p:sp>
    </p:spTree>
    <p:extLst>
      <p:ext uri="{BB962C8B-B14F-4D97-AF65-F5344CB8AC3E}">
        <p14:creationId xmlns:p14="http://schemas.microsoft.com/office/powerpoint/2010/main" val="3554039968"/>
      </p:ext>
    </p:extLst>
  </p:cSld>
  <p:clrMapOvr>
    <a:masterClrMapping/>
  </p:clrMapOvr>
  <mc:AlternateContent xmlns:mc="http://schemas.openxmlformats.org/markup-compatibility/2006" xmlns:p14="http://schemas.microsoft.com/office/powerpoint/2010/main">
    <mc:Choice Requires="p14">
      <p:transition spd="slow" p14:dur="2000" advTm="88768"/>
    </mc:Choice>
    <mc:Fallback xmlns="">
      <p:transition spd="slow" advTm="887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7A2C-4EC3-664C-FB9F-FC7E43E1DF38}"/>
              </a:ext>
            </a:extLst>
          </p:cNvPr>
          <p:cNvSpPr>
            <a:spLocks noGrp="1"/>
          </p:cNvSpPr>
          <p:nvPr>
            <p:ph type="title"/>
          </p:nvPr>
        </p:nvSpPr>
        <p:spPr/>
        <p:txBody>
          <a:bodyPr/>
          <a:lstStyle/>
          <a:p>
            <a:r>
              <a:rPr lang="en-US" dirty="0"/>
              <a:t>Let’s break logistic regression.</a:t>
            </a:r>
          </a:p>
        </p:txBody>
      </p:sp>
      <p:sp>
        <p:nvSpPr>
          <p:cNvPr id="3" name="Text Placeholder 2">
            <a:extLst>
              <a:ext uri="{FF2B5EF4-FFF2-40B4-BE49-F238E27FC236}">
                <a16:creationId xmlns:a16="http://schemas.microsoft.com/office/drawing/2014/main" id="{5E0B9A55-CABE-5CCF-6C5A-2B08D1D25C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346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E38A3-B8E3-A020-E090-8D439D4A6F5D}"/>
              </a:ext>
            </a:extLst>
          </p:cNvPr>
          <p:cNvSpPr>
            <a:spLocks noGrp="1"/>
          </p:cNvSpPr>
          <p:nvPr>
            <p:ph idx="1"/>
          </p:nvPr>
        </p:nvSpPr>
        <p:spPr/>
        <p:txBody>
          <a:bodyPr/>
          <a:lstStyle/>
          <a:p>
            <a:r>
              <a:rPr lang="en-US" dirty="0"/>
              <a:t>Suppose there’s a new disease. We’re trying to develop a predictive model to determine who it will affect.</a:t>
            </a:r>
          </a:p>
          <a:p>
            <a:endParaRPr lang="en-US" dirty="0"/>
          </a:p>
          <a:p>
            <a:r>
              <a:rPr lang="en-US" dirty="0"/>
              <a:t>For whatever reason, it turns out the disease affects only two groups of people:</a:t>
            </a:r>
          </a:p>
          <a:p>
            <a:pPr lvl="1"/>
            <a:r>
              <a:rPr lang="en-US" dirty="0"/>
              <a:t>Females under 60</a:t>
            </a:r>
          </a:p>
          <a:p>
            <a:pPr lvl="1"/>
            <a:r>
              <a:rPr lang="en-US" dirty="0"/>
              <a:t>Males over 60</a:t>
            </a:r>
          </a:p>
          <a:p>
            <a:pPr lvl="1"/>
            <a:endParaRPr lang="en-US" dirty="0"/>
          </a:p>
          <a:p>
            <a:r>
              <a:rPr lang="en-US" dirty="0"/>
              <a:t>Can logistic regression learn to predict this?</a:t>
            </a:r>
          </a:p>
        </p:txBody>
      </p:sp>
      <p:sp>
        <p:nvSpPr>
          <p:cNvPr id="6" name="Title 1">
            <a:extLst>
              <a:ext uri="{FF2B5EF4-FFF2-40B4-BE49-F238E27FC236}">
                <a16:creationId xmlns:a16="http://schemas.microsoft.com/office/drawing/2014/main" id="{F4F76470-0882-9E5A-F897-8985C82AB890}"/>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spTree>
    <p:extLst>
      <p:ext uri="{BB962C8B-B14F-4D97-AF65-F5344CB8AC3E}">
        <p14:creationId xmlns:p14="http://schemas.microsoft.com/office/powerpoint/2010/main" val="96710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09CA99DA-3F17-7D09-255C-F151DEED357D}"/>
              </a:ext>
            </a:extLst>
          </p:cNvPr>
          <p:cNvCxnSpPr>
            <a:cxnSpLocks/>
          </p:cNvCxnSpPr>
          <p:nvPr/>
        </p:nvCxnSpPr>
        <p:spPr>
          <a:xfrm flipV="1">
            <a:off x="7860196" y="3931029"/>
            <a:ext cx="519820" cy="943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062F108C-45DE-A330-B0FC-310F0CA513D5}"/>
              </a:ext>
            </a:extLst>
          </p:cNvPr>
          <p:cNvCxnSpPr>
            <a:cxnSpLocks/>
          </p:cNvCxnSpPr>
          <p:nvPr/>
        </p:nvCxnSpPr>
        <p:spPr>
          <a:xfrm flipH="1" flipV="1">
            <a:off x="8615848" y="3931029"/>
            <a:ext cx="1" cy="96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D96E8342-07E8-2965-C489-E83DBE658881}"/>
              </a:ext>
            </a:extLst>
          </p:cNvPr>
          <p:cNvCxnSpPr>
            <a:cxnSpLocks/>
          </p:cNvCxnSpPr>
          <p:nvPr/>
        </p:nvCxnSpPr>
        <p:spPr>
          <a:xfrm flipH="1" flipV="1">
            <a:off x="8851681" y="3931029"/>
            <a:ext cx="508244" cy="956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6E98A25E-1D86-E780-18F5-A962FB8FA17F}"/>
              </a:ext>
            </a:extLst>
          </p:cNvPr>
          <p:cNvSpPr txBox="1"/>
          <p:nvPr/>
        </p:nvSpPr>
        <p:spPr>
          <a:xfrm>
            <a:off x="8320204" y="4233267"/>
            <a:ext cx="543479"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1</a:t>
            </a:r>
            <a:endParaRPr lang="en-US" sz="2797" baseline="-25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5F66F66-EF3C-F0A3-20A2-572094133E0A}"/>
              </a:ext>
            </a:extLst>
          </p:cNvPr>
          <p:cNvSpPr txBox="1"/>
          <p:nvPr/>
        </p:nvSpPr>
        <p:spPr>
          <a:xfrm>
            <a:off x="9320000"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2</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844478D0-9DD7-1995-B5CF-C73E8F929535}"/>
                  </a:ext>
                </a:extLst>
              </p:cNvPr>
              <p:cNvSpPr/>
              <p:nvPr/>
            </p:nvSpPr>
            <p:spPr>
              <a:xfrm>
                <a:off x="8373122" y="2570349"/>
                <a:ext cx="470357" cy="4594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dirty="0" smtClean="0">
                          <a:latin typeface="Cambria Math" panose="02040503050406030204" pitchFamily="18" charset="0"/>
                        </a:rPr>
                        <m:t> </m:t>
                      </m:r>
                      <m:r>
                        <a:rPr lang="el-GR" sz="3200" i="1" dirty="0" smtClean="0">
                          <a:latin typeface="Cambria Math" panose="02040503050406030204" pitchFamily="18" charset="0"/>
                        </a:rPr>
                        <m:t>𝜎</m:t>
                      </m:r>
                    </m:oMath>
                  </m:oMathPara>
                </a14:m>
                <a:endParaRPr lang="en-US" dirty="0"/>
              </a:p>
            </p:txBody>
          </p:sp>
        </mc:Choice>
        <mc:Fallback xmlns="">
          <p:sp>
            <p:nvSpPr>
              <p:cNvPr id="10" name="Oval 9">
                <a:extLst>
                  <a:ext uri="{FF2B5EF4-FFF2-40B4-BE49-F238E27FC236}">
                    <a16:creationId xmlns:a16="http://schemas.microsoft.com/office/drawing/2014/main" id="{844478D0-9DD7-1995-B5CF-C73E8F929535}"/>
                  </a:ext>
                </a:extLst>
              </p:cNvPr>
              <p:cNvSpPr>
                <a:spLocks noRot="1" noChangeAspect="1" noMove="1" noResize="1" noEditPoints="1" noAdjustHandles="1" noChangeArrowheads="1" noChangeShapeType="1" noTextEdit="1"/>
              </p:cNvSpPr>
              <p:nvPr/>
            </p:nvSpPr>
            <p:spPr>
              <a:xfrm>
                <a:off x="8373122" y="2570349"/>
                <a:ext cx="470357" cy="459473"/>
              </a:xfrm>
              <a:prstGeom prst="ellipse">
                <a:avLst/>
              </a:prstGeom>
              <a:blipFill>
                <a:blip r:embed="rId2"/>
                <a:stretch>
                  <a:fillRect l="-39474" t="-10526" b="-3947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8A0A041-3471-E990-09D7-23F444E97563}"/>
              </a:ext>
            </a:extLst>
          </p:cNvPr>
          <p:cNvCxnSpPr>
            <a:cxnSpLocks/>
          </p:cNvCxnSpPr>
          <p:nvPr/>
        </p:nvCxnSpPr>
        <p:spPr>
          <a:xfrm flipV="1">
            <a:off x="8608301" y="3016661"/>
            <a:ext cx="0" cy="3054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70A3532-63E8-1D49-1FEA-A259B90F5BB6}"/>
              </a:ext>
            </a:extLst>
          </p:cNvPr>
          <p:cNvCxnSpPr>
            <a:cxnSpLocks/>
            <a:stCxn id="10" idx="0"/>
          </p:cNvCxnSpPr>
          <p:nvPr/>
        </p:nvCxnSpPr>
        <p:spPr>
          <a:xfrm flipV="1">
            <a:off x="8608301" y="2320845"/>
            <a:ext cx="0" cy="249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4" name="Table 13">
            <a:extLst>
              <a:ext uri="{FF2B5EF4-FFF2-40B4-BE49-F238E27FC236}">
                <a16:creationId xmlns:a16="http://schemas.microsoft.com/office/drawing/2014/main" id="{AB8CC734-5CC6-FCFA-8FE6-91A178662555}"/>
              </a:ext>
            </a:extLst>
          </p:cNvPr>
          <p:cNvGraphicFramePr>
            <a:graphicFrameLocks noGrp="1"/>
          </p:cNvGraphicFramePr>
          <p:nvPr>
            <p:extLst>
              <p:ext uri="{D42A27DB-BD31-4B8C-83A1-F6EECF244321}">
                <p14:modId xmlns:p14="http://schemas.microsoft.com/office/powerpoint/2010/main" val="3108114173"/>
              </p:ext>
            </p:extLst>
          </p:nvPr>
        </p:nvGraphicFramePr>
        <p:xfrm>
          <a:off x="8296078" y="1698547"/>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E6390C-ED25-D5FC-864C-673A4A2ADD53}"/>
                  </a:ext>
                </a:extLst>
              </p:cNvPr>
              <p:cNvSpPr txBox="1"/>
              <p:nvPr/>
            </p:nvSpPr>
            <p:spPr>
              <a:xfrm>
                <a:off x="8980951" y="3322105"/>
                <a:ext cx="482826" cy="5125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797" i="1" dirty="0" smtClean="0">
                          <a:latin typeface="Cambria Math" panose="02040503050406030204" pitchFamily="18" charset="0"/>
                          <a:cs typeface="Times New Roman" panose="02020603050405020304" pitchFamily="18" charset="0"/>
                        </a:rPr>
                        <m:t>𝑧</m:t>
                      </m:r>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4E6390C-ED25-D5FC-864C-673A4A2ADD53}"/>
                  </a:ext>
                </a:extLst>
              </p:cNvPr>
              <p:cNvSpPr txBox="1">
                <a:spLocks noRot="1" noChangeAspect="1" noMove="1" noResize="1" noEditPoints="1" noAdjustHandles="1" noChangeArrowheads="1" noChangeShapeType="1" noTextEdit="1"/>
              </p:cNvSpPr>
              <p:nvPr/>
            </p:nvSpPr>
            <p:spPr>
              <a:xfrm>
                <a:off x="8980951" y="3322105"/>
                <a:ext cx="482826" cy="512576"/>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91A3A92-42C3-18FD-C7BC-225210EB2D0F}"/>
              </a:ext>
            </a:extLst>
          </p:cNvPr>
          <p:cNvSpPr txBox="1"/>
          <p:nvPr/>
        </p:nvSpPr>
        <p:spPr>
          <a:xfrm>
            <a:off x="7463877" y="4233266"/>
            <a:ext cx="695655" cy="522772"/>
          </a:xfrm>
          <a:prstGeom prst="rect">
            <a:avLst/>
          </a:prstGeom>
          <a:noFill/>
        </p:spPr>
        <p:txBody>
          <a:bodyPr wrap="square" rtlCol="0">
            <a:spAutoFit/>
          </a:bodyPr>
          <a:lstStyle/>
          <a:p>
            <a:r>
              <a:rPr lang="en-US" sz="2797" i="1" dirty="0">
                <a:latin typeface="Times New Roman" panose="02020603050405020304" pitchFamily="18" charset="0"/>
                <a:cs typeface="Times New Roman" panose="02020603050405020304" pitchFamily="18" charset="0"/>
              </a:rPr>
              <a:t>b</a:t>
            </a:r>
            <a:r>
              <a:rPr lang="en-US" sz="2797" i="1" baseline="-25000" dirty="0">
                <a:latin typeface="Times New Roman" panose="02020603050405020304" pitchFamily="18" charset="0"/>
                <a:cs typeface="Times New Roman" panose="02020603050405020304" pitchFamily="18" charset="0"/>
              </a:rPr>
              <a:t>0</a:t>
            </a:r>
            <a:endParaRPr lang="en-US" sz="2797"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3641133415"/>
                  </p:ext>
                </p:extLst>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pPr algn="ctr"/>
                          <a14:m>
                            <m:oMathPara xmlns:m="http://schemas.openxmlformats.org/officeDocument/2006/math">
                              <m:oMathParaPr>
                                <m:jc m:val="centerGroup"/>
                              </m:oMathParaPr>
                              <m:oMath xmlns:m="http://schemas.openxmlformats.org/officeDocument/2006/math">
                                <m:r>
                                  <a:rPr lang="en-US" sz="2400" b="0" i="0" dirty="0" smtClean="0">
                                    <a:solidFill>
                                      <a:schemeClr val="tx1"/>
                                    </a:solidFill>
                                    <a:latin typeface="Cambria Math" panose="02040503050406030204" pitchFamily="18" charset="0"/>
                                  </a:rPr>
                                  <m:t>1</m:t>
                                </m:r>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1</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𝑥</m:t>
                                    </m:r>
                                  </m:e>
                                  <m:sub>
                                    <m:r>
                                      <a:rPr lang="en-US" sz="2400" b="0" i="1" dirty="0" smtClean="0">
                                        <a:solidFill>
                                          <a:schemeClr val="tx1"/>
                                        </a:solidFill>
                                        <a:latin typeface="Cambria Math" panose="02040503050406030204" pitchFamily="18" charset="0"/>
                                      </a:rPr>
                                      <m:t>2</m:t>
                                    </m:r>
                                  </m:sub>
                                </m:sSub>
                              </m:oMath>
                            </m:oMathPara>
                          </a14:m>
                          <a:endParaRPr lang="en-US" sz="2400" b="0" i="0"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Choice>
        <mc:Fallback xmlns="">
          <p:graphicFrame>
            <p:nvGraphicFramePr>
              <p:cNvPr id="18" name="Table 17">
                <a:extLst>
                  <a:ext uri="{FF2B5EF4-FFF2-40B4-BE49-F238E27FC236}">
                    <a16:creationId xmlns:a16="http://schemas.microsoft.com/office/drawing/2014/main" id="{762A18C0-9CC7-285F-673C-ED6C90CB75B7}"/>
                  </a:ext>
                </a:extLst>
              </p:cNvPr>
              <p:cNvGraphicFramePr>
                <a:graphicFrameLocks noGrp="1"/>
              </p:cNvGraphicFramePr>
              <p:nvPr>
                <p:extLst>
                  <p:ext uri="{D42A27DB-BD31-4B8C-83A1-F6EECF244321}">
                    <p14:modId xmlns:p14="http://schemas.microsoft.com/office/powerpoint/2010/main" val="3641133415"/>
                  </p:ext>
                </p:extLst>
              </p:nvPr>
            </p:nvGraphicFramePr>
            <p:xfrm>
              <a:off x="7507396" y="4901606"/>
              <a:ext cx="2169093" cy="707853"/>
            </p:xfrm>
            <a:graphic>
              <a:graphicData uri="http://schemas.openxmlformats.org/drawingml/2006/table">
                <a:tbl>
                  <a:tblPr firstRow="1" bandRow="1">
                    <a:tableStyleId>{5C22544A-7EE6-4342-B048-85BDC9FD1C3A}</a:tableStyleId>
                  </a:tblPr>
                  <a:tblGrid>
                    <a:gridCol w="723031">
                      <a:extLst>
                        <a:ext uri="{9D8B030D-6E8A-4147-A177-3AD203B41FA5}">
                          <a16:colId xmlns:a16="http://schemas.microsoft.com/office/drawing/2014/main" val="4002730172"/>
                        </a:ext>
                      </a:extLst>
                    </a:gridCol>
                    <a:gridCol w="723031">
                      <a:extLst>
                        <a:ext uri="{9D8B030D-6E8A-4147-A177-3AD203B41FA5}">
                          <a16:colId xmlns:a16="http://schemas.microsoft.com/office/drawing/2014/main" val="440623976"/>
                        </a:ext>
                      </a:extLst>
                    </a:gridCol>
                    <a:gridCol w="723031">
                      <a:extLst>
                        <a:ext uri="{9D8B030D-6E8A-4147-A177-3AD203B41FA5}">
                          <a16:colId xmlns:a16="http://schemas.microsoft.com/office/drawing/2014/main" val="2300620790"/>
                        </a:ext>
                      </a:extLst>
                    </a:gridCol>
                  </a:tblGrid>
                  <a:tr h="707853">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3509" t="-1754" r="-2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103509" t="-1754" r="-107018" b="-5263"/>
                          </a:stretch>
                        </a:blipFill>
                      </a:tcPr>
                    </a:tc>
                    <a:tc>
                      <a:txBody>
                        <a:bodyPr/>
                        <a:lstStyle/>
                        <a:p>
                          <a:endParaRPr lang="en-US"/>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203509" t="-1754" r="-7018" b="-5263"/>
                          </a:stretch>
                        </a:blipFill>
                      </a:tcPr>
                    </a:tc>
                    <a:extLst>
                      <a:ext uri="{0D108BD9-81ED-4DB2-BD59-A6C34878D82A}">
                        <a16:rowId xmlns:a16="http://schemas.microsoft.com/office/drawing/2014/main" val="3775152605"/>
                      </a:ext>
                    </a:extLst>
                  </a:tr>
                </a:tbl>
              </a:graphicData>
            </a:graphic>
          </p:graphicFrame>
        </mc:Fallback>
      </mc:AlternateContent>
      <p:sp>
        <p:nvSpPr>
          <p:cNvPr id="19" name="TextBox 18">
            <a:extLst>
              <a:ext uri="{FF2B5EF4-FFF2-40B4-BE49-F238E27FC236}">
                <a16:creationId xmlns:a16="http://schemas.microsoft.com/office/drawing/2014/main" id="{19FB555F-6E68-8923-6E5A-36D09DB174EF}"/>
              </a:ext>
            </a:extLst>
          </p:cNvPr>
          <p:cNvSpPr txBox="1"/>
          <p:nvPr/>
        </p:nvSpPr>
        <p:spPr>
          <a:xfrm rot="18054908">
            <a:off x="7821012" y="5907923"/>
            <a:ext cx="1095366" cy="400110"/>
          </a:xfrm>
          <a:prstGeom prst="rect">
            <a:avLst/>
          </a:prstGeom>
          <a:noFill/>
        </p:spPr>
        <p:txBody>
          <a:bodyPr wrap="square" rtlCol="0">
            <a:spAutoFit/>
          </a:bodyPr>
          <a:lstStyle/>
          <a:p>
            <a:pPr algn="r"/>
            <a:r>
              <a:rPr lang="en-US" sz="2000" dirty="0"/>
              <a:t>Age &gt;60</a:t>
            </a:r>
          </a:p>
        </p:txBody>
      </p:sp>
      <p:sp>
        <p:nvSpPr>
          <p:cNvPr id="20" name="TextBox 19">
            <a:extLst>
              <a:ext uri="{FF2B5EF4-FFF2-40B4-BE49-F238E27FC236}">
                <a16:creationId xmlns:a16="http://schemas.microsoft.com/office/drawing/2014/main" id="{A96E946D-451E-ACE4-584C-738C22781E8B}"/>
              </a:ext>
            </a:extLst>
          </p:cNvPr>
          <p:cNvSpPr txBox="1"/>
          <p:nvPr/>
        </p:nvSpPr>
        <p:spPr>
          <a:xfrm rot="18054908">
            <a:off x="8588242" y="5900157"/>
            <a:ext cx="1090081" cy="400110"/>
          </a:xfrm>
          <a:prstGeom prst="rect">
            <a:avLst/>
          </a:prstGeom>
          <a:noFill/>
        </p:spPr>
        <p:txBody>
          <a:bodyPr wrap="square" rtlCol="0">
            <a:spAutoFit/>
          </a:bodyPr>
          <a:lstStyle/>
          <a:p>
            <a:pPr algn="r"/>
            <a:r>
              <a:rPr lang="en-US" sz="2000" dirty="0"/>
              <a:t>Sex</a:t>
            </a:r>
          </a:p>
        </p:txBody>
      </p:sp>
      <p:sp>
        <p:nvSpPr>
          <p:cNvPr id="22" name="TextBox 21">
            <a:extLst>
              <a:ext uri="{FF2B5EF4-FFF2-40B4-BE49-F238E27FC236}">
                <a16:creationId xmlns:a16="http://schemas.microsoft.com/office/drawing/2014/main" id="{D9916483-4D1A-DD24-945C-125C31495748}"/>
              </a:ext>
            </a:extLst>
          </p:cNvPr>
          <p:cNvSpPr txBox="1"/>
          <p:nvPr/>
        </p:nvSpPr>
        <p:spPr>
          <a:xfrm rot="18054908">
            <a:off x="7034042" y="5960361"/>
            <a:ext cx="1204786" cy="400110"/>
          </a:xfrm>
          <a:prstGeom prst="rect">
            <a:avLst/>
          </a:prstGeom>
          <a:noFill/>
        </p:spPr>
        <p:txBody>
          <a:bodyPr wrap="square" rtlCol="0">
            <a:spAutoFit/>
          </a:bodyPr>
          <a:lstStyle/>
          <a:p>
            <a:pPr algn="r"/>
            <a:r>
              <a:rPr lang="en-US" sz="2000" dirty="0"/>
              <a:t>Intercept</a:t>
            </a:r>
          </a:p>
        </p:txBody>
      </p:sp>
      <p:sp>
        <p:nvSpPr>
          <p:cNvPr id="25" name="Title 1">
            <a:extLst>
              <a:ext uri="{FF2B5EF4-FFF2-40B4-BE49-F238E27FC236}">
                <a16:creationId xmlns:a16="http://schemas.microsoft.com/office/drawing/2014/main" id="{8D903558-55C0-B958-78D9-84B20B9A0ACA}"/>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graphicFrame>
        <p:nvGraphicFramePr>
          <p:cNvPr id="29" name="Table 28">
            <a:extLst>
              <a:ext uri="{FF2B5EF4-FFF2-40B4-BE49-F238E27FC236}">
                <a16:creationId xmlns:a16="http://schemas.microsoft.com/office/drawing/2014/main" id="{5A54BBA9-97B7-9D5C-5A00-8F43789E5500}"/>
              </a:ext>
            </a:extLst>
          </p:cNvPr>
          <p:cNvGraphicFramePr>
            <a:graphicFrameLocks noGrp="1"/>
          </p:cNvGraphicFramePr>
          <p:nvPr>
            <p:extLst>
              <p:ext uri="{D42A27DB-BD31-4B8C-83A1-F6EECF244321}">
                <p14:modId xmlns:p14="http://schemas.microsoft.com/office/powerpoint/2010/main" val="741754911"/>
              </p:ext>
            </p:extLst>
          </p:nvPr>
        </p:nvGraphicFramePr>
        <p:xfrm>
          <a:off x="8303626" y="3322105"/>
          <a:ext cx="624443" cy="622932"/>
        </p:xfrm>
        <a:graphic>
          <a:graphicData uri="http://schemas.openxmlformats.org/drawingml/2006/table">
            <a:tbl>
              <a:tblPr firstRow="1" bandRow="1">
                <a:tableStyleId>{5C22544A-7EE6-4342-B048-85BDC9FD1C3A}</a:tableStyleId>
              </a:tblPr>
              <a:tblGrid>
                <a:gridCol w="624443">
                  <a:extLst>
                    <a:ext uri="{9D8B030D-6E8A-4147-A177-3AD203B41FA5}">
                      <a16:colId xmlns:a16="http://schemas.microsoft.com/office/drawing/2014/main" val="4002730172"/>
                    </a:ext>
                  </a:extLst>
                </a:gridCol>
              </a:tblGrid>
              <a:tr h="62293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5152605"/>
                  </a:ext>
                </a:extLst>
              </a:tr>
            </a:tbl>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2FEBF88-07FA-B4C0-06A3-7F9BB6C3E7BB}"/>
                  </a:ext>
                </a:extLst>
              </p:cNvPr>
              <p:cNvSpPr txBox="1"/>
              <p:nvPr/>
            </p:nvSpPr>
            <p:spPr>
              <a:xfrm>
                <a:off x="8980951" y="1758852"/>
                <a:ext cx="1980699" cy="5125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797" b="0" i="1" dirty="0" smtClean="0">
                          <a:latin typeface="Cambria Math" panose="02040503050406030204" pitchFamily="18" charset="0"/>
                          <a:cs typeface="Times New Roman" panose="02020603050405020304" pitchFamily="18" charset="0"/>
                        </a:rPr>
                        <m:t>𝑝</m:t>
                      </m:r>
                      <m:d>
                        <m:dPr>
                          <m:ctrlPr>
                            <a:rPr lang="en-US" sz="2797" i="1" dirty="0" smtClean="0">
                              <a:latin typeface="Cambria Math" panose="02040503050406030204" pitchFamily="18" charset="0"/>
                              <a:cs typeface="Times New Roman" panose="02020603050405020304" pitchFamily="18" charset="0"/>
                            </a:rPr>
                          </m:ctrlPr>
                        </m:dPr>
                        <m:e>
                          <m:r>
                            <a:rPr lang="en-US" sz="2797" b="0" i="1" dirty="0" smtClean="0">
                              <a:latin typeface="Cambria Math" panose="02040503050406030204" pitchFamily="18" charset="0"/>
                              <a:cs typeface="Times New Roman" panose="02020603050405020304" pitchFamily="18" charset="0"/>
                            </a:rPr>
                            <m:t>𝑦</m:t>
                          </m:r>
                          <m:r>
                            <a:rPr lang="en-US" sz="2797" i="1" dirty="0">
                              <a:latin typeface="Cambria Math" panose="02040503050406030204" pitchFamily="18" charset="0"/>
                              <a:cs typeface="Times New Roman" panose="02020603050405020304" pitchFamily="18" charset="0"/>
                            </a:rPr>
                            <m:t>=1</m:t>
                          </m:r>
                        </m:e>
                        <m:e>
                          <m:r>
                            <a:rPr lang="en-US" sz="2797" b="0" i="1" dirty="0" smtClean="0">
                              <a:latin typeface="Cambria Math" panose="02040503050406030204" pitchFamily="18" charset="0"/>
                              <a:cs typeface="Times New Roman" panose="02020603050405020304" pitchFamily="18" charset="0"/>
                            </a:rPr>
                            <m:t>𝑥</m:t>
                          </m:r>
                        </m:e>
                      </m:d>
                    </m:oMath>
                  </m:oMathPara>
                </a14:m>
                <a:endParaRPr lang="en-US" sz="2797" baseline="-25000" dirty="0">
                  <a:latin typeface="Times New Roman" panose="02020603050405020304" pitchFamily="18" charset="0"/>
                  <a:cs typeface="Times New Roman" panose="02020603050405020304" pitchFamily="18" charset="0"/>
                </a:endParaRPr>
              </a:p>
            </p:txBody>
          </p:sp>
        </mc:Choice>
        <mc:Fallback xmlns="">
          <p:sp>
            <p:nvSpPr>
              <p:cNvPr id="32" name="TextBox 31">
                <a:extLst>
                  <a:ext uri="{FF2B5EF4-FFF2-40B4-BE49-F238E27FC236}">
                    <a16:creationId xmlns:a16="http://schemas.microsoft.com/office/drawing/2014/main" id="{52FEBF88-07FA-B4C0-06A3-7F9BB6C3E7BB}"/>
                  </a:ext>
                </a:extLst>
              </p:cNvPr>
              <p:cNvSpPr txBox="1">
                <a:spLocks noRot="1" noChangeAspect="1" noMove="1" noResize="1" noEditPoints="1" noAdjustHandles="1" noChangeArrowheads="1" noChangeShapeType="1" noTextEdit="1"/>
              </p:cNvSpPr>
              <p:nvPr/>
            </p:nvSpPr>
            <p:spPr>
              <a:xfrm>
                <a:off x="8980951" y="1758852"/>
                <a:ext cx="1980699" cy="512576"/>
              </a:xfrm>
              <a:prstGeom prst="rect">
                <a:avLst/>
              </a:prstGeom>
              <a:blipFill>
                <a:blip r:embed="rId5"/>
                <a:stretch>
                  <a:fillRect l="-1911"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668CE95F-1C08-1B23-4D57-2B285D39F26D}"/>
                  </a:ext>
                </a:extLst>
              </p:cNvPr>
              <p:cNvSpPr>
                <a:spLocks noGrp="1"/>
              </p:cNvSpPr>
              <p:nvPr>
                <p:ph idx="1"/>
              </p:nvPr>
            </p:nvSpPr>
            <p:spPr>
              <a:xfrm>
                <a:off x="838200" y="1698547"/>
                <a:ext cx="4959284" cy="4478416"/>
              </a:xfrm>
            </p:spPr>
            <p:txBody>
              <a:bodyPr>
                <a:normAutofit fontScale="85000" lnSpcReduction="20000"/>
              </a:bodyPr>
              <a:lstStyle/>
              <a:p>
                <a:r>
                  <a:rPr lang="en-US" dirty="0"/>
                  <a:t>Predictor 1: Age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=1 </m:t>
                    </m:r>
                  </m:oMath>
                </a14:m>
                <a:r>
                  <a:rPr lang="en-US" dirty="0"/>
                  <a:t>if age &gt; 60</a:t>
                </a:r>
              </a:p>
              <a:p>
                <a:pPr lvl="1"/>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 </m:t>
                    </m:r>
                  </m:oMath>
                </a14:m>
                <a:r>
                  <a:rPr lang="en-US" dirty="0"/>
                  <a:t>if age </a:t>
                </a:r>
                <a14:m>
                  <m:oMath xmlns:m="http://schemas.openxmlformats.org/officeDocument/2006/math">
                    <m:r>
                      <a:rPr lang="en-US" i="1" dirty="0" smtClean="0">
                        <a:latin typeface="Cambria Math" panose="02040503050406030204" pitchFamily="18" charset="0"/>
                      </a:rPr>
                      <m:t>≤</m:t>
                    </m:r>
                  </m:oMath>
                </a14:m>
                <a:r>
                  <a:rPr lang="en-US" dirty="0"/>
                  <a:t>60</a:t>
                </a:r>
              </a:p>
              <a:p>
                <a:pPr lvl="1"/>
                <a:endParaRPr lang="en-US" dirty="0"/>
              </a:p>
              <a:p>
                <a:r>
                  <a:rPr lang="en-US" dirty="0"/>
                  <a:t>Predictor 2: Sex</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 </m:t>
                    </m:r>
                  </m:oMath>
                </a14:m>
                <a:r>
                  <a:rPr lang="en-US" dirty="0"/>
                  <a:t>if female</a:t>
                </a:r>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0" i="1" dirty="0" smtClean="0">
                        <a:latin typeface="Cambria Math" panose="02040503050406030204" pitchFamily="18" charset="0"/>
                      </a:rPr>
                      <m:t>0</m:t>
                    </m:r>
                    <m:r>
                      <a:rPr lang="en-US" i="1" dirty="0" smtClean="0">
                        <a:latin typeface="Cambria Math" panose="02040503050406030204" pitchFamily="18" charset="0"/>
                      </a:rPr>
                      <m:t> </m:t>
                    </m:r>
                  </m:oMath>
                </a14:m>
                <a:r>
                  <a:rPr lang="en-US" dirty="0"/>
                  <a:t>if male</a:t>
                </a:r>
              </a:p>
              <a:p>
                <a:endParaRPr lang="en-US" dirty="0"/>
              </a:p>
              <a:p>
                <a:r>
                  <a:rPr lang="en-US" dirty="0"/>
                  <a:t>Goal: predict high log-odds only for</a:t>
                </a:r>
              </a:p>
              <a:p>
                <a:pPr lvl="1"/>
                <a:r>
                  <a:rPr lang="en-US" dirty="0"/>
                  <a:t>Females under 60</a:t>
                </a:r>
              </a:p>
              <a:p>
                <a:pPr lvl="1"/>
                <a:r>
                  <a:rPr lang="en-US" dirty="0"/>
                  <a:t>Males over 60</a:t>
                </a:r>
              </a:p>
              <a:p>
                <a:pPr lvl="1"/>
                <a:endParaRPr lang="en-US" dirty="0"/>
              </a:p>
              <a:p>
                <a:r>
                  <a:rPr lang="en-US" dirty="0"/>
                  <a:t>What should the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3</m:t>
                        </m:r>
                      </m:sub>
                    </m:sSub>
                  </m:oMath>
                </a14:m>
                <a:r>
                  <a:rPr lang="en-US" dirty="0"/>
                  <a:t>) be?</a:t>
                </a:r>
              </a:p>
            </p:txBody>
          </p:sp>
        </mc:Choice>
        <mc:Fallback xmlns="">
          <p:sp>
            <p:nvSpPr>
              <p:cNvPr id="33" name="Content Placeholder 2">
                <a:extLst>
                  <a:ext uri="{FF2B5EF4-FFF2-40B4-BE49-F238E27FC236}">
                    <a16:creationId xmlns:a16="http://schemas.microsoft.com/office/drawing/2014/main" id="{668CE95F-1C08-1B23-4D57-2B285D39F26D}"/>
                  </a:ext>
                </a:extLst>
              </p:cNvPr>
              <p:cNvSpPr>
                <a:spLocks noGrp="1" noRot="1" noChangeAspect="1" noMove="1" noResize="1" noEditPoints="1" noAdjustHandles="1" noChangeArrowheads="1" noChangeShapeType="1" noTextEdit="1"/>
              </p:cNvSpPr>
              <p:nvPr>
                <p:ph idx="1"/>
              </p:nvPr>
            </p:nvSpPr>
            <p:spPr>
              <a:xfrm>
                <a:off x="838200" y="1698547"/>
                <a:ext cx="4959284" cy="4478416"/>
              </a:xfrm>
              <a:blipFill>
                <a:blip r:embed="rId6"/>
                <a:stretch>
                  <a:fillRect l="-1790" t="-3107" r="-2558" b="-565"/>
                </a:stretch>
              </a:blipFill>
            </p:spPr>
            <p:txBody>
              <a:bodyPr/>
              <a:lstStyle/>
              <a:p>
                <a:r>
                  <a:rPr lang="en-US">
                    <a:noFill/>
                  </a:rPr>
                  <a:t> </a:t>
                </a:r>
              </a:p>
            </p:txBody>
          </p:sp>
        </mc:Fallback>
      </mc:AlternateContent>
    </p:spTree>
    <p:extLst>
      <p:ext uri="{BB962C8B-B14F-4D97-AF65-F5344CB8AC3E}">
        <p14:creationId xmlns:p14="http://schemas.microsoft.com/office/powerpoint/2010/main" val="128836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479B41-4663-0458-2611-883354CFA912}"/>
              </a:ext>
            </a:extLst>
          </p:cNvPr>
          <p:cNvPicPr>
            <a:picLocks noChangeAspect="1"/>
          </p:cNvPicPr>
          <p:nvPr/>
        </p:nvPicPr>
        <p:blipFill>
          <a:blip r:embed="rId2"/>
          <a:stretch>
            <a:fillRect/>
          </a:stretch>
        </p:blipFill>
        <p:spPr>
          <a:xfrm>
            <a:off x="1523709" y="2729551"/>
            <a:ext cx="3952217" cy="3763324"/>
          </a:xfrm>
          <a:prstGeom prst="rect">
            <a:avLst/>
          </a:prstGeom>
        </p:spPr>
      </p:pic>
      <p:sp>
        <p:nvSpPr>
          <p:cNvPr id="8" name="Title 1">
            <a:extLst>
              <a:ext uri="{FF2B5EF4-FFF2-40B4-BE49-F238E27FC236}">
                <a16:creationId xmlns:a16="http://schemas.microsoft.com/office/drawing/2014/main" id="{686756F1-9EAC-1623-6990-6099D3FDD8DE}"/>
              </a:ext>
            </a:extLst>
          </p:cNvPr>
          <p:cNvSpPr>
            <a:spLocks noGrp="1"/>
          </p:cNvSpPr>
          <p:nvPr>
            <p:ph type="title"/>
          </p:nvPr>
        </p:nvSpPr>
        <p:spPr>
          <a:xfrm>
            <a:off x="838200" y="365125"/>
            <a:ext cx="10515600" cy="1325563"/>
          </a:xfrm>
        </p:spPr>
        <p:txBody>
          <a:bodyPr/>
          <a:lstStyle/>
          <a:p>
            <a:r>
              <a:rPr lang="en-US" dirty="0"/>
              <a:t>Breaking logistic regression: simple example 1</a:t>
            </a:r>
          </a:p>
        </p:txBody>
      </p:sp>
      <p:pic>
        <p:nvPicPr>
          <p:cNvPr id="9" name="Content Placeholder 7">
            <a:extLst>
              <a:ext uri="{FF2B5EF4-FFF2-40B4-BE49-F238E27FC236}">
                <a16:creationId xmlns:a16="http://schemas.microsoft.com/office/drawing/2014/main" id="{9C9C1853-0B70-97F0-3AAE-94F95744644C}"/>
              </a:ext>
            </a:extLst>
          </p:cNvPr>
          <p:cNvPicPr>
            <a:picLocks noChangeAspect="1"/>
          </p:cNvPicPr>
          <p:nvPr/>
        </p:nvPicPr>
        <p:blipFill>
          <a:blip r:embed="rId3"/>
          <a:stretch>
            <a:fillRect/>
          </a:stretch>
        </p:blipFill>
        <p:spPr>
          <a:xfrm>
            <a:off x="6895186" y="1690688"/>
            <a:ext cx="5077151" cy="5077151"/>
          </a:xfrm>
          <a:prstGeom prst="rect">
            <a:avLst/>
          </a:prstGeom>
        </p:spPr>
      </p:pic>
      <p:sp>
        <p:nvSpPr>
          <p:cNvPr id="10" name="TextBox 9">
            <a:extLst>
              <a:ext uri="{FF2B5EF4-FFF2-40B4-BE49-F238E27FC236}">
                <a16:creationId xmlns:a16="http://schemas.microsoft.com/office/drawing/2014/main" id="{1DA6BDC2-26C7-9F9A-3D3D-A54CEDB2F88F}"/>
              </a:ext>
            </a:extLst>
          </p:cNvPr>
          <p:cNvSpPr txBox="1"/>
          <p:nvPr/>
        </p:nvSpPr>
        <p:spPr>
          <a:xfrm>
            <a:off x="7832681" y="1690688"/>
            <a:ext cx="3202159" cy="646331"/>
          </a:xfrm>
          <a:prstGeom prst="rect">
            <a:avLst/>
          </a:prstGeom>
          <a:noFill/>
        </p:spPr>
        <p:txBody>
          <a:bodyPr wrap="none" rtlCol="0">
            <a:spAutoFit/>
          </a:bodyPr>
          <a:lstStyle/>
          <a:p>
            <a:r>
              <a:rPr lang="en-US" dirty="0"/>
              <a:t>Example of a Logistic Regression</a:t>
            </a:r>
          </a:p>
          <a:p>
            <a:pPr algn="ctr"/>
            <a:r>
              <a:rPr lang="en-US" dirty="0"/>
              <a:t>Decision Boundary</a:t>
            </a:r>
          </a:p>
        </p:txBody>
      </p:sp>
      <p:sp>
        <p:nvSpPr>
          <p:cNvPr id="11" name="Rectangle 10">
            <a:extLst>
              <a:ext uri="{FF2B5EF4-FFF2-40B4-BE49-F238E27FC236}">
                <a16:creationId xmlns:a16="http://schemas.microsoft.com/office/drawing/2014/main" id="{7C769E8F-0DDB-815C-6062-24F7B3177F6F}"/>
              </a:ext>
            </a:extLst>
          </p:cNvPr>
          <p:cNvSpPr/>
          <p:nvPr/>
        </p:nvSpPr>
        <p:spPr>
          <a:xfrm>
            <a:off x="1048455" y="1736854"/>
            <a:ext cx="4902724" cy="1200329"/>
          </a:xfrm>
          <a:prstGeom prst="rect">
            <a:avLst/>
          </a:prstGeom>
        </p:spPr>
        <p:txBody>
          <a:bodyPr wrap="square">
            <a:spAutoFit/>
          </a:bodyPr>
          <a:lstStyle/>
          <a:p>
            <a:r>
              <a:rPr lang="en-US" dirty="0"/>
              <a:t>Can we solve this with a linear decision boundary?</a:t>
            </a:r>
          </a:p>
          <a:p>
            <a:endParaRPr lang="en-US" dirty="0"/>
          </a:p>
          <a:p>
            <a:r>
              <a:rPr lang="en-US" dirty="0"/>
              <a:t>In other words, </a:t>
            </a:r>
            <a:r>
              <a:rPr lang="en-US" b="1" dirty="0"/>
              <a:t>can we draw a line separating those who lived from those who died?</a:t>
            </a:r>
          </a:p>
        </p:txBody>
      </p:sp>
    </p:spTree>
    <p:extLst>
      <p:ext uri="{BB962C8B-B14F-4D97-AF65-F5344CB8AC3E}">
        <p14:creationId xmlns:p14="http://schemas.microsoft.com/office/powerpoint/2010/main" val="428876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283D-96A7-9B87-85B4-3B17E0111AFC}"/>
              </a:ext>
            </a:extLst>
          </p:cNvPr>
          <p:cNvSpPr>
            <a:spLocks noGrp="1"/>
          </p:cNvSpPr>
          <p:nvPr>
            <p:ph type="title"/>
          </p:nvPr>
        </p:nvSpPr>
        <p:spPr/>
        <p:txBody>
          <a:bodyPr/>
          <a:lstStyle/>
          <a:p>
            <a:r>
              <a:rPr lang="en-US" dirty="0"/>
              <a:t>Breaking logistic regression: simple example 2</a:t>
            </a:r>
          </a:p>
        </p:txBody>
      </p:sp>
      <p:sp>
        <p:nvSpPr>
          <p:cNvPr id="3" name="Content Placeholder 2">
            <a:extLst>
              <a:ext uri="{FF2B5EF4-FFF2-40B4-BE49-F238E27FC236}">
                <a16:creationId xmlns:a16="http://schemas.microsoft.com/office/drawing/2014/main" id="{1A9E38A3-B8E3-A020-E090-8D439D4A6F5D}"/>
              </a:ext>
            </a:extLst>
          </p:cNvPr>
          <p:cNvSpPr>
            <a:spLocks noGrp="1"/>
          </p:cNvSpPr>
          <p:nvPr>
            <p:ph idx="1"/>
          </p:nvPr>
        </p:nvSpPr>
        <p:spPr/>
        <p:txBody>
          <a:bodyPr/>
          <a:lstStyle/>
          <a:p>
            <a:r>
              <a:rPr lang="en-US" dirty="0"/>
              <a:t>In the ED, we’re trying to develop a model that predicts mortality from systolic blood pressure upon arrival.</a:t>
            </a:r>
          </a:p>
          <a:p>
            <a:endParaRPr lang="en-US" dirty="0"/>
          </a:p>
          <a:p>
            <a:r>
              <a:rPr lang="en-US" dirty="0"/>
              <a:t>It turns out, you’re at high risk of dying if you:</a:t>
            </a:r>
          </a:p>
          <a:p>
            <a:pPr marL="914400" lvl="1" indent="-457200">
              <a:buFont typeface="+mj-lt"/>
              <a:buAutoNum type="alphaLcParenR"/>
            </a:pPr>
            <a:r>
              <a:rPr lang="en-US" dirty="0"/>
              <a:t>You have very </a:t>
            </a:r>
            <a:r>
              <a:rPr lang="en-US" u="sng" dirty="0"/>
              <a:t>high</a:t>
            </a:r>
            <a:r>
              <a:rPr lang="en-US" dirty="0"/>
              <a:t> blood pressure, OR</a:t>
            </a:r>
          </a:p>
          <a:p>
            <a:pPr marL="914400" lvl="1" indent="-457200">
              <a:buFont typeface="+mj-lt"/>
              <a:buAutoNum type="alphaLcParenR"/>
            </a:pPr>
            <a:r>
              <a:rPr lang="en-US" dirty="0"/>
              <a:t>You have very </a:t>
            </a:r>
            <a:r>
              <a:rPr lang="en-US" u="sng" dirty="0"/>
              <a:t>low</a:t>
            </a:r>
            <a:r>
              <a:rPr lang="en-US" dirty="0"/>
              <a:t> blood pressure</a:t>
            </a:r>
          </a:p>
          <a:p>
            <a:pPr marL="457200" lvl="1" indent="0">
              <a:buNone/>
            </a:pPr>
            <a:endParaRPr lang="en-US" dirty="0"/>
          </a:p>
          <a:p>
            <a:r>
              <a:rPr lang="en-US" dirty="0"/>
              <a:t>Can logistic regression learn to predict this?</a:t>
            </a:r>
          </a:p>
        </p:txBody>
      </p:sp>
    </p:spTree>
    <p:extLst>
      <p:ext uri="{BB962C8B-B14F-4D97-AF65-F5344CB8AC3E}">
        <p14:creationId xmlns:p14="http://schemas.microsoft.com/office/powerpoint/2010/main" val="1277570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3423</Words>
  <Application>Microsoft Macintosh PowerPoint</Application>
  <PresentationFormat>Widescreen</PresentationFormat>
  <Paragraphs>579</Paragraphs>
  <Slides>40</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Times New Roman</vt:lpstr>
      <vt:lpstr>Office Theme</vt:lpstr>
      <vt:lpstr>The Multilayer Perceptron </vt:lpstr>
      <vt:lpstr>Today: How can we modify logistic regression to learn complex, nonlinear relationships?</vt:lpstr>
      <vt:lpstr>We need more flexible, non-linear classifiers</vt:lpstr>
      <vt:lpstr>We need more flexible, non-linear classifiers</vt:lpstr>
      <vt:lpstr>Let’s break logistic regression.</vt:lpstr>
      <vt:lpstr>Breaking logistic regression: simple example 1</vt:lpstr>
      <vt:lpstr>Breaking logistic regression: simple example 1</vt:lpstr>
      <vt:lpstr>Breaking logistic regression: simple example 1</vt:lpstr>
      <vt:lpstr>Breaking logistic regression: simple example 2</vt:lpstr>
      <vt:lpstr>Breaking logistic regression: simple example 2</vt:lpstr>
      <vt:lpstr>Breaking logistic regression: simple example 2</vt:lpstr>
      <vt:lpstr>In general, there can be:</vt:lpstr>
      <vt:lpstr>How can we modify logistic regression to learn complex, nonlinear relationships?</vt:lpstr>
      <vt:lpstr>Let’s break the problem into simpler pieces.</vt:lpstr>
      <vt:lpstr>Let’s break the problem into simpler pieces.</vt:lpstr>
      <vt:lpstr>Now, use these predictions to make predictions</vt:lpstr>
      <vt:lpstr>This is a neural network, or MLP.</vt:lpstr>
      <vt:lpstr>This is a neural network, or MLP.</vt:lpstr>
      <vt:lpstr>This is a neural network, or MLP.</vt:lpstr>
      <vt:lpstr>Neural networks provide unlimited flexibility.</vt:lpstr>
      <vt:lpstr>To show multiple layers of neurons, we need to simplify our logistic regression graph.</vt:lpstr>
      <vt:lpstr>To show multiple layers of neurons, we need to simplify our logistic regression graph.</vt:lpstr>
      <vt:lpstr>Let’s clean this up.</vt:lpstr>
      <vt:lpstr>Let’s clean this up.</vt:lpstr>
      <vt:lpstr>Let’s clean this up.</vt:lpstr>
      <vt:lpstr>Let’s clean this up.</vt:lpstr>
      <vt:lpstr>Let’s clean this up.</vt:lpstr>
      <vt:lpstr>Let’s clean this up.</vt:lpstr>
      <vt:lpstr>Quiz:  1. How many logistic regressions are in this neural network?  2. How many parameters are in this neural network?</vt:lpstr>
      <vt:lpstr>MLP for MNIST</vt:lpstr>
      <vt:lpstr>Why Limit Ourselves to Only One Filter?</vt:lpstr>
      <vt:lpstr>Return to MNIST:  Many ways of writing “4”</vt:lpstr>
      <vt:lpstr>Return to MNIST:  Many ways of writing “4”</vt:lpstr>
      <vt:lpstr>A single ‘4’ detector</vt:lpstr>
      <vt:lpstr>Return to MNIST:  Many ways of writing “4”</vt:lpstr>
      <vt:lpstr>A more flexible ‘4’ detector</vt:lpstr>
      <vt:lpstr>To increase flexibility/complexity, we can:</vt:lpstr>
      <vt:lpstr>PowerPoint Presentation</vt:lpstr>
      <vt:lpstr>Does this work with MNIST?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Multilayer Perceptron </dc:title>
  <dc:creator>Matthew Engelhard, M.D., Ph.D.</dc:creator>
  <cp:lastModifiedBy>Matthew Engelhard, M.D., Ph.D.</cp:lastModifiedBy>
  <cp:revision>29</cp:revision>
  <dcterms:created xsi:type="dcterms:W3CDTF">2021-05-04T01:14:45Z</dcterms:created>
  <dcterms:modified xsi:type="dcterms:W3CDTF">2022-05-20T05:01:25Z</dcterms:modified>
</cp:coreProperties>
</file>