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329" r:id="rId4"/>
    <p:sldId id="330" r:id="rId5"/>
    <p:sldId id="256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878"/>
  </p:normalViewPr>
  <p:slideViewPr>
    <p:cSldViewPr snapToGrid="0" snapToObjects="1">
      <p:cViewPr varScale="1">
        <p:scale>
          <a:sx n="93" d="100"/>
          <a:sy n="93" d="100"/>
        </p:scale>
        <p:origin x="1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40F6E-5921-8B40-8ACB-C877A489B212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91B73-B9BA-094B-A74F-499947D2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F=ma correct? Is it useful?</a:t>
            </a:r>
          </a:p>
          <a:p>
            <a:endParaRPr lang="en-US" dirty="0"/>
          </a:p>
          <a:p>
            <a:r>
              <a:rPr lang="en-US" dirty="0"/>
              <a:t>Features, predictors, independent variables</a:t>
            </a:r>
          </a:p>
          <a:p>
            <a:r>
              <a:rPr lang="en-US" dirty="0"/>
              <a:t>Label, value, dependent variable(s)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91B73-B9BA-094B-A74F-499947D23F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sometimes we use I to denote that there are multiple people</a:t>
            </a:r>
          </a:p>
          <a:p>
            <a:endParaRPr lang="en-US" dirty="0"/>
          </a:p>
          <a:p>
            <a:r>
              <a:rPr lang="en-US" dirty="0"/>
              <a:t>So, logistic regression is (1) a linear model, combined with (2) the logistic link function</a:t>
            </a:r>
          </a:p>
          <a:p>
            <a:endParaRPr lang="en-US" dirty="0"/>
          </a:p>
          <a:p>
            <a:r>
              <a:rPr lang="en-US" dirty="0"/>
              <a:t>We want to be able to represent this more compactly, because as we move through the course, our models will be getting more complicated!</a:t>
            </a:r>
          </a:p>
          <a:p>
            <a:r>
              <a:rPr lang="en-US" dirty="0"/>
              <a:t>We’ll use the circle shown here, with a sigma in the middle, to indicate that the logistic (or sigmoid) function is being applied, in this case to </a:t>
            </a:r>
            <a:r>
              <a:rPr lang="en-US" dirty="0" err="1"/>
              <a:t>z_i</a:t>
            </a:r>
            <a:r>
              <a:rPr lang="en-US" dirty="0"/>
              <a:t>, resulting in a prediction about the probability that </a:t>
            </a:r>
            <a:r>
              <a:rPr lang="en-US" dirty="0" err="1"/>
              <a:t>y_i</a:t>
            </a:r>
            <a:r>
              <a:rPr lang="en-US" dirty="0"/>
              <a:t> is 1, as shown at the top.</a:t>
            </a:r>
          </a:p>
          <a:p>
            <a:r>
              <a:rPr lang="en-US" dirty="0"/>
              <a:t>Remember that in our ICU example, </a:t>
            </a:r>
            <a:r>
              <a:rPr lang="en-US" dirty="0" err="1"/>
              <a:t>y_i</a:t>
            </a:r>
            <a:r>
              <a:rPr lang="en-US" dirty="0"/>
              <a:t> = 1 corresponds to death, and </a:t>
            </a:r>
            <a:r>
              <a:rPr lang="en-US" dirty="0" err="1"/>
              <a:t>y_i</a:t>
            </a:r>
            <a:r>
              <a:rPr lang="en-US" dirty="0"/>
              <a:t> = 0 corresponds to survival</a:t>
            </a:r>
          </a:p>
          <a:p>
            <a:endParaRPr lang="en-US" dirty="0"/>
          </a:p>
          <a:p>
            <a:r>
              <a:rPr lang="en-US" dirty="0"/>
              <a:t>Note that unlike before, you can no longer see the arrows going to z – this is just to make things a little less messy, and in our slides, the arrows will always move bottom to top – but these arrows are actually important to indicate the direction of information flow within the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5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sometimes we use I to denote that there are multiple people</a:t>
            </a:r>
          </a:p>
          <a:p>
            <a:endParaRPr lang="en-US" dirty="0"/>
          </a:p>
          <a:p>
            <a:r>
              <a:rPr lang="en-US" dirty="0"/>
              <a:t>So, logistic regression is (1) a linear model, combined with (2) the logistic link function</a:t>
            </a:r>
          </a:p>
          <a:p>
            <a:endParaRPr lang="en-US" dirty="0"/>
          </a:p>
          <a:p>
            <a:r>
              <a:rPr lang="en-US" dirty="0"/>
              <a:t>We want to be able to represent this more compactly, because as we move through the course, our models will be getting more complicated!</a:t>
            </a:r>
          </a:p>
          <a:p>
            <a:r>
              <a:rPr lang="en-US" dirty="0"/>
              <a:t>We’ll use the circle shown here, with a sigma in the middle, to indicate that the logistic (or sigmoid) function is being applied, in this case to </a:t>
            </a:r>
            <a:r>
              <a:rPr lang="en-US" dirty="0" err="1"/>
              <a:t>z_i</a:t>
            </a:r>
            <a:r>
              <a:rPr lang="en-US" dirty="0"/>
              <a:t>, resulting in a prediction about the probability that </a:t>
            </a:r>
            <a:r>
              <a:rPr lang="en-US" dirty="0" err="1"/>
              <a:t>y_i</a:t>
            </a:r>
            <a:r>
              <a:rPr lang="en-US" dirty="0"/>
              <a:t> is 1, as shown at the top.</a:t>
            </a:r>
          </a:p>
          <a:p>
            <a:r>
              <a:rPr lang="en-US" dirty="0"/>
              <a:t>Remember that in our ICU example, </a:t>
            </a:r>
            <a:r>
              <a:rPr lang="en-US" dirty="0" err="1"/>
              <a:t>y_i</a:t>
            </a:r>
            <a:r>
              <a:rPr lang="en-US" dirty="0"/>
              <a:t> = 1 corresponds to death, and </a:t>
            </a:r>
            <a:r>
              <a:rPr lang="en-US" dirty="0" err="1"/>
              <a:t>y_i</a:t>
            </a:r>
            <a:r>
              <a:rPr lang="en-US" dirty="0"/>
              <a:t> = 0 corresponds to survival</a:t>
            </a:r>
          </a:p>
          <a:p>
            <a:endParaRPr lang="en-US" dirty="0"/>
          </a:p>
          <a:p>
            <a:r>
              <a:rPr lang="en-US" dirty="0"/>
              <a:t>Note that unlike before, you can no longer see the arrows going to z – this is just to make things a little less messy, and in our slides, the arrows will always move bottom to top – but these arrows are actually important to indicate the direction of information flow within the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features are often called independent variables; labels often called dependent variable(s)</a:t>
            </a:r>
          </a:p>
          <a:p>
            <a:endParaRPr lang="en-US" dirty="0"/>
          </a:p>
          <a:p>
            <a:r>
              <a:rPr lang="en-US" dirty="0"/>
              <a:t>Parts I and II in breakout rooms.</a:t>
            </a:r>
          </a:p>
          <a:p>
            <a:r>
              <a:rPr lang="en-US" dirty="0"/>
              <a:t>Part III: come together and we can discuss.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91B73-B9BA-094B-A74F-499947D23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9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0DB9-2A7D-2487-02B9-CA807147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4448B-D133-1356-33E9-A2D11116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2724-3F0A-AF83-16DB-09B6A96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D89B-43AB-7804-D5BA-DE345C53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4A44-F7AE-4420-2537-78447587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F42E-C1CB-5DE4-62A3-8BCB2550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566F-E3A5-7DDF-80B4-570AF258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241CB-47F7-FB49-4071-6F09B8F9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F63A-13BE-C17D-DC5D-B1D4CC08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39347-E87E-98F9-75AF-97A451BA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AF54D-B347-ECD6-420B-8671F855E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D7F03-9E90-26F5-A18F-9EA40A48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C4A4-811E-2561-E31C-BFEA18E5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516F-0C3F-35BA-CD09-9020C3A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B711-D877-4B52-EBF4-BF7C2D79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C0CE-42F7-2536-10EF-19E1130F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21E2-37D6-D131-9B5C-C73BB40BC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E2EEF-B664-25CC-CB9E-5F601C6A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1564-A978-7F2F-5245-84BA6E53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A3ADA-7161-1701-91B6-F127E405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4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A75E-3080-5208-2146-07B98DAB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CEB2-F7B1-3F4A-0261-3D6060A9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879C-5A89-2CED-C1B9-BD9A78DC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DF7B-2830-2217-2721-CE6F67B8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6B99C-684F-54E3-4B5F-94DD45C8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52AE-F3F2-90C4-14C5-390515D4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FEF6-2D67-8421-1BBA-9ED296699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CC877-849F-3D45-A1B8-B77BFB79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619B4-C1EB-5936-50C1-2CB7EB91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3C3C1-3437-54DC-9F53-77942717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65217-D6EC-E0FB-795A-29A3951F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7CC8-6F38-6ADA-82D8-48832CE7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C15F-4114-A356-A54A-76793BECC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8C97D-7FC9-4DBF-A7B6-E39EE8D4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0676C-5561-3FE3-4FA4-D20E622D0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228F0-EC1B-385D-5B18-7100D0E98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8D07E-F47E-751E-1D02-9B3C499B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39EB9-D73A-7310-EAB9-B2D60656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AC359-6208-BB11-9B94-0442A698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0573-4D43-667A-E5B6-658D4C05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90BFF-E0F1-817F-10B9-6DAD872C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1C67E-5C53-0631-CE16-589109ED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4E38-FA4C-F408-EACB-FCDF7AF0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964D8-DE67-F8CE-8D4A-64EB28D9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FC774-D11A-8A12-2F44-E101FE7D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96A01-C225-FDED-B7D2-602603A5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1374-088E-2B4E-8C87-6F606955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C607-44E8-1D21-FA0F-74BF84F5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A2D76-541F-F79A-4517-70B20468E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522D5-F9EE-C790-1AFD-1B017A75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B900E-791D-0E84-0D25-CDE6501F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BD5FE-DA48-CBFA-2B6D-79ACEFC2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2AFD-D2BB-BB00-332A-D4496A17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8AD77-9551-6BF4-D28E-B30831781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A2D13-93BC-DB73-4924-D44C4419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5F8E0-83E6-55B3-6504-B1D51769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222-446B-9D42-90A5-4FCFA4FE2514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89F88-BEA9-0444-81FD-C4A2FC9B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3246-84D5-64F2-82C7-5C15F4E0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AA2C7-C4C7-A592-83ED-AC111A2D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A6B46-B77D-15B8-A939-E6812391A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F7B1-8055-750E-0D9E-1E1936E86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4222-446B-9D42-90A5-4FCFA4FE2514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30FC-4B2C-F5F5-ACE8-8943C2C17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9BE2-26A7-5CE5-0BB3-8CF3BF884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013DC-77A2-2048-9A27-EEC5A138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e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9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06F8-AD95-F421-71DB-86540808D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</a:t>
            </a:r>
            <a:br>
              <a:rPr lang="en-US" dirty="0"/>
            </a:br>
            <a:r>
              <a:rPr lang="en-US" sz="4800" dirty="0"/>
              <a:t>Understanding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3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E76F-0F4B-891D-C227-D7351202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critical?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2193D-18F2-DCF0-8B32-1D31D2F1F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need to understand (a) predictive modeling concepts, and (b) components found in all predictive models. Logistic regression is the simplest example.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Models</a:t>
                </a:r>
                <a:r>
                  <a:rPr lang="en-US" dirty="0"/>
                  <a:t> are equations intended to capture relationships between real-world quantities. </a:t>
                </a:r>
                <a:r>
                  <a:rPr lang="en-US" i="1" u="sng" dirty="0"/>
                  <a:t>Example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All predictive models have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Input </a:t>
                </a:r>
                <a:r>
                  <a:rPr lang="en-US" i="1" dirty="0"/>
                  <a:t>features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 predicted </a:t>
                </a:r>
                <a:r>
                  <a:rPr lang="en-US" i="1" dirty="0"/>
                  <a:t>label</a:t>
                </a:r>
                <a:r>
                  <a:rPr lang="en-US" dirty="0"/>
                  <a:t>, or </a:t>
                </a:r>
                <a:r>
                  <a:rPr lang="en-US" i="1" dirty="0"/>
                  <a:t>value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Numeric</a:t>
                </a:r>
                <a:r>
                  <a:rPr lang="en-US" i="1" dirty="0"/>
                  <a:t> parameters</a:t>
                </a:r>
                <a:r>
                  <a:rPr lang="en-US" dirty="0"/>
                  <a:t> that can be adjusted, or </a:t>
                </a:r>
                <a:r>
                  <a:rPr lang="en-US" i="1" dirty="0"/>
                  <a:t>learned</a:t>
                </a:r>
                <a:r>
                  <a:rPr lang="en-US" dirty="0"/>
                  <a:t>, to more accurately reflect the observed relationship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a training dataset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2193D-18F2-DCF0-8B32-1D31D2F1F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3488" r="-1448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17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sng" dirty="0"/>
              <a:t>Logistic Regression</a:t>
            </a:r>
            <a:r>
              <a:rPr lang="en-US" sz="3600" dirty="0"/>
              <a:t>: a linear model with a logistic “link” function that converts the prediction to a probability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217107" y="3694430"/>
            <a:ext cx="62178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1557748" cy="149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1373595" y="3694430"/>
            <a:ext cx="1465295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791222" y="3694430"/>
            <a:ext cx="104766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2680570" y="3694430"/>
            <a:ext cx="158320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08" y="5190586"/>
            <a:ext cx="3520249" cy="47343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1156547" y="5084935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4137771" y="5084935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246687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69802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108011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1520622" y="4014065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7216C-07F4-D446-B563-C5713BD860F6}"/>
              </a:ext>
            </a:extLst>
          </p:cNvPr>
          <p:cNvSpPr txBox="1"/>
          <p:nvPr/>
        </p:nvSpPr>
        <p:spPr>
          <a:xfrm>
            <a:off x="3700983" y="4014065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336298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3080075" y="3299683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2614274" y="2598064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74" y="2598064"/>
                <a:ext cx="470357" cy="4594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2849453" y="3057537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2849453" y="2333746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54087" y="1837089"/>
                <a:ext cx="3511815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87" y="1837089"/>
                <a:ext cx="3511815" cy="512576"/>
              </a:xfrm>
              <a:prstGeom prst="rect">
                <a:avLst/>
              </a:prstGeom>
              <a:blipFill>
                <a:blip r:embed="rId7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/>
              <p:nvPr/>
            </p:nvSpPr>
            <p:spPr>
              <a:xfrm>
                <a:off x="5327075" y="5246903"/>
                <a:ext cx="6529754" cy="360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075" y="5246903"/>
                <a:ext cx="6529754" cy="360804"/>
              </a:xfrm>
              <a:prstGeom prst="rect">
                <a:avLst/>
              </a:prstGeom>
              <a:blipFill>
                <a:blip r:embed="rId8"/>
                <a:stretch>
                  <a:fillRect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0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60"/>
    </mc:Choice>
    <mc:Fallback xmlns="">
      <p:transition spd="slow" advTm="650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sng" dirty="0"/>
              <a:t>Logistic Regression</a:t>
            </a:r>
            <a:r>
              <a:rPr lang="en-US" sz="3600" dirty="0"/>
              <a:t>: a linear model with a logistic “link” function that converts the prediction to a probability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217107" y="3694430"/>
            <a:ext cx="62178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1557748" cy="149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1373595" y="3694430"/>
            <a:ext cx="1465295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791222" y="3694430"/>
            <a:ext cx="104766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2680570" y="3694430"/>
            <a:ext cx="158320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1156548" y="5084935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4137771" y="5084935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246687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69802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2838890" y="3694430"/>
            <a:ext cx="1080113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1520622" y="4014065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E7216C-07F4-D446-B563-C5713BD860F6}"/>
              </a:ext>
            </a:extLst>
          </p:cNvPr>
          <p:cNvSpPr txBox="1"/>
          <p:nvPr/>
        </p:nvSpPr>
        <p:spPr>
          <a:xfrm>
            <a:off x="3700983" y="4014065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3362981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3080075" y="3299683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2614274" y="2598064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74" y="2598064"/>
                <a:ext cx="470357" cy="4594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2849453" y="3057537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2618710" y="1874273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2849453" y="2333746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3054087" y="1837089"/>
                <a:ext cx="3511815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87" y="1837089"/>
                <a:ext cx="3511815" cy="512576"/>
              </a:xfrm>
              <a:prstGeom prst="rect">
                <a:avLst/>
              </a:prstGeom>
              <a:blipFill>
                <a:blip r:embed="rId7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/>
              <p:nvPr/>
            </p:nvSpPr>
            <p:spPr>
              <a:xfrm>
                <a:off x="5327075" y="5246903"/>
                <a:ext cx="6529754" cy="360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BE500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BE500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BE500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BE500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075" y="5246903"/>
                <a:ext cx="6529754" cy="360804"/>
              </a:xfrm>
              <a:prstGeom prst="rect">
                <a:avLst/>
              </a:prstGeom>
              <a:blipFill>
                <a:blip r:embed="rId8"/>
                <a:stretch>
                  <a:fillRect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CA65DC28-6FFF-216A-7E7D-D70E1D3FFB4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2567" y="5190586"/>
            <a:ext cx="3520249" cy="47343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6908" y="5190586"/>
            <a:ext cx="3520249" cy="47343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6C8507-01C2-8B5B-1463-A4A232730228}"/>
              </a:ext>
            </a:extLst>
          </p:cNvPr>
          <p:cNvCxnSpPr>
            <a:cxnSpLocks/>
          </p:cNvCxnSpPr>
          <p:nvPr/>
        </p:nvCxnSpPr>
        <p:spPr>
          <a:xfrm flipV="1">
            <a:off x="922259" y="3822454"/>
            <a:ext cx="1752561" cy="1368132"/>
          </a:xfrm>
          <a:prstGeom prst="straightConnector1">
            <a:avLst/>
          </a:prstGeom>
          <a:ln>
            <a:solidFill>
              <a:srgbClr val="BE500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E7AA11-4FB4-0303-F08E-1E5FC0FACCF9}"/>
              </a:ext>
            </a:extLst>
          </p:cNvPr>
          <p:cNvSpPr txBox="1"/>
          <p:nvPr/>
        </p:nvSpPr>
        <p:spPr>
          <a:xfrm>
            <a:off x="770108" y="4478290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rgbClr val="BE50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solidFill>
                  <a:srgbClr val="BE50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797" baseline="-25000" dirty="0">
              <a:solidFill>
                <a:srgbClr val="BE500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8B39E-23BD-FD3B-2FD4-2D2F4596644E}"/>
              </a:ext>
            </a:extLst>
          </p:cNvPr>
          <p:cNvSpPr txBox="1"/>
          <p:nvPr/>
        </p:nvSpPr>
        <p:spPr>
          <a:xfrm>
            <a:off x="789523" y="5242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5007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7969C-C174-3433-4271-E67A821BAF1F}"/>
              </a:ext>
            </a:extLst>
          </p:cNvPr>
          <p:cNvSpPr txBox="1"/>
          <p:nvPr/>
        </p:nvSpPr>
        <p:spPr>
          <a:xfrm>
            <a:off x="5444306" y="3519178"/>
            <a:ext cx="6356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5007"/>
                </a:solidFill>
              </a:rPr>
              <a:t>A way to represent the </a:t>
            </a:r>
            <a:r>
              <a:rPr lang="en-US" i="1" dirty="0">
                <a:solidFill>
                  <a:srgbClr val="BE5007"/>
                </a:solidFill>
              </a:rPr>
              <a:t>intercept</a:t>
            </a:r>
            <a:r>
              <a:rPr lang="en-US" dirty="0">
                <a:solidFill>
                  <a:srgbClr val="BE5007"/>
                </a:solidFill>
              </a:rPr>
              <a:t> (i.e., </a:t>
            </a:r>
            <a:r>
              <a:rPr lang="en-US" i="1" dirty="0">
                <a:solidFill>
                  <a:srgbClr val="BE5007"/>
                </a:solidFill>
              </a:rPr>
              <a:t>bias</a:t>
            </a:r>
            <a:r>
              <a:rPr lang="en-US" dirty="0">
                <a:solidFill>
                  <a:srgbClr val="BE5007"/>
                </a:solidFill>
              </a:rPr>
              <a:t>) term</a:t>
            </a:r>
          </a:p>
          <a:p>
            <a:endParaRPr lang="en-US" dirty="0">
              <a:solidFill>
                <a:srgbClr val="BE5007"/>
              </a:solidFill>
            </a:endParaRPr>
          </a:p>
          <a:p>
            <a:r>
              <a:rPr lang="en-US" dirty="0">
                <a:solidFill>
                  <a:srgbClr val="BE5007"/>
                </a:solidFill>
              </a:rPr>
              <a:t>Usually this will be omitted, but the term is almost always present</a:t>
            </a:r>
          </a:p>
        </p:txBody>
      </p:sp>
    </p:spTree>
    <p:extLst>
      <p:ext uri="{BB962C8B-B14F-4D97-AF65-F5344CB8AC3E}">
        <p14:creationId xmlns:p14="http://schemas.microsoft.com/office/powerpoint/2010/main" val="42313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60"/>
    </mc:Choice>
    <mc:Fallback xmlns="">
      <p:transition spd="slow" advTm="6506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60513-1797-5A58-153F-2F6F66511B03}"/>
                  </a:ext>
                </a:extLst>
              </p:cNvPr>
              <p:cNvSpPr txBox="1"/>
              <p:nvPr/>
            </p:nvSpPr>
            <p:spPr>
              <a:xfrm>
                <a:off x="680752" y="520775"/>
                <a:ext cx="646754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Part I.</a:t>
                </a:r>
                <a:r>
                  <a:rPr lang="en-US" sz="2000" dirty="0"/>
                  <a:t> Suppose you have a previously trained logistic regression model that predicts a patient’s probability of dying during their ICU stay based on their age, sex, and temperature.</a:t>
                </a:r>
              </a:p>
              <a:p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What are the </a:t>
                </a:r>
                <a:r>
                  <a:rPr lang="en-US" sz="2000" i="1" dirty="0"/>
                  <a:t>features</a:t>
                </a:r>
                <a:r>
                  <a:rPr lang="en-US" sz="2000" dirty="0"/>
                  <a:t> (i.e., </a:t>
                </a:r>
                <a:r>
                  <a:rPr lang="en-US" sz="2000" i="1" dirty="0"/>
                  <a:t>predictors</a:t>
                </a:r>
                <a:r>
                  <a:rPr lang="en-US" sz="2000" dirty="0"/>
                  <a:t>)?</a:t>
                </a:r>
              </a:p>
              <a:p>
                <a:pPr marL="342900" indent="-342900">
                  <a:buAutoNum type="arabicPeriod"/>
                </a:pPr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What is the associated </a:t>
                </a:r>
                <a:r>
                  <a:rPr lang="en-US" sz="2000" i="1" dirty="0"/>
                  <a:t>label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), and how does it relate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in the diagram at right?</a:t>
                </a:r>
              </a:p>
              <a:p>
                <a:pPr marL="342900" indent="-342900">
                  <a:buAutoNum type="arabicPeriod"/>
                </a:pPr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Which values in the diagram would we </a:t>
                </a:r>
                <a:r>
                  <a:rPr lang="en-US" sz="2000" i="1" dirty="0"/>
                  <a:t>learn</a:t>
                </a:r>
                <a:r>
                  <a:rPr lang="en-US" sz="2000" dirty="0"/>
                  <a:t> if we were to train this model, and what are they called?</a:t>
                </a:r>
              </a:p>
              <a:p>
                <a:pPr marL="342900" indent="-342900">
                  <a:buAutoNum type="arabicPeriod"/>
                </a:pPr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Write the equation corresponding to this model. You may write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(or sigma(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)) to denote the </a:t>
                </a:r>
                <a:r>
                  <a:rPr lang="en-US" sz="2000" i="1" dirty="0"/>
                  <a:t>logistic</a:t>
                </a:r>
                <a:r>
                  <a:rPr lang="en-US" sz="2000" dirty="0"/>
                  <a:t> (i.e., </a:t>
                </a:r>
                <a:r>
                  <a:rPr lang="en-US" sz="2000" i="1" dirty="0"/>
                  <a:t>sigmoid</a:t>
                </a:r>
                <a:r>
                  <a:rPr lang="en-US" sz="2000" dirty="0"/>
                  <a:t>) function applied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60513-1797-5A58-153F-2F6F6651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2" y="520775"/>
                <a:ext cx="6467540" cy="5016758"/>
              </a:xfrm>
              <a:prstGeom prst="rect">
                <a:avLst/>
              </a:prstGeom>
              <a:blipFill>
                <a:blip r:embed="rId3"/>
                <a:stretch>
                  <a:fillRect l="-978" t="-505" r="-176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D0F72A-31A2-53C9-D7B4-B95088ED14A3}"/>
              </a:ext>
            </a:extLst>
          </p:cNvPr>
          <p:cNvCxnSpPr>
            <a:cxnSpLocks/>
          </p:cNvCxnSpPr>
          <p:nvPr/>
        </p:nvCxnSpPr>
        <p:spPr>
          <a:xfrm flipV="1">
            <a:off x="8095352" y="2916664"/>
            <a:ext cx="101699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7AB955-79A6-0FAC-7DE3-448943699C99}"/>
              </a:ext>
            </a:extLst>
          </p:cNvPr>
          <p:cNvCxnSpPr>
            <a:cxnSpLocks/>
          </p:cNvCxnSpPr>
          <p:nvPr/>
        </p:nvCxnSpPr>
        <p:spPr>
          <a:xfrm flipV="1">
            <a:off x="8946116" y="2922014"/>
            <a:ext cx="318483" cy="1515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1C35AD-ECE4-9005-45EB-0ADAE15D75BB}"/>
              </a:ext>
            </a:extLst>
          </p:cNvPr>
          <p:cNvCxnSpPr>
            <a:cxnSpLocks/>
          </p:cNvCxnSpPr>
          <p:nvPr/>
        </p:nvCxnSpPr>
        <p:spPr>
          <a:xfrm flipH="1" flipV="1">
            <a:off x="9397141" y="2906139"/>
            <a:ext cx="260409" cy="150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C0247E-7F4A-507B-EB74-CDF6021B5523}"/>
              </a:ext>
            </a:extLst>
          </p:cNvPr>
          <p:cNvCxnSpPr>
            <a:cxnSpLocks/>
          </p:cNvCxnSpPr>
          <p:nvPr/>
        </p:nvCxnSpPr>
        <p:spPr>
          <a:xfrm flipH="1" flipV="1">
            <a:off x="9516495" y="2916664"/>
            <a:ext cx="989894" cy="15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F5ABBD-D86E-0B9C-204F-F609611D525F}"/>
              </a:ext>
            </a:extLst>
          </p:cNvPr>
          <p:cNvSpPr txBox="1"/>
          <p:nvPr/>
        </p:nvSpPr>
        <p:spPr>
          <a:xfrm>
            <a:off x="8603851" y="3846533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89C72F-35AB-6271-AD8C-0FB71B6CE044}"/>
              </a:ext>
            </a:extLst>
          </p:cNvPr>
          <p:cNvSpPr txBox="1"/>
          <p:nvPr/>
        </p:nvSpPr>
        <p:spPr>
          <a:xfrm>
            <a:off x="9582932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4B4B4AD-EEFF-36DE-4C2D-2E313F15DCA8}"/>
                  </a:ext>
                </a:extLst>
              </p:cNvPr>
              <p:cNvSpPr/>
              <p:nvPr/>
            </p:nvSpPr>
            <p:spPr>
              <a:xfrm>
                <a:off x="9056896" y="1408424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4B4B4AD-EEFF-36DE-4C2D-2E313F15D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896" y="1408424"/>
                <a:ext cx="470357" cy="459473"/>
              </a:xfrm>
              <a:prstGeom prst="ellipse">
                <a:avLst/>
              </a:prstGeom>
              <a:blipFill>
                <a:blip r:embed="rId4"/>
                <a:stretch>
                  <a:fillRect l="-35897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7FA2F-2246-4FD3-BF58-66D0504CE318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9292075" y="1867897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93D943-6730-3AE9-FAE2-24FB54FA0975}"/>
              </a:ext>
            </a:extLst>
          </p:cNvPr>
          <p:cNvCxnSpPr>
            <a:cxnSpLocks/>
          </p:cNvCxnSpPr>
          <p:nvPr/>
        </p:nvCxnSpPr>
        <p:spPr>
          <a:xfrm flipV="1">
            <a:off x="9296034" y="1125895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F6F1CE3-9F6C-8D20-A542-6077ABFDC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41673"/>
              </p:ext>
            </p:extLst>
          </p:nvPr>
        </p:nvGraphicFramePr>
        <p:xfrm>
          <a:off x="8946116" y="2214161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B6135D5-5EAA-E558-F8D9-0F31812A7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25753"/>
              </p:ext>
            </p:extLst>
          </p:nvPr>
        </p:nvGraphicFramePr>
        <p:xfrm>
          <a:off x="8934519" y="418042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B7B8F9-3919-5CBB-FD76-2758AD155C64}"/>
                  </a:ext>
                </a:extLst>
              </p:cNvPr>
              <p:cNvSpPr txBox="1"/>
              <p:nvPr/>
            </p:nvSpPr>
            <p:spPr>
              <a:xfrm>
                <a:off x="9669147" y="2311799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B7B8F9-3919-5CBB-FD76-2758AD155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147" y="2311799"/>
                <a:ext cx="482826" cy="512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6E2D2B86-4EAA-D731-4ADF-730F87184190}"/>
              </a:ext>
            </a:extLst>
          </p:cNvPr>
          <p:cNvSpPr txBox="1"/>
          <p:nvPr/>
        </p:nvSpPr>
        <p:spPr>
          <a:xfrm>
            <a:off x="10350718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71B1E6-27C9-0EF9-67BC-58B4525D0907}"/>
              </a:ext>
            </a:extLst>
          </p:cNvPr>
          <p:cNvSpPr txBox="1"/>
          <p:nvPr/>
        </p:nvSpPr>
        <p:spPr>
          <a:xfrm>
            <a:off x="7747524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5A84B74C-6463-FEDD-6F2F-F7B361FBCD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952962"/>
                  </p:ext>
                </p:extLst>
              </p:nvPr>
            </p:nvGraphicFramePr>
            <p:xfrm>
              <a:off x="7860535" y="4437940"/>
              <a:ext cx="2892124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387841067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5A84B74C-6463-FEDD-6F2F-F7B361FBCD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952962"/>
                  </p:ext>
                </p:extLst>
              </p:nvPr>
            </p:nvGraphicFramePr>
            <p:xfrm>
              <a:off x="7860535" y="4437940"/>
              <a:ext cx="2892124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387841067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754" t="-3509" r="-30877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3509" r="-2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3509" t="-3509" r="-10701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3509" t="-3509" r="-701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D2EC4967-4F68-B9CB-239F-EF2011A99709}"/>
              </a:ext>
            </a:extLst>
          </p:cNvPr>
          <p:cNvSpPr txBox="1"/>
          <p:nvPr/>
        </p:nvSpPr>
        <p:spPr>
          <a:xfrm rot="18054908">
            <a:off x="7035700" y="6127023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DD69F3-382B-2A88-B7AF-82C792E273B3}"/>
              </a:ext>
            </a:extLst>
          </p:cNvPr>
          <p:cNvSpPr txBox="1"/>
          <p:nvPr/>
        </p:nvSpPr>
        <p:spPr>
          <a:xfrm rot="18054908">
            <a:off x="7798930" y="6121524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5555F-271D-9EFF-1006-9F90A6AD6709}"/>
              </a:ext>
            </a:extLst>
          </p:cNvPr>
          <p:cNvSpPr txBox="1"/>
          <p:nvPr/>
        </p:nvSpPr>
        <p:spPr>
          <a:xfrm rot="18054908">
            <a:off x="8562161" y="6108366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Temperature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480680-6D92-A3EE-338A-341407293218}"/>
              </a:ext>
            </a:extLst>
          </p:cNvPr>
          <p:cNvSpPr txBox="1"/>
          <p:nvPr/>
        </p:nvSpPr>
        <p:spPr>
          <a:xfrm rot="18054908">
            <a:off x="6331548" y="6132522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4F271-8DD8-8AA4-BF97-08E6D774E2AD}"/>
                  </a:ext>
                </a:extLst>
              </p:cNvPr>
              <p:cNvSpPr txBox="1"/>
              <p:nvPr/>
            </p:nvSpPr>
            <p:spPr>
              <a:xfrm>
                <a:off x="9755340" y="520775"/>
                <a:ext cx="3511815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44F271-8DD8-8AA4-BF97-08E6D774E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340" y="520775"/>
                <a:ext cx="3511815" cy="512576"/>
              </a:xfrm>
              <a:prstGeom prst="rect">
                <a:avLst/>
              </a:prstGeom>
              <a:blipFill>
                <a:blip r:embed="rId7"/>
                <a:stretch>
                  <a:fillRect l="-1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20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60513-1797-5A58-153F-2F6F66511B03}"/>
                  </a:ext>
                </a:extLst>
              </p:cNvPr>
              <p:cNvSpPr txBox="1"/>
              <p:nvPr/>
            </p:nvSpPr>
            <p:spPr>
              <a:xfrm>
                <a:off x="680752" y="520775"/>
                <a:ext cx="6467540" cy="5788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Part II. </a:t>
                </a:r>
                <a:r>
                  <a:rPr lang="en-US" sz="2000" dirty="0"/>
                  <a:t>A 70-year old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r>
                  <a:rPr lang="en-US" sz="2000" dirty="0"/>
                  <a:t>) woman (female sex;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 comes into the ICU. Her temperature is 39 degrees Celsius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=39</m:t>
                    </m:r>
                  </m:oMath>
                </a14:m>
                <a:r>
                  <a:rPr lang="en-US" sz="2000" dirty="0"/>
                  <a:t>). Looking closely at your model, you find that the previously learned values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are as follows: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=−20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=.1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=−.5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=.3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Calculate the model-predicted </a:t>
                </a:r>
                <a:r>
                  <a:rPr lang="en-US" sz="2000" u="sng" dirty="0"/>
                  <a:t>log-odds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) that this patient will die during her ICU stay.</a:t>
                </a:r>
              </a:p>
              <a:p>
                <a:pPr marL="342900" indent="-342900">
                  <a:buAutoNum type="arabicPeriod"/>
                </a:pPr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Calculate and interpret the model-predicted </a:t>
                </a:r>
                <a:r>
                  <a:rPr lang="en-US" sz="2000" u="sng" dirty="0"/>
                  <a:t>odds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000" dirty="0"/>
                  <a:t>) that this patient will die during her ICU stay.</a:t>
                </a:r>
              </a:p>
              <a:p>
                <a:pPr marL="342900" indent="-342900">
                  <a:buAutoNum type="arabicPeriod"/>
                </a:pPr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Calculate and interpret the model-predicted </a:t>
                </a:r>
                <a:r>
                  <a:rPr lang="en-US" sz="2000" u="sng" dirty="0"/>
                  <a:t>probability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) that this patient will die during her ICU stay.</a:t>
                </a:r>
              </a:p>
              <a:p>
                <a:pPr marL="342900" indent="-342900">
                  <a:buAutoNum type="arabicPeriod"/>
                </a:pPr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Repeat these calculations for a 70-year old </a:t>
                </a:r>
                <a:r>
                  <a:rPr lang="en-US" sz="2000" i="1" dirty="0"/>
                  <a:t>man</a:t>
                </a:r>
                <a:r>
                  <a:rPr lang="en-US" sz="2000" dirty="0"/>
                  <a:t> with a 39-degree Celsius temperature.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60513-1797-5A58-153F-2F6F6651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2" y="520775"/>
                <a:ext cx="6467540" cy="5788957"/>
              </a:xfrm>
              <a:prstGeom prst="rect">
                <a:avLst/>
              </a:prstGeom>
              <a:blipFill>
                <a:blip r:embed="rId2"/>
                <a:stretch>
                  <a:fillRect l="-978" t="-438" r="-196" b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F251DB-C812-4975-25DB-7FDD36059EC7}"/>
              </a:ext>
            </a:extLst>
          </p:cNvPr>
          <p:cNvCxnSpPr>
            <a:cxnSpLocks/>
          </p:cNvCxnSpPr>
          <p:nvPr/>
        </p:nvCxnSpPr>
        <p:spPr>
          <a:xfrm flipV="1">
            <a:off x="8095352" y="2916664"/>
            <a:ext cx="101699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F69FA7-A3C2-F857-513A-BE9971EC6AF6}"/>
              </a:ext>
            </a:extLst>
          </p:cNvPr>
          <p:cNvCxnSpPr>
            <a:cxnSpLocks/>
          </p:cNvCxnSpPr>
          <p:nvPr/>
        </p:nvCxnSpPr>
        <p:spPr>
          <a:xfrm flipH="1" flipV="1">
            <a:off x="9397141" y="2906139"/>
            <a:ext cx="260409" cy="150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E72B96-B5DE-3814-CE3B-2E8C6377B5F8}"/>
              </a:ext>
            </a:extLst>
          </p:cNvPr>
          <p:cNvSpPr txBox="1"/>
          <p:nvPr/>
        </p:nvSpPr>
        <p:spPr>
          <a:xfrm>
            <a:off x="8603851" y="3846533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08808C-A99D-86BB-D782-8AF5B05D3EC5}"/>
              </a:ext>
            </a:extLst>
          </p:cNvPr>
          <p:cNvSpPr txBox="1"/>
          <p:nvPr/>
        </p:nvSpPr>
        <p:spPr>
          <a:xfrm>
            <a:off x="9582932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E18E121-E346-DAD9-35A9-ECE0F218DA5D}"/>
                  </a:ext>
                </a:extLst>
              </p:cNvPr>
              <p:cNvSpPr/>
              <p:nvPr/>
            </p:nvSpPr>
            <p:spPr>
              <a:xfrm>
                <a:off x="9056896" y="1408424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E18E121-E346-DAD9-35A9-ECE0F218D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896" y="1408424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 l="-35897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436FDA-3858-6502-578D-89BFFE19D63D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9292075" y="1867897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6A93F4-A72D-FA48-CDAA-B14AFAE146EF}"/>
              </a:ext>
            </a:extLst>
          </p:cNvPr>
          <p:cNvCxnSpPr>
            <a:cxnSpLocks/>
          </p:cNvCxnSpPr>
          <p:nvPr/>
        </p:nvCxnSpPr>
        <p:spPr>
          <a:xfrm flipV="1">
            <a:off x="9296034" y="1125895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F0427AF-AEB0-C988-B336-F21E36E4A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7335"/>
              </p:ext>
            </p:extLst>
          </p:nvPr>
        </p:nvGraphicFramePr>
        <p:xfrm>
          <a:off x="8946116" y="2214161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971F79A-8BCA-0084-8DCD-F0C94CCF5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19886"/>
              </p:ext>
            </p:extLst>
          </p:nvPr>
        </p:nvGraphicFramePr>
        <p:xfrm>
          <a:off x="8934519" y="418042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695F6E-3E5D-A89E-C786-23E2F241D7C6}"/>
                  </a:ext>
                </a:extLst>
              </p:cNvPr>
              <p:cNvSpPr txBox="1"/>
              <p:nvPr/>
            </p:nvSpPr>
            <p:spPr>
              <a:xfrm>
                <a:off x="9669147" y="2311799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695F6E-3E5D-A89E-C786-23E2F241D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147" y="2311799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C0693465-E53D-25CD-B520-A24B65EF954E}"/>
              </a:ext>
            </a:extLst>
          </p:cNvPr>
          <p:cNvSpPr txBox="1"/>
          <p:nvPr/>
        </p:nvSpPr>
        <p:spPr>
          <a:xfrm>
            <a:off x="10350718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BB7D9-322C-B3AA-6B81-76ED0284F15F}"/>
              </a:ext>
            </a:extLst>
          </p:cNvPr>
          <p:cNvSpPr txBox="1"/>
          <p:nvPr/>
        </p:nvSpPr>
        <p:spPr>
          <a:xfrm>
            <a:off x="7747524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F4D9E7F4-71C6-DAA1-20D8-FDF7DF33B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6285752"/>
                  </p:ext>
                </p:extLst>
              </p:nvPr>
            </p:nvGraphicFramePr>
            <p:xfrm>
              <a:off x="7860535" y="4437940"/>
              <a:ext cx="2892124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387841067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F4D9E7F4-71C6-DAA1-20D8-FDF7DF33B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6285752"/>
                  </p:ext>
                </p:extLst>
              </p:nvPr>
            </p:nvGraphicFramePr>
            <p:xfrm>
              <a:off x="7860535" y="4437940"/>
              <a:ext cx="2892124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387841067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754" t="-3509" r="-30877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3509" r="-2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3509" t="-3509" r="-10701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3509" t="-3509" r="-701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EBDD0B3-9430-E7B4-5926-BD6038B67E21}"/>
              </a:ext>
            </a:extLst>
          </p:cNvPr>
          <p:cNvSpPr txBox="1"/>
          <p:nvPr/>
        </p:nvSpPr>
        <p:spPr>
          <a:xfrm rot="18054908">
            <a:off x="7035700" y="6127023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6F5851-5B66-D021-EF72-320E81FE3B55}"/>
              </a:ext>
            </a:extLst>
          </p:cNvPr>
          <p:cNvSpPr txBox="1"/>
          <p:nvPr/>
        </p:nvSpPr>
        <p:spPr>
          <a:xfrm rot="18054908">
            <a:off x="7798930" y="6121524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164DC5-A2FC-46F7-5F25-78CC1FECEE75}"/>
              </a:ext>
            </a:extLst>
          </p:cNvPr>
          <p:cNvSpPr txBox="1"/>
          <p:nvPr/>
        </p:nvSpPr>
        <p:spPr>
          <a:xfrm rot="18054908">
            <a:off x="8562161" y="6108366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Temperature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400AF8-8C99-F44E-10AF-86516F612F59}"/>
              </a:ext>
            </a:extLst>
          </p:cNvPr>
          <p:cNvSpPr txBox="1"/>
          <p:nvPr/>
        </p:nvSpPr>
        <p:spPr>
          <a:xfrm rot="18054908">
            <a:off x="6331548" y="6132522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8FD6BC-92B6-3CC7-0584-030178558AEA}"/>
                  </a:ext>
                </a:extLst>
              </p:cNvPr>
              <p:cNvSpPr txBox="1"/>
              <p:nvPr/>
            </p:nvSpPr>
            <p:spPr>
              <a:xfrm>
                <a:off x="9755340" y="520775"/>
                <a:ext cx="3511815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8FD6BC-92B6-3CC7-0584-030178558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340" y="520775"/>
                <a:ext cx="3511815" cy="512576"/>
              </a:xfrm>
              <a:prstGeom prst="rect">
                <a:avLst/>
              </a:prstGeom>
              <a:blipFill>
                <a:blip r:embed="rId6"/>
                <a:stretch>
                  <a:fillRect l="-1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8FAAEB-FB60-6CD1-578F-1796FC8300C5}"/>
              </a:ext>
            </a:extLst>
          </p:cNvPr>
          <p:cNvCxnSpPr>
            <a:cxnSpLocks/>
          </p:cNvCxnSpPr>
          <p:nvPr/>
        </p:nvCxnSpPr>
        <p:spPr>
          <a:xfrm flipV="1">
            <a:off x="8946116" y="2922014"/>
            <a:ext cx="318483" cy="1515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159245-00FD-B8C9-C2FA-87669D7F8EBC}"/>
              </a:ext>
            </a:extLst>
          </p:cNvPr>
          <p:cNvCxnSpPr>
            <a:cxnSpLocks/>
          </p:cNvCxnSpPr>
          <p:nvPr/>
        </p:nvCxnSpPr>
        <p:spPr>
          <a:xfrm flipH="1" flipV="1">
            <a:off x="9516495" y="2916664"/>
            <a:ext cx="989894" cy="15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6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60513-1797-5A58-153F-2F6F66511B03}"/>
              </a:ext>
            </a:extLst>
          </p:cNvPr>
          <p:cNvSpPr txBox="1"/>
          <p:nvPr/>
        </p:nvSpPr>
        <p:spPr>
          <a:xfrm>
            <a:off x="680752" y="520775"/>
            <a:ext cx="64675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 III. </a:t>
            </a:r>
            <a:r>
              <a:rPr lang="en-US" sz="2000" dirty="0"/>
              <a:t>Unfortunately, your patient’s condition deteriorates, and despite everyone’s best efforts, she passes away in the ICU. </a:t>
            </a:r>
          </a:p>
          <a:p>
            <a:endParaRPr lang="en-US" sz="2000" dirty="0"/>
          </a:p>
          <a:p>
            <a:r>
              <a:rPr lang="en-US" sz="2000" dirty="0"/>
              <a:t>Consider the relationship between this outcome and the probability of mortality predicted by your model. </a:t>
            </a:r>
          </a:p>
          <a:p>
            <a:endParaRPr lang="en-US" sz="2000" dirty="0"/>
          </a:p>
          <a:p>
            <a:r>
              <a:rPr lang="en-US" sz="2000" dirty="0"/>
              <a:t>The following questions do not have clear yes or no answers. They are designed to get you thinking about model fit and performance.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Was your model’s prediction </a:t>
            </a:r>
            <a:r>
              <a:rPr lang="en-US" sz="2000" i="1" dirty="0"/>
              <a:t>correct</a:t>
            </a:r>
            <a:r>
              <a:rPr lang="en-US" sz="2000" dirty="0"/>
              <a:t>? Why or why not?</a:t>
            </a:r>
          </a:p>
          <a:p>
            <a:pPr marL="457200" indent="-457200">
              <a:buAutoNum type="arabicPeriod"/>
            </a:pPr>
            <a:r>
              <a:rPr lang="en-US" sz="2000" dirty="0"/>
              <a:t>Was your model’s prediction </a:t>
            </a:r>
            <a:r>
              <a:rPr lang="en-US" sz="2000" i="1" dirty="0"/>
              <a:t>good</a:t>
            </a:r>
            <a:r>
              <a:rPr lang="en-US" sz="2000" dirty="0"/>
              <a:t>? Why or why not?</a:t>
            </a:r>
          </a:p>
          <a:p>
            <a:pPr marL="457200" indent="-457200">
              <a:buAutoNum type="arabicPeriod"/>
            </a:pPr>
            <a:r>
              <a:rPr lang="en-US" sz="2000" dirty="0"/>
              <a:t>Is there any additional information you could collect to help you answer (1) and (2)?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000" i="1" dirty="0"/>
              <a:t>Next time, we will continue to explore these questions.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BBA3E2-7CD6-9F53-2DF0-94DC8DD162F5}"/>
              </a:ext>
            </a:extLst>
          </p:cNvPr>
          <p:cNvCxnSpPr>
            <a:cxnSpLocks/>
          </p:cNvCxnSpPr>
          <p:nvPr/>
        </p:nvCxnSpPr>
        <p:spPr>
          <a:xfrm flipV="1">
            <a:off x="8095352" y="2916664"/>
            <a:ext cx="1016998" cy="1496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B86730-38A7-C412-B5DC-6BFDF9C8F983}"/>
              </a:ext>
            </a:extLst>
          </p:cNvPr>
          <p:cNvCxnSpPr>
            <a:cxnSpLocks/>
          </p:cNvCxnSpPr>
          <p:nvPr/>
        </p:nvCxnSpPr>
        <p:spPr>
          <a:xfrm flipH="1" flipV="1">
            <a:off x="9397141" y="2906139"/>
            <a:ext cx="260409" cy="150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22DD70-7797-4107-C5D2-8729BFEE04D0}"/>
              </a:ext>
            </a:extLst>
          </p:cNvPr>
          <p:cNvSpPr txBox="1"/>
          <p:nvPr/>
        </p:nvSpPr>
        <p:spPr>
          <a:xfrm>
            <a:off x="8603851" y="3846533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6A43C-963C-E488-79C7-E52D62FF1574}"/>
              </a:ext>
            </a:extLst>
          </p:cNvPr>
          <p:cNvSpPr txBox="1"/>
          <p:nvPr/>
        </p:nvSpPr>
        <p:spPr>
          <a:xfrm>
            <a:off x="9582932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1893D3-2BCA-0185-EC18-7AE61D39D39A}"/>
                  </a:ext>
                </a:extLst>
              </p:cNvPr>
              <p:cNvSpPr/>
              <p:nvPr/>
            </p:nvSpPr>
            <p:spPr>
              <a:xfrm>
                <a:off x="9056896" y="1408424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71893D3-2BCA-0185-EC18-7AE61D39D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896" y="1408424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5897" t="-1052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55D174-DD64-5AC4-F7CC-C8C2BB770A3A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9292075" y="1867897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46A307-FA71-CB8B-A726-711481D38818}"/>
              </a:ext>
            </a:extLst>
          </p:cNvPr>
          <p:cNvCxnSpPr>
            <a:cxnSpLocks/>
          </p:cNvCxnSpPr>
          <p:nvPr/>
        </p:nvCxnSpPr>
        <p:spPr>
          <a:xfrm flipV="1">
            <a:off x="9296034" y="1125895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39648E3-163B-17CD-56A0-4162838FB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7335"/>
              </p:ext>
            </p:extLst>
          </p:nvPr>
        </p:nvGraphicFramePr>
        <p:xfrm>
          <a:off x="8946116" y="2214161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A27AB71-A9DE-6A83-0DA5-118812E92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19886"/>
              </p:ext>
            </p:extLst>
          </p:nvPr>
        </p:nvGraphicFramePr>
        <p:xfrm>
          <a:off x="8934519" y="418042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593A4F-8463-23E7-ACFC-605F8FB55422}"/>
                  </a:ext>
                </a:extLst>
              </p:cNvPr>
              <p:cNvSpPr txBox="1"/>
              <p:nvPr/>
            </p:nvSpPr>
            <p:spPr>
              <a:xfrm>
                <a:off x="9669147" y="2311799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593A4F-8463-23E7-ACFC-605F8FB55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147" y="2311799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A789252E-EF3D-252C-8ACE-3FDE5A407CDD}"/>
              </a:ext>
            </a:extLst>
          </p:cNvPr>
          <p:cNvSpPr txBox="1"/>
          <p:nvPr/>
        </p:nvSpPr>
        <p:spPr>
          <a:xfrm>
            <a:off x="10350718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FE49B7-D4AC-C40D-90E9-47A49B1DE084}"/>
              </a:ext>
            </a:extLst>
          </p:cNvPr>
          <p:cNvSpPr txBox="1"/>
          <p:nvPr/>
        </p:nvSpPr>
        <p:spPr>
          <a:xfrm>
            <a:off x="7747524" y="3846532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5D77CD78-C543-E65A-CA43-6A4D1F5044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6285752"/>
                  </p:ext>
                </p:extLst>
              </p:nvPr>
            </p:nvGraphicFramePr>
            <p:xfrm>
              <a:off x="7860535" y="4437940"/>
              <a:ext cx="2892124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387841067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5D77CD78-C543-E65A-CA43-6A4D1F5044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6285752"/>
                  </p:ext>
                </p:extLst>
              </p:nvPr>
            </p:nvGraphicFramePr>
            <p:xfrm>
              <a:off x="7860535" y="4437940"/>
              <a:ext cx="2892124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2300620790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387841067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54" t="-3509" r="-30877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3509" r="-2034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509" t="-3509" r="-10701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509" t="-3509" r="-7018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3C417B1-55A9-C6CC-6BE9-B37474570CB2}"/>
              </a:ext>
            </a:extLst>
          </p:cNvPr>
          <p:cNvSpPr txBox="1"/>
          <p:nvPr/>
        </p:nvSpPr>
        <p:spPr>
          <a:xfrm rot="18054908">
            <a:off x="7035700" y="6127023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341278-D669-EBF7-996C-1D2BD6E7D39D}"/>
              </a:ext>
            </a:extLst>
          </p:cNvPr>
          <p:cNvSpPr txBox="1"/>
          <p:nvPr/>
        </p:nvSpPr>
        <p:spPr>
          <a:xfrm rot="18054908">
            <a:off x="7798930" y="6121524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Sex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9CC1E1-7527-FF27-6E5F-54A208DA50F9}"/>
              </a:ext>
            </a:extLst>
          </p:cNvPr>
          <p:cNvSpPr txBox="1"/>
          <p:nvPr/>
        </p:nvSpPr>
        <p:spPr>
          <a:xfrm rot="18054908">
            <a:off x="8562161" y="6108366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Temperature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AAA133-C8A4-F4C0-D4C9-53905AB1B521}"/>
              </a:ext>
            </a:extLst>
          </p:cNvPr>
          <p:cNvSpPr txBox="1"/>
          <p:nvPr/>
        </p:nvSpPr>
        <p:spPr>
          <a:xfrm rot="18054908">
            <a:off x="6331548" y="6132522"/>
            <a:ext cx="250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5EC4B90-1CBF-DAC0-BA6F-572FC574C127}"/>
                  </a:ext>
                </a:extLst>
              </p:cNvPr>
              <p:cNvSpPr txBox="1"/>
              <p:nvPr/>
            </p:nvSpPr>
            <p:spPr>
              <a:xfrm>
                <a:off x="9755340" y="520775"/>
                <a:ext cx="3511815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5EC4B90-1CBF-DAC0-BA6F-572FC574C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340" y="520775"/>
                <a:ext cx="3511815" cy="512576"/>
              </a:xfrm>
              <a:prstGeom prst="rect">
                <a:avLst/>
              </a:prstGeom>
              <a:blipFill>
                <a:blip r:embed="rId5"/>
                <a:stretch>
                  <a:fillRect l="-1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17C4B4-8A53-D73C-E3E4-8FB1586F5099}"/>
              </a:ext>
            </a:extLst>
          </p:cNvPr>
          <p:cNvCxnSpPr>
            <a:cxnSpLocks/>
          </p:cNvCxnSpPr>
          <p:nvPr/>
        </p:nvCxnSpPr>
        <p:spPr>
          <a:xfrm flipV="1">
            <a:off x="8946116" y="2922014"/>
            <a:ext cx="318483" cy="1515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1404B1-35D5-D537-B00C-C3B4956F7159}"/>
              </a:ext>
            </a:extLst>
          </p:cNvPr>
          <p:cNvCxnSpPr>
            <a:cxnSpLocks/>
          </p:cNvCxnSpPr>
          <p:nvPr/>
        </p:nvCxnSpPr>
        <p:spPr>
          <a:xfrm flipH="1" flipV="1">
            <a:off x="9516495" y="2916664"/>
            <a:ext cx="989894" cy="152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1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1117</Words>
  <Application>Microsoft Macintosh PowerPoint</Application>
  <PresentationFormat>Widescreen</PresentationFormat>
  <Paragraphs>139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Activity: Understanding Logistic Regression</vt:lpstr>
      <vt:lpstr>Why is this critical?</vt:lpstr>
      <vt:lpstr>Logistic Regression: a linear model with a logistic “link” function that converts the prediction to a probability</vt:lpstr>
      <vt:lpstr>Logistic Regression: a linear model with a logistic “link” function that converts the prediction to a probability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20</cp:revision>
  <dcterms:created xsi:type="dcterms:W3CDTF">2022-05-04T18:44:45Z</dcterms:created>
  <dcterms:modified xsi:type="dcterms:W3CDTF">2022-09-07T13:42:26Z</dcterms:modified>
</cp:coreProperties>
</file>