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0DB9-2A7D-2487-02B9-CA8071472A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44448B-D133-1356-33E9-A2D1111694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692724-3F0A-AF83-16DB-09B6A9647C41}"/>
              </a:ext>
            </a:extLst>
          </p:cNvPr>
          <p:cNvSpPr>
            <a:spLocks noGrp="1"/>
          </p:cNvSpPr>
          <p:nvPr>
            <p:ph type="dt" sz="half" idx="10"/>
          </p:nvPr>
        </p:nvSpPr>
        <p:spPr/>
        <p:txBody>
          <a:bodyPr/>
          <a:lstStyle/>
          <a:p>
            <a:fld id="{B4224222-446B-9D42-90A5-4FCFA4FE2514}" type="datetimeFigureOut">
              <a:rPr lang="en-US" smtClean="0"/>
              <a:t>5/5/22</a:t>
            </a:fld>
            <a:endParaRPr lang="en-US"/>
          </a:p>
        </p:txBody>
      </p:sp>
      <p:sp>
        <p:nvSpPr>
          <p:cNvPr id="5" name="Footer Placeholder 4">
            <a:extLst>
              <a:ext uri="{FF2B5EF4-FFF2-40B4-BE49-F238E27FC236}">
                <a16:creationId xmlns:a16="http://schemas.microsoft.com/office/drawing/2014/main" id="{47C0D89B-43AB-7804-D5BA-DE345C53F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1A4A44-F7AE-4420-2537-784475872221}"/>
              </a:ext>
            </a:extLst>
          </p:cNvPr>
          <p:cNvSpPr>
            <a:spLocks noGrp="1"/>
          </p:cNvSpPr>
          <p:nvPr>
            <p:ph type="sldNum" sz="quarter" idx="12"/>
          </p:nvPr>
        </p:nvSpPr>
        <p:spPr/>
        <p:txBody>
          <a:bodyPr/>
          <a:lstStyle/>
          <a:p>
            <a:fld id="{C98013DC-77A2-2048-9A27-EEC5A138F8D4}" type="slidenum">
              <a:rPr lang="en-US" smtClean="0"/>
              <a:t>‹#›</a:t>
            </a:fld>
            <a:endParaRPr lang="en-US"/>
          </a:p>
        </p:txBody>
      </p:sp>
    </p:spTree>
    <p:extLst>
      <p:ext uri="{BB962C8B-B14F-4D97-AF65-F5344CB8AC3E}">
        <p14:creationId xmlns:p14="http://schemas.microsoft.com/office/powerpoint/2010/main" val="2343372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7F42E-C1CB-5DE4-62A3-8BCB2550D7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DC566F-E3A5-7DDF-80B4-570AF25878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F241CB-47F7-FB49-4071-6F09B8F9DED9}"/>
              </a:ext>
            </a:extLst>
          </p:cNvPr>
          <p:cNvSpPr>
            <a:spLocks noGrp="1"/>
          </p:cNvSpPr>
          <p:nvPr>
            <p:ph type="dt" sz="half" idx="10"/>
          </p:nvPr>
        </p:nvSpPr>
        <p:spPr/>
        <p:txBody>
          <a:bodyPr/>
          <a:lstStyle/>
          <a:p>
            <a:fld id="{B4224222-446B-9D42-90A5-4FCFA4FE2514}" type="datetimeFigureOut">
              <a:rPr lang="en-US" smtClean="0"/>
              <a:t>5/5/22</a:t>
            </a:fld>
            <a:endParaRPr lang="en-US"/>
          </a:p>
        </p:txBody>
      </p:sp>
      <p:sp>
        <p:nvSpPr>
          <p:cNvPr id="5" name="Footer Placeholder 4">
            <a:extLst>
              <a:ext uri="{FF2B5EF4-FFF2-40B4-BE49-F238E27FC236}">
                <a16:creationId xmlns:a16="http://schemas.microsoft.com/office/drawing/2014/main" id="{07C4F63A-13BE-C17D-DC5D-B1D4CC0878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039347-E87E-98F9-75AF-97A451BA021A}"/>
              </a:ext>
            </a:extLst>
          </p:cNvPr>
          <p:cNvSpPr>
            <a:spLocks noGrp="1"/>
          </p:cNvSpPr>
          <p:nvPr>
            <p:ph type="sldNum" sz="quarter" idx="12"/>
          </p:nvPr>
        </p:nvSpPr>
        <p:spPr/>
        <p:txBody>
          <a:bodyPr/>
          <a:lstStyle/>
          <a:p>
            <a:fld id="{C98013DC-77A2-2048-9A27-EEC5A138F8D4}" type="slidenum">
              <a:rPr lang="en-US" smtClean="0"/>
              <a:t>‹#›</a:t>
            </a:fld>
            <a:endParaRPr lang="en-US"/>
          </a:p>
        </p:txBody>
      </p:sp>
    </p:spTree>
    <p:extLst>
      <p:ext uri="{BB962C8B-B14F-4D97-AF65-F5344CB8AC3E}">
        <p14:creationId xmlns:p14="http://schemas.microsoft.com/office/powerpoint/2010/main" val="843031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FAF54D-B347-ECD6-420B-8671F855E1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8D7F03-9E90-26F5-A18F-9EA40A4801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4EC4A4-811E-2561-E31C-BFEA18E5037B}"/>
              </a:ext>
            </a:extLst>
          </p:cNvPr>
          <p:cNvSpPr>
            <a:spLocks noGrp="1"/>
          </p:cNvSpPr>
          <p:nvPr>
            <p:ph type="dt" sz="half" idx="10"/>
          </p:nvPr>
        </p:nvSpPr>
        <p:spPr/>
        <p:txBody>
          <a:bodyPr/>
          <a:lstStyle/>
          <a:p>
            <a:fld id="{B4224222-446B-9D42-90A5-4FCFA4FE2514}" type="datetimeFigureOut">
              <a:rPr lang="en-US" smtClean="0"/>
              <a:t>5/5/22</a:t>
            </a:fld>
            <a:endParaRPr lang="en-US"/>
          </a:p>
        </p:txBody>
      </p:sp>
      <p:sp>
        <p:nvSpPr>
          <p:cNvPr id="5" name="Footer Placeholder 4">
            <a:extLst>
              <a:ext uri="{FF2B5EF4-FFF2-40B4-BE49-F238E27FC236}">
                <a16:creationId xmlns:a16="http://schemas.microsoft.com/office/drawing/2014/main" id="{36FA516F-0C3F-35BA-CD09-9020C3AE4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EDB711-D877-4B52-EBF4-BF7C2D79424C}"/>
              </a:ext>
            </a:extLst>
          </p:cNvPr>
          <p:cNvSpPr>
            <a:spLocks noGrp="1"/>
          </p:cNvSpPr>
          <p:nvPr>
            <p:ph type="sldNum" sz="quarter" idx="12"/>
          </p:nvPr>
        </p:nvSpPr>
        <p:spPr/>
        <p:txBody>
          <a:bodyPr/>
          <a:lstStyle/>
          <a:p>
            <a:fld id="{C98013DC-77A2-2048-9A27-EEC5A138F8D4}" type="slidenum">
              <a:rPr lang="en-US" smtClean="0"/>
              <a:t>‹#›</a:t>
            </a:fld>
            <a:endParaRPr lang="en-US"/>
          </a:p>
        </p:txBody>
      </p:sp>
    </p:spTree>
    <p:extLst>
      <p:ext uri="{BB962C8B-B14F-4D97-AF65-F5344CB8AC3E}">
        <p14:creationId xmlns:p14="http://schemas.microsoft.com/office/powerpoint/2010/main" val="4274196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BC0CE-42F7-2536-10EF-19E1130FF2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2821E2-37D6-D131-9B5C-C73BB40BC7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6E2EEF-B664-25CC-CB9E-5F601C6AC305}"/>
              </a:ext>
            </a:extLst>
          </p:cNvPr>
          <p:cNvSpPr>
            <a:spLocks noGrp="1"/>
          </p:cNvSpPr>
          <p:nvPr>
            <p:ph type="dt" sz="half" idx="10"/>
          </p:nvPr>
        </p:nvSpPr>
        <p:spPr/>
        <p:txBody>
          <a:bodyPr/>
          <a:lstStyle/>
          <a:p>
            <a:fld id="{B4224222-446B-9D42-90A5-4FCFA4FE2514}" type="datetimeFigureOut">
              <a:rPr lang="en-US" smtClean="0"/>
              <a:t>5/5/22</a:t>
            </a:fld>
            <a:endParaRPr lang="en-US"/>
          </a:p>
        </p:txBody>
      </p:sp>
      <p:sp>
        <p:nvSpPr>
          <p:cNvPr id="5" name="Footer Placeholder 4">
            <a:extLst>
              <a:ext uri="{FF2B5EF4-FFF2-40B4-BE49-F238E27FC236}">
                <a16:creationId xmlns:a16="http://schemas.microsoft.com/office/drawing/2014/main" id="{B5991564-A978-7F2F-5245-84BA6E53E2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1A3ADA-7161-1701-91B6-F127E405CA1E}"/>
              </a:ext>
            </a:extLst>
          </p:cNvPr>
          <p:cNvSpPr>
            <a:spLocks noGrp="1"/>
          </p:cNvSpPr>
          <p:nvPr>
            <p:ph type="sldNum" sz="quarter" idx="12"/>
          </p:nvPr>
        </p:nvSpPr>
        <p:spPr/>
        <p:txBody>
          <a:bodyPr/>
          <a:lstStyle/>
          <a:p>
            <a:fld id="{C98013DC-77A2-2048-9A27-EEC5A138F8D4}" type="slidenum">
              <a:rPr lang="en-US" smtClean="0"/>
              <a:t>‹#›</a:t>
            </a:fld>
            <a:endParaRPr lang="en-US"/>
          </a:p>
        </p:txBody>
      </p:sp>
    </p:spTree>
    <p:extLst>
      <p:ext uri="{BB962C8B-B14F-4D97-AF65-F5344CB8AC3E}">
        <p14:creationId xmlns:p14="http://schemas.microsoft.com/office/powerpoint/2010/main" val="2801648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8A75E-3080-5208-2146-07B98DABC0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7ECEB2-F7B1-3F4A-0261-3D6060A9DE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D4879C-5A89-2CED-C1B9-BD9A78DC700B}"/>
              </a:ext>
            </a:extLst>
          </p:cNvPr>
          <p:cNvSpPr>
            <a:spLocks noGrp="1"/>
          </p:cNvSpPr>
          <p:nvPr>
            <p:ph type="dt" sz="half" idx="10"/>
          </p:nvPr>
        </p:nvSpPr>
        <p:spPr/>
        <p:txBody>
          <a:bodyPr/>
          <a:lstStyle/>
          <a:p>
            <a:fld id="{B4224222-446B-9D42-90A5-4FCFA4FE2514}" type="datetimeFigureOut">
              <a:rPr lang="en-US" smtClean="0"/>
              <a:t>5/5/22</a:t>
            </a:fld>
            <a:endParaRPr lang="en-US"/>
          </a:p>
        </p:txBody>
      </p:sp>
      <p:sp>
        <p:nvSpPr>
          <p:cNvPr id="5" name="Footer Placeholder 4">
            <a:extLst>
              <a:ext uri="{FF2B5EF4-FFF2-40B4-BE49-F238E27FC236}">
                <a16:creationId xmlns:a16="http://schemas.microsoft.com/office/drawing/2014/main" id="{2077DF7B-2830-2217-2721-CE6F67B8FF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76B99C-684F-54E3-4B5F-94DD45C8EC98}"/>
              </a:ext>
            </a:extLst>
          </p:cNvPr>
          <p:cNvSpPr>
            <a:spLocks noGrp="1"/>
          </p:cNvSpPr>
          <p:nvPr>
            <p:ph type="sldNum" sz="quarter" idx="12"/>
          </p:nvPr>
        </p:nvSpPr>
        <p:spPr/>
        <p:txBody>
          <a:bodyPr/>
          <a:lstStyle/>
          <a:p>
            <a:fld id="{C98013DC-77A2-2048-9A27-EEC5A138F8D4}" type="slidenum">
              <a:rPr lang="en-US" smtClean="0"/>
              <a:t>‹#›</a:t>
            </a:fld>
            <a:endParaRPr lang="en-US"/>
          </a:p>
        </p:txBody>
      </p:sp>
    </p:spTree>
    <p:extLst>
      <p:ext uri="{BB962C8B-B14F-4D97-AF65-F5344CB8AC3E}">
        <p14:creationId xmlns:p14="http://schemas.microsoft.com/office/powerpoint/2010/main" val="3088129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252AE-F3F2-90C4-14C5-390515D4DA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DCFEF6-2D67-8421-1BBA-9ED2966999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8CC877-849F-3D45-A1B8-B77BFB7994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B619B4-C1EB-5936-50C1-2CB7EB91E945}"/>
              </a:ext>
            </a:extLst>
          </p:cNvPr>
          <p:cNvSpPr>
            <a:spLocks noGrp="1"/>
          </p:cNvSpPr>
          <p:nvPr>
            <p:ph type="dt" sz="half" idx="10"/>
          </p:nvPr>
        </p:nvSpPr>
        <p:spPr/>
        <p:txBody>
          <a:bodyPr/>
          <a:lstStyle/>
          <a:p>
            <a:fld id="{B4224222-446B-9D42-90A5-4FCFA4FE2514}" type="datetimeFigureOut">
              <a:rPr lang="en-US" smtClean="0"/>
              <a:t>5/5/22</a:t>
            </a:fld>
            <a:endParaRPr lang="en-US"/>
          </a:p>
        </p:txBody>
      </p:sp>
      <p:sp>
        <p:nvSpPr>
          <p:cNvPr id="6" name="Footer Placeholder 5">
            <a:extLst>
              <a:ext uri="{FF2B5EF4-FFF2-40B4-BE49-F238E27FC236}">
                <a16:creationId xmlns:a16="http://schemas.microsoft.com/office/drawing/2014/main" id="{7873C3C1-3437-54DC-9F53-77942717FC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565217-D6EC-E0FB-795A-29A3951F91AF}"/>
              </a:ext>
            </a:extLst>
          </p:cNvPr>
          <p:cNvSpPr>
            <a:spLocks noGrp="1"/>
          </p:cNvSpPr>
          <p:nvPr>
            <p:ph type="sldNum" sz="quarter" idx="12"/>
          </p:nvPr>
        </p:nvSpPr>
        <p:spPr/>
        <p:txBody>
          <a:bodyPr/>
          <a:lstStyle/>
          <a:p>
            <a:fld id="{C98013DC-77A2-2048-9A27-EEC5A138F8D4}" type="slidenum">
              <a:rPr lang="en-US" smtClean="0"/>
              <a:t>‹#›</a:t>
            </a:fld>
            <a:endParaRPr lang="en-US"/>
          </a:p>
        </p:txBody>
      </p:sp>
    </p:spTree>
    <p:extLst>
      <p:ext uri="{BB962C8B-B14F-4D97-AF65-F5344CB8AC3E}">
        <p14:creationId xmlns:p14="http://schemas.microsoft.com/office/powerpoint/2010/main" val="1509291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07CC8-6F38-6ADA-82D8-48832CE717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5AC15F-4114-A356-A54A-76793BECC1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B8C97D-7FC9-4DBF-A7B6-E39EE8D49E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B0676C-5561-3FE3-4FA4-D20E622D0D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7228F0-EC1B-385D-5B18-7100D0E98E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58D07E-F47E-751E-1D02-9B3C499BAC25}"/>
              </a:ext>
            </a:extLst>
          </p:cNvPr>
          <p:cNvSpPr>
            <a:spLocks noGrp="1"/>
          </p:cNvSpPr>
          <p:nvPr>
            <p:ph type="dt" sz="half" idx="10"/>
          </p:nvPr>
        </p:nvSpPr>
        <p:spPr/>
        <p:txBody>
          <a:bodyPr/>
          <a:lstStyle/>
          <a:p>
            <a:fld id="{B4224222-446B-9D42-90A5-4FCFA4FE2514}" type="datetimeFigureOut">
              <a:rPr lang="en-US" smtClean="0"/>
              <a:t>5/5/22</a:t>
            </a:fld>
            <a:endParaRPr lang="en-US"/>
          </a:p>
        </p:txBody>
      </p:sp>
      <p:sp>
        <p:nvSpPr>
          <p:cNvPr id="8" name="Footer Placeholder 7">
            <a:extLst>
              <a:ext uri="{FF2B5EF4-FFF2-40B4-BE49-F238E27FC236}">
                <a16:creationId xmlns:a16="http://schemas.microsoft.com/office/drawing/2014/main" id="{F2339EB9-D73A-7310-EAB9-B2D60656C3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5AC359-6208-BB11-9B94-0442A6989E8F}"/>
              </a:ext>
            </a:extLst>
          </p:cNvPr>
          <p:cNvSpPr>
            <a:spLocks noGrp="1"/>
          </p:cNvSpPr>
          <p:nvPr>
            <p:ph type="sldNum" sz="quarter" idx="12"/>
          </p:nvPr>
        </p:nvSpPr>
        <p:spPr/>
        <p:txBody>
          <a:bodyPr/>
          <a:lstStyle/>
          <a:p>
            <a:fld id="{C98013DC-77A2-2048-9A27-EEC5A138F8D4}" type="slidenum">
              <a:rPr lang="en-US" smtClean="0"/>
              <a:t>‹#›</a:t>
            </a:fld>
            <a:endParaRPr lang="en-US"/>
          </a:p>
        </p:txBody>
      </p:sp>
    </p:spTree>
    <p:extLst>
      <p:ext uri="{BB962C8B-B14F-4D97-AF65-F5344CB8AC3E}">
        <p14:creationId xmlns:p14="http://schemas.microsoft.com/office/powerpoint/2010/main" val="2307231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A0573-4D43-667A-E5B6-658D4C0574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590BFF-E0F1-817F-10B9-6DAD872CE9BF}"/>
              </a:ext>
            </a:extLst>
          </p:cNvPr>
          <p:cNvSpPr>
            <a:spLocks noGrp="1"/>
          </p:cNvSpPr>
          <p:nvPr>
            <p:ph type="dt" sz="half" idx="10"/>
          </p:nvPr>
        </p:nvSpPr>
        <p:spPr/>
        <p:txBody>
          <a:bodyPr/>
          <a:lstStyle/>
          <a:p>
            <a:fld id="{B4224222-446B-9D42-90A5-4FCFA4FE2514}" type="datetimeFigureOut">
              <a:rPr lang="en-US" smtClean="0"/>
              <a:t>5/5/22</a:t>
            </a:fld>
            <a:endParaRPr lang="en-US"/>
          </a:p>
        </p:txBody>
      </p:sp>
      <p:sp>
        <p:nvSpPr>
          <p:cNvPr id="4" name="Footer Placeholder 3">
            <a:extLst>
              <a:ext uri="{FF2B5EF4-FFF2-40B4-BE49-F238E27FC236}">
                <a16:creationId xmlns:a16="http://schemas.microsoft.com/office/drawing/2014/main" id="{9301C67E-5C53-0631-CE16-589109EDB5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524E38-FA4C-F408-EACB-FCDF7AF068CE}"/>
              </a:ext>
            </a:extLst>
          </p:cNvPr>
          <p:cNvSpPr>
            <a:spLocks noGrp="1"/>
          </p:cNvSpPr>
          <p:nvPr>
            <p:ph type="sldNum" sz="quarter" idx="12"/>
          </p:nvPr>
        </p:nvSpPr>
        <p:spPr/>
        <p:txBody>
          <a:bodyPr/>
          <a:lstStyle/>
          <a:p>
            <a:fld id="{C98013DC-77A2-2048-9A27-EEC5A138F8D4}" type="slidenum">
              <a:rPr lang="en-US" smtClean="0"/>
              <a:t>‹#›</a:t>
            </a:fld>
            <a:endParaRPr lang="en-US"/>
          </a:p>
        </p:txBody>
      </p:sp>
    </p:spTree>
    <p:extLst>
      <p:ext uri="{BB962C8B-B14F-4D97-AF65-F5344CB8AC3E}">
        <p14:creationId xmlns:p14="http://schemas.microsoft.com/office/powerpoint/2010/main" val="3379389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0964D8-DE67-F8CE-8D4A-64EB28D9C060}"/>
              </a:ext>
            </a:extLst>
          </p:cNvPr>
          <p:cNvSpPr>
            <a:spLocks noGrp="1"/>
          </p:cNvSpPr>
          <p:nvPr>
            <p:ph type="dt" sz="half" idx="10"/>
          </p:nvPr>
        </p:nvSpPr>
        <p:spPr/>
        <p:txBody>
          <a:bodyPr/>
          <a:lstStyle/>
          <a:p>
            <a:fld id="{B4224222-446B-9D42-90A5-4FCFA4FE2514}" type="datetimeFigureOut">
              <a:rPr lang="en-US" smtClean="0"/>
              <a:t>5/5/22</a:t>
            </a:fld>
            <a:endParaRPr lang="en-US"/>
          </a:p>
        </p:txBody>
      </p:sp>
      <p:sp>
        <p:nvSpPr>
          <p:cNvPr id="3" name="Footer Placeholder 2">
            <a:extLst>
              <a:ext uri="{FF2B5EF4-FFF2-40B4-BE49-F238E27FC236}">
                <a16:creationId xmlns:a16="http://schemas.microsoft.com/office/drawing/2014/main" id="{46AFC774-D11A-8A12-2F44-E101FE7D3E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596A01-C225-FDED-B7D2-602603A5EAF6}"/>
              </a:ext>
            </a:extLst>
          </p:cNvPr>
          <p:cNvSpPr>
            <a:spLocks noGrp="1"/>
          </p:cNvSpPr>
          <p:nvPr>
            <p:ph type="sldNum" sz="quarter" idx="12"/>
          </p:nvPr>
        </p:nvSpPr>
        <p:spPr/>
        <p:txBody>
          <a:bodyPr/>
          <a:lstStyle/>
          <a:p>
            <a:fld id="{C98013DC-77A2-2048-9A27-EEC5A138F8D4}" type="slidenum">
              <a:rPr lang="en-US" smtClean="0"/>
              <a:t>‹#›</a:t>
            </a:fld>
            <a:endParaRPr lang="en-US"/>
          </a:p>
        </p:txBody>
      </p:sp>
    </p:spTree>
    <p:extLst>
      <p:ext uri="{BB962C8B-B14F-4D97-AF65-F5344CB8AC3E}">
        <p14:creationId xmlns:p14="http://schemas.microsoft.com/office/powerpoint/2010/main" val="3577330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81374-088E-2B4E-8C87-6F606955BD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40C607-44E8-1D21-FA0F-74BF84F5FD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2A2D76-541F-F79A-4517-70B20468E9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6522D5-F9EE-C790-1AFD-1B017A7537F8}"/>
              </a:ext>
            </a:extLst>
          </p:cNvPr>
          <p:cNvSpPr>
            <a:spLocks noGrp="1"/>
          </p:cNvSpPr>
          <p:nvPr>
            <p:ph type="dt" sz="half" idx="10"/>
          </p:nvPr>
        </p:nvSpPr>
        <p:spPr/>
        <p:txBody>
          <a:bodyPr/>
          <a:lstStyle/>
          <a:p>
            <a:fld id="{B4224222-446B-9D42-90A5-4FCFA4FE2514}" type="datetimeFigureOut">
              <a:rPr lang="en-US" smtClean="0"/>
              <a:t>5/5/22</a:t>
            </a:fld>
            <a:endParaRPr lang="en-US"/>
          </a:p>
        </p:txBody>
      </p:sp>
      <p:sp>
        <p:nvSpPr>
          <p:cNvPr id="6" name="Footer Placeholder 5">
            <a:extLst>
              <a:ext uri="{FF2B5EF4-FFF2-40B4-BE49-F238E27FC236}">
                <a16:creationId xmlns:a16="http://schemas.microsoft.com/office/drawing/2014/main" id="{486B900E-791D-0E84-0D25-CDE6501FEF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5BD5FE-DA48-CBFA-2B6D-79ACEFC205B9}"/>
              </a:ext>
            </a:extLst>
          </p:cNvPr>
          <p:cNvSpPr>
            <a:spLocks noGrp="1"/>
          </p:cNvSpPr>
          <p:nvPr>
            <p:ph type="sldNum" sz="quarter" idx="12"/>
          </p:nvPr>
        </p:nvSpPr>
        <p:spPr/>
        <p:txBody>
          <a:bodyPr/>
          <a:lstStyle/>
          <a:p>
            <a:fld id="{C98013DC-77A2-2048-9A27-EEC5A138F8D4}" type="slidenum">
              <a:rPr lang="en-US" smtClean="0"/>
              <a:t>‹#›</a:t>
            </a:fld>
            <a:endParaRPr lang="en-US"/>
          </a:p>
        </p:txBody>
      </p:sp>
    </p:spTree>
    <p:extLst>
      <p:ext uri="{BB962C8B-B14F-4D97-AF65-F5344CB8AC3E}">
        <p14:creationId xmlns:p14="http://schemas.microsoft.com/office/powerpoint/2010/main" val="1433436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B2AFD-D2BB-BB00-332A-D4496A17F4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88AD77-9551-6BF4-D28E-B308317813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6A2D13-93BC-DB73-4924-D44C441971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75F8E0-83E6-55B3-6504-B1D5176929AB}"/>
              </a:ext>
            </a:extLst>
          </p:cNvPr>
          <p:cNvSpPr>
            <a:spLocks noGrp="1"/>
          </p:cNvSpPr>
          <p:nvPr>
            <p:ph type="dt" sz="half" idx="10"/>
          </p:nvPr>
        </p:nvSpPr>
        <p:spPr/>
        <p:txBody>
          <a:bodyPr/>
          <a:lstStyle/>
          <a:p>
            <a:fld id="{B4224222-446B-9D42-90A5-4FCFA4FE2514}" type="datetimeFigureOut">
              <a:rPr lang="en-US" smtClean="0"/>
              <a:t>5/5/22</a:t>
            </a:fld>
            <a:endParaRPr lang="en-US"/>
          </a:p>
        </p:txBody>
      </p:sp>
      <p:sp>
        <p:nvSpPr>
          <p:cNvPr id="6" name="Footer Placeholder 5">
            <a:extLst>
              <a:ext uri="{FF2B5EF4-FFF2-40B4-BE49-F238E27FC236}">
                <a16:creationId xmlns:a16="http://schemas.microsoft.com/office/drawing/2014/main" id="{FAF89F88-BEA9-0444-81FD-C4A2FC9B29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173246-84D5-64F2-82C7-5C15F4E0D67B}"/>
              </a:ext>
            </a:extLst>
          </p:cNvPr>
          <p:cNvSpPr>
            <a:spLocks noGrp="1"/>
          </p:cNvSpPr>
          <p:nvPr>
            <p:ph type="sldNum" sz="quarter" idx="12"/>
          </p:nvPr>
        </p:nvSpPr>
        <p:spPr/>
        <p:txBody>
          <a:bodyPr/>
          <a:lstStyle/>
          <a:p>
            <a:fld id="{C98013DC-77A2-2048-9A27-EEC5A138F8D4}" type="slidenum">
              <a:rPr lang="en-US" smtClean="0"/>
              <a:t>‹#›</a:t>
            </a:fld>
            <a:endParaRPr lang="en-US"/>
          </a:p>
        </p:txBody>
      </p:sp>
    </p:spTree>
    <p:extLst>
      <p:ext uri="{BB962C8B-B14F-4D97-AF65-F5344CB8AC3E}">
        <p14:creationId xmlns:p14="http://schemas.microsoft.com/office/powerpoint/2010/main" val="806515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5AA2C7-C4C7-A592-83ED-AC111A2D59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2A6B46-B77D-15B8-A939-E6812391AB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8EF7B1-8055-750E-0D9E-1E1936E868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224222-446B-9D42-90A5-4FCFA4FE2514}" type="datetimeFigureOut">
              <a:rPr lang="en-US" smtClean="0"/>
              <a:t>5/5/22</a:t>
            </a:fld>
            <a:endParaRPr lang="en-US"/>
          </a:p>
        </p:txBody>
      </p:sp>
      <p:sp>
        <p:nvSpPr>
          <p:cNvPr id="5" name="Footer Placeholder 4">
            <a:extLst>
              <a:ext uri="{FF2B5EF4-FFF2-40B4-BE49-F238E27FC236}">
                <a16:creationId xmlns:a16="http://schemas.microsoft.com/office/drawing/2014/main" id="{7E9F30FC-4B2C-F5F5-ACE8-8943C2C171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EB9BE2-26A7-5CE5-0BB3-8CF3BF884F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8013DC-77A2-2048-9A27-EEC5A138F8D4}" type="slidenum">
              <a:rPr lang="en-US" smtClean="0"/>
              <a:t>‹#›</a:t>
            </a:fld>
            <a:endParaRPr lang="en-US"/>
          </a:p>
        </p:txBody>
      </p:sp>
    </p:spTree>
    <p:extLst>
      <p:ext uri="{BB962C8B-B14F-4D97-AF65-F5344CB8AC3E}">
        <p14:creationId xmlns:p14="http://schemas.microsoft.com/office/powerpoint/2010/main" val="945970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7B60513-1797-5A58-153F-2F6F66511B03}"/>
                  </a:ext>
                </a:extLst>
              </p:cNvPr>
              <p:cNvSpPr txBox="1"/>
              <p:nvPr/>
            </p:nvSpPr>
            <p:spPr>
              <a:xfrm>
                <a:off x="367861" y="305068"/>
                <a:ext cx="6655431" cy="6247864"/>
              </a:xfrm>
              <a:prstGeom prst="rect">
                <a:avLst/>
              </a:prstGeom>
              <a:noFill/>
            </p:spPr>
            <p:txBody>
              <a:bodyPr wrap="square" rtlCol="0">
                <a:spAutoFit/>
              </a:bodyPr>
              <a:lstStyle/>
              <a:p>
                <a:r>
                  <a:rPr lang="en-US" sz="2000" b="1" dirty="0"/>
                  <a:t>Part I.</a:t>
                </a:r>
                <a:r>
                  <a:rPr lang="en-US" sz="2000" dirty="0"/>
                  <a:t> Suppose you have a previously trained logistic regression model that predicts a patient’s probability of dying during their ICU stay based on their age, sex, and temperature.</a:t>
                </a:r>
              </a:p>
              <a:p>
                <a:endParaRPr lang="en-US" sz="2000" dirty="0"/>
              </a:p>
              <a:p>
                <a:pPr marL="342900" indent="-342900">
                  <a:buAutoNum type="arabicPeriod"/>
                </a:pPr>
                <a:r>
                  <a:rPr lang="en-US" sz="2000" dirty="0"/>
                  <a:t>What are the </a:t>
                </a:r>
                <a:r>
                  <a:rPr lang="en-US" sz="2000" i="1" dirty="0"/>
                  <a:t>features</a:t>
                </a:r>
                <a:r>
                  <a:rPr lang="en-US" sz="2000" dirty="0"/>
                  <a:t> (i.e., </a:t>
                </a:r>
                <a:r>
                  <a:rPr lang="en-US" sz="2000" i="1" dirty="0"/>
                  <a:t>predictors</a:t>
                </a:r>
                <a:r>
                  <a:rPr lang="en-US" sz="2000" dirty="0"/>
                  <a:t>)?</a:t>
                </a:r>
              </a:p>
              <a:p>
                <a:pPr marL="800100" lvl="1" indent="-342900">
                  <a:buFont typeface="Arial" panose="020B0604020202020204" pitchFamily="34" charset="0"/>
                  <a:buChar char="•"/>
                </a:pPr>
                <a:r>
                  <a:rPr lang="en-US" sz="2000" dirty="0"/>
                  <a:t>Age, sex, and temperature (i.e.,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𝑥</m:t>
                        </m:r>
                      </m:e>
                      <m:sub>
                        <m:r>
                          <a:rPr lang="en-US" sz="2000" b="0" i="1" dirty="0" smtClean="0">
                            <a:latin typeface="Cambria Math" panose="02040503050406030204" pitchFamily="18" charset="0"/>
                          </a:rPr>
                          <m:t>1</m:t>
                        </m:r>
                      </m:sub>
                    </m:sSub>
                  </m:oMath>
                </a14:m>
                <a:r>
                  <a:rPr lang="en-US" sz="2000" dirty="0"/>
                  <a:t>,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𝑥</m:t>
                        </m:r>
                      </m:e>
                      <m:sub>
                        <m:r>
                          <a:rPr lang="en-US" sz="2000" i="1" dirty="0" smtClean="0">
                            <a:latin typeface="Cambria Math" panose="02040503050406030204" pitchFamily="18" charset="0"/>
                          </a:rPr>
                          <m:t>2</m:t>
                        </m:r>
                      </m:sub>
                    </m:sSub>
                  </m:oMath>
                </a14:m>
                <a:r>
                  <a:rPr lang="en-US" sz="2000" dirty="0"/>
                  <a:t>, and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𝑥</m:t>
                        </m:r>
                      </m:e>
                      <m:sub>
                        <m:r>
                          <a:rPr lang="en-US" sz="2000" i="1" dirty="0" smtClean="0">
                            <a:latin typeface="Cambria Math" panose="02040503050406030204" pitchFamily="18" charset="0"/>
                          </a:rPr>
                          <m:t>3</m:t>
                        </m:r>
                      </m:sub>
                    </m:sSub>
                  </m:oMath>
                </a14:m>
                <a:r>
                  <a:rPr lang="en-US" sz="2000" dirty="0"/>
                  <a:t>)</a:t>
                </a:r>
              </a:p>
              <a:p>
                <a:pPr marL="342900" indent="-342900">
                  <a:buAutoNum type="arabicPeriod"/>
                </a:pPr>
                <a:endParaRPr lang="en-US" sz="2000" dirty="0"/>
              </a:p>
              <a:p>
                <a:pPr marL="342900" indent="-342900">
                  <a:buAutoNum type="arabicPeriod"/>
                </a:pPr>
                <a:r>
                  <a:rPr lang="en-US" sz="2000" dirty="0"/>
                  <a:t>What is the associated </a:t>
                </a:r>
                <a:r>
                  <a:rPr lang="en-US" sz="2000" i="1" dirty="0"/>
                  <a:t>label</a:t>
                </a:r>
                <a:r>
                  <a:rPr lang="en-US" sz="2000" dirty="0"/>
                  <a:t> (</a:t>
                </a:r>
                <a14:m>
                  <m:oMath xmlns:m="http://schemas.openxmlformats.org/officeDocument/2006/math">
                    <m:r>
                      <a:rPr lang="en-US" sz="2000" i="1" dirty="0" smtClean="0">
                        <a:latin typeface="Cambria Math" panose="02040503050406030204" pitchFamily="18" charset="0"/>
                      </a:rPr>
                      <m:t>𝑦</m:t>
                    </m:r>
                  </m:oMath>
                </a14:m>
                <a:r>
                  <a:rPr lang="en-US" sz="2000" dirty="0"/>
                  <a:t>), and how does it relate to </a:t>
                </a:r>
                <a14:m>
                  <m:oMath xmlns:m="http://schemas.openxmlformats.org/officeDocument/2006/math">
                    <m:r>
                      <a:rPr lang="en-US" sz="2000" b="0" i="1" dirty="0" smtClean="0">
                        <a:latin typeface="Cambria Math" panose="02040503050406030204" pitchFamily="18" charset="0"/>
                      </a:rPr>
                      <m:t>𝑝</m:t>
                    </m:r>
                  </m:oMath>
                </a14:m>
                <a:r>
                  <a:rPr lang="en-US" sz="2000" dirty="0"/>
                  <a:t> in the diagram at right?</a:t>
                </a:r>
              </a:p>
              <a:p>
                <a:pPr marL="800100" lvl="1" indent="-342900">
                  <a:buFont typeface="Arial" panose="020B0604020202020204" pitchFamily="34" charset="0"/>
                  <a:buChar char="•"/>
                </a:pPr>
                <a14:m>
                  <m:oMath xmlns:m="http://schemas.openxmlformats.org/officeDocument/2006/math">
                    <m:r>
                      <a:rPr lang="en-US" sz="2000" i="1" dirty="0" smtClean="0">
                        <a:latin typeface="Cambria Math" panose="02040503050406030204" pitchFamily="18" charset="0"/>
                      </a:rPr>
                      <m:t>𝑦</m:t>
                    </m:r>
                  </m:oMath>
                </a14:m>
                <a:r>
                  <a:rPr lang="en-US" sz="2000" dirty="0"/>
                  <a:t> is a binary random variable associated with dying during the stay (yes/no). </a:t>
                </a:r>
                <a14:m>
                  <m:oMath xmlns:m="http://schemas.openxmlformats.org/officeDocument/2006/math">
                    <m:r>
                      <a:rPr lang="en-US" sz="2000" i="1" dirty="0" smtClean="0">
                        <a:latin typeface="Cambria Math" panose="02040503050406030204" pitchFamily="18" charset="0"/>
                      </a:rPr>
                      <m:t>𝑝</m:t>
                    </m:r>
                  </m:oMath>
                </a14:m>
                <a:r>
                  <a:rPr lang="en-US" sz="2000" dirty="0"/>
                  <a:t> is the predicted probability of dying during the stay.</a:t>
                </a:r>
              </a:p>
              <a:p>
                <a:pPr marL="342900" indent="-342900">
                  <a:buAutoNum type="arabicPeriod"/>
                </a:pPr>
                <a:endParaRPr lang="en-US" sz="2000" dirty="0"/>
              </a:p>
              <a:p>
                <a:pPr marL="342900" indent="-342900">
                  <a:buAutoNum type="arabicPeriod"/>
                </a:pPr>
                <a:r>
                  <a:rPr lang="en-US" sz="2000" dirty="0"/>
                  <a:t>Which values in the diagram would we </a:t>
                </a:r>
                <a:r>
                  <a:rPr lang="en-US" sz="2000" i="1" dirty="0"/>
                  <a:t>learn</a:t>
                </a:r>
                <a:r>
                  <a:rPr lang="en-US" sz="2000" dirty="0"/>
                  <a:t> if we were to train this model, and what are they called?</a:t>
                </a:r>
              </a:p>
              <a:p>
                <a:pPr marL="800100" lvl="1" indent="-342900">
                  <a:buFont typeface="Arial" panose="020B0604020202020204" pitchFamily="34" charset="0"/>
                  <a:buChar char="•"/>
                </a:pPr>
                <a:r>
                  <a:rPr lang="en-US" sz="2000" dirty="0"/>
                  <a:t>The </a:t>
                </a:r>
                <a:r>
                  <a:rPr lang="en-US" sz="2000" i="1" dirty="0"/>
                  <a:t>parameters</a:t>
                </a:r>
                <a:r>
                  <a:rPr lang="en-US" sz="2000" dirty="0"/>
                  <a:t> or </a:t>
                </a:r>
                <a:r>
                  <a:rPr lang="en-US" sz="2000" i="1" dirty="0"/>
                  <a:t>coefficients</a:t>
                </a:r>
                <a:r>
                  <a:rPr lang="en-US" sz="2000" dirty="0"/>
                  <a:t>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𝑏</m:t>
                        </m:r>
                      </m:e>
                      <m:sub>
                        <m:r>
                          <a:rPr lang="en-US" sz="2000" i="1" dirty="0" smtClean="0">
                            <a:latin typeface="Cambria Math" panose="02040503050406030204" pitchFamily="18" charset="0"/>
                          </a:rPr>
                          <m:t>0</m:t>
                        </m:r>
                      </m:sub>
                    </m:sSub>
                  </m:oMath>
                </a14:m>
                <a:r>
                  <a:rPr lang="en-US" sz="2000" dirty="0"/>
                  <a:t>, </a:t>
                </a:r>
                <a14:m>
                  <m:oMath xmlns:m="http://schemas.openxmlformats.org/officeDocument/2006/math">
                    <m:sSub>
                      <m:sSubPr>
                        <m:ctrlPr>
                          <a:rPr lang="en-US" sz="2000" i="1" dirty="0" smtClean="0">
                            <a:latin typeface="Cambria Math" panose="02040503050406030204" pitchFamily="18" charset="0"/>
                          </a:rPr>
                        </m:ctrlPr>
                      </m:sSubPr>
                      <m:e>
                        <m:r>
                          <a:rPr lang="en-US" sz="2000" b="0" i="1" dirty="0" smtClean="0">
                            <a:latin typeface="Cambria Math" panose="02040503050406030204" pitchFamily="18" charset="0"/>
                          </a:rPr>
                          <m:t>𝑏</m:t>
                        </m:r>
                      </m:e>
                      <m:sub>
                        <m:r>
                          <a:rPr lang="en-US" sz="2000" b="0" i="1" dirty="0" smtClean="0">
                            <a:latin typeface="Cambria Math" panose="02040503050406030204" pitchFamily="18" charset="0"/>
                          </a:rPr>
                          <m:t>1</m:t>
                        </m:r>
                      </m:sub>
                    </m:sSub>
                  </m:oMath>
                </a14:m>
                <a:r>
                  <a:rPr lang="en-US" sz="2000" dirty="0"/>
                  <a:t>, </a:t>
                </a:r>
                <a14:m>
                  <m:oMath xmlns:m="http://schemas.openxmlformats.org/officeDocument/2006/math">
                    <m:sSub>
                      <m:sSubPr>
                        <m:ctrlPr>
                          <a:rPr lang="en-US" sz="2000" i="1" dirty="0" smtClean="0">
                            <a:latin typeface="Cambria Math" panose="02040503050406030204" pitchFamily="18" charset="0"/>
                          </a:rPr>
                        </m:ctrlPr>
                      </m:sSubPr>
                      <m:e>
                        <m:r>
                          <a:rPr lang="en-US" sz="2000" b="0" i="1" dirty="0" smtClean="0">
                            <a:latin typeface="Cambria Math" panose="02040503050406030204" pitchFamily="18" charset="0"/>
                          </a:rPr>
                          <m:t>𝑏</m:t>
                        </m:r>
                      </m:e>
                      <m:sub>
                        <m:r>
                          <a:rPr lang="en-US" sz="2000" i="1" dirty="0" smtClean="0">
                            <a:latin typeface="Cambria Math" panose="02040503050406030204" pitchFamily="18" charset="0"/>
                          </a:rPr>
                          <m:t>2</m:t>
                        </m:r>
                      </m:sub>
                    </m:sSub>
                  </m:oMath>
                </a14:m>
                <a:r>
                  <a:rPr lang="en-US" sz="2000" dirty="0"/>
                  <a:t>, and </a:t>
                </a:r>
                <a14:m>
                  <m:oMath xmlns:m="http://schemas.openxmlformats.org/officeDocument/2006/math">
                    <m:sSub>
                      <m:sSubPr>
                        <m:ctrlPr>
                          <a:rPr lang="en-US" sz="2000" i="1" dirty="0" smtClean="0">
                            <a:latin typeface="Cambria Math" panose="02040503050406030204" pitchFamily="18" charset="0"/>
                          </a:rPr>
                        </m:ctrlPr>
                      </m:sSubPr>
                      <m:e>
                        <m:r>
                          <a:rPr lang="en-US" sz="2000" b="0" i="1" dirty="0" smtClean="0">
                            <a:latin typeface="Cambria Math" panose="02040503050406030204" pitchFamily="18" charset="0"/>
                          </a:rPr>
                          <m:t>𝑏</m:t>
                        </m:r>
                      </m:e>
                      <m:sub>
                        <m:r>
                          <a:rPr lang="en-US" sz="2000" i="1" dirty="0" smtClean="0">
                            <a:latin typeface="Cambria Math" panose="02040503050406030204" pitchFamily="18" charset="0"/>
                          </a:rPr>
                          <m:t>3</m:t>
                        </m:r>
                      </m:sub>
                    </m:sSub>
                  </m:oMath>
                </a14:m>
                <a:endParaRPr lang="en-US" sz="2000" dirty="0"/>
              </a:p>
              <a:p>
                <a:pPr marL="342900" indent="-342900">
                  <a:buAutoNum type="arabicPeriod"/>
                </a:pPr>
                <a:endParaRPr lang="en-US" sz="2000" dirty="0"/>
              </a:p>
              <a:p>
                <a:pPr marL="342900" indent="-342900">
                  <a:buAutoNum type="arabicPeriod"/>
                </a:pPr>
                <a:r>
                  <a:rPr lang="en-US" sz="2000" dirty="0"/>
                  <a:t>Write the corresponding equation. You may use </a:t>
                </a:r>
                <a14:m>
                  <m:oMath xmlns:m="http://schemas.openxmlformats.org/officeDocument/2006/math">
                    <m:r>
                      <a:rPr lang="en-US" sz="2000" i="1">
                        <a:latin typeface="Cambria Math" panose="02040503050406030204" pitchFamily="18" charset="0"/>
                      </a:rPr>
                      <m:t>𝜎</m:t>
                    </m:r>
                    <m:r>
                      <a:rPr lang="en-US" sz="2000" i="1">
                        <a:latin typeface="Cambria Math" panose="02040503050406030204" pitchFamily="18" charset="0"/>
                      </a:rPr>
                      <m:t>(</m:t>
                    </m:r>
                    <m:r>
                      <a:rPr lang="en-US" sz="2000" i="1">
                        <a:latin typeface="Cambria Math" panose="02040503050406030204" pitchFamily="18" charset="0"/>
                      </a:rPr>
                      <m:t>𝑧</m:t>
                    </m:r>
                    <m:r>
                      <a:rPr lang="en-US" sz="2000" i="1">
                        <a:latin typeface="Cambria Math" panose="02040503050406030204" pitchFamily="18" charset="0"/>
                      </a:rPr>
                      <m:t>)</m:t>
                    </m:r>
                  </m:oMath>
                </a14:m>
                <a:r>
                  <a:rPr lang="en-US" sz="2000" dirty="0"/>
                  <a:t> (or sigma(</a:t>
                </a:r>
                <a14:m>
                  <m:oMath xmlns:m="http://schemas.openxmlformats.org/officeDocument/2006/math">
                    <m:r>
                      <a:rPr lang="en-US" sz="2000" i="1" dirty="0">
                        <a:latin typeface="Cambria Math" panose="02040503050406030204" pitchFamily="18" charset="0"/>
                      </a:rPr>
                      <m:t>𝑧</m:t>
                    </m:r>
                  </m:oMath>
                </a14:m>
                <a:r>
                  <a:rPr lang="en-US" sz="2000" dirty="0"/>
                  <a:t>)) to denote the </a:t>
                </a:r>
                <a:r>
                  <a:rPr lang="en-US" sz="2000" i="1" dirty="0"/>
                  <a:t>logistic</a:t>
                </a:r>
                <a:r>
                  <a:rPr lang="en-US" sz="2000" dirty="0"/>
                  <a:t> (i.e., </a:t>
                </a:r>
                <a:r>
                  <a:rPr lang="en-US" sz="2000" i="1" dirty="0"/>
                  <a:t>sigmoid</a:t>
                </a:r>
                <a:r>
                  <a:rPr lang="en-US" sz="2000" dirty="0"/>
                  <a:t>) function.</a:t>
                </a:r>
              </a:p>
              <a:p>
                <a:pPr lvl="1"/>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𝜎</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𝑏</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𝑏</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𝑏</m:t>
                          </m:r>
                        </m:e>
                        <m:sub>
                          <m:r>
                            <a:rPr lang="en-US" sz="2000" i="1">
                              <a:latin typeface="Cambria Math" panose="02040503050406030204" pitchFamily="18" charset="0"/>
                            </a:rPr>
                            <m:t>2</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𝑏</m:t>
                          </m:r>
                        </m:e>
                        <m:sub>
                          <m:r>
                            <a:rPr lang="en-US" sz="2000" i="1">
                              <a:latin typeface="Cambria Math" panose="02040503050406030204" pitchFamily="18" charset="0"/>
                            </a:rPr>
                            <m:t>3</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3</m:t>
                          </m:r>
                        </m:sub>
                      </m:sSub>
                      <m:r>
                        <a:rPr lang="en-US" sz="2000" i="1">
                          <a:latin typeface="Cambria Math" panose="02040503050406030204" pitchFamily="18" charset="0"/>
                        </a:rPr>
                        <m:t>)</m:t>
                      </m:r>
                    </m:oMath>
                  </m:oMathPara>
                </a14:m>
                <a:endParaRPr lang="en-US" sz="2000" dirty="0"/>
              </a:p>
            </p:txBody>
          </p:sp>
        </mc:Choice>
        <mc:Fallback>
          <p:sp>
            <p:nvSpPr>
              <p:cNvPr id="4" name="TextBox 3">
                <a:extLst>
                  <a:ext uri="{FF2B5EF4-FFF2-40B4-BE49-F238E27FC236}">
                    <a16:creationId xmlns:a16="http://schemas.microsoft.com/office/drawing/2014/main" id="{E7B60513-1797-5A58-153F-2F6F66511B03}"/>
                  </a:ext>
                </a:extLst>
              </p:cNvPr>
              <p:cNvSpPr txBox="1">
                <a:spLocks noRot="1" noChangeAspect="1" noMove="1" noResize="1" noEditPoints="1" noAdjustHandles="1" noChangeArrowheads="1" noChangeShapeType="1" noTextEdit="1"/>
              </p:cNvSpPr>
              <p:nvPr/>
            </p:nvSpPr>
            <p:spPr>
              <a:xfrm>
                <a:off x="367861" y="305068"/>
                <a:ext cx="6655431" cy="6247864"/>
              </a:xfrm>
              <a:prstGeom prst="rect">
                <a:avLst/>
              </a:prstGeom>
              <a:blipFill>
                <a:blip r:embed="rId2"/>
                <a:stretch>
                  <a:fillRect l="-762" t="-610" r="-952"/>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5E168C5C-AC8D-090F-941B-F334DDE44FA5}"/>
              </a:ext>
            </a:extLst>
          </p:cNvPr>
          <p:cNvCxnSpPr>
            <a:cxnSpLocks/>
          </p:cNvCxnSpPr>
          <p:nvPr/>
        </p:nvCxnSpPr>
        <p:spPr>
          <a:xfrm flipV="1">
            <a:off x="8095352" y="2916664"/>
            <a:ext cx="1016998"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6AE373F2-D029-59D4-3986-13670131FF36}"/>
              </a:ext>
            </a:extLst>
          </p:cNvPr>
          <p:cNvCxnSpPr>
            <a:cxnSpLocks/>
          </p:cNvCxnSpPr>
          <p:nvPr/>
        </p:nvCxnSpPr>
        <p:spPr>
          <a:xfrm flipH="1" flipV="1">
            <a:off x="9397141" y="2906139"/>
            <a:ext cx="260409" cy="15066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9" name="TextBox 28">
            <a:extLst>
              <a:ext uri="{FF2B5EF4-FFF2-40B4-BE49-F238E27FC236}">
                <a16:creationId xmlns:a16="http://schemas.microsoft.com/office/drawing/2014/main" id="{14C76660-42D9-3BF1-B8F3-65FDBF96C47D}"/>
              </a:ext>
            </a:extLst>
          </p:cNvPr>
          <p:cNvSpPr txBox="1"/>
          <p:nvPr/>
        </p:nvSpPr>
        <p:spPr>
          <a:xfrm>
            <a:off x="8603851" y="3846533"/>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1</a:t>
            </a:r>
            <a:endParaRPr lang="en-US" sz="2797" baseline="-25000"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C5C43053-FBED-8C50-68B2-497BDD72C041}"/>
              </a:ext>
            </a:extLst>
          </p:cNvPr>
          <p:cNvSpPr txBox="1"/>
          <p:nvPr/>
        </p:nvSpPr>
        <p:spPr>
          <a:xfrm>
            <a:off x="9582932" y="3846532"/>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2</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1" name="Oval 30">
                <a:extLst>
                  <a:ext uri="{FF2B5EF4-FFF2-40B4-BE49-F238E27FC236}">
                    <a16:creationId xmlns:a16="http://schemas.microsoft.com/office/drawing/2014/main" id="{69A66A4B-0A40-4D2B-2E6F-5637143B98BB}"/>
                  </a:ext>
                </a:extLst>
              </p:cNvPr>
              <p:cNvSpPr/>
              <p:nvPr/>
            </p:nvSpPr>
            <p:spPr>
              <a:xfrm>
                <a:off x="9056896" y="1408424"/>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p:sp>
            <p:nvSpPr>
              <p:cNvPr id="31" name="Oval 30">
                <a:extLst>
                  <a:ext uri="{FF2B5EF4-FFF2-40B4-BE49-F238E27FC236}">
                    <a16:creationId xmlns:a16="http://schemas.microsoft.com/office/drawing/2014/main" id="{69A66A4B-0A40-4D2B-2E6F-5637143B98BB}"/>
                  </a:ext>
                </a:extLst>
              </p:cNvPr>
              <p:cNvSpPr>
                <a:spLocks noRot="1" noChangeAspect="1" noMove="1" noResize="1" noEditPoints="1" noAdjustHandles="1" noChangeArrowheads="1" noChangeShapeType="1" noTextEdit="1"/>
              </p:cNvSpPr>
              <p:nvPr/>
            </p:nvSpPr>
            <p:spPr>
              <a:xfrm>
                <a:off x="9056896" y="1408424"/>
                <a:ext cx="470357" cy="459473"/>
              </a:xfrm>
              <a:prstGeom prst="ellipse">
                <a:avLst/>
              </a:prstGeom>
              <a:blipFill>
                <a:blip r:embed="rId3"/>
                <a:stretch>
                  <a:fillRect l="-35897" t="-10526" b="-42105"/>
                </a:stretch>
              </a:blipFill>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362CD9BA-274B-EA15-D5C0-FD6BE4A2BAEE}"/>
              </a:ext>
            </a:extLst>
          </p:cNvPr>
          <p:cNvCxnSpPr>
            <a:cxnSpLocks/>
            <a:endCxn id="31" idx="4"/>
          </p:cNvCxnSpPr>
          <p:nvPr/>
        </p:nvCxnSpPr>
        <p:spPr>
          <a:xfrm flipV="1">
            <a:off x="9292075" y="1867897"/>
            <a:ext cx="0" cy="305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BCA1AE37-A7EA-F8AF-5B4A-EF4B3442A1C6}"/>
              </a:ext>
            </a:extLst>
          </p:cNvPr>
          <p:cNvCxnSpPr>
            <a:cxnSpLocks/>
          </p:cNvCxnSpPr>
          <p:nvPr/>
        </p:nvCxnSpPr>
        <p:spPr>
          <a:xfrm flipV="1">
            <a:off x="9296034" y="1125895"/>
            <a:ext cx="0" cy="2643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34" name="Table 33">
            <a:extLst>
              <a:ext uri="{FF2B5EF4-FFF2-40B4-BE49-F238E27FC236}">
                <a16:creationId xmlns:a16="http://schemas.microsoft.com/office/drawing/2014/main" id="{A130FE27-4754-98C3-E474-0BF92186330A}"/>
              </a:ext>
            </a:extLst>
          </p:cNvPr>
          <p:cNvGraphicFramePr>
            <a:graphicFrameLocks noGrp="1"/>
          </p:cNvGraphicFramePr>
          <p:nvPr>
            <p:extLst>
              <p:ext uri="{D42A27DB-BD31-4B8C-83A1-F6EECF244321}">
                <p14:modId xmlns:p14="http://schemas.microsoft.com/office/powerpoint/2010/main" val="620587734"/>
              </p:ext>
            </p:extLst>
          </p:nvPr>
        </p:nvGraphicFramePr>
        <p:xfrm>
          <a:off x="8946116" y="2214161"/>
          <a:ext cx="723031"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tblGrid>
              <a:tr h="707853">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graphicFrame>
        <p:nvGraphicFramePr>
          <p:cNvPr id="35" name="Table 34">
            <a:extLst>
              <a:ext uri="{FF2B5EF4-FFF2-40B4-BE49-F238E27FC236}">
                <a16:creationId xmlns:a16="http://schemas.microsoft.com/office/drawing/2014/main" id="{89AC2339-9E9E-B393-B5B9-FEE5A8EB6ECE}"/>
              </a:ext>
            </a:extLst>
          </p:cNvPr>
          <p:cNvGraphicFramePr>
            <a:graphicFrameLocks noGrp="1"/>
          </p:cNvGraphicFramePr>
          <p:nvPr>
            <p:extLst>
              <p:ext uri="{D42A27DB-BD31-4B8C-83A1-F6EECF244321}">
                <p14:modId xmlns:p14="http://schemas.microsoft.com/office/powerpoint/2010/main" val="51128519"/>
              </p:ext>
            </p:extLst>
          </p:nvPr>
        </p:nvGraphicFramePr>
        <p:xfrm>
          <a:off x="8934519" y="418042"/>
          <a:ext cx="723031"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tblGrid>
              <a:tr h="707853">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B1886E73-A54C-B584-C9E0-A1BEB2E8C284}"/>
                  </a:ext>
                </a:extLst>
              </p:cNvPr>
              <p:cNvSpPr txBox="1"/>
              <p:nvPr/>
            </p:nvSpPr>
            <p:spPr>
              <a:xfrm>
                <a:off x="9669147" y="2311799"/>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797" i="1" dirty="0" smtClean="0">
                          <a:latin typeface="Cambria Math" panose="02040503050406030204" pitchFamily="18" charset="0"/>
                          <a:cs typeface="Times New Roman" panose="02020603050405020304" pitchFamily="18" charset="0"/>
                        </a:rPr>
                        <m:t>𝑧</m:t>
                      </m:r>
                    </m:oMath>
                  </m:oMathPara>
                </a14:m>
                <a:endParaRPr lang="en-US" sz="2797" baseline="-25000" dirty="0">
                  <a:latin typeface="Times New Roman" panose="02020603050405020304" pitchFamily="18" charset="0"/>
                  <a:cs typeface="Times New Roman" panose="02020603050405020304" pitchFamily="18" charset="0"/>
                </a:endParaRPr>
              </a:p>
            </p:txBody>
          </p:sp>
        </mc:Choice>
        <mc:Fallback>
          <p:sp>
            <p:nvSpPr>
              <p:cNvPr id="39" name="TextBox 38">
                <a:extLst>
                  <a:ext uri="{FF2B5EF4-FFF2-40B4-BE49-F238E27FC236}">
                    <a16:creationId xmlns:a16="http://schemas.microsoft.com/office/drawing/2014/main" id="{B1886E73-A54C-B584-C9E0-A1BEB2E8C284}"/>
                  </a:ext>
                </a:extLst>
              </p:cNvPr>
              <p:cNvSpPr txBox="1">
                <a:spLocks noRot="1" noChangeAspect="1" noMove="1" noResize="1" noEditPoints="1" noAdjustHandles="1" noChangeArrowheads="1" noChangeShapeType="1" noTextEdit="1"/>
              </p:cNvSpPr>
              <p:nvPr/>
            </p:nvSpPr>
            <p:spPr>
              <a:xfrm>
                <a:off x="9669147" y="2311799"/>
                <a:ext cx="482826" cy="512576"/>
              </a:xfrm>
              <a:prstGeom prst="rect">
                <a:avLst/>
              </a:prstGeom>
              <a:blipFill>
                <a:blip r:embed="rId4"/>
                <a:stretch>
                  <a:fillRect/>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2D50C859-1CCE-4CBC-A207-430EC1F964DB}"/>
              </a:ext>
            </a:extLst>
          </p:cNvPr>
          <p:cNvSpPr txBox="1"/>
          <p:nvPr/>
        </p:nvSpPr>
        <p:spPr>
          <a:xfrm>
            <a:off x="10350718" y="3846532"/>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3</a:t>
            </a:r>
            <a:endParaRPr lang="en-US" sz="2797" baseline="-25000"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D08AC39F-9F38-56E5-AD19-5FE0F1323227}"/>
              </a:ext>
            </a:extLst>
          </p:cNvPr>
          <p:cNvSpPr txBox="1"/>
          <p:nvPr/>
        </p:nvSpPr>
        <p:spPr>
          <a:xfrm>
            <a:off x="7747524" y="3846532"/>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0</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graphicFrame>
            <p:nvGraphicFramePr>
              <p:cNvPr id="47" name="Table 46">
                <a:extLst>
                  <a:ext uri="{FF2B5EF4-FFF2-40B4-BE49-F238E27FC236}">
                    <a16:creationId xmlns:a16="http://schemas.microsoft.com/office/drawing/2014/main" id="{2EBCC066-1BCB-1FD7-7ADE-251AAA6CFF5E}"/>
                  </a:ext>
                </a:extLst>
              </p:cNvPr>
              <p:cNvGraphicFramePr>
                <a:graphicFrameLocks noGrp="1"/>
              </p:cNvGraphicFramePr>
              <p:nvPr>
                <p:extLst>
                  <p:ext uri="{D42A27DB-BD31-4B8C-83A1-F6EECF244321}">
                    <p14:modId xmlns:p14="http://schemas.microsoft.com/office/powerpoint/2010/main" val="384783654"/>
                  </p:ext>
                </p:extLst>
              </p:nvPr>
            </p:nvGraphicFramePr>
            <p:xfrm>
              <a:off x="7860535" y="4437940"/>
              <a:ext cx="2892124"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gridCol w="723031">
                      <a:extLst>
                        <a:ext uri="{9D8B030D-6E8A-4147-A177-3AD203B41FA5}">
                          <a16:colId xmlns:a16="http://schemas.microsoft.com/office/drawing/2014/main" val="387841067"/>
                        </a:ext>
                      </a:extLst>
                    </a:gridCol>
                  </a:tblGrid>
                  <a:tr h="707853">
                    <a:tc>
                      <a:txBody>
                        <a:bodyPr/>
                        <a:lstStyle/>
                        <a:p>
                          <a:pPr algn="ctr"/>
                          <a14:m>
                            <m:oMathPara xmlns:m="http://schemas.openxmlformats.org/officeDocument/2006/math">
                              <m:oMathParaPr>
                                <m:jc m:val="centerGroup"/>
                              </m:oMathParaPr>
                              <m:oMath xmlns:m="http://schemas.openxmlformats.org/officeDocument/2006/math">
                                <m:r>
                                  <a:rPr lang="en-US" sz="2400" b="0" i="0" dirty="0" smtClean="0">
                                    <a:solidFill>
                                      <a:schemeClr val="tx1"/>
                                    </a:solidFill>
                                    <a:latin typeface="Cambria Math" panose="02040503050406030204" pitchFamily="18" charset="0"/>
                                  </a:rPr>
                                  <m:t>1</m:t>
                                </m:r>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2</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3</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Choice>
        <mc:Fallback>
          <p:graphicFrame>
            <p:nvGraphicFramePr>
              <p:cNvPr id="47" name="Table 46">
                <a:extLst>
                  <a:ext uri="{FF2B5EF4-FFF2-40B4-BE49-F238E27FC236}">
                    <a16:creationId xmlns:a16="http://schemas.microsoft.com/office/drawing/2014/main" id="{2EBCC066-1BCB-1FD7-7ADE-251AAA6CFF5E}"/>
                  </a:ext>
                </a:extLst>
              </p:cNvPr>
              <p:cNvGraphicFramePr>
                <a:graphicFrameLocks noGrp="1"/>
              </p:cNvGraphicFramePr>
              <p:nvPr>
                <p:extLst>
                  <p:ext uri="{D42A27DB-BD31-4B8C-83A1-F6EECF244321}">
                    <p14:modId xmlns:p14="http://schemas.microsoft.com/office/powerpoint/2010/main" val="384783654"/>
                  </p:ext>
                </p:extLst>
              </p:nvPr>
            </p:nvGraphicFramePr>
            <p:xfrm>
              <a:off x="7860535" y="4437940"/>
              <a:ext cx="2892124"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gridCol w="723031">
                      <a:extLst>
                        <a:ext uri="{9D8B030D-6E8A-4147-A177-3AD203B41FA5}">
                          <a16:colId xmlns:a16="http://schemas.microsoft.com/office/drawing/2014/main" val="387841067"/>
                        </a:ext>
                      </a:extLst>
                    </a:gridCol>
                  </a:tblGrid>
                  <a:tr h="707853">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5"/>
                          <a:stretch>
                            <a:fillRect l="-1754" t="-3509" r="-308772" b="-5263"/>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5"/>
                          <a:stretch>
                            <a:fillRect l="-100000" t="-3509" r="-203448" b="-5263"/>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5"/>
                          <a:stretch>
                            <a:fillRect l="-203509" t="-3509" r="-107018" b="-5263"/>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5"/>
                          <a:stretch>
                            <a:fillRect l="-303509" t="-3509" r="-7018" b="-5263"/>
                          </a:stretch>
                        </a:blipFill>
                      </a:tcPr>
                    </a:tc>
                    <a:extLst>
                      <a:ext uri="{0D108BD9-81ED-4DB2-BD59-A6C34878D82A}">
                        <a16:rowId xmlns:a16="http://schemas.microsoft.com/office/drawing/2014/main" val="3775152605"/>
                      </a:ext>
                    </a:extLst>
                  </a:tr>
                </a:tbl>
              </a:graphicData>
            </a:graphic>
          </p:graphicFrame>
        </mc:Fallback>
      </mc:AlternateContent>
      <p:sp>
        <p:nvSpPr>
          <p:cNvPr id="48" name="TextBox 47">
            <a:extLst>
              <a:ext uri="{FF2B5EF4-FFF2-40B4-BE49-F238E27FC236}">
                <a16:creationId xmlns:a16="http://schemas.microsoft.com/office/drawing/2014/main" id="{79F32160-0691-ADC0-AEA6-9B5BCB84876E}"/>
              </a:ext>
            </a:extLst>
          </p:cNvPr>
          <p:cNvSpPr txBox="1"/>
          <p:nvPr/>
        </p:nvSpPr>
        <p:spPr>
          <a:xfrm rot="18054908">
            <a:off x="7035700" y="6127023"/>
            <a:ext cx="2507682" cy="400110"/>
          </a:xfrm>
          <a:prstGeom prst="rect">
            <a:avLst/>
          </a:prstGeom>
          <a:noFill/>
        </p:spPr>
        <p:txBody>
          <a:bodyPr wrap="square" rtlCol="0">
            <a:spAutoFit/>
          </a:bodyPr>
          <a:lstStyle/>
          <a:p>
            <a:pPr algn="r"/>
            <a:r>
              <a:rPr lang="en-US" sz="2000" dirty="0"/>
              <a:t>Age</a:t>
            </a:r>
          </a:p>
        </p:txBody>
      </p:sp>
      <p:sp>
        <p:nvSpPr>
          <p:cNvPr id="49" name="TextBox 48">
            <a:extLst>
              <a:ext uri="{FF2B5EF4-FFF2-40B4-BE49-F238E27FC236}">
                <a16:creationId xmlns:a16="http://schemas.microsoft.com/office/drawing/2014/main" id="{526CD973-A77D-5E08-9DC4-0F7D859CE5A3}"/>
              </a:ext>
            </a:extLst>
          </p:cNvPr>
          <p:cNvSpPr txBox="1"/>
          <p:nvPr/>
        </p:nvSpPr>
        <p:spPr>
          <a:xfrm rot="18054908">
            <a:off x="7798930" y="6121524"/>
            <a:ext cx="2507682" cy="400110"/>
          </a:xfrm>
          <a:prstGeom prst="rect">
            <a:avLst/>
          </a:prstGeom>
          <a:noFill/>
        </p:spPr>
        <p:txBody>
          <a:bodyPr wrap="square" rtlCol="0">
            <a:spAutoFit/>
          </a:bodyPr>
          <a:lstStyle/>
          <a:p>
            <a:pPr algn="r"/>
            <a:r>
              <a:rPr lang="en-US" sz="2000" dirty="0"/>
              <a:t>Sex</a:t>
            </a:r>
          </a:p>
        </p:txBody>
      </p:sp>
      <p:sp>
        <p:nvSpPr>
          <p:cNvPr id="50" name="TextBox 49">
            <a:extLst>
              <a:ext uri="{FF2B5EF4-FFF2-40B4-BE49-F238E27FC236}">
                <a16:creationId xmlns:a16="http://schemas.microsoft.com/office/drawing/2014/main" id="{37ACACF0-954C-4D74-51A5-5239812AEDB0}"/>
              </a:ext>
            </a:extLst>
          </p:cNvPr>
          <p:cNvSpPr txBox="1"/>
          <p:nvPr/>
        </p:nvSpPr>
        <p:spPr>
          <a:xfrm rot="18054908">
            <a:off x="8562161" y="6108366"/>
            <a:ext cx="2507682" cy="400110"/>
          </a:xfrm>
          <a:prstGeom prst="rect">
            <a:avLst/>
          </a:prstGeom>
          <a:noFill/>
        </p:spPr>
        <p:txBody>
          <a:bodyPr wrap="square" rtlCol="0">
            <a:spAutoFit/>
          </a:bodyPr>
          <a:lstStyle/>
          <a:p>
            <a:pPr algn="r"/>
            <a:r>
              <a:rPr lang="en-US" sz="2000" dirty="0"/>
              <a:t>Temperature</a:t>
            </a:r>
          </a:p>
        </p:txBody>
      </p:sp>
      <p:sp>
        <p:nvSpPr>
          <p:cNvPr id="51" name="TextBox 50">
            <a:extLst>
              <a:ext uri="{FF2B5EF4-FFF2-40B4-BE49-F238E27FC236}">
                <a16:creationId xmlns:a16="http://schemas.microsoft.com/office/drawing/2014/main" id="{5302870E-E65E-E6C8-B96C-5D4026457FB8}"/>
              </a:ext>
            </a:extLst>
          </p:cNvPr>
          <p:cNvSpPr txBox="1"/>
          <p:nvPr/>
        </p:nvSpPr>
        <p:spPr>
          <a:xfrm rot="18054908">
            <a:off x="6331548" y="6132522"/>
            <a:ext cx="2507682" cy="400110"/>
          </a:xfrm>
          <a:prstGeom prst="rect">
            <a:avLst/>
          </a:prstGeom>
          <a:noFill/>
        </p:spPr>
        <p:txBody>
          <a:bodyPr wrap="square" rtlCol="0">
            <a:spAutoFit/>
          </a:bodyPr>
          <a:lstStyle/>
          <a:p>
            <a:pPr algn="r"/>
            <a:r>
              <a:rPr lang="en-US" sz="2000" dirty="0"/>
              <a:t>Intercept</a:t>
            </a:r>
          </a:p>
        </p:txBody>
      </p:sp>
      <p:cxnSp>
        <p:nvCxnSpPr>
          <p:cNvPr id="52" name="Straight Arrow Connector 51">
            <a:extLst>
              <a:ext uri="{FF2B5EF4-FFF2-40B4-BE49-F238E27FC236}">
                <a16:creationId xmlns:a16="http://schemas.microsoft.com/office/drawing/2014/main" id="{18287196-EE56-629D-1AE1-22C4FC12A95E}"/>
              </a:ext>
            </a:extLst>
          </p:cNvPr>
          <p:cNvCxnSpPr>
            <a:cxnSpLocks/>
          </p:cNvCxnSpPr>
          <p:nvPr/>
        </p:nvCxnSpPr>
        <p:spPr>
          <a:xfrm flipV="1">
            <a:off x="8946116" y="2922014"/>
            <a:ext cx="318483" cy="151592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3" name="Straight Arrow Connector 52">
            <a:extLst>
              <a:ext uri="{FF2B5EF4-FFF2-40B4-BE49-F238E27FC236}">
                <a16:creationId xmlns:a16="http://schemas.microsoft.com/office/drawing/2014/main" id="{E37DCA5A-6393-AF7C-D87B-DAF4E6352C5A}"/>
              </a:ext>
            </a:extLst>
          </p:cNvPr>
          <p:cNvCxnSpPr>
            <a:cxnSpLocks/>
          </p:cNvCxnSpPr>
          <p:nvPr/>
        </p:nvCxnSpPr>
        <p:spPr>
          <a:xfrm flipH="1" flipV="1">
            <a:off x="9516495" y="2916664"/>
            <a:ext cx="989894" cy="15212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03202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7B60513-1797-5A58-153F-2F6F66511B03}"/>
                  </a:ext>
                </a:extLst>
              </p:cNvPr>
              <p:cNvSpPr txBox="1"/>
              <p:nvPr/>
            </p:nvSpPr>
            <p:spPr>
              <a:xfrm>
                <a:off x="680752" y="520775"/>
                <a:ext cx="6467540" cy="5804602"/>
              </a:xfrm>
              <a:prstGeom prst="rect">
                <a:avLst/>
              </a:prstGeom>
              <a:noFill/>
            </p:spPr>
            <p:txBody>
              <a:bodyPr wrap="square" rtlCol="0">
                <a:spAutoFit/>
              </a:bodyPr>
              <a:lstStyle/>
              <a:p>
                <a:r>
                  <a:rPr lang="en-US" sz="2000" b="1" dirty="0"/>
                  <a:t>Part II. </a:t>
                </a:r>
                <a:r>
                  <a:rPr lang="en-US" sz="2000" dirty="0"/>
                  <a:t>A 70-year old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𝑥</m:t>
                        </m:r>
                      </m:e>
                      <m:sub>
                        <m:r>
                          <a:rPr lang="en-US" sz="2000" i="1" dirty="0" smtClean="0">
                            <a:latin typeface="Cambria Math" panose="02040503050406030204" pitchFamily="18" charset="0"/>
                          </a:rPr>
                          <m:t>1</m:t>
                        </m:r>
                      </m:sub>
                    </m:sSub>
                    <m:r>
                      <a:rPr lang="en-US" sz="2000" i="1" dirty="0" smtClean="0">
                        <a:latin typeface="Cambria Math" panose="02040503050406030204" pitchFamily="18" charset="0"/>
                      </a:rPr>
                      <m:t>=70</m:t>
                    </m:r>
                  </m:oMath>
                </a14:m>
                <a:r>
                  <a:rPr lang="en-US" sz="2000" dirty="0"/>
                  <a:t>) woman (female sex;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𝑥</m:t>
                        </m:r>
                      </m:e>
                      <m:sub>
                        <m:r>
                          <a:rPr lang="en-US" sz="2000" i="1" dirty="0" smtClean="0">
                            <a:latin typeface="Cambria Math" panose="02040503050406030204" pitchFamily="18" charset="0"/>
                          </a:rPr>
                          <m:t>2</m:t>
                        </m:r>
                      </m:sub>
                    </m:sSub>
                    <m:r>
                      <a:rPr lang="en-US" sz="2000" i="1" dirty="0" smtClean="0">
                        <a:latin typeface="Cambria Math" panose="02040503050406030204" pitchFamily="18" charset="0"/>
                      </a:rPr>
                      <m:t>=1</m:t>
                    </m:r>
                  </m:oMath>
                </a14:m>
                <a:r>
                  <a:rPr lang="en-US" sz="2000" dirty="0"/>
                  <a:t>) comes into the ICU. Her temperature is 39 degrees Celsius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𝑥</m:t>
                        </m:r>
                      </m:e>
                      <m:sub>
                        <m:r>
                          <a:rPr lang="en-US" sz="2000" i="1" dirty="0" smtClean="0">
                            <a:latin typeface="Cambria Math" panose="02040503050406030204" pitchFamily="18" charset="0"/>
                          </a:rPr>
                          <m:t>3</m:t>
                        </m:r>
                      </m:sub>
                    </m:sSub>
                    <m:r>
                      <a:rPr lang="en-US" sz="2000" i="1" dirty="0" smtClean="0">
                        <a:latin typeface="Cambria Math" panose="02040503050406030204" pitchFamily="18" charset="0"/>
                      </a:rPr>
                      <m:t>=39</m:t>
                    </m:r>
                  </m:oMath>
                </a14:m>
                <a:r>
                  <a:rPr lang="en-US" sz="2000" dirty="0"/>
                  <a:t>). Looking closely at your model, you find that the previously learned values of </a:t>
                </a:r>
                <a14:m>
                  <m:oMath xmlns:m="http://schemas.openxmlformats.org/officeDocument/2006/math">
                    <m:r>
                      <a:rPr lang="en-US" sz="2000" i="1" dirty="0" smtClean="0">
                        <a:latin typeface="Cambria Math" panose="02040503050406030204" pitchFamily="18" charset="0"/>
                      </a:rPr>
                      <m:t>𝑏</m:t>
                    </m:r>
                  </m:oMath>
                </a14:m>
                <a:r>
                  <a:rPr lang="en-US" sz="2000" dirty="0"/>
                  <a:t> are as follows:</a:t>
                </a:r>
              </a:p>
              <a:p>
                <a:endParaRPr lang="en-US" sz="2000" dirty="0"/>
              </a:p>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=−20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=.1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=−.5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rPr>
                            <m:t>3</m:t>
                          </m:r>
                        </m:sub>
                      </m:sSub>
                      <m:r>
                        <a:rPr lang="en-US" sz="2000" b="0" i="1" smtClean="0">
                          <a:latin typeface="Cambria Math" panose="02040503050406030204" pitchFamily="18" charset="0"/>
                        </a:rPr>
                        <m:t>=.3</m:t>
                      </m:r>
                    </m:oMath>
                  </m:oMathPara>
                </a14:m>
                <a:endParaRPr lang="en-US" sz="2000" dirty="0"/>
              </a:p>
              <a:p>
                <a:endParaRPr lang="en-US" sz="2000" dirty="0"/>
              </a:p>
              <a:p>
                <a:pPr marL="342900" indent="-342900">
                  <a:buAutoNum type="arabicPeriod"/>
                </a:pPr>
                <a:r>
                  <a:rPr lang="en-US" sz="2000" dirty="0"/>
                  <a:t>Calculate the model-predicted </a:t>
                </a:r>
                <a:r>
                  <a:rPr lang="en-US" sz="2000" u="sng" dirty="0"/>
                  <a:t>log-odds</a:t>
                </a:r>
                <a:r>
                  <a:rPr lang="en-US" sz="2000" dirty="0"/>
                  <a:t> that this patient will die during her ICU stay.</a:t>
                </a:r>
              </a:p>
              <a:p>
                <a:pPr marL="800100" lvl="1" indent="-342900">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−20+.1∗70+</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−.5</m:t>
                        </m:r>
                      </m:e>
                    </m:d>
                    <m:r>
                      <a:rPr lang="en-US" sz="2000" b="0" i="1" smtClean="0">
                        <a:latin typeface="Cambria Math" panose="02040503050406030204" pitchFamily="18" charset="0"/>
                      </a:rPr>
                      <m:t>∗1+.3∗39=−1.8</m:t>
                    </m:r>
                  </m:oMath>
                </a14:m>
                <a:endParaRPr lang="en-US" sz="2000" dirty="0"/>
              </a:p>
              <a:p>
                <a:pPr marL="342900" indent="-342900">
                  <a:buAutoNum type="arabicPeriod"/>
                </a:pPr>
                <a:endParaRPr lang="en-US" sz="2000" dirty="0"/>
              </a:p>
              <a:p>
                <a:pPr marL="342900" indent="-342900">
                  <a:buAutoNum type="arabicPeriod"/>
                </a:pPr>
                <a:r>
                  <a:rPr lang="en-US" sz="2000" dirty="0"/>
                  <a:t>Calculate the model-predicted </a:t>
                </a:r>
                <a:r>
                  <a:rPr lang="en-US" sz="2000" u="sng" dirty="0"/>
                  <a:t>odds</a:t>
                </a:r>
                <a:r>
                  <a:rPr lang="en-US" sz="2000" dirty="0"/>
                  <a:t> that this patient will die during her ICU stay.</a:t>
                </a:r>
              </a:p>
              <a:p>
                <a:pPr marL="800100" lvl="1" indent="-342900">
                  <a:buFont typeface="Arial" panose="020B0604020202020204" pitchFamily="34" charset="0"/>
                  <a:buChar char="•"/>
                </a:pP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−1.8</m:t>
                        </m:r>
                      </m:sup>
                    </m:sSup>
                    <m:r>
                      <a:rPr lang="en-US" sz="2000" b="0" i="1" smtClean="0">
                        <a:latin typeface="Cambria Math" panose="02040503050406030204" pitchFamily="18" charset="0"/>
                      </a:rPr>
                      <m:t>=0.165</m:t>
                    </m:r>
                  </m:oMath>
                </a14:m>
                <a:endParaRPr lang="en-US" sz="2000" dirty="0"/>
              </a:p>
              <a:p>
                <a:pPr marL="342900" indent="-342900">
                  <a:buAutoNum type="arabicPeriod"/>
                </a:pPr>
                <a:endParaRPr lang="en-US" sz="2000" dirty="0"/>
              </a:p>
              <a:p>
                <a:pPr marL="342900" indent="-342900">
                  <a:buAutoNum type="arabicPeriod"/>
                </a:pPr>
                <a:r>
                  <a:rPr lang="en-US" sz="2000" dirty="0"/>
                  <a:t>Calculate the model-predicted </a:t>
                </a:r>
                <a:r>
                  <a:rPr lang="en-US" sz="2000" u="sng" dirty="0"/>
                  <a:t>probability</a:t>
                </a:r>
                <a:r>
                  <a:rPr lang="en-US" sz="2000" dirty="0"/>
                  <a:t> that this patient will die during her ICU stay.</a:t>
                </a:r>
              </a:p>
              <a:p>
                <a:pPr marL="800100" lvl="1" indent="-342900">
                  <a:buFont typeface="Arial" panose="020B0604020202020204" pitchFamily="34" charset="0"/>
                  <a:buChar char="•"/>
                </a:pPr>
                <a14:m>
                  <m:oMath xmlns:m="http://schemas.openxmlformats.org/officeDocument/2006/math">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0.165</m:t>
                        </m:r>
                      </m:num>
                      <m:den>
                        <m:r>
                          <a:rPr lang="en-US" sz="2000" b="0" i="1" smtClean="0">
                            <a:latin typeface="Cambria Math" panose="02040503050406030204" pitchFamily="18" charset="0"/>
                          </a:rPr>
                          <m:t>1+0.165</m:t>
                        </m:r>
                      </m:den>
                    </m:f>
                    <m:r>
                      <a:rPr lang="en-US" sz="2000" b="0" i="1" smtClean="0">
                        <a:latin typeface="Cambria Math" panose="02040503050406030204" pitchFamily="18" charset="0"/>
                      </a:rPr>
                      <m:t>=0.142</m:t>
                    </m:r>
                  </m:oMath>
                </a14:m>
                <a:endParaRPr lang="en-US" sz="2000" dirty="0"/>
              </a:p>
            </p:txBody>
          </p:sp>
        </mc:Choice>
        <mc:Fallback>
          <p:sp>
            <p:nvSpPr>
              <p:cNvPr id="4" name="TextBox 3">
                <a:extLst>
                  <a:ext uri="{FF2B5EF4-FFF2-40B4-BE49-F238E27FC236}">
                    <a16:creationId xmlns:a16="http://schemas.microsoft.com/office/drawing/2014/main" id="{E7B60513-1797-5A58-153F-2F6F66511B03}"/>
                  </a:ext>
                </a:extLst>
              </p:cNvPr>
              <p:cNvSpPr txBox="1">
                <a:spLocks noRot="1" noChangeAspect="1" noMove="1" noResize="1" noEditPoints="1" noAdjustHandles="1" noChangeArrowheads="1" noChangeShapeType="1" noTextEdit="1"/>
              </p:cNvSpPr>
              <p:nvPr/>
            </p:nvSpPr>
            <p:spPr>
              <a:xfrm>
                <a:off x="680752" y="520775"/>
                <a:ext cx="6467540" cy="5804602"/>
              </a:xfrm>
              <a:prstGeom prst="rect">
                <a:avLst/>
              </a:prstGeom>
              <a:blipFill>
                <a:blip r:embed="rId2"/>
                <a:stretch>
                  <a:fillRect l="-978" t="-436" r="-196"/>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A3B4D5E1-F5AB-71A1-47CC-AD85D7CF918B}"/>
              </a:ext>
            </a:extLst>
          </p:cNvPr>
          <p:cNvCxnSpPr>
            <a:cxnSpLocks/>
          </p:cNvCxnSpPr>
          <p:nvPr/>
        </p:nvCxnSpPr>
        <p:spPr>
          <a:xfrm flipV="1">
            <a:off x="8095352" y="2916664"/>
            <a:ext cx="1016998"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E943943F-B529-9F46-445D-670231211647}"/>
              </a:ext>
            </a:extLst>
          </p:cNvPr>
          <p:cNvCxnSpPr>
            <a:cxnSpLocks/>
          </p:cNvCxnSpPr>
          <p:nvPr/>
        </p:nvCxnSpPr>
        <p:spPr>
          <a:xfrm flipH="1" flipV="1">
            <a:off x="9397141" y="2906139"/>
            <a:ext cx="260409" cy="15066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9" name="TextBox 28">
            <a:extLst>
              <a:ext uri="{FF2B5EF4-FFF2-40B4-BE49-F238E27FC236}">
                <a16:creationId xmlns:a16="http://schemas.microsoft.com/office/drawing/2014/main" id="{DD4C21A9-0D1A-A51D-1479-89AEB6DF3CDC}"/>
              </a:ext>
            </a:extLst>
          </p:cNvPr>
          <p:cNvSpPr txBox="1"/>
          <p:nvPr/>
        </p:nvSpPr>
        <p:spPr>
          <a:xfrm>
            <a:off x="8603851" y="3846533"/>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1</a:t>
            </a:r>
            <a:endParaRPr lang="en-US" sz="2797" baseline="-25000"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62A12D41-07CB-B326-4D76-FB2A2272930C}"/>
              </a:ext>
            </a:extLst>
          </p:cNvPr>
          <p:cNvSpPr txBox="1"/>
          <p:nvPr/>
        </p:nvSpPr>
        <p:spPr>
          <a:xfrm>
            <a:off x="9582932" y="3846532"/>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2</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1" name="Oval 30">
                <a:extLst>
                  <a:ext uri="{FF2B5EF4-FFF2-40B4-BE49-F238E27FC236}">
                    <a16:creationId xmlns:a16="http://schemas.microsoft.com/office/drawing/2014/main" id="{9A0672E1-969A-F87E-3A1F-709DCD7DD6FC}"/>
                  </a:ext>
                </a:extLst>
              </p:cNvPr>
              <p:cNvSpPr/>
              <p:nvPr/>
            </p:nvSpPr>
            <p:spPr>
              <a:xfrm>
                <a:off x="9056896" y="1408424"/>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p:sp>
            <p:nvSpPr>
              <p:cNvPr id="31" name="Oval 30">
                <a:extLst>
                  <a:ext uri="{FF2B5EF4-FFF2-40B4-BE49-F238E27FC236}">
                    <a16:creationId xmlns:a16="http://schemas.microsoft.com/office/drawing/2014/main" id="{9A0672E1-969A-F87E-3A1F-709DCD7DD6FC}"/>
                  </a:ext>
                </a:extLst>
              </p:cNvPr>
              <p:cNvSpPr>
                <a:spLocks noRot="1" noChangeAspect="1" noMove="1" noResize="1" noEditPoints="1" noAdjustHandles="1" noChangeArrowheads="1" noChangeShapeType="1" noTextEdit="1"/>
              </p:cNvSpPr>
              <p:nvPr/>
            </p:nvSpPr>
            <p:spPr>
              <a:xfrm>
                <a:off x="9056896" y="1408424"/>
                <a:ext cx="470357" cy="459473"/>
              </a:xfrm>
              <a:prstGeom prst="ellipse">
                <a:avLst/>
              </a:prstGeom>
              <a:blipFill>
                <a:blip r:embed="rId3"/>
                <a:stretch>
                  <a:fillRect l="-35897" t="-10526" b="-42105"/>
                </a:stretch>
              </a:blipFill>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BD2EB762-0827-F4D3-3B78-5225BA7E3294}"/>
              </a:ext>
            </a:extLst>
          </p:cNvPr>
          <p:cNvCxnSpPr>
            <a:cxnSpLocks/>
            <a:endCxn id="31" idx="4"/>
          </p:cNvCxnSpPr>
          <p:nvPr/>
        </p:nvCxnSpPr>
        <p:spPr>
          <a:xfrm flipV="1">
            <a:off x="9292075" y="1867897"/>
            <a:ext cx="0" cy="305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84FD7A0F-8F50-2739-6143-64AC428BEC97}"/>
              </a:ext>
            </a:extLst>
          </p:cNvPr>
          <p:cNvCxnSpPr>
            <a:cxnSpLocks/>
          </p:cNvCxnSpPr>
          <p:nvPr/>
        </p:nvCxnSpPr>
        <p:spPr>
          <a:xfrm flipV="1">
            <a:off x="9296034" y="1125895"/>
            <a:ext cx="0" cy="2643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34" name="Table 33">
            <a:extLst>
              <a:ext uri="{FF2B5EF4-FFF2-40B4-BE49-F238E27FC236}">
                <a16:creationId xmlns:a16="http://schemas.microsoft.com/office/drawing/2014/main" id="{1F3F8A82-AE3E-B3A7-2655-D5650FAE1185}"/>
              </a:ext>
            </a:extLst>
          </p:cNvPr>
          <p:cNvGraphicFramePr>
            <a:graphicFrameLocks noGrp="1"/>
          </p:cNvGraphicFramePr>
          <p:nvPr>
            <p:extLst>
              <p:ext uri="{D42A27DB-BD31-4B8C-83A1-F6EECF244321}">
                <p14:modId xmlns:p14="http://schemas.microsoft.com/office/powerpoint/2010/main" val="620587734"/>
              </p:ext>
            </p:extLst>
          </p:nvPr>
        </p:nvGraphicFramePr>
        <p:xfrm>
          <a:off x="8946116" y="2214161"/>
          <a:ext cx="723031"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tblGrid>
              <a:tr h="707853">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graphicFrame>
        <p:nvGraphicFramePr>
          <p:cNvPr id="35" name="Table 34">
            <a:extLst>
              <a:ext uri="{FF2B5EF4-FFF2-40B4-BE49-F238E27FC236}">
                <a16:creationId xmlns:a16="http://schemas.microsoft.com/office/drawing/2014/main" id="{D248788B-CAEC-07DF-3607-301DC05F70E2}"/>
              </a:ext>
            </a:extLst>
          </p:cNvPr>
          <p:cNvGraphicFramePr>
            <a:graphicFrameLocks noGrp="1"/>
          </p:cNvGraphicFramePr>
          <p:nvPr>
            <p:extLst>
              <p:ext uri="{D42A27DB-BD31-4B8C-83A1-F6EECF244321}">
                <p14:modId xmlns:p14="http://schemas.microsoft.com/office/powerpoint/2010/main" val="51128519"/>
              </p:ext>
            </p:extLst>
          </p:nvPr>
        </p:nvGraphicFramePr>
        <p:xfrm>
          <a:off x="8934519" y="418042"/>
          <a:ext cx="723031"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tblGrid>
              <a:tr h="707853">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C2D366E6-3489-95FB-69AB-CD0F36B195C2}"/>
                  </a:ext>
                </a:extLst>
              </p:cNvPr>
              <p:cNvSpPr txBox="1"/>
              <p:nvPr/>
            </p:nvSpPr>
            <p:spPr>
              <a:xfrm>
                <a:off x="9669147" y="2311799"/>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797" i="1" dirty="0" smtClean="0">
                          <a:latin typeface="Cambria Math" panose="02040503050406030204" pitchFamily="18" charset="0"/>
                          <a:cs typeface="Times New Roman" panose="02020603050405020304" pitchFamily="18" charset="0"/>
                        </a:rPr>
                        <m:t>𝑧</m:t>
                      </m:r>
                    </m:oMath>
                  </m:oMathPara>
                </a14:m>
                <a:endParaRPr lang="en-US" sz="2797" baseline="-25000" dirty="0">
                  <a:latin typeface="Times New Roman" panose="02020603050405020304" pitchFamily="18" charset="0"/>
                  <a:cs typeface="Times New Roman" panose="02020603050405020304" pitchFamily="18" charset="0"/>
                </a:endParaRPr>
              </a:p>
            </p:txBody>
          </p:sp>
        </mc:Choice>
        <mc:Fallback>
          <p:sp>
            <p:nvSpPr>
              <p:cNvPr id="39" name="TextBox 38">
                <a:extLst>
                  <a:ext uri="{FF2B5EF4-FFF2-40B4-BE49-F238E27FC236}">
                    <a16:creationId xmlns:a16="http://schemas.microsoft.com/office/drawing/2014/main" id="{C2D366E6-3489-95FB-69AB-CD0F36B195C2}"/>
                  </a:ext>
                </a:extLst>
              </p:cNvPr>
              <p:cNvSpPr txBox="1">
                <a:spLocks noRot="1" noChangeAspect="1" noMove="1" noResize="1" noEditPoints="1" noAdjustHandles="1" noChangeArrowheads="1" noChangeShapeType="1" noTextEdit="1"/>
              </p:cNvSpPr>
              <p:nvPr/>
            </p:nvSpPr>
            <p:spPr>
              <a:xfrm>
                <a:off x="9669147" y="2311799"/>
                <a:ext cx="482826" cy="512576"/>
              </a:xfrm>
              <a:prstGeom prst="rect">
                <a:avLst/>
              </a:prstGeom>
              <a:blipFill>
                <a:blip r:embed="rId4"/>
                <a:stretch>
                  <a:fillRect/>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804FB366-88E8-B890-FA39-739E0AF8D5BD}"/>
              </a:ext>
            </a:extLst>
          </p:cNvPr>
          <p:cNvSpPr txBox="1"/>
          <p:nvPr/>
        </p:nvSpPr>
        <p:spPr>
          <a:xfrm>
            <a:off x="10350718" y="3846532"/>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3</a:t>
            </a:r>
            <a:endParaRPr lang="en-US" sz="2797" baseline="-25000"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9FCC5456-2FD4-505A-555B-7FDF69CE6C49}"/>
              </a:ext>
            </a:extLst>
          </p:cNvPr>
          <p:cNvSpPr txBox="1"/>
          <p:nvPr/>
        </p:nvSpPr>
        <p:spPr>
          <a:xfrm>
            <a:off x="7747524" y="3846532"/>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0</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graphicFrame>
            <p:nvGraphicFramePr>
              <p:cNvPr id="47" name="Table 46">
                <a:extLst>
                  <a:ext uri="{FF2B5EF4-FFF2-40B4-BE49-F238E27FC236}">
                    <a16:creationId xmlns:a16="http://schemas.microsoft.com/office/drawing/2014/main" id="{4F841D04-C345-35D2-0DFF-75EB5E277C93}"/>
                  </a:ext>
                </a:extLst>
              </p:cNvPr>
              <p:cNvGraphicFramePr>
                <a:graphicFrameLocks noGrp="1"/>
              </p:cNvGraphicFramePr>
              <p:nvPr>
                <p:extLst>
                  <p:ext uri="{D42A27DB-BD31-4B8C-83A1-F6EECF244321}">
                    <p14:modId xmlns:p14="http://schemas.microsoft.com/office/powerpoint/2010/main" val="384783654"/>
                  </p:ext>
                </p:extLst>
              </p:nvPr>
            </p:nvGraphicFramePr>
            <p:xfrm>
              <a:off x="7860535" y="4437940"/>
              <a:ext cx="2892124"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gridCol w="723031">
                      <a:extLst>
                        <a:ext uri="{9D8B030D-6E8A-4147-A177-3AD203B41FA5}">
                          <a16:colId xmlns:a16="http://schemas.microsoft.com/office/drawing/2014/main" val="387841067"/>
                        </a:ext>
                      </a:extLst>
                    </a:gridCol>
                  </a:tblGrid>
                  <a:tr h="707853">
                    <a:tc>
                      <a:txBody>
                        <a:bodyPr/>
                        <a:lstStyle/>
                        <a:p>
                          <a:pPr algn="ctr"/>
                          <a14:m>
                            <m:oMathPara xmlns:m="http://schemas.openxmlformats.org/officeDocument/2006/math">
                              <m:oMathParaPr>
                                <m:jc m:val="centerGroup"/>
                              </m:oMathParaPr>
                              <m:oMath xmlns:m="http://schemas.openxmlformats.org/officeDocument/2006/math">
                                <m:r>
                                  <a:rPr lang="en-US" sz="2400" b="0" i="0" dirty="0" smtClean="0">
                                    <a:solidFill>
                                      <a:schemeClr val="tx1"/>
                                    </a:solidFill>
                                    <a:latin typeface="Cambria Math" panose="02040503050406030204" pitchFamily="18" charset="0"/>
                                  </a:rPr>
                                  <m:t>1</m:t>
                                </m:r>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2</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3</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Choice>
        <mc:Fallback>
          <p:graphicFrame>
            <p:nvGraphicFramePr>
              <p:cNvPr id="47" name="Table 46">
                <a:extLst>
                  <a:ext uri="{FF2B5EF4-FFF2-40B4-BE49-F238E27FC236}">
                    <a16:creationId xmlns:a16="http://schemas.microsoft.com/office/drawing/2014/main" id="{4F841D04-C345-35D2-0DFF-75EB5E277C93}"/>
                  </a:ext>
                </a:extLst>
              </p:cNvPr>
              <p:cNvGraphicFramePr>
                <a:graphicFrameLocks noGrp="1"/>
              </p:cNvGraphicFramePr>
              <p:nvPr>
                <p:extLst>
                  <p:ext uri="{D42A27DB-BD31-4B8C-83A1-F6EECF244321}">
                    <p14:modId xmlns:p14="http://schemas.microsoft.com/office/powerpoint/2010/main" val="384783654"/>
                  </p:ext>
                </p:extLst>
              </p:nvPr>
            </p:nvGraphicFramePr>
            <p:xfrm>
              <a:off x="7860535" y="4437940"/>
              <a:ext cx="2892124"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gridCol w="723031">
                      <a:extLst>
                        <a:ext uri="{9D8B030D-6E8A-4147-A177-3AD203B41FA5}">
                          <a16:colId xmlns:a16="http://schemas.microsoft.com/office/drawing/2014/main" val="387841067"/>
                        </a:ext>
                      </a:extLst>
                    </a:gridCol>
                  </a:tblGrid>
                  <a:tr h="707853">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5"/>
                          <a:stretch>
                            <a:fillRect l="-1754" t="-3509" r="-308772" b="-5263"/>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5"/>
                          <a:stretch>
                            <a:fillRect l="-100000" t="-3509" r="-203448" b="-5263"/>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5"/>
                          <a:stretch>
                            <a:fillRect l="-203509" t="-3509" r="-107018" b="-5263"/>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5"/>
                          <a:stretch>
                            <a:fillRect l="-303509" t="-3509" r="-7018" b="-5263"/>
                          </a:stretch>
                        </a:blipFill>
                      </a:tcPr>
                    </a:tc>
                    <a:extLst>
                      <a:ext uri="{0D108BD9-81ED-4DB2-BD59-A6C34878D82A}">
                        <a16:rowId xmlns:a16="http://schemas.microsoft.com/office/drawing/2014/main" val="3775152605"/>
                      </a:ext>
                    </a:extLst>
                  </a:tr>
                </a:tbl>
              </a:graphicData>
            </a:graphic>
          </p:graphicFrame>
        </mc:Fallback>
      </mc:AlternateContent>
      <p:sp>
        <p:nvSpPr>
          <p:cNvPr id="48" name="TextBox 47">
            <a:extLst>
              <a:ext uri="{FF2B5EF4-FFF2-40B4-BE49-F238E27FC236}">
                <a16:creationId xmlns:a16="http://schemas.microsoft.com/office/drawing/2014/main" id="{4C05AF58-9988-62F1-888E-5863C9DC8132}"/>
              </a:ext>
            </a:extLst>
          </p:cNvPr>
          <p:cNvSpPr txBox="1"/>
          <p:nvPr/>
        </p:nvSpPr>
        <p:spPr>
          <a:xfrm rot="18054908">
            <a:off x="7035700" y="6127023"/>
            <a:ext cx="2507682" cy="400110"/>
          </a:xfrm>
          <a:prstGeom prst="rect">
            <a:avLst/>
          </a:prstGeom>
          <a:noFill/>
        </p:spPr>
        <p:txBody>
          <a:bodyPr wrap="square" rtlCol="0">
            <a:spAutoFit/>
          </a:bodyPr>
          <a:lstStyle/>
          <a:p>
            <a:pPr algn="r"/>
            <a:r>
              <a:rPr lang="en-US" sz="2000" dirty="0"/>
              <a:t>Age</a:t>
            </a:r>
          </a:p>
        </p:txBody>
      </p:sp>
      <p:sp>
        <p:nvSpPr>
          <p:cNvPr id="49" name="TextBox 48">
            <a:extLst>
              <a:ext uri="{FF2B5EF4-FFF2-40B4-BE49-F238E27FC236}">
                <a16:creationId xmlns:a16="http://schemas.microsoft.com/office/drawing/2014/main" id="{E490E0D8-6C47-B3DD-62EF-D3A0D0929B1C}"/>
              </a:ext>
            </a:extLst>
          </p:cNvPr>
          <p:cNvSpPr txBox="1"/>
          <p:nvPr/>
        </p:nvSpPr>
        <p:spPr>
          <a:xfrm rot="18054908">
            <a:off x="7798930" y="6121524"/>
            <a:ext cx="2507682" cy="400110"/>
          </a:xfrm>
          <a:prstGeom prst="rect">
            <a:avLst/>
          </a:prstGeom>
          <a:noFill/>
        </p:spPr>
        <p:txBody>
          <a:bodyPr wrap="square" rtlCol="0">
            <a:spAutoFit/>
          </a:bodyPr>
          <a:lstStyle/>
          <a:p>
            <a:pPr algn="r"/>
            <a:r>
              <a:rPr lang="en-US" sz="2000" dirty="0"/>
              <a:t>Sex</a:t>
            </a:r>
          </a:p>
        </p:txBody>
      </p:sp>
      <p:sp>
        <p:nvSpPr>
          <p:cNvPr id="50" name="TextBox 49">
            <a:extLst>
              <a:ext uri="{FF2B5EF4-FFF2-40B4-BE49-F238E27FC236}">
                <a16:creationId xmlns:a16="http://schemas.microsoft.com/office/drawing/2014/main" id="{E4D4B79C-8419-9A7B-8C47-AF816B13A070}"/>
              </a:ext>
            </a:extLst>
          </p:cNvPr>
          <p:cNvSpPr txBox="1"/>
          <p:nvPr/>
        </p:nvSpPr>
        <p:spPr>
          <a:xfrm rot="18054908">
            <a:off x="8562161" y="6108366"/>
            <a:ext cx="2507682" cy="400110"/>
          </a:xfrm>
          <a:prstGeom prst="rect">
            <a:avLst/>
          </a:prstGeom>
          <a:noFill/>
        </p:spPr>
        <p:txBody>
          <a:bodyPr wrap="square" rtlCol="0">
            <a:spAutoFit/>
          </a:bodyPr>
          <a:lstStyle/>
          <a:p>
            <a:pPr algn="r"/>
            <a:r>
              <a:rPr lang="en-US" sz="2000" dirty="0"/>
              <a:t>Temperature</a:t>
            </a:r>
          </a:p>
        </p:txBody>
      </p:sp>
      <p:sp>
        <p:nvSpPr>
          <p:cNvPr id="51" name="TextBox 50">
            <a:extLst>
              <a:ext uri="{FF2B5EF4-FFF2-40B4-BE49-F238E27FC236}">
                <a16:creationId xmlns:a16="http://schemas.microsoft.com/office/drawing/2014/main" id="{DDA315B1-DF0A-DB3C-29C3-CF619F3BC78F}"/>
              </a:ext>
            </a:extLst>
          </p:cNvPr>
          <p:cNvSpPr txBox="1"/>
          <p:nvPr/>
        </p:nvSpPr>
        <p:spPr>
          <a:xfrm rot="18054908">
            <a:off x="6331548" y="6132522"/>
            <a:ext cx="2507682" cy="400110"/>
          </a:xfrm>
          <a:prstGeom prst="rect">
            <a:avLst/>
          </a:prstGeom>
          <a:noFill/>
        </p:spPr>
        <p:txBody>
          <a:bodyPr wrap="square" rtlCol="0">
            <a:spAutoFit/>
          </a:bodyPr>
          <a:lstStyle/>
          <a:p>
            <a:pPr algn="r"/>
            <a:r>
              <a:rPr lang="en-US" sz="2000" dirty="0"/>
              <a:t>Intercept</a:t>
            </a:r>
          </a:p>
        </p:txBody>
      </p:sp>
      <p:cxnSp>
        <p:nvCxnSpPr>
          <p:cNvPr id="52" name="Straight Arrow Connector 51">
            <a:extLst>
              <a:ext uri="{FF2B5EF4-FFF2-40B4-BE49-F238E27FC236}">
                <a16:creationId xmlns:a16="http://schemas.microsoft.com/office/drawing/2014/main" id="{7AB400EF-79B9-5452-6D13-88738E8694DC}"/>
              </a:ext>
            </a:extLst>
          </p:cNvPr>
          <p:cNvCxnSpPr>
            <a:cxnSpLocks/>
          </p:cNvCxnSpPr>
          <p:nvPr/>
        </p:nvCxnSpPr>
        <p:spPr>
          <a:xfrm flipV="1">
            <a:off x="8946116" y="2922014"/>
            <a:ext cx="318483" cy="151592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3" name="Straight Arrow Connector 52">
            <a:extLst>
              <a:ext uri="{FF2B5EF4-FFF2-40B4-BE49-F238E27FC236}">
                <a16:creationId xmlns:a16="http://schemas.microsoft.com/office/drawing/2014/main" id="{9F96EABB-9CDE-10DB-D224-0759533F876E}"/>
              </a:ext>
            </a:extLst>
          </p:cNvPr>
          <p:cNvCxnSpPr>
            <a:cxnSpLocks/>
          </p:cNvCxnSpPr>
          <p:nvPr/>
        </p:nvCxnSpPr>
        <p:spPr>
          <a:xfrm flipH="1" flipV="1">
            <a:off x="9516495" y="2916664"/>
            <a:ext cx="989894" cy="15212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57663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B60513-1797-5A58-153F-2F6F66511B03}"/>
              </a:ext>
            </a:extLst>
          </p:cNvPr>
          <p:cNvSpPr txBox="1"/>
          <p:nvPr/>
        </p:nvSpPr>
        <p:spPr>
          <a:xfrm>
            <a:off x="342319" y="335845"/>
            <a:ext cx="6877569" cy="5909310"/>
          </a:xfrm>
          <a:prstGeom prst="rect">
            <a:avLst/>
          </a:prstGeom>
          <a:noFill/>
        </p:spPr>
        <p:txBody>
          <a:bodyPr wrap="square" rtlCol="0">
            <a:spAutoFit/>
          </a:bodyPr>
          <a:lstStyle/>
          <a:p>
            <a:r>
              <a:rPr lang="en-US" sz="2000" b="1" dirty="0"/>
              <a:t>Part III. </a:t>
            </a:r>
            <a:r>
              <a:rPr lang="en-US" sz="2000" dirty="0"/>
              <a:t>Unfortunately, your patient’s condition deteriorates, and despite everyone’s best efforts, she passes away in the ICU. </a:t>
            </a:r>
          </a:p>
          <a:p>
            <a:endParaRPr lang="en-US" sz="2000" dirty="0"/>
          </a:p>
          <a:p>
            <a:pPr marL="457200" indent="-457200">
              <a:buAutoNum type="arabicPeriod"/>
            </a:pPr>
            <a:r>
              <a:rPr lang="en-US" sz="2000" dirty="0"/>
              <a:t>Was your model’s prediction </a:t>
            </a:r>
            <a:r>
              <a:rPr lang="en-US" sz="2000" i="1" dirty="0"/>
              <a:t>correct</a:t>
            </a:r>
            <a:r>
              <a:rPr lang="en-US" sz="2000" dirty="0"/>
              <a:t>? Why or why not?</a:t>
            </a:r>
          </a:p>
          <a:p>
            <a:pPr marL="914400" lvl="1" indent="-457200">
              <a:buFont typeface="Arial" panose="020B0604020202020204" pitchFamily="34" charset="0"/>
              <a:buChar char="•"/>
            </a:pPr>
            <a:r>
              <a:rPr lang="en-US" dirty="0"/>
              <a:t>It is impossible to know. We only see the outcome; we do not know how probable or improbable it was.</a:t>
            </a:r>
          </a:p>
          <a:p>
            <a:pPr marL="457200" indent="-457200">
              <a:buAutoNum type="arabicPeriod"/>
            </a:pPr>
            <a:endParaRPr lang="en-US" sz="2000" dirty="0"/>
          </a:p>
          <a:p>
            <a:pPr marL="457200" indent="-457200">
              <a:buAutoNum type="arabicPeriod"/>
            </a:pPr>
            <a:r>
              <a:rPr lang="en-US" sz="2000" dirty="0"/>
              <a:t>Was your model’s prediction </a:t>
            </a:r>
            <a:r>
              <a:rPr lang="en-US" sz="2000" i="1" dirty="0"/>
              <a:t>good</a:t>
            </a:r>
            <a:r>
              <a:rPr lang="en-US" sz="2000" dirty="0"/>
              <a:t>? Why or why not?</a:t>
            </a:r>
          </a:p>
          <a:p>
            <a:pPr marL="914400" lvl="1" indent="-457200">
              <a:buFont typeface="Arial" panose="020B0604020202020204" pitchFamily="34" charset="0"/>
              <a:buChar char="•"/>
            </a:pPr>
            <a:r>
              <a:rPr lang="en-US" dirty="0"/>
              <a:t>Knowing that most patients do not die during a given ICU stay, the predicted probability of death was relatively high. Thus, the prediction appears to be consistent with the outcome. However, it is hard to be confident based on only one patient.</a:t>
            </a:r>
          </a:p>
          <a:p>
            <a:pPr marL="457200" indent="-457200">
              <a:buAutoNum type="arabicPeriod"/>
            </a:pPr>
            <a:endParaRPr lang="en-US" sz="2000" dirty="0"/>
          </a:p>
          <a:p>
            <a:pPr marL="457200" indent="-457200">
              <a:buAutoNum type="arabicPeriod"/>
            </a:pPr>
            <a:r>
              <a:rPr lang="en-US" sz="2000" dirty="0"/>
              <a:t>Is there any additional information you could collect to help you answer (1) and (2)?</a:t>
            </a:r>
          </a:p>
          <a:p>
            <a:pPr marL="914400" lvl="1" indent="-457200">
              <a:buFont typeface="Arial" panose="020B0604020202020204" pitchFamily="34" charset="0"/>
              <a:buChar char="•"/>
            </a:pPr>
            <a:r>
              <a:rPr lang="en-US" dirty="0"/>
              <a:t>One way to determine whether the prediction was good would be to observe outcomes for many similar patients (i.e., ~70-year old women with ~39 degree temperatures). If the proportion who die is similar to the model-predicted probability, then the model’s prediction is good.</a:t>
            </a:r>
          </a:p>
        </p:txBody>
      </p:sp>
      <p:cxnSp>
        <p:nvCxnSpPr>
          <p:cNvPr id="25" name="Straight Arrow Connector 24">
            <a:extLst>
              <a:ext uri="{FF2B5EF4-FFF2-40B4-BE49-F238E27FC236}">
                <a16:creationId xmlns:a16="http://schemas.microsoft.com/office/drawing/2014/main" id="{42384D3D-4A1A-43E7-02DD-7DD583DD990A}"/>
              </a:ext>
            </a:extLst>
          </p:cNvPr>
          <p:cNvCxnSpPr>
            <a:cxnSpLocks/>
          </p:cNvCxnSpPr>
          <p:nvPr/>
        </p:nvCxnSpPr>
        <p:spPr>
          <a:xfrm flipV="1">
            <a:off x="8095352" y="2916664"/>
            <a:ext cx="1016998" cy="1496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908BA814-BDBA-5B1C-1539-A3A80957734B}"/>
              </a:ext>
            </a:extLst>
          </p:cNvPr>
          <p:cNvCxnSpPr>
            <a:cxnSpLocks/>
          </p:cNvCxnSpPr>
          <p:nvPr/>
        </p:nvCxnSpPr>
        <p:spPr>
          <a:xfrm flipH="1" flipV="1">
            <a:off x="9397141" y="2906139"/>
            <a:ext cx="260409" cy="15066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9" name="TextBox 28">
            <a:extLst>
              <a:ext uri="{FF2B5EF4-FFF2-40B4-BE49-F238E27FC236}">
                <a16:creationId xmlns:a16="http://schemas.microsoft.com/office/drawing/2014/main" id="{8129C6FF-C145-F9DD-F0D4-C66E7F43862C}"/>
              </a:ext>
            </a:extLst>
          </p:cNvPr>
          <p:cNvSpPr txBox="1"/>
          <p:nvPr/>
        </p:nvSpPr>
        <p:spPr>
          <a:xfrm>
            <a:off x="8603851" y="3846533"/>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1</a:t>
            </a:r>
            <a:endParaRPr lang="en-US" sz="2797" baseline="-25000"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20CB8D70-ED7B-18ED-3642-1BAEF51282BB}"/>
              </a:ext>
            </a:extLst>
          </p:cNvPr>
          <p:cNvSpPr txBox="1"/>
          <p:nvPr/>
        </p:nvSpPr>
        <p:spPr>
          <a:xfrm>
            <a:off x="9582932" y="3846532"/>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2</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1" name="Oval 30">
                <a:extLst>
                  <a:ext uri="{FF2B5EF4-FFF2-40B4-BE49-F238E27FC236}">
                    <a16:creationId xmlns:a16="http://schemas.microsoft.com/office/drawing/2014/main" id="{6C110809-A5A9-AF8F-E01E-92F3CF92AF03}"/>
                  </a:ext>
                </a:extLst>
              </p:cNvPr>
              <p:cNvSpPr/>
              <p:nvPr/>
            </p:nvSpPr>
            <p:spPr>
              <a:xfrm>
                <a:off x="9056896" y="1408424"/>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p:sp>
            <p:nvSpPr>
              <p:cNvPr id="31" name="Oval 30">
                <a:extLst>
                  <a:ext uri="{FF2B5EF4-FFF2-40B4-BE49-F238E27FC236}">
                    <a16:creationId xmlns:a16="http://schemas.microsoft.com/office/drawing/2014/main" id="{6C110809-A5A9-AF8F-E01E-92F3CF92AF03}"/>
                  </a:ext>
                </a:extLst>
              </p:cNvPr>
              <p:cNvSpPr>
                <a:spLocks noRot="1" noChangeAspect="1" noMove="1" noResize="1" noEditPoints="1" noAdjustHandles="1" noChangeArrowheads="1" noChangeShapeType="1" noTextEdit="1"/>
              </p:cNvSpPr>
              <p:nvPr/>
            </p:nvSpPr>
            <p:spPr>
              <a:xfrm>
                <a:off x="9056896" y="1408424"/>
                <a:ext cx="470357" cy="459473"/>
              </a:xfrm>
              <a:prstGeom prst="ellipse">
                <a:avLst/>
              </a:prstGeom>
              <a:blipFill>
                <a:blip r:embed="rId2"/>
                <a:stretch>
                  <a:fillRect l="-35897" t="-10526" b="-42105"/>
                </a:stretch>
              </a:blipFill>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E1FB2047-F16F-165E-21BD-750092E7DDF8}"/>
              </a:ext>
            </a:extLst>
          </p:cNvPr>
          <p:cNvCxnSpPr>
            <a:cxnSpLocks/>
            <a:endCxn id="31" idx="4"/>
          </p:cNvCxnSpPr>
          <p:nvPr/>
        </p:nvCxnSpPr>
        <p:spPr>
          <a:xfrm flipV="1">
            <a:off x="9292075" y="1867897"/>
            <a:ext cx="0" cy="305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FC7C6FBB-38C0-9894-0889-FA6A87B5ACF6}"/>
              </a:ext>
            </a:extLst>
          </p:cNvPr>
          <p:cNvCxnSpPr>
            <a:cxnSpLocks/>
          </p:cNvCxnSpPr>
          <p:nvPr/>
        </p:nvCxnSpPr>
        <p:spPr>
          <a:xfrm flipV="1">
            <a:off x="9296034" y="1125895"/>
            <a:ext cx="0" cy="2643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34" name="Table 33">
            <a:extLst>
              <a:ext uri="{FF2B5EF4-FFF2-40B4-BE49-F238E27FC236}">
                <a16:creationId xmlns:a16="http://schemas.microsoft.com/office/drawing/2014/main" id="{E6B4E634-9FB7-9A76-D8B9-0242A333E401}"/>
              </a:ext>
            </a:extLst>
          </p:cNvPr>
          <p:cNvGraphicFramePr>
            <a:graphicFrameLocks noGrp="1"/>
          </p:cNvGraphicFramePr>
          <p:nvPr>
            <p:extLst>
              <p:ext uri="{D42A27DB-BD31-4B8C-83A1-F6EECF244321}">
                <p14:modId xmlns:p14="http://schemas.microsoft.com/office/powerpoint/2010/main" val="620587734"/>
              </p:ext>
            </p:extLst>
          </p:nvPr>
        </p:nvGraphicFramePr>
        <p:xfrm>
          <a:off x="8946116" y="2214161"/>
          <a:ext cx="723031"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tblGrid>
              <a:tr h="707853">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graphicFrame>
        <p:nvGraphicFramePr>
          <p:cNvPr id="35" name="Table 34">
            <a:extLst>
              <a:ext uri="{FF2B5EF4-FFF2-40B4-BE49-F238E27FC236}">
                <a16:creationId xmlns:a16="http://schemas.microsoft.com/office/drawing/2014/main" id="{83362AFE-A589-54F6-5609-6887063A4F71}"/>
              </a:ext>
            </a:extLst>
          </p:cNvPr>
          <p:cNvGraphicFramePr>
            <a:graphicFrameLocks noGrp="1"/>
          </p:cNvGraphicFramePr>
          <p:nvPr>
            <p:extLst>
              <p:ext uri="{D42A27DB-BD31-4B8C-83A1-F6EECF244321}">
                <p14:modId xmlns:p14="http://schemas.microsoft.com/office/powerpoint/2010/main" val="51128519"/>
              </p:ext>
            </p:extLst>
          </p:nvPr>
        </p:nvGraphicFramePr>
        <p:xfrm>
          <a:off x="8934519" y="418042"/>
          <a:ext cx="723031"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tblGrid>
              <a:tr h="707853">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37BA54B6-86F6-6177-14C6-F59F955F891A}"/>
                  </a:ext>
                </a:extLst>
              </p:cNvPr>
              <p:cNvSpPr txBox="1"/>
              <p:nvPr/>
            </p:nvSpPr>
            <p:spPr>
              <a:xfrm>
                <a:off x="9669147" y="2311799"/>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797" i="1" dirty="0" smtClean="0">
                          <a:latin typeface="Cambria Math" panose="02040503050406030204" pitchFamily="18" charset="0"/>
                          <a:cs typeface="Times New Roman" panose="02020603050405020304" pitchFamily="18" charset="0"/>
                        </a:rPr>
                        <m:t>𝑧</m:t>
                      </m:r>
                    </m:oMath>
                  </m:oMathPara>
                </a14:m>
                <a:endParaRPr lang="en-US" sz="2797" baseline="-25000" dirty="0">
                  <a:latin typeface="Times New Roman" panose="02020603050405020304" pitchFamily="18" charset="0"/>
                  <a:cs typeface="Times New Roman" panose="02020603050405020304" pitchFamily="18" charset="0"/>
                </a:endParaRPr>
              </a:p>
            </p:txBody>
          </p:sp>
        </mc:Choice>
        <mc:Fallback>
          <p:sp>
            <p:nvSpPr>
              <p:cNvPr id="39" name="TextBox 38">
                <a:extLst>
                  <a:ext uri="{FF2B5EF4-FFF2-40B4-BE49-F238E27FC236}">
                    <a16:creationId xmlns:a16="http://schemas.microsoft.com/office/drawing/2014/main" id="{37BA54B6-86F6-6177-14C6-F59F955F891A}"/>
                  </a:ext>
                </a:extLst>
              </p:cNvPr>
              <p:cNvSpPr txBox="1">
                <a:spLocks noRot="1" noChangeAspect="1" noMove="1" noResize="1" noEditPoints="1" noAdjustHandles="1" noChangeArrowheads="1" noChangeShapeType="1" noTextEdit="1"/>
              </p:cNvSpPr>
              <p:nvPr/>
            </p:nvSpPr>
            <p:spPr>
              <a:xfrm>
                <a:off x="9669147" y="2311799"/>
                <a:ext cx="482826" cy="512576"/>
              </a:xfrm>
              <a:prstGeom prst="rect">
                <a:avLst/>
              </a:prstGeom>
              <a:blipFill>
                <a:blip r:embed="rId3"/>
                <a:stretch>
                  <a:fillRect/>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0F88E5B4-95CB-E602-78AE-A1FF80901AF0}"/>
              </a:ext>
            </a:extLst>
          </p:cNvPr>
          <p:cNvSpPr txBox="1"/>
          <p:nvPr/>
        </p:nvSpPr>
        <p:spPr>
          <a:xfrm>
            <a:off x="10350718" y="3846532"/>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3</a:t>
            </a:r>
            <a:endParaRPr lang="en-US" sz="2797" baseline="-25000"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0F254663-249D-1A65-49DF-252AD4115226}"/>
              </a:ext>
            </a:extLst>
          </p:cNvPr>
          <p:cNvSpPr txBox="1"/>
          <p:nvPr/>
        </p:nvSpPr>
        <p:spPr>
          <a:xfrm>
            <a:off x="7747524" y="3846532"/>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0</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graphicFrame>
            <p:nvGraphicFramePr>
              <p:cNvPr id="47" name="Table 46">
                <a:extLst>
                  <a:ext uri="{FF2B5EF4-FFF2-40B4-BE49-F238E27FC236}">
                    <a16:creationId xmlns:a16="http://schemas.microsoft.com/office/drawing/2014/main" id="{BA2287B1-8CD4-5EC2-8706-263CD789FABB}"/>
                  </a:ext>
                </a:extLst>
              </p:cNvPr>
              <p:cNvGraphicFramePr>
                <a:graphicFrameLocks noGrp="1"/>
              </p:cNvGraphicFramePr>
              <p:nvPr>
                <p:extLst>
                  <p:ext uri="{D42A27DB-BD31-4B8C-83A1-F6EECF244321}">
                    <p14:modId xmlns:p14="http://schemas.microsoft.com/office/powerpoint/2010/main" val="384783654"/>
                  </p:ext>
                </p:extLst>
              </p:nvPr>
            </p:nvGraphicFramePr>
            <p:xfrm>
              <a:off x="7860535" y="4437940"/>
              <a:ext cx="2892124"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gridCol w="723031">
                      <a:extLst>
                        <a:ext uri="{9D8B030D-6E8A-4147-A177-3AD203B41FA5}">
                          <a16:colId xmlns:a16="http://schemas.microsoft.com/office/drawing/2014/main" val="387841067"/>
                        </a:ext>
                      </a:extLst>
                    </a:gridCol>
                  </a:tblGrid>
                  <a:tr h="707853">
                    <a:tc>
                      <a:txBody>
                        <a:bodyPr/>
                        <a:lstStyle/>
                        <a:p>
                          <a:pPr algn="ctr"/>
                          <a14:m>
                            <m:oMathPara xmlns:m="http://schemas.openxmlformats.org/officeDocument/2006/math">
                              <m:oMathParaPr>
                                <m:jc m:val="centerGroup"/>
                              </m:oMathParaPr>
                              <m:oMath xmlns:m="http://schemas.openxmlformats.org/officeDocument/2006/math">
                                <m:r>
                                  <a:rPr lang="en-US" sz="2400" b="0" i="0" dirty="0" smtClean="0">
                                    <a:solidFill>
                                      <a:schemeClr val="tx1"/>
                                    </a:solidFill>
                                    <a:latin typeface="Cambria Math" panose="02040503050406030204" pitchFamily="18" charset="0"/>
                                  </a:rPr>
                                  <m:t>1</m:t>
                                </m:r>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2</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3</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Choice>
        <mc:Fallback>
          <p:graphicFrame>
            <p:nvGraphicFramePr>
              <p:cNvPr id="47" name="Table 46">
                <a:extLst>
                  <a:ext uri="{FF2B5EF4-FFF2-40B4-BE49-F238E27FC236}">
                    <a16:creationId xmlns:a16="http://schemas.microsoft.com/office/drawing/2014/main" id="{BA2287B1-8CD4-5EC2-8706-263CD789FABB}"/>
                  </a:ext>
                </a:extLst>
              </p:cNvPr>
              <p:cNvGraphicFramePr>
                <a:graphicFrameLocks noGrp="1"/>
              </p:cNvGraphicFramePr>
              <p:nvPr>
                <p:extLst>
                  <p:ext uri="{D42A27DB-BD31-4B8C-83A1-F6EECF244321}">
                    <p14:modId xmlns:p14="http://schemas.microsoft.com/office/powerpoint/2010/main" val="384783654"/>
                  </p:ext>
                </p:extLst>
              </p:nvPr>
            </p:nvGraphicFramePr>
            <p:xfrm>
              <a:off x="7860535" y="4437940"/>
              <a:ext cx="2892124"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gridCol w="723031">
                      <a:extLst>
                        <a:ext uri="{9D8B030D-6E8A-4147-A177-3AD203B41FA5}">
                          <a16:colId xmlns:a16="http://schemas.microsoft.com/office/drawing/2014/main" val="387841067"/>
                        </a:ext>
                      </a:extLst>
                    </a:gridCol>
                  </a:tblGrid>
                  <a:tr h="707853">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1754" t="-3509" r="-308772" b="-5263"/>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100000" t="-3509" r="-203448" b="-5263"/>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203509" t="-3509" r="-107018" b="-5263"/>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303509" t="-3509" r="-7018" b="-5263"/>
                          </a:stretch>
                        </a:blipFill>
                      </a:tcPr>
                    </a:tc>
                    <a:extLst>
                      <a:ext uri="{0D108BD9-81ED-4DB2-BD59-A6C34878D82A}">
                        <a16:rowId xmlns:a16="http://schemas.microsoft.com/office/drawing/2014/main" val="3775152605"/>
                      </a:ext>
                    </a:extLst>
                  </a:tr>
                </a:tbl>
              </a:graphicData>
            </a:graphic>
          </p:graphicFrame>
        </mc:Fallback>
      </mc:AlternateContent>
      <p:sp>
        <p:nvSpPr>
          <p:cNvPr id="48" name="TextBox 47">
            <a:extLst>
              <a:ext uri="{FF2B5EF4-FFF2-40B4-BE49-F238E27FC236}">
                <a16:creationId xmlns:a16="http://schemas.microsoft.com/office/drawing/2014/main" id="{FF24A7F1-DE9F-C754-1D94-29C068A68EFE}"/>
              </a:ext>
            </a:extLst>
          </p:cNvPr>
          <p:cNvSpPr txBox="1"/>
          <p:nvPr/>
        </p:nvSpPr>
        <p:spPr>
          <a:xfrm rot="18054908">
            <a:off x="7035700" y="6127023"/>
            <a:ext cx="2507682" cy="400110"/>
          </a:xfrm>
          <a:prstGeom prst="rect">
            <a:avLst/>
          </a:prstGeom>
          <a:noFill/>
        </p:spPr>
        <p:txBody>
          <a:bodyPr wrap="square" rtlCol="0">
            <a:spAutoFit/>
          </a:bodyPr>
          <a:lstStyle/>
          <a:p>
            <a:pPr algn="r"/>
            <a:r>
              <a:rPr lang="en-US" sz="2000" dirty="0"/>
              <a:t>Age</a:t>
            </a:r>
          </a:p>
        </p:txBody>
      </p:sp>
      <p:sp>
        <p:nvSpPr>
          <p:cNvPr id="49" name="TextBox 48">
            <a:extLst>
              <a:ext uri="{FF2B5EF4-FFF2-40B4-BE49-F238E27FC236}">
                <a16:creationId xmlns:a16="http://schemas.microsoft.com/office/drawing/2014/main" id="{A48F77EA-F22C-4AEF-C233-F87C02DF10E9}"/>
              </a:ext>
            </a:extLst>
          </p:cNvPr>
          <p:cNvSpPr txBox="1"/>
          <p:nvPr/>
        </p:nvSpPr>
        <p:spPr>
          <a:xfrm rot="18054908">
            <a:off x="7798930" y="6121524"/>
            <a:ext cx="2507682" cy="400110"/>
          </a:xfrm>
          <a:prstGeom prst="rect">
            <a:avLst/>
          </a:prstGeom>
          <a:noFill/>
        </p:spPr>
        <p:txBody>
          <a:bodyPr wrap="square" rtlCol="0">
            <a:spAutoFit/>
          </a:bodyPr>
          <a:lstStyle/>
          <a:p>
            <a:pPr algn="r"/>
            <a:r>
              <a:rPr lang="en-US" sz="2000" dirty="0"/>
              <a:t>Sex</a:t>
            </a:r>
          </a:p>
        </p:txBody>
      </p:sp>
      <p:sp>
        <p:nvSpPr>
          <p:cNvPr id="50" name="TextBox 49">
            <a:extLst>
              <a:ext uri="{FF2B5EF4-FFF2-40B4-BE49-F238E27FC236}">
                <a16:creationId xmlns:a16="http://schemas.microsoft.com/office/drawing/2014/main" id="{18298DD0-CF0A-3F09-6475-4C068E217609}"/>
              </a:ext>
            </a:extLst>
          </p:cNvPr>
          <p:cNvSpPr txBox="1"/>
          <p:nvPr/>
        </p:nvSpPr>
        <p:spPr>
          <a:xfrm rot="18054908">
            <a:off x="8562161" y="6108366"/>
            <a:ext cx="2507682" cy="400110"/>
          </a:xfrm>
          <a:prstGeom prst="rect">
            <a:avLst/>
          </a:prstGeom>
          <a:noFill/>
        </p:spPr>
        <p:txBody>
          <a:bodyPr wrap="square" rtlCol="0">
            <a:spAutoFit/>
          </a:bodyPr>
          <a:lstStyle/>
          <a:p>
            <a:pPr algn="r"/>
            <a:r>
              <a:rPr lang="en-US" sz="2000" dirty="0"/>
              <a:t>Temperature</a:t>
            </a:r>
          </a:p>
        </p:txBody>
      </p:sp>
      <p:sp>
        <p:nvSpPr>
          <p:cNvPr id="51" name="TextBox 50">
            <a:extLst>
              <a:ext uri="{FF2B5EF4-FFF2-40B4-BE49-F238E27FC236}">
                <a16:creationId xmlns:a16="http://schemas.microsoft.com/office/drawing/2014/main" id="{70ADCFAB-146C-99CD-B92B-86E6575FDB03}"/>
              </a:ext>
            </a:extLst>
          </p:cNvPr>
          <p:cNvSpPr txBox="1"/>
          <p:nvPr/>
        </p:nvSpPr>
        <p:spPr>
          <a:xfrm rot="18054908">
            <a:off x="6331548" y="6132522"/>
            <a:ext cx="2507682" cy="400110"/>
          </a:xfrm>
          <a:prstGeom prst="rect">
            <a:avLst/>
          </a:prstGeom>
          <a:noFill/>
        </p:spPr>
        <p:txBody>
          <a:bodyPr wrap="square" rtlCol="0">
            <a:spAutoFit/>
          </a:bodyPr>
          <a:lstStyle/>
          <a:p>
            <a:pPr algn="r"/>
            <a:r>
              <a:rPr lang="en-US" sz="2000" dirty="0"/>
              <a:t>Intercept</a:t>
            </a:r>
          </a:p>
        </p:txBody>
      </p:sp>
      <p:cxnSp>
        <p:nvCxnSpPr>
          <p:cNvPr id="52" name="Straight Arrow Connector 51">
            <a:extLst>
              <a:ext uri="{FF2B5EF4-FFF2-40B4-BE49-F238E27FC236}">
                <a16:creationId xmlns:a16="http://schemas.microsoft.com/office/drawing/2014/main" id="{132A9776-6BCE-CE48-236A-C4DF85BF6699}"/>
              </a:ext>
            </a:extLst>
          </p:cNvPr>
          <p:cNvCxnSpPr>
            <a:cxnSpLocks/>
          </p:cNvCxnSpPr>
          <p:nvPr/>
        </p:nvCxnSpPr>
        <p:spPr>
          <a:xfrm flipV="1">
            <a:off x="8946116" y="2922014"/>
            <a:ext cx="318483" cy="151592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3" name="Straight Arrow Connector 52">
            <a:extLst>
              <a:ext uri="{FF2B5EF4-FFF2-40B4-BE49-F238E27FC236}">
                <a16:creationId xmlns:a16="http://schemas.microsoft.com/office/drawing/2014/main" id="{3D47E805-BC42-502F-3525-29941850915F}"/>
              </a:ext>
            </a:extLst>
          </p:cNvPr>
          <p:cNvCxnSpPr>
            <a:cxnSpLocks/>
          </p:cNvCxnSpPr>
          <p:nvPr/>
        </p:nvCxnSpPr>
        <p:spPr>
          <a:xfrm flipH="1" flipV="1">
            <a:off x="9516495" y="2916664"/>
            <a:ext cx="989894" cy="15212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06316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TotalTime>
  <Words>556</Words>
  <Application>Microsoft Macintosh PowerPoint</Application>
  <PresentationFormat>Widescreen</PresentationFormat>
  <Paragraphs>77</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Engelhard, M.D., Ph.D.</dc:creator>
  <cp:lastModifiedBy>Matthew Engelhard, M.D., Ph.D.</cp:lastModifiedBy>
  <cp:revision>8</cp:revision>
  <dcterms:created xsi:type="dcterms:W3CDTF">2022-05-04T18:44:45Z</dcterms:created>
  <dcterms:modified xsi:type="dcterms:W3CDTF">2022-05-05T20:29:19Z</dcterms:modified>
</cp:coreProperties>
</file>