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611" r:id="rId3"/>
    <p:sldId id="525" r:id="rId4"/>
    <p:sldId id="630" r:id="rId5"/>
    <p:sldId id="613" r:id="rId6"/>
    <p:sldId id="606" r:id="rId7"/>
    <p:sldId id="615" r:id="rId8"/>
    <p:sldId id="614" r:id="rId9"/>
    <p:sldId id="616" r:id="rId10"/>
    <p:sldId id="607" r:id="rId11"/>
    <p:sldId id="619" r:id="rId12"/>
    <p:sldId id="620" r:id="rId13"/>
    <p:sldId id="621" r:id="rId14"/>
    <p:sldId id="622" r:id="rId15"/>
    <p:sldId id="623" r:id="rId16"/>
    <p:sldId id="624" r:id="rId17"/>
    <p:sldId id="625" r:id="rId18"/>
    <p:sldId id="626" r:id="rId19"/>
    <p:sldId id="627" r:id="rId20"/>
    <p:sldId id="530" r:id="rId21"/>
    <p:sldId id="628" r:id="rId22"/>
    <p:sldId id="629" r:id="rId23"/>
    <p:sldId id="632" r:id="rId24"/>
    <p:sldId id="637" r:id="rId25"/>
    <p:sldId id="631" r:id="rId26"/>
    <p:sldId id="638" r:id="rId27"/>
    <p:sldId id="634" r:id="rId28"/>
    <p:sldId id="257" r:id="rId29"/>
    <p:sldId id="258" r:id="rId30"/>
    <p:sldId id="259" r:id="rId31"/>
    <p:sldId id="266" r:id="rId32"/>
    <p:sldId id="262" r:id="rId33"/>
    <p:sldId id="263" r:id="rId34"/>
    <p:sldId id="264" r:id="rId35"/>
    <p:sldId id="265" r:id="rId36"/>
    <p:sldId id="63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3E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4"/>
    <p:restoredTop sz="75102"/>
  </p:normalViewPr>
  <p:slideViewPr>
    <p:cSldViewPr snapToGrid="0" snapToObjects="1">
      <p:cViewPr varScale="1">
        <p:scale>
          <a:sx n="94" d="100"/>
          <a:sy n="94" d="100"/>
        </p:scale>
        <p:origin x="20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DFB6A-6F0A-E64A-865F-BF9D30A0069E}" type="datetimeFigureOut">
              <a:rPr lang="en-US" smtClean="0"/>
              <a:t>7/8/22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936FE-1CA5-6E47-9A7D-6B47478F9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20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possible to have a model that’s too flexible –</a:t>
            </a:r>
          </a:p>
          <a:p>
            <a:r>
              <a:rPr lang="en-US" dirty="0"/>
              <a:t>In some cases, we can have a decision boundary that can bob and weave around the feature space as much as it needs to</a:t>
            </a:r>
          </a:p>
          <a:p>
            <a:r>
              <a:rPr lang="en-US" dirty="0"/>
              <a:t>To make perfect predictions on the training set</a:t>
            </a:r>
          </a:p>
          <a:p>
            <a:endParaRPr lang="en-US" dirty="0"/>
          </a:p>
          <a:p>
            <a:r>
              <a:rPr lang="en-US" dirty="0"/>
              <a:t>The green boundary is an example of this – we’d say it’s overfitted – whereas the black boundary seems like it’s probably doing a better job capturing the “real” relationship between the coordinates and the labels</a:t>
            </a:r>
          </a:p>
          <a:p>
            <a:endParaRPr lang="en-US" dirty="0"/>
          </a:p>
          <a:p>
            <a:r>
              <a:rPr lang="en-US" dirty="0"/>
              <a:t>Our intuition about this comes from our belief – from experience – that data in the real-world are noisy</a:t>
            </a:r>
          </a:p>
          <a:p>
            <a:r>
              <a:rPr lang="en-US" dirty="0"/>
              <a:t>Now, it’s possible that our intuitions are wrong – it’s possible that the green boundary is actually best</a:t>
            </a:r>
          </a:p>
          <a:p>
            <a:r>
              <a:rPr lang="en-US" dirty="0"/>
              <a:t>How can we know for sure?</a:t>
            </a:r>
          </a:p>
          <a:p>
            <a:r>
              <a:rPr lang="en-US" dirty="0"/>
              <a:t>We can evaluate both boundaries on new data – data that wasn’t used to develop the boundary</a:t>
            </a:r>
          </a:p>
          <a:p>
            <a:endParaRPr lang="en-US" dirty="0"/>
          </a:p>
          <a:p>
            <a:r>
              <a:rPr lang="en-US" dirty="0"/>
              <a:t>This is what we do in machine learning.</a:t>
            </a:r>
          </a:p>
          <a:p>
            <a:r>
              <a:rPr lang="en-US" dirty="0"/>
              <a:t>If the boundary does a good job capturing the true relationship between predictors and labels, it’ll generalize well to new data – data it hasn’t yet seen before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5F3A6-6971-5D47-A3A5-1EDC47BAF5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883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important way to use the validation set, which is very common when training neural networks,</a:t>
            </a:r>
          </a:p>
          <a:p>
            <a:r>
              <a:rPr lang="en-US" dirty="0"/>
              <a:t>Is to monitor performance on the validation set repeatedly during training</a:t>
            </a:r>
          </a:p>
          <a:p>
            <a:endParaRPr lang="en-US" dirty="0"/>
          </a:p>
          <a:p>
            <a:r>
              <a:rPr lang="en-US" dirty="0"/>
              <a:t>As long as performance on the validation set is improving, we keep fine-tuning our model’s parameters by following the gradient of the loss</a:t>
            </a:r>
          </a:p>
          <a:p>
            <a:r>
              <a:rPr lang="en-US" dirty="0"/>
              <a:t>But when validation performance starts getting worse, we’re overfitting, so we stop training and lock in our current model parameters</a:t>
            </a:r>
          </a:p>
          <a:p>
            <a:endParaRPr lang="en-US" dirty="0"/>
          </a:p>
          <a:p>
            <a:r>
              <a:rPr lang="en-US" dirty="0"/>
              <a:t>Using the validation set in this way is called “early stopping”, and we’ll use it when training our neural network models both in scikit-learn and in </a:t>
            </a:r>
            <a:r>
              <a:rPr lang="en-US" dirty="0" err="1"/>
              <a:t>tensorflow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FC0524-2EB9-4443-A64B-60E068CC3A2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99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possible to have a model that’s too flexible –</a:t>
            </a:r>
          </a:p>
          <a:p>
            <a:r>
              <a:rPr lang="en-US" dirty="0"/>
              <a:t>In some cases, we can have a decision boundary that can bob and weave around the feature space as much as it needs to</a:t>
            </a:r>
          </a:p>
          <a:p>
            <a:r>
              <a:rPr lang="en-US" dirty="0"/>
              <a:t>To make perfect predictions on the training set</a:t>
            </a:r>
          </a:p>
          <a:p>
            <a:endParaRPr lang="en-US" dirty="0"/>
          </a:p>
          <a:p>
            <a:r>
              <a:rPr lang="en-US" dirty="0"/>
              <a:t>The green boundary is an example of this – we’d say it’s overfitted – whereas the black boundary seems like it’s probably doing a better job capturing the “real” relationship between the coordinates and the labels</a:t>
            </a:r>
          </a:p>
          <a:p>
            <a:endParaRPr lang="en-US" dirty="0"/>
          </a:p>
          <a:p>
            <a:r>
              <a:rPr lang="en-US" dirty="0"/>
              <a:t>Our intuition about this comes from our belief – from experience – that data in the real-world are noisy</a:t>
            </a:r>
          </a:p>
          <a:p>
            <a:r>
              <a:rPr lang="en-US" dirty="0"/>
              <a:t>Now, it’s possible that our intuitions are wrong – it’s possible that the green boundary is actually best</a:t>
            </a:r>
          </a:p>
          <a:p>
            <a:r>
              <a:rPr lang="en-US" dirty="0"/>
              <a:t>How can we know for sure?</a:t>
            </a:r>
          </a:p>
          <a:p>
            <a:r>
              <a:rPr lang="en-US" dirty="0"/>
              <a:t>We can evaluate both boundaries on new data – data that wasn’t used to develop the boundary</a:t>
            </a:r>
          </a:p>
          <a:p>
            <a:endParaRPr lang="en-US" dirty="0"/>
          </a:p>
          <a:p>
            <a:r>
              <a:rPr lang="en-US" dirty="0"/>
              <a:t>This is what we do in machine learning.</a:t>
            </a:r>
          </a:p>
          <a:p>
            <a:r>
              <a:rPr lang="en-US" dirty="0"/>
              <a:t>If the boundary does a good job capturing the true relationship between predictors and labels, it’ll generalize well to new data – data it hasn’t yet seen before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5F3A6-6971-5D47-A3A5-1EDC47BAF5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59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DE58F-843A-8447-AF7F-7BD31329CD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82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DE58F-843A-8447-AF7F-7BD31329CD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7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DE58F-843A-8447-AF7F-7BD31329CD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58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DE58F-843A-8447-AF7F-7BD31329CD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71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DE58F-843A-8447-AF7F-7BD31329CD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2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really strategy 1 is explicit regularization, whereas strategy 2 is implicit regularization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936FE-1CA5-6E47-9A7D-6B47478F9B9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08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really strategy 1 is explicit regularization, whereas strategy 2 is implicit regularization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936FE-1CA5-6E47-9A7D-6B47478F9B9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62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3CDAB-9FAC-1F90-7CEF-2287612C3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2263A4-B080-9DB8-BE44-AFC9C90F9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E07D3-1411-DD0D-AB11-DF70407E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7/8/22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A3720-56A4-59C4-377E-D7396C729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86C74-C0AB-5879-BC5C-A2150D0E4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20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C6BD1-686A-41B0-4B4F-8365879E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CB7EBD-FCC0-1506-8960-F15314059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C7C12-ACA0-604E-1E8D-3C3AAA09D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7/8/22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640D6-637D-8D83-1FB1-05150B4CC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3BF03-69A2-C315-4CB3-A02ED1B31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95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115989-B883-15A1-F02E-793F7662FC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CD5E8-B2F4-5541-A55A-7954E4ED6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A4B04-FF92-FA87-3A26-E5D6C0743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7/8/22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D907C-7B7F-EF3B-CB17-0EBE37F1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2BB12-E681-0C66-6ADB-FE1A981E9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37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E43B-9AB2-3593-FE73-A43C497B2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04EBC-CFD2-BDFA-E75A-AC5222427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EAADF-E125-1C55-F3AC-D037C94BC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7/8/22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D00B5-C5DB-A0CA-1D23-637510143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320AE-502F-DE6A-45CC-F22738C3F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88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20FE2-EFDC-03F8-0DB8-2E0B08AC5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ED70B-F111-7956-8149-F70A6BD5D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69F1E-FB4E-2419-F198-17AC8A823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7/8/22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46211-3800-6760-F1E1-84E4ECD67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EC93D-BBBA-EB2F-7603-49B4B5C72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8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2BC8-97C5-3CBB-B272-6792D8AC9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A33EC-41BD-0DB8-A86A-CD7EDCB8B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F865C-26A5-5B61-108B-CB681B9BE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12C29-B679-1C91-D261-D99D1C20A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7/8/22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A2035-298F-1232-4153-3F56F561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12A47-DE95-510E-A50C-8D39769D6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1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267D1-633B-CE6A-47CF-3ECF92C68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90A7E-7FA3-0C02-F574-FBD940301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01650-3F16-C18B-B948-6AE50AC87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D61AC9-8D71-EBBA-5CDA-04044F060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6F7F0E-BB23-708A-16F9-485F722AB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0161DD-A548-DB8A-D2C9-AF123D22C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7/8/22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68438B-5F58-EF97-DD30-D69562A82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D7C65F-30E9-CD33-A510-B81B9996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4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E59C0-0D4E-D5BB-2B4B-455D9314E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70873E-ABC2-9EBC-7D2B-1E57A5E47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7/8/22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900515-1252-7B93-462C-5DF494256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D0D69-5DFF-896A-9C50-B84B7383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58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501346-6C9C-124C-5360-F7CEEED1F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7/8/22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6A8D89-183F-474B-171B-AF0BBA56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019570-45BC-0F85-E88B-C46ADDE35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6FD97-9792-4A26-6684-A0162541F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E3A28-8206-1AED-5F88-D40ABE149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3A7C4-EC24-5584-FC22-C094BCB32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66527-0084-CFBF-5378-C137FBD17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7/8/22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923EA-45DE-30EA-1793-A90690AE8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597D8-6073-5973-596C-266BA5BF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7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FCB27-4EA9-555B-6D4D-42922BA5A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E0C5B0-5617-6C7D-50E7-F8093C5D7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E2BB05-8E26-A3B7-201B-9D8439D68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9087B-F53B-71AE-78E3-97DE7FE6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7/8/22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7C8D7-8FC7-271C-6FB6-EAFFEA2BA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7AA82-B010-3074-DF02-247D5F2E5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4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7FD0FD-1300-CEAD-E753-3B8B82AC6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24C34-308B-6367-DA81-9D5E7F69B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67A2E-97FE-81F4-084B-8FEF01B7F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15C4B-6DA0-F74F-B7CD-96A87E9C28D7}" type="datetimeFigureOut">
              <a:rPr lang="en-US" smtClean="0"/>
              <a:t>7/8/22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FB366-7164-ED51-4494-BBD14FEE7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EF94E-D3C4-303C-9CCF-F0E7A4DDA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5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file:///C:\Local-Documents\git-docs\CI-Fellowship\Presentations\COVID-JC\2_pipeline\images\retail-robot-hospitality-1.jp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/C:\Local-Documents\git-docs\CI-Fellowship\Presentations\COVID-JC\2_pipeline\images\retail-robot-hospitality-1.jp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/C:\Local-Documents\git-docs\CI-Fellowship\Presentations\COVID-JC\2_pipeline\images\retail-robot-hospitality-1.jp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/C:\Local-Documents\git-docs\CI-Fellowship\Presentations\COVID-JC\2_pipeline\images\retail-robot-hospitality-1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DAA3-33E6-0DB2-8C88-17010BB565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Mitigating Overfitting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50DDC-5FBB-9CAB-3651-22C45DE25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6200"/>
            <a:ext cx="9144000" cy="1371600"/>
          </a:xfrm>
        </p:spPr>
        <p:txBody>
          <a:bodyPr/>
          <a:lstStyle/>
          <a:p>
            <a:r>
              <a:rPr lang="en-US" dirty="0"/>
              <a:t>Matthew Engelhard</a:t>
            </a:r>
          </a:p>
        </p:txBody>
      </p:sp>
    </p:spTree>
    <p:extLst>
      <p:ext uri="{BB962C8B-B14F-4D97-AF65-F5344CB8AC3E}">
        <p14:creationId xmlns:p14="http://schemas.microsoft.com/office/powerpoint/2010/main" val="2211344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18647-DE39-2E48-A210-9B841BF63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2: Keep checking other data</a:t>
            </a:r>
          </a:p>
        </p:txBody>
      </p:sp>
      <p:pic>
        <p:nvPicPr>
          <p:cNvPr id="1026" name="Picture 2" descr="Anguilla. Shell washes up on tropical beach">
            <a:extLst>
              <a:ext uri="{FF2B5EF4-FFF2-40B4-BE49-F238E27FC236}">
                <a16:creationId xmlns:a16="http://schemas.microsoft.com/office/drawing/2014/main" id="{3DE5FB52-BD1A-204D-ACF4-0E6577E61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2771" y="1690688"/>
            <a:ext cx="4064000" cy="27051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eautiful palm trees against the sky during a tropical sunset.">
            <a:extLst>
              <a:ext uri="{FF2B5EF4-FFF2-40B4-BE49-F238E27FC236}">
                <a16:creationId xmlns:a16="http://schemas.microsoft.com/office/drawing/2014/main" id="{F208211D-2FEF-5B4A-ACE1-39A26CDE8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71735" y="4012066"/>
            <a:ext cx="4064000" cy="27051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ustralia best beaches cossies beach Cocos3">
            <a:extLst>
              <a:ext uri="{FF2B5EF4-FFF2-40B4-BE49-F238E27FC236}">
                <a16:creationId xmlns:a16="http://schemas.microsoft.com/office/drawing/2014/main" id="{3E707EEB-ABE9-1448-97F7-F3FE3B5EC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74524" y="2210055"/>
            <a:ext cx="3887667" cy="218573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s It Safe to Go to the Beach? Experts Weigh In | Condé Nast Traveler">
            <a:extLst>
              <a:ext uri="{FF2B5EF4-FFF2-40B4-BE49-F238E27FC236}">
                <a16:creationId xmlns:a16="http://schemas.microsoft.com/office/drawing/2014/main" id="{D8B043B1-F521-104A-8F48-28AA59BBB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59538" y="1713380"/>
            <a:ext cx="2420040" cy="32267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he 10 Best Beaches In and Around Dubai">
            <a:extLst>
              <a:ext uri="{FF2B5EF4-FFF2-40B4-BE49-F238E27FC236}">
                <a16:creationId xmlns:a16="http://schemas.microsoft.com/office/drawing/2014/main" id="{CDFE4595-ACD1-F744-8A75-68E1009E4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07488" y="4271267"/>
            <a:ext cx="3084410" cy="231370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66F60B-9737-344F-BC5E-8FAEA001B8BB}"/>
              </a:ext>
            </a:extLst>
          </p:cNvPr>
          <p:cNvSpPr txBox="1"/>
          <p:nvPr/>
        </p:nvSpPr>
        <p:spPr>
          <a:xfrm>
            <a:off x="5736778" y="4589645"/>
            <a:ext cx="126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F42F0C-39F5-AB4D-8491-7F162F9C463E}"/>
              </a:ext>
            </a:extLst>
          </p:cNvPr>
          <p:cNvSpPr txBox="1"/>
          <p:nvPr/>
        </p:nvSpPr>
        <p:spPr>
          <a:xfrm>
            <a:off x="10968385" y="3513623"/>
            <a:ext cx="1123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Validation</a:t>
            </a:r>
          </a:p>
          <a:p>
            <a:r>
              <a:rPr lang="en-US" dirty="0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1241988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E763400-AE94-171A-BA3B-BE4F0D298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740" y="1027906"/>
            <a:ext cx="8288482" cy="56983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20C5B8-6072-BDA4-7CF4-F24B0AFDA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2858" cy="1325563"/>
          </a:xfrm>
        </p:spPr>
        <p:txBody>
          <a:bodyPr/>
          <a:lstStyle/>
          <a:p>
            <a:r>
              <a:rPr lang="en-US" dirty="0"/>
              <a:t>Let’s teach a neural network to identify cancer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E3F9F2-1FE3-3D75-F653-7F40408A1620}"/>
              </a:ext>
            </a:extLst>
          </p:cNvPr>
          <p:cNvCxnSpPr/>
          <p:nvPr/>
        </p:nvCxnSpPr>
        <p:spPr>
          <a:xfrm>
            <a:off x="5625281" y="1492357"/>
            <a:ext cx="4343400" cy="4769427"/>
          </a:xfrm>
          <a:prstGeom prst="line">
            <a:avLst/>
          </a:prstGeom>
          <a:ln w="38100">
            <a:solidFill>
              <a:srgbClr val="D53E8B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D498A56-DC87-59BF-E86B-9520BA279774}"/>
              </a:ext>
            </a:extLst>
          </p:cNvPr>
          <p:cNvSpPr txBox="1"/>
          <p:nvPr/>
        </p:nvSpPr>
        <p:spPr>
          <a:xfrm>
            <a:off x="838200" y="2025445"/>
            <a:ext cx="24957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53E8B"/>
                </a:solidFill>
              </a:rPr>
              <a:t>Initial decision boundary</a:t>
            </a:r>
          </a:p>
          <a:p>
            <a:endParaRPr lang="en-US" dirty="0"/>
          </a:p>
          <a:p>
            <a:r>
              <a:rPr lang="en-US" dirty="0"/>
              <a:t>(epoch 0)</a:t>
            </a:r>
          </a:p>
        </p:txBody>
      </p:sp>
    </p:spTree>
    <p:extLst>
      <p:ext uri="{BB962C8B-B14F-4D97-AF65-F5344CB8AC3E}">
        <p14:creationId xmlns:p14="http://schemas.microsoft.com/office/powerpoint/2010/main" val="1879840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E763400-AE94-171A-BA3B-BE4F0D298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740" y="1027906"/>
            <a:ext cx="8288482" cy="56983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20C5B8-6072-BDA4-7CF4-F24B0AFDA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5206" cy="1325563"/>
          </a:xfrm>
        </p:spPr>
        <p:txBody>
          <a:bodyPr/>
          <a:lstStyle/>
          <a:p>
            <a:r>
              <a:rPr lang="en-US" dirty="0"/>
              <a:t>Let’s teach a neural network to identify cancer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498A56-DC87-59BF-E86B-9520BA279774}"/>
              </a:ext>
            </a:extLst>
          </p:cNvPr>
          <p:cNvSpPr txBox="1"/>
          <p:nvPr/>
        </p:nvSpPr>
        <p:spPr>
          <a:xfrm>
            <a:off x="838200" y="2025445"/>
            <a:ext cx="27812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53E8B"/>
                </a:solidFill>
              </a:rPr>
              <a:t>Updated decision boundary</a:t>
            </a:r>
          </a:p>
          <a:p>
            <a:endParaRPr lang="en-US" dirty="0"/>
          </a:p>
          <a:p>
            <a:r>
              <a:rPr lang="en-US" dirty="0"/>
              <a:t>(epoch 1)</a:t>
            </a:r>
          </a:p>
          <a:p>
            <a:endParaRPr lang="en-US" dirty="0"/>
          </a:p>
          <a:p>
            <a:r>
              <a:rPr lang="en-US" u="sng" dirty="0"/>
              <a:t>Sure.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22EC904E-4913-FE93-B1F4-8154B5457682}"/>
              </a:ext>
            </a:extLst>
          </p:cNvPr>
          <p:cNvSpPr/>
          <p:nvPr/>
        </p:nvSpPr>
        <p:spPr>
          <a:xfrm>
            <a:off x="4493342" y="2231923"/>
            <a:ext cx="6683477" cy="3470787"/>
          </a:xfrm>
          <a:custGeom>
            <a:avLst/>
            <a:gdLst>
              <a:gd name="connsiteX0" fmla="*/ 0 w 6223819"/>
              <a:gd name="connsiteY0" fmla="*/ 2910349 h 2910349"/>
              <a:gd name="connsiteX1" fmla="*/ 78658 w 6223819"/>
              <a:gd name="connsiteY1" fmla="*/ 2851355 h 2910349"/>
              <a:gd name="connsiteX2" fmla="*/ 137651 w 6223819"/>
              <a:gd name="connsiteY2" fmla="*/ 2792362 h 2910349"/>
              <a:gd name="connsiteX3" fmla="*/ 196645 w 6223819"/>
              <a:gd name="connsiteY3" fmla="*/ 2753033 h 2910349"/>
              <a:gd name="connsiteX4" fmla="*/ 226142 w 6223819"/>
              <a:gd name="connsiteY4" fmla="*/ 2733368 h 2910349"/>
              <a:gd name="connsiteX5" fmla="*/ 265471 w 6223819"/>
              <a:gd name="connsiteY5" fmla="*/ 2694039 h 2910349"/>
              <a:gd name="connsiteX6" fmla="*/ 294967 w 6223819"/>
              <a:gd name="connsiteY6" fmla="*/ 2674375 h 2910349"/>
              <a:gd name="connsiteX7" fmla="*/ 334296 w 6223819"/>
              <a:gd name="connsiteY7" fmla="*/ 2644878 h 2910349"/>
              <a:gd name="connsiteX8" fmla="*/ 363793 w 6223819"/>
              <a:gd name="connsiteY8" fmla="*/ 2625213 h 2910349"/>
              <a:gd name="connsiteX9" fmla="*/ 442451 w 6223819"/>
              <a:gd name="connsiteY9" fmla="*/ 2576052 h 2910349"/>
              <a:gd name="connsiteX10" fmla="*/ 471948 w 6223819"/>
              <a:gd name="connsiteY10" fmla="*/ 2556388 h 2910349"/>
              <a:gd name="connsiteX11" fmla="*/ 511277 w 6223819"/>
              <a:gd name="connsiteY11" fmla="*/ 2526891 h 2910349"/>
              <a:gd name="connsiteX12" fmla="*/ 550606 w 6223819"/>
              <a:gd name="connsiteY12" fmla="*/ 2517059 h 2910349"/>
              <a:gd name="connsiteX13" fmla="*/ 629264 w 6223819"/>
              <a:gd name="connsiteY13" fmla="*/ 2477730 h 2910349"/>
              <a:gd name="connsiteX14" fmla="*/ 658761 w 6223819"/>
              <a:gd name="connsiteY14" fmla="*/ 2467897 h 2910349"/>
              <a:gd name="connsiteX15" fmla="*/ 707922 w 6223819"/>
              <a:gd name="connsiteY15" fmla="*/ 2438400 h 2910349"/>
              <a:gd name="connsiteX16" fmla="*/ 737419 w 6223819"/>
              <a:gd name="connsiteY16" fmla="*/ 2428568 h 2910349"/>
              <a:gd name="connsiteX17" fmla="*/ 766916 w 6223819"/>
              <a:gd name="connsiteY17" fmla="*/ 2408904 h 2910349"/>
              <a:gd name="connsiteX18" fmla="*/ 796412 w 6223819"/>
              <a:gd name="connsiteY18" fmla="*/ 2399071 h 2910349"/>
              <a:gd name="connsiteX19" fmla="*/ 875071 w 6223819"/>
              <a:gd name="connsiteY19" fmla="*/ 2359742 h 2910349"/>
              <a:gd name="connsiteX20" fmla="*/ 904567 w 6223819"/>
              <a:gd name="connsiteY20" fmla="*/ 2349910 h 2910349"/>
              <a:gd name="connsiteX21" fmla="*/ 934064 w 6223819"/>
              <a:gd name="connsiteY21" fmla="*/ 2330246 h 2910349"/>
              <a:gd name="connsiteX22" fmla="*/ 973393 w 6223819"/>
              <a:gd name="connsiteY22" fmla="*/ 2310581 h 2910349"/>
              <a:gd name="connsiteX23" fmla="*/ 1002890 w 6223819"/>
              <a:gd name="connsiteY23" fmla="*/ 2290917 h 2910349"/>
              <a:gd name="connsiteX24" fmla="*/ 1061883 w 6223819"/>
              <a:gd name="connsiteY24" fmla="*/ 2271252 h 2910349"/>
              <a:gd name="connsiteX25" fmla="*/ 1101212 w 6223819"/>
              <a:gd name="connsiteY25" fmla="*/ 2251588 h 2910349"/>
              <a:gd name="connsiteX26" fmla="*/ 1130709 w 6223819"/>
              <a:gd name="connsiteY26" fmla="*/ 2231923 h 2910349"/>
              <a:gd name="connsiteX27" fmla="*/ 1160206 w 6223819"/>
              <a:gd name="connsiteY27" fmla="*/ 2222091 h 2910349"/>
              <a:gd name="connsiteX28" fmla="*/ 1189703 w 6223819"/>
              <a:gd name="connsiteY28" fmla="*/ 2192594 h 2910349"/>
              <a:gd name="connsiteX29" fmla="*/ 1219200 w 6223819"/>
              <a:gd name="connsiteY29" fmla="*/ 2182762 h 2910349"/>
              <a:gd name="connsiteX30" fmla="*/ 1268361 w 6223819"/>
              <a:gd name="connsiteY30" fmla="*/ 2153265 h 2910349"/>
              <a:gd name="connsiteX31" fmla="*/ 1347019 w 6223819"/>
              <a:gd name="connsiteY31" fmla="*/ 2113936 h 2910349"/>
              <a:gd name="connsiteX32" fmla="*/ 1415845 w 6223819"/>
              <a:gd name="connsiteY32" fmla="*/ 2074607 h 2910349"/>
              <a:gd name="connsiteX33" fmla="*/ 1533832 w 6223819"/>
              <a:gd name="connsiteY33" fmla="*/ 2005781 h 2910349"/>
              <a:gd name="connsiteX34" fmla="*/ 1573161 w 6223819"/>
              <a:gd name="connsiteY34" fmla="*/ 1986117 h 2910349"/>
              <a:gd name="connsiteX35" fmla="*/ 1612490 w 6223819"/>
              <a:gd name="connsiteY35" fmla="*/ 1966452 h 2910349"/>
              <a:gd name="connsiteX36" fmla="*/ 1681316 w 6223819"/>
              <a:gd name="connsiteY36" fmla="*/ 1936955 h 2910349"/>
              <a:gd name="connsiteX37" fmla="*/ 1779638 w 6223819"/>
              <a:gd name="connsiteY37" fmla="*/ 1887794 h 2910349"/>
              <a:gd name="connsiteX38" fmla="*/ 1809135 w 6223819"/>
              <a:gd name="connsiteY38" fmla="*/ 1877962 h 2910349"/>
              <a:gd name="connsiteX39" fmla="*/ 1877961 w 6223819"/>
              <a:gd name="connsiteY39" fmla="*/ 1838633 h 2910349"/>
              <a:gd name="connsiteX40" fmla="*/ 1917290 w 6223819"/>
              <a:gd name="connsiteY40" fmla="*/ 1828800 h 2910349"/>
              <a:gd name="connsiteX41" fmla="*/ 1986116 w 6223819"/>
              <a:gd name="connsiteY41" fmla="*/ 1799304 h 2910349"/>
              <a:gd name="connsiteX42" fmla="*/ 2035277 w 6223819"/>
              <a:gd name="connsiteY42" fmla="*/ 1779639 h 2910349"/>
              <a:gd name="connsiteX43" fmla="*/ 2074606 w 6223819"/>
              <a:gd name="connsiteY43" fmla="*/ 1750142 h 2910349"/>
              <a:gd name="connsiteX44" fmla="*/ 2133600 w 6223819"/>
              <a:gd name="connsiteY44" fmla="*/ 1720646 h 2910349"/>
              <a:gd name="connsiteX45" fmla="*/ 2202425 w 6223819"/>
              <a:gd name="connsiteY45" fmla="*/ 1681317 h 2910349"/>
              <a:gd name="connsiteX46" fmla="*/ 2271251 w 6223819"/>
              <a:gd name="connsiteY46" fmla="*/ 1641988 h 2910349"/>
              <a:gd name="connsiteX47" fmla="*/ 2300748 w 6223819"/>
              <a:gd name="connsiteY47" fmla="*/ 1632155 h 2910349"/>
              <a:gd name="connsiteX48" fmla="*/ 2369574 w 6223819"/>
              <a:gd name="connsiteY48" fmla="*/ 1592826 h 2910349"/>
              <a:gd name="connsiteX49" fmla="*/ 2438400 w 6223819"/>
              <a:gd name="connsiteY49" fmla="*/ 1543665 h 2910349"/>
              <a:gd name="connsiteX50" fmla="*/ 2517058 w 6223819"/>
              <a:gd name="connsiteY50" fmla="*/ 1504336 h 2910349"/>
              <a:gd name="connsiteX51" fmla="*/ 2566219 w 6223819"/>
              <a:gd name="connsiteY51" fmla="*/ 1474839 h 2910349"/>
              <a:gd name="connsiteX52" fmla="*/ 2595716 w 6223819"/>
              <a:gd name="connsiteY52" fmla="*/ 1455175 h 2910349"/>
              <a:gd name="connsiteX53" fmla="*/ 2625212 w 6223819"/>
              <a:gd name="connsiteY53" fmla="*/ 1445342 h 2910349"/>
              <a:gd name="connsiteX54" fmla="*/ 2664542 w 6223819"/>
              <a:gd name="connsiteY54" fmla="*/ 1415846 h 2910349"/>
              <a:gd name="connsiteX55" fmla="*/ 2694038 w 6223819"/>
              <a:gd name="connsiteY55" fmla="*/ 1406013 h 2910349"/>
              <a:gd name="connsiteX56" fmla="*/ 2733367 w 6223819"/>
              <a:gd name="connsiteY56" fmla="*/ 1386349 h 2910349"/>
              <a:gd name="connsiteX57" fmla="*/ 2821858 w 6223819"/>
              <a:gd name="connsiteY57" fmla="*/ 1327355 h 2910349"/>
              <a:gd name="connsiteX58" fmla="*/ 2930012 w 6223819"/>
              <a:gd name="connsiteY58" fmla="*/ 1278194 h 2910349"/>
              <a:gd name="connsiteX59" fmla="*/ 2969342 w 6223819"/>
              <a:gd name="connsiteY59" fmla="*/ 1248697 h 2910349"/>
              <a:gd name="connsiteX60" fmla="*/ 3008671 w 6223819"/>
              <a:gd name="connsiteY60" fmla="*/ 1238865 h 2910349"/>
              <a:gd name="connsiteX61" fmla="*/ 3038167 w 6223819"/>
              <a:gd name="connsiteY61" fmla="*/ 1229033 h 2910349"/>
              <a:gd name="connsiteX62" fmla="*/ 3106993 w 6223819"/>
              <a:gd name="connsiteY62" fmla="*/ 1189704 h 2910349"/>
              <a:gd name="connsiteX63" fmla="*/ 3175819 w 6223819"/>
              <a:gd name="connsiteY63" fmla="*/ 1170039 h 2910349"/>
              <a:gd name="connsiteX64" fmla="*/ 3234812 w 6223819"/>
              <a:gd name="connsiteY64" fmla="*/ 1150375 h 2910349"/>
              <a:gd name="connsiteX65" fmla="*/ 3274142 w 6223819"/>
              <a:gd name="connsiteY65" fmla="*/ 1130710 h 2910349"/>
              <a:gd name="connsiteX66" fmla="*/ 3303638 w 6223819"/>
              <a:gd name="connsiteY66" fmla="*/ 1111046 h 2910349"/>
              <a:gd name="connsiteX67" fmla="*/ 3372464 w 6223819"/>
              <a:gd name="connsiteY67" fmla="*/ 1091381 h 2910349"/>
              <a:gd name="connsiteX68" fmla="*/ 3421625 w 6223819"/>
              <a:gd name="connsiteY68" fmla="*/ 1061884 h 2910349"/>
              <a:gd name="connsiteX69" fmla="*/ 3480619 w 6223819"/>
              <a:gd name="connsiteY69" fmla="*/ 1042220 h 2910349"/>
              <a:gd name="connsiteX70" fmla="*/ 3519948 w 6223819"/>
              <a:gd name="connsiteY70" fmla="*/ 1022555 h 2910349"/>
              <a:gd name="connsiteX71" fmla="*/ 3618271 w 6223819"/>
              <a:gd name="connsiteY71" fmla="*/ 983226 h 2910349"/>
              <a:gd name="connsiteX72" fmla="*/ 3657600 w 6223819"/>
              <a:gd name="connsiteY72" fmla="*/ 963562 h 2910349"/>
              <a:gd name="connsiteX73" fmla="*/ 3726425 w 6223819"/>
              <a:gd name="connsiteY73" fmla="*/ 943897 h 2910349"/>
              <a:gd name="connsiteX74" fmla="*/ 3814916 w 6223819"/>
              <a:gd name="connsiteY74" fmla="*/ 904568 h 2910349"/>
              <a:gd name="connsiteX75" fmla="*/ 3913238 w 6223819"/>
              <a:gd name="connsiteY75" fmla="*/ 875071 h 2910349"/>
              <a:gd name="connsiteX76" fmla="*/ 3952567 w 6223819"/>
              <a:gd name="connsiteY76" fmla="*/ 855407 h 2910349"/>
              <a:gd name="connsiteX77" fmla="*/ 4001729 w 6223819"/>
              <a:gd name="connsiteY77" fmla="*/ 825910 h 2910349"/>
              <a:gd name="connsiteX78" fmla="*/ 4041058 w 6223819"/>
              <a:gd name="connsiteY78" fmla="*/ 816078 h 2910349"/>
              <a:gd name="connsiteX79" fmla="*/ 4070554 w 6223819"/>
              <a:gd name="connsiteY79" fmla="*/ 806246 h 2910349"/>
              <a:gd name="connsiteX80" fmla="*/ 4100051 w 6223819"/>
              <a:gd name="connsiteY80" fmla="*/ 786581 h 2910349"/>
              <a:gd name="connsiteX81" fmla="*/ 4188542 w 6223819"/>
              <a:gd name="connsiteY81" fmla="*/ 757084 h 2910349"/>
              <a:gd name="connsiteX82" fmla="*/ 4237703 w 6223819"/>
              <a:gd name="connsiteY82" fmla="*/ 727588 h 2910349"/>
              <a:gd name="connsiteX83" fmla="*/ 4365522 w 6223819"/>
              <a:gd name="connsiteY83" fmla="*/ 678426 h 2910349"/>
              <a:gd name="connsiteX84" fmla="*/ 4424516 w 6223819"/>
              <a:gd name="connsiteY84" fmla="*/ 639097 h 2910349"/>
              <a:gd name="connsiteX85" fmla="*/ 4454012 w 6223819"/>
              <a:gd name="connsiteY85" fmla="*/ 629265 h 2910349"/>
              <a:gd name="connsiteX86" fmla="*/ 4542503 w 6223819"/>
              <a:gd name="connsiteY86" fmla="*/ 589936 h 2910349"/>
              <a:gd name="connsiteX87" fmla="*/ 4591664 w 6223819"/>
              <a:gd name="connsiteY87" fmla="*/ 580104 h 2910349"/>
              <a:gd name="connsiteX88" fmla="*/ 4660490 w 6223819"/>
              <a:gd name="connsiteY88" fmla="*/ 540775 h 2910349"/>
              <a:gd name="connsiteX89" fmla="*/ 4689987 w 6223819"/>
              <a:gd name="connsiteY89" fmla="*/ 530942 h 2910349"/>
              <a:gd name="connsiteX90" fmla="*/ 4758812 w 6223819"/>
              <a:gd name="connsiteY90" fmla="*/ 501446 h 2910349"/>
              <a:gd name="connsiteX91" fmla="*/ 4827638 w 6223819"/>
              <a:gd name="connsiteY91" fmla="*/ 481781 h 2910349"/>
              <a:gd name="connsiteX92" fmla="*/ 4896464 w 6223819"/>
              <a:gd name="connsiteY92" fmla="*/ 452284 h 2910349"/>
              <a:gd name="connsiteX93" fmla="*/ 4994787 w 6223819"/>
              <a:gd name="connsiteY93" fmla="*/ 422788 h 2910349"/>
              <a:gd name="connsiteX94" fmla="*/ 5093109 w 6223819"/>
              <a:gd name="connsiteY94" fmla="*/ 383459 h 2910349"/>
              <a:gd name="connsiteX95" fmla="*/ 5152103 w 6223819"/>
              <a:gd name="connsiteY95" fmla="*/ 373626 h 2910349"/>
              <a:gd name="connsiteX96" fmla="*/ 5201264 w 6223819"/>
              <a:gd name="connsiteY96" fmla="*/ 353962 h 2910349"/>
              <a:gd name="connsiteX97" fmla="*/ 5260258 w 6223819"/>
              <a:gd name="connsiteY97" fmla="*/ 334297 h 2910349"/>
              <a:gd name="connsiteX98" fmla="*/ 5348748 w 6223819"/>
              <a:gd name="connsiteY98" fmla="*/ 285136 h 2910349"/>
              <a:gd name="connsiteX99" fmla="*/ 5397909 w 6223819"/>
              <a:gd name="connsiteY99" fmla="*/ 265471 h 2910349"/>
              <a:gd name="connsiteX100" fmla="*/ 5447071 w 6223819"/>
              <a:gd name="connsiteY100" fmla="*/ 255639 h 2910349"/>
              <a:gd name="connsiteX101" fmla="*/ 5476567 w 6223819"/>
              <a:gd name="connsiteY101" fmla="*/ 245807 h 2910349"/>
              <a:gd name="connsiteX102" fmla="*/ 5506064 w 6223819"/>
              <a:gd name="connsiteY102" fmla="*/ 226142 h 2910349"/>
              <a:gd name="connsiteX103" fmla="*/ 5614219 w 6223819"/>
              <a:gd name="connsiteY103" fmla="*/ 186813 h 2910349"/>
              <a:gd name="connsiteX104" fmla="*/ 5643716 w 6223819"/>
              <a:gd name="connsiteY104" fmla="*/ 176981 h 2910349"/>
              <a:gd name="connsiteX105" fmla="*/ 5673212 w 6223819"/>
              <a:gd name="connsiteY105" fmla="*/ 167149 h 2910349"/>
              <a:gd name="connsiteX106" fmla="*/ 5712542 w 6223819"/>
              <a:gd name="connsiteY106" fmla="*/ 157317 h 2910349"/>
              <a:gd name="connsiteX107" fmla="*/ 5761703 w 6223819"/>
              <a:gd name="connsiteY107" fmla="*/ 137652 h 2910349"/>
              <a:gd name="connsiteX108" fmla="*/ 5850193 w 6223819"/>
              <a:gd name="connsiteY108" fmla="*/ 127820 h 2910349"/>
              <a:gd name="connsiteX109" fmla="*/ 5968180 w 6223819"/>
              <a:gd name="connsiteY109" fmla="*/ 98323 h 2910349"/>
              <a:gd name="connsiteX110" fmla="*/ 6046838 w 6223819"/>
              <a:gd name="connsiteY110" fmla="*/ 78659 h 2910349"/>
              <a:gd name="connsiteX111" fmla="*/ 6086167 w 6223819"/>
              <a:gd name="connsiteY111" fmla="*/ 58994 h 2910349"/>
              <a:gd name="connsiteX112" fmla="*/ 6115664 w 6223819"/>
              <a:gd name="connsiteY112" fmla="*/ 49162 h 2910349"/>
              <a:gd name="connsiteX113" fmla="*/ 6145161 w 6223819"/>
              <a:gd name="connsiteY113" fmla="*/ 29497 h 2910349"/>
              <a:gd name="connsiteX114" fmla="*/ 6204154 w 6223819"/>
              <a:gd name="connsiteY114" fmla="*/ 9833 h 2910349"/>
              <a:gd name="connsiteX115" fmla="*/ 6223819 w 6223819"/>
              <a:gd name="connsiteY115" fmla="*/ 0 h 291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6223819" h="2910349">
                <a:moveTo>
                  <a:pt x="0" y="2910349"/>
                </a:moveTo>
                <a:cubicBezTo>
                  <a:pt x="26219" y="2890684"/>
                  <a:pt x="53774" y="2872684"/>
                  <a:pt x="78658" y="2851355"/>
                </a:cubicBezTo>
                <a:cubicBezTo>
                  <a:pt x="99773" y="2833257"/>
                  <a:pt x="114512" y="2807788"/>
                  <a:pt x="137651" y="2792362"/>
                </a:cubicBezTo>
                <a:lnTo>
                  <a:pt x="196645" y="2753033"/>
                </a:lnTo>
                <a:cubicBezTo>
                  <a:pt x="206477" y="2746478"/>
                  <a:pt x="217786" y="2741724"/>
                  <a:pt x="226142" y="2733368"/>
                </a:cubicBezTo>
                <a:cubicBezTo>
                  <a:pt x="239252" y="2720258"/>
                  <a:pt x="251394" y="2706105"/>
                  <a:pt x="265471" y="2694039"/>
                </a:cubicBezTo>
                <a:cubicBezTo>
                  <a:pt x="274443" y="2686349"/>
                  <a:pt x="285351" y="2681243"/>
                  <a:pt x="294967" y="2674375"/>
                </a:cubicBezTo>
                <a:cubicBezTo>
                  <a:pt x="308302" y="2664850"/>
                  <a:pt x="320961" y="2654403"/>
                  <a:pt x="334296" y="2644878"/>
                </a:cubicBezTo>
                <a:cubicBezTo>
                  <a:pt x="343912" y="2638009"/>
                  <a:pt x="354177" y="2632081"/>
                  <a:pt x="363793" y="2625213"/>
                </a:cubicBezTo>
                <a:cubicBezTo>
                  <a:pt x="457780" y="2558080"/>
                  <a:pt x="350064" y="2628844"/>
                  <a:pt x="442451" y="2576052"/>
                </a:cubicBezTo>
                <a:cubicBezTo>
                  <a:pt x="452711" y="2570189"/>
                  <a:pt x="462332" y="2563256"/>
                  <a:pt x="471948" y="2556388"/>
                </a:cubicBezTo>
                <a:cubicBezTo>
                  <a:pt x="485283" y="2546863"/>
                  <a:pt x="496620" y="2534220"/>
                  <a:pt x="511277" y="2526891"/>
                </a:cubicBezTo>
                <a:cubicBezTo>
                  <a:pt x="523363" y="2520848"/>
                  <a:pt x="537496" y="2520336"/>
                  <a:pt x="550606" y="2517059"/>
                </a:cubicBezTo>
                <a:cubicBezTo>
                  <a:pt x="576825" y="2503949"/>
                  <a:pt x="601454" y="2487000"/>
                  <a:pt x="629264" y="2477730"/>
                </a:cubicBezTo>
                <a:cubicBezTo>
                  <a:pt x="639096" y="2474452"/>
                  <a:pt x="649491" y="2472532"/>
                  <a:pt x="658761" y="2467897"/>
                </a:cubicBezTo>
                <a:cubicBezTo>
                  <a:pt x="675854" y="2459350"/>
                  <a:pt x="690829" y="2446946"/>
                  <a:pt x="707922" y="2438400"/>
                </a:cubicBezTo>
                <a:cubicBezTo>
                  <a:pt x="717192" y="2433765"/>
                  <a:pt x="728149" y="2433203"/>
                  <a:pt x="737419" y="2428568"/>
                </a:cubicBezTo>
                <a:cubicBezTo>
                  <a:pt x="747988" y="2423283"/>
                  <a:pt x="756347" y="2414189"/>
                  <a:pt x="766916" y="2408904"/>
                </a:cubicBezTo>
                <a:cubicBezTo>
                  <a:pt x="776186" y="2404269"/>
                  <a:pt x="786977" y="2403360"/>
                  <a:pt x="796412" y="2399071"/>
                </a:cubicBezTo>
                <a:cubicBezTo>
                  <a:pt x="823099" y="2386940"/>
                  <a:pt x="847261" y="2369012"/>
                  <a:pt x="875071" y="2359742"/>
                </a:cubicBezTo>
                <a:cubicBezTo>
                  <a:pt x="884903" y="2356465"/>
                  <a:pt x="895297" y="2354545"/>
                  <a:pt x="904567" y="2349910"/>
                </a:cubicBezTo>
                <a:cubicBezTo>
                  <a:pt x="915136" y="2344625"/>
                  <a:pt x="923804" y="2336109"/>
                  <a:pt x="934064" y="2330246"/>
                </a:cubicBezTo>
                <a:cubicBezTo>
                  <a:pt x="946790" y="2322974"/>
                  <a:pt x="960667" y="2317853"/>
                  <a:pt x="973393" y="2310581"/>
                </a:cubicBezTo>
                <a:cubicBezTo>
                  <a:pt x="983653" y="2304718"/>
                  <a:pt x="992092" y="2295716"/>
                  <a:pt x="1002890" y="2290917"/>
                </a:cubicBezTo>
                <a:cubicBezTo>
                  <a:pt x="1021832" y="2282499"/>
                  <a:pt x="1043343" y="2280522"/>
                  <a:pt x="1061883" y="2271252"/>
                </a:cubicBezTo>
                <a:cubicBezTo>
                  <a:pt x="1074993" y="2264697"/>
                  <a:pt x="1088486" y="2258860"/>
                  <a:pt x="1101212" y="2251588"/>
                </a:cubicBezTo>
                <a:cubicBezTo>
                  <a:pt x="1111472" y="2245725"/>
                  <a:pt x="1120140" y="2237208"/>
                  <a:pt x="1130709" y="2231923"/>
                </a:cubicBezTo>
                <a:cubicBezTo>
                  <a:pt x="1139979" y="2227288"/>
                  <a:pt x="1150374" y="2225368"/>
                  <a:pt x="1160206" y="2222091"/>
                </a:cubicBezTo>
                <a:cubicBezTo>
                  <a:pt x="1170038" y="2212259"/>
                  <a:pt x="1178133" y="2200307"/>
                  <a:pt x="1189703" y="2192594"/>
                </a:cubicBezTo>
                <a:cubicBezTo>
                  <a:pt x="1198327" y="2186845"/>
                  <a:pt x="1209930" y="2187397"/>
                  <a:pt x="1219200" y="2182762"/>
                </a:cubicBezTo>
                <a:cubicBezTo>
                  <a:pt x="1236293" y="2174216"/>
                  <a:pt x="1251535" y="2162325"/>
                  <a:pt x="1268361" y="2153265"/>
                </a:cubicBezTo>
                <a:cubicBezTo>
                  <a:pt x="1294171" y="2139367"/>
                  <a:pt x="1323568" y="2131525"/>
                  <a:pt x="1347019" y="2113936"/>
                </a:cubicBezTo>
                <a:cubicBezTo>
                  <a:pt x="1394639" y="2078220"/>
                  <a:pt x="1370802" y="2089621"/>
                  <a:pt x="1415845" y="2074607"/>
                </a:cubicBezTo>
                <a:cubicBezTo>
                  <a:pt x="1478624" y="2027522"/>
                  <a:pt x="1440518" y="2052437"/>
                  <a:pt x="1533832" y="2005781"/>
                </a:cubicBezTo>
                <a:lnTo>
                  <a:pt x="1573161" y="1986117"/>
                </a:lnTo>
                <a:cubicBezTo>
                  <a:pt x="1586271" y="1979562"/>
                  <a:pt x="1598585" y="1971087"/>
                  <a:pt x="1612490" y="1966452"/>
                </a:cubicBezTo>
                <a:cubicBezTo>
                  <a:pt x="1641167" y="1956893"/>
                  <a:pt x="1653542" y="1954314"/>
                  <a:pt x="1681316" y="1936955"/>
                </a:cubicBezTo>
                <a:cubicBezTo>
                  <a:pt x="1761186" y="1887037"/>
                  <a:pt x="1674794" y="1922742"/>
                  <a:pt x="1779638" y="1887794"/>
                </a:cubicBezTo>
                <a:lnTo>
                  <a:pt x="1809135" y="1877962"/>
                </a:lnTo>
                <a:cubicBezTo>
                  <a:pt x="1833588" y="1861659"/>
                  <a:pt x="1849444" y="1849327"/>
                  <a:pt x="1877961" y="1838633"/>
                </a:cubicBezTo>
                <a:cubicBezTo>
                  <a:pt x="1890614" y="1833888"/>
                  <a:pt x="1904297" y="1832512"/>
                  <a:pt x="1917290" y="1828800"/>
                </a:cubicBezTo>
                <a:cubicBezTo>
                  <a:pt x="1959701" y="1816682"/>
                  <a:pt x="1938919" y="1820281"/>
                  <a:pt x="1986116" y="1799304"/>
                </a:cubicBezTo>
                <a:cubicBezTo>
                  <a:pt x="2002244" y="1792136"/>
                  <a:pt x="2019849" y="1788210"/>
                  <a:pt x="2035277" y="1779639"/>
                </a:cubicBezTo>
                <a:cubicBezTo>
                  <a:pt x="2049602" y="1771681"/>
                  <a:pt x="2060554" y="1758573"/>
                  <a:pt x="2074606" y="1750142"/>
                </a:cubicBezTo>
                <a:cubicBezTo>
                  <a:pt x="2093459" y="1738831"/>
                  <a:pt x="2114747" y="1731957"/>
                  <a:pt x="2133600" y="1720646"/>
                </a:cubicBezTo>
                <a:cubicBezTo>
                  <a:pt x="2208010" y="1676001"/>
                  <a:pt x="2140440" y="1701979"/>
                  <a:pt x="2202425" y="1681317"/>
                </a:cubicBezTo>
                <a:cubicBezTo>
                  <a:pt x="2232051" y="1661566"/>
                  <a:pt x="2236318" y="1656959"/>
                  <a:pt x="2271251" y="1641988"/>
                </a:cubicBezTo>
                <a:cubicBezTo>
                  <a:pt x="2280777" y="1637905"/>
                  <a:pt x="2290916" y="1635433"/>
                  <a:pt x="2300748" y="1632155"/>
                </a:cubicBezTo>
                <a:cubicBezTo>
                  <a:pt x="2395844" y="1560835"/>
                  <a:pt x="2294504" y="1630361"/>
                  <a:pt x="2369574" y="1592826"/>
                </a:cubicBezTo>
                <a:cubicBezTo>
                  <a:pt x="2396811" y="1579208"/>
                  <a:pt x="2411661" y="1559263"/>
                  <a:pt x="2438400" y="1543665"/>
                </a:cubicBezTo>
                <a:cubicBezTo>
                  <a:pt x="2463721" y="1528894"/>
                  <a:pt x="2491921" y="1519418"/>
                  <a:pt x="2517058" y="1504336"/>
                </a:cubicBezTo>
                <a:cubicBezTo>
                  <a:pt x="2533445" y="1494504"/>
                  <a:pt x="2550013" y="1484967"/>
                  <a:pt x="2566219" y="1474839"/>
                </a:cubicBezTo>
                <a:cubicBezTo>
                  <a:pt x="2576240" y="1468576"/>
                  <a:pt x="2585147" y="1460460"/>
                  <a:pt x="2595716" y="1455175"/>
                </a:cubicBezTo>
                <a:cubicBezTo>
                  <a:pt x="2604986" y="1450540"/>
                  <a:pt x="2615380" y="1448620"/>
                  <a:pt x="2625212" y="1445342"/>
                </a:cubicBezTo>
                <a:cubicBezTo>
                  <a:pt x="2638322" y="1435510"/>
                  <a:pt x="2650314" y="1423976"/>
                  <a:pt x="2664542" y="1415846"/>
                </a:cubicBezTo>
                <a:cubicBezTo>
                  <a:pt x="2673540" y="1410704"/>
                  <a:pt x="2684512" y="1410096"/>
                  <a:pt x="2694038" y="1406013"/>
                </a:cubicBezTo>
                <a:cubicBezTo>
                  <a:pt x="2707510" y="1400239"/>
                  <a:pt x="2720938" y="1394117"/>
                  <a:pt x="2733367" y="1386349"/>
                </a:cubicBezTo>
                <a:cubicBezTo>
                  <a:pt x="2799242" y="1345178"/>
                  <a:pt x="2745516" y="1365526"/>
                  <a:pt x="2821858" y="1327355"/>
                </a:cubicBezTo>
                <a:cubicBezTo>
                  <a:pt x="2900981" y="1287794"/>
                  <a:pt x="2843338" y="1330199"/>
                  <a:pt x="2930012" y="1278194"/>
                </a:cubicBezTo>
                <a:cubicBezTo>
                  <a:pt x="2944064" y="1269763"/>
                  <a:pt x="2954685" y="1256026"/>
                  <a:pt x="2969342" y="1248697"/>
                </a:cubicBezTo>
                <a:cubicBezTo>
                  <a:pt x="2981429" y="1242654"/>
                  <a:pt x="2995678" y="1242577"/>
                  <a:pt x="3008671" y="1238865"/>
                </a:cubicBezTo>
                <a:cubicBezTo>
                  <a:pt x="3018636" y="1236018"/>
                  <a:pt x="3028897" y="1233668"/>
                  <a:pt x="3038167" y="1229033"/>
                </a:cubicBezTo>
                <a:cubicBezTo>
                  <a:pt x="3061801" y="1217216"/>
                  <a:pt x="3083359" y="1201521"/>
                  <a:pt x="3106993" y="1189704"/>
                </a:cubicBezTo>
                <a:cubicBezTo>
                  <a:pt x="3123520" y="1181440"/>
                  <a:pt x="3160060" y="1174767"/>
                  <a:pt x="3175819" y="1170039"/>
                </a:cubicBezTo>
                <a:cubicBezTo>
                  <a:pt x="3195673" y="1164083"/>
                  <a:pt x="3215567" y="1158073"/>
                  <a:pt x="3234812" y="1150375"/>
                </a:cubicBezTo>
                <a:cubicBezTo>
                  <a:pt x="3248421" y="1144931"/>
                  <a:pt x="3261416" y="1137982"/>
                  <a:pt x="3274142" y="1130710"/>
                </a:cubicBezTo>
                <a:cubicBezTo>
                  <a:pt x="3284402" y="1124847"/>
                  <a:pt x="3292777" y="1115701"/>
                  <a:pt x="3303638" y="1111046"/>
                </a:cubicBezTo>
                <a:cubicBezTo>
                  <a:pt x="3347724" y="1092152"/>
                  <a:pt x="3334210" y="1110508"/>
                  <a:pt x="3372464" y="1091381"/>
                </a:cubicBezTo>
                <a:cubicBezTo>
                  <a:pt x="3389557" y="1082835"/>
                  <a:pt x="3404227" y="1069792"/>
                  <a:pt x="3421625" y="1061884"/>
                </a:cubicBezTo>
                <a:cubicBezTo>
                  <a:pt x="3440495" y="1053307"/>
                  <a:pt x="3461373" y="1049918"/>
                  <a:pt x="3480619" y="1042220"/>
                </a:cubicBezTo>
                <a:cubicBezTo>
                  <a:pt x="3494228" y="1036777"/>
                  <a:pt x="3506476" y="1028329"/>
                  <a:pt x="3519948" y="1022555"/>
                </a:cubicBezTo>
                <a:cubicBezTo>
                  <a:pt x="3552393" y="1008650"/>
                  <a:pt x="3586698" y="999012"/>
                  <a:pt x="3618271" y="983226"/>
                </a:cubicBezTo>
                <a:cubicBezTo>
                  <a:pt x="3631381" y="976671"/>
                  <a:pt x="3644128" y="969336"/>
                  <a:pt x="3657600" y="963562"/>
                </a:cubicBezTo>
                <a:cubicBezTo>
                  <a:pt x="3677346" y="955100"/>
                  <a:pt x="3706470" y="948886"/>
                  <a:pt x="3726425" y="943897"/>
                </a:cubicBezTo>
                <a:cubicBezTo>
                  <a:pt x="3799590" y="889022"/>
                  <a:pt x="3728813" y="933268"/>
                  <a:pt x="3814916" y="904568"/>
                </a:cubicBezTo>
                <a:cubicBezTo>
                  <a:pt x="3929244" y="866460"/>
                  <a:pt x="3762030" y="900274"/>
                  <a:pt x="3913238" y="875071"/>
                </a:cubicBezTo>
                <a:cubicBezTo>
                  <a:pt x="3926348" y="868516"/>
                  <a:pt x="3939754" y="862525"/>
                  <a:pt x="3952567" y="855407"/>
                </a:cubicBezTo>
                <a:cubicBezTo>
                  <a:pt x="3969273" y="846126"/>
                  <a:pt x="3984265" y="833672"/>
                  <a:pt x="4001729" y="825910"/>
                </a:cubicBezTo>
                <a:cubicBezTo>
                  <a:pt x="4014077" y="820422"/>
                  <a:pt x="4028065" y="819790"/>
                  <a:pt x="4041058" y="816078"/>
                </a:cubicBezTo>
                <a:cubicBezTo>
                  <a:pt x="4051023" y="813231"/>
                  <a:pt x="4060722" y="809523"/>
                  <a:pt x="4070554" y="806246"/>
                </a:cubicBezTo>
                <a:cubicBezTo>
                  <a:pt x="4080386" y="799691"/>
                  <a:pt x="4089482" y="791866"/>
                  <a:pt x="4100051" y="786581"/>
                </a:cubicBezTo>
                <a:cubicBezTo>
                  <a:pt x="4137073" y="768070"/>
                  <a:pt x="4150991" y="766472"/>
                  <a:pt x="4188542" y="757084"/>
                </a:cubicBezTo>
                <a:cubicBezTo>
                  <a:pt x="4204929" y="747252"/>
                  <a:pt x="4220610" y="736134"/>
                  <a:pt x="4237703" y="727588"/>
                </a:cubicBezTo>
                <a:cubicBezTo>
                  <a:pt x="4312953" y="689963"/>
                  <a:pt x="4215800" y="778240"/>
                  <a:pt x="4365522" y="678426"/>
                </a:cubicBezTo>
                <a:cubicBezTo>
                  <a:pt x="4385187" y="665316"/>
                  <a:pt x="4403856" y="650575"/>
                  <a:pt x="4424516" y="639097"/>
                </a:cubicBezTo>
                <a:cubicBezTo>
                  <a:pt x="4433576" y="634064"/>
                  <a:pt x="4444486" y="633348"/>
                  <a:pt x="4454012" y="629265"/>
                </a:cubicBezTo>
                <a:cubicBezTo>
                  <a:pt x="4499203" y="609897"/>
                  <a:pt x="4491683" y="605182"/>
                  <a:pt x="4542503" y="589936"/>
                </a:cubicBezTo>
                <a:cubicBezTo>
                  <a:pt x="4558510" y="585134"/>
                  <a:pt x="4575277" y="583381"/>
                  <a:pt x="4591664" y="580104"/>
                </a:cubicBezTo>
                <a:cubicBezTo>
                  <a:pt x="4621290" y="560353"/>
                  <a:pt x="4625557" y="555746"/>
                  <a:pt x="4660490" y="540775"/>
                </a:cubicBezTo>
                <a:cubicBezTo>
                  <a:pt x="4670016" y="536692"/>
                  <a:pt x="4680364" y="534791"/>
                  <a:pt x="4689987" y="530942"/>
                </a:cubicBezTo>
                <a:cubicBezTo>
                  <a:pt x="4713162" y="521672"/>
                  <a:pt x="4735637" y="510716"/>
                  <a:pt x="4758812" y="501446"/>
                </a:cubicBezTo>
                <a:cubicBezTo>
                  <a:pt x="4782328" y="492040"/>
                  <a:pt x="4802767" y="487999"/>
                  <a:pt x="4827638" y="481781"/>
                </a:cubicBezTo>
                <a:cubicBezTo>
                  <a:pt x="4879482" y="447220"/>
                  <a:pt x="4832974" y="473448"/>
                  <a:pt x="4896464" y="452284"/>
                </a:cubicBezTo>
                <a:cubicBezTo>
                  <a:pt x="4993472" y="419948"/>
                  <a:pt x="4897706" y="442204"/>
                  <a:pt x="4994787" y="422788"/>
                </a:cubicBezTo>
                <a:cubicBezTo>
                  <a:pt x="5035475" y="402443"/>
                  <a:pt x="5044507" y="395610"/>
                  <a:pt x="5093109" y="383459"/>
                </a:cubicBezTo>
                <a:cubicBezTo>
                  <a:pt x="5112450" y="378624"/>
                  <a:pt x="5132438" y="376904"/>
                  <a:pt x="5152103" y="373626"/>
                </a:cubicBezTo>
                <a:cubicBezTo>
                  <a:pt x="5168490" y="367071"/>
                  <a:pt x="5184677" y="359994"/>
                  <a:pt x="5201264" y="353962"/>
                </a:cubicBezTo>
                <a:cubicBezTo>
                  <a:pt x="5220744" y="346878"/>
                  <a:pt x="5241012" y="341995"/>
                  <a:pt x="5260258" y="334297"/>
                </a:cubicBezTo>
                <a:cubicBezTo>
                  <a:pt x="5307608" y="315357"/>
                  <a:pt x="5298847" y="310087"/>
                  <a:pt x="5348748" y="285136"/>
                </a:cubicBezTo>
                <a:cubicBezTo>
                  <a:pt x="5364534" y="277243"/>
                  <a:pt x="5381004" y="270543"/>
                  <a:pt x="5397909" y="265471"/>
                </a:cubicBezTo>
                <a:cubicBezTo>
                  <a:pt x="5413916" y="260669"/>
                  <a:pt x="5430858" y="259692"/>
                  <a:pt x="5447071" y="255639"/>
                </a:cubicBezTo>
                <a:cubicBezTo>
                  <a:pt x="5457125" y="253125"/>
                  <a:pt x="5466735" y="249084"/>
                  <a:pt x="5476567" y="245807"/>
                </a:cubicBezTo>
                <a:cubicBezTo>
                  <a:pt x="5486399" y="239252"/>
                  <a:pt x="5495495" y="231427"/>
                  <a:pt x="5506064" y="226142"/>
                </a:cubicBezTo>
                <a:cubicBezTo>
                  <a:pt x="5533421" y="212463"/>
                  <a:pt x="5586693" y="195988"/>
                  <a:pt x="5614219" y="186813"/>
                </a:cubicBezTo>
                <a:lnTo>
                  <a:pt x="5643716" y="176981"/>
                </a:lnTo>
                <a:cubicBezTo>
                  <a:pt x="5653548" y="173704"/>
                  <a:pt x="5663158" y="169662"/>
                  <a:pt x="5673212" y="167149"/>
                </a:cubicBezTo>
                <a:cubicBezTo>
                  <a:pt x="5686322" y="163872"/>
                  <a:pt x="5699722" y="161590"/>
                  <a:pt x="5712542" y="157317"/>
                </a:cubicBezTo>
                <a:cubicBezTo>
                  <a:pt x="5729286" y="151736"/>
                  <a:pt x="5744445" y="141350"/>
                  <a:pt x="5761703" y="137652"/>
                </a:cubicBezTo>
                <a:cubicBezTo>
                  <a:pt x="5790722" y="131433"/>
                  <a:pt x="5820696" y="131097"/>
                  <a:pt x="5850193" y="127820"/>
                </a:cubicBezTo>
                <a:cubicBezTo>
                  <a:pt x="5961135" y="90839"/>
                  <a:pt x="5856969" y="122153"/>
                  <a:pt x="5968180" y="98323"/>
                </a:cubicBezTo>
                <a:cubicBezTo>
                  <a:pt x="5994606" y="92660"/>
                  <a:pt x="6046838" y="78659"/>
                  <a:pt x="6046838" y="78659"/>
                </a:cubicBezTo>
                <a:cubicBezTo>
                  <a:pt x="6059948" y="72104"/>
                  <a:pt x="6072695" y="64768"/>
                  <a:pt x="6086167" y="58994"/>
                </a:cubicBezTo>
                <a:cubicBezTo>
                  <a:pt x="6095693" y="54911"/>
                  <a:pt x="6106394" y="53797"/>
                  <a:pt x="6115664" y="49162"/>
                </a:cubicBezTo>
                <a:cubicBezTo>
                  <a:pt x="6126233" y="43877"/>
                  <a:pt x="6134362" y="34296"/>
                  <a:pt x="6145161" y="29497"/>
                </a:cubicBezTo>
                <a:cubicBezTo>
                  <a:pt x="6164102" y="21079"/>
                  <a:pt x="6185615" y="19103"/>
                  <a:pt x="6204154" y="9833"/>
                </a:cubicBezTo>
                <a:lnTo>
                  <a:pt x="6223819" y="0"/>
                </a:lnTo>
              </a:path>
            </a:pathLst>
          </a:custGeom>
          <a:noFill/>
          <a:ln w="38100">
            <a:solidFill>
              <a:srgbClr val="D53E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6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E763400-AE94-171A-BA3B-BE4F0D298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740" y="1027906"/>
            <a:ext cx="8288482" cy="56983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20C5B8-6072-BDA4-7CF4-F24B0AFDA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34368" cy="1325563"/>
          </a:xfrm>
        </p:spPr>
        <p:txBody>
          <a:bodyPr/>
          <a:lstStyle/>
          <a:p>
            <a:r>
              <a:rPr lang="en-US" dirty="0"/>
              <a:t>Let’s teach a neural network to identify cancer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498A56-DC87-59BF-E86B-9520BA279774}"/>
              </a:ext>
            </a:extLst>
          </p:cNvPr>
          <p:cNvSpPr txBox="1"/>
          <p:nvPr/>
        </p:nvSpPr>
        <p:spPr>
          <a:xfrm>
            <a:off x="838200" y="2025445"/>
            <a:ext cx="27812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53E8B"/>
                </a:solidFill>
              </a:rPr>
              <a:t>Updated decision boundary</a:t>
            </a:r>
          </a:p>
          <a:p>
            <a:endParaRPr lang="en-US" dirty="0"/>
          </a:p>
          <a:p>
            <a:r>
              <a:rPr lang="en-US" dirty="0"/>
              <a:t>(epoch 4)</a:t>
            </a:r>
          </a:p>
          <a:p>
            <a:endParaRPr lang="en-US" dirty="0"/>
          </a:p>
          <a:p>
            <a:r>
              <a:rPr lang="en-US" u="sng" dirty="0"/>
              <a:t>Wow!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C918B72D-4C14-58A8-79FC-00159F0E3BD8}"/>
              </a:ext>
            </a:extLst>
          </p:cNvPr>
          <p:cNvSpPr/>
          <p:nvPr/>
        </p:nvSpPr>
        <p:spPr>
          <a:xfrm>
            <a:off x="4945626" y="2565807"/>
            <a:ext cx="6086168" cy="3274554"/>
          </a:xfrm>
          <a:custGeom>
            <a:avLst/>
            <a:gdLst>
              <a:gd name="connsiteX0" fmla="*/ 0 w 6086168"/>
              <a:gd name="connsiteY0" fmla="*/ 3274554 h 3274554"/>
              <a:gd name="connsiteX1" fmla="*/ 78658 w 6086168"/>
              <a:gd name="connsiteY1" fmla="*/ 3245058 h 3274554"/>
              <a:gd name="connsiteX2" fmla="*/ 108155 w 6086168"/>
              <a:gd name="connsiteY2" fmla="*/ 3235225 h 3274554"/>
              <a:gd name="connsiteX3" fmla="*/ 167148 w 6086168"/>
              <a:gd name="connsiteY3" fmla="*/ 3176232 h 3274554"/>
              <a:gd name="connsiteX4" fmla="*/ 226142 w 6086168"/>
              <a:gd name="connsiteY4" fmla="*/ 3136903 h 3274554"/>
              <a:gd name="connsiteX5" fmla="*/ 255639 w 6086168"/>
              <a:gd name="connsiteY5" fmla="*/ 3117238 h 3274554"/>
              <a:gd name="connsiteX6" fmla="*/ 353961 w 6086168"/>
              <a:gd name="connsiteY6" fmla="*/ 3028748 h 3274554"/>
              <a:gd name="connsiteX7" fmla="*/ 403122 w 6086168"/>
              <a:gd name="connsiteY7" fmla="*/ 2950090 h 3274554"/>
              <a:gd name="connsiteX8" fmla="*/ 442451 w 6086168"/>
              <a:gd name="connsiteY8" fmla="*/ 2891096 h 3274554"/>
              <a:gd name="connsiteX9" fmla="*/ 481780 w 6086168"/>
              <a:gd name="connsiteY9" fmla="*/ 2832103 h 3274554"/>
              <a:gd name="connsiteX10" fmla="*/ 501445 w 6086168"/>
              <a:gd name="connsiteY10" fmla="*/ 2802606 h 3274554"/>
              <a:gd name="connsiteX11" fmla="*/ 560439 w 6086168"/>
              <a:gd name="connsiteY11" fmla="*/ 2694451 h 3274554"/>
              <a:gd name="connsiteX12" fmla="*/ 570271 w 6086168"/>
              <a:gd name="connsiteY12" fmla="*/ 2664954 h 3274554"/>
              <a:gd name="connsiteX13" fmla="*/ 609600 w 6086168"/>
              <a:gd name="connsiteY13" fmla="*/ 2605961 h 3274554"/>
              <a:gd name="connsiteX14" fmla="*/ 629264 w 6086168"/>
              <a:gd name="connsiteY14" fmla="*/ 2576464 h 3274554"/>
              <a:gd name="connsiteX15" fmla="*/ 648929 w 6086168"/>
              <a:gd name="connsiteY15" fmla="*/ 2537135 h 3274554"/>
              <a:gd name="connsiteX16" fmla="*/ 668593 w 6086168"/>
              <a:gd name="connsiteY16" fmla="*/ 2507638 h 3274554"/>
              <a:gd name="connsiteX17" fmla="*/ 678426 w 6086168"/>
              <a:gd name="connsiteY17" fmla="*/ 2478141 h 3274554"/>
              <a:gd name="connsiteX18" fmla="*/ 698090 w 6086168"/>
              <a:gd name="connsiteY18" fmla="*/ 2428980 h 3274554"/>
              <a:gd name="connsiteX19" fmla="*/ 757084 w 6086168"/>
              <a:gd name="connsiteY19" fmla="*/ 2320825 h 3274554"/>
              <a:gd name="connsiteX20" fmla="*/ 786580 w 6086168"/>
              <a:gd name="connsiteY20" fmla="*/ 2261832 h 3274554"/>
              <a:gd name="connsiteX21" fmla="*/ 806245 w 6086168"/>
              <a:gd name="connsiteY21" fmla="*/ 2212670 h 3274554"/>
              <a:gd name="connsiteX22" fmla="*/ 884903 w 6086168"/>
              <a:gd name="connsiteY22" fmla="*/ 2104516 h 3274554"/>
              <a:gd name="connsiteX23" fmla="*/ 924232 w 6086168"/>
              <a:gd name="connsiteY23" fmla="*/ 2025858 h 3274554"/>
              <a:gd name="connsiteX24" fmla="*/ 973393 w 6086168"/>
              <a:gd name="connsiteY24" fmla="*/ 1947199 h 3274554"/>
              <a:gd name="connsiteX25" fmla="*/ 993058 w 6086168"/>
              <a:gd name="connsiteY25" fmla="*/ 1907870 h 3274554"/>
              <a:gd name="connsiteX26" fmla="*/ 1002890 w 6086168"/>
              <a:gd name="connsiteY26" fmla="*/ 1878374 h 3274554"/>
              <a:gd name="connsiteX27" fmla="*/ 1012722 w 6086168"/>
              <a:gd name="connsiteY27" fmla="*/ 1839045 h 3274554"/>
              <a:gd name="connsiteX28" fmla="*/ 1032387 w 6086168"/>
              <a:gd name="connsiteY28" fmla="*/ 1809548 h 3274554"/>
              <a:gd name="connsiteX29" fmla="*/ 1052051 w 6086168"/>
              <a:gd name="connsiteY29" fmla="*/ 1750554 h 3274554"/>
              <a:gd name="connsiteX30" fmla="*/ 1061884 w 6086168"/>
              <a:gd name="connsiteY30" fmla="*/ 1711225 h 3274554"/>
              <a:gd name="connsiteX31" fmla="*/ 1091380 w 6086168"/>
              <a:gd name="connsiteY31" fmla="*/ 1681728 h 3274554"/>
              <a:gd name="connsiteX32" fmla="*/ 1150374 w 6086168"/>
              <a:gd name="connsiteY32" fmla="*/ 1573574 h 3274554"/>
              <a:gd name="connsiteX33" fmla="*/ 1209368 w 6086168"/>
              <a:gd name="connsiteY33" fmla="*/ 1445754 h 3274554"/>
              <a:gd name="connsiteX34" fmla="*/ 1248697 w 6086168"/>
              <a:gd name="connsiteY34" fmla="*/ 1376928 h 3274554"/>
              <a:gd name="connsiteX35" fmla="*/ 1258529 w 6086168"/>
              <a:gd name="connsiteY35" fmla="*/ 1347432 h 3274554"/>
              <a:gd name="connsiteX36" fmla="*/ 1278193 w 6086168"/>
              <a:gd name="connsiteY36" fmla="*/ 1317935 h 3274554"/>
              <a:gd name="connsiteX37" fmla="*/ 1288026 w 6086168"/>
              <a:gd name="connsiteY37" fmla="*/ 1288438 h 3274554"/>
              <a:gd name="connsiteX38" fmla="*/ 1307690 w 6086168"/>
              <a:gd name="connsiteY38" fmla="*/ 1249109 h 3274554"/>
              <a:gd name="connsiteX39" fmla="*/ 1337187 w 6086168"/>
              <a:gd name="connsiteY39" fmla="*/ 1190116 h 3274554"/>
              <a:gd name="connsiteX40" fmla="*/ 1356851 w 6086168"/>
              <a:gd name="connsiteY40" fmla="*/ 1150787 h 3274554"/>
              <a:gd name="connsiteX41" fmla="*/ 1386348 w 6086168"/>
              <a:gd name="connsiteY41" fmla="*/ 1121290 h 3274554"/>
              <a:gd name="connsiteX42" fmla="*/ 1415845 w 6086168"/>
              <a:gd name="connsiteY42" fmla="*/ 1081961 h 3274554"/>
              <a:gd name="connsiteX43" fmla="*/ 1435509 w 6086168"/>
              <a:gd name="connsiteY43" fmla="*/ 1052464 h 3274554"/>
              <a:gd name="connsiteX44" fmla="*/ 1465006 w 6086168"/>
              <a:gd name="connsiteY44" fmla="*/ 1022967 h 3274554"/>
              <a:gd name="connsiteX45" fmla="*/ 1504335 w 6086168"/>
              <a:gd name="connsiteY45" fmla="*/ 973806 h 3274554"/>
              <a:gd name="connsiteX46" fmla="*/ 1533832 w 6086168"/>
              <a:gd name="connsiteY46" fmla="*/ 944309 h 3274554"/>
              <a:gd name="connsiteX47" fmla="*/ 1602658 w 6086168"/>
              <a:gd name="connsiteY47" fmla="*/ 895148 h 3274554"/>
              <a:gd name="connsiteX48" fmla="*/ 1632155 w 6086168"/>
              <a:gd name="connsiteY48" fmla="*/ 885316 h 3274554"/>
              <a:gd name="connsiteX49" fmla="*/ 1661651 w 6086168"/>
              <a:gd name="connsiteY49" fmla="*/ 865651 h 3274554"/>
              <a:gd name="connsiteX50" fmla="*/ 1691148 w 6086168"/>
              <a:gd name="connsiteY50" fmla="*/ 855819 h 3274554"/>
              <a:gd name="connsiteX51" fmla="*/ 1779639 w 6086168"/>
              <a:gd name="connsiteY51" fmla="*/ 836154 h 3274554"/>
              <a:gd name="connsiteX52" fmla="*/ 1858297 w 6086168"/>
              <a:gd name="connsiteY52" fmla="*/ 816490 h 3274554"/>
              <a:gd name="connsiteX53" fmla="*/ 1887793 w 6086168"/>
              <a:gd name="connsiteY53" fmla="*/ 806658 h 3274554"/>
              <a:gd name="connsiteX54" fmla="*/ 1976284 w 6086168"/>
              <a:gd name="connsiteY54" fmla="*/ 796825 h 3274554"/>
              <a:gd name="connsiteX55" fmla="*/ 2330245 w 6086168"/>
              <a:gd name="connsiteY55" fmla="*/ 806658 h 3274554"/>
              <a:gd name="connsiteX56" fmla="*/ 2359742 w 6086168"/>
              <a:gd name="connsiteY56" fmla="*/ 816490 h 3274554"/>
              <a:gd name="connsiteX57" fmla="*/ 2399071 w 6086168"/>
              <a:gd name="connsiteY57" fmla="*/ 826322 h 3274554"/>
              <a:gd name="connsiteX58" fmla="*/ 2467897 w 6086168"/>
              <a:gd name="connsiteY58" fmla="*/ 855819 h 3274554"/>
              <a:gd name="connsiteX59" fmla="*/ 2507226 w 6086168"/>
              <a:gd name="connsiteY59" fmla="*/ 875483 h 3274554"/>
              <a:gd name="connsiteX60" fmla="*/ 2536722 w 6086168"/>
              <a:gd name="connsiteY60" fmla="*/ 885316 h 3274554"/>
              <a:gd name="connsiteX61" fmla="*/ 2605548 w 6086168"/>
              <a:gd name="connsiteY61" fmla="*/ 914812 h 3274554"/>
              <a:gd name="connsiteX62" fmla="*/ 2684206 w 6086168"/>
              <a:gd name="connsiteY62" fmla="*/ 954141 h 3274554"/>
              <a:gd name="connsiteX63" fmla="*/ 2753032 w 6086168"/>
              <a:gd name="connsiteY63" fmla="*/ 993470 h 3274554"/>
              <a:gd name="connsiteX64" fmla="*/ 2831690 w 6086168"/>
              <a:gd name="connsiteY64" fmla="*/ 1032799 h 3274554"/>
              <a:gd name="connsiteX65" fmla="*/ 2880851 w 6086168"/>
              <a:gd name="connsiteY65" fmla="*/ 1072128 h 3274554"/>
              <a:gd name="connsiteX66" fmla="*/ 2910348 w 6086168"/>
              <a:gd name="connsiteY66" fmla="*/ 1101625 h 3274554"/>
              <a:gd name="connsiteX67" fmla="*/ 2969342 w 6086168"/>
              <a:gd name="connsiteY67" fmla="*/ 1140954 h 3274554"/>
              <a:gd name="connsiteX68" fmla="*/ 2989006 w 6086168"/>
              <a:gd name="connsiteY68" fmla="*/ 1170451 h 3274554"/>
              <a:gd name="connsiteX69" fmla="*/ 3057832 w 6086168"/>
              <a:gd name="connsiteY69" fmla="*/ 1209780 h 3274554"/>
              <a:gd name="connsiteX70" fmla="*/ 3116826 w 6086168"/>
              <a:gd name="connsiteY70" fmla="*/ 1249109 h 3274554"/>
              <a:gd name="connsiteX71" fmla="*/ 3185651 w 6086168"/>
              <a:gd name="connsiteY71" fmla="*/ 1298270 h 3274554"/>
              <a:gd name="connsiteX72" fmla="*/ 3215148 w 6086168"/>
              <a:gd name="connsiteY72" fmla="*/ 1317935 h 3274554"/>
              <a:gd name="connsiteX73" fmla="*/ 3283974 w 6086168"/>
              <a:gd name="connsiteY73" fmla="*/ 1367096 h 3274554"/>
              <a:gd name="connsiteX74" fmla="*/ 3323303 w 6086168"/>
              <a:gd name="connsiteY74" fmla="*/ 1386761 h 3274554"/>
              <a:gd name="connsiteX75" fmla="*/ 3352800 w 6086168"/>
              <a:gd name="connsiteY75" fmla="*/ 1406425 h 3274554"/>
              <a:gd name="connsiteX76" fmla="*/ 3431458 w 6086168"/>
              <a:gd name="connsiteY76" fmla="*/ 1445754 h 3274554"/>
              <a:gd name="connsiteX77" fmla="*/ 3470787 w 6086168"/>
              <a:gd name="connsiteY77" fmla="*/ 1465419 h 3274554"/>
              <a:gd name="connsiteX78" fmla="*/ 3500284 w 6086168"/>
              <a:gd name="connsiteY78" fmla="*/ 1485083 h 3274554"/>
              <a:gd name="connsiteX79" fmla="*/ 3539613 w 6086168"/>
              <a:gd name="connsiteY79" fmla="*/ 1504748 h 3274554"/>
              <a:gd name="connsiteX80" fmla="*/ 3598606 w 6086168"/>
              <a:gd name="connsiteY80" fmla="*/ 1544077 h 3274554"/>
              <a:gd name="connsiteX81" fmla="*/ 3706761 w 6086168"/>
              <a:gd name="connsiteY81" fmla="*/ 1583406 h 3274554"/>
              <a:gd name="connsiteX82" fmla="*/ 3736258 w 6086168"/>
              <a:gd name="connsiteY82" fmla="*/ 1593238 h 3274554"/>
              <a:gd name="connsiteX83" fmla="*/ 3785419 w 6086168"/>
              <a:gd name="connsiteY83" fmla="*/ 1603070 h 3274554"/>
              <a:gd name="connsiteX84" fmla="*/ 3844413 w 6086168"/>
              <a:gd name="connsiteY84" fmla="*/ 1622735 h 3274554"/>
              <a:gd name="connsiteX85" fmla="*/ 4050890 w 6086168"/>
              <a:gd name="connsiteY85" fmla="*/ 1612903 h 3274554"/>
              <a:gd name="connsiteX86" fmla="*/ 4168877 w 6086168"/>
              <a:gd name="connsiteY86" fmla="*/ 1544077 h 3274554"/>
              <a:gd name="connsiteX87" fmla="*/ 4237703 w 6086168"/>
              <a:gd name="connsiteY87" fmla="*/ 1485083 h 3274554"/>
              <a:gd name="connsiteX88" fmla="*/ 4277032 w 6086168"/>
              <a:gd name="connsiteY88" fmla="*/ 1426090 h 3274554"/>
              <a:gd name="connsiteX89" fmla="*/ 4306529 w 6086168"/>
              <a:gd name="connsiteY89" fmla="*/ 1367096 h 3274554"/>
              <a:gd name="connsiteX90" fmla="*/ 4336026 w 6086168"/>
              <a:gd name="connsiteY90" fmla="*/ 1268774 h 3274554"/>
              <a:gd name="connsiteX91" fmla="*/ 4345858 w 6086168"/>
              <a:gd name="connsiteY91" fmla="*/ 1131122 h 3274554"/>
              <a:gd name="connsiteX92" fmla="*/ 4365522 w 6086168"/>
              <a:gd name="connsiteY92" fmla="*/ 1062296 h 3274554"/>
              <a:gd name="connsiteX93" fmla="*/ 4375355 w 6086168"/>
              <a:gd name="connsiteY93" fmla="*/ 1013135 h 3274554"/>
              <a:gd name="connsiteX94" fmla="*/ 4385187 w 6086168"/>
              <a:gd name="connsiteY94" fmla="*/ 983638 h 3274554"/>
              <a:gd name="connsiteX95" fmla="*/ 4395019 w 6086168"/>
              <a:gd name="connsiteY95" fmla="*/ 944309 h 3274554"/>
              <a:gd name="connsiteX96" fmla="*/ 4404851 w 6086168"/>
              <a:gd name="connsiteY96" fmla="*/ 895148 h 3274554"/>
              <a:gd name="connsiteX97" fmla="*/ 4444180 w 6086168"/>
              <a:gd name="connsiteY97" fmla="*/ 826322 h 3274554"/>
              <a:gd name="connsiteX98" fmla="*/ 4463845 w 6086168"/>
              <a:gd name="connsiteY98" fmla="*/ 786993 h 3274554"/>
              <a:gd name="connsiteX99" fmla="*/ 4513006 w 6086168"/>
              <a:gd name="connsiteY99" fmla="*/ 718167 h 3274554"/>
              <a:gd name="connsiteX100" fmla="*/ 4542503 w 6086168"/>
              <a:gd name="connsiteY100" fmla="*/ 698503 h 3274554"/>
              <a:gd name="connsiteX101" fmla="*/ 4581832 w 6086168"/>
              <a:gd name="connsiteY101" fmla="*/ 639509 h 3274554"/>
              <a:gd name="connsiteX102" fmla="*/ 4601497 w 6086168"/>
              <a:gd name="connsiteY102" fmla="*/ 610012 h 3274554"/>
              <a:gd name="connsiteX103" fmla="*/ 4650658 w 6086168"/>
              <a:gd name="connsiteY103" fmla="*/ 560851 h 3274554"/>
              <a:gd name="connsiteX104" fmla="*/ 4670322 w 6086168"/>
              <a:gd name="connsiteY104" fmla="*/ 531354 h 3274554"/>
              <a:gd name="connsiteX105" fmla="*/ 4807974 w 6086168"/>
              <a:gd name="connsiteY105" fmla="*/ 433032 h 3274554"/>
              <a:gd name="connsiteX106" fmla="*/ 4837471 w 6086168"/>
              <a:gd name="connsiteY106" fmla="*/ 413367 h 3274554"/>
              <a:gd name="connsiteX107" fmla="*/ 4866968 w 6086168"/>
              <a:gd name="connsiteY107" fmla="*/ 403535 h 3274554"/>
              <a:gd name="connsiteX108" fmla="*/ 4955458 w 6086168"/>
              <a:gd name="connsiteY108" fmla="*/ 354374 h 3274554"/>
              <a:gd name="connsiteX109" fmla="*/ 5053780 w 6086168"/>
              <a:gd name="connsiteY109" fmla="*/ 315045 h 3274554"/>
              <a:gd name="connsiteX110" fmla="*/ 5102942 w 6086168"/>
              <a:gd name="connsiteY110" fmla="*/ 285548 h 3274554"/>
              <a:gd name="connsiteX111" fmla="*/ 5191432 w 6086168"/>
              <a:gd name="connsiteY111" fmla="*/ 256051 h 3274554"/>
              <a:gd name="connsiteX112" fmla="*/ 5220929 w 6086168"/>
              <a:gd name="connsiteY112" fmla="*/ 246219 h 3274554"/>
              <a:gd name="connsiteX113" fmla="*/ 5358580 w 6086168"/>
              <a:gd name="connsiteY113" fmla="*/ 187225 h 3274554"/>
              <a:gd name="connsiteX114" fmla="*/ 5447071 w 6086168"/>
              <a:gd name="connsiteY114" fmla="*/ 157728 h 3274554"/>
              <a:gd name="connsiteX115" fmla="*/ 5506064 w 6086168"/>
              <a:gd name="connsiteY115" fmla="*/ 147896 h 3274554"/>
              <a:gd name="connsiteX116" fmla="*/ 5565058 w 6086168"/>
              <a:gd name="connsiteY116" fmla="*/ 128232 h 3274554"/>
              <a:gd name="connsiteX117" fmla="*/ 5604387 w 6086168"/>
              <a:gd name="connsiteY117" fmla="*/ 118399 h 3274554"/>
              <a:gd name="connsiteX118" fmla="*/ 5653548 w 6086168"/>
              <a:gd name="connsiteY118" fmla="*/ 108567 h 3274554"/>
              <a:gd name="connsiteX119" fmla="*/ 5702709 w 6086168"/>
              <a:gd name="connsiteY119" fmla="*/ 88903 h 3274554"/>
              <a:gd name="connsiteX120" fmla="*/ 5810864 w 6086168"/>
              <a:gd name="connsiteY120" fmla="*/ 59406 h 3274554"/>
              <a:gd name="connsiteX121" fmla="*/ 5860026 w 6086168"/>
              <a:gd name="connsiteY121" fmla="*/ 39741 h 3274554"/>
              <a:gd name="connsiteX122" fmla="*/ 5987845 w 6086168"/>
              <a:gd name="connsiteY122" fmla="*/ 20077 h 3274554"/>
              <a:gd name="connsiteX123" fmla="*/ 6066503 w 6086168"/>
              <a:gd name="connsiteY123" fmla="*/ 412 h 3274554"/>
              <a:gd name="connsiteX124" fmla="*/ 6086168 w 6086168"/>
              <a:gd name="connsiteY124" fmla="*/ 412 h 3274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6086168" h="3274554">
                <a:moveTo>
                  <a:pt x="0" y="3274554"/>
                </a:moveTo>
                <a:lnTo>
                  <a:pt x="78658" y="3245058"/>
                </a:lnTo>
                <a:cubicBezTo>
                  <a:pt x="88398" y="3241516"/>
                  <a:pt x="99974" y="3241588"/>
                  <a:pt x="108155" y="3235225"/>
                </a:cubicBezTo>
                <a:cubicBezTo>
                  <a:pt x="130106" y="3218152"/>
                  <a:pt x="144009" y="3191658"/>
                  <a:pt x="167148" y="3176232"/>
                </a:cubicBezTo>
                <a:lnTo>
                  <a:pt x="226142" y="3136903"/>
                </a:lnTo>
                <a:lnTo>
                  <a:pt x="255639" y="3117238"/>
                </a:lnTo>
                <a:cubicBezTo>
                  <a:pt x="298076" y="3088946"/>
                  <a:pt x="315369" y="3080204"/>
                  <a:pt x="353961" y="3028748"/>
                </a:cubicBezTo>
                <a:cubicBezTo>
                  <a:pt x="422430" y="2937456"/>
                  <a:pt x="349138" y="3040065"/>
                  <a:pt x="403122" y="2950090"/>
                </a:cubicBezTo>
                <a:cubicBezTo>
                  <a:pt x="415281" y="2929824"/>
                  <a:pt x="429341" y="2910761"/>
                  <a:pt x="442451" y="2891096"/>
                </a:cubicBezTo>
                <a:lnTo>
                  <a:pt x="481780" y="2832103"/>
                </a:lnTo>
                <a:cubicBezTo>
                  <a:pt x="488335" y="2822271"/>
                  <a:pt x="496160" y="2813175"/>
                  <a:pt x="501445" y="2802606"/>
                </a:cubicBezTo>
                <a:cubicBezTo>
                  <a:pt x="546059" y="2713379"/>
                  <a:pt x="524513" y="2748339"/>
                  <a:pt x="560439" y="2694451"/>
                </a:cubicBezTo>
                <a:cubicBezTo>
                  <a:pt x="563716" y="2684619"/>
                  <a:pt x="565238" y="2674014"/>
                  <a:pt x="570271" y="2664954"/>
                </a:cubicBezTo>
                <a:cubicBezTo>
                  <a:pt x="581748" y="2644294"/>
                  <a:pt x="596490" y="2625625"/>
                  <a:pt x="609600" y="2605961"/>
                </a:cubicBezTo>
                <a:cubicBezTo>
                  <a:pt x="616155" y="2596129"/>
                  <a:pt x="623979" y="2587033"/>
                  <a:pt x="629264" y="2576464"/>
                </a:cubicBezTo>
                <a:cubicBezTo>
                  <a:pt x="635819" y="2563354"/>
                  <a:pt x="641657" y="2549861"/>
                  <a:pt x="648929" y="2537135"/>
                </a:cubicBezTo>
                <a:cubicBezTo>
                  <a:pt x="654792" y="2526875"/>
                  <a:pt x="663308" y="2518207"/>
                  <a:pt x="668593" y="2507638"/>
                </a:cubicBezTo>
                <a:cubicBezTo>
                  <a:pt x="673228" y="2498368"/>
                  <a:pt x="674787" y="2487845"/>
                  <a:pt x="678426" y="2478141"/>
                </a:cubicBezTo>
                <a:cubicBezTo>
                  <a:pt x="684623" y="2461615"/>
                  <a:pt x="690694" y="2445005"/>
                  <a:pt x="698090" y="2428980"/>
                </a:cubicBezTo>
                <a:cubicBezTo>
                  <a:pt x="731550" y="2356483"/>
                  <a:pt x="725655" y="2367968"/>
                  <a:pt x="757084" y="2320825"/>
                </a:cubicBezTo>
                <a:cubicBezTo>
                  <a:pt x="781796" y="2246686"/>
                  <a:pt x="748462" y="2338068"/>
                  <a:pt x="786580" y="2261832"/>
                </a:cubicBezTo>
                <a:cubicBezTo>
                  <a:pt x="794473" y="2246046"/>
                  <a:pt x="797877" y="2228210"/>
                  <a:pt x="806245" y="2212670"/>
                </a:cubicBezTo>
                <a:cubicBezTo>
                  <a:pt x="845817" y="2139178"/>
                  <a:pt x="841169" y="2148249"/>
                  <a:pt x="884903" y="2104516"/>
                </a:cubicBezTo>
                <a:cubicBezTo>
                  <a:pt x="898013" y="2078297"/>
                  <a:pt x="907971" y="2050249"/>
                  <a:pt x="924232" y="2025858"/>
                </a:cubicBezTo>
                <a:cubicBezTo>
                  <a:pt x="944726" y="1995118"/>
                  <a:pt x="953621" y="1982789"/>
                  <a:pt x="973393" y="1947199"/>
                </a:cubicBezTo>
                <a:cubicBezTo>
                  <a:pt x="980511" y="1934386"/>
                  <a:pt x="987284" y="1921342"/>
                  <a:pt x="993058" y="1907870"/>
                </a:cubicBezTo>
                <a:cubicBezTo>
                  <a:pt x="997141" y="1898344"/>
                  <a:pt x="1000043" y="1888339"/>
                  <a:pt x="1002890" y="1878374"/>
                </a:cubicBezTo>
                <a:cubicBezTo>
                  <a:pt x="1006602" y="1865381"/>
                  <a:pt x="1007399" y="1851466"/>
                  <a:pt x="1012722" y="1839045"/>
                </a:cubicBezTo>
                <a:cubicBezTo>
                  <a:pt x="1017377" y="1828183"/>
                  <a:pt x="1025832" y="1819380"/>
                  <a:pt x="1032387" y="1809548"/>
                </a:cubicBezTo>
                <a:cubicBezTo>
                  <a:pt x="1038942" y="1789883"/>
                  <a:pt x="1047023" y="1770663"/>
                  <a:pt x="1052051" y="1750554"/>
                </a:cubicBezTo>
                <a:cubicBezTo>
                  <a:pt x="1055329" y="1737444"/>
                  <a:pt x="1055180" y="1722958"/>
                  <a:pt x="1061884" y="1711225"/>
                </a:cubicBezTo>
                <a:cubicBezTo>
                  <a:pt x="1068783" y="1699152"/>
                  <a:pt x="1081548" y="1691560"/>
                  <a:pt x="1091380" y="1681728"/>
                </a:cubicBezTo>
                <a:cubicBezTo>
                  <a:pt x="1117681" y="1602826"/>
                  <a:pt x="1098096" y="1638921"/>
                  <a:pt x="1150374" y="1573574"/>
                </a:cubicBezTo>
                <a:cubicBezTo>
                  <a:pt x="1166722" y="1524529"/>
                  <a:pt x="1173501" y="1499554"/>
                  <a:pt x="1209368" y="1445754"/>
                </a:cubicBezTo>
                <a:cubicBezTo>
                  <a:pt x="1229117" y="1416130"/>
                  <a:pt x="1233727" y="1411858"/>
                  <a:pt x="1248697" y="1376928"/>
                </a:cubicBezTo>
                <a:cubicBezTo>
                  <a:pt x="1252780" y="1367402"/>
                  <a:pt x="1253894" y="1356702"/>
                  <a:pt x="1258529" y="1347432"/>
                </a:cubicBezTo>
                <a:cubicBezTo>
                  <a:pt x="1263814" y="1336863"/>
                  <a:pt x="1272908" y="1328504"/>
                  <a:pt x="1278193" y="1317935"/>
                </a:cubicBezTo>
                <a:cubicBezTo>
                  <a:pt x="1282828" y="1308665"/>
                  <a:pt x="1283943" y="1297964"/>
                  <a:pt x="1288026" y="1288438"/>
                </a:cubicBezTo>
                <a:cubicBezTo>
                  <a:pt x="1293800" y="1274966"/>
                  <a:pt x="1301916" y="1262581"/>
                  <a:pt x="1307690" y="1249109"/>
                </a:cubicBezTo>
                <a:cubicBezTo>
                  <a:pt x="1346318" y="1158975"/>
                  <a:pt x="1283201" y="1284590"/>
                  <a:pt x="1337187" y="1190116"/>
                </a:cubicBezTo>
                <a:cubicBezTo>
                  <a:pt x="1344459" y="1177390"/>
                  <a:pt x="1348332" y="1162714"/>
                  <a:pt x="1356851" y="1150787"/>
                </a:cubicBezTo>
                <a:cubicBezTo>
                  <a:pt x="1364933" y="1139472"/>
                  <a:pt x="1377299" y="1131847"/>
                  <a:pt x="1386348" y="1121290"/>
                </a:cubicBezTo>
                <a:cubicBezTo>
                  <a:pt x="1397013" y="1108848"/>
                  <a:pt x="1406320" y="1095296"/>
                  <a:pt x="1415845" y="1081961"/>
                </a:cubicBezTo>
                <a:cubicBezTo>
                  <a:pt x="1422713" y="1072345"/>
                  <a:pt x="1427944" y="1061542"/>
                  <a:pt x="1435509" y="1052464"/>
                </a:cubicBezTo>
                <a:cubicBezTo>
                  <a:pt x="1444411" y="1041782"/>
                  <a:pt x="1455174" y="1032799"/>
                  <a:pt x="1465006" y="1022967"/>
                </a:cubicBezTo>
                <a:cubicBezTo>
                  <a:pt x="1481148" y="974544"/>
                  <a:pt x="1463283" y="1008016"/>
                  <a:pt x="1504335" y="973806"/>
                </a:cubicBezTo>
                <a:cubicBezTo>
                  <a:pt x="1515017" y="964904"/>
                  <a:pt x="1523275" y="953358"/>
                  <a:pt x="1533832" y="944309"/>
                </a:cubicBezTo>
                <a:cubicBezTo>
                  <a:pt x="1540070" y="938962"/>
                  <a:pt x="1590205" y="901374"/>
                  <a:pt x="1602658" y="895148"/>
                </a:cubicBezTo>
                <a:cubicBezTo>
                  <a:pt x="1611928" y="890513"/>
                  <a:pt x="1622323" y="888593"/>
                  <a:pt x="1632155" y="885316"/>
                </a:cubicBezTo>
                <a:cubicBezTo>
                  <a:pt x="1641987" y="878761"/>
                  <a:pt x="1651082" y="870936"/>
                  <a:pt x="1661651" y="865651"/>
                </a:cubicBezTo>
                <a:cubicBezTo>
                  <a:pt x="1670921" y="861016"/>
                  <a:pt x="1681183" y="858666"/>
                  <a:pt x="1691148" y="855819"/>
                </a:cubicBezTo>
                <a:cubicBezTo>
                  <a:pt x="1738839" y="842193"/>
                  <a:pt x="1726936" y="848316"/>
                  <a:pt x="1779639" y="836154"/>
                </a:cubicBezTo>
                <a:cubicBezTo>
                  <a:pt x="1805973" y="830077"/>
                  <a:pt x="1832658" y="825036"/>
                  <a:pt x="1858297" y="816490"/>
                </a:cubicBezTo>
                <a:cubicBezTo>
                  <a:pt x="1868129" y="813213"/>
                  <a:pt x="1877570" y="808362"/>
                  <a:pt x="1887793" y="806658"/>
                </a:cubicBezTo>
                <a:cubicBezTo>
                  <a:pt x="1917068" y="801779"/>
                  <a:pt x="1946787" y="800103"/>
                  <a:pt x="1976284" y="796825"/>
                </a:cubicBezTo>
                <a:cubicBezTo>
                  <a:pt x="2094271" y="800103"/>
                  <a:pt x="2212367" y="800613"/>
                  <a:pt x="2330245" y="806658"/>
                </a:cubicBezTo>
                <a:cubicBezTo>
                  <a:pt x="2340596" y="807189"/>
                  <a:pt x="2349777" y="813643"/>
                  <a:pt x="2359742" y="816490"/>
                </a:cubicBezTo>
                <a:cubicBezTo>
                  <a:pt x="2372735" y="820202"/>
                  <a:pt x="2385961" y="823045"/>
                  <a:pt x="2399071" y="826322"/>
                </a:cubicBezTo>
                <a:cubicBezTo>
                  <a:pt x="2529480" y="891528"/>
                  <a:pt x="2366647" y="812427"/>
                  <a:pt x="2467897" y="855819"/>
                </a:cubicBezTo>
                <a:cubicBezTo>
                  <a:pt x="2481369" y="861593"/>
                  <a:pt x="2493754" y="869709"/>
                  <a:pt x="2507226" y="875483"/>
                </a:cubicBezTo>
                <a:cubicBezTo>
                  <a:pt x="2516752" y="879566"/>
                  <a:pt x="2527196" y="881233"/>
                  <a:pt x="2536722" y="885316"/>
                </a:cubicBezTo>
                <a:cubicBezTo>
                  <a:pt x="2621752" y="921758"/>
                  <a:pt x="2536385" y="891759"/>
                  <a:pt x="2605548" y="914812"/>
                </a:cubicBezTo>
                <a:cubicBezTo>
                  <a:pt x="2657784" y="949636"/>
                  <a:pt x="2612045" y="922069"/>
                  <a:pt x="2684206" y="954141"/>
                </a:cubicBezTo>
                <a:cubicBezTo>
                  <a:pt x="2768705" y="991696"/>
                  <a:pt x="2683444" y="955513"/>
                  <a:pt x="2753032" y="993470"/>
                </a:cubicBezTo>
                <a:cubicBezTo>
                  <a:pt x="2778767" y="1007507"/>
                  <a:pt x="2831690" y="1032799"/>
                  <a:pt x="2831690" y="1032799"/>
                </a:cubicBezTo>
                <a:cubicBezTo>
                  <a:pt x="2875671" y="1098769"/>
                  <a:pt x="2823861" y="1034134"/>
                  <a:pt x="2880851" y="1072128"/>
                </a:cubicBezTo>
                <a:cubicBezTo>
                  <a:pt x="2892421" y="1079841"/>
                  <a:pt x="2899372" y="1093088"/>
                  <a:pt x="2910348" y="1101625"/>
                </a:cubicBezTo>
                <a:cubicBezTo>
                  <a:pt x="2929004" y="1116135"/>
                  <a:pt x="2969342" y="1140954"/>
                  <a:pt x="2969342" y="1140954"/>
                </a:cubicBezTo>
                <a:cubicBezTo>
                  <a:pt x="2975897" y="1150786"/>
                  <a:pt x="2980650" y="1162095"/>
                  <a:pt x="2989006" y="1170451"/>
                </a:cubicBezTo>
                <a:cubicBezTo>
                  <a:pt x="3006014" y="1187459"/>
                  <a:pt x="3038551" y="1198211"/>
                  <a:pt x="3057832" y="1209780"/>
                </a:cubicBezTo>
                <a:cubicBezTo>
                  <a:pt x="3078098" y="1221939"/>
                  <a:pt x="3097161" y="1235999"/>
                  <a:pt x="3116826" y="1249109"/>
                </a:cubicBezTo>
                <a:cubicBezTo>
                  <a:pt x="3186314" y="1295435"/>
                  <a:pt x="3100317" y="1237318"/>
                  <a:pt x="3185651" y="1298270"/>
                </a:cubicBezTo>
                <a:cubicBezTo>
                  <a:pt x="3195267" y="1305138"/>
                  <a:pt x="3205532" y="1311066"/>
                  <a:pt x="3215148" y="1317935"/>
                </a:cubicBezTo>
                <a:cubicBezTo>
                  <a:pt x="3236260" y="1333015"/>
                  <a:pt x="3260795" y="1353851"/>
                  <a:pt x="3283974" y="1367096"/>
                </a:cubicBezTo>
                <a:cubicBezTo>
                  <a:pt x="3296700" y="1374368"/>
                  <a:pt x="3310577" y="1379489"/>
                  <a:pt x="3323303" y="1386761"/>
                </a:cubicBezTo>
                <a:cubicBezTo>
                  <a:pt x="3333563" y="1392624"/>
                  <a:pt x="3342426" y="1400767"/>
                  <a:pt x="3352800" y="1406425"/>
                </a:cubicBezTo>
                <a:cubicBezTo>
                  <a:pt x="3378535" y="1420462"/>
                  <a:pt x="3405239" y="1432644"/>
                  <a:pt x="3431458" y="1445754"/>
                </a:cubicBezTo>
                <a:cubicBezTo>
                  <a:pt x="3444568" y="1452309"/>
                  <a:pt x="3458591" y="1457289"/>
                  <a:pt x="3470787" y="1465419"/>
                </a:cubicBezTo>
                <a:cubicBezTo>
                  <a:pt x="3480619" y="1471974"/>
                  <a:pt x="3490024" y="1479220"/>
                  <a:pt x="3500284" y="1485083"/>
                </a:cubicBezTo>
                <a:cubicBezTo>
                  <a:pt x="3513010" y="1492355"/>
                  <a:pt x="3527045" y="1497207"/>
                  <a:pt x="3539613" y="1504748"/>
                </a:cubicBezTo>
                <a:cubicBezTo>
                  <a:pt x="3559879" y="1516908"/>
                  <a:pt x="3576663" y="1535300"/>
                  <a:pt x="3598606" y="1544077"/>
                </a:cubicBezTo>
                <a:cubicBezTo>
                  <a:pt x="3667006" y="1571436"/>
                  <a:pt x="3631033" y="1558163"/>
                  <a:pt x="3706761" y="1583406"/>
                </a:cubicBezTo>
                <a:cubicBezTo>
                  <a:pt x="3716593" y="1586683"/>
                  <a:pt x="3726095" y="1591205"/>
                  <a:pt x="3736258" y="1593238"/>
                </a:cubicBezTo>
                <a:cubicBezTo>
                  <a:pt x="3752645" y="1596515"/>
                  <a:pt x="3769296" y="1598673"/>
                  <a:pt x="3785419" y="1603070"/>
                </a:cubicBezTo>
                <a:cubicBezTo>
                  <a:pt x="3805417" y="1608524"/>
                  <a:pt x="3844413" y="1622735"/>
                  <a:pt x="3844413" y="1622735"/>
                </a:cubicBezTo>
                <a:cubicBezTo>
                  <a:pt x="3913239" y="1619458"/>
                  <a:pt x="3982206" y="1618398"/>
                  <a:pt x="4050890" y="1612903"/>
                </a:cubicBezTo>
                <a:cubicBezTo>
                  <a:pt x="4103966" y="1608657"/>
                  <a:pt x="4123182" y="1578348"/>
                  <a:pt x="4168877" y="1544077"/>
                </a:cubicBezTo>
                <a:cubicBezTo>
                  <a:pt x="4193507" y="1525605"/>
                  <a:pt x="4218531" y="1509733"/>
                  <a:pt x="4237703" y="1485083"/>
                </a:cubicBezTo>
                <a:cubicBezTo>
                  <a:pt x="4252213" y="1466428"/>
                  <a:pt x="4269559" y="1448511"/>
                  <a:pt x="4277032" y="1426090"/>
                </a:cubicBezTo>
                <a:cubicBezTo>
                  <a:pt x="4290601" y="1385382"/>
                  <a:pt x="4281115" y="1405216"/>
                  <a:pt x="4306529" y="1367096"/>
                </a:cubicBezTo>
                <a:cubicBezTo>
                  <a:pt x="4330466" y="1295283"/>
                  <a:pt x="4321165" y="1328212"/>
                  <a:pt x="4336026" y="1268774"/>
                </a:cubicBezTo>
                <a:cubicBezTo>
                  <a:pt x="4339303" y="1222890"/>
                  <a:pt x="4339353" y="1176661"/>
                  <a:pt x="4345858" y="1131122"/>
                </a:cubicBezTo>
                <a:cubicBezTo>
                  <a:pt x="4349232" y="1107502"/>
                  <a:pt x="4359735" y="1085444"/>
                  <a:pt x="4365522" y="1062296"/>
                </a:cubicBezTo>
                <a:cubicBezTo>
                  <a:pt x="4369575" y="1046083"/>
                  <a:pt x="4371302" y="1029348"/>
                  <a:pt x="4375355" y="1013135"/>
                </a:cubicBezTo>
                <a:cubicBezTo>
                  <a:pt x="4377869" y="1003080"/>
                  <a:pt x="4382340" y="993603"/>
                  <a:pt x="4385187" y="983638"/>
                </a:cubicBezTo>
                <a:cubicBezTo>
                  <a:pt x="4388899" y="970645"/>
                  <a:pt x="4392088" y="957500"/>
                  <a:pt x="4395019" y="944309"/>
                </a:cubicBezTo>
                <a:cubicBezTo>
                  <a:pt x="4398644" y="927995"/>
                  <a:pt x="4399566" y="911002"/>
                  <a:pt x="4404851" y="895148"/>
                </a:cubicBezTo>
                <a:cubicBezTo>
                  <a:pt x="4416734" y="859500"/>
                  <a:pt x="4426921" y="856526"/>
                  <a:pt x="4444180" y="826322"/>
                </a:cubicBezTo>
                <a:cubicBezTo>
                  <a:pt x="4451452" y="813596"/>
                  <a:pt x="4456573" y="799719"/>
                  <a:pt x="4463845" y="786993"/>
                </a:cubicBezTo>
                <a:cubicBezTo>
                  <a:pt x="4471290" y="773963"/>
                  <a:pt x="4505968" y="725205"/>
                  <a:pt x="4513006" y="718167"/>
                </a:cubicBezTo>
                <a:cubicBezTo>
                  <a:pt x="4521362" y="709811"/>
                  <a:pt x="4532671" y="705058"/>
                  <a:pt x="4542503" y="698503"/>
                </a:cubicBezTo>
                <a:cubicBezTo>
                  <a:pt x="4559781" y="646666"/>
                  <a:pt x="4540915" y="688609"/>
                  <a:pt x="4581832" y="639509"/>
                </a:cubicBezTo>
                <a:cubicBezTo>
                  <a:pt x="4589397" y="630431"/>
                  <a:pt x="4593715" y="618905"/>
                  <a:pt x="4601497" y="610012"/>
                </a:cubicBezTo>
                <a:cubicBezTo>
                  <a:pt x="4616758" y="592571"/>
                  <a:pt x="4635397" y="578292"/>
                  <a:pt x="4650658" y="560851"/>
                </a:cubicBezTo>
                <a:cubicBezTo>
                  <a:pt x="4658439" y="551958"/>
                  <a:pt x="4661966" y="539710"/>
                  <a:pt x="4670322" y="531354"/>
                </a:cubicBezTo>
                <a:cubicBezTo>
                  <a:pt x="4701058" y="500618"/>
                  <a:pt x="4779912" y="451740"/>
                  <a:pt x="4807974" y="433032"/>
                </a:cubicBezTo>
                <a:cubicBezTo>
                  <a:pt x="4817806" y="426477"/>
                  <a:pt x="4826260" y="417104"/>
                  <a:pt x="4837471" y="413367"/>
                </a:cubicBezTo>
                <a:cubicBezTo>
                  <a:pt x="4847303" y="410090"/>
                  <a:pt x="4857698" y="408170"/>
                  <a:pt x="4866968" y="403535"/>
                </a:cubicBezTo>
                <a:cubicBezTo>
                  <a:pt x="4941570" y="366234"/>
                  <a:pt x="4889163" y="382786"/>
                  <a:pt x="4955458" y="354374"/>
                </a:cubicBezTo>
                <a:cubicBezTo>
                  <a:pt x="4987903" y="340469"/>
                  <a:pt x="5023512" y="333206"/>
                  <a:pt x="5053780" y="315045"/>
                </a:cubicBezTo>
                <a:cubicBezTo>
                  <a:pt x="5070167" y="305213"/>
                  <a:pt x="5085376" y="293076"/>
                  <a:pt x="5102942" y="285548"/>
                </a:cubicBezTo>
                <a:cubicBezTo>
                  <a:pt x="5131520" y="273300"/>
                  <a:pt x="5161935" y="265883"/>
                  <a:pt x="5191432" y="256051"/>
                </a:cubicBezTo>
                <a:cubicBezTo>
                  <a:pt x="5201264" y="252774"/>
                  <a:pt x="5211659" y="250854"/>
                  <a:pt x="5220929" y="246219"/>
                </a:cubicBezTo>
                <a:cubicBezTo>
                  <a:pt x="5273240" y="220063"/>
                  <a:pt x="5291419" y="209612"/>
                  <a:pt x="5358580" y="187225"/>
                </a:cubicBezTo>
                <a:cubicBezTo>
                  <a:pt x="5388077" y="177393"/>
                  <a:pt x="5417028" y="165739"/>
                  <a:pt x="5447071" y="157728"/>
                </a:cubicBezTo>
                <a:cubicBezTo>
                  <a:pt x="5466333" y="152591"/>
                  <a:pt x="5486724" y="152731"/>
                  <a:pt x="5506064" y="147896"/>
                </a:cubicBezTo>
                <a:cubicBezTo>
                  <a:pt x="5526173" y="142869"/>
                  <a:pt x="5545204" y="134188"/>
                  <a:pt x="5565058" y="128232"/>
                </a:cubicBezTo>
                <a:cubicBezTo>
                  <a:pt x="5578001" y="124349"/>
                  <a:pt x="5591196" y="121331"/>
                  <a:pt x="5604387" y="118399"/>
                </a:cubicBezTo>
                <a:cubicBezTo>
                  <a:pt x="5620701" y="114774"/>
                  <a:pt x="5637541" y="113369"/>
                  <a:pt x="5653548" y="108567"/>
                </a:cubicBezTo>
                <a:cubicBezTo>
                  <a:pt x="5670453" y="103496"/>
                  <a:pt x="5686122" y="94935"/>
                  <a:pt x="5702709" y="88903"/>
                </a:cubicBezTo>
                <a:cubicBezTo>
                  <a:pt x="5763699" y="66725"/>
                  <a:pt x="5752549" y="71069"/>
                  <a:pt x="5810864" y="59406"/>
                </a:cubicBezTo>
                <a:cubicBezTo>
                  <a:pt x="5827251" y="52851"/>
                  <a:pt x="5843121" y="44813"/>
                  <a:pt x="5860026" y="39741"/>
                </a:cubicBezTo>
                <a:cubicBezTo>
                  <a:pt x="5892198" y="30089"/>
                  <a:pt x="5960434" y="23503"/>
                  <a:pt x="5987845" y="20077"/>
                </a:cubicBezTo>
                <a:cubicBezTo>
                  <a:pt x="6022156" y="8640"/>
                  <a:pt x="6024980" y="6344"/>
                  <a:pt x="6066503" y="412"/>
                </a:cubicBezTo>
                <a:cubicBezTo>
                  <a:pt x="6072992" y="-515"/>
                  <a:pt x="6079613" y="412"/>
                  <a:pt x="6086168" y="412"/>
                </a:cubicBezTo>
              </a:path>
            </a:pathLst>
          </a:custGeom>
          <a:noFill/>
          <a:ln w="38100">
            <a:solidFill>
              <a:srgbClr val="D53E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98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E763400-AE94-171A-BA3B-BE4F0D298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740" y="1027906"/>
            <a:ext cx="8288482" cy="56983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20C5B8-6072-BDA4-7CF4-F24B0AFDA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1684" cy="1325563"/>
          </a:xfrm>
        </p:spPr>
        <p:txBody>
          <a:bodyPr/>
          <a:lstStyle/>
          <a:p>
            <a:r>
              <a:rPr lang="en-US" dirty="0"/>
              <a:t>Let’s teach a neural network to identify cancer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498A56-DC87-59BF-E86B-9520BA279774}"/>
              </a:ext>
            </a:extLst>
          </p:cNvPr>
          <p:cNvSpPr txBox="1"/>
          <p:nvPr/>
        </p:nvSpPr>
        <p:spPr>
          <a:xfrm>
            <a:off x="838200" y="2025445"/>
            <a:ext cx="30750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53E8B"/>
                </a:solidFill>
              </a:rPr>
              <a:t>Updated decision boundary</a:t>
            </a:r>
          </a:p>
          <a:p>
            <a:endParaRPr lang="en-US" dirty="0"/>
          </a:p>
          <a:p>
            <a:r>
              <a:rPr lang="en-US" dirty="0"/>
              <a:t>(epoch 23)</a:t>
            </a:r>
          </a:p>
          <a:p>
            <a:endParaRPr lang="en-US" dirty="0"/>
          </a:p>
          <a:p>
            <a:r>
              <a:rPr lang="en-US" u="sng" dirty="0"/>
              <a:t>Uh… let’s dial it back.</a:t>
            </a:r>
          </a:p>
          <a:p>
            <a:endParaRPr lang="en-US" u="sng" dirty="0"/>
          </a:p>
          <a:p>
            <a:r>
              <a:rPr lang="en-US" dirty="0"/>
              <a:t>Just like our robot, it doesn’t know when to stop.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1376D06B-2386-8FA4-248D-26749FF2E271}"/>
              </a:ext>
            </a:extLst>
          </p:cNvPr>
          <p:cNvSpPr/>
          <p:nvPr/>
        </p:nvSpPr>
        <p:spPr>
          <a:xfrm>
            <a:off x="4746812" y="1848971"/>
            <a:ext cx="5183841" cy="4134970"/>
          </a:xfrm>
          <a:custGeom>
            <a:avLst/>
            <a:gdLst>
              <a:gd name="connsiteX0" fmla="*/ 0 w 5183841"/>
              <a:gd name="connsiteY0" fmla="*/ 4134970 h 4134970"/>
              <a:gd name="connsiteX1" fmla="*/ 47064 w 5183841"/>
              <a:gd name="connsiteY1" fmla="*/ 4114800 h 4134970"/>
              <a:gd name="connsiteX2" fmla="*/ 87406 w 5183841"/>
              <a:gd name="connsiteY2" fmla="*/ 4094629 h 4134970"/>
              <a:gd name="connsiteX3" fmla="*/ 181535 w 5183841"/>
              <a:gd name="connsiteY3" fmla="*/ 4040841 h 4134970"/>
              <a:gd name="connsiteX4" fmla="*/ 221876 w 5183841"/>
              <a:gd name="connsiteY4" fmla="*/ 4027394 h 4134970"/>
              <a:gd name="connsiteX5" fmla="*/ 262217 w 5183841"/>
              <a:gd name="connsiteY5" fmla="*/ 4007223 h 4134970"/>
              <a:gd name="connsiteX6" fmla="*/ 309282 w 5183841"/>
              <a:gd name="connsiteY6" fmla="*/ 3987053 h 4134970"/>
              <a:gd name="connsiteX7" fmla="*/ 389964 w 5183841"/>
              <a:gd name="connsiteY7" fmla="*/ 3939988 h 4134970"/>
              <a:gd name="connsiteX8" fmla="*/ 437029 w 5183841"/>
              <a:gd name="connsiteY8" fmla="*/ 3913094 h 4134970"/>
              <a:gd name="connsiteX9" fmla="*/ 510988 w 5183841"/>
              <a:gd name="connsiteY9" fmla="*/ 3866029 h 4134970"/>
              <a:gd name="connsiteX10" fmla="*/ 544606 w 5183841"/>
              <a:gd name="connsiteY10" fmla="*/ 3832411 h 4134970"/>
              <a:gd name="connsiteX11" fmla="*/ 578223 w 5183841"/>
              <a:gd name="connsiteY11" fmla="*/ 3812241 h 4134970"/>
              <a:gd name="connsiteX12" fmla="*/ 625288 w 5183841"/>
              <a:gd name="connsiteY12" fmla="*/ 3758453 h 4134970"/>
              <a:gd name="connsiteX13" fmla="*/ 645459 w 5183841"/>
              <a:gd name="connsiteY13" fmla="*/ 3745005 h 4134970"/>
              <a:gd name="connsiteX14" fmla="*/ 692523 w 5183841"/>
              <a:gd name="connsiteY14" fmla="*/ 3697941 h 4134970"/>
              <a:gd name="connsiteX15" fmla="*/ 692523 w 5183841"/>
              <a:gd name="connsiteY15" fmla="*/ 3697941 h 4134970"/>
              <a:gd name="connsiteX16" fmla="*/ 759759 w 5183841"/>
              <a:gd name="connsiteY16" fmla="*/ 3610535 h 4134970"/>
              <a:gd name="connsiteX17" fmla="*/ 779929 w 5183841"/>
              <a:gd name="connsiteY17" fmla="*/ 3583641 h 4134970"/>
              <a:gd name="connsiteX18" fmla="*/ 826994 w 5183841"/>
              <a:gd name="connsiteY18" fmla="*/ 3529853 h 4134970"/>
              <a:gd name="connsiteX19" fmla="*/ 847164 w 5183841"/>
              <a:gd name="connsiteY19" fmla="*/ 3502958 h 4134970"/>
              <a:gd name="connsiteX20" fmla="*/ 860612 w 5183841"/>
              <a:gd name="connsiteY20" fmla="*/ 3489511 h 4134970"/>
              <a:gd name="connsiteX21" fmla="*/ 874059 w 5183841"/>
              <a:gd name="connsiteY21" fmla="*/ 3469341 h 4134970"/>
              <a:gd name="connsiteX22" fmla="*/ 914400 w 5183841"/>
              <a:gd name="connsiteY22" fmla="*/ 3415553 h 4134970"/>
              <a:gd name="connsiteX23" fmla="*/ 927847 w 5183841"/>
              <a:gd name="connsiteY23" fmla="*/ 3395382 h 4134970"/>
              <a:gd name="connsiteX24" fmla="*/ 948017 w 5183841"/>
              <a:gd name="connsiteY24" fmla="*/ 3368488 h 4134970"/>
              <a:gd name="connsiteX25" fmla="*/ 961464 w 5183841"/>
              <a:gd name="connsiteY25" fmla="*/ 3341594 h 4134970"/>
              <a:gd name="connsiteX26" fmla="*/ 981635 w 5183841"/>
              <a:gd name="connsiteY26" fmla="*/ 3314700 h 4134970"/>
              <a:gd name="connsiteX27" fmla="*/ 1001806 w 5183841"/>
              <a:gd name="connsiteY27" fmla="*/ 3281082 h 4134970"/>
              <a:gd name="connsiteX28" fmla="*/ 1021976 w 5183841"/>
              <a:gd name="connsiteY28" fmla="*/ 3254188 h 4134970"/>
              <a:gd name="connsiteX29" fmla="*/ 1042147 w 5183841"/>
              <a:gd name="connsiteY29" fmla="*/ 3207123 h 4134970"/>
              <a:gd name="connsiteX30" fmla="*/ 1095935 w 5183841"/>
              <a:gd name="connsiteY30" fmla="*/ 3119717 h 4134970"/>
              <a:gd name="connsiteX31" fmla="*/ 1102659 w 5183841"/>
              <a:gd name="connsiteY31" fmla="*/ 3099547 h 4134970"/>
              <a:gd name="connsiteX32" fmla="*/ 1129553 w 5183841"/>
              <a:gd name="connsiteY32" fmla="*/ 3052482 h 4134970"/>
              <a:gd name="connsiteX33" fmla="*/ 1156447 w 5183841"/>
              <a:gd name="connsiteY33" fmla="*/ 2965076 h 4134970"/>
              <a:gd name="connsiteX34" fmla="*/ 1176617 w 5183841"/>
              <a:gd name="connsiteY34" fmla="*/ 2884394 h 4134970"/>
              <a:gd name="connsiteX35" fmla="*/ 1183341 w 5183841"/>
              <a:gd name="connsiteY35" fmla="*/ 2857500 h 4134970"/>
              <a:gd name="connsiteX36" fmla="*/ 1190064 w 5183841"/>
              <a:gd name="connsiteY36" fmla="*/ 2830605 h 4134970"/>
              <a:gd name="connsiteX37" fmla="*/ 1203512 w 5183841"/>
              <a:gd name="connsiteY37" fmla="*/ 2810435 h 4134970"/>
              <a:gd name="connsiteX38" fmla="*/ 1203512 w 5183841"/>
              <a:gd name="connsiteY38" fmla="*/ 2494429 h 4134970"/>
              <a:gd name="connsiteX39" fmla="*/ 1196788 w 5183841"/>
              <a:gd name="connsiteY39" fmla="*/ 2474258 h 4134970"/>
              <a:gd name="connsiteX40" fmla="*/ 1163170 w 5183841"/>
              <a:gd name="connsiteY40" fmla="*/ 2433917 h 4134970"/>
              <a:gd name="connsiteX41" fmla="*/ 1143000 w 5183841"/>
              <a:gd name="connsiteY41" fmla="*/ 2427194 h 4134970"/>
              <a:gd name="connsiteX42" fmla="*/ 1122829 w 5183841"/>
              <a:gd name="connsiteY42" fmla="*/ 2413747 h 4134970"/>
              <a:gd name="connsiteX43" fmla="*/ 1082488 w 5183841"/>
              <a:gd name="connsiteY43" fmla="*/ 2400300 h 4134970"/>
              <a:gd name="connsiteX44" fmla="*/ 1062317 w 5183841"/>
              <a:gd name="connsiteY44" fmla="*/ 2386853 h 4134970"/>
              <a:gd name="connsiteX45" fmla="*/ 1021976 w 5183841"/>
              <a:gd name="connsiteY45" fmla="*/ 2366682 h 4134970"/>
              <a:gd name="connsiteX46" fmla="*/ 1001806 w 5183841"/>
              <a:gd name="connsiteY46" fmla="*/ 2346511 h 4134970"/>
              <a:gd name="connsiteX47" fmla="*/ 988359 w 5183841"/>
              <a:gd name="connsiteY47" fmla="*/ 2326341 h 4134970"/>
              <a:gd name="connsiteX48" fmla="*/ 948017 w 5183841"/>
              <a:gd name="connsiteY48" fmla="*/ 2299447 h 4134970"/>
              <a:gd name="connsiteX49" fmla="*/ 921123 w 5183841"/>
              <a:gd name="connsiteY49" fmla="*/ 2259105 h 4134970"/>
              <a:gd name="connsiteX50" fmla="*/ 907676 w 5183841"/>
              <a:gd name="connsiteY50" fmla="*/ 2218764 h 4134970"/>
              <a:gd name="connsiteX51" fmla="*/ 921123 w 5183841"/>
              <a:gd name="connsiteY51" fmla="*/ 2144805 h 4134970"/>
              <a:gd name="connsiteX52" fmla="*/ 948017 w 5183841"/>
              <a:gd name="connsiteY52" fmla="*/ 2104464 h 4134970"/>
              <a:gd name="connsiteX53" fmla="*/ 1001806 w 5183841"/>
              <a:gd name="connsiteY53" fmla="*/ 2111188 h 4134970"/>
              <a:gd name="connsiteX54" fmla="*/ 1021976 w 5183841"/>
              <a:gd name="connsiteY54" fmla="*/ 2117911 h 4134970"/>
              <a:gd name="connsiteX55" fmla="*/ 1048870 w 5183841"/>
              <a:gd name="connsiteY55" fmla="*/ 2178423 h 4134970"/>
              <a:gd name="connsiteX56" fmla="*/ 1069041 w 5183841"/>
              <a:gd name="connsiteY56" fmla="*/ 2218764 h 4134970"/>
              <a:gd name="connsiteX57" fmla="*/ 1082488 w 5183841"/>
              <a:gd name="connsiteY57" fmla="*/ 2265829 h 4134970"/>
              <a:gd name="connsiteX58" fmla="*/ 1129553 w 5183841"/>
              <a:gd name="connsiteY58" fmla="*/ 2326341 h 4134970"/>
              <a:gd name="connsiteX59" fmla="*/ 1163170 w 5183841"/>
              <a:gd name="connsiteY59" fmla="*/ 2359958 h 4134970"/>
              <a:gd name="connsiteX60" fmla="*/ 1176617 w 5183841"/>
              <a:gd name="connsiteY60" fmla="*/ 2380129 h 4134970"/>
              <a:gd name="connsiteX61" fmla="*/ 1196788 w 5183841"/>
              <a:gd name="connsiteY61" fmla="*/ 2386853 h 4134970"/>
              <a:gd name="connsiteX62" fmla="*/ 1216959 w 5183841"/>
              <a:gd name="connsiteY62" fmla="*/ 2400300 h 4134970"/>
              <a:gd name="connsiteX63" fmla="*/ 1257300 w 5183841"/>
              <a:gd name="connsiteY63" fmla="*/ 2413747 h 4134970"/>
              <a:gd name="connsiteX64" fmla="*/ 1317812 w 5183841"/>
              <a:gd name="connsiteY64" fmla="*/ 2433917 h 4134970"/>
              <a:gd name="connsiteX65" fmla="*/ 1358153 w 5183841"/>
              <a:gd name="connsiteY65" fmla="*/ 2447364 h 4134970"/>
              <a:gd name="connsiteX66" fmla="*/ 1425388 w 5183841"/>
              <a:gd name="connsiteY66" fmla="*/ 2467535 h 4134970"/>
              <a:gd name="connsiteX67" fmla="*/ 1445559 w 5183841"/>
              <a:gd name="connsiteY67" fmla="*/ 2474258 h 4134970"/>
              <a:gd name="connsiteX68" fmla="*/ 1485900 w 5183841"/>
              <a:gd name="connsiteY68" fmla="*/ 2494429 h 4134970"/>
              <a:gd name="connsiteX69" fmla="*/ 1532964 w 5183841"/>
              <a:gd name="connsiteY69" fmla="*/ 2528047 h 4134970"/>
              <a:gd name="connsiteX70" fmla="*/ 1546412 w 5183841"/>
              <a:gd name="connsiteY70" fmla="*/ 2548217 h 4134970"/>
              <a:gd name="connsiteX71" fmla="*/ 1566582 w 5183841"/>
              <a:gd name="connsiteY71" fmla="*/ 2561664 h 4134970"/>
              <a:gd name="connsiteX72" fmla="*/ 1606923 w 5183841"/>
              <a:gd name="connsiteY72" fmla="*/ 2602005 h 4134970"/>
              <a:gd name="connsiteX73" fmla="*/ 1620370 w 5183841"/>
              <a:gd name="connsiteY73" fmla="*/ 2615453 h 4134970"/>
              <a:gd name="connsiteX74" fmla="*/ 1687606 w 5183841"/>
              <a:gd name="connsiteY74" fmla="*/ 2689411 h 4134970"/>
              <a:gd name="connsiteX75" fmla="*/ 1707776 w 5183841"/>
              <a:gd name="connsiteY75" fmla="*/ 2709582 h 4134970"/>
              <a:gd name="connsiteX76" fmla="*/ 1734670 w 5183841"/>
              <a:gd name="connsiteY76" fmla="*/ 2743200 h 4134970"/>
              <a:gd name="connsiteX77" fmla="*/ 1741394 w 5183841"/>
              <a:gd name="connsiteY77" fmla="*/ 2763370 h 4134970"/>
              <a:gd name="connsiteX78" fmla="*/ 1761564 w 5183841"/>
              <a:gd name="connsiteY78" fmla="*/ 2776817 h 4134970"/>
              <a:gd name="connsiteX79" fmla="*/ 1795182 w 5183841"/>
              <a:gd name="connsiteY79" fmla="*/ 2803711 h 4134970"/>
              <a:gd name="connsiteX80" fmla="*/ 1835523 w 5183841"/>
              <a:gd name="connsiteY80" fmla="*/ 2817158 h 4134970"/>
              <a:gd name="connsiteX81" fmla="*/ 1882588 w 5183841"/>
              <a:gd name="connsiteY81" fmla="*/ 2830605 h 4134970"/>
              <a:gd name="connsiteX82" fmla="*/ 1969994 w 5183841"/>
              <a:gd name="connsiteY82" fmla="*/ 2823882 h 4134970"/>
              <a:gd name="connsiteX83" fmla="*/ 1990164 w 5183841"/>
              <a:gd name="connsiteY83" fmla="*/ 2817158 h 4134970"/>
              <a:gd name="connsiteX84" fmla="*/ 2003612 w 5183841"/>
              <a:gd name="connsiteY84" fmla="*/ 2776817 h 4134970"/>
              <a:gd name="connsiteX85" fmla="*/ 2017059 w 5183841"/>
              <a:gd name="connsiteY85" fmla="*/ 2736476 h 4134970"/>
              <a:gd name="connsiteX86" fmla="*/ 2023782 w 5183841"/>
              <a:gd name="connsiteY86" fmla="*/ 2716305 h 4134970"/>
              <a:gd name="connsiteX87" fmla="*/ 2030506 w 5183841"/>
              <a:gd name="connsiteY87" fmla="*/ 2675964 h 4134970"/>
              <a:gd name="connsiteX88" fmla="*/ 2023782 w 5183841"/>
              <a:gd name="connsiteY88" fmla="*/ 2575111 h 4134970"/>
              <a:gd name="connsiteX89" fmla="*/ 2010335 w 5183841"/>
              <a:gd name="connsiteY89" fmla="*/ 2548217 h 4134970"/>
              <a:gd name="connsiteX90" fmla="*/ 1990164 w 5183841"/>
              <a:gd name="connsiteY90" fmla="*/ 2514600 h 4134970"/>
              <a:gd name="connsiteX91" fmla="*/ 1956547 w 5183841"/>
              <a:gd name="connsiteY91" fmla="*/ 2467535 h 4134970"/>
              <a:gd name="connsiteX92" fmla="*/ 1929653 w 5183841"/>
              <a:gd name="connsiteY92" fmla="*/ 2440641 h 4134970"/>
              <a:gd name="connsiteX93" fmla="*/ 1916206 w 5183841"/>
              <a:gd name="connsiteY93" fmla="*/ 2420470 h 4134970"/>
              <a:gd name="connsiteX94" fmla="*/ 1896035 w 5183841"/>
              <a:gd name="connsiteY94" fmla="*/ 2393576 h 4134970"/>
              <a:gd name="connsiteX95" fmla="*/ 1875864 w 5183841"/>
              <a:gd name="connsiteY95" fmla="*/ 2373405 h 4134970"/>
              <a:gd name="connsiteX96" fmla="*/ 1855694 w 5183841"/>
              <a:gd name="connsiteY96" fmla="*/ 2346511 h 4134970"/>
              <a:gd name="connsiteX97" fmla="*/ 1842247 w 5183841"/>
              <a:gd name="connsiteY97" fmla="*/ 2326341 h 4134970"/>
              <a:gd name="connsiteX98" fmla="*/ 1801906 w 5183841"/>
              <a:gd name="connsiteY98" fmla="*/ 2286000 h 4134970"/>
              <a:gd name="connsiteX99" fmla="*/ 1795182 w 5183841"/>
              <a:gd name="connsiteY99" fmla="*/ 2265829 h 4134970"/>
              <a:gd name="connsiteX100" fmla="*/ 1754841 w 5183841"/>
              <a:gd name="connsiteY100" fmla="*/ 2232211 h 4134970"/>
              <a:gd name="connsiteX101" fmla="*/ 1741394 w 5183841"/>
              <a:gd name="connsiteY101" fmla="*/ 2212041 h 4134970"/>
              <a:gd name="connsiteX102" fmla="*/ 1721223 w 5183841"/>
              <a:gd name="connsiteY102" fmla="*/ 2198594 h 4134970"/>
              <a:gd name="connsiteX103" fmla="*/ 1701053 w 5183841"/>
              <a:gd name="connsiteY103" fmla="*/ 2164976 h 4134970"/>
              <a:gd name="connsiteX104" fmla="*/ 1680882 w 5183841"/>
              <a:gd name="connsiteY104" fmla="*/ 2144805 h 4134970"/>
              <a:gd name="connsiteX105" fmla="*/ 1667435 w 5183841"/>
              <a:gd name="connsiteY105" fmla="*/ 2124635 h 4134970"/>
              <a:gd name="connsiteX106" fmla="*/ 1647264 w 5183841"/>
              <a:gd name="connsiteY106" fmla="*/ 2104464 h 4134970"/>
              <a:gd name="connsiteX107" fmla="*/ 1633817 w 5183841"/>
              <a:gd name="connsiteY107" fmla="*/ 2084294 h 4134970"/>
              <a:gd name="connsiteX108" fmla="*/ 1586753 w 5183841"/>
              <a:gd name="connsiteY108" fmla="*/ 2023782 h 4134970"/>
              <a:gd name="connsiteX109" fmla="*/ 1573306 w 5183841"/>
              <a:gd name="connsiteY109" fmla="*/ 1983441 h 4134970"/>
              <a:gd name="connsiteX110" fmla="*/ 1559859 w 5183841"/>
              <a:gd name="connsiteY110" fmla="*/ 1909482 h 4134970"/>
              <a:gd name="connsiteX111" fmla="*/ 1566582 w 5183841"/>
              <a:gd name="connsiteY111" fmla="*/ 1801905 h 4134970"/>
              <a:gd name="connsiteX112" fmla="*/ 1600200 w 5183841"/>
              <a:gd name="connsiteY112" fmla="*/ 1768288 h 4134970"/>
              <a:gd name="connsiteX113" fmla="*/ 1620370 w 5183841"/>
              <a:gd name="connsiteY113" fmla="*/ 1748117 h 4134970"/>
              <a:gd name="connsiteX114" fmla="*/ 1660712 w 5183841"/>
              <a:gd name="connsiteY114" fmla="*/ 1727947 h 4134970"/>
              <a:gd name="connsiteX115" fmla="*/ 1701053 w 5183841"/>
              <a:gd name="connsiteY115" fmla="*/ 1701053 h 4134970"/>
              <a:gd name="connsiteX116" fmla="*/ 1721223 w 5183841"/>
              <a:gd name="connsiteY116" fmla="*/ 1694329 h 4134970"/>
              <a:gd name="connsiteX117" fmla="*/ 1741394 w 5183841"/>
              <a:gd name="connsiteY117" fmla="*/ 1680882 h 4134970"/>
              <a:gd name="connsiteX118" fmla="*/ 1781735 w 5183841"/>
              <a:gd name="connsiteY118" fmla="*/ 1667435 h 4134970"/>
              <a:gd name="connsiteX119" fmla="*/ 1842247 w 5183841"/>
              <a:gd name="connsiteY119" fmla="*/ 1653988 h 4134970"/>
              <a:gd name="connsiteX120" fmla="*/ 1869141 w 5183841"/>
              <a:gd name="connsiteY120" fmla="*/ 1640541 h 4134970"/>
              <a:gd name="connsiteX121" fmla="*/ 1969994 w 5183841"/>
              <a:gd name="connsiteY121" fmla="*/ 1627094 h 4134970"/>
              <a:gd name="connsiteX122" fmla="*/ 2117912 w 5183841"/>
              <a:gd name="connsiteY122" fmla="*/ 1633817 h 4134970"/>
              <a:gd name="connsiteX123" fmla="*/ 2151529 w 5183841"/>
              <a:gd name="connsiteY123" fmla="*/ 1687605 h 4134970"/>
              <a:gd name="connsiteX124" fmla="*/ 2158253 w 5183841"/>
              <a:gd name="connsiteY124" fmla="*/ 1707776 h 4134970"/>
              <a:gd name="connsiteX125" fmla="*/ 2138082 w 5183841"/>
              <a:gd name="connsiteY125" fmla="*/ 1808629 h 4134970"/>
              <a:gd name="connsiteX126" fmla="*/ 2111188 w 5183841"/>
              <a:gd name="connsiteY126" fmla="*/ 1848970 h 4134970"/>
              <a:gd name="connsiteX127" fmla="*/ 2091017 w 5183841"/>
              <a:gd name="connsiteY127" fmla="*/ 1862417 h 4134970"/>
              <a:gd name="connsiteX128" fmla="*/ 2057400 w 5183841"/>
              <a:gd name="connsiteY128" fmla="*/ 1896035 h 4134970"/>
              <a:gd name="connsiteX129" fmla="*/ 2043953 w 5183841"/>
              <a:gd name="connsiteY129" fmla="*/ 1916205 h 4134970"/>
              <a:gd name="connsiteX130" fmla="*/ 2003612 w 5183841"/>
              <a:gd name="connsiteY130" fmla="*/ 1969994 h 4134970"/>
              <a:gd name="connsiteX131" fmla="*/ 1990164 w 5183841"/>
              <a:gd name="connsiteY131" fmla="*/ 2010335 h 4134970"/>
              <a:gd name="connsiteX132" fmla="*/ 1996888 w 5183841"/>
              <a:gd name="connsiteY132" fmla="*/ 2131358 h 4134970"/>
              <a:gd name="connsiteX133" fmla="*/ 2017059 w 5183841"/>
              <a:gd name="connsiteY133" fmla="*/ 2151529 h 4134970"/>
              <a:gd name="connsiteX134" fmla="*/ 2037229 w 5183841"/>
              <a:gd name="connsiteY134" fmla="*/ 2164976 h 4134970"/>
              <a:gd name="connsiteX135" fmla="*/ 2070847 w 5183841"/>
              <a:gd name="connsiteY135" fmla="*/ 2171700 h 4134970"/>
              <a:gd name="connsiteX136" fmla="*/ 2097741 w 5183841"/>
              <a:gd name="connsiteY136" fmla="*/ 2178423 h 4134970"/>
              <a:gd name="connsiteX137" fmla="*/ 2151529 w 5183841"/>
              <a:gd name="connsiteY137" fmla="*/ 2171700 h 4134970"/>
              <a:gd name="connsiteX138" fmla="*/ 2171700 w 5183841"/>
              <a:gd name="connsiteY138" fmla="*/ 2164976 h 4134970"/>
              <a:gd name="connsiteX139" fmla="*/ 2225488 w 5183841"/>
              <a:gd name="connsiteY139" fmla="*/ 2158253 h 4134970"/>
              <a:gd name="connsiteX140" fmla="*/ 2265829 w 5183841"/>
              <a:gd name="connsiteY140" fmla="*/ 2144805 h 4134970"/>
              <a:gd name="connsiteX141" fmla="*/ 2279276 w 5183841"/>
              <a:gd name="connsiteY141" fmla="*/ 2124635 h 4134970"/>
              <a:gd name="connsiteX142" fmla="*/ 2319617 w 5183841"/>
              <a:gd name="connsiteY142" fmla="*/ 2104464 h 4134970"/>
              <a:gd name="connsiteX143" fmla="*/ 2359959 w 5183841"/>
              <a:gd name="connsiteY143" fmla="*/ 2084294 h 4134970"/>
              <a:gd name="connsiteX144" fmla="*/ 2420470 w 5183841"/>
              <a:gd name="connsiteY144" fmla="*/ 2091017 h 4134970"/>
              <a:gd name="connsiteX145" fmla="*/ 2460812 w 5183841"/>
              <a:gd name="connsiteY145" fmla="*/ 2117911 h 4134970"/>
              <a:gd name="connsiteX146" fmla="*/ 2480982 w 5183841"/>
              <a:gd name="connsiteY146" fmla="*/ 2191870 h 4134970"/>
              <a:gd name="connsiteX147" fmla="*/ 2480982 w 5183841"/>
              <a:gd name="connsiteY147" fmla="*/ 2333064 h 4134970"/>
              <a:gd name="connsiteX148" fmla="*/ 2487706 w 5183841"/>
              <a:gd name="connsiteY148" fmla="*/ 2353235 h 4134970"/>
              <a:gd name="connsiteX149" fmla="*/ 2514600 w 5183841"/>
              <a:gd name="connsiteY149" fmla="*/ 2386853 h 4134970"/>
              <a:gd name="connsiteX150" fmla="*/ 2541494 w 5183841"/>
              <a:gd name="connsiteY150" fmla="*/ 2393576 h 4134970"/>
              <a:gd name="connsiteX151" fmla="*/ 2561664 w 5183841"/>
              <a:gd name="connsiteY151" fmla="*/ 2400300 h 4134970"/>
              <a:gd name="connsiteX152" fmla="*/ 2615453 w 5183841"/>
              <a:gd name="connsiteY152" fmla="*/ 2393576 h 4134970"/>
              <a:gd name="connsiteX153" fmla="*/ 2662517 w 5183841"/>
              <a:gd name="connsiteY153" fmla="*/ 2366682 h 4134970"/>
              <a:gd name="connsiteX154" fmla="*/ 2675964 w 5183841"/>
              <a:gd name="connsiteY154" fmla="*/ 2346511 h 4134970"/>
              <a:gd name="connsiteX155" fmla="*/ 2689412 w 5183841"/>
              <a:gd name="connsiteY155" fmla="*/ 2306170 h 4134970"/>
              <a:gd name="connsiteX156" fmla="*/ 2682688 w 5183841"/>
              <a:gd name="connsiteY156" fmla="*/ 2212041 h 4134970"/>
              <a:gd name="connsiteX157" fmla="*/ 2669241 w 5183841"/>
              <a:gd name="connsiteY157" fmla="*/ 2171700 h 4134970"/>
              <a:gd name="connsiteX158" fmla="*/ 2662517 w 5183841"/>
              <a:gd name="connsiteY158" fmla="*/ 2151529 h 4134970"/>
              <a:gd name="connsiteX159" fmla="*/ 2642347 w 5183841"/>
              <a:gd name="connsiteY159" fmla="*/ 2131358 h 4134970"/>
              <a:gd name="connsiteX160" fmla="*/ 2628900 w 5183841"/>
              <a:gd name="connsiteY160" fmla="*/ 2111188 h 4134970"/>
              <a:gd name="connsiteX161" fmla="*/ 2608729 w 5183841"/>
              <a:gd name="connsiteY161" fmla="*/ 2084294 h 4134970"/>
              <a:gd name="connsiteX162" fmla="*/ 2595282 w 5183841"/>
              <a:gd name="connsiteY162" fmla="*/ 2064123 h 4134970"/>
              <a:gd name="connsiteX163" fmla="*/ 2561664 w 5183841"/>
              <a:gd name="connsiteY163" fmla="*/ 2030505 h 4134970"/>
              <a:gd name="connsiteX164" fmla="*/ 2528047 w 5183841"/>
              <a:gd name="connsiteY164" fmla="*/ 1990164 h 4134970"/>
              <a:gd name="connsiteX165" fmla="*/ 2494429 w 5183841"/>
              <a:gd name="connsiteY165" fmla="*/ 1956547 h 4134970"/>
              <a:gd name="connsiteX166" fmla="*/ 2474259 w 5183841"/>
              <a:gd name="connsiteY166" fmla="*/ 1916205 h 4134970"/>
              <a:gd name="connsiteX167" fmla="*/ 2454088 w 5183841"/>
              <a:gd name="connsiteY167" fmla="*/ 1875864 h 4134970"/>
              <a:gd name="connsiteX168" fmla="*/ 2454088 w 5183841"/>
              <a:gd name="connsiteY168" fmla="*/ 1754841 h 4134970"/>
              <a:gd name="connsiteX169" fmla="*/ 2474259 w 5183841"/>
              <a:gd name="connsiteY169" fmla="*/ 1734670 h 4134970"/>
              <a:gd name="connsiteX170" fmla="*/ 2507876 w 5183841"/>
              <a:gd name="connsiteY170" fmla="*/ 1701053 h 4134970"/>
              <a:gd name="connsiteX171" fmla="*/ 2575112 w 5183841"/>
              <a:gd name="connsiteY171" fmla="*/ 1680882 h 4134970"/>
              <a:gd name="connsiteX172" fmla="*/ 2642347 w 5183841"/>
              <a:gd name="connsiteY172" fmla="*/ 1667435 h 4134970"/>
              <a:gd name="connsiteX173" fmla="*/ 2749923 w 5183841"/>
              <a:gd name="connsiteY173" fmla="*/ 1694329 h 4134970"/>
              <a:gd name="connsiteX174" fmla="*/ 2770094 w 5183841"/>
              <a:gd name="connsiteY174" fmla="*/ 1701053 h 4134970"/>
              <a:gd name="connsiteX175" fmla="*/ 2817159 w 5183841"/>
              <a:gd name="connsiteY175" fmla="*/ 1721223 h 4134970"/>
              <a:gd name="connsiteX176" fmla="*/ 2850776 w 5183841"/>
              <a:gd name="connsiteY176" fmla="*/ 1727947 h 4134970"/>
              <a:gd name="connsiteX177" fmla="*/ 2877670 w 5183841"/>
              <a:gd name="connsiteY177" fmla="*/ 1734670 h 4134970"/>
              <a:gd name="connsiteX178" fmla="*/ 2931459 w 5183841"/>
              <a:gd name="connsiteY178" fmla="*/ 1741394 h 4134970"/>
              <a:gd name="connsiteX179" fmla="*/ 2951629 w 5183841"/>
              <a:gd name="connsiteY179" fmla="*/ 1748117 h 4134970"/>
              <a:gd name="connsiteX180" fmla="*/ 2998694 w 5183841"/>
              <a:gd name="connsiteY180" fmla="*/ 1801905 h 4134970"/>
              <a:gd name="connsiteX181" fmla="*/ 3012141 w 5183841"/>
              <a:gd name="connsiteY181" fmla="*/ 1822076 h 4134970"/>
              <a:gd name="connsiteX182" fmla="*/ 2991970 w 5183841"/>
              <a:gd name="connsiteY182" fmla="*/ 1896035 h 4134970"/>
              <a:gd name="connsiteX183" fmla="*/ 2978523 w 5183841"/>
              <a:gd name="connsiteY183" fmla="*/ 1916205 h 4134970"/>
              <a:gd name="connsiteX184" fmla="*/ 2951629 w 5183841"/>
              <a:gd name="connsiteY184" fmla="*/ 1949823 h 4134970"/>
              <a:gd name="connsiteX185" fmla="*/ 2938182 w 5183841"/>
              <a:gd name="connsiteY185" fmla="*/ 1976717 h 4134970"/>
              <a:gd name="connsiteX186" fmla="*/ 2931459 w 5183841"/>
              <a:gd name="connsiteY186" fmla="*/ 1996888 h 4134970"/>
              <a:gd name="connsiteX187" fmla="*/ 2918012 w 5183841"/>
              <a:gd name="connsiteY187" fmla="*/ 2017058 h 4134970"/>
              <a:gd name="connsiteX188" fmla="*/ 2911288 w 5183841"/>
              <a:gd name="connsiteY188" fmla="*/ 2043953 h 4134970"/>
              <a:gd name="connsiteX189" fmla="*/ 2904564 w 5183841"/>
              <a:gd name="connsiteY189" fmla="*/ 2064123 h 4134970"/>
              <a:gd name="connsiteX190" fmla="*/ 2911288 w 5183841"/>
              <a:gd name="connsiteY190" fmla="*/ 2131358 h 4134970"/>
              <a:gd name="connsiteX191" fmla="*/ 2918012 w 5183841"/>
              <a:gd name="connsiteY191" fmla="*/ 2151529 h 4134970"/>
              <a:gd name="connsiteX192" fmla="*/ 2958353 w 5183841"/>
              <a:gd name="connsiteY192" fmla="*/ 2171700 h 4134970"/>
              <a:gd name="connsiteX193" fmla="*/ 2998694 w 5183841"/>
              <a:gd name="connsiteY193" fmla="*/ 2158253 h 4134970"/>
              <a:gd name="connsiteX194" fmla="*/ 3032312 w 5183841"/>
              <a:gd name="connsiteY194" fmla="*/ 2131358 h 4134970"/>
              <a:gd name="connsiteX195" fmla="*/ 3059206 w 5183841"/>
              <a:gd name="connsiteY195" fmla="*/ 2097741 h 4134970"/>
              <a:gd name="connsiteX196" fmla="*/ 3099547 w 5183841"/>
              <a:gd name="connsiteY196" fmla="*/ 2064123 h 4134970"/>
              <a:gd name="connsiteX197" fmla="*/ 3139888 w 5183841"/>
              <a:gd name="connsiteY197" fmla="*/ 2050676 h 4134970"/>
              <a:gd name="connsiteX198" fmla="*/ 3180229 w 5183841"/>
              <a:gd name="connsiteY198" fmla="*/ 2057400 h 4134970"/>
              <a:gd name="connsiteX199" fmla="*/ 3220570 w 5183841"/>
              <a:gd name="connsiteY199" fmla="*/ 2084294 h 4134970"/>
              <a:gd name="connsiteX200" fmla="*/ 3254188 w 5183841"/>
              <a:gd name="connsiteY200" fmla="*/ 2124635 h 4134970"/>
              <a:gd name="connsiteX201" fmla="*/ 3267635 w 5183841"/>
              <a:gd name="connsiteY201" fmla="*/ 2144805 h 4134970"/>
              <a:gd name="connsiteX202" fmla="*/ 3281082 w 5183841"/>
              <a:gd name="connsiteY202" fmla="*/ 2158253 h 4134970"/>
              <a:gd name="connsiteX203" fmla="*/ 3307976 w 5183841"/>
              <a:gd name="connsiteY203" fmla="*/ 2198594 h 4134970"/>
              <a:gd name="connsiteX204" fmla="*/ 3321423 w 5183841"/>
              <a:gd name="connsiteY204" fmla="*/ 2218764 h 4134970"/>
              <a:gd name="connsiteX205" fmla="*/ 3341594 w 5183841"/>
              <a:gd name="connsiteY205" fmla="*/ 2232211 h 4134970"/>
              <a:gd name="connsiteX206" fmla="*/ 3355041 w 5183841"/>
              <a:gd name="connsiteY206" fmla="*/ 2252382 h 4134970"/>
              <a:gd name="connsiteX207" fmla="*/ 3388659 w 5183841"/>
              <a:gd name="connsiteY207" fmla="*/ 2292723 h 4134970"/>
              <a:gd name="connsiteX208" fmla="*/ 3415553 w 5183841"/>
              <a:gd name="connsiteY208" fmla="*/ 2333064 h 4134970"/>
              <a:gd name="connsiteX209" fmla="*/ 3429000 w 5183841"/>
              <a:gd name="connsiteY209" fmla="*/ 2353235 h 4134970"/>
              <a:gd name="connsiteX210" fmla="*/ 3449170 w 5183841"/>
              <a:gd name="connsiteY210" fmla="*/ 2359958 h 4134970"/>
              <a:gd name="connsiteX211" fmla="*/ 3462617 w 5183841"/>
              <a:gd name="connsiteY211" fmla="*/ 2380129 h 4134970"/>
              <a:gd name="connsiteX212" fmla="*/ 3482788 w 5183841"/>
              <a:gd name="connsiteY212" fmla="*/ 2386853 h 4134970"/>
              <a:gd name="connsiteX213" fmla="*/ 3523129 w 5183841"/>
              <a:gd name="connsiteY213" fmla="*/ 2413747 h 4134970"/>
              <a:gd name="connsiteX214" fmla="*/ 3583641 w 5183841"/>
              <a:gd name="connsiteY214" fmla="*/ 2460811 h 4134970"/>
              <a:gd name="connsiteX215" fmla="*/ 3603812 w 5183841"/>
              <a:gd name="connsiteY215" fmla="*/ 2474258 h 4134970"/>
              <a:gd name="connsiteX216" fmla="*/ 3623982 w 5183841"/>
              <a:gd name="connsiteY216" fmla="*/ 2487705 h 4134970"/>
              <a:gd name="connsiteX217" fmla="*/ 3664323 w 5183841"/>
              <a:gd name="connsiteY217" fmla="*/ 2501153 h 4134970"/>
              <a:gd name="connsiteX218" fmla="*/ 3691217 w 5183841"/>
              <a:gd name="connsiteY218" fmla="*/ 2514600 h 4134970"/>
              <a:gd name="connsiteX219" fmla="*/ 3745006 w 5183841"/>
              <a:gd name="connsiteY219" fmla="*/ 2528047 h 4134970"/>
              <a:gd name="connsiteX220" fmla="*/ 3771900 w 5183841"/>
              <a:gd name="connsiteY220" fmla="*/ 2534770 h 4134970"/>
              <a:gd name="connsiteX221" fmla="*/ 3839135 w 5183841"/>
              <a:gd name="connsiteY221" fmla="*/ 2554941 h 4134970"/>
              <a:gd name="connsiteX222" fmla="*/ 3906370 w 5183841"/>
              <a:gd name="connsiteY222" fmla="*/ 2561664 h 4134970"/>
              <a:gd name="connsiteX223" fmla="*/ 3946712 w 5183841"/>
              <a:gd name="connsiteY223" fmla="*/ 2581835 h 4134970"/>
              <a:gd name="connsiteX224" fmla="*/ 3953435 w 5183841"/>
              <a:gd name="connsiteY224" fmla="*/ 2602005 h 4134970"/>
              <a:gd name="connsiteX225" fmla="*/ 3966882 w 5183841"/>
              <a:gd name="connsiteY225" fmla="*/ 2615453 h 4134970"/>
              <a:gd name="connsiteX226" fmla="*/ 3993776 w 5183841"/>
              <a:gd name="connsiteY226" fmla="*/ 2662517 h 4134970"/>
              <a:gd name="connsiteX227" fmla="*/ 4013947 w 5183841"/>
              <a:gd name="connsiteY227" fmla="*/ 2682688 h 4134970"/>
              <a:gd name="connsiteX228" fmla="*/ 4034117 w 5183841"/>
              <a:gd name="connsiteY228" fmla="*/ 2723029 h 4134970"/>
              <a:gd name="connsiteX229" fmla="*/ 4040841 w 5183841"/>
              <a:gd name="connsiteY229" fmla="*/ 2743200 h 4134970"/>
              <a:gd name="connsiteX230" fmla="*/ 4061012 w 5183841"/>
              <a:gd name="connsiteY230" fmla="*/ 2756647 h 4134970"/>
              <a:gd name="connsiteX231" fmla="*/ 4074459 w 5183841"/>
              <a:gd name="connsiteY231" fmla="*/ 2796988 h 4134970"/>
              <a:gd name="connsiteX232" fmla="*/ 4081182 w 5183841"/>
              <a:gd name="connsiteY232" fmla="*/ 2817158 h 4134970"/>
              <a:gd name="connsiteX233" fmla="*/ 4087906 w 5183841"/>
              <a:gd name="connsiteY233" fmla="*/ 2844053 h 4134970"/>
              <a:gd name="connsiteX234" fmla="*/ 4114800 w 5183841"/>
              <a:gd name="connsiteY234" fmla="*/ 2891117 h 4134970"/>
              <a:gd name="connsiteX235" fmla="*/ 4128247 w 5183841"/>
              <a:gd name="connsiteY235" fmla="*/ 2931458 h 4134970"/>
              <a:gd name="connsiteX236" fmla="*/ 4148417 w 5183841"/>
              <a:gd name="connsiteY236" fmla="*/ 2944905 h 4134970"/>
              <a:gd name="connsiteX237" fmla="*/ 4175312 w 5183841"/>
              <a:gd name="connsiteY237" fmla="*/ 2971800 h 4134970"/>
              <a:gd name="connsiteX238" fmla="*/ 4235823 w 5183841"/>
              <a:gd name="connsiteY238" fmla="*/ 2985247 h 4134970"/>
              <a:gd name="connsiteX239" fmla="*/ 4289612 w 5183841"/>
              <a:gd name="connsiteY239" fmla="*/ 2965076 h 4134970"/>
              <a:gd name="connsiteX240" fmla="*/ 4309782 w 5183841"/>
              <a:gd name="connsiteY240" fmla="*/ 2897841 h 4134970"/>
              <a:gd name="connsiteX241" fmla="*/ 4303059 w 5183841"/>
              <a:gd name="connsiteY241" fmla="*/ 2850776 h 4134970"/>
              <a:gd name="connsiteX242" fmla="*/ 4282888 w 5183841"/>
              <a:gd name="connsiteY242" fmla="*/ 2790264 h 4134970"/>
              <a:gd name="connsiteX243" fmla="*/ 4262717 w 5183841"/>
              <a:gd name="connsiteY243" fmla="*/ 2776817 h 4134970"/>
              <a:gd name="connsiteX244" fmla="*/ 4249270 w 5183841"/>
              <a:gd name="connsiteY244" fmla="*/ 2756647 h 4134970"/>
              <a:gd name="connsiteX245" fmla="*/ 4208929 w 5183841"/>
              <a:gd name="connsiteY245" fmla="*/ 2729753 h 4134970"/>
              <a:gd name="connsiteX246" fmla="*/ 4188759 w 5183841"/>
              <a:gd name="connsiteY246" fmla="*/ 2716305 h 4134970"/>
              <a:gd name="connsiteX247" fmla="*/ 4161864 w 5183841"/>
              <a:gd name="connsiteY247" fmla="*/ 2689411 h 4134970"/>
              <a:gd name="connsiteX248" fmla="*/ 4155141 w 5183841"/>
              <a:gd name="connsiteY248" fmla="*/ 2669241 h 4134970"/>
              <a:gd name="connsiteX249" fmla="*/ 4188759 w 5183841"/>
              <a:gd name="connsiteY249" fmla="*/ 2595282 h 4134970"/>
              <a:gd name="connsiteX250" fmla="*/ 4202206 w 5183841"/>
              <a:gd name="connsiteY250" fmla="*/ 2575111 h 4134970"/>
              <a:gd name="connsiteX251" fmla="*/ 4229100 w 5183841"/>
              <a:gd name="connsiteY251" fmla="*/ 2561664 h 4134970"/>
              <a:gd name="connsiteX252" fmla="*/ 4249270 w 5183841"/>
              <a:gd name="connsiteY252" fmla="*/ 2548217 h 4134970"/>
              <a:gd name="connsiteX253" fmla="*/ 4329953 w 5183841"/>
              <a:gd name="connsiteY253" fmla="*/ 2528047 h 4134970"/>
              <a:gd name="connsiteX254" fmla="*/ 4383741 w 5183841"/>
              <a:gd name="connsiteY254" fmla="*/ 2514600 h 4134970"/>
              <a:gd name="connsiteX255" fmla="*/ 4430806 w 5183841"/>
              <a:gd name="connsiteY255" fmla="*/ 2507876 h 4134970"/>
              <a:gd name="connsiteX256" fmla="*/ 4477870 w 5183841"/>
              <a:gd name="connsiteY256" fmla="*/ 2494429 h 4134970"/>
              <a:gd name="connsiteX257" fmla="*/ 4531659 w 5183841"/>
              <a:gd name="connsiteY257" fmla="*/ 2480982 h 4134970"/>
              <a:gd name="connsiteX258" fmla="*/ 4585447 w 5183841"/>
              <a:gd name="connsiteY258" fmla="*/ 2454088 h 4134970"/>
              <a:gd name="connsiteX259" fmla="*/ 4612341 w 5183841"/>
              <a:gd name="connsiteY259" fmla="*/ 2447364 h 4134970"/>
              <a:gd name="connsiteX260" fmla="*/ 4659406 w 5183841"/>
              <a:gd name="connsiteY260" fmla="*/ 2420470 h 4134970"/>
              <a:gd name="connsiteX261" fmla="*/ 4693023 w 5183841"/>
              <a:gd name="connsiteY261" fmla="*/ 2373405 h 4134970"/>
              <a:gd name="connsiteX262" fmla="*/ 4713194 w 5183841"/>
              <a:gd name="connsiteY262" fmla="*/ 2299447 h 4134970"/>
              <a:gd name="connsiteX263" fmla="*/ 4719917 w 5183841"/>
              <a:gd name="connsiteY263" fmla="*/ 2272553 h 4134970"/>
              <a:gd name="connsiteX264" fmla="*/ 4726641 w 5183841"/>
              <a:gd name="connsiteY264" fmla="*/ 2252382 h 4134970"/>
              <a:gd name="connsiteX265" fmla="*/ 4733364 w 5183841"/>
              <a:gd name="connsiteY265" fmla="*/ 2218764 h 4134970"/>
              <a:gd name="connsiteX266" fmla="*/ 4713194 w 5183841"/>
              <a:gd name="connsiteY266" fmla="*/ 2124635 h 4134970"/>
              <a:gd name="connsiteX267" fmla="*/ 4706470 w 5183841"/>
              <a:gd name="connsiteY267" fmla="*/ 2104464 h 4134970"/>
              <a:gd name="connsiteX268" fmla="*/ 4693023 w 5183841"/>
              <a:gd name="connsiteY268" fmla="*/ 2084294 h 4134970"/>
              <a:gd name="connsiteX269" fmla="*/ 4652682 w 5183841"/>
              <a:gd name="connsiteY269" fmla="*/ 2070847 h 4134970"/>
              <a:gd name="connsiteX270" fmla="*/ 4632512 w 5183841"/>
              <a:gd name="connsiteY270" fmla="*/ 2057400 h 4134970"/>
              <a:gd name="connsiteX271" fmla="*/ 4558553 w 5183841"/>
              <a:gd name="connsiteY271" fmla="*/ 2077570 h 4134970"/>
              <a:gd name="connsiteX272" fmla="*/ 4531659 w 5183841"/>
              <a:gd name="connsiteY272" fmla="*/ 2138082 h 4134970"/>
              <a:gd name="connsiteX273" fmla="*/ 4524935 w 5183841"/>
              <a:gd name="connsiteY273" fmla="*/ 2158253 h 4134970"/>
              <a:gd name="connsiteX274" fmla="*/ 4511488 w 5183841"/>
              <a:gd name="connsiteY274" fmla="*/ 2178423 h 4134970"/>
              <a:gd name="connsiteX275" fmla="*/ 4491317 w 5183841"/>
              <a:gd name="connsiteY275" fmla="*/ 2238935 h 4134970"/>
              <a:gd name="connsiteX276" fmla="*/ 4477870 w 5183841"/>
              <a:gd name="connsiteY276" fmla="*/ 2272553 h 4134970"/>
              <a:gd name="connsiteX277" fmla="*/ 4464423 w 5183841"/>
              <a:gd name="connsiteY277" fmla="*/ 2312894 h 4134970"/>
              <a:gd name="connsiteX278" fmla="*/ 4437529 w 5183841"/>
              <a:gd name="connsiteY278" fmla="*/ 2353235 h 4134970"/>
              <a:gd name="connsiteX279" fmla="*/ 4377017 w 5183841"/>
              <a:gd name="connsiteY279" fmla="*/ 2400300 h 4134970"/>
              <a:gd name="connsiteX280" fmla="*/ 4356847 w 5183841"/>
              <a:gd name="connsiteY280" fmla="*/ 2407023 h 4134970"/>
              <a:gd name="connsiteX281" fmla="*/ 4336676 w 5183841"/>
              <a:gd name="connsiteY281" fmla="*/ 2420470 h 4134970"/>
              <a:gd name="connsiteX282" fmla="*/ 4276164 w 5183841"/>
              <a:gd name="connsiteY282" fmla="*/ 2433917 h 4134970"/>
              <a:gd name="connsiteX283" fmla="*/ 4242547 w 5183841"/>
              <a:gd name="connsiteY283" fmla="*/ 2440641 h 4134970"/>
              <a:gd name="connsiteX284" fmla="*/ 4161864 w 5183841"/>
              <a:gd name="connsiteY284" fmla="*/ 2420470 h 4134970"/>
              <a:gd name="connsiteX285" fmla="*/ 4148417 w 5183841"/>
              <a:gd name="connsiteY285" fmla="*/ 2380129 h 4134970"/>
              <a:gd name="connsiteX286" fmla="*/ 4175312 w 5183841"/>
              <a:gd name="connsiteY286" fmla="*/ 2319617 h 4134970"/>
              <a:gd name="connsiteX287" fmla="*/ 4195482 w 5183841"/>
              <a:gd name="connsiteY287" fmla="*/ 2279276 h 4134970"/>
              <a:gd name="connsiteX288" fmla="*/ 4215653 w 5183841"/>
              <a:gd name="connsiteY288" fmla="*/ 2265829 h 4134970"/>
              <a:gd name="connsiteX289" fmla="*/ 4249270 w 5183841"/>
              <a:gd name="connsiteY289" fmla="*/ 2225488 h 4134970"/>
              <a:gd name="connsiteX290" fmla="*/ 4262717 w 5183841"/>
              <a:gd name="connsiteY290" fmla="*/ 2205317 h 4134970"/>
              <a:gd name="connsiteX291" fmla="*/ 4255994 w 5183841"/>
              <a:gd name="connsiteY291" fmla="*/ 2178423 h 4134970"/>
              <a:gd name="connsiteX292" fmla="*/ 4235823 w 5183841"/>
              <a:gd name="connsiteY292" fmla="*/ 2171700 h 4134970"/>
              <a:gd name="connsiteX293" fmla="*/ 4175312 w 5183841"/>
              <a:gd name="connsiteY293" fmla="*/ 2178423 h 4134970"/>
              <a:gd name="connsiteX294" fmla="*/ 4128247 w 5183841"/>
              <a:gd name="connsiteY294" fmla="*/ 2164976 h 4134970"/>
              <a:gd name="connsiteX295" fmla="*/ 4121523 w 5183841"/>
              <a:gd name="connsiteY295" fmla="*/ 2144805 h 4134970"/>
              <a:gd name="connsiteX296" fmla="*/ 4141694 w 5183841"/>
              <a:gd name="connsiteY296" fmla="*/ 2104464 h 4134970"/>
              <a:gd name="connsiteX297" fmla="*/ 4161864 w 5183841"/>
              <a:gd name="connsiteY297" fmla="*/ 2097741 h 4134970"/>
              <a:gd name="connsiteX298" fmla="*/ 4215653 w 5183841"/>
              <a:gd name="connsiteY298" fmla="*/ 2091017 h 4134970"/>
              <a:gd name="connsiteX299" fmla="*/ 4255994 w 5183841"/>
              <a:gd name="connsiteY299" fmla="*/ 2084294 h 4134970"/>
              <a:gd name="connsiteX300" fmla="*/ 4289612 w 5183841"/>
              <a:gd name="connsiteY300" fmla="*/ 2064123 h 4134970"/>
              <a:gd name="connsiteX301" fmla="*/ 4309782 w 5183841"/>
              <a:gd name="connsiteY301" fmla="*/ 2057400 h 4134970"/>
              <a:gd name="connsiteX302" fmla="*/ 4336676 w 5183841"/>
              <a:gd name="connsiteY302" fmla="*/ 2023782 h 4134970"/>
              <a:gd name="connsiteX303" fmla="*/ 4363570 w 5183841"/>
              <a:gd name="connsiteY303" fmla="*/ 1983441 h 4134970"/>
              <a:gd name="connsiteX304" fmla="*/ 4370294 w 5183841"/>
              <a:gd name="connsiteY304" fmla="*/ 1956547 h 4134970"/>
              <a:gd name="connsiteX305" fmla="*/ 4390464 w 5183841"/>
              <a:gd name="connsiteY305" fmla="*/ 1943100 h 4134970"/>
              <a:gd name="connsiteX306" fmla="*/ 4403912 w 5183841"/>
              <a:gd name="connsiteY306" fmla="*/ 1929653 h 4134970"/>
              <a:gd name="connsiteX307" fmla="*/ 4410635 w 5183841"/>
              <a:gd name="connsiteY307" fmla="*/ 1909482 h 4134970"/>
              <a:gd name="connsiteX308" fmla="*/ 4437529 w 5183841"/>
              <a:gd name="connsiteY308" fmla="*/ 1869141 h 4134970"/>
              <a:gd name="connsiteX309" fmla="*/ 4450976 w 5183841"/>
              <a:gd name="connsiteY309" fmla="*/ 1828800 h 4134970"/>
              <a:gd name="connsiteX310" fmla="*/ 4457700 w 5183841"/>
              <a:gd name="connsiteY310" fmla="*/ 1801905 h 4134970"/>
              <a:gd name="connsiteX311" fmla="*/ 4484594 w 5183841"/>
              <a:gd name="connsiteY311" fmla="*/ 1754841 h 4134970"/>
              <a:gd name="connsiteX312" fmla="*/ 4498041 w 5183841"/>
              <a:gd name="connsiteY312" fmla="*/ 1667435 h 4134970"/>
              <a:gd name="connsiteX313" fmla="*/ 4504764 w 5183841"/>
              <a:gd name="connsiteY313" fmla="*/ 1627094 h 4134970"/>
              <a:gd name="connsiteX314" fmla="*/ 4511488 w 5183841"/>
              <a:gd name="connsiteY314" fmla="*/ 1546411 h 4134970"/>
              <a:gd name="connsiteX315" fmla="*/ 4531659 w 5183841"/>
              <a:gd name="connsiteY315" fmla="*/ 1418664 h 4134970"/>
              <a:gd name="connsiteX316" fmla="*/ 4538382 w 5183841"/>
              <a:gd name="connsiteY316" fmla="*/ 1391770 h 4134970"/>
              <a:gd name="connsiteX317" fmla="*/ 4565276 w 5183841"/>
              <a:gd name="connsiteY317" fmla="*/ 1364876 h 4134970"/>
              <a:gd name="connsiteX318" fmla="*/ 4598894 w 5183841"/>
              <a:gd name="connsiteY318" fmla="*/ 1317811 h 4134970"/>
              <a:gd name="connsiteX319" fmla="*/ 4605617 w 5183841"/>
              <a:gd name="connsiteY319" fmla="*/ 1290917 h 4134970"/>
              <a:gd name="connsiteX320" fmla="*/ 4625788 w 5183841"/>
              <a:gd name="connsiteY320" fmla="*/ 1243853 h 4134970"/>
              <a:gd name="connsiteX321" fmla="*/ 4639235 w 5183841"/>
              <a:gd name="connsiteY321" fmla="*/ 1176617 h 4134970"/>
              <a:gd name="connsiteX322" fmla="*/ 4625788 w 5183841"/>
              <a:gd name="connsiteY322" fmla="*/ 974911 h 4134970"/>
              <a:gd name="connsiteX323" fmla="*/ 4612341 w 5183841"/>
              <a:gd name="connsiteY323" fmla="*/ 934570 h 4134970"/>
              <a:gd name="connsiteX324" fmla="*/ 4605617 w 5183841"/>
              <a:gd name="connsiteY324" fmla="*/ 914400 h 4134970"/>
              <a:gd name="connsiteX325" fmla="*/ 4585447 w 5183841"/>
              <a:gd name="connsiteY325" fmla="*/ 894229 h 4134970"/>
              <a:gd name="connsiteX326" fmla="*/ 4572000 w 5183841"/>
              <a:gd name="connsiteY326" fmla="*/ 874058 h 4134970"/>
              <a:gd name="connsiteX327" fmla="*/ 4531659 w 5183841"/>
              <a:gd name="connsiteY327" fmla="*/ 847164 h 4134970"/>
              <a:gd name="connsiteX328" fmla="*/ 4511488 w 5183841"/>
              <a:gd name="connsiteY328" fmla="*/ 826994 h 4134970"/>
              <a:gd name="connsiteX329" fmla="*/ 4491317 w 5183841"/>
              <a:gd name="connsiteY329" fmla="*/ 820270 h 4134970"/>
              <a:gd name="connsiteX330" fmla="*/ 4450976 w 5183841"/>
              <a:gd name="connsiteY330" fmla="*/ 793376 h 4134970"/>
              <a:gd name="connsiteX331" fmla="*/ 4410635 w 5183841"/>
              <a:gd name="connsiteY331" fmla="*/ 779929 h 4134970"/>
              <a:gd name="connsiteX332" fmla="*/ 4350123 w 5183841"/>
              <a:gd name="connsiteY332" fmla="*/ 739588 h 4134970"/>
              <a:gd name="connsiteX333" fmla="*/ 4329953 w 5183841"/>
              <a:gd name="connsiteY333" fmla="*/ 726141 h 4134970"/>
              <a:gd name="connsiteX334" fmla="*/ 4309782 w 5183841"/>
              <a:gd name="connsiteY334" fmla="*/ 719417 h 4134970"/>
              <a:gd name="connsiteX335" fmla="*/ 4235823 w 5183841"/>
              <a:gd name="connsiteY335" fmla="*/ 672353 h 4134970"/>
              <a:gd name="connsiteX336" fmla="*/ 4195482 w 5183841"/>
              <a:gd name="connsiteY336" fmla="*/ 645458 h 4134970"/>
              <a:gd name="connsiteX337" fmla="*/ 4148417 w 5183841"/>
              <a:gd name="connsiteY337" fmla="*/ 632011 h 4134970"/>
              <a:gd name="connsiteX338" fmla="*/ 4121523 w 5183841"/>
              <a:gd name="connsiteY338" fmla="*/ 618564 h 4134970"/>
              <a:gd name="connsiteX339" fmla="*/ 4101353 w 5183841"/>
              <a:gd name="connsiteY339" fmla="*/ 611841 h 4134970"/>
              <a:gd name="connsiteX340" fmla="*/ 4074459 w 5183841"/>
              <a:gd name="connsiteY340" fmla="*/ 598394 h 4134970"/>
              <a:gd name="connsiteX341" fmla="*/ 4040841 w 5183841"/>
              <a:gd name="connsiteY341" fmla="*/ 591670 h 4134970"/>
              <a:gd name="connsiteX342" fmla="*/ 4000500 w 5183841"/>
              <a:gd name="connsiteY342" fmla="*/ 578223 h 4134970"/>
              <a:gd name="connsiteX343" fmla="*/ 3980329 w 5183841"/>
              <a:gd name="connsiteY343" fmla="*/ 571500 h 4134970"/>
              <a:gd name="connsiteX344" fmla="*/ 3913094 w 5183841"/>
              <a:gd name="connsiteY344" fmla="*/ 558053 h 4134970"/>
              <a:gd name="connsiteX345" fmla="*/ 3516406 w 5183841"/>
              <a:gd name="connsiteY345" fmla="*/ 564776 h 4134970"/>
              <a:gd name="connsiteX346" fmla="*/ 3200400 w 5183841"/>
              <a:gd name="connsiteY346" fmla="*/ 551329 h 4134970"/>
              <a:gd name="connsiteX347" fmla="*/ 3160059 w 5183841"/>
              <a:gd name="connsiteY347" fmla="*/ 537882 h 4134970"/>
              <a:gd name="connsiteX348" fmla="*/ 3106270 w 5183841"/>
              <a:gd name="connsiteY348" fmla="*/ 524435 h 4134970"/>
              <a:gd name="connsiteX349" fmla="*/ 3065929 w 5183841"/>
              <a:gd name="connsiteY349" fmla="*/ 510988 h 4134970"/>
              <a:gd name="connsiteX350" fmla="*/ 3045759 w 5183841"/>
              <a:gd name="connsiteY350" fmla="*/ 497541 h 4134970"/>
              <a:gd name="connsiteX351" fmla="*/ 3039035 w 5183841"/>
              <a:gd name="connsiteY351" fmla="*/ 470647 h 4134970"/>
              <a:gd name="connsiteX352" fmla="*/ 3025588 w 5183841"/>
              <a:gd name="connsiteY352" fmla="*/ 443753 h 4134970"/>
              <a:gd name="connsiteX353" fmla="*/ 3032312 w 5183841"/>
              <a:gd name="connsiteY353" fmla="*/ 336176 h 4134970"/>
              <a:gd name="connsiteX354" fmla="*/ 3039035 w 5183841"/>
              <a:gd name="connsiteY354" fmla="*/ 316005 h 4134970"/>
              <a:gd name="connsiteX355" fmla="*/ 3079376 w 5183841"/>
              <a:gd name="connsiteY355" fmla="*/ 289111 h 4134970"/>
              <a:gd name="connsiteX356" fmla="*/ 3119717 w 5183841"/>
              <a:gd name="connsiteY356" fmla="*/ 275664 h 4134970"/>
              <a:gd name="connsiteX357" fmla="*/ 3301253 w 5183841"/>
              <a:gd name="connsiteY357" fmla="*/ 289111 h 4134970"/>
              <a:gd name="connsiteX358" fmla="*/ 3348317 w 5183841"/>
              <a:gd name="connsiteY358" fmla="*/ 302558 h 4134970"/>
              <a:gd name="connsiteX359" fmla="*/ 3375212 w 5183841"/>
              <a:gd name="connsiteY359" fmla="*/ 309282 h 4134970"/>
              <a:gd name="connsiteX360" fmla="*/ 3402106 w 5183841"/>
              <a:gd name="connsiteY360" fmla="*/ 329453 h 4134970"/>
              <a:gd name="connsiteX361" fmla="*/ 3462617 w 5183841"/>
              <a:gd name="connsiteY361" fmla="*/ 349623 h 4134970"/>
              <a:gd name="connsiteX362" fmla="*/ 3482788 w 5183841"/>
              <a:gd name="connsiteY362" fmla="*/ 356347 h 4134970"/>
              <a:gd name="connsiteX363" fmla="*/ 3502959 w 5183841"/>
              <a:gd name="connsiteY363" fmla="*/ 369794 h 4134970"/>
              <a:gd name="connsiteX364" fmla="*/ 3550023 w 5183841"/>
              <a:gd name="connsiteY364" fmla="*/ 383241 h 4134970"/>
              <a:gd name="connsiteX365" fmla="*/ 3570194 w 5183841"/>
              <a:gd name="connsiteY365" fmla="*/ 389964 h 4134970"/>
              <a:gd name="connsiteX366" fmla="*/ 3590364 w 5183841"/>
              <a:gd name="connsiteY366" fmla="*/ 403411 h 4134970"/>
              <a:gd name="connsiteX367" fmla="*/ 3657600 w 5183841"/>
              <a:gd name="connsiteY367" fmla="*/ 416858 h 4134970"/>
              <a:gd name="connsiteX368" fmla="*/ 3711388 w 5183841"/>
              <a:gd name="connsiteY368" fmla="*/ 437029 h 4134970"/>
              <a:gd name="connsiteX369" fmla="*/ 3758453 w 5183841"/>
              <a:gd name="connsiteY369" fmla="*/ 450476 h 4134970"/>
              <a:gd name="connsiteX370" fmla="*/ 3785347 w 5183841"/>
              <a:gd name="connsiteY370" fmla="*/ 457200 h 4134970"/>
              <a:gd name="connsiteX371" fmla="*/ 3812241 w 5183841"/>
              <a:gd name="connsiteY371" fmla="*/ 470647 h 4134970"/>
              <a:gd name="connsiteX372" fmla="*/ 3866029 w 5183841"/>
              <a:gd name="connsiteY372" fmla="*/ 484094 h 4134970"/>
              <a:gd name="connsiteX373" fmla="*/ 3886200 w 5183841"/>
              <a:gd name="connsiteY373" fmla="*/ 490817 h 4134970"/>
              <a:gd name="connsiteX374" fmla="*/ 3919817 w 5183841"/>
              <a:gd name="connsiteY374" fmla="*/ 497541 h 4134970"/>
              <a:gd name="connsiteX375" fmla="*/ 3939988 w 5183841"/>
              <a:gd name="connsiteY375" fmla="*/ 504264 h 4134970"/>
              <a:gd name="connsiteX376" fmla="*/ 3966882 w 5183841"/>
              <a:gd name="connsiteY376" fmla="*/ 510988 h 4134970"/>
              <a:gd name="connsiteX377" fmla="*/ 4020670 w 5183841"/>
              <a:gd name="connsiteY377" fmla="*/ 531158 h 4134970"/>
              <a:gd name="connsiteX378" fmla="*/ 4074459 w 5183841"/>
              <a:gd name="connsiteY378" fmla="*/ 537882 h 4134970"/>
              <a:gd name="connsiteX379" fmla="*/ 4114800 w 5183841"/>
              <a:gd name="connsiteY379" fmla="*/ 544605 h 4134970"/>
              <a:gd name="connsiteX380" fmla="*/ 4161864 w 5183841"/>
              <a:gd name="connsiteY380" fmla="*/ 551329 h 4134970"/>
              <a:gd name="connsiteX381" fmla="*/ 4202206 w 5183841"/>
              <a:gd name="connsiteY381" fmla="*/ 558053 h 4134970"/>
              <a:gd name="connsiteX382" fmla="*/ 4316506 w 5183841"/>
              <a:gd name="connsiteY382" fmla="*/ 571500 h 4134970"/>
              <a:gd name="connsiteX383" fmla="*/ 4444253 w 5183841"/>
              <a:gd name="connsiteY383" fmla="*/ 584947 h 4134970"/>
              <a:gd name="connsiteX384" fmla="*/ 4666129 w 5183841"/>
              <a:gd name="connsiteY384" fmla="*/ 578223 h 4134970"/>
              <a:gd name="connsiteX385" fmla="*/ 4766982 w 5183841"/>
              <a:gd name="connsiteY385" fmla="*/ 551329 h 4134970"/>
              <a:gd name="connsiteX386" fmla="*/ 4847664 w 5183841"/>
              <a:gd name="connsiteY386" fmla="*/ 497541 h 4134970"/>
              <a:gd name="connsiteX387" fmla="*/ 4881282 w 5183841"/>
              <a:gd name="connsiteY387" fmla="*/ 463923 h 4134970"/>
              <a:gd name="connsiteX388" fmla="*/ 4982135 w 5183841"/>
              <a:gd name="connsiteY388" fmla="*/ 383241 h 4134970"/>
              <a:gd name="connsiteX389" fmla="*/ 5056094 w 5183841"/>
              <a:gd name="connsiteY389" fmla="*/ 289111 h 4134970"/>
              <a:gd name="connsiteX390" fmla="*/ 5089712 w 5183841"/>
              <a:gd name="connsiteY390" fmla="*/ 242047 h 4134970"/>
              <a:gd name="connsiteX391" fmla="*/ 5116606 w 5183841"/>
              <a:gd name="connsiteY391" fmla="*/ 208429 h 4134970"/>
              <a:gd name="connsiteX392" fmla="*/ 5150223 w 5183841"/>
              <a:gd name="connsiteY392" fmla="*/ 147917 h 4134970"/>
              <a:gd name="connsiteX393" fmla="*/ 5163670 w 5183841"/>
              <a:gd name="connsiteY393" fmla="*/ 127747 h 4134970"/>
              <a:gd name="connsiteX394" fmla="*/ 5170394 w 5183841"/>
              <a:gd name="connsiteY394" fmla="*/ 94129 h 4134970"/>
              <a:gd name="connsiteX395" fmla="*/ 5183841 w 5183841"/>
              <a:gd name="connsiteY395" fmla="*/ 53788 h 4134970"/>
              <a:gd name="connsiteX396" fmla="*/ 5170394 w 5183841"/>
              <a:gd name="connsiteY396" fmla="*/ 0 h 413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5183841" h="4134970">
                <a:moveTo>
                  <a:pt x="0" y="4134970"/>
                </a:moveTo>
                <a:cubicBezTo>
                  <a:pt x="15688" y="4128247"/>
                  <a:pt x="31798" y="4122433"/>
                  <a:pt x="47064" y="4114800"/>
                </a:cubicBezTo>
                <a:cubicBezTo>
                  <a:pt x="99203" y="4088731"/>
                  <a:pt x="36703" y="4111531"/>
                  <a:pt x="87406" y="4094629"/>
                </a:cubicBezTo>
                <a:cubicBezTo>
                  <a:pt x="120526" y="4069788"/>
                  <a:pt x="135177" y="4056294"/>
                  <a:pt x="181535" y="4040841"/>
                </a:cubicBezTo>
                <a:cubicBezTo>
                  <a:pt x="194982" y="4036359"/>
                  <a:pt x="208792" y="4032846"/>
                  <a:pt x="221876" y="4027394"/>
                </a:cubicBezTo>
                <a:cubicBezTo>
                  <a:pt x="235754" y="4021612"/>
                  <a:pt x="248566" y="4013523"/>
                  <a:pt x="262217" y="4007223"/>
                </a:cubicBezTo>
                <a:cubicBezTo>
                  <a:pt x="277714" y="4000070"/>
                  <a:pt x="293785" y="3994206"/>
                  <a:pt x="309282" y="3987053"/>
                </a:cubicBezTo>
                <a:cubicBezTo>
                  <a:pt x="366763" y="3960523"/>
                  <a:pt x="334227" y="3974287"/>
                  <a:pt x="389964" y="3939988"/>
                </a:cubicBezTo>
                <a:cubicBezTo>
                  <a:pt x="405353" y="3930518"/>
                  <a:pt x="421611" y="3922516"/>
                  <a:pt x="437029" y="3913094"/>
                </a:cubicBezTo>
                <a:cubicBezTo>
                  <a:pt x="461963" y="3897856"/>
                  <a:pt x="490325" y="3886692"/>
                  <a:pt x="510988" y="3866029"/>
                </a:cubicBezTo>
                <a:cubicBezTo>
                  <a:pt x="522194" y="3854823"/>
                  <a:pt x="532231" y="3842311"/>
                  <a:pt x="544606" y="3832411"/>
                </a:cubicBezTo>
                <a:cubicBezTo>
                  <a:pt x="554810" y="3824248"/>
                  <a:pt x="567908" y="3820264"/>
                  <a:pt x="578223" y="3812241"/>
                </a:cubicBezTo>
                <a:cubicBezTo>
                  <a:pt x="625358" y="3775580"/>
                  <a:pt x="586623" y="3797118"/>
                  <a:pt x="625288" y="3758453"/>
                </a:cubicBezTo>
                <a:cubicBezTo>
                  <a:pt x="631002" y="3752739"/>
                  <a:pt x="639452" y="3750411"/>
                  <a:pt x="645459" y="3745005"/>
                </a:cubicBezTo>
                <a:cubicBezTo>
                  <a:pt x="661950" y="3730163"/>
                  <a:pt x="676835" y="3713629"/>
                  <a:pt x="692523" y="3697941"/>
                </a:cubicBezTo>
                <a:lnTo>
                  <a:pt x="692523" y="3697941"/>
                </a:lnTo>
                <a:cubicBezTo>
                  <a:pt x="789405" y="3568765"/>
                  <a:pt x="688172" y="3702575"/>
                  <a:pt x="759759" y="3610535"/>
                </a:cubicBezTo>
                <a:cubicBezTo>
                  <a:pt x="766639" y="3601690"/>
                  <a:pt x="773049" y="3592486"/>
                  <a:pt x="779929" y="3583641"/>
                </a:cubicBezTo>
                <a:cubicBezTo>
                  <a:pt x="866991" y="3471702"/>
                  <a:pt x="760745" y="3607145"/>
                  <a:pt x="826994" y="3529853"/>
                </a:cubicBezTo>
                <a:cubicBezTo>
                  <a:pt x="834287" y="3521345"/>
                  <a:pt x="839990" y="3511567"/>
                  <a:pt x="847164" y="3502958"/>
                </a:cubicBezTo>
                <a:cubicBezTo>
                  <a:pt x="851222" y="3498088"/>
                  <a:pt x="856652" y="3494461"/>
                  <a:pt x="860612" y="3489511"/>
                </a:cubicBezTo>
                <a:cubicBezTo>
                  <a:pt x="865660" y="3483201"/>
                  <a:pt x="869306" y="3475876"/>
                  <a:pt x="874059" y="3469341"/>
                </a:cubicBezTo>
                <a:cubicBezTo>
                  <a:pt x="887241" y="3451216"/>
                  <a:pt x="901968" y="3434201"/>
                  <a:pt x="914400" y="3415553"/>
                </a:cubicBezTo>
                <a:cubicBezTo>
                  <a:pt x="918882" y="3408829"/>
                  <a:pt x="923150" y="3401958"/>
                  <a:pt x="927847" y="3395382"/>
                </a:cubicBezTo>
                <a:cubicBezTo>
                  <a:pt x="934360" y="3386263"/>
                  <a:pt x="942078" y="3377990"/>
                  <a:pt x="948017" y="3368488"/>
                </a:cubicBezTo>
                <a:cubicBezTo>
                  <a:pt x="953329" y="3359989"/>
                  <a:pt x="956152" y="3350093"/>
                  <a:pt x="961464" y="3341594"/>
                </a:cubicBezTo>
                <a:cubicBezTo>
                  <a:pt x="967403" y="3332091"/>
                  <a:pt x="975419" y="3324024"/>
                  <a:pt x="981635" y="3314700"/>
                </a:cubicBezTo>
                <a:cubicBezTo>
                  <a:pt x="988884" y="3303827"/>
                  <a:pt x="994557" y="3291956"/>
                  <a:pt x="1001806" y="3281082"/>
                </a:cubicBezTo>
                <a:cubicBezTo>
                  <a:pt x="1008022" y="3271758"/>
                  <a:pt x="1016037" y="3263690"/>
                  <a:pt x="1021976" y="3254188"/>
                </a:cubicBezTo>
                <a:cubicBezTo>
                  <a:pt x="1046168" y="3215480"/>
                  <a:pt x="1026897" y="3240674"/>
                  <a:pt x="1042147" y="3207123"/>
                </a:cubicBezTo>
                <a:cubicBezTo>
                  <a:pt x="1068446" y="3149265"/>
                  <a:pt x="1061539" y="3162713"/>
                  <a:pt x="1095935" y="3119717"/>
                </a:cubicBezTo>
                <a:cubicBezTo>
                  <a:pt x="1098176" y="3112994"/>
                  <a:pt x="1099489" y="3105886"/>
                  <a:pt x="1102659" y="3099547"/>
                </a:cubicBezTo>
                <a:cubicBezTo>
                  <a:pt x="1126913" y="3051040"/>
                  <a:pt x="1105983" y="3111406"/>
                  <a:pt x="1129553" y="3052482"/>
                </a:cubicBezTo>
                <a:cubicBezTo>
                  <a:pt x="1137704" y="3032104"/>
                  <a:pt x="1151141" y="2984974"/>
                  <a:pt x="1156447" y="2965076"/>
                </a:cubicBezTo>
                <a:cubicBezTo>
                  <a:pt x="1156474" y="2964976"/>
                  <a:pt x="1173243" y="2897891"/>
                  <a:pt x="1176617" y="2884394"/>
                </a:cubicBezTo>
                <a:lnTo>
                  <a:pt x="1183341" y="2857500"/>
                </a:lnTo>
                <a:cubicBezTo>
                  <a:pt x="1185582" y="2848535"/>
                  <a:pt x="1184938" y="2838294"/>
                  <a:pt x="1190064" y="2830605"/>
                </a:cubicBezTo>
                <a:lnTo>
                  <a:pt x="1203512" y="2810435"/>
                </a:lnTo>
                <a:cubicBezTo>
                  <a:pt x="1224635" y="2683690"/>
                  <a:pt x="1215356" y="2754991"/>
                  <a:pt x="1203512" y="2494429"/>
                </a:cubicBezTo>
                <a:cubicBezTo>
                  <a:pt x="1203190" y="2487349"/>
                  <a:pt x="1199958" y="2480597"/>
                  <a:pt x="1196788" y="2474258"/>
                </a:cubicBezTo>
                <a:cubicBezTo>
                  <a:pt x="1190587" y="2461855"/>
                  <a:pt x="1174322" y="2441352"/>
                  <a:pt x="1163170" y="2433917"/>
                </a:cubicBezTo>
                <a:cubicBezTo>
                  <a:pt x="1157273" y="2429986"/>
                  <a:pt x="1149723" y="2429435"/>
                  <a:pt x="1143000" y="2427194"/>
                </a:cubicBezTo>
                <a:cubicBezTo>
                  <a:pt x="1136276" y="2422712"/>
                  <a:pt x="1130213" y="2417029"/>
                  <a:pt x="1122829" y="2413747"/>
                </a:cubicBezTo>
                <a:cubicBezTo>
                  <a:pt x="1109876" y="2407990"/>
                  <a:pt x="1082488" y="2400300"/>
                  <a:pt x="1082488" y="2400300"/>
                </a:cubicBezTo>
                <a:cubicBezTo>
                  <a:pt x="1075764" y="2395818"/>
                  <a:pt x="1069545" y="2390467"/>
                  <a:pt x="1062317" y="2386853"/>
                </a:cubicBezTo>
                <a:cubicBezTo>
                  <a:pt x="1031998" y="2371693"/>
                  <a:pt x="1050875" y="2390765"/>
                  <a:pt x="1021976" y="2366682"/>
                </a:cubicBezTo>
                <a:cubicBezTo>
                  <a:pt x="1014671" y="2360595"/>
                  <a:pt x="1007893" y="2353816"/>
                  <a:pt x="1001806" y="2346511"/>
                </a:cubicBezTo>
                <a:cubicBezTo>
                  <a:pt x="996633" y="2340303"/>
                  <a:pt x="994440" y="2331662"/>
                  <a:pt x="988359" y="2326341"/>
                </a:cubicBezTo>
                <a:cubicBezTo>
                  <a:pt x="976196" y="2315699"/>
                  <a:pt x="948017" y="2299447"/>
                  <a:pt x="948017" y="2299447"/>
                </a:cubicBezTo>
                <a:cubicBezTo>
                  <a:pt x="939052" y="2286000"/>
                  <a:pt x="926234" y="2274437"/>
                  <a:pt x="921123" y="2259105"/>
                </a:cubicBezTo>
                <a:lnTo>
                  <a:pt x="907676" y="2218764"/>
                </a:lnTo>
                <a:cubicBezTo>
                  <a:pt x="909141" y="2207049"/>
                  <a:pt x="911094" y="2162857"/>
                  <a:pt x="921123" y="2144805"/>
                </a:cubicBezTo>
                <a:cubicBezTo>
                  <a:pt x="928971" y="2130677"/>
                  <a:pt x="948017" y="2104464"/>
                  <a:pt x="948017" y="2104464"/>
                </a:cubicBezTo>
                <a:cubicBezTo>
                  <a:pt x="965947" y="2106705"/>
                  <a:pt x="984028" y="2107956"/>
                  <a:pt x="1001806" y="2111188"/>
                </a:cubicBezTo>
                <a:cubicBezTo>
                  <a:pt x="1008779" y="2112456"/>
                  <a:pt x="1016442" y="2113484"/>
                  <a:pt x="1021976" y="2117911"/>
                </a:cubicBezTo>
                <a:cubicBezTo>
                  <a:pt x="1036505" y="2129534"/>
                  <a:pt x="1044761" y="2166097"/>
                  <a:pt x="1048870" y="2178423"/>
                </a:cubicBezTo>
                <a:cubicBezTo>
                  <a:pt x="1058149" y="2206259"/>
                  <a:pt x="1051663" y="2192698"/>
                  <a:pt x="1069041" y="2218764"/>
                </a:cubicBezTo>
                <a:cubicBezTo>
                  <a:pt x="1070625" y="2225099"/>
                  <a:pt x="1078102" y="2257934"/>
                  <a:pt x="1082488" y="2265829"/>
                </a:cubicBezTo>
                <a:cubicBezTo>
                  <a:pt x="1116473" y="2327002"/>
                  <a:pt x="1096885" y="2287140"/>
                  <a:pt x="1129553" y="2326341"/>
                </a:cubicBezTo>
                <a:cubicBezTo>
                  <a:pt x="1157568" y="2359958"/>
                  <a:pt x="1126191" y="2335305"/>
                  <a:pt x="1163170" y="2359958"/>
                </a:cubicBezTo>
                <a:cubicBezTo>
                  <a:pt x="1167652" y="2366682"/>
                  <a:pt x="1170307" y="2375081"/>
                  <a:pt x="1176617" y="2380129"/>
                </a:cubicBezTo>
                <a:cubicBezTo>
                  <a:pt x="1182151" y="2384557"/>
                  <a:pt x="1190449" y="2383683"/>
                  <a:pt x="1196788" y="2386853"/>
                </a:cubicBezTo>
                <a:cubicBezTo>
                  <a:pt x="1204016" y="2390467"/>
                  <a:pt x="1209575" y="2397018"/>
                  <a:pt x="1216959" y="2400300"/>
                </a:cubicBezTo>
                <a:cubicBezTo>
                  <a:pt x="1229912" y="2406057"/>
                  <a:pt x="1243853" y="2409265"/>
                  <a:pt x="1257300" y="2413747"/>
                </a:cubicBezTo>
                <a:lnTo>
                  <a:pt x="1317812" y="2433917"/>
                </a:lnTo>
                <a:lnTo>
                  <a:pt x="1358153" y="2447364"/>
                </a:lnTo>
                <a:cubicBezTo>
                  <a:pt x="1398802" y="2457527"/>
                  <a:pt x="1376274" y="2451164"/>
                  <a:pt x="1425388" y="2467535"/>
                </a:cubicBezTo>
                <a:lnTo>
                  <a:pt x="1445559" y="2474258"/>
                </a:lnTo>
                <a:cubicBezTo>
                  <a:pt x="1503362" y="2512794"/>
                  <a:pt x="1430228" y="2466592"/>
                  <a:pt x="1485900" y="2494429"/>
                </a:cubicBezTo>
                <a:cubicBezTo>
                  <a:pt x="1493536" y="2498247"/>
                  <a:pt x="1529918" y="2525001"/>
                  <a:pt x="1532964" y="2528047"/>
                </a:cubicBezTo>
                <a:cubicBezTo>
                  <a:pt x="1538678" y="2533761"/>
                  <a:pt x="1540698" y="2542503"/>
                  <a:pt x="1546412" y="2548217"/>
                </a:cubicBezTo>
                <a:cubicBezTo>
                  <a:pt x="1552126" y="2553931"/>
                  <a:pt x="1560543" y="2556296"/>
                  <a:pt x="1566582" y="2561664"/>
                </a:cubicBezTo>
                <a:cubicBezTo>
                  <a:pt x="1580795" y="2574298"/>
                  <a:pt x="1593476" y="2588558"/>
                  <a:pt x="1606923" y="2602005"/>
                </a:cubicBezTo>
                <a:cubicBezTo>
                  <a:pt x="1611405" y="2606488"/>
                  <a:pt x="1616566" y="2610382"/>
                  <a:pt x="1620370" y="2615453"/>
                </a:cubicBezTo>
                <a:cubicBezTo>
                  <a:pt x="1653855" y="2660098"/>
                  <a:pt x="1632614" y="2634419"/>
                  <a:pt x="1687606" y="2689411"/>
                </a:cubicBezTo>
                <a:lnTo>
                  <a:pt x="1707776" y="2709582"/>
                </a:lnTo>
                <a:cubicBezTo>
                  <a:pt x="1724677" y="2760281"/>
                  <a:pt x="1699914" y="2699755"/>
                  <a:pt x="1734670" y="2743200"/>
                </a:cubicBezTo>
                <a:cubicBezTo>
                  <a:pt x="1739097" y="2748734"/>
                  <a:pt x="1736967" y="2757836"/>
                  <a:pt x="1741394" y="2763370"/>
                </a:cubicBezTo>
                <a:cubicBezTo>
                  <a:pt x="1746442" y="2769680"/>
                  <a:pt x="1755254" y="2771769"/>
                  <a:pt x="1761564" y="2776817"/>
                </a:cubicBezTo>
                <a:cubicBezTo>
                  <a:pt x="1779025" y="2790785"/>
                  <a:pt x="1771906" y="2793366"/>
                  <a:pt x="1795182" y="2803711"/>
                </a:cubicBezTo>
                <a:cubicBezTo>
                  <a:pt x="1808135" y="2809468"/>
                  <a:pt x="1822076" y="2812676"/>
                  <a:pt x="1835523" y="2817158"/>
                </a:cubicBezTo>
                <a:cubicBezTo>
                  <a:pt x="1864464" y="2826805"/>
                  <a:pt x="1848813" y="2822162"/>
                  <a:pt x="1882588" y="2830605"/>
                </a:cubicBezTo>
                <a:cubicBezTo>
                  <a:pt x="1911723" y="2828364"/>
                  <a:pt x="1940998" y="2827506"/>
                  <a:pt x="1969994" y="2823882"/>
                </a:cubicBezTo>
                <a:cubicBezTo>
                  <a:pt x="1977026" y="2823003"/>
                  <a:pt x="1986045" y="2822925"/>
                  <a:pt x="1990164" y="2817158"/>
                </a:cubicBezTo>
                <a:cubicBezTo>
                  <a:pt x="1998403" y="2805624"/>
                  <a:pt x="1999129" y="2790264"/>
                  <a:pt x="2003612" y="2776817"/>
                </a:cubicBezTo>
                <a:lnTo>
                  <a:pt x="2017059" y="2736476"/>
                </a:lnTo>
                <a:cubicBezTo>
                  <a:pt x="2019300" y="2729752"/>
                  <a:pt x="2022617" y="2723296"/>
                  <a:pt x="2023782" y="2716305"/>
                </a:cubicBezTo>
                <a:lnTo>
                  <a:pt x="2030506" y="2675964"/>
                </a:lnTo>
                <a:cubicBezTo>
                  <a:pt x="2028265" y="2642346"/>
                  <a:pt x="2029037" y="2608391"/>
                  <a:pt x="2023782" y="2575111"/>
                </a:cubicBezTo>
                <a:cubicBezTo>
                  <a:pt x="2022219" y="2565211"/>
                  <a:pt x="2014283" y="2557429"/>
                  <a:pt x="2010335" y="2548217"/>
                </a:cubicBezTo>
                <a:cubicBezTo>
                  <a:pt x="1991473" y="2504205"/>
                  <a:pt x="2017689" y="2549005"/>
                  <a:pt x="1990164" y="2514600"/>
                </a:cubicBezTo>
                <a:cubicBezTo>
                  <a:pt x="1956682" y="2472748"/>
                  <a:pt x="2000729" y="2518029"/>
                  <a:pt x="1956547" y="2467535"/>
                </a:cubicBezTo>
                <a:cubicBezTo>
                  <a:pt x="1948199" y="2457994"/>
                  <a:pt x="1937904" y="2450267"/>
                  <a:pt x="1929653" y="2440641"/>
                </a:cubicBezTo>
                <a:cubicBezTo>
                  <a:pt x="1924394" y="2434506"/>
                  <a:pt x="1920903" y="2427046"/>
                  <a:pt x="1916206" y="2420470"/>
                </a:cubicBezTo>
                <a:cubicBezTo>
                  <a:pt x="1909693" y="2411351"/>
                  <a:pt x="1903328" y="2402084"/>
                  <a:pt x="1896035" y="2393576"/>
                </a:cubicBezTo>
                <a:cubicBezTo>
                  <a:pt x="1889847" y="2386356"/>
                  <a:pt x="1882052" y="2380625"/>
                  <a:pt x="1875864" y="2373405"/>
                </a:cubicBezTo>
                <a:cubicBezTo>
                  <a:pt x="1868571" y="2364897"/>
                  <a:pt x="1862207" y="2355629"/>
                  <a:pt x="1855694" y="2346511"/>
                </a:cubicBezTo>
                <a:cubicBezTo>
                  <a:pt x="1850997" y="2339936"/>
                  <a:pt x="1847615" y="2332380"/>
                  <a:pt x="1842247" y="2326341"/>
                </a:cubicBezTo>
                <a:cubicBezTo>
                  <a:pt x="1829613" y="2312128"/>
                  <a:pt x="1801906" y="2286000"/>
                  <a:pt x="1801906" y="2286000"/>
                </a:cubicBezTo>
                <a:cubicBezTo>
                  <a:pt x="1799665" y="2279276"/>
                  <a:pt x="1799113" y="2271726"/>
                  <a:pt x="1795182" y="2265829"/>
                </a:cubicBezTo>
                <a:cubicBezTo>
                  <a:pt x="1784827" y="2250296"/>
                  <a:pt x="1769726" y="2242134"/>
                  <a:pt x="1754841" y="2232211"/>
                </a:cubicBezTo>
                <a:cubicBezTo>
                  <a:pt x="1750359" y="2225488"/>
                  <a:pt x="1747108" y="2217755"/>
                  <a:pt x="1741394" y="2212041"/>
                </a:cubicBezTo>
                <a:cubicBezTo>
                  <a:pt x="1735680" y="2206327"/>
                  <a:pt x="1726482" y="2204729"/>
                  <a:pt x="1721223" y="2198594"/>
                </a:cubicBezTo>
                <a:cubicBezTo>
                  <a:pt x="1712718" y="2188672"/>
                  <a:pt x="1708894" y="2175431"/>
                  <a:pt x="1701053" y="2164976"/>
                </a:cubicBezTo>
                <a:cubicBezTo>
                  <a:pt x="1695348" y="2157369"/>
                  <a:pt x="1686969" y="2152110"/>
                  <a:pt x="1680882" y="2144805"/>
                </a:cubicBezTo>
                <a:cubicBezTo>
                  <a:pt x="1675709" y="2138597"/>
                  <a:pt x="1672608" y="2130843"/>
                  <a:pt x="1667435" y="2124635"/>
                </a:cubicBezTo>
                <a:cubicBezTo>
                  <a:pt x="1661348" y="2117330"/>
                  <a:pt x="1653351" y="2111769"/>
                  <a:pt x="1647264" y="2104464"/>
                </a:cubicBezTo>
                <a:cubicBezTo>
                  <a:pt x="1642091" y="2098256"/>
                  <a:pt x="1638990" y="2090502"/>
                  <a:pt x="1633817" y="2084294"/>
                </a:cubicBezTo>
                <a:cubicBezTo>
                  <a:pt x="1614481" y="2061091"/>
                  <a:pt x="1598081" y="2057765"/>
                  <a:pt x="1586753" y="2023782"/>
                </a:cubicBezTo>
                <a:cubicBezTo>
                  <a:pt x="1582271" y="2010335"/>
                  <a:pt x="1576086" y="1997340"/>
                  <a:pt x="1573306" y="1983441"/>
                </a:cubicBezTo>
                <a:cubicBezTo>
                  <a:pt x="1563908" y="1936455"/>
                  <a:pt x="1568461" y="1961095"/>
                  <a:pt x="1559859" y="1909482"/>
                </a:cubicBezTo>
                <a:cubicBezTo>
                  <a:pt x="1562100" y="1873623"/>
                  <a:pt x="1560979" y="1837394"/>
                  <a:pt x="1566582" y="1801905"/>
                </a:cubicBezTo>
                <a:cubicBezTo>
                  <a:pt x="1569570" y="1782980"/>
                  <a:pt x="1588247" y="1778249"/>
                  <a:pt x="1600200" y="1768288"/>
                </a:cubicBezTo>
                <a:cubicBezTo>
                  <a:pt x="1607505" y="1762201"/>
                  <a:pt x="1613065" y="1754204"/>
                  <a:pt x="1620370" y="1748117"/>
                </a:cubicBezTo>
                <a:cubicBezTo>
                  <a:pt x="1637748" y="1733635"/>
                  <a:pt x="1640496" y="1734685"/>
                  <a:pt x="1660712" y="1727947"/>
                </a:cubicBezTo>
                <a:cubicBezTo>
                  <a:pt x="1674159" y="1718982"/>
                  <a:pt x="1685721" y="1706164"/>
                  <a:pt x="1701053" y="1701053"/>
                </a:cubicBezTo>
                <a:cubicBezTo>
                  <a:pt x="1707776" y="1698812"/>
                  <a:pt x="1714884" y="1697499"/>
                  <a:pt x="1721223" y="1694329"/>
                </a:cubicBezTo>
                <a:cubicBezTo>
                  <a:pt x="1728451" y="1690715"/>
                  <a:pt x="1734010" y="1684164"/>
                  <a:pt x="1741394" y="1680882"/>
                </a:cubicBezTo>
                <a:cubicBezTo>
                  <a:pt x="1754347" y="1675125"/>
                  <a:pt x="1768288" y="1671917"/>
                  <a:pt x="1781735" y="1667435"/>
                </a:cubicBezTo>
                <a:cubicBezTo>
                  <a:pt x="1814841" y="1656399"/>
                  <a:pt x="1794911" y="1661877"/>
                  <a:pt x="1842247" y="1653988"/>
                </a:cubicBezTo>
                <a:cubicBezTo>
                  <a:pt x="1851212" y="1649506"/>
                  <a:pt x="1859929" y="1644489"/>
                  <a:pt x="1869141" y="1640541"/>
                </a:cubicBezTo>
                <a:cubicBezTo>
                  <a:pt x="1902289" y="1626335"/>
                  <a:pt x="1930323" y="1630400"/>
                  <a:pt x="1969994" y="1627094"/>
                </a:cubicBezTo>
                <a:cubicBezTo>
                  <a:pt x="2019300" y="1629335"/>
                  <a:pt x="2068907" y="1627937"/>
                  <a:pt x="2117912" y="1633817"/>
                </a:cubicBezTo>
                <a:cubicBezTo>
                  <a:pt x="2143808" y="1636924"/>
                  <a:pt x="2146170" y="1671527"/>
                  <a:pt x="2151529" y="1687605"/>
                </a:cubicBezTo>
                <a:lnTo>
                  <a:pt x="2158253" y="1707776"/>
                </a:lnTo>
                <a:cubicBezTo>
                  <a:pt x="2155653" y="1731179"/>
                  <a:pt x="2153974" y="1784792"/>
                  <a:pt x="2138082" y="1808629"/>
                </a:cubicBezTo>
                <a:cubicBezTo>
                  <a:pt x="2129117" y="1822076"/>
                  <a:pt x="2124635" y="1840005"/>
                  <a:pt x="2111188" y="1848970"/>
                </a:cubicBezTo>
                <a:lnTo>
                  <a:pt x="2091017" y="1862417"/>
                </a:lnTo>
                <a:cubicBezTo>
                  <a:pt x="2055160" y="1916203"/>
                  <a:pt x="2102220" y="1851215"/>
                  <a:pt x="2057400" y="1896035"/>
                </a:cubicBezTo>
                <a:cubicBezTo>
                  <a:pt x="2051686" y="1901749"/>
                  <a:pt x="2049001" y="1909895"/>
                  <a:pt x="2043953" y="1916205"/>
                </a:cubicBezTo>
                <a:cubicBezTo>
                  <a:pt x="2025750" y="1938959"/>
                  <a:pt x="2017015" y="1929788"/>
                  <a:pt x="2003612" y="1969994"/>
                </a:cubicBezTo>
                <a:lnTo>
                  <a:pt x="1990164" y="2010335"/>
                </a:lnTo>
                <a:cubicBezTo>
                  <a:pt x="1992405" y="2050676"/>
                  <a:pt x="1989328" y="2091668"/>
                  <a:pt x="1996888" y="2131358"/>
                </a:cubicBezTo>
                <a:cubicBezTo>
                  <a:pt x="1998667" y="2140699"/>
                  <a:pt x="2009754" y="2145442"/>
                  <a:pt x="2017059" y="2151529"/>
                </a:cubicBezTo>
                <a:cubicBezTo>
                  <a:pt x="2023267" y="2156702"/>
                  <a:pt x="2029663" y="2162139"/>
                  <a:pt x="2037229" y="2164976"/>
                </a:cubicBezTo>
                <a:cubicBezTo>
                  <a:pt x="2047929" y="2168989"/>
                  <a:pt x="2059691" y="2169221"/>
                  <a:pt x="2070847" y="2171700"/>
                </a:cubicBezTo>
                <a:cubicBezTo>
                  <a:pt x="2079867" y="2173705"/>
                  <a:pt x="2088776" y="2176182"/>
                  <a:pt x="2097741" y="2178423"/>
                </a:cubicBezTo>
                <a:cubicBezTo>
                  <a:pt x="2115670" y="2176182"/>
                  <a:pt x="2133752" y="2174932"/>
                  <a:pt x="2151529" y="2171700"/>
                </a:cubicBezTo>
                <a:cubicBezTo>
                  <a:pt x="2158502" y="2170432"/>
                  <a:pt x="2164727" y="2166244"/>
                  <a:pt x="2171700" y="2164976"/>
                </a:cubicBezTo>
                <a:cubicBezTo>
                  <a:pt x="2189477" y="2161744"/>
                  <a:pt x="2207559" y="2160494"/>
                  <a:pt x="2225488" y="2158253"/>
                </a:cubicBezTo>
                <a:cubicBezTo>
                  <a:pt x="2238935" y="2153770"/>
                  <a:pt x="2257966" y="2156599"/>
                  <a:pt x="2265829" y="2144805"/>
                </a:cubicBezTo>
                <a:cubicBezTo>
                  <a:pt x="2270311" y="2138082"/>
                  <a:pt x="2273562" y="2130349"/>
                  <a:pt x="2279276" y="2124635"/>
                </a:cubicBezTo>
                <a:cubicBezTo>
                  <a:pt x="2298544" y="2105368"/>
                  <a:pt x="2297745" y="2115400"/>
                  <a:pt x="2319617" y="2104464"/>
                </a:cubicBezTo>
                <a:cubicBezTo>
                  <a:pt x="2371741" y="2078401"/>
                  <a:pt x="2309269" y="2101189"/>
                  <a:pt x="2359959" y="2084294"/>
                </a:cubicBezTo>
                <a:cubicBezTo>
                  <a:pt x="2380129" y="2086535"/>
                  <a:pt x="2401217" y="2084599"/>
                  <a:pt x="2420470" y="2091017"/>
                </a:cubicBezTo>
                <a:cubicBezTo>
                  <a:pt x="2435802" y="2096128"/>
                  <a:pt x="2460812" y="2117911"/>
                  <a:pt x="2460812" y="2117911"/>
                </a:cubicBezTo>
                <a:cubicBezTo>
                  <a:pt x="2477873" y="2169094"/>
                  <a:pt x="2471479" y="2144354"/>
                  <a:pt x="2480982" y="2191870"/>
                </a:cubicBezTo>
                <a:cubicBezTo>
                  <a:pt x="2475465" y="2269120"/>
                  <a:pt x="2468635" y="2271327"/>
                  <a:pt x="2480982" y="2333064"/>
                </a:cubicBezTo>
                <a:cubicBezTo>
                  <a:pt x="2482372" y="2340014"/>
                  <a:pt x="2484536" y="2346896"/>
                  <a:pt x="2487706" y="2353235"/>
                </a:cubicBezTo>
                <a:cubicBezTo>
                  <a:pt x="2490872" y="2359567"/>
                  <a:pt x="2506263" y="2382685"/>
                  <a:pt x="2514600" y="2386853"/>
                </a:cubicBezTo>
                <a:cubicBezTo>
                  <a:pt x="2522865" y="2390986"/>
                  <a:pt x="2532609" y="2391037"/>
                  <a:pt x="2541494" y="2393576"/>
                </a:cubicBezTo>
                <a:cubicBezTo>
                  <a:pt x="2548308" y="2395523"/>
                  <a:pt x="2554941" y="2398059"/>
                  <a:pt x="2561664" y="2400300"/>
                </a:cubicBezTo>
                <a:cubicBezTo>
                  <a:pt x="2579594" y="2398059"/>
                  <a:pt x="2597923" y="2397958"/>
                  <a:pt x="2615453" y="2393576"/>
                </a:cubicBezTo>
                <a:cubicBezTo>
                  <a:pt x="2629102" y="2390164"/>
                  <a:pt x="2650512" y="2374685"/>
                  <a:pt x="2662517" y="2366682"/>
                </a:cubicBezTo>
                <a:cubicBezTo>
                  <a:pt x="2666999" y="2359958"/>
                  <a:pt x="2672682" y="2353895"/>
                  <a:pt x="2675964" y="2346511"/>
                </a:cubicBezTo>
                <a:cubicBezTo>
                  <a:pt x="2681721" y="2333558"/>
                  <a:pt x="2689412" y="2306170"/>
                  <a:pt x="2689412" y="2306170"/>
                </a:cubicBezTo>
                <a:cubicBezTo>
                  <a:pt x="2687171" y="2274794"/>
                  <a:pt x="2687354" y="2243149"/>
                  <a:pt x="2682688" y="2212041"/>
                </a:cubicBezTo>
                <a:cubicBezTo>
                  <a:pt x="2680585" y="2198023"/>
                  <a:pt x="2673723" y="2185147"/>
                  <a:pt x="2669241" y="2171700"/>
                </a:cubicBezTo>
                <a:cubicBezTo>
                  <a:pt x="2667000" y="2164976"/>
                  <a:pt x="2667528" y="2156541"/>
                  <a:pt x="2662517" y="2151529"/>
                </a:cubicBezTo>
                <a:cubicBezTo>
                  <a:pt x="2655794" y="2144805"/>
                  <a:pt x="2648434" y="2138663"/>
                  <a:pt x="2642347" y="2131358"/>
                </a:cubicBezTo>
                <a:cubicBezTo>
                  <a:pt x="2637174" y="2125150"/>
                  <a:pt x="2633597" y="2117763"/>
                  <a:pt x="2628900" y="2111188"/>
                </a:cubicBezTo>
                <a:cubicBezTo>
                  <a:pt x="2622387" y="2102069"/>
                  <a:pt x="2615242" y="2093413"/>
                  <a:pt x="2608729" y="2084294"/>
                </a:cubicBezTo>
                <a:cubicBezTo>
                  <a:pt x="2604032" y="2077718"/>
                  <a:pt x="2600603" y="2070204"/>
                  <a:pt x="2595282" y="2064123"/>
                </a:cubicBezTo>
                <a:cubicBezTo>
                  <a:pt x="2584846" y="2052196"/>
                  <a:pt x="2570455" y="2043691"/>
                  <a:pt x="2561664" y="2030505"/>
                </a:cubicBezTo>
                <a:cubicBezTo>
                  <a:pt x="2528278" y="1980427"/>
                  <a:pt x="2571187" y="2041933"/>
                  <a:pt x="2528047" y="1990164"/>
                </a:cubicBezTo>
                <a:cubicBezTo>
                  <a:pt x="2500035" y="1956549"/>
                  <a:pt x="2531407" y="1981198"/>
                  <a:pt x="2494429" y="1956547"/>
                </a:cubicBezTo>
                <a:cubicBezTo>
                  <a:pt x="2477534" y="1905857"/>
                  <a:pt x="2500322" y="1968329"/>
                  <a:pt x="2474259" y="1916205"/>
                </a:cubicBezTo>
                <a:cubicBezTo>
                  <a:pt x="2446422" y="1860532"/>
                  <a:pt x="2492626" y="1933672"/>
                  <a:pt x="2454088" y="1875864"/>
                </a:cubicBezTo>
                <a:cubicBezTo>
                  <a:pt x="2446285" y="1829049"/>
                  <a:pt x="2439584" y="1809227"/>
                  <a:pt x="2454088" y="1754841"/>
                </a:cubicBezTo>
                <a:cubicBezTo>
                  <a:pt x="2456538" y="1745653"/>
                  <a:pt x="2468172" y="1741975"/>
                  <a:pt x="2474259" y="1734670"/>
                </a:cubicBezTo>
                <a:cubicBezTo>
                  <a:pt x="2491397" y="1714105"/>
                  <a:pt x="2481774" y="1712654"/>
                  <a:pt x="2507876" y="1701053"/>
                </a:cubicBezTo>
                <a:cubicBezTo>
                  <a:pt x="2523612" y="1694059"/>
                  <a:pt x="2556221" y="1684930"/>
                  <a:pt x="2575112" y="1680882"/>
                </a:cubicBezTo>
                <a:cubicBezTo>
                  <a:pt x="2597460" y="1676093"/>
                  <a:pt x="2642347" y="1667435"/>
                  <a:pt x="2642347" y="1667435"/>
                </a:cubicBezTo>
                <a:cubicBezTo>
                  <a:pt x="2723477" y="1683661"/>
                  <a:pt x="2687902" y="1673655"/>
                  <a:pt x="2749923" y="1694329"/>
                </a:cubicBezTo>
                <a:cubicBezTo>
                  <a:pt x="2756647" y="1696570"/>
                  <a:pt x="2763755" y="1697883"/>
                  <a:pt x="2770094" y="1701053"/>
                </a:cubicBezTo>
                <a:cubicBezTo>
                  <a:pt x="2789342" y="1710677"/>
                  <a:pt x="2797369" y="1716275"/>
                  <a:pt x="2817159" y="1721223"/>
                </a:cubicBezTo>
                <a:cubicBezTo>
                  <a:pt x="2828245" y="1723995"/>
                  <a:pt x="2839621" y="1725468"/>
                  <a:pt x="2850776" y="1727947"/>
                </a:cubicBezTo>
                <a:cubicBezTo>
                  <a:pt x="2859796" y="1729952"/>
                  <a:pt x="2868555" y="1733151"/>
                  <a:pt x="2877670" y="1734670"/>
                </a:cubicBezTo>
                <a:cubicBezTo>
                  <a:pt x="2895493" y="1737641"/>
                  <a:pt x="2913529" y="1739153"/>
                  <a:pt x="2931459" y="1741394"/>
                </a:cubicBezTo>
                <a:cubicBezTo>
                  <a:pt x="2938182" y="1743635"/>
                  <a:pt x="2945290" y="1744948"/>
                  <a:pt x="2951629" y="1748117"/>
                </a:cubicBezTo>
                <a:cubicBezTo>
                  <a:pt x="2979644" y="1762124"/>
                  <a:pt x="2978523" y="1771649"/>
                  <a:pt x="2998694" y="1801905"/>
                </a:cubicBezTo>
                <a:lnTo>
                  <a:pt x="3012141" y="1822076"/>
                </a:lnTo>
                <a:cubicBezTo>
                  <a:pt x="3008533" y="1840117"/>
                  <a:pt x="3001718" y="1881413"/>
                  <a:pt x="2991970" y="1896035"/>
                </a:cubicBezTo>
                <a:cubicBezTo>
                  <a:pt x="2987488" y="1902758"/>
                  <a:pt x="2983571" y="1909895"/>
                  <a:pt x="2978523" y="1916205"/>
                </a:cubicBezTo>
                <a:cubicBezTo>
                  <a:pt x="2956439" y="1943811"/>
                  <a:pt x="2972319" y="1913615"/>
                  <a:pt x="2951629" y="1949823"/>
                </a:cubicBezTo>
                <a:cubicBezTo>
                  <a:pt x="2946656" y="1958525"/>
                  <a:pt x="2942130" y="1967505"/>
                  <a:pt x="2938182" y="1976717"/>
                </a:cubicBezTo>
                <a:cubicBezTo>
                  <a:pt x="2935390" y="1983231"/>
                  <a:pt x="2934628" y="1990549"/>
                  <a:pt x="2931459" y="1996888"/>
                </a:cubicBezTo>
                <a:cubicBezTo>
                  <a:pt x="2927845" y="2004115"/>
                  <a:pt x="2922494" y="2010335"/>
                  <a:pt x="2918012" y="2017058"/>
                </a:cubicBezTo>
                <a:cubicBezTo>
                  <a:pt x="2915771" y="2026023"/>
                  <a:pt x="2913827" y="2035068"/>
                  <a:pt x="2911288" y="2043953"/>
                </a:cubicBezTo>
                <a:cubicBezTo>
                  <a:pt x="2909341" y="2050767"/>
                  <a:pt x="2904564" y="2057036"/>
                  <a:pt x="2904564" y="2064123"/>
                </a:cubicBezTo>
                <a:cubicBezTo>
                  <a:pt x="2904564" y="2086646"/>
                  <a:pt x="2907863" y="2109096"/>
                  <a:pt x="2911288" y="2131358"/>
                </a:cubicBezTo>
                <a:cubicBezTo>
                  <a:pt x="2912366" y="2138363"/>
                  <a:pt x="2913585" y="2145995"/>
                  <a:pt x="2918012" y="2151529"/>
                </a:cubicBezTo>
                <a:cubicBezTo>
                  <a:pt x="2927491" y="2163378"/>
                  <a:pt x="2945066" y="2167271"/>
                  <a:pt x="2958353" y="2171700"/>
                </a:cubicBezTo>
                <a:cubicBezTo>
                  <a:pt x="2971800" y="2167218"/>
                  <a:pt x="2988672" y="2168276"/>
                  <a:pt x="2998694" y="2158253"/>
                </a:cubicBezTo>
                <a:cubicBezTo>
                  <a:pt x="3017855" y="2139091"/>
                  <a:pt x="3006866" y="2148321"/>
                  <a:pt x="3032312" y="2131358"/>
                </a:cubicBezTo>
                <a:cubicBezTo>
                  <a:pt x="3043349" y="2098245"/>
                  <a:pt x="3031133" y="2121136"/>
                  <a:pt x="3059206" y="2097741"/>
                </a:cubicBezTo>
                <a:cubicBezTo>
                  <a:pt x="3077304" y="2082659"/>
                  <a:pt x="3078081" y="2073663"/>
                  <a:pt x="3099547" y="2064123"/>
                </a:cubicBezTo>
                <a:cubicBezTo>
                  <a:pt x="3112500" y="2058366"/>
                  <a:pt x="3139888" y="2050676"/>
                  <a:pt x="3139888" y="2050676"/>
                </a:cubicBezTo>
                <a:cubicBezTo>
                  <a:pt x="3153335" y="2052917"/>
                  <a:pt x="3167645" y="2052157"/>
                  <a:pt x="3180229" y="2057400"/>
                </a:cubicBezTo>
                <a:cubicBezTo>
                  <a:pt x="3195147" y="2063616"/>
                  <a:pt x="3220570" y="2084294"/>
                  <a:pt x="3220570" y="2084294"/>
                </a:cubicBezTo>
                <a:cubicBezTo>
                  <a:pt x="3253956" y="2134371"/>
                  <a:pt x="3211047" y="2072867"/>
                  <a:pt x="3254188" y="2124635"/>
                </a:cubicBezTo>
                <a:cubicBezTo>
                  <a:pt x="3259361" y="2130843"/>
                  <a:pt x="3262587" y="2138495"/>
                  <a:pt x="3267635" y="2144805"/>
                </a:cubicBezTo>
                <a:cubicBezTo>
                  <a:pt x="3271595" y="2149755"/>
                  <a:pt x="3277279" y="2153182"/>
                  <a:pt x="3281082" y="2158253"/>
                </a:cubicBezTo>
                <a:cubicBezTo>
                  <a:pt x="3290779" y="2171182"/>
                  <a:pt x="3299011" y="2185147"/>
                  <a:pt x="3307976" y="2198594"/>
                </a:cubicBezTo>
                <a:cubicBezTo>
                  <a:pt x="3312458" y="2205317"/>
                  <a:pt x="3314700" y="2214282"/>
                  <a:pt x="3321423" y="2218764"/>
                </a:cubicBezTo>
                <a:lnTo>
                  <a:pt x="3341594" y="2232211"/>
                </a:lnTo>
                <a:cubicBezTo>
                  <a:pt x="3346076" y="2238935"/>
                  <a:pt x="3349868" y="2246174"/>
                  <a:pt x="3355041" y="2252382"/>
                </a:cubicBezTo>
                <a:cubicBezTo>
                  <a:pt x="3398186" y="2304157"/>
                  <a:pt x="3355270" y="2242640"/>
                  <a:pt x="3388659" y="2292723"/>
                </a:cubicBezTo>
                <a:cubicBezTo>
                  <a:pt x="3400474" y="2328172"/>
                  <a:pt x="3387572" y="2299488"/>
                  <a:pt x="3415553" y="2333064"/>
                </a:cubicBezTo>
                <a:cubicBezTo>
                  <a:pt x="3420726" y="2339272"/>
                  <a:pt x="3422690" y="2348187"/>
                  <a:pt x="3429000" y="2353235"/>
                </a:cubicBezTo>
                <a:cubicBezTo>
                  <a:pt x="3434534" y="2357662"/>
                  <a:pt x="3442447" y="2357717"/>
                  <a:pt x="3449170" y="2359958"/>
                </a:cubicBezTo>
                <a:cubicBezTo>
                  <a:pt x="3453652" y="2366682"/>
                  <a:pt x="3456307" y="2375081"/>
                  <a:pt x="3462617" y="2380129"/>
                </a:cubicBezTo>
                <a:cubicBezTo>
                  <a:pt x="3468151" y="2384557"/>
                  <a:pt x="3476593" y="2383411"/>
                  <a:pt x="3482788" y="2386853"/>
                </a:cubicBezTo>
                <a:cubicBezTo>
                  <a:pt x="3496915" y="2394702"/>
                  <a:pt x="3511701" y="2402320"/>
                  <a:pt x="3523129" y="2413747"/>
                </a:cubicBezTo>
                <a:cubicBezTo>
                  <a:pt x="3554728" y="2445344"/>
                  <a:pt x="3535389" y="2428643"/>
                  <a:pt x="3583641" y="2460811"/>
                </a:cubicBezTo>
                <a:lnTo>
                  <a:pt x="3603812" y="2474258"/>
                </a:lnTo>
                <a:cubicBezTo>
                  <a:pt x="3610535" y="2478740"/>
                  <a:pt x="3616316" y="2485150"/>
                  <a:pt x="3623982" y="2487705"/>
                </a:cubicBezTo>
                <a:cubicBezTo>
                  <a:pt x="3637429" y="2492188"/>
                  <a:pt x="3651645" y="2494814"/>
                  <a:pt x="3664323" y="2501153"/>
                </a:cubicBezTo>
                <a:cubicBezTo>
                  <a:pt x="3673288" y="2505635"/>
                  <a:pt x="3681709" y="2511431"/>
                  <a:pt x="3691217" y="2514600"/>
                </a:cubicBezTo>
                <a:cubicBezTo>
                  <a:pt x="3708750" y="2520444"/>
                  <a:pt x="3727076" y="2523565"/>
                  <a:pt x="3745006" y="2528047"/>
                </a:cubicBezTo>
                <a:cubicBezTo>
                  <a:pt x="3753971" y="2530288"/>
                  <a:pt x="3763134" y="2531848"/>
                  <a:pt x="3771900" y="2534770"/>
                </a:cubicBezTo>
                <a:cubicBezTo>
                  <a:pt x="3785931" y="2539447"/>
                  <a:pt x="3821357" y="2552401"/>
                  <a:pt x="3839135" y="2554941"/>
                </a:cubicBezTo>
                <a:cubicBezTo>
                  <a:pt x="3861432" y="2558126"/>
                  <a:pt x="3883958" y="2559423"/>
                  <a:pt x="3906370" y="2561664"/>
                </a:cubicBezTo>
                <a:cubicBezTo>
                  <a:pt x="3919657" y="2566093"/>
                  <a:pt x="3937233" y="2569987"/>
                  <a:pt x="3946712" y="2581835"/>
                </a:cubicBezTo>
                <a:cubicBezTo>
                  <a:pt x="3951139" y="2587369"/>
                  <a:pt x="3949789" y="2595928"/>
                  <a:pt x="3953435" y="2602005"/>
                </a:cubicBezTo>
                <a:cubicBezTo>
                  <a:pt x="3956696" y="2607441"/>
                  <a:pt x="3962922" y="2610503"/>
                  <a:pt x="3966882" y="2615453"/>
                </a:cubicBezTo>
                <a:cubicBezTo>
                  <a:pt x="4009240" y="2668402"/>
                  <a:pt x="3947751" y="2598082"/>
                  <a:pt x="3993776" y="2662517"/>
                </a:cubicBezTo>
                <a:cubicBezTo>
                  <a:pt x="3999303" y="2670255"/>
                  <a:pt x="4007223" y="2675964"/>
                  <a:pt x="4013947" y="2682688"/>
                </a:cubicBezTo>
                <a:cubicBezTo>
                  <a:pt x="4030844" y="2733381"/>
                  <a:pt x="4008052" y="2670899"/>
                  <a:pt x="4034117" y="2723029"/>
                </a:cubicBezTo>
                <a:cubicBezTo>
                  <a:pt x="4037287" y="2729368"/>
                  <a:pt x="4036413" y="2737666"/>
                  <a:pt x="4040841" y="2743200"/>
                </a:cubicBezTo>
                <a:cubicBezTo>
                  <a:pt x="4045889" y="2749510"/>
                  <a:pt x="4054288" y="2752165"/>
                  <a:pt x="4061012" y="2756647"/>
                </a:cubicBezTo>
                <a:lnTo>
                  <a:pt x="4074459" y="2796988"/>
                </a:lnTo>
                <a:cubicBezTo>
                  <a:pt x="4076700" y="2803711"/>
                  <a:pt x="4079463" y="2810283"/>
                  <a:pt x="4081182" y="2817158"/>
                </a:cubicBezTo>
                <a:cubicBezTo>
                  <a:pt x="4083423" y="2826123"/>
                  <a:pt x="4084661" y="2835400"/>
                  <a:pt x="4087906" y="2844053"/>
                </a:cubicBezTo>
                <a:cubicBezTo>
                  <a:pt x="4095218" y="2863552"/>
                  <a:pt x="4103653" y="2874396"/>
                  <a:pt x="4114800" y="2891117"/>
                </a:cubicBezTo>
                <a:cubicBezTo>
                  <a:pt x="4119282" y="2904564"/>
                  <a:pt x="4116453" y="2923595"/>
                  <a:pt x="4128247" y="2931458"/>
                </a:cubicBezTo>
                <a:cubicBezTo>
                  <a:pt x="4134970" y="2935940"/>
                  <a:pt x="4142282" y="2939646"/>
                  <a:pt x="4148417" y="2944905"/>
                </a:cubicBezTo>
                <a:cubicBezTo>
                  <a:pt x="4158043" y="2953156"/>
                  <a:pt x="4163284" y="2967791"/>
                  <a:pt x="4175312" y="2971800"/>
                </a:cubicBezTo>
                <a:cubicBezTo>
                  <a:pt x="4208415" y="2982834"/>
                  <a:pt x="4188491" y="2977358"/>
                  <a:pt x="4235823" y="2985247"/>
                </a:cubicBezTo>
                <a:cubicBezTo>
                  <a:pt x="4249382" y="2982535"/>
                  <a:pt x="4279719" y="2980904"/>
                  <a:pt x="4289612" y="2965076"/>
                </a:cubicBezTo>
                <a:cubicBezTo>
                  <a:pt x="4296434" y="2954162"/>
                  <a:pt x="4305846" y="2913588"/>
                  <a:pt x="4309782" y="2897841"/>
                </a:cubicBezTo>
                <a:cubicBezTo>
                  <a:pt x="4307541" y="2882153"/>
                  <a:pt x="4305469" y="2866439"/>
                  <a:pt x="4303059" y="2850776"/>
                </a:cubicBezTo>
                <a:cubicBezTo>
                  <a:pt x="4298961" y="2824142"/>
                  <a:pt x="4301552" y="2808928"/>
                  <a:pt x="4282888" y="2790264"/>
                </a:cubicBezTo>
                <a:cubicBezTo>
                  <a:pt x="4277174" y="2784550"/>
                  <a:pt x="4269441" y="2781299"/>
                  <a:pt x="4262717" y="2776817"/>
                </a:cubicBezTo>
                <a:cubicBezTo>
                  <a:pt x="4258235" y="2770094"/>
                  <a:pt x="4255351" y="2761968"/>
                  <a:pt x="4249270" y="2756647"/>
                </a:cubicBezTo>
                <a:cubicBezTo>
                  <a:pt x="4237107" y="2746005"/>
                  <a:pt x="4222376" y="2738718"/>
                  <a:pt x="4208929" y="2729753"/>
                </a:cubicBezTo>
                <a:cubicBezTo>
                  <a:pt x="4202206" y="2725271"/>
                  <a:pt x="4194473" y="2722019"/>
                  <a:pt x="4188759" y="2716305"/>
                </a:cubicBezTo>
                <a:lnTo>
                  <a:pt x="4161864" y="2689411"/>
                </a:lnTo>
                <a:cubicBezTo>
                  <a:pt x="4159623" y="2682688"/>
                  <a:pt x="4155141" y="2676328"/>
                  <a:pt x="4155141" y="2669241"/>
                </a:cubicBezTo>
                <a:cubicBezTo>
                  <a:pt x="4155141" y="2634613"/>
                  <a:pt x="4169515" y="2624148"/>
                  <a:pt x="4188759" y="2595282"/>
                </a:cubicBezTo>
                <a:cubicBezTo>
                  <a:pt x="4193241" y="2588558"/>
                  <a:pt x="4194978" y="2578725"/>
                  <a:pt x="4202206" y="2575111"/>
                </a:cubicBezTo>
                <a:cubicBezTo>
                  <a:pt x="4211171" y="2570629"/>
                  <a:pt x="4220398" y="2566637"/>
                  <a:pt x="4229100" y="2561664"/>
                </a:cubicBezTo>
                <a:cubicBezTo>
                  <a:pt x="4236116" y="2557655"/>
                  <a:pt x="4241886" y="2551499"/>
                  <a:pt x="4249270" y="2548217"/>
                </a:cubicBezTo>
                <a:cubicBezTo>
                  <a:pt x="4288513" y="2530776"/>
                  <a:pt x="4289125" y="2536796"/>
                  <a:pt x="4329953" y="2528047"/>
                </a:cubicBezTo>
                <a:cubicBezTo>
                  <a:pt x="4348024" y="2524175"/>
                  <a:pt x="4365446" y="2517214"/>
                  <a:pt x="4383741" y="2514600"/>
                </a:cubicBezTo>
                <a:cubicBezTo>
                  <a:pt x="4399429" y="2512359"/>
                  <a:pt x="4415214" y="2510711"/>
                  <a:pt x="4430806" y="2507876"/>
                </a:cubicBezTo>
                <a:cubicBezTo>
                  <a:pt x="4476932" y="2499490"/>
                  <a:pt x="4439457" y="2504033"/>
                  <a:pt x="4477870" y="2494429"/>
                </a:cubicBezTo>
                <a:lnTo>
                  <a:pt x="4531659" y="2480982"/>
                </a:lnTo>
                <a:cubicBezTo>
                  <a:pt x="4556366" y="2464510"/>
                  <a:pt x="4552549" y="2465054"/>
                  <a:pt x="4585447" y="2454088"/>
                </a:cubicBezTo>
                <a:cubicBezTo>
                  <a:pt x="4594213" y="2451166"/>
                  <a:pt x="4603689" y="2450609"/>
                  <a:pt x="4612341" y="2447364"/>
                </a:cubicBezTo>
                <a:cubicBezTo>
                  <a:pt x="4631839" y="2440052"/>
                  <a:pt x="4642686" y="2431617"/>
                  <a:pt x="4659406" y="2420470"/>
                </a:cubicBezTo>
                <a:cubicBezTo>
                  <a:pt x="4662116" y="2416857"/>
                  <a:pt x="4689448" y="2381449"/>
                  <a:pt x="4693023" y="2373405"/>
                </a:cubicBezTo>
                <a:cubicBezTo>
                  <a:pt x="4707014" y="2341924"/>
                  <a:pt x="4706164" y="2331080"/>
                  <a:pt x="4713194" y="2299447"/>
                </a:cubicBezTo>
                <a:cubicBezTo>
                  <a:pt x="4715199" y="2290427"/>
                  <a:pt x="4717378" y="2281438"/>
                  <a:pt x="4719917" y="2272553"/>
                </a:cubicBezTo>
                <a:cubicBezTo>
                  <a:pt x="4721864" y="2265738"/>
                  <a:pt x="4724922" y="2259258"/>
                  <a:pt x="4726641" y="2252382"/>
                </a:cubicBezTo>
                <a:cubicBezTo>
                  <a:pt x="4729413" y="2241295"/>
                  <a:pt x="4731123" y="2229970"/>
                  <a:pt x="4733364" y="2218764"/>
                </a:cubicBezTo>
                <a:cubicBezTo>
                  <a:pt x="4724883" y="2150913"/>
                  <a:pt x="4732355" y="2182116"/>
                  <a:pt x="4713194" y="2124635"/>
                </a:cubicBezTo>
                <a:cubicBezTo>
                  <a:pt x="4710953" y="2117911"/>
                  <a:pt x="4710401" y="2110361"/>
                  <a:pt x="4706470" y="2104464"/>
                </a:cubicBezTo>
                <a:cubicBezTo>
                  <a:pt x="4701988" y="2097741"/>
                  <a:pt x="4699875" y="2088577"/>
                  <a:pt x="4693023" y="2084294"/>
                </a:cubicBezTo>
                <a:cubicBezTo>
                  <a:pt x="4681003" y="2076782"/>
                  <a:pt x="4652682" y="2070847"/>
                  <a:pt x="4652682" y="2070847"/>
                </a:cubicBezTo>
                <a:cubicBezTo>
                  <a:pt x="4645959" y="2066365"/>
                  <a:pt x="4640559" y="2058132"/>
                  <a:pt x="4632512" y="2057400"/>
                </a:cubicBezTo>
                <a:cubicBezTo>
                  <a:pt x="4588319" y="2053382"/>
                  <a:pt x="4585880" y="2059351"/>
                  <a:pt x="4558553" y="2077570"/>
                </a:cubicBezTo>
                <a:cubicBezTo>
                  <a:pt x="4537243" y="2109535"/>
                  <a:pt x="4547662" y="2090074"/>
                  <a:pt x="4531659" y="2138082"/>
                </a:cubicBezTo>
                <a:cubicBezTo>
                  <a:pt x="4529418" y="2144806"/>
                  <a:pt x="4528866" y="2152356"/>
                  <a:pt x="4524935" y="2158253"/>
                </a:cubicBezTo>
                <a:cubicBezTo>
                  <a:pt x="4520453" y="2164976"/>
                  <a:pt x="4514770" y="2171039"/>
                  <a:pt x="4511488" y="2178423"/>
                </a:cubicBezTo>
                <a:cubicBezTo>
                  <a:pt x="4498057" y="2208643"/>
                  <a:pt x="4501395" y="2213740"/>
                  <a:pt x="4491317" y="2238935"/>
                </a:cubicBezTo>
                <a:cubicBezTo>
                  <a:pt x="4486835" y="2250141"/>
                  <a:pt x="4481995" y="2261210"/>
                  <a:pt x="4477870" y="2272553"/>
                </a:cubicBezTo>
                <a:cubicBezTo>
                  <a:pt x="4473026" y="2285874"/>
                  <a:pt x="4472286" y="2301100"/>
                  <a:pt x="4464423" y="2312894"/>
                </a:cubicBezTo>
                <a:cubicBezTo>
                  <a:pt x="4455458" y="2326341"/>
                  <a:pt x="4448957" y="2341807"/>
                  <a:pt x="4437529" y="2353235"/>
                </a:cubicBezTo>
                <a:cubicBezTo>
                  <a:pt x="4420126" y="2370638"/>
                  <a:pt x="4401142" y="2392259"/>
                  <a:pt x="4377017" y="2400300"/>
                </a:cubicBezTo>
                <a:lnTo>
                  <a:pt x="4356847" y="2407023"/>
                </a:lnTo>
                <a:cubicBezTo>
                  <a:pt x="4350123" y="2411505"/>
                  <a:pt x="4343904" y="2416856"/>
                  <a:pt x="4336676" y="2420470"/>
                </a:cubicBezTo>
                <a:cubicBezTo>
                  <a:pt x="4319737" y="2428940"/>
                  <a:pt x="4292404" y="2430964"/>
                  <a:pt x="4276164" y="2433917"/>
                </a:cubicBezTo>
                <a:cubicBezTo>
                  <a:pt x="4264921" y="2435961"/>
                  <a:pt x="4253753" y="2438400"/>
                  <a:pt x="4242547" y="2440641"/>
                </a:cubicBezTo>
                <a:cubicBezTo>
                  <a:pt x="4232346" y="2439508"/>
                  <a:pt x="4175691" y="2442593"/>
                  <a:pt x="4161864" y="2420470"/>
                </a:cubicBezTo>
                <a:cubicBezTo>
                  <a:pt x="4154352" y="2408450"/>
                  <a:pt x="4148417" y="2380129"/>
                  <a:pt x="4148417" y="2380129"/>
                </a:cubicBezTo>
                <a:cubicBezTo>
                  <a:pt x="4164419" y="2332122"/>
                  <a:pt x="4154001" y="2351582"/>
                  <a:pt x="4175312" y="2319617"/>
                </a:cubicBezTo>
                <a:cubicBezTo>
                  <a:pt x="4180780" y="2303212"/>
                  <a:pt x="4182448" y="2292310"/>
                  <a:pt x="4195482" y="2279276"/>
                </a:cubicBezTo>
                <a:cubicBezTo>
                  <a:pt x="4201196" y="2273562"/>
                  <a:pt x="4208929" y="2270311"/>
                  <a:pt x="4215653" y="2265829"/>
                </a:cubicBezTo>
                <a:cubicBezTo>
                  <a:pt x="4249040" y="2215747"/>
                  <a:pt x="4206130" y="2277257"/>
                  <a:pt x="4249270" y="2225488"/>
                </a:cubicBezTo>
                <a:cubicBezTo>
                  <a:pt x="4254443" y="2219280"/>
                  <a:pt x="4258235" y="2212041"/>
                  <a:pt x="4262717" y="2205317"/>
                </a:cubicBezTo>
                <a:cubicBezTo>
                  <a:pt x="4260476" y="2196352"/>
                  <a:pt x="4261767" y="2185639"/>
                  <a:pt x="4255994" y="2178423"/>
                </a:cubicBezTo>
                <a:cubicBezTo>
                  <a:pt x="4251567" y="2172889"/>
                  <a:pt x="4242910" y="2171700"/>
                  <a:pt x="4235823" y="2171700"/>
                </a:cubicBezTo>
                <a:cubicBezTo>
                  <a:pt x="4215529" y="2171700"/>
                  <a:pt x="4195482" y="2176182"/>
                  <a:pt x="4175312" y="2178423"/>
                </a:cubicBezTo>
                <a:cubicBezTo>
                  <a:pt x="4175077" y="2178364"/>
                  <a:pt x="4131464" y="2168193"/>
                  <a:pt x="4128247" y="2164976"/>
                </a:cubicBezTo>
                <a:cubicBezTo>
                  <a:pt x="4123236" y="2159964"/>
                  <a:pt x="4123764" y="2151529"/>
                  <a:pt x="4121523" y="2144805"/>
                </a:cubicBezTo>
                <a:cubicBezTo>
                  <a:pt x="4125952" y="2131518"/>
                  <a:pt x="4129846" y="2113942"/>
                  <a:pt x="4141694" y="2104464"/>
                </a:cubicBezTo>
                <a:cubicBezTo>
                  <a:pt x="4147228" y="2100037"/>
                  <a:pt x="4154891" y="2099009"/>
                  <a:pt x="4161864" y="2097741"/>
                </a:cubicBezTo>
                <a:cubicBezTo>
                  <a:pt x="4179642" y="2094509"/>
                  <a:pt x="4197765" y="2093572"/>
                  <a:pt x="4215653" y="2091017"/>
                </a:cubicBezTo>
                <a:cubicBezTo>
                  <a:pt x="4229148" y="2089089"/>
                  <a:pt x="4242547" y="2086535"/>
                  <a:pt x="4255994" y="2084294"/>
                </a:cubicBezTo>
                <a:cubicBezTo>
                  <a:pt x="4313136" y="2065245"/>
                  <a:pt x="4243461" y="2091813"/>
                  <a:pt x="4289612" y="2064123"/>
                </a:cubicBezTo>
                <a:cubicBezTo>
                  <a:pt x="4295689" y="2060477"/>
                  <a:pt x="4303059" y="2059641"/>
                  <a:pt x="4309782" y="2057400"/>
                </a:cubicBezTo>
                <a:cubicBezTo>
                  <a:pt x="4347053" y="2032553"/>
                  <a:pt x="4317572" y="2058169"/>
                  <a:pt x="4336676" y="2023782"/>
                </a:cubicBezTo>
                <a:cubicBezTo>
                  <a:pt x="4344524" y="2009654"/>
                  <a:pt x="4363570" y="1983441"/>
                  <a:pt x="4363570" y="1983441"/>
                </a:cubicBezTo>
                <a:cubicBezTo>
                  <a:pt x="4365811" y="1974476"/>
                  <a:pt x="4365168" y="1964236"/>
                  <a:pt x="4370294" y="1956547"/>
                </a:cubicBezTo>
                <a:cubicBezTo>
                  <a:pt x="4374776" y="1949824"/>
                  <a:pt x="4384154" y="1948148"/>
                  <a:pt x="4390464" y="1943100"/>
                </a:cubicBezTo>
                <a:cubicBezTo>
                  <a:pt x="4395414" y="1939140"/>
                  <a:pt x="4399429" y="1934135"/>
                  <a:pt x="4403912" y="1929653"/>
                </a:cubicBezTo>
                <a:cubicBezTo>
                  <a:pt x="4406153" y="1922929"/>
                  <a:pt x="4407193" y="1915677"/>
                  <a:pt x="4410635" y="1909482"/>
                </a:cubicBezTo>
                <a:cubicBezTo>
                  <a:pt x="4418483" y="1895354"/>
                  <a:pt x="4432418" y="1884473"/>
                  <a:pt x="4437529" y="1869141"/>
                </a:cubicBezTo>
                <a:cubicBezTo>
                  <a:pt x="4442011" y="1855694"/>
                  <a:pt x="4447538" y="1842551"/>
                  <a:pt x="4450976" y="1828800"/>
                </a:cubicBezTo>
                <a:cubicBezTo>
                  <a:pt x="4453217" y="1819835"/>
                  <a:pt x="4454455" y="1810558"/>
                  <a:pt x="4457700" y="1801905"/>
                </a:cubicBezTo>
                <a:cubicBezTo>
                  <a:pt x="4465012" y="1782406"/>
                  <a:pt x="4473447" y="1771562"/>
                  <a:pt x="4484594" y="1754841"/>
                </a:cubicBezTo>
                <a:cubicBezTo>
                  <a:pt x="4501364" y="1654215"/>
                  <a:pt x="4480738" y="1779904"/>
                  <a:pt x="4498041" y="1667435"/>
                </a:cubicBezTo>
                <a:cubicBezTo>
                  <a:pt x="4500114" y="1653961"/>
                  <a:pt x="4503259" y="1640643"/>
                  <a:pt x="4504764" y="1627094"/>
                </a:cubicBezTo>
                <a:cubicBezTo>
                  <a:pt x="4507744" y="1600271"/>
                  <a:pt x="4508034" y="1573177"/>
                  <a:pt x="4511488" y="1546411"/>
                </a:cubicBezTo>
                <a:cubicBezTo>
                  <a:pt x="4517005" y="1503656"/>
                  <a:pt x="4524273" y="1461136"/>
                  <a:pt x="4531659" y="1418664"/>
                </a:cubicBezTo>
                <a:cubicBezTo>
                  <a:pt x="4533242" y="1409560"/>
                  <a:pt x="4533485" y="1399606"/>
                  <a:pt x="4538382" y="1391770"/>
                </a:cubicBezTo>
                <a:cubicBezTo>
                  <a:pt x="4545101" y="1381019"/>
                  <a:pt x="4556927" y="1374417"/>
                  <a:pt x="4565276" y="1364876"/>
                </a:cubicBezTo>
                <a:cubicBezTo>
                  <a:pt x="4576955" y="1351529"/>
                  <a:pt x="4588851" y="1332876"/>
                  <a:pt x="4598894" y="1317811"/>
                </a:cubicBezTo>
                <a:cubicBezTo>
                  <a:pt x="4601135" y="1308846"/>
                  <a:pt x="4601977" y="1299410"/>
                  <a:pt x="4605617" y="1290917"/>
                </a:cubicBezTo>
                <a:cubicBezTo>
                  <a:pt x="4628653" y="1237165"/>
                  <a:pt x="4612000" y="1308197"/>
                  <a:pt x="4625788" y="1243853"/>
                </a:cubicBezTo>
                <a:cubicBezTo>
                  <a:pt x="4630577" y="1221505"/>
                  <a:pt x="4639235" y="1176617"/>
                  <a:pt x="4639235" y="1176617"/>
                </a:cubicBezTo>
                <a:cubicBezTo>
                  <a:pt x="4638093" y="1149219"/>
                  <a:pt x="4639806" y="1030981"/>
                  <a:pt x="4625788" y="974911"/>
                </a:cubicBezTo>
                <a:cubicBezTo>
                  <a:pt x="4622350" y="961160"/>
                  <a:pt x="4616823" y="948017"/>
                  <a:pt x="4612341" y="934570"/>
                </a:cubicBezTo>
                <a:cubicBezTo>
                  <a:pt x="4610100" y="927847"/>
                  <a:pt x="4610628" y="919411"/>
                  <a:pt x="4605617" y="914400"/>
                </a:cubicBezTo>
                <a:cubicBezTo>
                  <a:pt x="4598894" y="907676"/>
                  <a:pt x="4591534" y="901534"/>
                  <a:pt x="4585447" y="894229"/>
                </a:cubicBezTo>
                <a:cubicBezTo>
                  <a:pt x="4580274" y="888021"/>
                  <a:pt x="4578081" y="879379"/>
                  <a:pt x="4572000" y="874058"/>
                </a:cubicBezTo>
                <a:cubicBezTo>
                  <a:pt x="4559837" y="863416"/>
                  <a:pt x="4543087" y="858591"/>
                  <a:pt x="4531659" y="847164"/>
                </a:cubicBezTo>
                <a:cubicBezTo>
                  <a:pt x="4524935" y="840441"/>
                  <a:pt x="4519400" y="832268"/>
                  <a:pt x="4511488" y="826994"/>
                </a:cubicBezTo>
                <a:cubicBezTo>
                  <a:pt x="4505591" y="823063"/>
                  <a:pt x="4497512" y="823712"/>
                  <a:pt x="4491317" y="820270"/>
                </a:cubicBezTo>
                <a:cubicBezTo>
                  <a:pt x="4477190" y="812421"/>
                  <a:pt x="4466308" y="798487"/>
                  <a:pt x="4450976" y="793376"/>
                </a:cubicBezTo>
                <a:cubicBezTo>
                  <a:pt x="4437529" y="788894"/>
                  <a:pt x="4422429" y="787792"/>
                  <a:pt x="4410635" y="779929"/>
                </a:cubicBezTo>
                <a:lnTo>
                  <a:pt x="4350123" y="739588"/>
                </a:lnTo>
                <a:cubicBezTo>
                  <a:pt x="4343400" y="735106"/>
                  <a:pt x="4337619" y="728696"/>
                  <a:pt x="4329953" y="726141"/>
                </a:cubicBezTo>
                <a:lnTo>
                  <a:pt x="4309782" y="719417"/>
                </a:lnTo>
                <a:cubicBezTo>
                  <a:pt x="4260660" y="670295"/>
                  <a:pt x="4329272" y="734655"/>
                  <a:pt x="4235823" y="672353"/>
                </a:cubicBezTo>
                <a:cubicBezTo>
                  <a:pt x="4222376" y="663388"/>
                  <a:pt x="4211161" y="649377"/>
                  <a:pt x="4195482" y="645458"/>
                </a:cubicBezTo>
                <a:cubicBezTo>
                  <a:pt x="4181829" y="642045"/>
                  <a:pt x="4161925" y="637800"/>
                  <a:pt x="4148417" y="632011"/>
                </a:cubicBezTo>
                <a:cubicBezTo>
                  <a:pt x="4139205" y="628063"/>
                  <a:pt x="4130735" y="622512"/>
                  <a:pt x="4121523" y="618564"/>
                </a:cubicBezTo>
                <a:cubicBezTo>
                  <a:pt x="4115009" y="615772"/>
                  <a:pt x="4107867" y="614633"/>
                  <a:pt x="4101353" y="611841"/>
                </a:cubicBezTo>
                <a:cubicBezTo>
                  <a:pt x="4092141" y="607893"/>
                  <a:pt x="4083967" y="601564"/>
                  <a:pt x="4074459" y="598394"/>
                </a:cubicBezTo>
                <a:cubicBezTo>
                  <a:pt x="4063618" y="594780"/>
                  <a:pt x="4051866" y="594677"/>
                  <a:pt x="4040841" y="591670"/>
                </a:cubicBezTo>
                <a:cubicBezTo>
                  <a:pt x="4027166" y="587940"/>
                  <a:pt x="4013947" y="582705"/>
                  <a:pt x="4000500" y="578223"/>
                </a:cubicBezTo>
                <a:cubicBezTo>
                  <a:pt x="3993776" y="575982"/>
                  <a:pt x="3987205" y="573219"/>
                  <a:pt x="3980329" y="571500"/>
                </a:cubicBezTo>
                <a:cubicBezTo>
                  <a:pt x="3940210" y="561469"/>
                  <a:pt x="3962550" y="566295"/>
                  <a:pt x="3913094" y="558053"/>
                </a:cubicBezTo>
                <a:lnTo>
                  <a:pt x="3516406" y="564776"/>
                </a:lnTo>
                <a:cubicBezTo>
                  <a:pt x="3293610" y="564776"/>
                  <a:pt x="3329068" y="567414"/>
                  <a:pt x="3200400" y="551329"/>
                </a:cubicBezTo>
                <a:cubicBezTo>
                  <a:pt x="3186953" y="546847"/>
                  <a:pt x="3173810" y="541320"/>
                  <a:pt x="3160059" y="537882"/>
                </a:cubicBezTo>
                <a:cubicBezTo>
                  <a:pt x="3142129" y="533400"/>
                  <a:pt x="3123803" y="530279"/>
                  <a:pt x="3106270" y="524435"/>
                </a:cubicBezTo>
                <a:lnTo>
                  <a:pt x="3065929" y="510988"/>
                </a:lnTo>
                <a:cubicBezTo>
                  <a:pt x="3059206" y="506506"/>
                  <a:pt x="3050241" y="504264"/>
                  <a:pt x="3045759" y="497541"/>
                </a:cubicBezTo>
                <a:cubicBezTo>
                  <a:pt x="3040633" y="489852"/>
                  <a:pt x="3042280" y="479299"/>
                  <a:pt x="3039035" y="470647"/>
                </a:cubicBezTo>
                <a:cubicBezTo>
                  <a:pt x="3035516" y="461262"/>
                  <a:pt x="3030070" y="452718"/>
                  <a:pt x="3025588" y="443753"/>
                </a:cubicBezTo>
                <a:cubicBezTo>
                  <a:pt x="3027829" y="407894"/>
                  <a:pt x="3028551" y="371908"/>
                  <a:pt x="3032312" y="336176"/>
                </a:cubicBezTo>
                <a:cubicBezTo>
                  <a:pt x="3033054" y="329128"/>
                  <a:pt x="3034024" y="321017"/>
                  <a:pt x="3039035" y="316005"/>
                </a:cubicBezTo>
                <a:cubicBezTo>
                  <a:pt x="3050463" y="304577"/>
                  <a:pt x="3064044" y="294222"/>
                  <a:pt x="3079376" y="289111"/>
                </a:cubicBezTo>
                <a:lnTo>
                  <a:pt x="3119717" y="275664"/>
                </a:lnTo>
                <a:cubicBezTo>
                  <a:pt x="3182620" y="278975"/>
                  <a:pt x="3240276" y="278948"/>
                  <a:pt x="3301253" y="289111"/>
                </a:cubicBezTo>
                <a:cubicBezTo>
                  <a:pt x="3326466" y="293313"/>
                  <a:pt x="3325943" y="296166"/>
                  <a:pt x="3348317" y="302558"/>
                </a:cubicBezTo>
                <a:cubicBezTo>
                  <a:pt x="3357202" y="305097"/>
                  <a:pt x="3366247" y="307041"/>
                  <a:pt x="3375212" y="309282"/>
                </a:cubicBezTo>
                <a:cubicBezTo>
                  <a:pt x="3384177" y="316006"/>
                  <a:pt x="3392083" y="324441"/>
                  <a:pt x="3402106" y="329453"/>
                </a:cubicBezTo>
                <a:cubicBezTo>
                  <a:pt x="3402113" y="329456"/>
                  <a:pt x="3452528" y="346260"/>
                  <a:pt x="3462617" y="349623"/>
                </a:cubicBezTo>
                <a:cubicBezTo>
                  <a:pt x="3469341" y="351864"/>
                  <a:pt x="3476891" y="352416"/>
                  <a:pt x="3482788" y="356347"/>
                </a:cubicBezTo>
                <a:cubicBezTo>
                  <a:pt x="3489512" y="360829"/>
                  <a:pt x="3495456" y="366793"/>
                  <a:pt x="3502959" y="369794"/>
                </a:cubicBezTo>
                <a:cubicBezTo>
                  <a:pt x="3518108" y="375854"/>
                  <a:pt x="3534395" y="378553"/>
                  <a:pt x="3550023" y="383241"/>
                </a:cubicBezTo>
                <a:cubicBezTo>
                  <a:pt x="3556811" y="385277"/>
                  <a:pt x="3563470" y="387723"/>
                  <a:pt x="3570194" y="389964"/>
                </a:cubicBezTo>
                <a:cubicBezTo>
                  <a:pt x="3576917" y="394446"/>
                  <a:pt x="3582641" y="401035"/>
                  <a:pt x="3590364" y="403411"/>
                </a:cubicBezTo>
                <a:cubicBezTo>
                  <a:pt x="3612209" y="410133"/>
                  <a:pt x="3657600" y="416858"/>
                  <a:pt x="3657600" y="416858"/>
                </a:cubicBezTo>
                <a:cubicBezTo>
                  <a:pt x="3679842" y="425755"/>
                  <a:pt x="3690312" y="430706"/>
                  <a:pt x="3711388" y="437029"/>
                </a:cubicBezTo>
                <a:cubicBezTo>
                  <a:pt x="3727016" y="441717"/>
                  <a:pt x="3742712" y="446183"/>
                  <a:pt x="3758453" y="450476"/>
                </a:cubicBezTo>
                <a:cubicBezTo>
                  <a:pt x="3767368" y="452907"/>
                  <a:pt x="3776695" y="453955"/>
                  <a:pt x="3785347" y="457200"/>
                </a:cubicBezTo>
                <a:cubicBezTo>
                  <a:pt x="3794732" y="460719"/>
                  <a:pt x="3802733" y="467478"/>
                  <a:pt x="3812241" y="470647"/>
                </a:cubicBezTo>
                <a:cubicBezTo>
                  <a:pt x="3829774" y="476491"/>
                  <a:pt x="3848496" y="478250"/>
                  <a:pt x="3866029" y="484094"/>
                </a:cubicBezTo>
                <a:cubicBezTo>
                  <a:pt x="3872753" y="486335"/>
                  <a:pt x="3879324" y="489098"/>
                  <a:pt x="3886200" y="490817"/>
                </a:cubicBezTo>
                <a:cubicBezTo>
                  <a:pt x="3897286" y="493589"/>
                  <a:pt x="3908731" y="494769"/>
                  <a:pt x="3919817" y="497541"/>
                </a:cubicBezTo>
                <a:cubicBezTo>
                  <a:pt x="3926693" y="499260"/>
                  <a:pt x="3933173" y="502317"/>
                  <a:pt x="3939988" y="504264"/>
                </a:cubicBezTo>
                <a:cubicBezTo>
                  <a:pt x="3948873" y="506803"/>
                  <a:pt x="3958230" y="507743"/>
                  <a:pt x="3966882" y="510988"/>
                </a:cubicBezTo>
                <a:cubicBezTo>
                  <a:pt x="4007251" y="526127"/>
                  <a:pt x="3979249" y="524255"/>
                  <a:pt x="4020670" y="531158"/>
                </a:cubicBezTo>
                <a:cubicBezTo>
                  <a:pt x="4038493" y="534129"/>
                  <a:pt x="4056571" y="535327"/>
                  <a:pt x="4074459" y="537882"/>
                </a:cubicBezTo>
                <a:cubicBezTo>
                  <a:pt x="4087954" y="539810"/>
                  <a:pt x="4101326" y="542532"/>
                  <a:pt x="4114800" y="544605"/>
                </a:cubicBezTo>
                <a:cubicBezTo>
                  <a:pt x="4130463" y="547015"/>
                  <a:pt x="4146201" y="548919"/>
                  <a:pt x="4161864" y="551329"/>
                </a:cubicBezTo>
                <a:cubicBezTo>
                  <a:pt x="4175338" y="553402"/>
                  <a:pt x="4188710" y="556125"/>
                  <a:pt x="4202206" y="558053"/>
                </a:cubicBezTo>
                <a:cubicBezTo>
                  <a:pt x="4234519" y="562669"/>
                  <a:pt x="4284775" y="567974"/>
                  <a:pt x="4316506" y="571500"/>
                </a:cubicBezTo>
                <a:cubicBezTo>
                  <a:pt x="4368035" y="584381"/>
                  <a:pt x="4363537" y="584947"/>
                  <a:pt x="4444253" y="584947"/>
                </a:cubicBezTo>
                <a:cubicBezTo>
                  <a:pt x="4518246" y="584947"/>
                  <a:pt x="4592170" y="580464"/>
                  <a:pt x="4666129" y="578223"/>
                </a:cubicBezTo>
                <a:cubicBezTo>
                  <a:pt x="4726072" y="558242"/>
                  <a:pt x="4692633" y="567851"/>
                  <a:pt x="4766982" y="551329"/>
                </a:cubicBezTo>
                <a:cubicBezTo>
                  <a:pt x="4786761" y="538967"/>
                  <a:pt x="4826916" y="515984"/>
                  <a:pt x="4847664" y="497541"/>
                </a:cubicBezTo>
                <a:cubicBezTo>
                  <a:pt x="4859509" y="487012"/>
                  <a:pt x="4868096" y="472714"/>
                  <a:pt x="4881282" y="463923"/>
                </a:cubicBezTo>
                <a:cubicBezTo>
                  <a:pt x="4916794" y="440249"/>
                  <a:pt x="4954979" y="415828"/>
                  <a:pt x="4982135" y="383241"/>
                </a:cubicBezTo>
                <a:cubicBezTo>
                  <a:pt x="5022755" y="334498"/>
                  <a:pt x="5014657" y="345616"/>
                  <a:pt x="5056094" y="289111"/>
                </a:cubicBezTo>
                <a:cubicBezTo>
                  <a:pt x="5067495" y="273564"/>
                  <a:pt x="5077668" y="257102"/>
                  <a:pt x="5089712" y="242047"/>
                </a:cubicBezTo>
                <a:cubicBezTo>
                  <a:pt x="5098677" y="230841"/>
                  <a:pt x="5108377" y="220186"/>
                  <a:pt x="5116606" y="208429"/>
                </a:cubicBezTo>
                <a:cubicBezTo>
                  <a:pt x="5142735" y="171101"/>
                  <a:pt x="5130316" y="182753"/>
                  <a:pt x="5150223" y="147917"/>
                </a:cubicBezTo>
                <a:cubicBezTo>
                  <a:pt x="5154232" y="140901"/>
                  <a:pt x="5159188" y="134470"/>
                  <a:pt x="5163670" y="127747"/>
                </a:cubicBezTo>
                <a:cubicBezTo>
                  <a:pt x="5165911" y="116541"/>
                  <a:pt x="5167387" y="105154"/>
                  <a:pt x="5170394" y="94129"/>
                </a:cubicBezTo>
                <a:cubicBezTo>
                  <a:pt x="5174124" y="80454"/>
                  <a:pt x="5183841" y="53788"/>
                  <a:pt x="5183841" y="53788"/>
                </a:cubicBezTo>
                <a:cubicBezTo>
                  <a:pt x="5176293" y="8504"/>
                  <a:pt x="5183213" y="25640"/>
                  <a:pt x="5170394" y="0"/>
                </a:cubicBezTo>
              </a:path>
            </a:pathLst>
          </a:custGeom>
          <a:noFill/>
          <a:ln w="38100">
            <a:solidFill>
              <a:srgbClr val="D53E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62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E763400-AE94-171A-BA3B-BE4F0D298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740" y="1027906"/>
            <a:ext cx="8288482" cy="56983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20C5B8-6072-BDA4-7CF4-F24B0AFDA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1684" cy="1325563"/>
          </a:xfrm>
        </p:spPr>
        <p:txBody>
          <a:bodyPr/>
          <a:lstStyle/>
          <a:p>
            <a:r>
              <a:rPr lang="en-US" dirty="0"/>
              <a:t>We need a strategy to decide when to stop.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498A56-DC87-59BF-E86B-9520BA279774}"/>
              </a:ext>
            </a:extLst>
          </p:cNvPr>
          <p:cNvSpPr txBox="1"/>
          <p:nvPr/>
        </p:nvSpPr>
        <p:spPr>
          <a:xfrm>
            <a:off x="838200" y="2025445"/>
            <a:ext cx="32126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Strategy 1:</a:t>
            </a:r>
          </a:p>
          <a:p>
            <a:r>
              <a:rPr lang="en-US" i="1" dirty="0"/>
              <a:t>Penalize complexity</a:t>
            </a:r>
          </a:p>
          <a:p>
            <a:r>
              <a:rPr lang="en-US" dirty="0"/>
              <a:t>(regularization)</a:t>
            </a:r>
          </a:p>
          <a:p>
            <a:endParaRPr lang="en-US" i="1" dirty="0"/>
          </a:p>
          <a:p>
            <a:r>
              <a:rPr lang="en-US" dirty="0"/>
              <a:t>We could quantify how curvy the line is and add that value to the loss.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1376D06B-2386-8FA4-248D-26749FF2E271}"/>
              </a:ext>
            </a:extLst>
          </p:cNvPr>
          <p:cNvSpPr/>
          <p:nvPr/>
        </p:nvSpPr>
        <p:spPr>
          <a:xfrm>
            <a:off x="4746812" y="1848971"/>
            <a:ext cx="5183841" cy="4134970"/>
          </a:xfrm>
          <a:custGeom>
            <a:avLst/>
            <a:gdLst>
              <a:gd name="connsiteX0" fmla="*/ 0 w 5183841"/>
              <a:gd name="connsiteY0" fmla="*/ 4134970 h 4134970"/>
              <a:gd name="connsiteX1" fmla="*/ 47064 w 5183841"/>
              <a:gd name="connsiteY1" fmla="*/ 4114800 h 4134970"/>
              <a:gd name="connsiteX2" fmla="*/ 87406 w 5183841"/>
              <a:gd name="connsiteY2" fmla="*/ 4094629 h 4134970"/>
              <a:gd name="connsiteX3" fmla="*/ 181535 w 5183841"/>
              <a:gd name="connsiteY3" fmla="*/ 4040841 h 4134970"/>
              <a:gd name="connsiteX4" fmla="*/ 221876 w 5183841"/>
              <a:gd name="connsiteY4" fmla="*/ 4027394 h 4134970"/>
              <a:gd name="connsiteX5" fmla="*/ 262217 w 5183841"/>
              <a:gd name="connsiteY5" fmla="*/ 4007223 h 4134970"/>
              <a:gd name="connsiteX6" fmla="*/ 309282 w 5183841"/>
              <a:gd name="connsiteY6" fmla="*/ 3987053 h 4134970"/>
              <a:gd name="connsiteX7" fmla="*/ 389964 w 5183841"/>
              <a:gd name="connsiteY7" fmla="*/ 3939988 h 4134970"/>
              <a:gd name="connsiteX8" fmla="*/ 437029 w 5183841"/>
              <a:gd name="connsiteY8" fmla="*/ 3913094 h 4134970"/>
              <a:gd name="connsiteX9" fmla="*/ 510988 w 5183841"/>
              <a:gd name="connsiteY9" fmla="*/ 3866029 h 4134970"/>
              <a:gd name="connsiteX10" fmla="*/ 544606 w 5183841"/>
              <a:gd name="connsiteY10" fmla="*/ 3832411 h 4134970"/>
              <a:gd name="connsiteX11" fmla="*/ 578223 w 5183841"/>
              <a:gd name="connsiteY11" fmla="*/ 3812241 h 4134970"/>
              <a:gd name="connsiteX12" fmla="*/ 625288 w 5183841"/>
              <a:gd name="connsiteY12" fmla="*/ 3758453 h 4134970"/>
              <a:gd name="connsiteX13" fmla="*/ 645459 w 5183841"/>
              <a:gd name="connsiteY13" fmla="*/ 3745005 h 4134970"/>
              <a:gd name="connsiteX14" fmla="*/ 692523 w 5183841"/>
              <a:gd name="connsiteY14" fmla="*/ 3697941 h 4134970"/>
              <a:gd name="connsiteX15" fmla="*/ 692523 w 5183841"/>
              <a:gd name="connsiteY15" fmla="*/ 3697941 h 4134970"/>
              <a:gd name="connsiteX16" fmla="*/ 759759 w 5183841"/>
              <a:gd name="connsiteY16" fmla="*/ 3610535 h 4134970"/>
              <a:gd name="connsiteX17" fmla="*/ 779929 w 5183841"/>
              <a:gd name="connsiteY17" fmla="*/ 3583641 h 4134970"/>
              <a:gd name="connsiteX18" fmla="*/ 826994 w 5183841"/>
              <a:gd name="connsiteY18" fmla="*/ 3529853 h 4134970"/>
              <a:gd name="connsiteX19" fmla="*/ 847164 w 5183841"/>
              <a:gd name="connsiteY19" fmla="*/ 3502958 h 4134970"/>
              <a:gd name="connsiteX20" fmla="*/ 860612 w 5183841"/>
              <a:gd name="connsiteY20" fmla="*/ 3489511 h 4134970"/>
              <a:gd name="connsiteX21" fmla="*/ 874059 w 5183841"/>
              <a:gd name="connsiteY21" fmla="*/ 3469341 h 4134970"/>
              <a:gd name="connsiteX22" fmla="*/ 914400 w 5183841"/>
              <a:gd name="connsiteY22" fmla="*/ 3415553 h 4134970"/>
              <a:gd name="connsiteX23" fmla="*/ 927847 w 5183841"/>
              <a:gd name="connsiteY23" fmla="*/ 3395382 h 4134970"/>
              <a:gd name="connsiteX24" fmla="*/ 948017 w 5183841"/>
              <a:gd name="connsiteY24" fmla="*/ 3368488 h 4134970"/>
              <a:gd name="connsiteX25" fmla="*/ 961464 w 5183841"/>
              <a:gd name="connsiteY25" fmla="*/ 3341594 h 4134970"/>
              <a:gd name="connsiteX26" fmla="*/ 981635 w 5183841"/>
              <a:gd name="connsiteY26" fmla="*/ 3314700 h 4134970"/>
              <a:gd name="connsiteX27" fmla="*/ 1001806 w 5183841"/>
              <a:gd name="connsiteY27" fmla="*/ 3281082 h 4134970"/>
              <a:gd name="connsiteX28" fmla="*/ 1021976 w 5183841"/>
              <a:gd name="connsiteY28" fmla="*/ 3254188 h 4134970"/>
              <a:gd name="connsiteX29" fmla="*/ 1042147 w 5183841"/>
              <a:gd name="connsiteY29" fmla="*/ 3207123 h 4134970"/>
              <a:gd name="connsiteX30" fmla="*/ 1095935 w 5183841"/>
              <a:gd name="connsiteY30" fmla="*/ 3119717 h 4134970"/>
              <a:gd name="connsiteX31" fmla="*/ 1102659 w 5183841"/>
              <a:gd name="connsiteY31" fmla="*/ 3099547 h 4134970"/>
              <a:gd name="connsiteX32" fmla="*/ 1129553 w 5183841"/>
              <a:gd name="connsiteY32" fmla="*/ 3052482 h 4134970"/>
              <a:gd name="connsiteX33" fmla="*/ 1156447 w 5183841"/>
              <a:gd name="connsiteY33" fmla="*/ 2965076 h 4134970"/>
              <a:gd name="connsiteX34" fmla="*/ 1176617 w 5183841"/>
              <a:gd name="connsiteY34" fmla="*/ 2884394 h 4134970"/>
              <a:gd name="connsiteX35" fmla="*/ 1183341 w 5183841"/>
              <a:gd name="connsiteY35" fmla="*/ 2857500 h 4134970"/>
              <a:gd name="connsiteX36" fmla="*/ 1190064 w 5183841"/>
              <a:gd name="connsiteY36" fmla="*/ 2830605 h 4134970"/>
              <a:gd name="connsiteX37" fmla="*/ 1203512 w 5183841"/>
              <a:gd name="connsiteY37" fmla="*/ 2810435 h 4134970"/>
              <a:gd name="connsiteX38" fmla="*/ 1203512 w 5183841"/>
              <a:gd name="connsiteY38" fmla="*/ 2494429 h 4134970"/>
              <a:gd name="connsiteX39" fmla="*/ 1196788 w 5183841"/>
              <a:gd name="connsiteY39" fmla="*/ 2474258 h 4134970"/>
              <a:gd name="connsiteX40" fmla="*/ 1163170 w 5183841"/>
              <a:gd name="connsiteY40" fmla="*/ 2433917 h 4134970"/>
              <a:gd name="connsiteX41" fmla="*/ 1143000 w 5183841"/>
              <a:gd name="connsiteY41" fmla="*/ 2427194 h 4134970"/>
              <a:gd name="connsiteX42" fmla="*/ 1122829 w 5183841"/>
              <a:gd name="connsiteY42" fmla="*/ 2413747 h 4134970"/>
              <a:gd name="connsiteX43" fmla="*/ 1082488 w 5183841"/>
              <a:gd name="connsiteY43" fmla="*/ 2400300 h 4134970"/>
              <a:gd name="connsiteX44" fmla="*/ 1062317 w 5183841"/>
              <a:gd name="connsiteY44" fmla="*/ 2386853 h 4134970"/>
              <a:gd name="connsiteX45" fmla="*/ 1021976 w 5183841"/>
              <a:gd name="connsiteY45" fmla="*/ 2366682 h 4134970"/>
              <a:gd name="connsiteX46" fmla="*/ 1001806 w 5183841"/>
              <a:gd name="connsiteY46" fmla="*/ 2346511 h 4134970"/>
              <a:gd name="connsiteX47" fmla="*/ 988359 w 5183841"/>
              <a:gd name="connsiteY47" fmla="*/ 2326341 h 4134970"/>
              <a:gd name="connsiteX48" fmla="*/ 948017 w 5183841"/>
              <a:gd name="connsiteY48" fmla="*/ 2299447 h 4134970"/>
              <a:gd name="connsiteX49" fmla="*/ 921123 w 5183841"/>
              <a:gd name="connsiteY49" fmla="*/ 2259105 h 4134970"/>
              <a:gd name="connsiteX50" fmla="*/ 907676 w 5183841"/>
              <a:gd name="connsiteY50" fmla="*/ 2218764 h 4134970"/>
              <a:gd name="connsiteX51" fmla="*/ 921123 w 5183841"/>
              <a:gd name="connsiteY51" fmla="*/ 2144805 h 4134970"/>
              <a:gd name="connsiteX52" fmla="*/ 948017 w 5183841"/>
              <a:gd name="connsiteY52" fmla="*/ 2104464 h 4134970"/>
              <a:gd name="connsiteX53" fmla="*/ 1001806 w 5183841"/>
              <a:gd name="connsiteY53" fmla="*/ 2111188 h 4134970"/>
              <a:gd name="connsiteX54" fmla="*/ 1021976 w 5183841"/>
              <a:gd name="connsiteY54" fmla="*/ 2117911 h 4134970"/>
              <a:gd name="connsiteX55" fmla="*/ 1048870 w 5183841"/>
              <a:gd name="connsiteY55" fmla="*/ 2178423 h 4134970"/>
              <a:gd name="connsiteX56" fmla="*/ 1069041 w 5183841"/>
              <a:gd name="connsiteY56" fmla="*/ 2218764 h 4134970"/>
              <a:gd name="connsiteX57" fmla="*/ 1082488 w 5183841"/>
              <a:gd name="connsiteY57" fmla="*/ 2265829 h 4134970"/>
              <a:gd name="connsiteX58" fmla="*/ 1129553 w 5183841"/>
              <a:gd name="connsiteY58" fmla="*/ 2326341 h 4134970"/>
              <a:gd name="connsiteX59" fmla="*/ 1163170 w 5183841"/>
              <a:gd name="connsiteY59" fmla="*/ 2359958 h 4134970"/>
              <a:gd name="connsiteX60" fmla="*/ 1176617 w 5183841"/>
              <a:gd name="connsiteY60" fmla="*/ 2380129 h 4134970"/>
              <a:gd name="connsiteX61" fmla="*/ 1196788 w 5183841"/>
              <a:gd name="connsiteY61" fmla="*/ 2386853 h 4134970"/>
              <a:gd name="connsiteX62" fmla="*/ 1216959 w 5183841"/>
              <a:gd name="connsiteY62" fmla="*/ 2400300 h 4134970"/>
              <a:gd name="connsiteX63" fmla="*/ 1257300 w 5183841"/>
              <a:gd name="connsiteY63" fmla="*/ 2413747 h 4134970"/>
              <a:gd name="connsiteX64" fmla="*/ 1317812 w 5183841"/>
              <a:gd name="connsiteY64" fmla="*/ 2433917 h 4134970"/>
              <a:gd name="connsiteX65" fmla="*/ 1358153 w 5183841"/>
              <a:gd name="connsiteY65" fmla="*/ 2447364 h 4134970"/>
              <a:gd name="connsiteX66" fmla="*/ 1425388 w 5183841"/>
              <a:gd name="connsiteY66" fmla="*/ 2467535 h 4134970"/>
              <a:gd name="connsiteX67" fmla="*/ 1445559 w 5183841"/>
              <a:gd name="connsiteY67" fmla="*/ 2474258 h 4134970"/>
              <a:gd name="connsiteX68" fmla="*/ 1485900 w 5183841"/>
              <a:gd name="connsiteY68" fmla="*/ 2494429 h 4134970"/>
              <a:gd name="connsiteX69" fmla="*/ 1532964 w 5183841"/>
              <a:gd name="connsiteY69" fmla="*/ 2528047 h 4134970"/>
              <a:gd name="connsiteX70" fmla="*/ 1546412 w 5183841"/>
              <a:gd name="connsiteY70" fmla="*/ 2548217 h 4134970"/>
              <a:gd name="connsiteX71" fmla="*/ 1566582 w 5183841"/>
              <a:gd name="connsiteY71" fmla="*/ 2561664 h 4134970"/>
              <a:gd name="connsiteX72" fmla="*/ 1606923 w 5183841"/>
              <a:gd name="connsiteY72" fmla="*/ 2602005 h 4134970"/>
              <a:gd name="connsiteX73" fmla="*/ 1620370 w 5183841"/>
              <a:gd name="connsiteY73" fmla="*/ 2615453 h 4134970"/>
              <a:gd name="connsiteX74" fmla="*/ 1687606 w 5183841"/>
              <a:gd name="connsiteY74" fmla="*/ 2689411 h 4134970"/>
              <a:gd name="connsiteX75" fmla="*/ 1707776 w 5183841"/>
              <a:gd name="connsiteY75" fmla="*/ 2709582 h 4134970"/>
              <a:gd name="connsiteX76" fmla="*/ 1734670 w 5183841"/>
              <a:gd name="connsiteY76" fmla="*/ 2743200 h 4134970"/>
              <a:gd name="connsiteX77" fmla="*/ 1741394 w 5183841"/>
              <a:gd name="connsiteY77" fmla="*/ 2763370 h 4134970"/>
              <a:gd name="connsiteX78" fmla="*/ 1761564 w 5183841"/>
              <a:gd name="connsiteY78" fmla="*/ 2776817 h 4134970"/>
              <a:gd name="connsiteX79" fmla="*/ 1795182 w 5183841"/>
              <a:gd name="connsiteY79" fmla="*/ 2803711 h 4134970"/>
              <a:gd name="connsiteX80" fmla="*/ 1835523 w 5183841"/>
              <a:gd name="connsiteY80" fmla="*/ 2817158 h 4134970"/>
              <a:gd name="connsiteX81" fmla="*/ 1882588 w 5183841"/>
              <a:gd name="connsiteY81" fmla="*/ 2830605 h 4134970"/>
              <a:gd name="connsiteX82" fmla="*/ 1969994 w 5183841"/>
              <a:gd name="connsiteY82" fmla="*/ 2823882 h 4134970"/>
              <a:gd name="connsiteX83" fmla="*/ 1990164 w 5183841"/>
              <a:gd name="connsiteY83" fmla="*/ 2817158 h 4134970"/>
              <a:gd name="connsiteX84" fmla="*/ 2003612 w 5183841"/>
              <a:gd name="connsiteY84" fmla="*/ 2776817 h 4134970"/>
              <a:gd name="connsiteX85" fmla="*/ 2017059 w 5183841"/>
              <a:gd name="connsiteY85" fmla="*/ 2736476 h 4134970"/>
              <a:gd name="connsiteX86" fmla="*/ 2023782 w 5183841"/>
              <a:gd name="connsiteY86" fmla="*/ 2716305 h 4134970"/>
              <a:gd name="connsiteX87" fmla="*/ 2030506 w 5183841"/>
              <a:gd name="connsiteY87" fmla="*/ 2675964 h 4134970"/>
              <a:gd name="connsiteX88" fmla="*/ 2023782 w 5183841"/>
              <a:gd name="connsiteY88" fmla="*/ 2575111 h 4134970"/>
              <a:gd name="connsiteX89" fmla="*/ 2010335 w 5183841"/>
              <a:gd name="connsiteY89" fmla="*/ 2548217 h 4134970"/>
              <a:gd name="connsiteX90" fmla="*/ 1990164 w 5183841"/>
              <a:gd name="connsiteY90" fmla="*/ 2514600 h 4134970"/>
              <a:gd name="connsiteX91" fmla="*/ 1956547 w 5183841"/>
              <a:gd name="connsiteY91" fmla="*/ 2467535 h 4134970"/>
              <a:gd name="connsiteX92" fmla="*/ 1929653 w 5183841"/>
              <a:gd name="connsiteY92" fmla="*/ 2440641 h 4134970"/>
              <a:gd name="connsiteX93" fmla="*/ 1916206 w 5183841"/>
              <a:gd name="connsiteY93" fmla="*/ 2420470 h 4134970"/>
              <a:gd name="connsiteX94" fmla="*/ 1896035 w 5183841"/>
              <a:gd name="connsiteY94" fmla="*/ 2393576 h 4134970"/>
              <a:gd name="connsiteX95" fmla="*/ 1875864 w 5183841"/>
              <a:gd name="connsiteY95" fmla="*/ 2373405 h 4134970"/>
              <a:gd name="connsiteX96" fmla="*/ 1855694 w 5183841"/>
              <a:gd name="connsiteY96" fmla="*/ 2346511 h 4134970"/>
              <a:gd name="connsiteX97" fmla="*/ 1842247 w 5183841"/>
              <a:gd name="connsiteY97" fmla="*/ 2326341 h 4134970"/>
              <a:gd name="connsiteX98" fmla="*/ 1801906 w 5183841"/>
              <a:gd name="connsiteY98" fmla="*/ 2286000 h 4134970"/>
              <a:gd name="connsiteX99" fmla="*/ 1795182 w 5183841"/>
              <a:gd name="connsiteY99" fmla="*/ 2265829 h 4134970"/>
              <a:gd name="connsiteX100" fmla="*/ 1754841 w 5183841"/>
              <a:gd name="connsiteY100" fmla="*/ 2232211 h 4134970"/>
              <a:gd name="connsiteX101" fmla="*/ 1741394 w 5183841"/>
              <a:gd name="connsiteY101" fmla="*/ 2212041 h 4134970"/>
              <a:gd name="connsiteX102" fmla="*/ 1721223 w 5183841"/>
              <a:gd name="connsiteY102" fmla="*/ 2198594 h 4134970"/>
              <a:gd name="connsiteX103" fmla="*/ 1701053 w 5183841"/>
              <a:gd name="connsiteY103" fmla="*/ 2164976 h 4134970"/>
              <a:gd name="connsiteX104" fmla="*/ 1680882 w 5183841"/>
              <a:gd name="connsiteY104" fmla="*/ 2144805 h 4134970"/>
              <a:gd name="connsiteX105" fmla="*/ 1667435 w 5183841"/>
              <a:gd name="connsiteY105" fmla="*/ 2124635 h 4134970"/>
              <a:gd name="connsiteX106" fmla="*/ 1647264 w 5183841"/>
              <a:gd name="connsiteY106" fmla="*/ 2104464 h 4134970"/>
              <a:gd name="connsiteX107" fmla="*/ 1633817 w 5183841"/>
              <a:gd name="connsiteY107" fmla="*/ 2084294 h 4134970"/>
              <a:gd name="connsiteX108" fmla="*/ 1586753 w 5183841"/>
              <a:gd name="connsiteY108" fmla="*/ 2023782 h 4134970"/>
              <a:gd name="connsiteX109" fmla="*/ 1573306 w 5183841"/>
              <a:gd name="connsiteY109" fmla="*/ 1983441 h 4134970"/>
              <a:gd name="connsiteX110" fmla="*/ 1559859 w 5183841"/>
              <a:gd name="connsiteY110" fmla="*/ 1909482 h 4134970"/>
              <a:gd name="connsiteX111" fmla="*/ 1566582 w 5183841"/>
              <a:gd name="connsiteY111" fmla="*/ 1801905 h 4134970"/>
              <a:gd name="connsiteX112" fmla="*/ 1600200 w 5183841"/>
              <a:gd name="connsiteY112" fmla="*/ 1768288 h 4134970"/>
              <a:gd name="connsiteX113" fmla="*/ 1620370 w 5183841"/>
              <a:gd name="connsiteY113" fmla="*/ 1748117 h 4134970"/>
              <a:gd name="connsiteX114" fmla="*/ 1660712 w 5183841"/>
              <a:gd name="connsiteY114" fmla="*/ 1727947 h 4134970"/>
              <a:gd name="connsiteX115" fmla="*/ 1701053 w 5183841"/>
              <a:gd name="connsiteY115" fmla="*/ 1701053 h 4134970"/>
              <a:gd name="connsiteX116" fmla="*/ 1721223 w 5183841"/>
              <a:gd name="connsiteY116" fmla="*/ 1694329 h 4134970"/>
              <a:gd name="connsiteX117" fmla="*/ 1741394 w 5183841"/>
              <a:gd name="connsiteY117" fmla="*/ 1680882 h 4134970"/>
              <a:gd name="connsiteX118" fmla="*/ 1781735 w 5183841"/>
              <a:gd name="connsiteY118" fmla="*/ 1667435 h 4134970"/>
              <a:gd name="connsiteX119" fmla="*/ 1842247 w 5183841"/>
              <a:gd name="connsiteY119" fmla="*/ 1653988 h 4134970"/>
              <a:gd name="connsiteX120" fmla="*/ 1869141 w 5183841"/>
              <a:gd name="connsiteY120" fmla="*/ 1640541 h 4134970"/>
              <a:gd name="connsiteX121" fmla="*/ 1969994 w 5183841"/>
              <a:gd name="connsiteY121" fmla="*/ 1627094 h 4134970"/>
              <a:gd name="connsiteX122" fmla="*/ 2117912 w 5183841"/>
              <a:gd name="connsiteY122" fmla="*/ 1633817 h 4134970"/>
              <a:gd name="connsiteX123" fmla="*/ 2151529 w 5183841"/>
              <a:gd name="connsiteY123" fmla="*/ 1687605 h 4134970"/>
              <a:gd name="connsiteX124" fmla="*/ 2158253 w 5183841"/>
              <a:gd name="connsiteY124" fmla="*/ 1707776 h 4134970"/>
              <a:gd name="connsiteX125" fmla="*/ 2138082 w 5183841"/>
              <a:gd name="connsiteY125" fmla="*/ 1808629 h 4134970"/>
              <a:gd name="connsiteX126" fmla="*/ 2111188 w 5183841"/>
              <a:gd name="connsiteY126" fmla="*/ 1848970 h 4134970"/>
              <a:gd name="connsiteX127" fmla="*/ 2091017 w 5183841"/>
              <a:gd name="connsiteY127" fmla="*/ 1862417 h 4134970"/>
              <a:gd name="connsiteX128" fmla="*/ 2057400 w 5183841"/>
              <a:gd name="connsiteY128" fmla="*/ 1896035 h 4134970"/>
              <a:gd name="connsiteX129" fmla="*/ 2043953 w 5183841"/>
              <a:gd name="connsiteY129" fmla="*/ 1916205 h 4134970"/>
              <a:gd name="connsiteX130" fmla="*/ 2003612 w 5183841"/>
              <a:gd name="connsiteY130" fmla="*/ 1969994 h 4134970"/>
              <a:gd name="connsiteX131" fmla="*/ 1990164 w 5183841"/>
              <a:gd name="connsiteY131" fmla="*/ 2010335 h 4134970"/>
              <a:gd name="connsiteX132" fmla="*/ 1996888 w 5183841"/>
              <a:gd name="connsiteY132" fmla="*/ 2131358 h 4134970"/>
              <a:gd name="connsiteX133" fmla="*/ 2017059 w 5183841"/>
              <a:gd name="connsiteY133" fmla="*/ 2151529 h 4134970"/>
              <a:gd name="connsiteX134" fmla="*/ 2037229 w 5183841"/>
              <a:gd name="connsiteY134" fmla="*/ 2164976 h 4134970"/>
              <a:gd name="connsiteX135" fmla="*/ 2070847 w 5183841"/>
              <a:gd name="connsiteY135" fmla="*/ 2171700 h 4134970"/>
              <a:gd name="connsiteX136" fmla="*/ 2097741 w 5183841"/>
              <a:gd name="connsiteY136" fmla="*/ 2178423 h 4134970"/>
              <a:gd name="connsiteX137" fmla="*/ 2151529 w 5183841"/>
              <a:gd name="connsiteY137" fmla="*/ 2171700 h 4134970"/>
              <a:gd name="connsiteX138" fmla="*/ 2171700 w 5183841"/>
              <a:gd name="connsiteY138" fmla="*/ 2164976 h 4134970"/>
              <a:gd name="connsiteX139" fmla="*/ 2225488 w 5183841"/>
              <a:gd name="connsiteY139" fmla="*/ 2158253 h 4134970"/>
              <a:gd name="connsiteX140" fmla="*/ 2265829 w 5183841"/>
              <a:gd name="connsiteY140" fmla="*/ 2144805 h 4134970"/>
              <a:gd name="connsiteX141" fmla="*/ 2279276 w 5183841"/>
              <a:gd name="connsiteY141" fmla="*/ 2124635 h 4134970"/>
              <a:gd name="connsiteX142" fmla="*/ 2319617 w 5183841"/>
              <a:gd name="connsiteY142" fmla="*/ 2104464 h 4134970"/>
              <a:gd name="connsiteX143" fmla="*/ 2359959 w 5183841"/>
              <a:gd name="connsiteY143" fmla="*/ 2084294 h 4134970"/>
              <a:gd name="connsiteX144" fmla="*/ 2420470 w 5183841"/>
              <a:gd name="connsiteY144" fmla="*/ 2091017 h 4134970"/>
              <a:gd name="connsiteX145" fmla="*/ 2460812 w 5183841"/>
              <a:gd name="connsiteY145" fmla="*/ 2117911 h 4134970"/>
              <a:gd name="connsiteX146" fmla="*/ 2480982 w 5183841"/>
              <a:gd name="connsiteY146" fmla="*/ 2191870 h 4134970"/>
              <a:gd name="connsiteX147" fmla="*/ 2480982 w 5183841"/>
              <a:gd name="connsiteY147" fmla="*/ 2333064 h 4134970"/>
              <a:gd name="connsiteX148" fmla="*/ 2487706 w 5183841"/>
              <a:gd name="connsiteY148" fmla="*/ 2353235 h 4134970"/>
              <a:gd name="connsiteX149" fmla="*/ 2514600 w 5183841"/>
              <a:gd name="connsiteY149" fmla="*/ 2386853 h 4134970"/>
              <a:gd name="connsiteX150" fmla="*/ 2541494 w 5183841"/>
              <a:gd name="connsiteY150" fmla="*/ 2393576 h 4134970"/>
              <a:gd name="connsiteX151" fmla="*/ 2561664 w 5183841"/>
              <a:gd name="connsiteY151" fmla="*/ 2400300 h 4134970"/>
              <a:gd name="connsiteX152" fmla="*/ 2615453 w 5183841"/>
              <a:gd name="connsiteY152" fmla="*/ 2393576 h 4134970"/>
              <a:gd name="connsiteX153" fmla="*/ 2662517 w 5183841"/>
              <a:gd name="connsiteY153" fmla="*/ 2366682 h 4134970"/>
              <a:gd name="connsiteX154" fmla="*/ 2675964 w 5183841"/>
              <a:gd name="connsiteY154" fmla="*/ 2346511 h 4134970"/>
              <a:gd name="connsiteX155" fmla="*/ 2689412 w 5183841"/>
              <a:gd name="connsiteY155" fmla="*/ 2306170 h 4134970"/>
              <a:gd name="connsiteX156" fmla="*/ 2682688 w 5183841"/>
              <a:gd name="connsiteY156" fmla="*/ 2212041 h 4134970"/>
              <a:gd name="connsiteX157" fmla="*/ 2669241 w 5183841"/>
              <a:gd name="connsiteY157" fmla="*/ 2171700 h 4134970"/>
              <a:gd name="connsiteX158" fmla="*/ 2662517 w 5183841"/>
              <a:gd name="connsiteY158" fmla="*/ 2151529 h 4134970"/>
              <a:gd name="connsiteX159" fmla="*/ 2642347 w 5183841"/>
              <a:gd name="connsiteY159" fmla="*/ 2131358 h 4134970"/>
              <a:gd name="connsiteX160" fmla="*/ 2628900 w 5183841"/>
              <a:gd name="connsiteY160" fmla="*/ 2111188 h 4134970"/>
              <a:gd name="connsiteX161" fmla="*/ 2608729 w 5183841"/>
              <a:gd name="connsiteY161" fmla="*/ 2084294 h 4134970"/>
              <a:gd name="connsiteX162" fmla="*/ 2595282 w 5183841"/>
              <a:gd name="connsiteY162" fmla="*/ 2064123 h 4134970"/>
              <a:gd name="connsiteX163" fmla="*/ 2561664 w 5183841"/>
              <a:gd name="connsiteY163" fmla="*/ 2030505 h 4134970"/>
              <a:gd name="connsiteX164" fmla="*/ 2528047 w 5183841"/>
              <a:gd name="connsiteY164" fmla="*/ 1990164 h 4134970"/>
              <a:gd name="connsiteX165" fmla="*/ 2494429 w 5183841"/>
              <a:gd name="connsiteY165" fmla="*/ 1956547 h 4134970"/>
              <a:gd name="connsiteX166" fmla="*/ 2474259 w 5183841"/>
              <a:gd name="connsiteY166" fmla="*/ 1916205 h 4134970"/>
              <a:gd name="connsiteX167" fmla="*/ 2454088 w 5183841"/>
              <a:gd name="connsiteY167" fmla="*/ 1875864 h 4134970"/>
              <a:gd name="connsiteX168" fmla="*/ 2454088 w 5183841"/>
              <a:gd name="connsiteY168" fmla="*/ 1754841 h 4134970"/>
              <a:gd name="connsiteX169" fmla="*/ 2474259 w 5183841"/>
              <a:gd name="connsiteY169" fmla="*/ 1734670 h 4134970"/>
              <a:gd name="connsiteX170" fmla="*/ 2507876 w 5183841"/>
              <a:gd name="connsiteY170" fmla="*/ 1701053 h 4134970"/>
              <a:gd name="connsiteX171" fmla="*/ 2575112 w 5183841"/>
              <a:gd name="connsiteY171" fmla="*/ 1680882 h 4134970"/>
              <a:gd name="connsiteX172" fmla="*/ 2642347 w 5183841"/>
              <a:gd name="connsiteY172" fmla="*/ 1667435 h 4134970"/>
              <a:gd name="connsiteX173" fmla="*/ 2749923 w 5183841"/>
              <a:gd name="connsiteY173" fmla="*/ 1694329 h 4134970"/>
              <a:gd name="connsiteX174" fmla="*/ 2770094 w 5183841"/>
              <a:gd name="connsiteY174" fmla="*/ 1701053 h 4134970"/>
              <a:gd name="connsiteX175" fmla="*/ 2817159 w 5183841"/>
              <a:gd name="connsiteY175" fmla="*/ 1721223 h 4134970"/>
              <a:gd name="connsiteX176" fmla="*/ 2850776 w 5183841"/>
              <a:gd name="connsiteY176" fmla="*/ 1727947 h 4134970"/>
              <a:gd name="connsiteX177" fmla="*/ 2877670 w 5183841"/>
              <a:gd name="connsiteY177" fmla="*/ 1734670 h 4134970"/>
              <a:gd name="connsiteX178" fmla="*/ 2931459 w 5183841"/>
              <a:gd name="connsiteY178" fmla="*/ 1741394 h 4134970"/>
              <a:gd name="connsiteX179" fmla="*/ 2951629 w 5183841"/>
              <a:gd name="connsiteY179" fmla="*/ 1748117 h 4134970"/>
              <a:gd name="connsiteX180" fmla="*/ 2998694 w 5183841"/>
              <a:gd name="connsiteY180" fmla="*/ 1801905 h 4134970"/>
              <a:gd name="connsiteX181" fmla="*/ 3012141 w 5183841"/>
              <a:gd name="connsiteY181" fmla="*/ 1822076 h 4134970"/>
              <a:gd name="connsiteX182" fmla="*/ 2991970 w 5183841"/>
              <a:gd name="connsiteY182" fmla="*/ 1896035 h 4134970"/>
              <a:gd name="connsiteX183" fmla="*/ 2978523 w 5183841"/>
              <a:gd name="connsiteY183" fmla="*/ 1916205 h 4134970"/>
              <a:gd name="connsiteX184" fmla="*/ 2951629 w 5183841"/>
              <a:gd name="connsiteY184" fmla="*/ 1949823 h 4134970"/>
              <a:gd name="connsiteX185" fmla="*/ 2938182 w 5183841"/>
              <a:gd name="connsiteY185" fmla="*/ 1976717 h 4134970"/>
              <a:gd name="connsiteX186" fmla="*/ 2931459 w 5183841"/>
              <a:gd name="connsiteY186" fmla="*/ 1996888 h 4134970"/>
              <a:gd name="connsiteX187" fmla="*/ 2918012 w 5183841"/>
              <a:gd name="connsiteY187" fmla="*/ 2017058 h 4134970"/>
              <a:gd name="connsiteX188" fmla="*/ 2911288 w 5183841"/>
              <a:gd name="connsiteY188" fmla="*/ 2043953 h 4134970"/>
              <a:gd name="connsiteX189" fmla="*/ 2904564 w 5183841"/>
              <a:gd name="connsiteY189" fmla="*/ 2064123 h 4134970"/>
              <a:gd name="connsiteX190" fmla="*/ 2911288 w 5183841"/>
              <a:gd name="connsiteY190" fmla="*/ 2131358 h 4134970"/>
              <a:gd name="connsiteX191" fmla="*/ 2918012 w 5183841"/>
              <a:gd name="connsiteY191" fmla="*/ 2151529 h 4134970"/>
              <a:gd name="connsiteX192" fmla="*/ 2958353 w 5183841"/>
              <a:gd name="connsiteY192" fmla="*/ 2171700 h 4134970"/>
              <a:gd name="connsiteX193" fmla="*/ 2998694 w 5183841"/>
              <a:gd name="connsiteY193" fmla="*/ 2158253 h 4134970"/>
              <a:gd name="connsiteX194" fmla="*/ 3032312 w 5183841"/>
              <a:gd name="connsiteY194" fmla="*/ 2131358 h 4134970"/>
              <a:gd name="connsiteX195" fmla="*/ 3059206 w 5183841"/>
              <a:gd name="connsiteY195" fmla="*/ 2097741 h 4134970"/>
              <a:gd name="connsiteX196" fmla="*/ 3099547 w 5183841"/>
              <a:gd name="connsiteY196" fmla="*/ 2064123 h 4134970"/>
              <a:gd name="connsiteX197" fmla="*/ 3139888 w 5183841"/>
              <a:gd name="connsiteY197" fmla="*/ 2050676 h 4134970"/>
              <a:gd name="connsiteX198" fmla="*/ 3180229 w 5183841"/>
              <a:gd name="connsiteY198" fmla="*/ 2057400 h 4134970"/>
              <a:gd name="connsiteX199" fmla="*/ 3220570 w 5183841"/>
              <a:gd name="connsiteY199" fmla="*/ 2084294 h 4134970"/>
              <a:gd name="connsiteX200" fmla="*/ 3254188 w 5183841"/>
              <a:gd name="connsiteY200" fmla="*/ 2124635 h 4134970"/>
              <a:gd name="connsiteX201" fmla="*/ 3267635 w 5183841"/>
              <a:gd name="connsiteY201" fmla="*/ 2144805 h 4134970"/>
              <a:gd name="connsiteX202" fmla="*/ 3281082 w 5183841"/>
              <a:gd name="connsiteY202" fmla="*/ 2158253 h 4134970"/>
              <a:gd name="connsiteX203" fmla="*/ 3307976 w 5183841"/>
              <a:gd name="connsiteY203" fmla="*/ 2198594 h 4134970"/>
              <a:gd name="connsiteX204" fmla="*/ 3321423 w 5183841"/>
              <a:gd name="connsiteY204" fmla="*/ 2218764 h 4134970"/>
              <a:gd name="connsiteX205" fmla="*/ 3341594 w 5183841"/>
              <a:gd name="connsiteY205" fmla="*/ 2232211 h 4134970"/>
              <a:gd name="connsiteX206" fmla="*/ 3355041 w 5183841"/>
              <a:gd name="connsiteY206" fmla="*/ 2252382 h 4134970"/>
              <a:gd name="connsiteX207" fmla="*/ 3388659 w 5183841"/>
              <a:gd name="connsiteY207" fmla="*/ 2292723 h 4134970"/>
              <a:gd name="connsiteX208" fmla="*/ 3415553 w 5183841"/>
              <a:gd name="connsiteY208" fmla="*/ 2333064 h 4134970"/>
              <a:gd name="connsiteX209" fmla="*/ 3429000 w 5183841"/>
              <a:gd name="connsiteY209" fmla="*/ 2353235 h 4134970"/>
              <a:gd name="connsiteX210" fmla="*/ 3449170 w 5183841"/>
              <a:gd name="connsiteY210" fmla="*/ 2359958 h 4134970"/>
              <a:gd name="connsiteX211" fmla="*/ 3462617 w 5183841"/>
              <a:gd name="connsiteY211" fmla="*/ 2380129 h 4134970"/>
              <a:gd name="connsiteX212" fmla="*/ 3482788 w 5183841"/>
              <a:gd name="connsiteY212" fmla="*/ 2386853 h 4134970"/>
              <a:gd name="connsiteX213" fmla="*/ 3523129 w 5183841"/>
              <a:gd name="connsiteY213" fmla="*/ 2413747 h 4134970"/>
              <a:gd name="connsiteX214" fmla="*/ 3583641 w 5183841"/>
              <a:gd name="connsiteY214" fmla="*/ 2460811 h 4134970"/>
              <a:gd name="connsiteX215" fmla="*/ 3603812 w 5183841"/>
              <a:gd name="connsiteY215" fmla="*/ 2474258 h 4134970"/>
              <a:gd name="connsiteX216" fmla="*/ 3623982 w 5183841"/>
              <a:gd name="connsiteY216" fmla="*/ 2487705 h 4134970"/>
              <a:gd name="connsiteX217" fmla="*/ 3664323 w 5183841"/>
              <a:gd name="connsiteY217" fmla="*/ 2501153 h 4134970"/>
              <a:gd name="connsiteX218" fmla="*/ 3691217 w 5183841"/>
              <a:gd name="connsiteY218" fmla="*/ 2514600 h 4134970"/>
              <a:gd name="connsiteX219" fmla="*/ 3745006 w 5183841"/>
              <a:gd name="connsiteY219" fmla="*/ 2528047 h 4134970"/>
              <a:gd name="connsiteX220" fmla="*/ 3771900 w 5183841"/>
              <a:gd name="connsiteY220" fmla="*/ 2534770 h 4134970"/>
              <a:gd name="connsiteX221" fmla="*/ 3839135 w 5183841"/>
              <a:gd name="connsiteY221" fmla="*/ 2554941 h 4134970"/>
              <a:gd name="connsiteX222" fmla="*/ 3906370 w 5183841"/>
              <a:gd name="connsiteY222" fmla="*/ 2561664 h 4134970"/>
              <a:gd name="connsiteX223" fmla="*/ 3946712 w 5183841"/>
              <a:gd name="connsiteY223" fmla="*/ 2581835 h 4134970"/>
              <a:gd name="connsiteX224" fmla="*/ 3953435 w 5183841"/>
              <a:gd name="connsiteY224" fmla="*/ 2602005 h 4134970"/>
              <a:gd name="connsiteX225" fmla="*/ 3966882 w 5183841"/>
              <a:gd name="connsiteY225" fmla="*/ 2615453 h 4134970"/>
              <a:gd name="connsiteX226" fmla="*/ 3993776 w 5183841"/>
              <a:gd name="connsiteY226" fmla="*/ 2662517 h 4134970"/>
              <a:gd name="connsiteX227" fmla="*/ 4013947 w 5183841"/>
              <a:gd name="connsiteY227" fmla="*/ 2682688 h 4134970"/>
              <a:gd name="connsiteX228" fmla="*/ 4034117 w 5183841"/>
              <a:gd name="connsiteY228" fmla="*/ 2723029 h 4134970"/>
              <a:gd name="connsiteX229" fmla="*/ 4040841 w 5183841"/>
              <a:gd name="connsiteY229" fmla="*/ 2743200 h 4134970"/>
              <a:gd name="connsiteX230" fmla="*/ 4061012 w 5183841"/>
              <a:gd name="connsiteY230" fmla="*/ 2756647 h 4134970"/>
              <a:gd name="connsiteX231" fmla="*/ 4074459 w 5183841"/>
              <a:gd name="connsiteY231" fmla="*/ 2796988 h 4134970"/>
              <a:gd name="connsiteX232" fmla="*/ 4081182 w 5183841"/>
              <a:gd name="connsiteY232" fmla="*/ 2817158 h 4134970"/>
              <a:gd name="connsiteX233" fmla="*/ 4087906 w 5183841"/>
              <a:gd name="connsiteY233" fmla="*/ 2844053 h 4134970"/>
              <a:gd name="connsiteX234" fmla="*/ 4114800 w 5183841"/>
              <a:gd name="connsiteY234" fmla="*/ 2891117 h 4134970"/>
              <a:gd name="connsiteX235" fmla="*/ 4128247 w 5183841"/>
              <a:gd name="connsiteY235" fmla="*/ 2931458 h 4134970"/>
              <a:gd name="connsiteX236" fmla="*/ 4148417 w 5183841"/>
              <a:gd name="connsiteY236" fmla="*/ 2944905 h 4134970"/>
              <a:gd name="connsiteX237" fmla="*/ 4175312 w 5183841"/>
              <a:gd name="connsiteY237" fmla="*/ 2971800 h 4134970"/>
              <a:gd name="connsiteX238" fmla="*/ 4235823 w 5183841"/>
              <a:gd name="connsiteY238" fmla="*/ 2985247 h 4134970"/>
              <a:gd name="connsiteX239" fmla="*/ 4289612 w 5183841"/>
              <a:gd name="connsiteY239" fmla="*/ 2965076 h 4134970"/>
              <a:gd name="connsiteX240" fmla="*/ 4309782 w 5183841"/>
              <a:gd name="connsiteY240" fmla="*/ 2897841 h 4134970"/>
              <a:gd name="connsiteX241" fmla="*/ 4303059 w 5183841"/>
              <a:gd name="connsiteY241" fmla="*/ 2850776 h 4134970"/>
              <a:gd name="connsiteX242" fmla="*/ 4282888 w 5183841"/>
              <a:gd name="connsiteY242" fmla="*/ 2790264 h 4134970"/>
              <a:gd name="connsiteX243" fmla="*/ 4262717 w 5183841"/>
              <a:gd name="connsiteY243" fmla="*/ 2776817 h 4134970"/>
              <a:gd name="connsiteX244" fmla="*/ 4249270 w 5183841"/>
              <a:gd name="connsiteY244" fmla="*/ 2756647 h 4134970"/>
              <a:gd name="connsiteX245" fmla="*/ 4208929 w 5183841"/>
              <a:gd name="connsiteY245" fmla="*/ 2729753 h 4134970"/>
              <a:gd name="connsiteX246" fmla="*/ 4188759 w 5183841"/>
              <a:gd name="connsiteY246" fmla="*/ 2716305 h 4134970"/>
              <a:gd name="connsiteX247" fmla="*/ 4161864 w 5183841"/>
              <a:gd name="connsiteY247" fmla="*/ 2689411 h 4134970"/>
              <a:gd name="connsiteX248" fmla="*/ 4155141 w 5183841"/>
              <a:gd name="connsiteY248" fmla="*/ 2669241 h 4134970"/>
              <a:gd name="connsiteX249" fmla="*/ 4188759 w 5183841"/>
              <a:gd name="connsiteY249" fmla="*/ 2595282 h 4134970"/>
              <a:gd name="connsiteX250" fmla="*/ 4202206 w 5183841"/>
              <a:gd name="connsiteY250" fmla="*/ 2575111 h 4134970"/>
              <a:gd name="connsiteX251" fmla="*/ 4229100 w 5183841"/>
              <a:gd name="connsiteY251" fmla="*/ 2561664 h 4134970"/>
              <a:gd name="connsiteX252" fmla="*/ 4249270 w 5183841"/>
              <a:gd name="connsiteY252" fmla="*/ 2548217 h 4134970"/>
              <a:gd name="connsiteX253" fmla="*/ 4329953 w 5183841"/>
              <a:gd name="connsiteY253" fmla="*/ 2528047 h 4134970"/>
              <a:gd name="connsiteX254" fmla="*/ 4383741 w 5183841"/>
              <a:gd name="connsiteY254" fmla="*/ 2514600 h 4134970"/>
              <a:gd name="connsiteX255" fmla="*/ 4430806 w 5183841"/>
              <a:gd name="connsiteY255" fmla="*/ 2507876 h 4134970"/>
              <a:gd name="connsiteX256" fmla="*/ 4477870 w 5183841"/>
              <a:gd name="connsiteY256" fmla="*/ 2494429 h 4134970"/>
              <a:gd name="connsiteX257" fmla="*/ 4531659 w 5183841"/>
              <a:gd name="connsiteY257" fmla="*/ 2480982 h 4134970"/>
              <a:gd name="connsiteX258" fmla="*/ 4585447 w 5183841"/>
              <a:gd name="connsiteY258" fmla="*/ 2454088 h 4134970"/>
              <a:gd name="connsiteX259" fmla="*/ 4612341 w 5183841"/>
              <a:gd name="connsiteY259" fmla="*/ 2447364 h 4134970"/>
              <a:gd name="connsiteX260" fmla="*/ 4659406 w 5183841"/>
              <a:gd name="connsiteY260" fmla="*/ 2420470 h 4134970"/>
              <a:gd name="connsiteX261" fmla="*/ 4693023 w 5183841"/>
              <a:gd name="connsiteY261" fmla="*/ 2373405 h 4134970"/>
              <a:gd name="connsiteX262" fmla="*/ 4713194 w 5183841"/>
              <a:gd name="connsiteY262" fmla="*/ 2299447 h 4134970"/>
              <a:gd name="connsiteX263" fmla="*/ 4719917 w 5183841"/>
              <a:gd name="connsiteY263" fmla="*/ 2272553 h 4134970"/>
              <a:gd name="connsiteX264" fmla="*/ 4726641 w 5183841"/>
              <a:gd name="connsiteY264" fmla="*/ 2252382 h 4134970"/>
              <a:gd name="connsiteX265" fmla="*/ 4733364 w 5183841"/>
              <a:gd name="connsiteY265" fmla="*/ 2218764 h 4134970"/>
              <a:gd name="connsiteX266" fmla="*/ 4713194 w 5183841"/>
              <a:gd name="connsiteY266" fmla="*/ 2124635 h 4134970"/>
              <a:gd name="connsiteX267" fmla="*/ 4706470 w 5183841"/>
              <a:gd name="connsiteY267" fmla="*/ 2104464 h 4134970"/>
              <a:gd name="connsiteX268" fmla="*/ 4693023 w 5183841"/>
              <a:gd name="connsiteY268" fmla="*/ 2084294 h 4134970"/>
              <a:gd name="connsiteX269" fmla="*/ 4652682 w 5183841"/>
              <a:gd name="connsiteY269" fmla="*/ 2070847 h 4134970"/>
              <a:gd name="connsiteX270" fmla="*/ 4632512 w 5183841"/>
              <a:gd name="connsiteY270" fmla="*/ 2057400 h 4134970"/>
              <a:gd name="connsiteX271" fmla="*/ 4558553 w 5183841"/>
              <a:gd name="connsiteY271" fmla="*/ 2077570 h 4134970"/>
              <a:gd name="connsiteX272" fmla="*/ 4531659 w 5183841"/>
              <a:gd name="connsiteY272" fmla="*/ 2138082 h 4134970"/>
              <a:gd name="connsiteX273" fmla="*/ 4524935 w 5183841"/>
              <a:gd name="connsiteY273" fmla="*/ 2158253 h 4134970"/>
              <a:gd name="connsiteX274" fmla="*/ 4511488 w 5183841"/>
              <a:gd name="connsiteY274" fmla="*/ 2178423 h 4134970"/>
              <a:gd name="connsiteX275" fmla="*/ 4491317 w 5183841"/>
              <a:gd name="connsiteY275" fmla="*/ 2238935 h 4134970"/>
              <a:gd name="connsiteX276" fmla="*/ 4477870 w 5183841"/>
              <a:gd name="connsiteY276" fmla="*/ 2272553 h 4134970"/>
              <a:gd name="connsiteX277" fmla="*/ 4464423 w 5183841"/>
              <a:gd name="connsiteY277" fmla="*/ 2312894 h 4134970"/>
              <a:gd name="connsiteX278" fmla="*/ 4437529 w 5183841"/>
              <a:gd name="connsiteY278" fmla="*/ 2353235 h 4134970"/>
              <a:gd name="connsiteX279" fmla="*/ 4377017 w 5183841"/>
              <a:gd name="connsiteY279" fmla="*/ 2400300 h 4134970"/>
              <a:gd name="connsiteX280" fmla="*/ 4356847 w 5183841"/>
              <a:gd name="connsiteY280" fmla="*/ 2407023 h 4134970"/>
              <a:gd name="connsiteX281" fmla="*/ 4336676 w 5183841"/>
              <a:gd name="connsiteY281" fmla="*/ 2420470 h 4134970"/>
              <a:gd name="connsiteX282" fmla="*/ 4276164 w 5183841"/>
              <a:gd name="connsiteY282" fmla="*/ 2433917 h 4134970"/>
              <a:gd name="connsiteX283" fmla="*/ 4242547 w 5183841"/>
              <a:gd name="connsiteY283" fmla="*/ 2440641 h 4134970"/>
              <a:gd name="connsiteX284" fmla="*/ 4161864 w 5183841"/>
              <a:gd name="connsiteY284" fmla="*/ 2420470 h 4134970"/>
              <a:gd name="connsiteX285" fmla="*/ 4148417 w 5183841"/>
              <a:gd name="connsiteY285" fmla="*/ 2380129 h 4134970"/>
              <a:gd name="connsiteX286" fmla="*/ 4175312 w 5183841"/>
              <a:gd name="connsiteY286" fmla="*/ 2319617 h 4134970"/>
              <a:gd name="connsiteX287" fmla="*/ 4195482 w 5183841"/>
              <a:gd name="connsiteY287" fmla="*/ 2279276 h 4134970"/>
              <a:gd name="connsiteX288" fmla="*/ 4215653 w 5183841"/>
              <a:gd name="connsiteY288" fmla="*/ 2265829 h 4134970"/>
              <a:gd name="connsiteX289" fmla="*/ 4249270 w 5183841"/>
              <a:gd name="connsiteY289" fmla="*/ 2225488 h 4134970"/>
              <a:gd name="connsiteX290" fmla="*/ 4262717 w 5183841"/>
              <a:gd name="connsiteY290" fmla="*/ 2205317 h 4134970"/>
              <a:gd name="connsiteX291" fmla="*/ 4255994 w 5183841"/>
              <a:gd name="connsiteY291" fmla="*/ 2178423 h 4134970"/>
              <a:gd name="connsiteX292" fmla="*/ 4235823 w 5183841"/>
              <a:gd name="connsiteY292" fmla="*/ 2171700 h 4134970"/>
              <a:gd name="connsiteX293" fmla="*/ 4175312 w 5183841"/>
              <a:gd name="connsiteY293" fmla="*/ 2178423 h 4134970"/>
              <a:gd name="connsiteX294" fmla="*/ 4128247 w 5183841"/>
              <a:gd name="connsiteY294" fmla="*/ 2164976 h 4134970"/>
              <a:gd name="connsiteX295" fmla="*/ 4121523 w 5183841"/>
              <a:gd name="connsiteY295" fmla="*/ 2144805 h 4134970"/>
              <a:gd name="connsiteX296" fmla="*/ 4141694 w 5183841"/>
              <a:gd name="connsiteY296" fmla="*/ 2104464 h 4134970"/>
              <a:gd name="connsiteX297" fmla="*/ 4161864 w 5183841"/>
              <a:gd name="connsiteY297" fmla="*/ 2097741 h 4134970"/>
              <a:gd name="connsiteX298" fmla="*/ 4215653 w 5183841"/>
              <a:gd name="connsiteY298" fmla="*/ 2091017 h 4134970"/>
              <a:gd name="connsiteX299" fmla="*/ 4255994 w 5183841"/>
              <a:gd name="connsiteY299" fmla="*/ 2084294 h 4134970"/>
              <a:gd name="connsiteX300" fmla="*/ 4289612 w 5183841"/>
              <a:gd name="connsiteY300" fmla="*/ 2064123 h 4134970"/>
              <a:gd name="connsiteX301" fmla="*/ 4309782 w 5183841"/>
              <a:gd name="connsiteY301" fmla="*/ 2057400 h 4134970"/>
              <a:gd name="connsiteX302" fmla="*/ 4336676 w 5183841"/>
              <a:gd name="connsiteY302" fmla="*/ 2023782 h 4134970"/>
              <a:gd name="connsiteX303" fmla="*/ 4363570 w 5183841"/>
              <a:gd name="connsiteY303" fmla="*/ 1983441 h 4134970"/>
              <a:gd name="connsiteX304" fmla="*/ 4370294 w 5183841"/>
              <a:gd name="connsiteY304" fmla="*/ 1956547 h 4134970"/>
              <a:gd name="connsiteX305" fmla="*/ 4390464 w 5183841"/>
              <a:gd name="connsiteY305" fmla="*/ 1943100 h 4134970"/>
              <a:gd name="connsiteX306" fmla="*/ 4403912 w 5183841"/>
              <a:gd name="connsiteY306" fmla="*/ 1929653 h 4134970"/>
              <a:gd name="connsiteX307" fmla="*/ 4410635 w 5183841"/>
              <a:gd name="connsiteY307" fmla="*/ 1909482 h 4134970"/>
              <a:gd name="connsiteX308" fmla="*/ 4437529 w 5183841"/>
              <a:gd name="connsiteY308" fmla="*/ 1869141 h 4134970"/>
              <a:gd name="connsiteX309" fmla="*/ 4450976 w 5183841"/>
              <a:gd name="connsiteY309" fmla="*/ 1828800 h 4134970"/>
              <a:gd name="connsiteX310" fmla="*/ 4457700 w 5183841"/>
              <a:gd name="connsiteY310" fmla="*/ 1801905 h 4134970"/>
              <a:gd name="connsiteX311" fmla="*/ 4484594 w 5183841"/>
              <a:gd name="connsiteY311" fmla="*/ 1754841 h 4134970"/>
              <a:gd name="connsiteX312" fmla="*/ 4498041 w 5183841"/>
              <a:gd name="connsiteY312" fmla="*/ 1667435 h 4134970"/>
              <a:gd name="connsiteX313" fmla="*/ 4504764 w 5183841"/>
              <a:gd name="connsiteY313" fmla="*/ 1627094 h 4134970"/>
              <a:gd name="connsiteX314" fmla="*/ 4511488 w 5183841"/>
              <a:gd name="connsiteY314" fmla="*/ 1546411 h 4134970"/>
              <a:gd name="connsiteX315" fmla="*/ 4531659 w 5183841"/>
              <a:gd name="connsiteY315" fmla="*/ 1418664 h 4134970"/>
              <a:gd name="connsiteX316" fmla="*/ 4538382 w 5183841"/>
              <a:gd name="connsiteY316" fmla="*/ 1391770 h 4134970"/>
              <a:gd name="connsiteX317" fmla="*/ 4565276 w 5183841"/>
              <a:gd name="connsiteY317" fmla="*/ 1364876 h 4134970"/>
              <a:gd name="connsiteX318" fmla="*/ 4598894 w 5183841"/>
              <a:gd name="connsiteY318" fmla="*/ 1317811 h 4134970"/>
              <a:gd name="connsiteX319" fmla="*/ 4605617 w 5183841"/>
              <a:gd name="connsiteY319" fmla="*/ 1290917 h 4134970"/>
              <a:gd name="connsiteX320" fmla="*/ 4625788 w 5183841"/>
              <a:gd name="connsiteY320" fmla="*/ 1243853 h 4134970"/>
              <a:gd name="connsiteX321" fmla="*/ 4639235 w 5183841"/>
              <a:gd name="connsiteY321" fmla="*/ 1176617 h 4134970"/>
              <a:gd name="connsiteX322" fmla="*/ 4625788 w 5183841"/>
              <a:gd name="connsiteY322" fmla="*/ 974911 h 4134970"/>
              <a:gd name="connsiteX323" fmla="*/ 4612341 w 5183841"/>
              <a:gd name="connsiteY323" fmla="*/ 934570 h 4134970"/>
              <a:gd name="connsiteX324" fmla="*/ 4605617 w 5183841"/>
              <a:gd name="connsiteY324" fmla="*/ 914400 h 4134970"/>
              <a:gd name="connsiteX325" fmla="*/ 4585447 w 5183841"/>
              <a:gd name="connsiteY325" fmla="*/ 894229 h 4134970"/>
              <a:gd name="connsiteX326" fmla="*/ 4572000 w 5183841"/>
              <a:gd name="connsiteY326" fmla="*/ 874058 h 4134970"/>
              <a:gd name="connsiteX327" fmla="*/ 4531659 w 5183841"/>
              <a:gd name="connsiteY327" fmla="*/ 847164 h 4134970"/>
              <a:gd name="connsiteX328" fmla="*/ 4511488 w 5183841"/>
              <a:gd name="connsiteY328" fmla="*/ 826994 h 4134970"/>
              <a:gd name="connsiteX329" fmla="*/ 4491317 w 5183841"/>
              <a:gd name="connsiteY329" fmla="*/ 820270 h 4134970"/>
              <a:gd name="connsiteX330" fmla="*/ 4450976 w 5183841"/>
              <a:gd name="connsiteY330" fmla="*/ 793376 h 4134970"/>
              <a:gd name="connsiteX331" fmla="*/ 4410635 w 5183841"/>
              <a:gd name="connsiteY331" fmla="*/ 779929 h 4134970"/>
              <a:gd name="connsiteX332" fmla="*/ 4350123 w 5183841"/>
              <a:gd name="connsiteY332" fmla="*/ 739588 h 4134970"/>
              <a:gd name="connsiteX333" fmla="*/ 4329953 w 5183841"/>
              <a:gd name="connsiteY333" fmla="*/ 726141 h 4134970"/>
              <a:gd name="connsiteX334" fmla="*/ 4309782 w 5183841"/>
              <a:gd name="connsiteY334" fmla="*/ 719417 h 4134970"/>
              <a:gd name="connsiteX335" fmla="*/ 4235823 w 5183841"/>
              <a:gd name="connsiteY335" fmla="*/ 672353 h 4134970"/>
              <a:gd name="connsiteX336" fmla="*/ 4195482 w 5183841"/>
              <a:gd name="connsiteY336" fmla="*/ 645458 h 4134970"/>
              <a:gd name="connsiteX337" fmla="*/ 4148417 w 5183841"/>
              <a:gd name="connsiteY337" fmla="*/ 632011 h 4134970"/>
              <a:gd name="connsiteX338" fmla="*/ 4121523 w 5183841"/>
              <a:gd name="connsiteY338" fmla="*/ 618564 h 4134970"/>
              <a:gd name="connsiteX339" fmla="*/ 4101353 w 5183841"/>
              <a:gd name="connsiteY339" fmla="*/ 611841 h 4134970"/>
              <a:gd name="connsiteX340" fmla="*/ 4074459 w 5183841"/>
              <a:gd name="connsiteY340" fmla="*/ 598394 h 4134970"/>
              <a:gd name="connsiteX341" fmla="*/ 4040841 w 5183841"/>
              <a:gd name="connsiteY341" fmla="*/ 591670 h 4134970"/>
              <a:gd name="connsiteX342" fmla="*/ 4000500 w 5183841"/>
              <a:gd name="connsiteY342" fmla="*/ 578223 h 4134970"/>
              <a:gd name="connsiteX343" fmla="*/ 3980329 w 5183841"/>
              <a:gd name="connsiteY343" fmla="*/ 571500 h 4134970"/>
              <a:gd name="connsiteX344" fmla="*/ 3913094 w 5183841"/>
              <a:gd name="connsiteY344" fmla="*/ 558053 h 4134970"/>
              <a:gd name="connsiteX345" fmla="*/ 3516406 w 5183841"/>
              <a:gd name="connsiteY345" fmla="*/ 564776 h 4134970"/>
              <a:gd name="connsiteX346" fmla="*/ 3200400 w 5183841"/>
              <a:gd name="connsiteY346" fmla="*/ 551329 h 4134970"/>
              <a:gd name="connsiteX347" fmla="*/ 3160059 w 5183841"/>
              <a:gd name="connsiteY347" fmla="*/ 537882 h 4134970"/>
              <a:gd name="connsiteX348" fmla="*/ 3106270 w 5183841"/>
              <a:gd name="connsiteY348" fmla="*/ 524435 h 4134970"/>
              <a:gd name="connsiteX349" fmla="*/ 3065929 w 5183841"/>
              <a:gd name="connsiteY349" fmla="*/ 510988 h 4134970"/>
              <a:gd name="connsiteX350" fmla="*/ 3045759 w 5183841"/>
              <a:gd name="connsiteY350" fmla="*/ 497541 h 4134970"/>
              <a:gd name="connsiteX351" fmla="*/ 3039035 w 5183841"/>
              <a:gd name="connsiteY351" fmla="*/ 470647 h 4134970"/>
              <a:gd name="connsiteX352" fmla="*/ 3025588 w 5183841"/>
              <a:gd name="connsiteY352" fmla="*/ 443753 h 4134970"/>
              <a:gd name="connsiteX353" fmla="*/ 3032312 w 5183841"/>
              <a:gd name="connsiteY353" fmla="*/ 336176 h 4134970"/>
              <a:gd name="connsiteX354" fmla="*/ 3039035 w 5183841"/>
              <a:gd name="connsiteY354" fmla="*/ 316005 h 4134970"/>
              <a:gd name="connsiteX355" fmla="*/ 3079376 w 5183841"/>
              <a:gd name="connsiteY355" fmla="*/ 289111 h 4134970"/>
              <a:gd name="connsiteX356" fmla="*/ 3119717 w 5183841"/>
              <a:gd name="connsiteY356" fmla="*/ 275664 h 4134970"/>
              <a:gd name="connsiteX357" fmla="*/ 3301253 w 5183841"/>
              <a:gd name="connsiteY357" fmla="*/ 289111 h 4134970"/>
              <a:gd name="connsiteX358" fmla="*/ 3348317 w 5183841"/>
              <a:gd name="connsiteY358" fmla="*/ 302558 h 4134970"/>
              <a:gd name="connsiteX359" fmla="*/ 3375212 w 5183841"/>
              <a:gd name="connsiteY359" fmla="*/ 309282 h 4134970"/>
              <a:gd name="connsiteX360" fmla="*/ 3402106 w 5183841"/>
              <a:gd name="connsiteY360" fmla="*/ 329453 h 4134970"/>
              <a:gd name="connsiteX361" fmla="*/ 3462617 w 5183841"/>
              <a:gd name="connsiteY361" fmla="*/ 349623 h 4134970"/>
              <a:gd name="connsiteX362" fmla="*/ 3482788 w 5183841"/>
              <a:gd name="connsiteY362" fmla="*/ 356347 h 4134970"/>
              <a:gd name="connsiteX363" fmla="*/ 3502959 w 5183841"/>
              <a:gd name="connsiteY363" fmla="*/ 369794 h 4134970"/>
              <a:gd name="connsiteX364" fmla="*/ 3550023 w 5183841"/>
              <a:gd name="connsiteY364" fmla="*/ 383241 h 4134970"/>
              <a:gd name="connsiteX365" fmla="*/ 3570194 w 5183841"/>
              <a:gd name="connsiteY365" fmla="*/ 389964 h 4134970"/>
              <a:gd name="connsiteX366" fmla="*/ 3590364 w 5183841"/>
              <a:gd name="connsiteY366" fmla="*/ 403411 h 4134970"/>
              <a:gd name="connsiteX367" fmla="*/ 3657600 w 5183841"/>
              <a:gd name="connsiteY367" fmla="*/ 416858 h 4134970"/>
              <a:gd name="connsiteX368" fmla="*/ 3711388 w 5183841"/>
              <a:gd name="connsiteY368" fmla="*/ 437029 h 4134970"/>
              <a:gd name="connsiteX369" fmla="*/ 3758453 w 5183841"/>
              <a:gd name="connsiteY369" fmla="*/ 450476 h 4134970"/>
              <a:gd name="connsiteX370" fmla="*/ 3785347 w 5183841"/>
              <a:gd name="connsiteY370" fmla="*/ 457200 h 4134970"/>
              <a:gd name="connsiteX371" fmla="*/ 3812241 w 5183841"/>
              <a:gd name="connsiteY371" fmla="*/ 470647 h 4134970"/>
              <a:gd name="connsiteX372" fmla="*/ 3866029 w 5183841"/>
              <a:gd name="connsiteY372" fmla="*/ 484094 h 4134970"/>
              <a:gd name="connsiteX373" fmla="*/ 3886200 w 5183841"/>
              <a:gd name="connsiteY373" fmla="*/ 490817 h 4134970"/>
              <a:gd name="connsiteX374" fmla="*/ 3919817 w 5183841"/>
              <a:gd name="connsiteY374" fmla="*/ 497541 h 4134970"/>
              <a:gd name="connsiteX375" fmla="*/ 3939988 w 5183841"/>
              <a:gd name="connsiteY375" fmla="*/ 504264 h 4134970"/>
              <a:gd name="connsiteX376" fmla="*/ 3966882 w 5183841"/>
              <a:gd name="connsiteY376" fmla="*/ 510988 h 4134970"/>
              <a:gd name="connsiteX377" fmla="*/ 4020670 w 5183841"/>
              <a:gd name="connsiteY377" fmla="*/ 531158 h 4134970"/>
              <a:gd name="connsiteX378" fmla="*/ 4074459 w 5183841"/>
              <a:gd name="connsiteY378" fmla="*/ 537882 h 4134970"/>
              <a:gd name="connsiteX379" fmla="*/ 4114800 w 5183841"/>
              <a:gd name="connsiteY379" fmla="*/ 544605 h 4134970"/>
              <a:gd name="connsiteX380" fmla="*/ 4161864 w 5183841"/>
              <a:gd name="connsiteY380" fmla="*/ 551329 h 4134970"/>
              <a:gd name="connsiteX381" fmla="*/ 4202206 w 5183841"/>
              <a:gd name="connsiteY381" fmla="*/ 558053 h 4134970"/>
              <a:gd name="connsiteX382" fmla="*/ 4316506 w 5183841"/>
              <a:gd name="connsiteY382" fmla="*/ 571500 h 4134970"/>
              <a:gd name="connsiteX383" fmla="*/ 4444253 w 5183841"/>
              <a:gd name="connsiteY383" fmla="*/ 584947 h 4134970"/>
              <a:gd name="connsiteX384" fmla="*/ 4666129 w 5183841"/>
              <a:gd name="connsiteY384" fmla="*/ 578223 h 4134970"/>
              <a:gd name="connsiteX385" fmla="*/ 4766982 w 5183841"/>
              <a:gd name="connsiteY385" fmla="*/ 551329 h 4134970"/>
              <a:gd name="connsiteX386" fmla="*/ 4847664 w 5183841"/>
              <a:gd name="connsiteY386" fmla="*/ 497541 h 4134970"/>
              <a:gd name="connsiteX387" fmla="*/ 4881282 w 5183841"/>
              <a:gd name="connsiteY387" fmla="*/ 463923 h 4134970"/>
              <a:gd name="connsiteX388" fmla="*/ 4982135 w 5183841"/>
              <a:gd name="connsiteY388" fmla="*/ 383241 h 4134970"/>
              <a:gd name="connsiteX389" fmla="*/ 5056094 w 5183841"/>
              <a:gd name="connsiteY389" fmla="*/ 289111 h 4134970"/>
              <a:gd name="connsiteX390" fmla="*/ 5089712 w 5183841"/>
              <a:gd name="connsiteY390" fmla="*/ 242047 h 4134970"/>
              <a:gd name="connsiteX391" fmla="*/ 5116606 w 5183841"/>
              <a:gd name="connsiteY391" fmla="*/ 208429 h 4134970"/>
              <a:gd name="connsiteX392" fmla="*/ 5150223 w 5183841"/>
              <a:gd name="connsiteY392" fmla="*/ 147917 h 4134970"/>
              <a:gd name="connsiteX393" fmla="*/ 5163670 w 5183841"/>
              <a:gd name="connsiteY393" fmla="*/ 127747 h 4134970"/>
              <a:gd name="connsiteX394" fmla="*/ 5170394 w 5183841"/>
              <a:gd name="connsiteY394" fmla="*/ 94129 h 4134970"/>
              <a:gd name="connsiteX395" fmla="*/ 5183841 w 5183841"/>
              <a:gd name="connsiteY395" fmla="*/ 53788 h 4134970"/>
              <a:gd name="connsiteX396" fmla="*/ 5170394 w 5183841"/>
              <a:gd name="connsiteY396" fmla="*/ 0 h 413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5183841" h="4134970">
                <a:moveTo>
                  <a:pt x="0" y="4134970"/>
                </a:moveTo>
                <a:cubicBezTo>
                  <a:pt x="15688" y="4128247"/>
                  <a:pt x="31798" y="4122433"/>
                  <a:pt x="47064" y="4114800"/>
                </a:cubicBezTo>
                <a:cubicBezTo>
                  <a:pt x="99203" y="4088731"/>
                  <a:pt x="36703" y="4111531"/>
                  <a:pt x="87406" y="4094629"/>
                </a:cubicBezTo>
                <a:cubicBezTo>
                  <a:pt x="120526" y="4069788"/>
                  <a:pt x="135177" y="4056294"/>
                  <a:pt x="181535" y="4040841"/>
                </a:cubicBezTo>
                <a:cubicBezTo>
                  <a:pt x="194982" y="4036359"/>
                  <a:pt x="208792" y="4032846"/>
                  <a:pt x="221876" y="4027394"/>
                </a:cubicBezTo>
                <a:cubicBezTo>
                  <a:pt x="235754" y="4021612"/>
                  <a:pt x="248566" y="4013523"/>
                  <a:pt x="262217" y="4007223"/>
                </a:cubicBezTo>
                <a:cubicBezTo>
                  <a:pt x="277714" y="4000070"/>
                  <a:pt x="293785" y="3994206"/>
                  <a:pt x="309282" y="3987053"/>
                </a:cubicBezTo>
                <a:cubicBezTo>
                  <a:pt x="366763" y="3960523"/>
                  <a:pt x="334227" y="3974287"/>
                  <a:pt x="389964" y="3939988"/>
                </a:cubicBezTo>
                <a:cubicBezTo>
                  <a:pt x="405353" y="3930518"/>
                  <a:pt x="421611" y="3922516"/>
                  <a:pt x="437029" y="3913094"/>
                </a:cubicBezTo>
                <a:cubicBezTo>
                  <a:pt x="461963" y="3897856"/>
                  <a:pt x="490325" y="3886692"/>
                  <a:pt x="510988" y="3866029"/>
                </a:cubicBezTo>
                <a:cubicBezTo>
                  <a:pt x="522194" y="3854823"/>
                  <a:pt x="532231" y="3842311"/>
                  <a:pt x="544606" y="3832411"/>
                </a:cubicBezTo>
                <a:cubicBezTo>
                  <a:pt x="554810" y="3824248"/>
                  <a:pt x="567908" y="3820264"/>
                  <a:pt x="578223" y="3812241"/>
                </a:cubicBezTo>
                <a:cubicBezTo>
                  <a:pt x="625358" y="3775580"/>
                  <a:pt x="586623" y="3797118"/>
                  <a:pt x="625288" y="3758453"/>
                </a:cubicBezTo>
                <a:cubicBezTo>
                  <a:pt x="631002" y="3752739"/>
                  <a:pt x="639452" y="3750411"/>
                  <a:pt x="645459" y="3745005"/>
                </a:cubicBezTo>
                <a:cubicBezTo>
                  <a:pt x="661950" y="3730163"/>
                  <a:pt x="676835" y="3713629"/>
                  <a:pt x="692523" y="3697941"/>
                </a:cubicBezTo>
                <a:lnTo>
                  <a:pt x="692523" y="3697941"/>
                </a:lnTo>
                <a:cubicBezTo>
                  <a:pt x="789405" y="3568765"/>
                  <a:pt x="688172" y="3702575"/>
                  <a:pt x="759759" y="3610535"/>
                </a:cubicBezTo>
                <a:cubicBezTo>
                  <a:pt x="766639" y="3601690"/>
                  <a:pt x="773049" y="3592486"/>
                  <a:pt x="779929" y="3583641"/>
                </a:cubicBezTo>
                <a:cubicBezTo>
                  <a:pt x="866991" y="3471702"/>
                  <a:pt x="760745" y="3607145"/>
                  <a:pt x="826994" y="3529853"/>
                </a:cubicBezTo>
                <a:cubicBezTo>
                  <a:pt x="834287" y="3521345"/>
                  <a:pt x="839990" y="3511567"/>
                  <a:pt x="847164" y="3502958"/>
                </a:cubicBezTo>
                <a:cubicBezTo>
                  <a:pt x="851222" y="3498088"/>
                  <a:pt x="856652" y="3494461"/>
                  <a:pt x="860612" y="3489511"/>
                </a:cubicBezTo>
                <a:cubicBezTo>
                  <a:pt x="865660" y="3483201"/>
                  <a:pt x="869306" y="3475876"/>
                  <a:pt x="874059" y="3469341"/>
                </a:cubicBezTo>
                <a:cubicBezTo>
                  <a:pt x="887241" y="3451216"/>
                  <a:pt x="901968" y="3434201"/>
                  <a:pt x="914400" y="3415553"/>
                </a:cubicBezTo>
                <a:cubicBezTo>
                  <a:pt x="918882" y="3408829"/>
                  <a:pt x="923150" y="3401958"/>
                  <a:pt x="927847" y="3395382"/>
                </a:cubicBezTo>
                <a:cubicBezTo>
                  <a:pt x="934360" y="3386263"/>
                  <a:pt x="942078" y="3377990"/>
                  <a:pt x="948017" y="3368488"/>
                </a:cubicBezTo>
                <a:cubicBezTo>
                  <a:pt x="953329" y="3359989"/>
                  <a:pt x="956152" y="3350093"/>
                  <a:pt x="961464" y="3341594"/>
                </a:cubicBezTo>
                <a:cubicBezTo>
                  <a:pt x="967403" y="3332091"/>
                  <a:pt x="975419" y="3324024"/>
                  <a:pt x="981635" y="3314700"/>
                </a:cubicBezTo>
                <a:cubicBezTo>
                  <a:pt x="988884" y="3303827"/>
                  <a:pt x="994557" y="3291956"/>
                  <a:pt x="1001806" y="3281082"/>
                </a:cubicBezTo>
                <a:cubicBezTo>
                  <a:pt x="1008022" y="3271758"/>
                  <a:pt x="1016037" y="3263690"/>
                  <a:pt x="1021976" y="3254188"/>
                </a:cubicBezTo>
                <a:cubicBezTo>
                  <a:pt x="1046168" y="3215480"/>
                  <a:pt x="1026897" y="3240674"/>
                  <a:pt x="1042147" y="3207123"/>
                </a:cubicBezTo>
                <a:cubicBezTo>
                  <a:pt x="1068446" y="3149265"/>
                  <a:pt x="1061539" y="3162713"/>
                  <a:pt x="1095935" y="3119717"/>
                </a:cubicBezTo>
                <a:cubicBezTo>
                  <a:pt x="1098176" y="3112994"/>
                  <a:pt x="1099489" y="3105886"/>
                  <a:pt x="1102659" y="3099547"/>
                </a:cubicBezTo>
                <a:cubicBezTo>
                  <a:pt x="1126913" y="3051040"/>
                  <a:pt x="1105983" y="3111406"/>
                  <a:pt x="1129553" y="3052482"/>
                </a:cubicBezTo>
                <a:cubicBezTo>
                  <a:pt x="1137704" y="3032104"/>
                  <a:pt x="1151141" y="2984974"/>
                  <a:pt x="1156447" y="2965076"/>
                </a:cubicBezTo>
                <a:cubicBezTo>
                  <a:pt x="1156474" y="2964976"/>
                  <a:pt x="1173243" y="2897891"/>
                  <a:pt x="1176617" y="2884394"/>
                </a:cubicBezTo>
                <a:lnTo>
                  <a:pt x="1183341" y="2857500"/>
                </a:lnTo>
                <a:cubicBezTo>
                  <a:pt x="1185582" y="2848535"/>
                  <a:pt x="1184938" y="2838294"/>
                  <a:pt x="1190064" y="2830605"/>
                </a:cubicBezTo>
                <a:lnTo>
                  <a:pt x="1203512" y="2810435"/>
                </a:lnTo>
                <a:cubicBezTo>
                  <a:pt x="1224635" y="2683690"/>
                  <a:pt x="1215356" y="2754991"/>
                  <a:pt x="1203512" y="2494429"/>
                </a:cubicBezTo>
                <a:cubicBezTo>
                  <a:pt x="1203190" y="2487349"/>
                  <a:pt x="1199958" y="2480597"/>
                  <a:pt x="1196788" y="2474258"/>
                </a:cubicBezTo>
                <a:cubicBezTo>
                  <a:pt x="1190587" y="2461855"/>
                  <a:pt x="1174322" y="2441352"/>
                  <a:pt x="1163170" y="2433917"/>
                </a:cubicBezTo>
                <a:cubicBezTo>
                  <a:pt x="1157273" y="2429986"/>
                  <a:pt x="1149723" y="2429435"/>
                  <a:pt x="1143000" y="2427194"/>
                </a:cubicBezTo>
                <a:cubicBezTo>
                  <a:pt x="1136276" y="2422712"/>
                  <a:pt x="1130213" y="2417029"/>
                  <a:pt x="1122829" y="2413747"/>
                </a:cubicBezTo>
                <a:cubicBezTo>
                  <a:pt x="1109876" y="2407990"/>
                  <a:pt x="1082488" y="2400300"/>
                  <a:pt x="1082488" y="2400300"/>
                </a:cubicBezTo>
                <a:cubicBezTo>
                  <a:pt x="1075764" y="2395818"/>
                  <a:pt x="1069545" y="2390467"/>
                  <a:pt x="1062317" y="2386853"/>
                </a:cubicBezTo>
                <a:cubicBezTo>
                  <a:pt x="1031998" y="2371693"/>
                  <a:pt x="1050875" y="2390765"/>
                  <a:pt x="1021976" y="2366682"/>
                </a:cubicBezTo>
                <a:cubicBezTo>
                  <a:pt x="1014671" y="2360595"/>
                  <a:pt x="1007893" y="2353816"/>
                  <a:pt x="1001806" y="2346511"/>
                </a:cubicBezTo>
                <a:cubicBezTo>
                  <a:pt x="996633" y="2340303"/>
                  <a:pt x="994440" y="2331662"/>
                  <a:pt x="988359" y="2326341"/>
                </a:cubicBezTo>
                <a:cubicBezTo>
                  <a:pt x="976196" y="2315699"/>
                  <a:pt x="948017" y="2299447"/>
                  <a:pt x="948017" y="2299447"/>
                </a:cubicBezTo>
                <a:cubicBezTo>
                  <a:pt x="939052" y="2286000"/>
                  <a:pt x="926234" y="2274437"/>
                  <a:pt x="921123" y="2259105"/>
                </a:cubicBezTo>
                <a:lnTo>
                  <a:pt x="907676" y="2218764"/>
                </a:lnTo>
                <a:cubicBezTo>
                  <a:pt x="909141" y="2207049"/>
                  <a:pt x="911094" y="2162857"/>
                  <a:pt x="921123" y="2144805"/>
                </a:cubicBezTo>
                <a:cubicBezTo>
                  <a:pt x="928971" y="2130677"/>
                  <a:pt x="948017" y="2104464"/>
                  <a:pt x="948017" y="2104464"/>
                </a:cubicBezTo>
                <a:cubicBezTo>
                  <a:pt x="965947" y="2106705"/>
                  <a:pt x="984028" y="2107956"/>
                  <a:pt x="1001806" y="2111188"/>
                </a:cubicBezTo>
                <a:cubicBezTo>
                  <a:pt x="1008779" y="2112456"/>
                  <a:pt x="1016442" y="2113484"/>
                  <a:pt x="1021976" y="2117911"/>
                </a:cubicBezTo>
                <a:cubicBezTo>
                  <a:pt x="1036505" y="2129534"/>
                  <a:pt x="1044761" y="2166097"/>
                  <a:pt x="1048870" y="2178423"/>
                </a:cubicBezTo>
                <a:cubicBezTo>
                  <a:pt x="1058149" y="2206259"/>
                  <a:pt x="1051663" y="2192698"/>
                  <a:pt x="1069041" y="2218764"/>
                </a:cubicBezTo>
                <a:cubicBezTo>
                  <a:pt x="1070625" y="2225099"/>
                  <a:pt x="1078102" y="2257934"/>
                  <a:pt x="1082488" y="2265829"/>
                </a:cubicBezTo>
                <a:cubicBezTo>
                  <a:pt x="1116473" y="2327002"/>
                  <a:pt x="1096885" y="2287140"/>
                  <a:pt x="1129553" y="2326341"/>
                </a:cubicBezTo>
                <a:cubicBezTo>
                  <a:pt x="1157568" y="2359958"/>
                  <a:pt x="1126191" y="2335305"/>
                  <a:pt x="1163170" y="2359958"/>
                </a:cubicBezTo>
                <a:cubicBezTo>
                  <a:pt x="1167652" y="2366682"/>
                  <a:pt x="1170307" y="2375081"/>
                  <a:pt x="1176617" y="2380129"/>
                </a:cubicBezTo>
                <a:cubicBezTo>
                  <a:pt x="1182151" y="2384557"/>
                  <a:pt x="1190449" y="2383683"/>
                  <a:pt x="1196788" y="2386853"/>
                </a:cubicBezTo>
                <a:cubicBezTo>
                  <a:pt x="1204016" y="2390467"/>
                  <a:pt x="1209575" y="2397018"/>
                  <a:pt x="1216959" y="2400300"/>
                </a:cubicBezTo>
                <a:cubicBezTo>
                  <a:pt x="1229912" y="2406057"/>
                  <a:pt x="1243853" y="2409265"/>
                  <a:pt x="1257300" y="2413747"/>
                </a:cubicBezTo>
                <a:lnTo>
                  <a:pt x="1317812" y="2433917"/>
                </a:lnTo>
                <a:lnTo>
                  <a:pt x="1358153" y="2447364"/>
                </a:lnTo>
                <a:cubicBezTo>
                  <a:pt x="1398802" y="2457527"/>
                  <a:pt x="1376274" y="2451164"/>
                  <a:pt x="1425388" y="2467535"/>
                </a:cubicBezTo>
                <a:lnTo>
                  <a:pt x="1445559" y="2474258"/>
                </a:lnTo>
                <a:cubicBezTo>
                  <a:pt x="1503362" y="2512794"/>
                  <a:pt x="1430228" y="2466592"/>
                  <a:pt x="1485900" y="2494429"/>
                </a:cubicBezTo>
                <a:cubicBezTo>
                  <a:pt x="1493536" y="2498247"/>
                  <a:pt x="1529918" y="2525001"/>
                  <a:pt x="1532964" y="2528047"/>
                </a:cubicBezTo>
                <a:cubicBezTo>
                  <a:pt x="1538678" y="2533761"/>
                  <a:pt x="1540698" y="2542503"/>
                  <a:pt x="1546412" y="2548217"/>
                </a:cubicBezTo>
                <a:cubicBezTo>
                  <a:pt x="1552126" y="2553931"/>
                  <a:pt x="1560543" y="2556296"/>
                  <a:pt x="1566582" y="2561664"/>
                </a:cubicBezTo>
                <a:cubicBezTo>
                  <a:pt x="1580795" y="2574298"/>
                  <a:pt x="1593476" y="2588558"/>
                  <a:pt x="1606923" y="2602005"/>
                </a:cubicBezTo>
                <a:cubicBezTo>
                  <a:pt x="1611405" y="2606488"/>
                  <a:pt x="1616566" y="2610382"/>
                  <a:pt x="1620370" y="2615453"/>
                </a:cubicBezTo>
                <a:cubicBezTo>
                  <a:pt x="1653855" y="2660098"/>
                  <a:pt x="1632614" y="2634419"/>
                  <a:pt x="1687606" y="2689411"/>
                </a:cubicBezTo>
                <a:lnTo>
                  <a:pt x="1707776" y="2709582"/>
                </a:lnTo>
                <a:cubicBezTo>
                  <a:pt x="1724677" y="2760281"/>
                  <a:pt x="1699914" y="2699755"/>
                  <a:pt x="1734670" y="2743200"/>
                </a:cubicBezTo>
                <a:cubicBezTo>
                  <a:pt x="1739097" y="2748734"/>
                  <a:pt x="1736967" y="2757836"/>
                  <a:pt x="1741394" y="2763370"/>
                </a:cubicBezTo>
                <a:cubicBezTo>
                  <a:pt x="1746442" y="2769680"/>
                  <a:pt x="1755254" y="2771769"/>
                  <a:pt x="1761564" y="2776817"/>
                </a:cubicBezTo>
                <a:cubicBezTo>
                  <a:pt x="1779025" y="2790785"/>
                  <a:pt x="1771906" y="2793366"/>
                  <a:pt x="1795182" y="2803711"/>
                </a:cubicBezTo>
                <a:cubicBezTo>
                  <a:pt x="1808135" y="2809468"/>
                  <a:pt x="1822076" y="2812676"/>
                  <a:pt x="1835523" y="2817158"/>
                </a:cubicBezTo>
                <a:cubicBezTo>
                  <a:pt x="1864464" y="2826805"/>
                  <a:pt x="1848813" y="2822162"/>
                  <a:pt x="1882588" y="2830605"/>
                </a:cubicBezTo>
                <a:cubicBezTo>
                  <a:pt x="1911723" y="2828364"/>
                  <a:pt x="1940998" y="2827506"/>
                  <a:pt x="1969994" y="2823882"/>
                </a:cubicBezTo>
                <a:cubicBezTo>
                  <a:pt x="1977026" y="2823003"/>
                  <a:pt x="1986045" y="2822925"/>
                  <a:pt x="1990164" y="2817158"/>
                </a:cubicBezTo>
                <a:cubicBezTo>
                  <a:pt x="1998403" y="2805624"/>
                  <a:pt x="1999129" y="2790264"/>
                  <a:pt x="2003612" y="2776817"/>
                </a:cubicBezTo>
                <a:lnTo>
                  <a:pt x="2017059" y="2736476"/>
                </a:lnTo>
                <a:cubicBezTo>
                  <a:pt x="2019300" y="2729752"/>
                  <a:pt x="2022617" y="2723296"/>
                  <a:pt x="2023782" y="2716305"/>
                </a:cubicBezTo>
                <a:lnTo>
                  <a:pt x="2030506" y="2675964"/>
                </a:lnTo>
                <a:cubicBezTo>
                  <a:pt x="2028265" y="2642346"/>
                  <a:pt x="2029037" y="2608391"/>
                  <a:pt x="2023782" y="2575111"/>
                </a:cubicBezTo>
                <a:cubicBezTo>
                  <a:pt x="2022219" y="2565211"/>
                  <a:pt x="2014283" y="2557429"/>
                  <a:pt x="2010335" y="2548217"/>
                </a:cubicBezTo>
                <a:cubicBezTo>
                  <a:pt x="1991473" y="2504205"/>
                  <a:pt x="2017689" y="2549005"/>
                  <a:pt x="1990164" y="2514600"/>
                </a:cubicBezTo>
                <a:cubicBezTo>
                  <a:pt x="1956682" y="2472748"/>
                  <a:pt x="2000729" y="2518029"/>
                  <a:pt x="1956547" y="2467535"/>
                </a:cubicBezTo>
                <a:cubicBezTo>
                  <a:pt x="1948199" y="2457994"/>
                  <a:pt x="1937904" y="2450267"/>
                  <a:pt x="1929653" y="2440641"/>
                </a:cubicBezTo>
                <a:cubicBezTo>
                  <a:pt x="1924394" y="2434506"/>
                  <a:pt x="1920903" y="2427046"/>
                  <a:pt x="1916206" y="2420470"/>
                </a:cubicBezTo>
                <a:cubicBezTo>
                  <a:pt x="1909693" y="2411351"/>
                  <a:pt x="1903328" y="2402084"/>
                  <a:pt x="1896035" y="2393576"/>
                </a:cubicBezTo>
                <a:cubicBezTo>
                  <a:pt x="1889847" y="2386356"/>
                  <a:pt x="1882052" y="2380625"/>
                  <a:pt x="1875864" y="2373405"/>
                </a:cubicBezTo>
                <a:cubicBezTo>
                  <a:pt x="1868571" y="2364897"/>
                  <a:pt x="1862207" y="2355629"/>
                  <a:pt x="1855694" y="2346511"/>
                </a:cubicBezTo>
                <a:cubicBezTo>
                  <a:pt x="1850997" y="2339936"/>
                  <a:pt x="1847615" y="2332380"/>
                  <a:pt x="1842247" y="2326341"/>
                </a:cubicBezTo>
                <a:cubicBezTo>
                  <a:pt x="1829613" y="2312128"/>
                  <a:pt x="1801906" y="2286000"/>
                  <a:pt x="1801906" y="2286000"/>
                </a:cubicBezTo>
                <a:cubicBezTo>
                  <a:pt x="1799665" y="2279276"/>
                  <a:pt x="1799113" y="2271726"/>
                  <a:pt x="1795182" y="2265829"/>
                </a:cubicBezTo>
                <a:cubicBezTo>
                  <a:pt x="1784827" y="2250296"/>
                  <a:pt x="1769726" y="2242134"/>
                  <a:pt x="1754841" y="2232211"/>
                </a:cubicBezTo>
                <a:cubicBezTo>
                  <a:pt x="1750359" y="2225488"/>
                  <a:pt x="1747108" y="2217755"/>
                  <a:pt x="1741394" y="2212041"/>
                </a:cubicBezTo>
                <a:cubicBezTo>
                  <a:pt x="1735680" y="2206327"/>
                  <a:pt x="1726482" y="2204729"/>
                  <a:pt x="1721223" y="2198594"/>
                </a:cubicBezTo>
                <a:cubicBezTo>
                  <a:pt x="1712718" y="2188672"/>
                  <a:pt x="1708894" y="2175431"/>
                  <a:pt x="1701053" y="2164976"/>
                </a:cubicBezTo>
                <a:cubicBezTo>
                  <a:pt x="1695348" y="2157369"/>
                  <a:pt x="1686969" y="2152110"/>
                  <a:pt x="1680882" y="2144805"/>
                </a:cubicBezTo>
                <a:cubicBezTo>
                  <a:pt x="1675709" y="2138597"/>
                  <a:pt x="1672608" y="2130843"/>
                  <a:pt x="1667435" y="2124635"/>
                </a:cubicBezTo>
                <a:cubicBezTo>
                  <a:pt x="1661348" y="2117330"/>
                  <a:pt x="1653351" y="2111769"/>
                  <a:pt x="1647264" y="2104464"/>
                </a:cubicBezTo>
                <a:cubicBezTo>
                  <a:pt x="1642091" y="2098256"/>
                  <a:pt x="1638990" y="2090502"/>
                  <a:pt x="1633817" y="2084294"/>
                </a:cubicBezTo>
                <a:cubicBezTo>
                  <a:pt x="1614481" y="2061091"/>
                  <a:pt x="1598081" y="2057765"/>
                  <a:pt x="1586753" y="2023782"/>
                </a:cubicBezTo>
                <a:cubicBezTo>
                  <a:pt x="1582271" y="2010335"/>
                  <a:pt x="1576086" y="1997340"/>
                  <a:pt x="1573306" y="1983441"/>
                </a:cubicBezTo>
                <a:cubicBezTo>
                  <a:pt x="1563908" y="1936455"/>
                  <a:pt x="1568461" y="1961095"/>
                  <a:pt x="1559859" y="1909482"/>
                </a:cubicBezTo>
                <a:cubicBezTo>
                  <a:pt x="1562100" y="1873623"/>
                  <a:pt x="1560979" y="1837394"/>
                  <a:pt x="1566582" y="1801905"/>
                </a:cubicBezTo>
                <a:cubicBezTo>
                  <a:pt x="1569570" y="1782980"/>
                  <a:pt x="1588247" y="1778249"/>
                  <a:pt x="1600200" y="1768288"/>
                </a:cubicBezTo>
                <a:cubicBezTo>
                  <a:pt x="1607505" y="1762201"/>
                  <a:pt x="1613065" y="1754204"/>
                  <a:pt x="1620370" y="1748117"/>
                </a:cubicBezTo>
                <a:cubicBezTo>
                  <a:pt x="1637748" y="1733635"/>
                  <a:pt x="1640496" y="1734685"/>
                  <a:pt x="1660712" y="1727947"/>
                </a:cubicBezTo>
                <a:cubicBezTo>
                  <a:pt x="1674159" y="1718982"/>
                  <a:pt x="1685721" y="1706164"/>
                  <a:pt x="1701053" y="1701053"/>
                </a:cubicBezTo>
                <a:cubicBezTo>
                  <a:pt x="1707776" y="1698812"/>
                  <a:pt x="1714884" y="1697499"/>
                  <a:pt x="1721223" y="1694329"/>
                </a:cubicBezTo>
                <a:cubicBezTo>
                  <a:pt x="1728451" y="1690715"/>
                  <a:pt x="1734010" y="1684164"/>
                  <a:pt x="1741394" y="1680882"/>
                </a:cubicBezTo>
                <a:cubicBezTo>
                  <a:pt x="1754347" y="1675125"/>
                  <a:pt x="1768288" y="1671917"/>
                  <a:pt x="1781735" y="1667435"/>
                </a:cubicBezTo>
                <a:cubicBezTo>
                  <a:pt x="1814841" y="1656399"/>
                  <a:pt x="1794911" y="1661877"/>
                  <a:pt x="1842247" y="1653988"/>
                </a:cubicBezTo>
                <a:cubicBezTo>
                  <a:pt x="1851212" y="1649506"/>
                  <a:pt x="1859929" y="1644489"/>
                  <a:pt x="1869141" y="1640541"/>
                </a:cubicBezTo>
                <a:cubicBezTo>
                  <a:pt x="1902289" y="1626335"/>
                  <a:pt x="1930323" y="1630400"/>
                  <a:pt x="1969994" y="1627094"/>
                </a:cubicBezTo>
                <a:cubicBezTo>
                  <a:pt x="2019300" y="1629335"/>
                  <a:pt x="2068907" y="1627937"/>
                  <a:pt x="2117912" y="1633817"/>
                </a:cubicBezTo>
                <a:cubicBezTo>
                  <a:pt x="2143808" y="1636924"/>
                  <a:pt x="2146170" y="1671527"/>
                  <a:pt x="2151529" y="1687605"/>
                </a:cubicBezTo>
                <a:lnTo>
                  <a:pt x="2158253" y="1707776"/>
                </a:lnTo>
                <a:cubicBezTo>
                  <a:pt x="2155653" y="1731179"/>
                  <a:pt x="2153974" y="1784792"/>
                  <a:pt x="2138082" y="1808629"/>
                </a:cubicBezTo>
                <a:cubicBezTo>
                  <a:pt x="2129117" y="1822076"/>
                  <a:pt x="2124635" y="1840005"/>
                  <a:pt x="2111188" y="1848970"/>
                </a:cubicBezTo>
                <a:lnTo>
                  <a:pt x="2091017" y="1862417"/>
                </a:lnTo>
                <a:cubicBezTo>
                  <a:pt x="2055160" y="1916203"/>
                  <a:pt x="2102220" y="1851215"/>
                  <a:pt x="2057400" y="1896035"/>
                </a:cubicBezTo>
                <a:cubicBezTo>
                  <a:pt x="2051686" y="1901749"/>
                  <a:pt x="2049001" y="1909895"/>
                  <a:pt x="2043953" y="1916205"/>
                </a:cubicBezTo>
                <a:cubicBezTo>
                  <a:pt x="2025750" y="1938959"/>
                  <a:pt x="2017015" y="1929788"/>
                  <a:pt x="2003612" y="1969994"/>
                </a:cubicBezTo>
                <a:lnTo>
                  <a:pt x="1990164" y="2010335"/>
                </a:lnTo>
                <a:cubicBezTo>
                  <a:pt x="1992405" y="2050676"/>
                  <a:pt x="1989328" y="2091668"/>
                  <a:pt x="1996888" y="2131358"/>
                </a:cubicBezTo>
                <a:cubicBezTo>
                  <a:pt x="1998667" y="2140699"/>
                  <a:pt x="2009754" y="2145442"/>
                  <a:pt x="2017059" y="2151529"/>
                </a:cubicBezTo>
                <a:cubicBezTo>
                  <a:pt x="2023267" y="2156702"/>
                  <a:pt x="2029663" y="2162139"/>
                  <a:pt x="2037229" y="2164976"/>
                </a:cubicBezTo>
                <a:cubicBezTo>
                  <a:pt x="2047929" y="2168989"/>
                  <a:pt x="2059691" y="2169221"/>
                  <a:pt x="2070847" y="2171700"/>
                </a:cubicBezTo>
                <a:cubicBezTo>
                  <a:pt x="2079867" y="2173705"/>
                  <a:pt x="2088776" y="2176182"/>
                  <a:pt x="2097741" y="2178423"/>
                </a:cubicBezTo>
                <a:cubicBezTo>
                  <a:pt x="2115670" y="2176182"/>
                  <a:pt x="2133752" y="2174932"/>
                  <a:pt x="2151529" y="2171700"/>
                </a:cubicBezTo>
                <a:cubicBezTo>
                  <a:pt x="2158502" y="2170432"/>
                  <a:pt x="2164727" y="2166244"/>
                  <a:pt x="2171700" y="2164976"/>
                </a:cubicBezTo>
                <a:cubicBezTo>
                  <a:pt x="2189477" y="2161744"/>
                  <a:pt x="2207559" y="2160494"/>
                  <a:pt x="2225488" y="2158253"/>
                </a:cubicBezTo>
                <a:cubicBezTo>
                  <a:pt x="2238935" y="2153770"/>
                  <a:pt x="2257966" y="2156599"/>
                  <a:pt x="2265829" y="2144805"/>
                </a:cubicBezTo>
                <a:cubicBezTo>
                  <a:pt x="2270311" y="2138082"/>
                  <a:pt x="2273562" y="2130349"/>
                  <a:pt x="2279276" y="2124635"/>
                </a:cubicBezTo>
                <a:cubicBezTo>
                  <a:pt x="2298544" y="2105368"/>
                  <a:pt x="2297745" y="2115400"/>
                  <a:pt x="2319617" y="2104464"/>
                </a:cubicBezTo>
                <a:cubicBezTo>
                  <a:pt x="2371741" y="2078401"/>
                  <a:pt x="2309269" y="2101189"/>
                  <a:pt x="2359959" y="2084294"/>
                </a:cubicBezTo>
                <a:cubicBezTo>
                  <a:pt x="2380129" y="2086535"/>
                  <a:pt x="2401217" y="2084599"/>
                  <a:pt x="2420470" y="2091017"/>
                </a:cubicBezTo>
                <a:cubicBezTo>
                  <a:pt x="2435802" y="2096128"/>
                  <a:pt x="2460812" y="2117911"/>
                  <a:pt x="2460812" y="2117911"/>
                </a:cubicBezTo>
                <a:cubicBezTo>
                  <a:pt x="2477873" y="2169094"/>
                  <a:pt x="2471479" y="2144354"/>
                  <a:pt x="2480982" y="2191870"/>
                </a:cubicBezTo>
                <a:cubicBezTo>
                  <a:pt x="2475465" y="2269120"/>
                  <a:pt x="2468635" y="2271327"/>
                  <a:pt x="2480982" y="2333064"/>
                </a:cubicBezTo>
                <a:cubicBezTo>
                  <a:pt x="2482372" y="2340014"/>
                  <a:pt x="2484536" y="2346896"/>
                  <a:pt x="2487706" y="2353235"/>
                </a:cubicBezTo>
                <a:cubicBezTo>
                  <a:pt x="2490872" y="2359567"/>
                  <a:pt x="2506263" y="2382685"/>
                  <a:pt x="2514600" y="2386853"/>
                </a:cubicBezTo>
                <a:cubicBezTo>
                  <a:pt x="2522865" y="2390986"/>
                  <a:pt x="2532609" y="2391037"/>
                  <a:pt x="2541494" y="2393576"/>
                </a:cubicBezTo>
                <a:cubicBezTo>
                  <a:pt x="2548308" y="2395523"/>
                  <a:pt x="2554941" y="2398059"/>
                  <a:pt x="2561664" y="2400300"/>
                </a:cubicBezTo>
                <a:cubicBezTo>
                  <a:pt x="2579594" y="2398059"/>
                  <a:pt x="2597923" y="2397958"/>
                  <a:pt x="2615453" y="2393576"/>
                </a:cubicBezTo>
                <a:cubicBezTo>
                  <a:pt x="2629102" y="2390164"/>
                  <a:pt x="2650512" y="2374685"/>
                  <a:pt x="2662517" y="2366682"/>
                </a:cubicBezTo>
                <a:cubicBezTo>
                  <a:pt x="2666999" y="2359958"/>
                  <a:pt x="2672682" y="2353895"/>
                  <a:pt x="2675964" y="2346511"/>
                </a:cubicBezTo>
                <a:cubicBezTo>
                  <a:pt x="2681721" y="2333558"/>
                  <a:pt x="2689412" y="2306170"/>
                  <a:pt x="2689412" y="2306170"/>
                </a:cubicBezTo>
                <a:cubicBezTo>
                  <a:pt x="2687171" y="2274794"/>
                  <a:pt x="2687354" y="2243149"/>
                  <a:pt x="2682688" y="2212041"/>
                </a:cubicBezTo>
                <a:cubicBezTo>
                  <a:pt x="2680585" y="2198023"/>
                  <a:pt x="2673723" y="2185147"/>
                  <a:pt x="2669241" y="2171700"/>
                </a:cubicBezTo>
                <a:cubicBezTo>
                  <a:pt x="2667000" y="2164976"/>
                  <a:pt x="2667528" y="2156541"/>
                  <a:pt x="2662517" y="2151529"/>
                </a:cubicBezTo>
                <a:cubicBezTo>
                  <a:pt x="2655794" y="2144805"/>
                  <a:pt x="2648434" y="2138663"/>
                  <a:pt x="2642347" y="2131358"/>
                </a:cubicBezTo>
                <a:cubicBezTo>
                  <a:pt x="2637174" y="2125150"/>
                  <a:pt x="2633597" y="2117763"/>
                  <a:pt x="2628900" y="2111188"/>
                </a:cubicBezTo>
                <a:cubicBezTo>
                  <a:pt x="2622387" y="2102069"/>
                  <a:pt x="2615242" y="2093413"/>
                  <a:pt x="2608729" y="2084294"/>
                </a:cubicBezTo>
                <a:cubicBezTo>
                  <a:pt x="2604032" y="2077718"/>
                  <a:pt x="2600603" y="2070204"/>
                  <a:pt x="2595282" y="2064123"/>
                </a:cubicBezTo>
                <a:cubicBezTo>
                  <a:pt x="2584846" y="2052196"/>
                  <a:pt x="2570455" y="2043691"/>
                  <a:pt x="2561664" y="2030505"/>
                </a:cubicBezTo>
                <a:cubicBezTo>
                  <a:pt x="2528278" y="1980427"/>
                  <a:pt x="2571187" y="2041933"/>
                  <a:pt x="2528047" y="1990164"/>
                </a:cubicBezTo>
                <a:cubicBezTo>
                  <a:pt x="2500035" y="1956549"/>
                  <a:pt x="2531407" y="1981198"/>
                  <a:pt x="2494429" y="1956547"/>
                </a:cubicBezTo>
                <a:cubicBezTo>
                  <a:pt x="2477534" y="1905857"/>
                  <a:pt x="2500322" y="1968329"/>
                  <a:pt x="2474259" y="1916205"/>
                </a:cubicBezTo>
                <a:cubicBezTo>
                  <a:pt x="2446422" y="1860532"/>
                  <a:pt x="2492626" y="1933672"/>
                  <a:pt x="2454088" y="1875864"/>
                </a:cubicBezTo>
                <a:cubicBezTo>
                  <a:pt x="2446285" y="1829049"/>
                  <a:pt x="2439584" y="1809227"/>
                  <a:pt x="2454088" y="1754841"/>
                </a:cubicBezTo>
                <a:cubicBezTo>
                  <a:pt x="2456538" y="1745653"/>
                  <a:pt x="2468172" y="1741975"/>
                  <a:pt x="2474259" y="1734670"/>
                </a:cubicBezTo>
                <a:cubicBezTo>
                  <a:pt x="2491397" y="1714105"/>
                  <a:pt x="2481774" y="1712654"/>
                  <a:pt x="2507876" y="1701053"/>
                </a:cubicBezTo>
                <a:cubicBezTo>
                  <a:pt x="2523612" y="1694059"/>
                  <a:pt x="2556221" y="1684930"/>
                  <a:pt x="2575112" y="1680882"/>
                </a:cubicBezTo>
                <a:cubicBezTo>
                  <a:pt x="2597460" y="1676093"/>
                  <a:pt x="2642347" y="1667435"/>
                  <a:pt x="2642347" y="1667435"/>
                </a:cubicBezTo>
                <a:cubicBezTo>
                  <a:pt x="2723477" y="1683661"/>
                  <a:pt x="2687902" y="1673655"/>
                  <a:pt x="2749923" y="1694329"/>
                </a:cubicBezTo>
                <a:cubicBezTo>
                  <a:pt x="2756647" y="1696570"/>
                  <a:pt x="2763755" y="1697883"/>
                  <a:pt x="2770094" y="1701053"/>
                </a:cubicBezTo>
                <a:cubicBezTo>
                  <a:pt x="2789342" y="1710677"/>
                  <a:pt x="2797369" y="1716275"/>
                  <a:pt x="2817159" y="1721223"/>
                </a:cubicBezTo>
                <a:cubicBezTo>
                  <a:pt x="2828245" y="1723995"/>
                  <a:pt x="2839621" y="1725468"/>
                  <a:pt x="2850776" y="1727947"/>
                </a:cubicBezTo>
                <a:cubicBezTo>
                  <a:pt x="2859796" y="1729952"/>
                  <a:pt x="2868555" y="1733151"/>
                  <a:pt x="2877670" y="1734670"/>
                </a:cubicBezTo>
                <a:cubicBezTo>
                  <a:pt x="2895493" y="1737641"/>
                  <a:pt x="2913529" y="1739153"/>
                  <a:pt x="2931459" y="1741394"/>
                </a:cubicBezTo>
                <a:cubicBezTo>
                  <a:pt x="2938182" y="1743635"/>
                  <a:pt x="2945290" y="1744948"/>
                  <a:pt x="2951629" y="1748117"/>
                </a:cubicBezTo>
                <a:cubicBezTo>
                  <a:pt x="2979644" y="1762124"/>
                  <a:pt x="2978523" y="1771649"/>
                  <a:pt x="2998694" y="1801905"/>
                </a:cubicBezTo>
                <a:lnTo>
                  <a:pt x="3012141" y="1822076"/>
                </a:lnTo>
                <a:cubicBezTo>
                  <a:pt x="3008533" y="1840117"/>
                  <a:pt x="3001718" y="1881413"/>
                  <a:pt x="2991970" y="1896035"/>
                </a:cubicBezTo>
                <a:cubicBezTo>
                  <a:pt x="2987488" y="1902758"/>
                  <a:pt x="2983571" y="1909895"/>
                  <a:pt x="2978523" y="1916205"/>
                </a:cubicBezTo>
                <a:cubicBezTo>
                  <a:pt x="2956439" y="1943811"/>
                  <a:pt x="2972319" y="1913615"/>
                  <a:pt x="2951629" y="1949823"/>
                </a:cubicBezTo>
                <a:cubicBezTo>
                  <a:pt x="2946656" y="1958525"/>
                  <a:pt x="2942130" y="1967505"/>
                  <a:pt x="2938182" y="1976717"/>
                </a:cubicBezTo>
                <a:cubicBezTo>
                  <a:pt x="2935390" y="1983231"/>
                  <a:pt x="2934628" y="1990549"/>
                  <a:pt x="2931459" y="1996888"/>
                </a:cubicBezTo>
                <a:cubicBezTo>
                  <a:pt x="2927845" y="2004115"/>
                  <a:pt x="2922494" y="2010335"/>
                  <a:pt x="2918012" y="2017058"/>
                </a:cubicBezTo>
                <a:cubicBezTo>
                  <a:pt x="2915771" y="2026023"/>
                  <a:pt x="2913827" y="2035068"/>
                  <a:pt x="2911288" y="2043953"/>
                </a:cubicBezTo>
                <a:cubicBezTo>
                  <a:pt x="2909341" y="2050767"/>
                  <a:pt x="2904564" y="2057036"/>
                  <a:pt x="2904564" y="2064123"/>
                </a:cubicBezTo>
                <a:cubicBezTo>
                  <a:pt x="2904564" y="2086646"/>
                  <a:pt x="2907863" y="2109096"/>
                  <a:pt x="2911288" y="2131358"/>
                </a:cubicBezTo>
                <a:cubicBezTo>
                  <a:pt x="2912366" y="2138363"/>
                  <a:pt x="2913585" y="2145995"/>
                  <a:pt x="2918012" y="2151529"/>
                </a:cubicBezTo>
                <a:cubicBezTo>
                  <a:pt x="2927491" y="2163378"/>
                  <a:pt x="2945066" y="2167271"/>
                  <a:pt x="2958353" y="2171700"/>
                </a:cubicBezTo>
                <a:cubicBezTo>
                  <a:pt x="2971800" y="2167218"/>
                  <a:pt x="2988672" y="2168276"/>
                  <a:pt x="2998694" y="2158253"/>
                </a:cubicBezTo>
                <a:cubicBezTo>
                  <a:pt x="3017855" y="2139091"/>
                  <a:pt x="3006866" y="2148321"/>
                  <a:pt x="3032312" y="2131358"/>
                </a:cubicBezTo>
                <a:cubicBezTo>
                  <a:pt x="3043349" y="2098245"/>
                  <a:pt x="3031133" y="2121136"/>
                  <a:pt x="3059206" y="2097741"/>
                </a:cubicBezTo>
                <a:cubicBezTo>
                  <a:pt x="3077304" y="2082659"/>
                  <a:pt x="3078081" y="2073663"/>
                  <a:pt x="3099547" y="2064123"/>
                </a:cubicBezTo>
                <a:cubicBezTo>
                  <a:pt x="3112500" y="2058366"/>
                  <a:pt x="3139888" y="2050676"/>
                  <a:pt x="3139888" y="2050676"/>
                </a:cubicBezTo>
                <a:cubicBezTo>
                  <a:pt x="3153335" y="2052917"/>
                  <a:pt x="3167645" y="2052157"/>
                  <a:pt x="3180229" y="2057400"/>
                </a:cubicBezTo>
                <a:cubicBezTo>
                  <a:pt x="3195147" y="2063616"/>
                  <a:pt x="3220570" y="2084294"/>
                  <a:pt x="3220570" y="2084294"/>
                </a:cubicBezTo>
                <a:cubicBezTo>
                  <a:pt x="3253956" y="2134371"/>
                  <a:pt x="3211047" y="2072867"/>
                  <a:pt x="3254188" y="2124635"/>
                </a:cubicBezTo>
                <a:cubicBezTo>
                  <a:pt x="3259361" y="2130843"/>
                  <a:pt x="3262587" y="2138495"/>
                  <a:pt x="3267635" y="2144805"/>
                </a:cubicBezTo>
                <a:cubicBezTo>
                  <a:pt x="3271595" y="2149755"/>
                  <a:pt x="3277279" y="2153182"/>
                  <a:pt x="3281082" y="2158253"/>
                </a:cubicBezTo>
                <a:cubicBezTo>
                  <a:pt x="3290779" y="2171182"/>
                  <a:pt x="3299011" y="2185147"/>
                  <a:pt x="3307976" y="2198594"/>
                </a:cubicBezTo>
                <a:cubicBezTo>
                  <a:pt x="3312458" y="2205317"/>
                  <a:pt x="3314700" y="2214282"/>
                  <a:pt x="3321423" y="2218764"/>
                </a:cubicBezTo>
                <a:lnTo>
                  <a:pt x="3341594" y="2232211"/>
                </a:lnTo>
                <a:cubicBezTo>
                  <a:pt x="3346076" y="2238935"/>
                  <a:pt x="3349868" y="2246174"/>
                  <a:pt x="3355041" y="2252382"/>
                </a:cubicBezTo>
                <a:cubicBezTo>
                  <a:pt x="3398186" y="2304157"/>
                  <a:pt x="3355270" y="2242640"/>
                  <a:pt x="3388659" y="2292723"/>
                </a:cubicBezTo>
                <a:cubicBezTo>
                  <a:pt x="3400474" y="2328172"/>
                  <a:pt x="3387572" y="2299488"/>
                  <a:pt x="3415553" y="2333064"/>
                </a:cubicBezTo>
                <a:cubicBezTo>
                  <a:pt x="3420726" y="2339272"/>
                  <a:pt x="3422690" y="2348187"/>
                  <a:pt x="3429000" y="2353235"/>
                </a:cubicBezTo>
                <a:cubicBezTo>
                  <a:pt x="3434534" y="2357662"/>
                  <a:pt x="3442447" y="2357717"/>
                  <a:pt x="3449170" y="2359958"/>
                </a:cubicBezTo>
                <a:cubicBezTo>
                  <a:pt x="3453652" y="2366682"/>
                  <a:pt x="3456307" y="2375081"/>
                  <a:pt x="3462617" y="2380129"/>
                </a:cubicBezTo>
                <a:cubicBezTo>
                  <a:pt x="3468151" y="2384557"/>
                  <a:pt x="3476593" y="2383411"/>
                  <a:pt x="3482788" y="2386853"/>
                </a:cubicBezTo>
                <a:cubicBezTo>
                  <a:pt x="3496915" y="2394702"/>
                  <a:pt x="3511701" y="2402320"/>
                  <a:pt x="3523129" y="2413747"/>
                </a:cubicBezTo>
                <a:cubicBezTo>
                  <a:pt x="3554728" y="2445344"/>
                  <a:pt x="3535389" y="2428643"/>
                  <a:pt x="3583641" y="2460811"/>
                </a:cubicBezTo>
                <a:lnTo>
                  <a:pt x="3603812" y="2474258"/>
                </a:lnTo>
                <a:cubicBezTo>
                  <a:pt x="3610535" y="2478740"/>
                  <a:pt x="3616316" y="2485150"/>
                  <a:pt x="3623982" y="2487705"/>
                </a:cubicBezTo>
                <a:cubicBezTo>
                  <a:pt x="3637429" y="2492188"/>
                  <a:pt x="3651645" y="2494814"/>
                  <a:pt x="3664323" y="2501153"/>
                </a:cubicBezTo>
                <a:cubicBezTo>
                  <a:pt x="3673288" y="2505635"/>
                  <a:pt x="3681709" y="2511431"/>
                  <a:pt x="3691217" y="2514600"/>
                </a:cubicBezTo>
                <a:cubicBezTo>
                  <a:pt x="3708750" y="2520444"/>
                  <a:pt x="3727076" y="2523565"/>
                  <a:pt x="3745006" y="2528047"/>
                </a:cubicBezTo>
                <a:cubicBezTo>
                  <a:pt x="3753971" y="2530288"/>
                  <a:pt x="3763134" y="2531848"/>
                  <a:pt x="3771900" y="2534770"/>
                </a:cubicBezTo>
                <a:cubicBezTo>
                  <a:pt x="3785931" y="2539447"/>
                  <a:pt x="3821357" y="2552401"/>
                  <a:pt x="3839135" y="2554941"/>
                </a:cubicBezTo>
                <a:cubicBezTo>
                  <a:pt x="3861432" y="2558126"/>
                  <a:pt x="3883958" y="2559423"/>
                  <a:pt x="3906370" y="2561664"/>
                </a:cubicBezTo>
                <a:cubicBezTo>
                  <a:pt x="3919657" y="2566093"/>
                  <a:pt x="3937233" y="2569987"/>
                  <a:pt x="3946712" y="2581835"/>
                </a:cubicBezTo>
                <a:cubicBezTo>
                  <a:pt x="3951139" y="2587369"/>
                  <a:pt x="3949789" y="2595928"/>
                  <a:pt x="3953435" y="2602005"/>
                </a:cubicBezTo>
                <a:cubicBezTo>
                  <a:pt x="3956696" y="2607441"/>
                  <a:pt x="3962922" y="2610503"/>
                  <a:pt x="3966882" y="2615453"/>
                </a:cubicBezTo>
                <a:cubicBezTo>
                  <a:pt x="4009240" y="2668402"/>
                  <a:pt x="3947751" y="2598082"/>
                  <a:pt x="3993776" y="2662517"/>
                </a:cubicBezTo>
                <a:cubicBezTo>
                  <a:pt x="3999303" y="2670255"/>
                  <a:pt x="4007223" y="2675964"/>
                  <a:pt x="4013947" y="2682688"/>
                </a:cubicBezTo>
                <a:cubicBezTo>
                  <a:pt x="4030844" y="2733381"/>
                  <a:pt x="4008052" y="2670899"/>
                  <a:pt x="4034117" y="2723029"/>
                </a:cubicBezTo>
                <a:cubicBezTo>
                  <a:pt x="4037287" y="2729368"/>
                  <a:pt x="4036413" y="2737666"/>
                  <a:pt x="4040841" y="2743200"/>
                </a:cubicBezTo>
                <a:cubicBezTo>
                  <a:pt x="4045889" y="2749510"/>
                  <a:pt x="4054288" y="2752165"/>
                  <a:pt x="4061012" y="2756647"/>
                </a:cubicBezTo>
                <a:lnTo>
                  <a:pt x="4074459" y="2796988"/>
                </a:lnTo>
                <a:cubicBezTo>
                  <a:pt x="4076700" y="2803711"/>
                  <a:pt x="4079463" y="2810283"/>
                  <a:pt x="4081182" y="2817158"/>
                </a:cubicBezTo>
                <a:cubicBezTo>
                  <a:pt x="4083423" y="2826123"/>
                  <a:pt x="4084661" y="2835400"/>
                  <a:pt x="4087906" y="2844053"/>
                </a:cubicBezTo>
                <a:cubicBezTo>
                  <a:pt x="4095218" y="2863552"/>
                  <a:pt x="4103653" y="2874396"/>
                  <a:pt x="4114800" y="2891117"/>
                </a:cubicBezTo>
                <a:cubicBezTo>
                  <a:pt x="4119282" y="2904564"/>
                  <a:pt x="4116453" y="2923595"/>
                  <a:pt x="4128247" y="2931458"/>
                </a:cubicBezTo>
                <a:cubicBezTo>
                  <a:pt x="4134970" y="2935940"/>
                  <a:pt x="4142282" y="2939646"/>
                  <a:pt x="4148417" y="2944905"/>
                </a:cubicBezTo>
                <a:cubicBezTo>
                  <a:pt x="4158043" y="2953156"/>
                  <a:pt x="4163284" y="2967791"/>
                  <a:pt x="4175312" y="2971800"/>
                </a:cubicBezTo>
                <a:cubicBezTo>
                  <a:pt x="4208415" y="2982834"/>
                  <a:pt x="4188491" y="2977358"/>
                  <a:pt x="4235823" y="2985247"/>
                </a:cubicBezTo>
                <a:cubicBezTo>
                  <a:pt x="4249382" y="2982535"/>
                  <a:pt x="4279719" y="2980904"/>
                  <a:pt x="4289612" y="2965076"/>
                </a:cubicBezTo>
                <a:cubicBezTo>
                  <a:pt x="4296434" y="2954162"/>
                  <a:pt x="4305846" y="2913588"/>
                  <a:pt x="4309782" y="2897841"/>
                </a:cubicBezTo>
                <a:cubicBezTo>
                  <a:pt x="4307541" y="2882153"/>
                  <a:pt x="4305469" y="2866439"/>
                  <a:pt x="4303059" y="2850776"/>
                </a:cubicBezTo>
                <a:cubicBezTo>
                  <a:pt x="4298961" y="2824142"/>
                  <a:pt x="4301552" y="2808928"/>
                  <a:pt x="4282888" y="2790264"/>
                </a:cubicBezTo>
                <a:cubicBezTo>
                  <a:pt x="4277174" y="2784550"/>
                  <a:pt x="4269441" y="2781299"/>
                  <a:pt x="4262717" y="2776817"/>
                </a:cubicBezTo>
                <a:cubicBezTo>
                  <a:pt x="4258235" y="2770094"/>
                  <a:pt x="4255351" y="2761968"/>
                  <a:pt x="4249270" y="2756647"/>
                </a:cubicBezTo>
                <a:cubicBezTo>
                  <a:pt x="4237107" y="2746005"/>
                  <a:pt x="4222376" y="2738718"/>
                  <a:pt x="4208929" y="2729753"/>
                </a:cubicBezTo>
                <a:cubicBezTo>
                  <a:pt x="4202206" y="2725271"/>
                  <a:pt x="4194473" y="2722019"/>
                  <a:pt x="4188759" y="2716305"/>
                </a:cubicBezTo>
                <a:lnTo>
                  <a:pt x="4161864" y="2689411"/>
                </a:lnTo>
                <a:cubicBezTo>
                  <a:pt x="4159623" y="2682688"/>
                  <a:pt x="4155141" y="2676328"/>
                  <a:pt x="4155141" y="2669241"/>
                </a:cubicBezTo>
                <a:cubicBezTo>
                  <a:pt x="4155141" y="2634613"/>
                  <a:pt x="4169515" y="2624148"/>
                  <a:pt x="4188759" y="2595282"/>
                </a:cubicBezTo>
                <a:cubicBezTo>
                  <a:pt x="4193241" y="2588558"/>
                  <a:pt x="4194978" y="2578725"/>
                  <a:pt x="4202206" y="2575111"/>
                </a:cubicBezTo>
                <a:cubicBezTo>
                  <a:pt x="4211171" y="2570629"/>
                  <a:pt x="4220398" y="2566637"/>
                  <a:pt x="4229100" y="2561664"/>
                </a:cubicBezTo>
                <a:cubicBezTo>
                  <a:pt x="4236116" y="2557655"/>
                  <a:pt x="4241886" y="2551499"/>
                  <a:pt x="4249270" y="2548217"/>
                </a:cubicBezTo>
                <a:cubicBezTo>
                  <a:pt x="4288513" y="2530776"/>
                  <a:pt x="4289125" y="2536796"/>
                  <a:pt x="4329953" y="2528047"/>
                </a:cubicBezTo>
                <a:cubicBezTo>
                  <a:pt x="4348024" y="2524175"/>
                  <a:pt x="4365446" y="2517214"/>
                  <a:pt x="4383741" y="2514600"/>
                </a:cubicBezTo>
                <a:cubicBezTo>
                  <a:pt x="4399429" y="2512359"/>
                  <a:pt x="4415214" y="2510711"/>
                  <a:pt x="4430806" y="2507876"/>
                </a:cubicBezTo>
                <a:cubicBezTo>
                  <a:pt x="4476932" y="2499490"/>
                  <a:pt x="4439457" y="2504033"/>
                  <a:pt x="4477870" y="2494429"/>
                </a:cubicBezTo>
                <a:lnTo>
                  <a:pt x="4531659" y="2480982"/>
                </a:lnTo>
                <a:cubicBezTo>
                  <a:pt x="4556366" y="2464510"/>
                  <a:pt x="4552549" y="2465054"/>
                  <a:pt x="4585447" y="2454088"/>
                </a:cubicBezTo>
                <a:cubicBezTo>
                  <a:pt x="4594213" y="2451166"/>
                  <a:pt x="4603689" y="2450609"/>
                  <a:pt x="4612341" y="2447364"/>
                </a:cubicBezTo>
                <a:cubicBezTo>
                  <a:pt x="4631839" y="2440052"/>
                  <a:pt x="4642686" y="2431617"/>
                  <a:pt x="4659406" y="2420470"/>
                </a:cubicBezTo>
                <a:cubicBezTo>
                  <a:pt x="4662116" y="2416857"/>
                  <a:pt x="4689448" y="2381449"/>
                  <a:pt x="4693023" y="2373405"/>
                </a:cubicBezTo>
                <a:cubicBezTo>
                  <a:pt x="4707014" y="2341924"/>
                  <a:pt x="4706164" y="2331080"/>
                  <a:pt x="4713194" y="2299447"/>
                </a:cubicBezTo>
                <a:cubicBezTo>
                  <a:pt x="4715199" y="2290427"/>
                  <a:pt x="4717378" y="2281438"/>
                  <a:pt x="4719917" y="2272553"/>
                </a:cubicBezTo>
                <a:cubicBezTo>
                  <a:pt x="4721864" y="2265738"/>
                  <a:pt x="4724922" y="2259258"/>
                  <a:pt x="4726641" y="2252382"/>
                </a:cubicBezTo>
                <a:cubicBezTo>
                  <a:pt x="4729413" y="2241295"/>
                  <a:pt x="4731123" y="2229970"/>
                  <a:pt x="4733364" y="2218764"/>
                </a:cubicBezTo>
                <a:cubicBezTo>
                  <a:pt x="4724883" y="2150913"/>
                  <a:pt x="4732355" y="2182116"/>
                  <a:pt x="4713194" y="2124635"/>
                </a:cubicBezTo>
                <a:cubicBezTo>
                  <a:pt x="4710953" y="2117911"/>
                  <a:pt x="4710401" y="2110361"/>
                  <a:pt x="4706470" y="2104464"/>
                </a:cubicBezTo>
                <a:cubicBezTo>
                  <a:pt x="4701988" y="2097741"/>
                  <a:pt x="4699875" y="2088577"/>
                  <a:pt x="4693023" y="2084294"/>
                </a:cubicBezTo>
                <a:cubicBezTo>
                  <a:pt x="4681003" y="2076782"/>
                  <a:pt x="4652682" y="2070847"/>
                  <a:pt x="4652682" y="2070847"/>
                </a:cubicBezTo>
                <a:cubicBezTo>
                  <a:pt x="4645959" y="2066365"/>
                  <a:pt x="4640559" y="2058132"/>
                  <a:pt x="4632512" y="2057400"/>
                </a:cubicBezTo>
                <a:cubicBezTo>
                  <a:pt x="4588319" y="2053382"/>
                  <a:pt x="4585880" y="2059351"/>
                  <a:pt x="4558553" y="2077570"/>
                </a:cubicBezTo>
                <a:cubicBezTo>
                  <a:pt x="4537243" y="2109535"/>
                  <a:pt x="4547662" y="2090074"/>
                  <a:pt x="4531659" y="2138082"/>
                </a:cubicBezTo>
                <a:cubicBezTo>
                  <a:pt x="4529418" y="2144806"/>
                  <a:pt x="4528866" y="2152356"/>
                  <a:pt x="4524935" y="2158253"/>
                </a:cubicBezTo>
                <a:cubicBezTo>
                  <a:pt x="4520453" y="2164976"/>
                  <a:pt x="4514770" y="2171039"/>
                  <a:pt x="4511488" y="2178423"/>
                </a:cubicBezTo>
                <a:cubicBezTo>
                  <a:pt x="4498057" y="2208643"/>
                  <a:pt x="4501395" y="2213740"/>
                  <a:pt x="4491317" y="2238935"/>
                </a:cubicBezTo>
                <a:cubicBezTo>
                  <a:pt x="4486835" y="2250141"/>
                  <a:pt x="4481995" y="2261210"/>
                  <a:pt x="4477870" y="2272553"/>
                </a:cubicBezTo>
                <a:cubicBezTo>
                  <a:pt x="4473026" y="2285874"/>
                  <a:pt x="4472286" y="2301100"/>
                  <a:pt x="4464423" y="2312894"/>
                </a:cubicBezTo>
                <a:cubicBezTo>
                  <a:pt x="4455458" y="2326341"/>
                  <a:pt x="4448957" y="2341807"/>
                  <a:pt x="4437529" y="2353235"/>
                </a:cubicBezTo>
                <a:cubicBezTo>
                  <a:pt x="4420126" y="2370638"/>
                  <a:pt x="4401142" y="2392259"/>
                  <a:pt x="4377017" y="2400300"/>
                </a:cubicBezTo>
                <a:lnTo>
                  <a:pt x="4356847" y="2407023"/>
                </a:lnTo>
                <a:cubicBezTo>
                  <a:pt x="4350123" y="2411505"/>
                  <a:pt x="4343904" y="2416856"/>
                  <a:pt x="4336676" y="2420470"/>
                </a:cubicBezTo>
                <a:cubicBezTo>
                  <a:pt x="4319737" y="2428940"/>
                  <a:pt x="4292404" y="2430964"/>
                  <a:pt x="4276164" y="2433917"/>
                </a:cubicBezTo>
                <a:cubicBezTo>
                  <a:pt x="4264921" y="2435961"/>
                  <a:pt x="4253753" y="2438400"/>
                  <a:pt x="4242547" y="2440641"/>
                </a:cubicBezTo>
                <a:cubicBezTo>
                  <a:pt x="4232346" y="2439508"/>
                  <a:pt x="4175691" y="2442593"/>
                  <a:pt x="4161864" y="2420470"/>
                </a:cubicBezTo>
                <a:cubicBezTo>
                  <a:pt x="4154352" y="2408450"/>
                  <a:pt x="4148417" y="2380129"/>
                  <a:pt x="4148417" y="2380129"/>
                </a:cubicBezTo>
                <a:cubicBezTo>
                  <a:pt x="4164419" y="2332122"/>
                  <a:pt x="4154001" y="2351582"/>
                  <a:pt x="4175312" y="2319617"/>
                </a:cubicBezTo>
                <a:cubicBezTo>
                  <a:pt x="4180780" y="2303212"/>
                  <a:pt x="4182448" y="2292310"/>
                  <a:pt x="4195482" y="2279276"/>
                </a:cubicBezTo>
                <a:cubicBezTo>
                  <a:pt x="4201196" y="2273562"/>
                  <a:pt x="4208929" y="2270311"/>
                  <a:pt x="4215653" y="2265829"/>
                </a:cubicBezTo>
                <a:cubicBezTo>
                  <a:pt x="4249040" y="2215747"/>
                  <a:pt x="4206130" y="2277257"/>
                  <a:pt x="4249270" y="2225488"/>
                </a:cubicBezTo>
                <a:cubicBezTo>
                  <a:pt x="4254443" y="2219280"/>
                  <a:pt x="4258235" y="2212041"/>
                  <a:pt x="4262717" y="2205317"/>
                </a:cubicBezTo>
                <a:cubicBezTo>
                  <a:pt x="4260476" y="2196352"/>
                  <a:pt x="4261767" y="2185639"/>
                  <a:pt x="4255994" y="2178423"/>
                </a:cubicBezTo>
                <a:cubicBezTo>
                  <a:pt x="4251567" y="2172889"/>
                  <a:pt x="4242910" y="2171700"/>
                  <a:pt x="4235823" y="2171700"/>
                </a:cubicBezTo>
                <a:cubicBezTo>
                  <a:pt x="4215529" y="2171700"/>
                  <a:pt x="4195482" y="2176182"/>
                  <a:pt x="4175312" y="2178423"/>
                </a:cubicBezTo>
                <a:cubicBezTo>
                  <a:pt x="4175077" y="2178364"/>
                  <a:pt x="4131464" y="2168193"/>
                  <a:pt x="4128247" y="2164976"/>
                </a:cubicBezTo>
                <a:cubicBezTo>
                  <a:pt x="4123236" y="2159964"/>
                  <a:pt x="4123764" y="2151529"/>
                  <a:pt x="4121523" y="2144805"/>
                </a:cubicBezTo>
                <a:cubicBezTo>
                  <a:pt x="4125952" y="2131518"/>
                  <a:pt x="4129846" y="2113942"/>
                  <a:pt x="4141694" y="2104464"/>
                </a:cubicBezTo>
                <a:cubicBezTo>
                  <a:pt x="4147228" y="2100037"/>
                  <a:pt x="4154891" y="2099009"/>
                  <a:pt x="4161864" y="2097741"/>
                </a:cubicBezTo>
                <a:cubicBezTo>
                  <a:pt x="4179642" y="2094509"/>
                  <a:pt x="4197765" y="2093572"/>
                  <a:pt x="4215653" y="2091017"/>
                </a:cubicBezTo>
                <a:cubicBezTo>
                  <a:pt x="4229148" y="2089089"/>
                  <a:pt x="4242547" y="2086535"/>
                  <a:pt x="4255994" y="2084294"/>
                </a:cubicBezTo>
                <a:cubicBezTo>
                  <a:pt x="4313136" y="2065245"/>
                  <a:pt x="4243461" y="2091813"/>
                  <a:pt x="4289612" y="2064123"/>
                </a:cubicBezTo>
                <a:cubicBezTo>
                  <a:pt x="4295689" y="2060477"/>
                  <a:pt x="4303059" y="2059641"/>
                  <a:pt x="4309782" y="2057400"/>
                </a:cubicBezTo>
                <a:cubicBezTo>
                  <a:pt x="4347053" y="2032553"/>
                  <a:pt x="4317572" y="2058169"/>
                  <a:pt x="4336676" y="2023782"/>
                </a:cubicBezTo>
                <a:cubicBezTo>
                  <a:pt x="4344524" y="2009654"/>
                  <a:pt x="4363570" y="1983441"/>
                  <a:pt x="4363570" y="1983441"/>
                </a:cubicBezTo>
                <a:cubicBezTo>
                  <a:pt x="4365811" y="1974476"/>
                  <a:pt x="4365168" y="1964236"/>
                  <a:pt x="4370294" y="1956547"/>
                </a:cubicBezTo>
                <a:cubicBezTo>
                  <a:pt x="4374776" y="1949824"/>
                  <a:pt x="4384154" y="1948148"/>
                  <a:pt x="4390464" y="1943100"/>
                </a:cubicBezTo>
                <a:cubicBezTo>
                  <a:pt x="4395414" y="1939140"/>
                  <a:pt x="4399429" y="1934135"/>
                  <a:pt x="4403912" y="1929653"/>
                </a:cubicBezTo>
                <a:cubicBezTo>
                  <a:pt x="4406153" y="1922929"/>
                  <a:pt x="4407193" y="1915677"/>
                  <a:pt x="4410635" y="1909482"/>
                </a:cubicBezTo>
                <a:cubicBezTo>
                  <a:pt x="4418483" y="1895354"/>
                  <a:pt x="4432418" y="1884473"/>
                  <a:pt x="4437529" y="1869141"/>
                </a:cubicBezTo>
                <a:cubicBezTo>
                  <a:pt x="4442011" y="1855694"/>
                  <a:pt x="4447538" y="1842551"/>
                  <a:pt x="4450976" y="1828800"/>
                </a:cubicBezTo>
                <a:cubicBezTo>
                  <a:pt x="4453217" y="1819835"/>
                  <a:pt x="4454455" y="1810558"/>
                  <a:pt x="4457700" y="1801905"/>
                </a:cubicBezTo>
                <a:cubicBezTo>
                  <a:pt x="4465012" y="1782406"/>
                  <a:pt x="4473447" y="1771562"/>
                  <a:pt x="4484594" y="1754841"/>
                </a:cubicBezTo>
                <a:cubicBezTo>
                  <a:pt x="4501364" y="1654215"/>
                  <a:pt x="4480738" y="1779904"/>
                  <a:pt x="4498041" y="1667435"/>
                </a:cubicBezTo>
                <a:cubicBezTo>
                  <a:pt x="4500114" y="1653961"/>
                  <a:pt x="4503259" y="1640643"/>
                  <a:pt x="4504764" y="1627094"/>
                </a:cubicBezTo>
                <a:cubicBezTo>
                  <a:pt x="4507744" y="1600271"/>
                  <a:pt x="4508034" y="1573177"/>
                  <a:pt x="4511488" y="1546411"/>
                </a:cubicBezTo>
                <a:cubicBezTo>
                  <a:pt x="4517005" y="1503656"/>
                  <a:pt x="4524273" y="1461136"/>
                  <a:pt x="4531659" y="1418664"/>
                </a:cubicBezTo>
                <a:cubicBezTo>
                  <a:pt x="4533242" y="1409560"/>
                  <a:pt x="4533485" y="1399606"/>
                  <a:pt x="4538382" y="1391770"/>
                </a:cubicBezTo>
                <a:cubicBezTo>
                  <a:pt x="4545101" y="1381019"/>
                  <a:pt x="4556927" y="1374417"/>
                  <a:pt x="4565276" y="1364876"/>
                </a:cubicBezTo>
                <a:cubicBezTo>
                  <a:pt x="4576955" y="1351529"/>
                  <a:pt x="4588851" y="1332876"/>
                  <a:pt x="4598894" y="1317811"/>
                </a:cubicBezTo>
                <a:cubicBezTo>
                  <a:pt x="4601135" y="1308846"/>
                  <a:pt x="4601977" y="1299410"/>
                  <a:pt x="4605617" y="1290917"/>
                </a:cubicBezTo>
                <a:cubicBezTo>
                  <a:pt x="4628653" y="1237165"/>
                  <a:pt x="4612000" y="1308197"/>
                  <a:pt x="4625788" y="1243853"/>
                </a:cubicBezTo>
                <a:cubicBezTo>
                  <a:pt x="4630577" y="1221505"/>
                  <a:pt x="4639235" y="1176617"/>
                  <a:pt x="4639235" y="1176617"/>
                </a:cubicBezTo>
                <a:cubicBezTo>
                  <a:pt x="4638093" y="1149219"/>
                  <a:pt x="4639806" y="1030981"/>
                  <a:pt x="4625788" y="974911"/>
                </a:cubicBezTo>
                <a:cubicBezTo>
                  <a:pt x="4622350" y="961160"/>
                  <a:pt x="4616823" y="948017"/>
                  <a:pt x="4612341" y="934570"/>
                </a:cubicBezTo>
                <a:cubicBezTo>
                  <a:pt x="4610100" y="927847"/>
                  <a:pt x="4610628" y="919411"/>
                  <a:pt x="4605617" y="914400"/>
                </a:cubicBezTo>
                <a:cubicBezTo>
                  <a:pt x="4598894" y="907676"/>
                  <a:pt x="4591534" y="901534"/>
                  <a:pt x="4585447" y="894229"/>
                </a:cubicBezTo>
                <a:cubicBezTo>
                  <a:pt x="4580274" y="888021"/>
                  <a:pt x="4578081" y="879379"/>
                  <a:pt x="4572000" y="874058"/>
                </a:cubicBezTo>
                <a:cubicBezTo>
                  <a:pt x="4559837" y="863416"/>
                  <a:pt x="4543087" y="858591"/>
                  <a:pt x="4531659" y="847164"/>
                </a:cubicBezTo>
                <a:cubicBezTo>
                  <a:pt x="4524935" y="840441"/>
                  <a:pt x="4519400" y="832268"/>
                  <a:pt x="4511488" y="826994"/>
                </a:cubicBezTo>
                <a:cubicBezTo>
                  <a:pt x="4505591" y="823063"/>
                  <a:pt x="4497512" y="823712"/>
                  <a:pt x="4491317" y="820270"/>
                </a:cubicBezTo>
                <a:cubicBezTo>
                  <a:pt x="4477190" y="812421"/>
                  <a:pt x="4466308" y="798487"/>
                  <a:pt x="4450976" y="793376"/>
                </a:cubicBezTo>
                <a:cubicBezTo>
                  <a:pt x="4437529" y="788894"/>
                  <a:pt x="4422429" y="787792"/>
                  <a:pt x="4410635" y="779929"/>
                </a:cubicBezTo>
                <a:lnTo>
                  <a:pt x="4350123" y="739588"/>
                </a:lnTo>
                <a:cubicBezTo>
                  <a:pt x="4343400" y="735106"/>
                  <a:pt x="4337619" y="728696"/>
                  <a:pt x="4329953" y="726141"/>
                </a:cubicBezTo>
                <a:lnTo>
                  <a:pt x="4309782" y="719417"/>
                </a:lnTo>
                <a:cubicBezTo>
                  <a:pt x="4260660" y="670295"/>
                  <a:pt x="4329272" y="734655"/>
                  <a:pt x="4235823" y="672353"/>
                </a:cubicBezTo>
                <a:cubicBezTo>
                  <a:pt x="4222376" y="663388"/>
                  <a:pt x="4211161" y="649377"/>
                  <a:pt x="4195482" y="645458"/>
                </a:cubicBezTo>
                <a:cubicBezTo>
                  <a:pt x="4181829" y="642045"/>
                  <a:pt x="4161925" y="637800"/>
                  <a:pt x="4148417" y="632011"/>
                </a:cubicBezTo>
                <a:cubicBezTo>
                  <a:pt x="4139205" y="628063"/>
                  <a:pt x="4130735" y="622512"/>
                  <a:pt x="4121523" y="618564"/>
                </a:cubicBezTo>
                <a:cubicBezTo>
                  <a:pt x="4115009" y="615772"/>
                  <a:pt x="4107867" y="614633"/>
                  <a:pt x="4101353" y="611841"/>
                </a:cubicBezTo>
                <a:cubicBezTo>
                  <a:pt x="4092141" y="607893"/>
                  <a:pt x="4083967" y="601564"/>
                  <a:pt x="4074459" y="598394"/>
                </a:cubicBezTo>
                <a:cubicBezTo>
                  <a:pt x="4063618" y="594780"/>
                  <a:pt x="4051866" y="594677"/>
                  <a:pt x="4040841" y="591670"/>
                </a:cubicBezTo>
                <a:cubicBezTo>
                  <a:pt x="4027166" y="587940"/>
                  <a:pt x="4013947" y="582705"/>
                  <a:pt x="4000500" y="578223"/>
                </a:cubicBezTo>
                <a:cubicBezTo>
                  <a:pt x="3993776" y="575982"/>
                  <a:pt x="3987205" y="573219"/>
                  <a:pt x="3980329" y="571500"/>
                </a:cubicBezTo>
                <a:cubicBezTo>
                  <a:pt x="3940210" y="561469"/>
                  <a:pt x="3962550" y="566295"/>
                  <a:pt x="3913094" y="558053"/>
                </a:cubicBezTo>
                <a:lnTo>
                  <a:pt x="3516406" y="564776"/>
                </a:lnTo>
                <a:cubicBezTo>
                  <a:pt x="3293610" y="564776"/>
                  <a:pt x="3329068" y="567414"/>
                  <a:pt x="3200400" y="551329"/>
                </a:cubicBezTo>
                <a:cubicBezTo>
                  <a:pt x="3186953" y="546847"/>
                  <a:pt x="3173810" y="541320"/>
                  <a:pt x="3160059" y="537882"/>
                </a:cubicBezTo>
                <a:cubicBezTo>
                  <a:pt x="3142129" y="533400"/>
                  <a:pt x="3123803" y="530279"/>
                  <a:pt x="3106270" y="524435"/>
                </a:cubicBezTo>
                <a:lnTo>
                  <a:pt x="3065929" y="510988"/>
                </a:lnTo>
                <a:cubicBezTo>
                  <a:pt x="3059206" y="506506"/>
                  <a:pt x="3050241" y="504264"/>
                  <a:pt x="3045759" y="497541"/>
                </a:cubicBezTo>
                <a:cubicBezTo>
                  <a:pt x="3040633" y="489852"/>
                  <a:pt x="3042280" y="479299"/>
                  <a:pt x="3039035" y="470647"/>
                </a:cubicBezTo>
                <a:cubicBezTo>
                  <a:pt x="3035516" y="461262"/>
                  <a:pt x="3030070" y="452718"/>
                  <a:pt x="3025588" y="443753"/>
                </a:cubicBezTo>
                <a:cubicBezTo>
                  <a:pt x="3027829" y="407894"/>
                  <a:pt x="3028551" y="371908"/>
                  <a:pt x="3032312" y="336176"/>
                </a:cubicBezTo>
                <a:cubicBezTo>
                  <a:pt x="3033054" y="329128"/>
                  <a:pt x="3034024" y="321017"/>
                  <a:pt x="3039035" y="316005"/>
                </a:cubicBezTo>
                <a:cubicBezTo>
                  <a:pt x="3050463" y="304577"/>
                  <a:pt x="3064044" y="294222"/>
                  <a:pt x="3079376" y="289111"/>
                </a:cubicBezTo>
                <a:lnTo>
                  <a:pt x="3119717" y="275664"/>
                </a:lnTo>
                <a:cubicBezTo>
                  <a:pt x="3182620" y="278975"/>
                  <a:pt x="3240276" y="278948"/>
                  <a:pt x="3301253" y="289111"/>
                </a:cubicBezTo>
                <a:cubicBezTo>
                  <a:pt x="3326466" y="293313"/>
                  <a:pt x="3325943" y="296166"/>
                  <a:pt x="3348317" y="302558"/>
                </a:cubicBezTo>
                <a:cubicBezTo>
                  <a:pt x="3357202" y="305097"/>
                  <a:pt x="3366247" y="307041"/>
                  <a:pt x="3375212" y="309282"/>
                </a:cubicBezTo>
                <a:cubicBezTo>
                  <a:pt x="3384177" y="316006"/>
                  <a:pt x="3392083" y="324441"/>
                  <a:pt x="3402106" y="329453"/>
                </a:cubicBezTo>
                <a:cubicBezTo>
                  <a:pt x="3402113" y="329456"/>
                  <a:pt x="3452528" y="346260"/>
                  <a:pt x="3462617" y="349623"/>
                </a:cubicBezTo>
                <a:cubicBezTo>
                  <a:pt x="3469341" y="351864"/>
                  <a:pt x="3476891" y="352416"/>
                  <a:pt x="3482788" y="356347"/>
                </a:cubicBezTo>
                <a:cubicBezTo>
                  <a:pt x="3489512" y="360829"/>
                  <a:pt x="3495456" y="366793"/>
                  <a:pt x="3502959" y="369794"/>
                </a:cubicBezTo>
                <a:cubicBezTo>
                  <a:pt x="3518108" y="375854"/>
                  <a:pt x="3534395" y="378553"/>
                  <a:pt x="3550023" y="383241"/>
                </a:cubicBezTo>
                <a:cubicBezTo>
                  <a:pt x="3556811" y="385277"/>
                  <a:pt x="3563470" y="387723"/>
                  <a:pt x="3570194" y="389964"/>
                </a:cubicBezTo>
                <a:cubicBezTo>
                  <a:pt x="3576917" y="394446"/>
                  <a:pt x="3582641" y="401035"/>
                  <a:pt x="3590364" y="403411"/>
                </a:cubicBezTo>
                <a:cubicBezTo>
                  <a:pt x="3612209" y="410133"/>
                  <a:pt x="3657600" y="416858"/>
                  <a:pt x="3657600" y="416858"/>
                </a:cubicBezTo>
                <a:cubicBezTo>
                  <a:pt x="3679842" y="425755"/>
                  <a:pt x="3690312" y="430706"/>
                  <a:pt x="3711388" y="437029"/>
                </a:cubicBezTo>
                <a:cubicBezTo>
                  <a:pt x="3727016" y="441717"/>
                  <a:pt x="3742712" y="446183"/>
                  <a:pt x="3758453" y="450476"/>
                </a:cubicBezTo>
                <a:cubicBezTo>
                  <a:pt x="3767368" y="452907"/>
                  <a:pt x="3776695" y="453955"/>
                  <a:pt x="3785347" y="457200"/>
                </a:cubicBezTo>
                <a:cubicBezTo>
                  <a:pt x="3794732" y="460719"/>
                  <a:pt x="3802733" y="467478"/>
                  <a:pt x="3812241" y="470647"/>
                </a:cubicBezTo>
                <a:cubicBezTo>
                  <a:pt x="3829774" y="476491"/>
                  <a:pt x="3848496" y="478250"/>
                  <a:pt x="3866029" y="484094"/>
                </a:cubicBezTo>
                <a:cubicBezTo>
                  <a:pt x="3872753" y="486335"/>
                  <a:pt x="3879324" y="489098"/>
                  <a:pt x="3886200" y="490817"/>
                </a:cubicBezTo>
                <a:cubicBezTo>
                  <a:pt x="3897286" y="493589"/>
                  <a:pt x="3908731" y="494769"/>
                  <a:pt x="3919817" y="497541"/>
                </a:cubicBezTo>
                <a:cubicBezTo>
                  <a:pt x="3926693" y="499260"/>
                  <a:pt x="3933173" y="502317"/>
                  <a:pt x="3939988" y="504264"/>
                </a:cubicBezTo>
                <a:cubicBezTo>
                  <a:pt x="3948873" y="506803"/>
                  <a:pt x="3958230" y="507743"/>
                  <a:pt x="3966882" y="510988"/>
                </a:cubicBezTo>
                <a:cubicBezTo>
                  <a:pt x="4007251" y="526127"/>
                  <a:pt x="3979249" y="524255"/>
                  <a:pt x="4020670" y="531158"/>
                </a:cubicBezTo>
                <a:cubicBezTo>
                  <a:pt x="4038493" y="534129"/>
                  <a:pt x="4056571" y="535327"/>
                  <a:pt x="4074459" y="537882"/>
                </a:cubicBezTo>
                <a:cubicBezTo>
                  <a:pt x="4087954" y="539810"/>
                  <a:pt x="4101326" y="542532"/>
                  <a:pt x="4114800" y="544605"/>
                </a:cubicBezTo>
                <a:cubicBezTo>
                  <a:pt x="4130463" y="547015"/>
                  <a:pt x="4146201" y="548919"/>
                  <a:pt x="4161864" y="551329"/>
                </a:cubicBezTo>
                <a:cubicBezTo>
                  <a:pt x="4175338" y="553402"/>
                  <a:pt x="4188710" y="556125"/>
                  <a:pt x="4202206" y="558053"/>
                </a:cubicBezTo>
                <a:cubicBezTo>
                  <a:pt x="4234519" y="562669"/>
                  <a:pt x="4284775" y="567974"/>
                  <a:pt x="4316506" y="571500"/>
                </a:cubicBezTo>
                <a:cubicBezTo>
                  <a:pt x="4368035" y="584381"/>
                  <a:pt x="4363537" y="584947"/>
                  <a:pt x="4444253" y="584947"/>
                </a:cubicBezTo>
                <a:cubicBezTo>
                  <a:pt x="4518246" y="584947"/>
                  <a:pt x="4592170" y="580464"/>
                  <a:pt x="4666129" y="578223"/>
                </a:cubicBezTo>
                <a:cubicBezTo>
                  <a:pt x="4726072" y="558242"/>
                  <a:pt x="4692633" y="567851"/>
                  <a:pt x="4766982" y="551329"/>
                </a:cubicBezTo>
                <a:cubicBezTo>
                  <a:pt x="4786761" y="538967"/>
                  <a:pt x="4826916" y="515984"/>
                  <a:pt x="4847664" y="497541"/>
                </a:cubicBezTo>
                <a:cubicBezTo>
                  <a:pt x="4859509" y="487012"/>
                  <a:pt x="4868096" y="472714"/>
                  <a:pt x="4881282" y="463923"/>
                </a:cubicBezTo>
                <a:cubicBezTo>
                  <a:pt x="4916794" y="440249"/>
                  <a:pt x="4954979" y="415828"/>
                  <a:pt x="4982135" y="383241"/>
                </a:cubicBezTo>
                <a:cubicBezTo>
                  <a:pt x="5022755" y="334498"/>
                  <a:pt x="5014657" y="345616"/>
                  <a:pt x="5056094" y="289111"/>
                </a:cubicBezTo>
                <a:cubicBezTo>
                  <a:pt x="5067495" y="273564"/>
                  <a:pt x="5077668" y="257102"/>
                  <a:pt x="5089712" y="242047"/>
                </a:cubicBezTo>
                <a:cubicBezTo>
                  <a:pt x="5098677" y="230841"/>
                  <a:pt x="5108377" y="220186"/>
                  <a:pt x="5116606" y="208429"/>
                </a:cubicBezTo>
                <a:cubicBezTo>
                  <a:pt x="5142735" y="171101"/>
                  <a:pt x="5130316" y="182753"/>
                  <a:pt x="5150223" y="147917"/>
                </a:cubicBezTo>
                <a:cubicBezTo>
                  <a:pt x="5154232" y="140901"/>
                  <a:pt x="5159188" y="134470"/>
                  <a:pt x="5163670" y="127747"/>
                </a:cubicBezTo>
                <a:cubicBezTo>
                  <a:pt x="5165911" y="116541"/>
                  <a:pt x="5167387" y="105154"/>
                  <a:pt x="5170394" y="94129"/>
                </a:cubicBezTo>
                <a:cubicBezTo>
                  <a:pt x="5174124" y="80454"/>
                  <a:pt x="5183841" y="53788"/>
                  <a:pt x="5183841" y="53788"/>
                </a:cubicBezTo>
                <a:cubicBezTo>
                  <a:pt x="5176293" y="8504"/>
                  <a:pt x="5183213" y="25640"/>
                  <a:pt x="5170394" y="0"/>
                </a:cubicBezTo>
              </a:path>
            </a:pathLst>
          </a:custGeom>
          <a:noFill/>
          <a:ln w="38100">
            <a:solidFill>
              <a:srgbClr val="D53E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45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763400-AE94-171A-BA3B-BE4F0D29813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652740" y="1027906"/>
            <a:ext cx="8288481" cy="56983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20C5B8-6072-BDA4-7CF4-F24B0AFDA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1684" cy="1325563"/>
          </a:xfrm>
        </p:spPr>
        <p:txBody>
          <a:bodyPr/>
          <a:lstStyle/>
          <a:p>
            <a:r>
              <a:rPr lang="en-US" dirty="0"/>
              <a:t>We need a strategy to decide when to stop.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498A56-DC87-59BF-E86B-9520BA279774}"/>
              </a:ext>
            </a:extLst>
          </p:cNvPr>
          <p:cNvSpPr txBox="1"/>
          <p:nvPr/>
        </p:nvSpPr>
        <p:spPr>
          <a:xfrm>
            <a:off x="838200" y="2025445"/>
            <a:ext cx="32126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Strategy 2:</a:t>
            </a:r>
          </a:p>
          <a:p>
            <a:r>
              <a:rPr lang="en-US" i="1" dirty="0"/>
              <a:t>Keep checking the validation set</a:t>
            </a:r>
          </a:p>
          <a:p>
            <a:r>
              <a:rPr lang="en-US" dirty="0"/>
              <a:t>(early stopping)</a:t>
            </a:r>
          </a:p>
          <a:p>
            <a:endParaRPr lang="en-US" dirty="0"/>
          </a:p>
          <a:p>
            <a:r>
              <a:rPr lang="en-US" dirty="0"/>
              <a:t>When our boundary no longer works well on new data, we know we’ve gone too far.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1376D06B-2386-8FA4-248D-26749FF2E271}"/>
              </a:ext>
            </a:extLst>
          </p:cNvPr>
          <p:cNvSpPr/>
          <p:nvPr/>
        </p:nvSpPr>
        <p:spPr>
          <a:xfrm>
            <a:off x="4746812" y="1848971"/>
            <a:ext cx="5183841" cy="4134970"/>
          </a:xfrm>
          <a:custGeom>
            <a:avLst/>
            <a:gdLst>
              <a:gd name="connsiteX0" fmla="*/ 0 w 5183841"/>
              <a:gd name="connsiteY0" fmla="*/ 4134970 h 4134970"/>
              <a:gd name="connsiteX1" fmla="*/ 47064 w 5183841"/>
              <a:gd name="connsiteY1" fmla="*/ 4114800 h 4134970"/>
              <a:gd name="connsiteX2" fmla="*/ 87406 w 5183841"/>
              <a:gd name="connsiteY2" fmla="*/ 4094629 h 4134970"/>
              <a:gd name="connsiteX3" fmla="*/ 181535 w 5183841"/>
              <a:gd name="connsiteY3" fmla="*/ 4040841 h 4134970"/>
              <a:gd name="connsiteX4" fmla="*/ 221876 w 5183841"/>
              <a:gd name="connsiteY4" fmla="*/ 4027394 h 4134970"/>
              <a:gd name="connsiteX5" fmla="*/ 262217 w 5183841"/>
              <a:gd name="connsiteY5" fmla="*/ 4007223 h 4134970"/>
              <a:gd name="connsiteX6" fmla="*/ 309282 w 5183841"/>
              <a:gd name="connsiteY6" fmla="*/ 3987053 h 4134970"/>
              <a:gd name="connsiteX7" fmla="*/ 389964 w 5183841"/>
              <a:gd name="connsiteY7" fmla="*/ 3939988 h 4134970"/>
              <a:gd name="connsiteX8" fmla="*/ 437029 w 5183841"/>
              <a:gd name="connsiteY8" fmla="*/ 3913094 h 4134970"/>
              <a:gd name="connsiteX9" fmla="*/ 510988 w 5183841"/>
              <a:gd name="connsiteY9" fmla="*/ 3866029 h 4134970"/>
              <a:gd name="connsiteX10" fmla="*/ 544606 w 5183841"/>
              <a:gd name="connsiteY10" fmla="*/ 3832411 h 4134970"/>
              <a:gd name="connsiteX11" fmla="*/ 578223 w 5183841"/>
              <a:gd name="connsiteY11" fmla="*/ 3812241 h 4134970"/>
              <a:gd name="connsiteX12" fmla="*/ 625288 w 5183841"/>
              <a:gd name="connsiteY12" fmla="*/ 3758453 h 4134970"/>
              <a:gd name="connsiteX13" fmla="*/ 645459 w 5183841"/>
              <a:gd name="connsiteY13" fmla="*/ 3745005 h 4134970"/>
              <a:gd name="connsiteX14" fmla="*/ 692523 w 5183841"/>
              <a:gd name="connsiteY14" fmla="*/ 3697941 h 4134970"/>
              <a:gd name="connsiteX15" fmla="*/ 692523 w 5183841"/>
              <a:gd name="connsiteY15" fmla="*/ 3697941 h 4134970"/>
              <a:gd name="connsiteX16" fmla="*/ 759759 w 5183841"/>
              <a:gd name="connsiteY16" fmla="*/ 3610535 h 4134970"/>
              <a:gd name="connsiteX17" fmla="*/ 779929 w 5183841"/>
              <a:gd name="connsiteY17" fmla="*/ 3583641 h 4134970"/>
              <a:gd name="connsiteX18" fmla="*/ 826994 w 5183841"/>
              <a:gd name="connsiteY18" fmla="*/ 3529853 h 4134970"/>
              <a:gd name="connsiteX19" fmla="*/ 847164 w 5183841"/>
              <a:gd name="connsiteY19" fmla="*/ 3502958 h 4134970"/>
              <a:gd name="connsiteX20" fmla="*/ 860612 w 5183841"/>
              <a:gd name="connsiteY20" fmla="*/ 3489511 h 4134970"/>
              <a:gd name="connsiteX21" fmla="*/ 874059 w 5183841"/>
              <a:gd name="connsiteY21" fmla="*/ 3469341 h 4134970"/>
              <a:gd name="connsiteX22" fmla="*/ 914400 w 5183841"/>
              <a:gd name="connsiteY22" fmla="*/ 3415553 h 4134970"/>
              <a:gd name="connsiteX23" fmla="*/ 927847 w 5183841"/>
              <a:gd name="connsiteY23" fmla="*/ 3395382 h 4134970"/>
              <a:gd name="connsiteX24" fmla="*/ 948017 w 5183841"/>
              <a:gd name="connsiteY24" fmla="*/ 3368488 h 4134970"/>
              <a:gd name="connsiteX25" fmla="*/ 961464 w 5183841"/>
              <a:gd name="connsiteY25" fmla="*/ 3341594 h 4134970"/>
              <a:gd name="connsiteX26" fmla="*/ 981635 w 5183841"/>
              <a:gd name="connsiteY26" fmla="*/ 3314700 h 4134970"/>
              <a:gd name="connsiteX27" fmla="*/ 1001806 w 5183841"/>
              <a:gd name="connsiteY27" fmla="*/ 3281082 h 4134970"/>
              <a:gd name="connsiteX28" fmla="*/ 1021976 w 5183841"/>
              <a:gd name="connsiteY28" fmla="*/ 3254188 h 4134970"/>
              <a:gd name="connsiteX29" fmla="*/ 1042147 w 5183841"/>
              <a:gd name="connsiteY29" fmla="*/ 3207123 h 4134970"/>
              <a:gd name="connsiteX30" fmla="*/ 1095935 w 5183841"/>
              <a:gd name="connsiteY30" fmla="*/ 3119717 h 4134970"/>
              <a:gd name="connsiteX31" fmla="*/ 1102659 w 5183841"/>
              <a:gd name="connsiteY31" fmla="*/ 3099547 h 4134970"/>
              <a:gd name="connsiteX32" fmla="*/ 1129553 w 5183841"/>
              <a:gd name="connsiteY32" fmla="*/ 3052482 h 4134970"/>
              <a:gd name="connsiteX33" fmla="*/ 1156447 w 5183841"/>
              <a:gd name="connsiteY33" fmla="*/ 2965076 h 4134970"/>
              <a:gd name="connsiteX34" fmla="*/ 1176617 w 5183841"/>
              <a:gd name="connsiteY34" fmla="*/ 2884394 h 4134970"/>
              <a:gd name="connsiteX35" fmla="*/ 1183341 w 5183841"/>
              <a:gd name="connsiteY35" fmla="*/ 2857500 h 4134970"/>
              <a:gd name="connsiteX36" fmla="*/ 1190064 w 5183841"/>
              <a:gd name="connsiteY36" fmla="*/ 2830605 h 4134970"/>
              <a:gd name="connsiteX37" fmla="*/ 1203512 w 5183841"/>
              <a:gd name="connsiteY37" fmla="*/ 2810435 h 4134970"/>
              <a:gd name="connsiteX38" fmla="*/ 1203512 w 5183841"/>
              <a:gd name="connsiteY38" fmla="*/ 2494429 h 4134970"/>
              <a:gd name="connsiteX39" fmla="*/ 1196788 w 5183841"/>
              <a:gd name="connsiteY39" fmla="*/ 2474258 h 4134970"/>
              <a:gd name="connsiteX40" fmla="*/ 1163170 w 5183841"/>
              <a:gd name="connsiteY40" fmla="*/ 2433917 h 4134970"/>
              <a:gd name="connsiteX41" fmla="*/ 1143000 w 5183841"/>
              <a:gd name="connsiteY41" fmla="*/ 2427194 h 4134970"/>
              <a:gd name="connsiteX42" fmla="*/ 1122829 w 5183841"/>
              <a:gd name="connsiteY42" fmla="*/ 2413747 h 4134970"/>
              <a:gd name="connsiteX43" fmla="*/ 1082488 w 5183841"/>
              <a:gd name="connsiteY43" fmla="*/ 2400300 h 4134970"/>
              <a:gd name="connsiteX44" fmla="*/ 1062317 w 5183841"/>
              <a:gd name="connsiteY44" fmla="*/ 2386853 h 4134970"/>
              <a:gd name="connsiteX45" fmla="*/ 1021976 w 5183841"/>
              <a:gd name="connsiteY45" fmla="*/ 2366682 h 4134970"/>
              <a:gd name="connsiteX46" fmla="*/ 1001806 w 5183841"/>
              <a:gd name="connsiteY46" fmla="*/ 2346511 h 4134970"/>
              <a:gd name="connsiteX47" fmla="*/ 988359 w 5183841"/>
              <a:gd name="connsiteY47" fmla="*/ 2326341 h 4134970"/>
              <a:gd name="connsiteX48" fmla="*/ 948017 w 5183841"/>
              <a:gd name="connsiteY48" fmla="*/ 2299447 h 4134970"/>
              <a:gd name="connsiteX49" fmla="*/ 921123 w 5183841"/>
              <a:gd name="connsiteY49" fmla="*/ 2259105 h 4134970"/>
              <a:gd name="connsiteX50" fmla="*/ 907676 w 5183841"/>
              <a:gd name="connsiteY50" fmla="*/ 2218764 h 4134970"/>
              <a:gd name="connsiteX51" fmla="*/ 921123 w 5183841"/>
              <a:gd name="connsiteY51" fmla="*/ 2144805 h 4134970"/>
              <a:gd name="connsiteX52" fmla="*/ 948017 w 5183841"/>
              <a:gd name="connsiteY52" fmla="*/ 2104464 h 4134970"/>
              <a:gd name="connsiteX53" fmla="*/ 1001806 w 5183841"/>
              <a:gd name="connsiteY53" fmla="*/ 2111188 h 4134970"/>
              <a:gd name="connsiteX54" fmla="*/ 1021976 w 5183841"/>
              <a:gd name="connsiteY54" fmla="*/ 2117911 h 4134970"/>
              <a:gd name="connsiteX55" fmla="*/ 1048870 w 5183841"/>
              <a:gd name="connsiteY55" fmla="*/ 2178423 h 4134970"/>
              <a:gd name="connsiteX56" fmla="*/ 1069041 w 5183841"/>
              <a:gd name="connsiteY56" fmla="*/ 2218764 h 4134970"/>
              <a:gd name="connsiteX57" fmla="*/ 1082488 w 5183841"/>
              <a:gd name="connsiteY57" fmla="*/ 2265829 h 4134970"/>
              <a:gd name="connsiteX58" fmla="*/ 1129553 w 5183841"/>
              <a:gd name="connsiteY58" fmla="*/ 2326341 h 4134970"/>
              <a:gd name="connsiteX59" fmla="*/ 1163170 w 5183841"/>
              <a:gd name="connsiteY59" fmla="*/ 2359958 h 4134970"/>
              <a:gd name="connsiteX60" fmla="*/ 1176617 w 5183841"/>
              <a:gd name="connsiteY60" fmla="*/ 2380129 h 4134970"/>
              <a:gd name="connsiteX61" fmla="*/ 1196788 w 5183841"/>
              <a:gd name="connsiteY61" fmla="*/ 2386853 h 4134970"/>
              <a:gd name="connsiteX62" fmla="*/ 1216959 w 5183841"/>
              <a:gd name="connsiteY62" fmla="*/ 2400300 h 4134970"/>
              <a:gd name="connsiteX63" fmla="*/ 1257300 w 5183841"/>
              <a:gd name="connsiteY63" fmla="*/ 2413747 h 4134970"/>
              <a:gd name="connsiteX64" fmla="*/ 1317812 w 5183841"/>
              <a:gd name="connsiteY64" fmla="*/ 2433917 h 4134970"/>
              <a:gd name="connsiteX65" fmla="*/ 1358153 w 5183841"/>
              <a:gd name="connsiteY65" fmla="*/ 2447364 h 4134970"/>
              <a:gd name="connsiteX66" fmla="*/ 1425388 w 5183841"/>
              <a:gd name="connsiteY66" fmla="*/ 2467535 h 4134970"/>
              <a:gd name="connsiteX67" fmla="*/ 1445559 w 5183841"/>
              <a:gd name="connsiteY67" fmla="*/ 2474258 h 4134970"/>
              <a:gd name="connsiteX68" fmla="*/ 1485900 w 5183841"/>
              <a:gd name="connsiteY68" fmla="*/ 2494429 h 4134970"/>
              <a:gd name="connsiteX69" fmla="*/ 1532964 w 5183841"/>
              <a:gd name="connsiteY69" fmla="*/ 2528047 h 4134970"/>
              <a:gd name="connsiteX70" fmla="*/ 1546412 w 5183841"/>
              <a:gd name="connsiteY70" fmla="*/ 2548217 h 4134970"/>
              <a:gd name="connsiteX71" fmla="*/ 1566582 w 5183841"/>
              <a:gd name="connsiteY71" fmla="*/ 2561664 h 4134970"/>
              <a:gd name="connsiteX72" fmla="*/ 1606923 w 5183841"/>
              <a:gd name="connsiteY72" fmla="*/ 2602005 h 4134970"/>
              <a:gd name="connsiteX73" fmla="*/ 1620370 w 5183841"/>
              <a:gd name="connsiteY73" fmla="*/ 2615453 h 4134970"/>
              <a:gd name="connsiteX74" fmla="*/ 1687606 w 5183841"/>
              <a:gd name="connsiteY74" fmla="*/ 2689411 h 4134970"/>
              <a:gd name="connsiteX75" fmla="*/ 1707776 w 5183841"/>
              <a:gd name="connsiteY75" fmla="*/ 2709582 h 4134970"/>
              <a:gd name="connsiteX76" fmla="*/ 1734670 w 5183841"/>
              <a:gd name="connsiteY76" fmla="*/ 2743200 h 4134970"/>
              <a:gd name="connsiteX77" fmla="*/ 1741394 w 5183841"/>
              <a:gd name="connsiteY77" fmla="*/ 2763370 h 4134970"/>
              <a:gd name="connsiteX78" fmla="*/ 1761564 w 5183841"/>
              <a:gd name="connsiteY78" fmla="*/ 2776817 h 4134970"/>
              <a:gd name="connsiteX79" fmla="*/ 1795182 w 5183841"/>
              <a:gd name="connsiteY79" fmla="*/ 2803711 h 4134970"/>
              <a:gd name="connsiteX80" fmla="*/ 1835523 w 5183841"/>
              <a:gd name="connsiteY80" fmla="*/ 2817158 h 4134970"/>
              <a:gd name="connsiteX81" fmla="*/ 1882588 w 5183841"/>
              <a:gd name="connsiteY81" fmla="*/ 2830605 h 4134970"/>
              <a:gd name="connsiteX82" fmla="*/ 1969994 w 5183841"/>
              <a:gd name="connsiteY82" fmla="*/ 2823882 h 4134970"/>
              <a:gd name="connsiteX83" fmla="*/ 1990164 w 5183841"/>
              <a:gd name="connsiteY83" fmla="*/ 2817158 h 4134970"/>
              <a:gd name="connsiteX84" fmla="*/ 2003612 w 5183841"/>
              <a:gd name="connsiteY84" fmla="*/ 2776817 h 4134970"/>
              <a:gd name="connsiteX85" fmla="*/ 2017059 w 5183841"/>
              <a:gd name="connsiteY85" fmla="*/ 2736476 h 4134970"/>
              <a:gd name="connsiteX86" fmla="*/ 2023782 w 5183841"/>
              <a:gd name="connsiteY86" fmla="*/ 2716305 h 4134970"/>
              <a:gd name="connsiteX87" fmla="*/ 2030506 w 5183841"/>
              <a:gd name="connsiteY87" fmla="*/ 2675964 h 4134970"/>
              <a:gd name="connsiteX88" fmla="*/ 2023782 w 5183841"/>
              <a:gd name="connsiteY88" fmla="*/ 2575111 h 4134970"/>
              <a:gd name="connsiteX89" fmla="*/ 2010335 w 5183841"/>
              <a:gd name="connsiteY89" fmla="*/ 2548217 h 4134970"/>
              <a:gd name="connsiteX90" fmla="*/ 1990164 w 5183841"/>
              <a:gd name="connsiteY90" fmla="*/ 2514600 h 4134970"/>
              <a:gd name="connsiteX91" fmla="*/ 1956547 w 5183841"/>
              <a:gd name="connsiteY91" fmla="*/ 2467535 h 4134970"/>
              <a:gd name="connsiteX92" fmla="*/ 1929653 w 5183841"/>
              <a:gd name="connsiteY92" fmla="*/ 2440641 h 4134970"/>
              <a:gd name="connsiteX93" fmla="*/ 1916206 w 5183841"/>
              <a:gd name="connsiteY93" fmla="*/ 2420470 h 4134970"/>
              <a:gd name="connsiteX94" fmla="*/ 1896035 w 5183841"/>
              <a:gd name="connsiteY94" fmla="*/ 2393576 h 4134970"/>
              <a:gd name="connsiteX95" fmla="*/ 1875864 w 5183841"/>
              <a:gd name="connsiteY95" fmla="*/ 2373405 h 4134970"/>
              <a:gd name="connsiteX96" fmla="*/ 1855694 w 5183841"/>
              <a:gd name="connsiteY96" fmla="*/ 2346511 h 4134970"/>
              <a:gd name="connsiteX97" fmla="*/ 1842247 w 5183841"/>
              <a:gd name="connsiteY97" fmla="*/ 2326341 h 4134970"/>
              <a:gd name="connsiteX98" fmla="*/ 1801906 w 5183841"/>
              <a:gd name="connsiteY98" fmla="*/ 2286000 h 4134970"/>
              <a:gd name="connsiteX99" fmla="*/ 1795182 w 5183841"/>
              <a:gd name="connsiteY99" fmla="*/ 2265829 h 4134970"/>
              <a:gd name="connsiteX100" fmla="*/ 1754841 w 5183841"/>
              <a:gd name="connsiteY100" fmla="*/ 2232211 h 4134970"/>
              <a:gd name="connsiteX101" fmla="*/ 1741394 w 5183841"/>
              <a:gd name="connsiteY101" fmla="*/ 2212041 h 4134970"/>
              <a:gd name="connsiteX102" fmla="*/ 1721223 w 5183841"/>
              <a:gd name="connsiteY102" fmla="*/ 2198594 h 4134970"/>
              <a:gd name="connsiteX103" fmla="*/ 1701053 w 5183841"/>
              <a:gd name="connsiteY103" fmla="*/ 2164976 h 4134970"/>
              <a:gd name="connsiteX104" fmla="*/ 1680882 w 5183841"/>
              <a:gd name="connsiteY104" fmla="*/ 2144805 h 4134970"/>
              <a:gd name="connsiteX105" fmla="*/ 1667435 w 5183841"/>
              <a:gd name="connsiteY105" fmla="*/ 2124635 h 4134970"/>
              <a:gd name="connsiteX106" fmla="*/ 1647264 w 5183841"/>
              <a:gd name="connsiteY106" fmla="*/ 2104464 h 4134970"/>
              <a:gd name="connsiteX107" fmla="*/ 1633817 w 5183841"/>
              <a:gd name="connsiteY107" fmla="*/ 2084294 h 4134970"/>
              <a:gd name="connsiteX108" fmla="*/ 1586753 w 5183841"/>
              <a:gd name="connsiteY108" fmla="*/ 2023782 h 4134970"/>
              <a:gd name="connsiteX109" fmla="*/ 1573306 w 5183841"/>
              <a:gd name="connsiteY109" fmla="*/ 1983441 h 4134970"/>
              <a:gd name="connsiteX110" fmla="*/ 1559859 w 5183841"/>
              <a:gd name="connsiteY110" fmla="*/ 1909482 h 4134970"/>
              <a:gd name="connsiteX111" fmla="*/ 1566582 w 5183841"/>
              <a:gd name="connsiteY111" fmla="*/ 1801905 h 4134970"/>
              <a:gd name="connsiteX112" fmla="*/ 1600200 w 5183841"/>
              <a:gd name="connsiteY112" fmla="*/ 1768288 h 4134970"/>
              <a:gd name="connsiteX113" fmla="*/ 1620370 w 5183841"/>
              <a:gd name="connsiteY113" fmla="*/ 1748117 h 4134970"/>
              <a:gd name="connsiteX114" fmla="*/ 1660712 w 5183841"/>
              <a:gd name="connsiteY114" fmla="*/ 1727947 h 4134970"/>
              <a:gd name="connsiteX115" fmla="*/ 1701053 w 5183841"/>
              <a:gd name="connsiteY115" fmla="*/ 1701053 h 4134970"/>
              <a:gd name="connsiteX116" fmla="*/ 1721223 w 5183841"/>
              <a:gd name="connsiteY116" fmla="*/ 1694329 h 4134970"/>
              <a:gd name="connsiteX117" fmla="*/ 1741394 w 5183841"/>
              <a:gd name="connsiteY117" fmla="*/ 1680882 h 4134970"/>
              <a:gd name="connsiteX118" fmla="*/ 1781735 w 5183841"/>
              <a:gd name="connsiteY118" fmla="*/ 1667435 h 4134970"/>
              <a:gd name="connsiteX119" fmla="*/ 1842247 w 5183841"/>
              <a:gd name="connsiteY119" fmla="*/ 1653988 h 4134970"/>
              <a:gd name="connsiteX120" fmla="*/ 1869141 w 5183841"/>
              <a:gd name="connsiteY120" fmla="*/ 1640541 h 4134970"/>
              <a:gd name="connsiteX121" fmla="*/ 1969994 w 5183841"/>
              <a:gd name="connsiteY121" fmla="*/ 1627094 h 4134970"/>
              <a:gd name="connsiteX122" fmla="*/ 2117912 w 5183841"/>
              <a:gd name="connsiteY122" fmla="*/ 1633817 h 4134970"/>
              <a:gd name="connsiteX123" fmla="*/ 2151529 w 5183841"/>
              <a:gd name="connsiteY123" fmla="*/ 1687605 h 4134970"/>
              <a:gd name="connsiteX124" fmla="*/ 2158253 w 5183841"/>
              <a:gd name="connsiteY124" fmla="*/ 1707776 h 4134970"/>
              <a:gd name="connsiteX125" fmla="*/ 2138082 w 5183841"/>
              <a:gd name="connsiteY125" fmla="*/ 1808629 h 4134970"/>
              <a:gd name="connsiteX126" fmla="*/ 2111188 w 5183841"/>
              <a:gd name="connsiteY126" fmla="*/ 1848970 h 4134970"/>
              <a:gd name="connsiteX127" fmla="*/ 2091017 w 5183841"/>
              <a:gd name="connsiteY127" fmla="*/ 1862417 h 4134970"/>
              <a:gd name="connsiteX128" fmla="*/ 2057400 w 5183841"/>
              <a:gd name="connsiteY128" fmla="*/ 1896035 h 4134970"/>
              <a:gd name="connsiteX129" fmla="*/ 2043953 w 5183841"/>
              <a:gd name="connsiteY129" fmla="*/ 1916205 h 4134970"/>
              <a:gd name="connsiteX130" fmla="*/ 2003612 w 5183841"/>
              <a:gd name="connsiteY130" fmla="*/ 1969994 h 4134970"/>
              <a:gd name="connsiteX131" fmla="*/ 1990164 w 5183841"/>
              <a:gd name="connsiteY131" fmla="*/ 2010335 h 4134970"/>
              <a:gd name="connsiteX132" fmla="*/ 1996888 w 5183841"/>
              <a:gd name="connsiteY132" fmla="*/ 2131358 h 4134970"/>
              <a:gd name="connsiteX133" fmla="*/ 2017059 w 5183841"/>
              <a:gd name="connsiteY133" fmla="*/ 2151529 h 4134970"/>
              <a:gd name="connsiteX134" fmla="*/ 2037229 w 5183841"/>
              <a:gd name="connsiteY134" fmla="*/ 2164976 h 4134970"/>
              <a:gd name="connsiteX135" fmla="*/ 2070847 w 5183841"/>
              <a:gd name="connsiteY135" fmla="*/ 2171700 h 4134970"/>
              <a:gd name="connsiteX136" fmla="*/ 2097741 w 5183841"/>
              <a:gd name="connsiteY136" fmla="*/ 2178423 h 4134970"/>
              <a:gd name="connsiteX137" fmla="*/ 2151529 w 5183841"/>
              <a:gd name="connsiteY137" fmla="*/ 2171700 h 4134970"/>
              <a:gd name="connsiteX138" fmla="*/ 2171700 w 5183841"/>
              <a:gd name="connsiteY138" fmla="*/ 2164976 h 4134970"/>
              <a:gd name="connsiteX139" fmla="*/ 2225488 w 5183841"/>
              <a:gd name="connsiteY139" fmla="*/ 2158253 h 4134970"/>
              <a:gd name="connsiteX140" fmla="*/ 2265829 w 5183841"/>
              <a:gd name="connsiteY140" fmla="*/ 2144805 h 4134970"/>
              <a:gd name="connsiteX141" fmla="*/ 2279276 w 5183841"/>
              <a:gd name="connsiteY141" fmla="*/ 2124635 h 4134970"/>
              <a:gd name="connsiteX142" fmla="*/ 2319617 w 5183841"/>
              <a:gd name="connsiteY142" fmla="*/ 2104464 h 4134970"/>
              <a:gd name="connsiteX143" fmla="*/ 2359959 w 5183841"/>
              <a:gd name="connsiteY143" fmla="*/ 2084294 h 4134970"/>
              <a:gd name="connsiteX144" fmla="*/ 2420470 w 5183841"/>
              <a:gd name="connsiteY144" fmla="*/ 2091017 h 4134970"/>
              <a:gd name="connsiteX145" fmla="*/ 2460812 w 5183841"/>
              <a:gd name="connsiteY145" fmla="*/ 2117911 h 4134970"/>
              <a:gd name="connsiteX146" fmla="*/ 2480982 w 5183841"/>
              <a:gd name="connsiteY146" fmla="*/ 2191870 h 4134970"/>
              <a:gd name="connsiteX147" fmla="*/ 2480982 w 5183841"/>
              <a:gd name="connsiteY147" fmla="*/ 2333064 h 4134970"/>
              <a:gd name="connsiteX148" fmla="*/ 2487706 w 5183841"/>
              <a:gd name="connsiteY148" fmla="*/ 2353235 h 4134970"/>
              <a:gd name="connsiteX149" fmla="*/ 2514600 w 5183841"/>
              <a:gd name="connsiteY149" fmla="*/ 2386853 h 4134970"/>
              <a:gd name="connsiteX150" fmla="*/ 2541494 w 5183841"/>
              <a:gd name="connsiteY150" fmla="*/ 2393576 h 4134970"/>
              <a:gd name="connsiteX151" fmla="*/ 2561664 w 5183841"/>
              <a:gd name="connsiteY151" fmla="*/ 2400300 h 4134970"/>
              <a:gd name="connsiteX152" fmla="*/ 2615453 w 5183841"/>
              <a:gd name="connsiteY152" fmla="*/ 2393576 h 4134970"/>
              <a:gd name="connsiteX153" fmla="*/ 2662517 w 5183841"/>
              <a:gd name="connsiteY153" fmla="*/ 2366682 h 4134970"/>
              <a:gd name="connsiteX154" fmla="*/ 2675964 w 5183841"/>
              <a:gd name="connsiteY154" fmla="*/ 2346511 h 4134970"/>
              <a:gd name="connsiteX155" fmla="*/ 2689412 w 5183841"/>
              <a:gd name="connsiteY155" fmla="*/ 2306170 h 4134970"/>
              <a:gd name="connsiteX156" fmla="*/ 2682688 w 5183841"/>
              <a:gd name="connsiteY156" fmla="*/ 2212041 h 4134970"/>
              <a:gd name="connsiteX157" fmla="*/ 2669241 w 5183841"/>
              <a:gd name="connsiteY157" fmla="*/ 2171700 h 4134970"/>
              <a:gd name="connsiteX158" fmla="*/ 2662517 w 5183841"/>
              <a:gd name="connsiteY158" fmla="*/ 2151529 h 4134970"/>
              <a:gd name="connsiteX159" fmla="*/ 2642347 w 5183841"/>
              <a:gd name="connsiteY159" fmla="*/ 2131358 h 4134970"/>
              <a:gd name="connsiteX160" fmla="*/ 2628900 w 5183841"/>
              <a:gd name="connsiteY160" fmla="*/ 2111188 h 4134970"/>
              <a:gd name="connsiteX161" fmla="*/ 2608729 w 5183841"/>
              <a:gd name="connsiteY161" fmla="*/ 2084294 h 4134970"/>
              <a:gd name="connsiteX162" fmla="*/ 2595282 w 5183841"/>
              <a:gd name="connsiteY162" fmla="*/ 2064123 h 4134970"/>
              <a:gd name="connsiteX163" fmla="*/ 2561664 w 5183841"/>
              <a:gd name="connsiteY163" fmla="*/ 2030505 h 4134970"/>
              <a:gd name="connsiteX164" fmla="*/ 2528047 w 5183841"/>
              <a:gd name="connsiteY164" fmla="*/ 1990164 h 4134970"/>
              <a:gd name="connsiteX165" fmla="*/ 2494429 w 5183841"/>
              <a:gd name="connsiteY165" fmla="*/ 1956547 h 4134970"/>
              <a:gd name="connsiteX166" fmla="*/ 2474259 w 5183841"/>
              <a:gd name="connsiteY166" fmla="*/ 1916205 h 4134970"/>
              <a:gd name="connsiteX167" fmla="*/ 2454088 w 5183841"/>
              <a:gd name="connsiteY167" fmla="*/ 1875864 h 4134970"/>
              <a:gd name="connsiteX168" fmla="*/ 2454088 w 5183841"/>
              <a:gd name="connsiteY168" fmla="*/ 1754841 h 4134970"/>
              <a:gd name="connsiteX169" fmla="*/ 2474259 w 5183841"/>
              <a:gd name="connsiteY169" fmla="*/ 1734670 h 4134970"/>
              <a:gd name="connsiteX170" fmla="*/ 2507876 w 5183841"/>
              <a:gd name="connsiteY170" fmla="*/ 1701053 h 4134970"/>
              <a:gd name="connsiteX171" fmla="*/ 2575112 w 5183841"/>
              <a:gd name="connsiteY171" fmla="*/ 1680882 h 4134970"/>
              <a:gd name="connsiteX172" fmla="*/ 2642347 w 5183841"/>
              <a:gd name="connsiteY172" fmla="*/ 1667435 h 4134970"/>
              <a:gd name="connsiteX173" fmla="*/ 2749923 w 5183841"/>
              <a:gd name="connsiteY173" fmla="*/ 1694329 h 4134970"/>
              <a:gd name="connsiteX174" fmla="*/ 2770094 w 5183841"/>
              <a:gd name="connsiteY174" fmla="*/ 1701053 h 4134970"/>
              <a:gd name="connsiteX175" fmla="*/ 2817159 w 5183841"/>
              <a:gd name="connsiteY175" fmla="*/ 1721223 h 4134970"/>
              <a:gd name="connsiteX176" fmla="*/ 2850776 w 5183841"/>
              <a:gd name="connsiteY176" fmla="*/ 1727947 h 4134970"/>
              <a:gd name="connsiteX177" fmla="*/ 2877670 w 5183841"/>
              <a:gd name="connsiteY177" fmla="*/ 1734670 h 4134970"/>
              <a:gd name="connsiteX178" fmla="*/ 2931459 w 5183841"/>
              <a:gd name="connsiteY178" fmla="*/ 1741394 h 4134970"/>
              <a:gd name="connsiteX179" fmla="*/ 2951629 w 5183841"/>
              <a:gd name="connsiteY179" fmla="*/ 1748117 h 4134970"/>
              <a:gd name="connsiteX180" fmla="*/ 2998694 w 5183841"/>
              <a:gd name="connsiteY180" fmla="*/ 1801905 h 4134970"/>
              <a:gd name="connsiteX181" fmla="*/ 3012141 w 5183841"/>
              <a:gd name="connsiteY181" fmla="*/ 1822076 h 4134970"/>
              <a:gd name="connsiteX182" fmla="*/ 2991970 w 5183841"/>
              <a:gd name="connsiteY182" fmla="*/ 1896035 h 4134970"/>
              <a:gd name="connsiteX183" fmla="*/ 2978523 w 5183841"/>
              <a:gd name="connsiteY183" fmla="*/ 1916205 h 4134970"/>
              <a:gd name="connsiteX184" fmla="*/ 2951629 w 5183841"/>
              <a:gd name="connsiteY184" fmla="*/ 1949823 h 4134970"/>
              <a:gd name="connsiteX185" fmla="*/ 2938182 w 5183841"/>
              <a:gd name="connsiteY185" fmla="*/ 1976717 h 4134970"/>
              <a:gd name="connsiteX186" fmla="*/ 2931459 w 5183841"/>
              <a:gd name="connsiteY186" fmla="*/ 1996888 h 4134970"/>
              <a:gd name="connsiteX187" fmla="*/ 2918012 w 5183841"/>
              <a:gd name="connsiteY187" fmla="*/ 2017058 h 4134970"/>
              <a:gd name="connsiteX188" fmla="*/ 2911288 w 5183841"/>
              <a:gd name="connsiteY188" fmla="*/ 2043953 h 4134970"/>
              <a:gd name="connsiteX189" fmla="*/ 2904564 w 5183841"/>
              <a:gd name="connsiteY189" fmla="*/ 2064123 h 4134970"/>
              <a:gd name="connsiteX190" fmla="*/ 2911288 w 5183841"/>
              <a:gd name="connsiteY190" fmla="*/ 2131358 h 4134970"/>
              <a:gd name="connsiteX191" fmla="*/ 2918012 w 5183841"/>
              <a:gd name="connsiteY191" fmla="*/ 2151529 h 4134970"/>
              <a:gd name="connsiteX192" fmla="*/ 2958353 w 5183841"/>
              <a:gd name="connsiteY192" fmla="*/ 2171700 h 4134970"/>
              <a:gd name="connsiteX193" fmla="*/ 2998694 w 5183841"/>
              <a:gd name="connsiteY193" fmla="*/ 2158253 h 4134970"/>
              <a:gd name="connsiteX194" fmla="*/ 3032312 w 5183841"/>
              <a:gd name="connsiteY194" fmla="*/ 2131358 h 4134970"/>
              <a:gd name="connsiteX195" fmla="*/ 3059206 w 5183841"/>
              <a:gd name="connsiteY195" fmla="*/ 2097741 h 4134970"/>
              <a:gd name="connsiteX196" fmla="*/ 3099547 w 5183841"/>
              <a:gd name="connsiteY196" fmla="*/ 2064123 h 4134970"/>
              <a:gd name="connsiteX197" fmla="*/ 3139888 w 5183841"/>
              <a:gd name="connsiteY197" fmla="*/ 2050676 h 4134970"/>
              <a:gd name="connsiteX198" fmla="*/ 3180229 w 5183841"/>
              <a:gd name="connsiteY198" fmla="*/ 2057400 h 4134970"/>
              <a:gd name="connsiteX199" fmla="*/ 3220570 w 5183841"/>
              <a:gd name="connsiteY199" fmla="*/ 2084294 h 4134970"/>
              <a:gd name="connsiteX200" fmla="*/ 3254188 w 5183841"/>
              <a:gd name="connsiteY200" fmla="*/ 2124635 h 4134970"/>
              <a:gd name="connsiteX201" fmla="*/ 3267635 w 5183841"/>
              <a:gd name="connsiteY201" fmla="*/ 2144805 h 4134970"/>
              <a:gd name="connsiteX202" fmla="*/ 3281082 w 5183841"/>
              <a:gd name="connsiteY202" fmla="*/ 2158253 h 4134970"/>
              <a:gd name="connsiteX203" fmla="*/ 3307976 w 5183841"/>
              <a:gd name="connsiteY203" fmla="*/ 2198594 h 4134970"/>
              <a:gd name="connsiteX204" fmla="*/ 3321423 w 5183841"/>
              <a:gd name="connsiteY204" fmla="*/ 2218764 h 4134970"/>
              <a:gd name="connsiteX205" fmla="*/ 3341594 w 5183841"/>
              <a:gd name="connsiteY205" fmla="*/ 2232211 h 4134970"/>
              <a:gd name="connsiteX206" fmla="*/ 3355041 w 5183841"/>
              <a:gd name="connsiteY206" fmla="*/ 2252382 h 4134970"/>
              <a:gd name="connsiteX207" fmla="*/ 3388659 w 5183841"/>
              <a:gd name="connsiteY207" fmla="*/ 2292723 h 4134970"/>
              <a:gd name="connsiteX208" fmla="*/ 3415553 w 5183841"/>
              <a:gd name="connsiteY208" fmla="*/ 2333064 h 4134970"/>
              <a:gd name="connsiteX209" fmla="*/ 3429000 w 5183841"/>
              <a:gd name="connsiteY209" fmla="*/ 2353235 h 4134970"/>
              <a:gd name="connsiteX210" fmla="*/ 3449170 w 5183841"/>
              <a:gd name="connsiteY210" fmla="*/ 2359958 h 4134970"/>
              <a:gd name="connsiteX211" fmla="*/ 3462617 w 5183841"/>
              <a:gd name="connsiteY211" fmla="*/ 2380129 h 4134970"/>
              <a:gd name="connsiteX212" fmla="*/ 3482788 w 5183841"/>
              <a:gd name="connsiteY212" fmla="*/ 2386853 h 4134970"/>
              <a:gd name="connsiteX213" fmla="*/ 3523129 w 5183841"/>
              <a:gd name="connsiteY213" fmla="*/ 2413747 h 4134970"/>
              <a:gd name="connsiteX214" fmla="*/ 3583641 w 5183841"/>
              <a:gd name="connsiteY214" fmla="*/ 2460811 h 4134970"/>
              <a:gd name="connsiteX215" fmla="*/ 3603812 w 5183841"/>
              <a:gd name="connsiteY215" fmla="*/ 2474258 h 4134970"/>
              <a:gd name="connsiteX216" fmla="*/ 3623982 w 5183841"/>
              <a:gd name="connsiteY216" fmla="*/ 2487705 h 4134970"/>
              <a:gd name="connsiteX217" fmla="*/ 3664323 w 5183841"/>
              <a:gd name="connsiteY217" fmla="*/ 2501153 h 4134970"/>
              <a:gd name="connsiteX218" fmla="*/ 3691217 w 5183841"/>
              <a:gd name="connsiteY218" fmla="*/ 2514600 h 4134970"/>
              <a:gd name="connsiteX219" fmla="*/ 3745006 w 5183841"/>
              <a:gd name="connsiteY219" fmla="*/ 2528047 h 4134970"/>
              <a:gd name="connsiteX220" fmla="*/ 3771900 w 5183841"/>
              <a:gd name="connsiteY220" fmla="*/ 2534770 h 4134970"/>
              <a:gd name="connsiteX221" fmla="*/ 3839135 w 5183841"/>
              <a:gd name="connsiteY221" fmla="*/ 2554941 h 4134970"/>
              <a:gd name="connsiteX222" fmla="*/ 3906370 w 5183841"/>
              <a:gd name="connsiteY222" fmla="*/ 2561664 h 4134970"/>
              <a:gd name="connsiteX223" fmla="*/ 3946712 w 5183841"/>
              <a:gd name="connsiteY223" fmla="*/ 2581835 h 4134970"/>
              <a:gd name="connsiteX224" fmla="*/ 3953435 w 5183841"/>
              <a:gd name="connsiteY224" fmla="*/ 2602005 h 4134970"/>
              <a:gd name="connsiteX225" fmla="*/ 3966882 w 5183841"/>
              <a:gd name="connsiteY225" fmla="*/ 2615453 h 4134970"/>
              <a:gd name="connsiteX226" fmla="*/ 3993776 w 5183841"/>
              <a:gd name="connsiteY226" fmla="*/ 2662517 h 4134970"/>
              <a:gd name="connsiteX227" fmla="*/ 4013947 w 5183841"/>
              <a:gd name="connsiteY227" fmla="*/ 2682688 h 4134970"/>
              <a:gd name="connsiteX228" fmla="*/ 4034117 w 5183841"/>
              <a:gd name="connsiteY228" fmla="*/ 2723029 h 4134970"/>
              <a:gd name="connsiteX229" fmla="*/ 4040841 w 5183841"/>
              <a:gd name="connsiteY229" fmla="*/ 2743200 h 4134970"/>
              <a:gd name="connsiteX230" fmla="*/ 4061012 w 5183841"/>
              <a:gd name="connsiteY230" fmla="*/ 2756647 h 4134970"/>
              <a:gd name="connsiteX231" fmla="*/ 4074459 w 5183841"/>
              <a:gd name="connsiteY231" fmla="*/ 2796988 h 4134970"/>
              <a:gd name="connsiteX232" fmla="*/ 4081182 w 5183841"/>
              <a:gd name="connsiteY232" fmla="*/ 2817158 h 4134970"/>
              <a:gd name="connsiteX233" fmla="*/ 4087906 w 5183841"/>
              <a:gd name="connsiteY233" fmla="*/ 2844053 h 4134970"/>
              <a:gd name="connsiteX234" fmla="*/ 4114800 w 5183841"/>
              <a:gd name="connsiteY234" fmla="*/ 2891117 h 4134970"/>
              <a:gd name="connsiteX235" fmla="*/ 4128247 w 5183841"/>
              <a:gd name="connsiteY235" fmla="*/ 2931458 h 4134970"/>
              <a:gd name="connsiteX236" fmla="*/ 4148417 w 5183841"/>
              <a:gd name="connsiteY236" fmla="*/ 2944905 h 4134970"/>
              <a:gd name="connsiteX237" fmla="*/ 4175312 w 5183841"/>
              <a:gd name="connsiteY237" fmla="*/ 2971800 h 4134970"/>
              <a:gd name="connsiteX238" fmla="*/ 4235823 w 5183841"/>
              <a:gd name="connsiteY238" fmla="*/ 2985247 h 4134970"/>
              <a:gd name="connsiteX239" fmla="*/ 4289612 w 5183841"/>
              <a:gd name="connsiteY239" fmla="*/ 2965076 h 4134970"/>
              <a:gd name="connsiteX240" fmla="*/ 4309782 w 5183841"/>
              <a:gd name="connsiteY240" fmla="*/ 2897841 h 4134970"/>
              <a:gd name="connsiteX241" fmla="*/ 4303059 w 5183841"/>
              <a:gd name="connsiteY241" fmla="*/ 2850776 h 4134970"/>
              <a:gd name="connsiteX242" fmla="*/ 4282888 w 5183841"/>
              <a:gd name="connsiteY242" fmla="*/ 2790264 h 4134970"/>
              <a:gd name="connsiteX243" fmla="*/ 4262717 w 5183841"/>
              <a:gd name="connsiteY243" fmla="*/ 2776817 h 4134970"/>
              <a:gd name="connsiteX244" fmla="*/ 4249270 w 5183841"/>
              <a:gd name="connsiteY244" fmla="*/ 2756647 h 4134970"/>
              <a:gd name="connsiteX245" fmla="*/ 4208929 w 5183841"/>
              <a:gd name="connsiteY245" fmla="*/ 2729753 h 4134970"/>
              <a:gd name="connsiteX246" fmla="*/ 4188759 w 5183841"/>
              <a:gd name="connsiteY246" fmla="*/ 2716305 h 4134970"/>
              <a:gd name="connsiteX247" fmla="*/ 4161864 w 5183841"/>
              <a:gd name="connsiteY247" fmla="*/ 2689411 h 4134970"/>
              <a:gd name="connsiteX248" fmla="*/ 4155141 w 5183841"/>
              <a:gd name="connsiteY248" fmla="*/ 2669241 h 4134970"/>
              <a:gd name="connsiteX249" fmla="*/ 4188759 w 5183841"/>
              <a:gd name="connsiteY249" fmla="*/ 2595282 h 4134970"/>
              <a:gd name="connsiteX250" fmla="*/ 4202206 w 5183841"/>
              <a:gd name="connsiteY250" fmla="*/ 2575111 h 4134970"/>
              <a:gd name="connsiteX251" fmla="*/ 4229100 w 5183841"/>
              <a:gd name="connsiteY251" fmla="*/ 2561664 h 4134970"/>
              <a:gd name="connsiteX252" fmla="*/ 4249270 w 5183841"/>
              <a:gd name="connsiteY252" fmla="*/ 2548217 h 4134970"/>
              <a:gd name="connsiteX253" fmla="*/ 4329953 w 5183841"/>
              <a:gd name="connsiteY253" fmla="*/ 2528047 h 4134970"/>
              <a:gd name="connsiteX254" fmla="*/ 4383741 w 5183841"/>
              <a:gd name="connsiteY254" fmla="*/ 2514600 h 4134970"/>
              <a:gd name="connsiteX255" fmla="*/ 4430806 w 5183841"/>
              <a:gd name="connsiteY255" fmla="*/ 2507876 h 4134970"/>
              <a:gd name="connsiteX256" fmla="*/ 4477870 w 5183841"/>
              <a:gd name="connsiteY256" fmla="*/ 2494429 h 4134970"/>
              <a:gd name="connsiteX257" fmla="*/ 4531659 w 5183841"/>
              <a:gd name="connsiteY257" fmla="*/ 2480982 h 4134970"/>
              <a:gd name="connsiteX258" fmla="*/ 4585447 w 5183841"/>
              <a:gd name="connsiteY258" fmla="*/ 2454088 h 4134970"/>
              <a:gd name="connsiteX259" fmla="*/ 4612341 w 5183841"/>
              <a:gd name="connsiteY259" fmla="*/ 2447364 h 4134970"/>
              <a:gd name="connsiteX260" fmla="*/ 4659406 w 5183841"/>
              <a:gd name="connsiteY260" fmla="*/ 2420470 h 4134970"/>
              <a:gd name="connsiteX261" fmla="*/ 4693023 w 5183841"/>
              <a:gd name="connsiteY261" fmla="*/ 2373405 h 4134970"/>
              <a:gd name="connsiteX262" fmla="*/ 4713194 w 5183841"/>
              <a:gd name="connsiteY262" fmla="*/ 2299447 h 4134970"/>
              <a:gd name="connsiteX263" fmla="*/ 4719917 w 5183841"/>
              <a:gd name="connsiteY263" fmla="*/ 2272553 h 4134970"/>
              <a:gd name="connsiteX264" fmla="*/ 4726641 w 5183841"/>
              <a:gd name="connsiteY264" fmla="*/ 2252382 h 4134970"/>
              <a:gd name="connsiteX265" fmla="*/ 4733364 w 5183841"/>
              <a:gd name="connsiteY265" fmla="*/ 2218764 h 4134970"/>
              <a:gd name="connsiteX266" fmla="*/ 4713194 w 5183841"/>
              <a:gd name="connsiteY266" fmla="*/ 2124635 h 4134970"/>
              <a:gd name="connsiteX267" fmla="*/ 4706470 w 5183841"/>
              <a:gd name="connsiteY267" fmla="*/ 2104464 h 4134970"/>
              <a:gd name="connsiteX268" fmla="*/ 4693023 w 5183841"/>
              <a:gd name="connsiteY268" fmla="*/ 2084294 h 4134970"/>
              <a:gd name="connsiteX269" fmla="*/ 4652682 w 5183841"/>
              <a:gd name="connsiteY269" fmla="*/ 2070847 h 4134970"/>
              <a:gd name="connsiteX270" fmla="*/ 4632512 w 5183841"/>
              <a:gd name="connsiteY270" fmla="*/ 2057400 h 4134970"/>
              <a:gd name="connsiteX271" fmla="*/ 4558553 w 5183841"/>
              <a:gd name="connsiteY271" fmla="*/ 2077570 h 4134970"/>
              <a:gd name="connsiteX272" fmla="*/ 4531659 w 5183841"/>
              <a:gd name="connsiteY272" fmla="*/ 2138082 h 4134970"/>
              <a:gd name="connsiteX273" fmla="*/ 4524935 w 5183841"/>
              <a:gd name="connsiteY273" fmla="*/ 2158253 h 4134970"/>
              <a:gd name="connsiteX274" fmla="*/ 4511488 w 5183841"/>
              <a:gd name="connsiteY274" fmla="*/ 2178423 h 4134970"/>
              <a:gd name="connsiteX275" fmla="*/ 4491317 w 5183841"/>
              <a:gd name="connsiteY275" fmla="*/ 2238935 h 4134970"/>
              <a:gd name="connsiteX276" fmla="*/ 4477870 w 5183841"/>
              <a:gd name="connsiteY276" fmla="*/ 2272553 h 4134970"/>
              <a:gd name="connsiteX277" fmla="*/ 4464423 w 5183841"/>
              <a:gd name="connsiteY277" fmla="*/ 2312894 h 4134970"/>
              <a:gd name="connsiteX278" fmla="*/ 4437529 w 5183841"/>
              <a:gd name="connsiteY278" fmla="*/ 2353235 h 4134970"/>
              <a:gd name="connsiteX279" fmla="*/ 4377017 w 5183841"/>
              <a:gd name="connsiteY279" fmla="*/ 2400300 h 4134970"/>
              <a:gd name="connsiteX280" fmla="*/ 4356847 w 5183841"/>
              <a:gd name="connsiteY280" fmla="*/ 2407023 h 4134970"/>
              <a:gd name="connsiteX281" fmla="*/ 4336676 w 5183841"/>
              <a:gd name="connsiteY281" fmla="*/ 2420470 h 4134970"/>
              <a:gd name="connsiteX282" fmla="*/ 4276164 w 5183841"/>
              <a:gd name="connsiteY282" fmla="*/ 2433917 h 4134970"/>
              <a:gd name="connsiteX283" fmla="*/ 4242547 w 5183841"/>
              <a:gd name="connsiteY283" fmla="*/ 2440641 h 4134970"/>
              <a:gd name="connsiteX284" fmla="*/ 4161864 w 5183841"/>
              <a:gd name="connsiteY284" fmla="*/ 2420470 h 4134970"/>
              <a:gd name="connsiteX285" fmla="*/ 4148417 w 5183841"/>
              <a:gd name="connsiteY285" fmla="*/ 2380129 h 4134970"/>
              <a:gd name="connsiteX286" fmla="*/ 4175312 w 5183841"/>
              <a:gd name="connsiteY286" fmla="*/ 2319617 h 4134970"/>
              <a:gd name="connsiteX287" fmla="*/ 4195482 w 5183841"/>
              <a:gd name="connsiteY287" fmla="*/ 2279276 h 4134970"/>
              <a:gd name="connsiteX288" fmla="*/ 4215653 w 5183841"/>
              <a:gd name="connsiteY288" fmla="*/ 2265829 h 4134970"/>
              <a:gd name="connsiteX289" fmla="*/ 4249270 w 5183841"/>
              <a:gd name="connsiteY289" fmla="*/ 2225488 h 4134970"/>
              <a:gd name="connsiteX290" fmla="*/ 4262717 w 5183841"/>
              <a:gd name="connsiteY290" fmla="*/ 2205317 h 4134970"/>
              <a:gd name="connsiteX291" fmla="*/ 4255994 w 5183841"/>
              <a:gd name="connsiteY291" fmla="*/ 2178423 h 4134970"/>
              <a:gd name="connsiteX292" fmla="*/ 4235823 w 5183841"/>
              <a:gd name="connsiteY292" fmla="*/ 2171700 h 4134970"/>
              <a:gd name="connsiteX293" fmla="*/ 4175312 w 5183841"/>
              <a:gd name="connsiteY293" fmla="*/ 2178423 h 4134970"/>
              <a:gd name="connsiteX294" fmla="*/ 4128247 w 5183841"/>
              <a:gd name="connsiteY294" fmla="*/ 2164976 h 4134970"/>
              <a:gd name="connsiteX295" fmla="*/ 4121523 w 5183841"/>
              <a:gd name="connsiteY295" fmla="*/ 2144805 h 4134970"/>
              <a:gd name="connsiteX296" fmla="*/ 4141694 w 5183841"/>
              <a:gd name="connsiteY296" fmla="*/ 2104464 h 4134970"/>
              <a:gd name="connsiteX297" fmla="*/ 4161864 w 5183841"/>
              <a:gd name="connsiteY297" fmla="*/ 2097741 h 4134970"/>
              <a:gd name="connsiteX298" fmla="*/ 4215653 w 5183841"/>
              <a:gd name="connsiteY298" fmla="*/ 2091017 h 4134970"/>
              <a:gd name="connsiteX299" fmla="*/ 4255994 w 5183841"/>
              <a:gd name="connsiteY299" fmla="*/ 2084294 h 4134970"/>
              <a:gd name="connsiteX300" fmla="*/ 4289612 w 5183841"/>
              <a:gd name="connsiteY300" fmla="*/ 2064123 h 4134970"/>
              <a:gd name="connsiteX301" fmla="*/ 4309782 w 5183841"/>
              <a:gd name="connsiteY301" fmla="*/ 2057400 h 4134970"/>
              <a:gd name="connsiteX302" fmla="*/ 4336676 w 5183841"/>
              <a:gd name="connsiteY302" fmla="*/ 2023782 h 4134970"/>
              <a:gd name="connsiteX303" fmla="*/ 4363570 w 5183841"/>
              <a:gd name="connsiteY303" fmla="*/ 1983441 h 4134970"/>
              <a:gd name="connsiteX304" fmla="*/ 4370294 w 5183841"/>
              <a:gd name="connsiteY304" fmla="*/ 1956547 h 4134970"/>
              <a:gd name="connsiteX305" fmla="*/ 4390464 w 5183841"/>
              <a:gd name="connsiteY305" fmla="*/ 1943100 h 4134970"/>
              <a:gd name="connsiteX306" fmla="*/ 4403912 w 5183841"/>
              <a:gd name="connsiteY306" fmla="*/ 1929653 h 4134970"/>
              <a:gd name="connsiteX307" fmla="*/ 4410635 w 5183841"/>
              <a:gd name="connsiteY307" fmla="*/ 1909482 h 4134970"/>
              <a:gd name="connsiteX308" fmla="*/ 4437529 w 5183841"/>
              <a:gd name="connsiteY308" fmla="*/ 1869141 h 4134970"/>
              <a:gd name="connsiteX309" fmla="*/ 4450976 w 5183841"/>
              <a:gd name="connsiteY309" fmla="*/ 1828800 h 4134970"/>
              <a:gd name="connsiteX310" fmla="*/ 4457700 w 5183841"/>
              <a:gd name="connsiteY310" fmla="*/ 1801905 h 4134970"/>
              <a:gd name="connsiteX311" fmla="*/ 4484594 w 5183841"/>
              <a:gd name="connsiteY311" fmla="*/ 1754841 h 4134970"/>
              <a:gd name="connsiteX312" fmla="*/ 4498041 w 5183841"/>
              <a:gd name="connsiteY312" fmla="*/ 1667435 h 4134970"/>
              <a:gd name="connsiteX313" fmla="*/ 4504764 w 5183841"/>
              <a:gd name="connsiteY313" fmla="*/ 1627094 h 4134970"/>
              <a:gd name="connsiteX314" fmla="*/ 4511488 w 5183841"/>
              <a:gd name="connsiteY314" fmla="*/ 1546411 h 4134970"/>
              <a:gd name="connsiteX315" fmla="*/ 4531659 w 5183841"/>
              <a:gd name="connsiteY315" fmla="*/ 1418664 h 4134970"/>
              <a:gd name="connsiteX316" fmla="*/ 4538382 w 5183841"/>
              <a:gd name="connsiteY316" fmla="*/ 1391770 h 4134970"/>
              <a:gd name="connsiteX317" fmla="*/ 4565276 w 5183841"/>
              <a:gd name="connsiteY317" fmla="*/ 1364876 h 4134970"/>
              <a:gd name="connsiteX318" fmla="*/ 4598894 w 5183841"/>
              <a:gd name="connsiteY318" fmla="*/ 1317811 h 4134970"/>
              <a:gd name="connsiteX319" fmla="*/ 4605617 w 5183841"/>
              <a:gd name="connsiteY319" fmla="*/ 1290917 h 4134970"/>
              <a:gd name="connsiteX320" fmla="*/ 4625788 w 5183841"/>
              <a:gd name="connsiteY320" fmla="*/ 1243853 h 4134970"/>
              <a:gd name="connsiteX321" fmla="*/ 4639235 w 5183841"/>
              <a:gd name="connsiteY321" fmla="*/ 1176617 h 4134970"/>
              <a:gd name="connsiteX322" fmla="*/ 4625788 w 5183841"/>
              <a:gd name="connsiteY322" fmla="*/ 974911 h 4134970"/>
              <a:gd name="connsiteX323" fmla="*/ 4612341 w 5183841"/>
              <a:gd name="connsiteY323" fmla="*/ 934570 h 4134970"/>
              <a:gd name="connsiteX324" fmla="*/ 4605617 w 5183841"/>
              <a:gd name="connsiteY324" fmla="*/ 914400 h 4134970"/>
              <a:gd name="connsiteX325" fmla="*/ 4585447 w 5183841"/>
              <a:gd name="connsiteY325" fmla="*/ 894229 h 4134970"/>
              <a:gd name="connsiteX326" fmla="*/ 4572000 w 5183841"/>
              <a:gd name="connsiteY326" fmla="*/ 874058 h 4134970"/>
              <a:gd name="connsiteX327" fmla="*/ 4531659 w 5183841"/>
              <a:gd name="connsiteY327" fmla="*/ 847164 h 4134970"/>
              <a:gd name="connsiteX328" fmla="*/ 4511488 w 5183841"/>
              <a:gd name="connsiteY328" fmla="*/ 826994 h 4134970"/>
              <a:gd name="connsiteX329" fmla="*/ 4491317 w 5183841"/>
              <a:gd name="connsiteY329" fmla="*/ 820270 h 4134970"/>
              <a:gd name="connsiteX330" fmla="*/ 4450976 w 5183841"/>
              <a:gd name="connsiteY330" fmla="*/ 793376 h 4134970"/>
              <a:gd name="connsiteX331" fmla="*/ 4410635 w 5183841"/>
              <a:gd name="connsiteY331" fmla="*/ 779929 h 4134970"/>
              <a:gd name="connsiteX332" fmla="*/ 4350123 w 5183841"/>
              <a:gd name="connsiteY332" fmla="*/ 739588 h 4134970"/>
              <a:gd name="connsiteX333" fmla="*/ 4329953 w 5183841"/>
              <a:gd name="connsiteY333" fmla="*/ 726141 h 4134970"/>
              <a:gd name="connsiteX334" fmla="*/ 4309782 w 5183841"/>
              <a:gd name="connsiteY334" fmla="*/ 719417 h 4134970"/>
              <a:gd name="connsiteX335" fmla="*/ 4235823 w 5183841"/>
              <a:gd name="connsiteY335" fmla="*/ 672353 h 4134970"/>
              <a:gd name="connsiteX336" fmla="*/ 4195482 w 5183841"/>
              <a:gd name="connsiteY336" fmla="*/ 645458 h 4134970"/>
              <a:gd name="connsiteX337" fmla="*/ 4148417 w 5183841"/>
              <a:gd name="connsiteY337" fmla="*/ 632011 h 4134970"/>
              <a:gd name="connsiteX338" fmla="*/ 4121523 w 5183841"/>
              <a:gd name="connsiteY338" fmla="*/ 618564 h 4134970"/>
              <a:gd name="connsiteX339" fmla="*/ 4101353 w 5183841"/>
              <a:gd name="connsiteY339" fmla="*/ 611841 h 4134970"/>
              <a:gd name="connsiteX340" fmla="*/ 4074459 w 5183841"/>
              <a:gd name="connsiteY340" fmla="*/ 598394 h 4134970"/>
              <a:gd name="connsiteX341" fmla="*/ 4040841 w 5183841"/>
              <a:gd name="connsiteY341" fmla="*/ 591670 h 4134970"/>
              <a:gd name="connsiteX342" fmla="*/ 4000500 w 5183841"/>
              <a:gd name="connsiteY342" fmla="*/ 578223 h 4134970"/>
              <a:gd name="connsiteX343" fmla="*/ 3980329 w 5183841"/>
              <a:gd name="connsiteY343" fmla="*/ 571500 h 4134970"/>
              <a:gd name="connsiteX344" fmla="*/ 3913094 w 5183841"/>
              <a:gd name="connsiteY344" fmla="*/ 558053 h 4134970"/>
              <a:gd name="connsiteX345" fmla="*/ 3516406 w 5183841"/>
              <a:gd name="connsiteY345" fmla="*/ 564776 h 4134970"/>
              <a:gd name="connsiteX346" fmla="*/ 3200400 w 5183841"/>
              <a:gd name="connsiteY346" fmla="*/ 551329 h 4134970"/>
              <a:gd name="connsiteX347" fmla="*/ 3160059 w 5183841"/>
              <a:gd name="connsiteY347" fmla="*/ 537882 h 4134970"/>
              <a:gd name="connsiteX348" fmla="*/ 3106270 w 5183841"/>
              <a:gd name="connsiteY348" fmla="*/ 524435 h 4134970"/>
              <a:gd name="connsiteX349" fmla="*/ 3065929 w 5183841"/>
              <a:gd name="connsiteY349" fmla="*/ 510988 h 4134970"/>
              <a:gd name="connsiteX350" fmla="*/ 3045759 w 5183841"/>
              <a:gd name="connsiteY350" fmla="*/ 497541 h 4134970"/>
              <a:gd name="connsiteX351" fmla="*/ 3039035 w 5183841"/>
              <a:gd name="connsiteY351" fmla="*/ 470647 h 4134970"/>
              <a:gd name="connsiteX352" fmla="*/ 3025588 w 5183841"/>
              <a:gd name="connsiteY352" fmla="*/ 443753 h 4134970"/>
              <a:gd name="connsiteX353" fmla="*/ 3032312 w 5183841"/>
              <a:gd name="connsiteY353" fmla="*/ 336176 h 4134970"/>
              <a:gd name="connsiteX354" fmla="*/ 3039035 w 5183841"/>
              <a:gd name="connsiteY354" fmla="*/ 316005 h 4134970"/>
              <a:gd name="connsiteX355" fmla="*/ 3079376 w 5183841"/>
              <a:gd name="connsiteY355" fmla="*/ 289111 h 4134970"/>
              <a:gd name="connsiteX356" fmla="*/ 3119717 w 5183841"/>
              <a:gd name="connsiteY356" fmla="*/ 275664 h 4134970"/>
              <a:gd name="connsiteX357" fmla="*/ 3301253 w 5183841"/>
              <a:gd name="connsiteY357" fmla="*/ 289111 h 4134970"/>
              <a:gd name="connsiteX358" fmla="*/ 3348317 w 5183841"/>
              <a:gd name="connsiteY358" fmla="*/ 302558 h 4134970"/>
              <a:gd name="connsiteX359" fmla="*/ 3375212 w 5183841"/>
              <a:gd name="connsiteY359" fmla="*/ 309282 h 4134970"/>
              <a:gd name="connsiteX360" fmla="*/ 3402106 w 5183841"/>
              <a:gd name="connsiteY360" fmla="*/ 329453 h 4134970"/>
              <a:gd name="connsiteX361" fmla="*/ 3462617 w 5183841"/>
              <a:gd name="connsiteY361" fmla="*/ 349623 h 4134970"/>
              <a:gd name="connsiteX362" fmla="*/ 3482788 w 5183841"/>
              <a:gd name="connsiteY362" fmla="*/ 356347 h 4134970"/>
              <a:gd name="connsiteX363" fmla="*/ 3502959 w 5183841"/>
              <a:gd name="connsiteY363" fmla="*/ 369794 h 4134970"/>
              <a:gd name="connsiteX364" fmla="*/ 3550023 w 5183841"/>
              <a:gd name="connsiteY364" fmla="*/ 383241 h 4134970"/>
              <a:gd name="connsiteX365" fmla="*/ 3570194 w 5183841"/>
              <a:gd name="connsiteY365" fmla="*/ 389964 h 4134970"/>
              <a:gd name="connsiteX366" fmla="*/ 3590364 w 5183841"/>
              <a:gd name="connsiteY366" fmla="*/ 403411 h 4134970"/>
              <a:gd name="connsiteX367" fmla="*/ 3657600 w 5183841"/>
              <a:gd name="connsiteY367" fmla="*/ 416858 h 4134970"/>
              <a:gd name="connsiteX368" fmla="*/ 3711388 w 5183841"/>
              <a:gd name="connsiteY368" fmla="*/ 437029 h 4134970"/>
              <a:gd name="connsiteX369" fmla="*/ 3758453 w 5183841"/>
              <a:gd name="connsiteY369" fmla="*/ 450476 h 4134970"/>
              <a:gd name="connsiteX370" fmla="*/ 3785347 w 5183841"/>
              <a:gd name="connsiteY370" fmla="*/ 457200 h 4134970"/>
              <a:gd name="connsiteX371" fmla="*/ 3812241 w 5183841"/>
              <a:gd name="connsiteY371" fmla="*/ 470647 h 4134970"/>
              <a:gd name="connsiteX372" fmla="*/ 3866029 w 5183841"/>
              <a:gd name="connsiteY372" fmla="*/ 484094 h 4134970"/>
              <a:gd name="connsiteX373" fmla="*/ 3886200 w 5183841"/>
              <a:gd name="connsiteY373" fmla="*/ 490817 h 4134970"/>
              <a:gd name="connsiteX374" fmla="*/ 3919817 w 5183841"/>
              <a:gd name="connsiteY374" fmla="*/ 497541 h 4134970"/>
              <a:gd name="connsiteX375" fmla="*/ 3939988 w 5183841"/>
              <a:gd name="connsiteY375" fmla="*/ 504264 h 4134970"/>
              <a:gd name="connsiteX376" fmla="*/ 3966882 w 5183841"/>
              <a:gd name="connsiteY376" fmla="*/ 510988 h 4134970"/>
              <a:gd name="connsiteX377" fmla="*/ 4020670 w 5183841"/>
              <a:gd name="connsiteY377" fmla="*/ 531158 h 4134970"/>
              <a:gd name="connsiteX378" fmla="*/ 4074459 w 5183841"/>
              <a:gd name="connsiteY378" fmla="*/ 537882 h 4134970"/>
              <a:gd name="connsiteX379" fmla="*/ 4114800 w 5183841"/>
              <a:gd name="connsiteY379" fmla="*/ 544605 h 4134970"/>
              <a:gd name="connsiteX380" fmla="*/ 4161864 w 5183841"/>
              <a:gd name="connsiteY380" fmla="*/ 551329 h 4134970"/>
              <a:gd name="connsiteX381" fmla="*/ 4202206 w 5183841"/>
              <a:gd name="connsiteY381" fmla="*/ 558053 h 4134970"/>
              <a:gd name="connsiteX382" fmla="*/ 4316506 w 5183841"/>
              <a:gd name="connsiteY382" fmla="*/ 571500 h 4134970"/>
              <a:gd name="connsiteX383" fmla="*/ 4444253 w 5183841"/>
              <a:gd name="connsiteY383" fmla="*/ 584947 h 4134970"/>
              <a:gd name="connsiteX384" fmla="*/ 4666129 w 5183841"/>
              <a:gd name="connsiteY384" fmla="*/ 578223 h 4134970"/>
              <a:gd name="connsiteX385" fmla="*/ 4766982 w 5183841"/>
              <a:gd name="connsiteY385" fmla="*/ 551329 h 4134970"/>
              <a:gd name="connsiteX386" fmla="*/ 4847664 w 5183841"/>
              <a:gd name="connsiteY386" fmla="*/ 497541 h 4134970"/>
              <a:gd name="connsiteX387" fmla="*/ 4881282 w 5183841"/>
              <a:gd name="connsiteY387" fmla="*/ 463923 h 4134970"/>
              <a:gd name="connsiteX388" fmla="*/ 4982135 w 5183841"/>
              <a:gd name="connsiteY388" fmla="*/ 383241 h 4134970"/>
              <a:gd name="connsiteX389" fmla="*/ 5056094 w 5183841"/>
              <a:gd name="connsiteY389" fmla="*/ 289111 h 4134970"/>
              <a:gd name="connsiteX390" fmla="*/ 5089712 w 5183841"/>
              <a:gd name="connsiteY390" fmla="*/ 242047 h 4134970"/>
              <a:gd name="connsiteX391" fmla="*/ 5116606 w 5183841"/>
              <a:gd name="connsiteY391" fmla="*/ 208429 h 4134970"/>
              <a:gd name="connsiteX392" fmla="*/ 5150223 w 5183841"/>
              <a:gd name="connsiteY392" fmla="*/ 147917 h 4134970"/>
              <a:gd name="connsiteX393" fmla="*/ 5163670 w 5183841"/>
              <a:gd name="connsiteY393" fmla="*/ 127747 h 4134970"/>
              <a:gd name="connsiteX394" fmla="*/ 5170394 w 5183841"/>
              <a:gd name="connsiteY394" fmla="*/ 94129 h 4134970"/>
              <a:gd name="connsiteX395" fmla="*/ 5183841 w 5183841"/>
              <a:gd name="connsiteY395" fmla="*/ 53788 h 4134970"/>
              <a:gd name="connsiteX396" fmla="*/ 5170394 w 5183841"/>
              <a:gd name="connsiteY396" fmla="*/ 0 h 413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5183841" h="4134970">
                <a:moveTo>
                  <a:pt x="0" y="4134970"/>
                </a:moveTo>
                <a:cubicBezTo>
                  <a:pt x="15688" y="4128247"/>
                  <a:pt x="31798" y="4122433"/>
                  <a:pt x="47064" y="4114800"/>
                </a:cubicBezTo>
                <a:cubicBezTo>
                  <a:pt x="99203" y="4088731"/>
                  <a:pt x="36703" y="4111531"/>
                  <a:pt x="87406" y="4094629"/>
                </a:cubicBezTo>
                <a:cubicBezTo>
                  <a:pt x="120526" y="4069788"/>
                  <a:pt x="135177" y="4056294"/>
                  <a:pt x="181535" y="4040841"/>
                </a:cubicBezTo>
                <a:cubicBezTo>
                  <a:pt x="194982" y="4036359"/>
                  <a:pt x="208792" y="4032846"/>
                  <a:pt x="221876" y="4027394"/>
                </a:cubicBezTo>
                <a:cubicBezTo>
                  <a:pt x="235754" y="4021612"/>
                  <a:pt x="248566" y="4013523"/>
                  <a:pt x="262217" y="4007223"/>
                </a:cubicBezTo>
                <a:cubicBezTo>
                  <a:pt x="277714" y="4000070"/>
                  <a:pt x="293785" y="3994206"/>
                  <a:pt x="309282" y="3987053"/>
                </a:cubicBezTo>
                <a:cubicBezTo>
                  <a:pt x="366763" y="3960523"/>
                  <a:pt x="334227" y="3974287"/>
                  <a:pt x="389964" y="3939988"/>
                </a:cubicBezTo>
                <a:cubicBezTo>
                  <a:pt x="405353" y="3930518"/>
                  <a:pt x="421611" y="3922516"/>
                  <a:pt x="437029" y="3913094"/>
                </a:cubicBezTo>
                <a:cubicBezTo>
                  <a:pt x="461963" y="3897856"/>
                  <a:pt x="490325" y="3886692"/>
                  <a:pt x="510988" y="3866029"/>
                </a:cubicBezTo>
                <a:cubicBezTo>
                  <a:pt x="522194" y="3854823"/>
                  <a:pt x="532231" y="3842311"/>
                  <a:pt x="544606" y="3832411"/>
                </a:cubicBezTo>
                <a:cubicBezTo>
                  <a:pt x="554810" y="3824248"/>
                  <a:pt x="567908" y="3820264"/>
                  <a:pt x="578223" y="3812241"/>
                </a:cubicBezTo>
                <a:cubicBezTo>
                  <a:pt x="625358" y="3775580"/>
                  <a:pt x="586623" y="3797118"/>
                  <a:pt x="625288" y="3758453"/>
                </a:cubicBezTo>
                <a:cubicBezTo>
                  <a:pt x="631002" y="3752739"/>
                  <a:pt x="639452" y="3750411"/>
                  <a:pt x="645459" y="3745005"/>
                </a:cubicBezTo>
                <a:cubicBezTo>
                  <a:pt x="661950" y="3730163"/>
                  <a:pt x="676835" y="3713629"/>
                  <a:pt x="692523" y="3697941"/>
                </a:cubicBezTo>
                <a:lnTo>
                  <a:pt x="692523" y="3697941"/>
                </a:lnTo>
                <a:cubicBezTo>
                  <a:pt x="789405" y="3568765"/>
                  <a:pt x="688172" y="3702575"/>
                  <a:pt x="759759" y="3610535"/>
                </a:cubicBezTo>
                <a:cubicBezTo>
                  <a:pt x="766639" y="3601690"/>
                  <a:pt x="773049" y="3592486"/>
                  <a:pt x="779929" y="3583641"/>
                </a:cubicBezTo>
                <a:cubicBezTo>
                  <a:pt x="866991" y="3471702"/>
                  <a:pt x="760745" y="3607145"/>
                  <a:pt x="826994" y="3529853"/>
                </a:cubicBezTo>
                <a:cubicBezTo>
                  <a:pt x="834287" y="3521345"/>
                  <a:pt x="839990" y="3511567"/>
                  <a:pt x="847164" y="3502958"/>
                </a:cubicBezTo>
                <a:cubicBezTo>
                  <a:pt x="851222" y="3498088"/>
                  <a:pt x="856652" y="3494461"/>
                  <a:pt x="860612" y="3489511"/>
                </a:cubicBezTo>
                <a:cubicBezTo>
                  <a:pt x="865660" y="3483201"/>
                  <a:pt x="869306" y="3475876"/>
                  <a:pt x="874059" y="3469341"/>
                </a:cubicBezTo>
                <a:cubicBezTo>
                  <a:pt x="887241" y="3451216"/>
                  <a:pt x="901968" y="3434201"/>
                  <a:pt x="914400" y="3415553"/>
                </a:cubicBezTo>
                <a:cubicBezTo>
                  <a:pt x="918882" y="3408829"/>
                  <a:pt x="923150" y="3401958"/>
                  <a:pt x="927847" y="3395382"/>
                </a:cubicBezTo>
                <a:cubicBezTo>
                  <a:pt x="934360" y="3386263"/>
                  <a:pt x="942078" y="3377990"/>
                  <a:pt x="948017" y="3368488"/>
                </a:cubicBezTo>
                <a:cubicBezTo>
                  <a:pt x="953329" y="3359989"/>
                  <a:pt x="956152" y="3350093"/>
                  <a:pt x="961464" y="3341594"/>
                </a:cubicBezTo>
                <a:cubicBezTo>
                  <a:pt x="967403" y="3332091"/>
                  <a:pt x="975419" y="3324024"/>
                  <a:pt x="981635" y="3314700"/>
                </a:cubicBezTo>
                <a:cubicBezTo>
                  <a:pt x="988884" y="3303827"/>
                  <a:pt x="994557" y="3291956"/>
                  <a:pt x="1001806" y="3281082"/>
                </a:cubicBezTo>
                <a:cubicBezTo>
                  <a:pt x="1008022" y="3271758"/>
                  <a:pt x="1016037" y="3263690"/>
                  <a:pt x="1021976" y="3254188"/>
                </a:cubicBezTo>
                <a:cubicBezTo>
                  <a:pt x="1046168" y="3215480"/>
                  <a:pt x="1026897" y="3240674"/>
                  <a:pt x="1042147" y="3207123"/>
                </a:cubicBezTo>
                <a:cubicBezTo>
                  <a:pt x="1068446" y="3149265"/>
                  <a:pt x="1061539" y="3162713"/>
                  <a:pt x="1095935" y="3119717"/>
                </a:cubicBezTo>
                <a:cubicBezTo>
                  <a:pt x="1098176" y="3112994"/>
                  <a:pt x="1099489" y="3105886"/>
                  <a:pt x="1102659" y="3099547"/>
                </a:cubicBezTo>
                <a:cubicBezTo>
                  <a:pt x="1126913" y="3051040"/>
                  <a:pt x="1105983" y="3111406"/>
                  <a:pt x="1129553" y="3052482"/>
                </a:cubicBezTo>
                <a:cubicBezTo>
                  <a:pt x="1137704" y="3032104"/>
                  <a:pt x="1151141" y="2984974"/>
                  <a:pt x="1156447" y="2965076"/>
                </a:cubicBezTo>
                <a:cubicBezTo>
                  <a:pt x="1156474" y="2964976"/>
                  <a:pt x="1173243" y="2897891"/>
                  <a:pt x="1176617" y="2884394"/>
                </a:cubicBezTo>
                <a:lnTo>
                  <a:pt x="1183341" y="2857500"/>
                </a:lnTo>
                <a:cubicBezTo>
                  <a:pt x="1185582" y="2848535"/>
                  <a:pt x="1184938" y="2838294"/>
                  <a:pt x="1190064" y="2830605"/>
                </a:cubicBezTo>
                <a:lnTo>
                  <a:pt x="1203512" y="2810435"/>
                </a:lnTo>
                <a:cubicBezTo>
                  <a:pt x="1224635" y="2683690"/>
                  <a:pt x="1215356" y="2754991"/>
                  <a:pt x="1203512" y="2494429"/>
                </a:cubicBezTo>
                <a:cubicBezTo>
                  <a:pt x="1203190" y="2487349"/>
                  <a:pt x="1199958" y="2480597"/>
                  <a:pt x="1196788" y="2474258"/>
                </a:cubicBezTo>
                <a:cubicBezTo>
                  <a:pt x="1190587" y="2461855"/>
                  <a:pt x="1174322" y="2441352"/>
                  <a:pt x="1163170" y="2433917"/>
                </a:cubicBezTo>
                <a:cubicBezTo>
                  <a:pt x="1157273" y="2429986"/>
                  <a:pt x="1149723" y="2429435"/>
                  <a:pt x="1143000" y="2427194"/>
                </a:cubicBezTo>
                <a:cubicBezTo>
                  <a:pt x="1136276" y="2422712"/>
                  <a:pt x="1130213" y="2417029"/>
                  <a:pt x="1122829" y="2413747"/>
                </a:cubicBezTo>
                <a:cubicBezTo>
                  <a:pt x="1109876" y="2407990"/>
                  <a:pt x="1082488" y="2400300"/>
                  <a:pt x="1082488" y="2400300"/>
                </a:cubicBezTo>
                <a:cubicBezTo>
                  <a:pt x="1075764" y="2395818"/>
                  <a:pt x="1069545" y="2390467"/>
                  <a:pt x="1062317" y="2386853"/>
                </a:cubicBezTo>
                <a:cubicBezTo>
                  <a:pt x="1031998" y="2371693"/>
                  <a:pt x="1050875" y="2390765"/>
                  <a:pt x="1021976" y="2366682"/>
                </a:cubicBezTo>
                <a:cubicBezTo>
                  <a:pt x="1014671" y="2360595"/>
                  <a:pt x="1007893" y="2353816"/>
                  <a:pt x="1001806" y="2346511"/>
                </a:cubicBezTo>
                <a:cubicBezTo>
                  <a:pt x="996633" y="2340303"/>
                  <a:pt x="994440" y="2331662"/>
                  <a:pt x="988359" y="2326341"/>
                </a:cubicBezTo>
                <a:cubicBezTo>
                  <a:pt x="976196" y="2315699"/>
                  <a:pt x="948017" y="2299447"/>
                  <a:pt x="948017" y="2299447"/>
                </a:cubicBezTo>
                <a:cubicBezTo>
                  <a:pt x="939052" y="2286000"/>
                  <a:pt x="926234" y="2274437"/>
                  <a:pt x="921123" y="2259105"/>
                </a:cubicBezTo>
                <a:lnTo>
                  <a:pt x="907676" y="2218764"/>
                </a:lnTo>
                <a:cubicBezTo>
                  <a:pt x="909141" y="2207049"/>
                  <a:pt x="911094" y="2162857"/>
                  <a:pt x="921123" y="2144805"/>
                </a:cubicBezTo>
                <a:cubicBezTo>
                  <a:pt x="928971" y="2130677"/>
                  <a:pt x="948017" y="2104464"/>
                  <a:pt x="948017" y="2104464"/>
                </a:cubicBezTo>
                <a:cubicBezTo>
                  <a:pt x="965947" y="2106705"/>
                  <a:pt x="984028" y="2107956"/>
                  <a:pt x="1001806" y="2111188"/>
                </a:cubicBezTo>
                <a:cubicBezTo>
                  <a:pt x="1008779" y="2112456"/>
                  <a:pt x="1016442" y="2113484"/>
                  <a:pt x="1021976" y="2117911"/>
                </a:cubicBezTo>
                <a:cubicBezTo>
                  <a:pt x="1036505" y="2129534"/>
                  <a:pt x="1044761" y="2166097"/>
                  <a:pt x="1048870" y="2178423"/>
                </a:cubicBezTo>
                <a:cubicBezTo>
                  <a:pt x="1058149" y="2206259"/>
                  <a:pt x="1051663" y="2192698"/>
                  <a:pt x="1069041" y="2218764"/>
                </a:cubicBezTo>
                <a:cubicBezTo>
                  <a:pt x="1070625" y="2225099"/>
                  <a:pt x="1078102" y="2257934"/>
                  <a:pt x="1082488" y="2265829"/>
                </a:cubicBezTo>
                <a:cubicBezTo>
                  <a:pt x="1116473" y="2327002"/>
                  <a:pt x="1096885" y="2287140"/>
                  <a:pt x="1129553" y="2326341"/>
                </a:cubicBezTo>
                <a:cubicBezTo>
                  <a:pt x="1157568" y="2359958"/>
                  <a:pt x="1126191" y="2335305"/>
                  <a:pt x="1163170" y="2359958"/>
                </a:cubicBezTo>
                <a:cubicBezTo>
                  <a:pt x="1167652" y="2366682"/>
                  <a:pt x="1170307" y="2375081"/>
                  <a:pt x="1176617" y="2380129"/>
                </a:cubicBezTo>
                <a:cubicBezTo>
                  <a:pt x="1182151" y="2384557"/>
                  <a:pt x="1190449" y="2383683"/>
                  <a:pt x="1196788" y="2386853"/>
                </a:cubicBezTo>
                <a:cubicBezTo>
                  <a:pt x="1204016" y="2390467"/>
                  <a:pt x="1209575" y="2397018"/>
                  <a:pt x="1216959" y="2400300"/>
                </a:cubicBezTo>
                <a:cubicBezTo>
                  <a:pt x="1229912" y="2406057"/>
                  <a:pt x="1243853" y="2409265"/>
                  <a:pt x="1257300" y="2413747"/>
                </a:cubicBezTo>
                <a:lnTo>
                  <a:pt x="1317812" y="2433917"/>
                </a:lnTo>
                <a:lnTo>
                  <a:pt x="1358153" y="2447364"/>
                </a:lnTo>
                <a:cubicBezTo>
                  <a:pt x="1398802" y="2457527"/>
                  <a:pt x="1376274" y="2451164"/>
                  <a:pt x="1425388" y="2467535"/>
                </a:cubicBezTo>
                <a:lnTo>
                  <a:pt x="1445559" y="2474258"/>
                </a:lnTo>
                <a:cubicBezTo>
                  <a:pt x="1503362" y="2512794"/>
                  <a:pt x="1430228" y="2466592"/>
                  <a:pt x="1485900" y="2494429"/>
                </a:cubicBezTo>
                <a:cubicBezTo>
                  <a:pt x="1493536" y="2498247"/>
                  <a:pt x="1529918" y="2525001"/>
                  <a:pt x="1532964" y="2528047"/>
                </a:cubicBezTo>
                <a:cubicBezTo>
                  <a:pt x="1538678" y="2533761"/>
                  <a:pt x="1540698" y="2542503"/>
                  <a:pt x="1546412" y="2548217"/>
                </a:cubicBezTo>
                <a:cubicBezTo>
                  <a:pt x="1552126" y="2553931"/>
                  <a:pt x="1560543" y="2556296"/>
                  <a:pt x="1566582" y="2561664"/>
                </a:cubicBezTo>
                <a:cubicBezTo>
                  <a:pt x="1580795" y="2574298"/>
                  <a:pt x="1593476" y="2588558"/>
                  <a:pt x="1606923" y="2602005"/>
                </a:cubicBezTo>
                <a:cubicBezTo>
                  <a:pt x="1611405" y="2606488"/>
                  <a:pt x="1616566" y="2610382"/>
                  <a:pt x="1620370" y="2615453"/>
                </a:cubicBezTo>
                <a:cubicBezTo>
                  <a:pt x="1653855" y="2660098"/>
                  <a:pt x="1632614" y="2634419"/>
                  <a:pt x="1687606" y="2689411"/>
                </a:cubicBezTo>
                <a:lnTo>
                  <a:pt x="1707776" y="2709582"/>
                </a:lnTo>
                <a:cubicBezTo>
                  <a:pt x="1724677" y="2760281"/>
                  <a:pt x="1699914" y="2699755"/>
                  <a:pt x="1734670" y="2743200"/>
                </a:cubicBezTo>
                <a:cubicBezTo>
                  <a:pt x="1739097" y="2748734"/>
                  <a:pt x="1736967" y="2757836"/>
                  <a:pt x="1741394" y="2763370"/>
                </a:cubicBezTo>
                <a:cubicBezTo>
                  <a:pt x="1746442" y="2769680"/>
                  <a:pt x="1755254" y="2771769"/>
                  <a:pt x="1761564" y="2776817"/>
                </a:cubicBezTo>
                <a:cubicBezTo>
                  <a:pt x="1779025" y="2790785"/>
                  <a:pt x="1771906" y="2793366"/>
                  <a:pt x="1795182" y="2803711"/>
                </a:cubicBezTo>
                <a:cubicBezTo>
                  <a:pt x="1808135" y="2809468"/>
                  <a:pt x="1822076" y="2812676"/>
                  <a:pt x="1835523" y="2817158"/>
                </a:cubicBezTo>
                <a:cubicBezTo>
                  <a:pt x="1864464" y="2826805"/>
                  <a:pt x="1848813" y="2822162"/>
                  <a:pt x="1882588" y="2830605"/>
                </a:cubicBezTo>
                <a:cubicBezTo>
                  <a:pt x="1911723" y="2828364"/>
                  <a:pt x="1940998" y="2827506"/>
                  <a:pt x="1969994" y="2823882"/>
                </a:cubicBezTo>
                <a:cubicBezTo>
                  <a:pt x="1977026" y="2823003"/>
                  <a:pt x="1986045" y="2822925"/>
                  <a:pt x="1990164" y="2817158"/>
                </a:cubicBezTo>
                <a:cubicBezTo>
                  <a:pt x="1998403" y="2805624"/>
                  <a:pt x="1999129" y="2790264"/>
                  <a:pt x="2003612" y="2776817"/>
                </a:cubicBezTo>
                <a:lnTo>
                  <a:pt x="2017059" y="2736476"/>
                </a:lnTo>
                <a:cubicBezTo>
                  <a:pt x="2019300" y="2729752"/>
                  <a:pt x="2022617" y="2723296"/>
                  <a:pt x="2023782" y="2716305"/>
                </a:cubicBezTo>
                <a:lnTo>
                  <a:pt x="2030506" y="2675964"/>
                </a:lnTo>
                <a:cubicBezTo>
                  <a:pt x="2028265" y="2642346"/>
                  <a:pt x="2029037" y="2608391"/>
                  <a:pt x="2023782" y="2575111"/>
                </a:cubicBezTo>
                <a:cubicBezTo>
                  <a:pt x="2022219" y="2565211"/>
                  <a:pt x="2014283" y="2557429"/>
                  <a:pt x="2010335" y="2548217"/>
                </a:cubicBezTo>
                <a:cubicBezTo>
                  <a:pt x="1991473" y="2504205"/>
                  <a:pt x="2017689" y="2549005"/>
                  <a:pt x="1990164" y="2514600"/>
                </a:cubicBezTo>
                <a:cubicBezTo>
                  <a:pt x="1956682" y="2472748"/>
                  <a:pt x="2000729" y="2518029"/>
                  <a:pt x="1956547" y="2467535"/>
                </a:cubicBezTo>
                <a:cubicBezTo>
                  <a:pt x="1948199" y="2457994"/>
                  <a:pt x="1937904" y="2450267"/>
                  <a:pt x="1929653" y="2440641"/>
                </a:cubicBezTo>
                <a:cubicBezTo>
                  <a:pt x="1924394" y="2434506"/>
                  <a:pt x="1920903" y="2427046"/>
                  <a:pt x="1916206" y="2420470"/>
                </a:cubicBezTo>
                <a:cubicBezTo>
                  <a:pt x="1909693" y="2411351"/>
                  <a:pt x="1903328" y="2402084"/>
                  <a:pt x="1896035" y="2393576"/>
                </a:cubicBezTo>
                <a:cubicBezTo>
                  <a:pt x="1889847" y="2386356"/>
                  <a:pt x="1882052" y="2380625"/>
                  <a:pt x="1875864" y="2373405"/>
                </a:cubicBezTo>
                <a:cubicBezTo>
                  <a:pt x="1868571" y="2364897"/>
                  <a:pt x="1862207" y="2355629"/>
                  <a:pt x="1855694" y="2346511"/>
                </a:cubicBezTo>
                <a:cubicBezTo>
                  <a:pt x="1850997" y="2339936"/>
                  <a:pt x="1847615" y="2332380"/>
                  <a:pt x="1842247" y="2326341"/>
                </a:cubicBezTo>
                <a:cubicBezTo>
                  <a:pt x="1829613" y="2312128"/>
                  <a:pt x="1801906" y="2286000"/>
                  <a:pt x="1801906" y="2286000"/>
                </a:cubicBezTo>
                <a:cubicBezTo>
                  <a:pt x="1799665" y="2279276"/>
                  <a:pt x="1799113" y="2271726"/>
                  <a:pt x="1795182" y="2265829"/>
                </a:cubicBezTo>
                <a:cubicBezTo>
                  <a:pt x="1784827" y="2250296"/>
                  <a:pt x="1769726" y="2242134"/>
                  <a:pt x="1754841" y="2232211"/>
                </a:cubicBezTo>
                <a:cubicBezTo>
                  <a:pt x="1750359" y="2225488"/>
                  <a:pt x="1747108" y="2217755"/>
                  <a:pt x="1741394" y="2212041"/>
                </a:cubicBezTo>
                <a:cubicBezTo>
                  <a:pt x="1735680" y="2206327"/>
                  <a:pt x="1726482" y="2204729"/>
                  <a:pt x="1721223" y="2198594"/>
                </a:cubicBezTo>
                <a:cubicBezTo>
                  <a:pt x="1712718" y="2188672"/>
                  <a:pt x="1708894" y="2175431"/>
                  <a:pt x="1701053" y="2164976"/>
                </a:cubicBezTo>
                <a:cubicBezTo>
                  <a:pt x="1695348" y="2157369"/>
                  <a:pt x="1686969" y="2152110"/>
                  <a:pt x="1680882" y="2144805"/>
                </a:cubicBezTo>
                <a:cubicBezTo>
                  <a:pt x="1675709" y="2138597"/>
                  <a:pt x="1672608" y="2130843"/>
                  <a:pt x="1667435" y="2124635"/>
                </a:cubicBezTo>
                <a:cubicBezTo>
                  <a:pt x="1661348" y="2117330"/>
                  <a:pt x="1653351" y="2111769"/>
                  <a:pt x="1647264" y="2104464"/>
                </a:cubicBezTo>
                <a:cubicBezTo>
                  <a:pt x="1642091" y="2098256"/>
                  <a:pt x="1638990" y="2090502"/>
                  <a:pt x="1633817" y="2084294"/>
                </a:cubicBezTo>
                <a:cubicBezTo>
                  <a:pt x="1614481" y="2061091"/>
                  <a:pt x="1598081" y="2057765"/>
                  <a:pt x="1586753" y="2023782"/>
                </a:cubicBezTo>
                <a:cubicBezTo>
                  <a:pt x="1582271" y="2010335"/>
                  <a:pt x="1576086" y="1997340"/>
                  <a:pt x="1573306" y="1983441"/>
                </a:cubicBezTo>
                <a:cubicBezTo>
                  <a:pt x="1563908" y="1936455"/>
                  <a:pt x="1568461" y="1961095"/>
                  <a:pt x="1559859" y="1909482"/>
                </a:cubicBezTo>
                <a:cubicBezTo>
                  <a:pt x="1562100" y="1873623"/>
                  <a:pt x="1560979" y="1837394"/>
                  <a:pt x="1566582" y="1801905"/>
                </a:cubicBezTo>
                <a:cubicBezTo>
                  <a:pt x="1569570" y="1782980"/>
                  <a:pt x="1588247" y="1778249"/>
                  <a:pt x="1600200" y="1768288"/>
                </a:cubicBezTo>
                <a:cubicBezTo>
                  <a:pt x="1607505" y="1762201"/>
                  <a:pt x="1613065" y="1754204"/>
                  <a:pt x="1620370" y="1748117"/>
                </a:cubicBezTo>
                <a:cubicBezTo>
                  <a:pt x="1637748" y="1733635"/>
                  <a:pt x="1640496" y="1734685"/>
                  <a:pt x="1660712" y="1727947"/>
                </a:cubicBezTo>
                <a:cubicBezTo>
                  <a:pt x="1674159" y="1718982"/>
                  <a:pt x="1685721" y="1706164"/>
                  <a:pt x="1701053" y="1701053"/>
                </a:cubicBezTo>
                <a:cubicBezTo>
                  <a:pt x="1707776" y="1698812"/>
                  <a:pt x="1714884" y="1697499"/>
                  <a:pt x="1721223" y="1694329"/>
                </a:cubicBezTo>
                <a:cubicBezTo>
                  <a:pt x="1728451" y="1690715"/>
                  <a:pt x="1734010" y="1684164"/>
                  <a:pt x="1741394" y="1680882"/>
                </a:cubicBezTo>
                <a:cubicBezTo>
                  <a:pt x="1754347" y="1675125"/>
                  <a:pt x="1768288" y="1671917"/>
                  <a:pt x="1781735" y="1667435"/>
                </a:cubicBezTo>
                <a:cubicBezTo>
                  <a:pt x="1814841" y="1656399"/>
                  <a:pt x="1794911" y="1661877"/>
                  <a:pt x="1842247" y="1653988"/>
                </a:cubicBezTo>
                <a:cubicBezTo>
                  <a:pt x="1851212" y="1649506"/>
                  <a:pt x="1859929" y="1644489"/>
                  <a:pt x="1869141" y="1640541"/>
                </a:cubicBezTo>
                <a:cubicBezTo>
                  <a:pt x="1902289" y="1626335"/>
                  <a:pt x="1930323" y="1630400"/>
                  <a:pt x="1969994" y="1627094"/>
                </a:cubicBezTo>
                <a:cubicBezTo>
                  <a:pt x="2019300" y="1629335"/>
                  <a:pt x="2068907" y="1627937"/>
                  <a:pt x="2117912" y="1633817"/>
                </a:cubicBezTo>
                <a:cubicBezTo>
                  <a:pt x="2143808" y="1636924"/>
                  <a:pt x="2146170" y="1671527"/>
                  <a:pt x="2151529" y="1687605"/>
                </a:cubicBezTo>
                <a:lnTo>
                  <a:pt x="2158253" y="1707776"/>
                </a:lnTo>
                <a:cubicBezTo>
                  <a:pt x="2155653" y="1731179"/>
                  <a:pt x="2153974" y="1784792"/>
                  <a:pt x="2138082" y="1808629"/>
                </a:cubicBezTo>
                <a:cubicBezTo>
                  <a:pt x="2129117" y="1822076"/>
                  <a:pt x="2124635" y="1840005"/>
                  <a:pt x="2111188" y="1848970"/>
                </a:cubicBezTo>
                <a:lnTo>
                  <a:pt x="2091017" y="1862417"/>
                </a:lnTo>
                <a:cubicBezTo>
                  <a:pt x="2055160" y="1916203"/>
                  <a:pt x="2102220" y="1851215"/>
                  <a:pt x="2057400" y="1896035"/>
                </a:cubicBezTo>
                <a:cubicBezTo>
                  <a:pt x="2051686" y="1901749"/>
                  <a:pt x="2049001" y="1909895"/>
                  <a:pt x="2043953" y="1916205"/>
                </a:cubicBezTo>
                <a:cubicBezTo>
                  <a:pt x="2025750" y="1938959"/>
                  <a:pt x="2017015" y="1929788"/>
                  <a:pt x="2003612" y="1969994"/>
                </a:cubicBezTo>
                <a:lnTo>
                  <a:pt x="1990164" y="2010335"/>
                </a:lnTo>
                <a:cubicBezTo>
                  <a:pt x="1992405" y="2050676"/>
                  <a:pt x="1989328" y="2091668"/>
                  <a:pt x="1996888" y="2131358"/>
                </a:cubicBezTo>
                <a:cubicBezTo>
                  <a:pt x="1998667" y="2140699"/>
                  <a:pt x="2009754" y="2145442"/>
                  <a:pt x="2017059" y="2151529"/>
                </a:cubicBezTo>
                <a:cubicBezTo>
                  <a:pt x="2023267" y="2156702"/>
                  <a:pt x="2029663" y="2162139"/>
                  <a:pt x="2037229" y="2164976"/>
                </a:cubicBezTo>
                <a:cubicBezTo>
                  <a:pt x="2047929" y="2168989"/>
                  <a:pt x="2059691" y="2169221"/>
                  <a:pt x="2070847" y="2171700"/>
                </a:cubicBezTo>
                <a:cubicBezTo>
                  <a:pt x="2079867" y="2173705"/>
                  <a:pt x="2088776" y="2176182"/>
                  <a:pt x="2097741" y="2178423"/>
                </a:cubicBezTo>
                <a:cubicBezTo>
                  <a:pt x="2115670" y="2176182"/>
                  <a:pt x="2133752" y="2174932"/>
                  <a:pt x="2151529" y="2171700"/>
                </a:cubicBezTo>
                <a:cubicBezTo>
                  <a:pt x="2158502" y="2170432"/>
                  <a:pt x="2164727" y="2166244"/>
                  <a:pt x="2171700" y="2164976"/>
                </a:cubicBezTo>
                <a:cubicBezTo>
                  <a:pt x="2189477" y="2161744"/>
                  <a:pt x="2207559" y="2160494"/>
                  <a:pt x="2225488" y="2158253"/>
                </a:cubicBezTo>
                <a:cubicBezTo>
                  <a:pt x="2238935" y="2153770"/>
                  <a:pt x="2257966" y="2156599"/>
                  <a:pt x="2265829" y="2144805"/>
                </a:cubicBezTo>
                <a:cubicBezTo>
                  <a:pt x="2270311" y="2138082"/>
                  <a:pt x="2273562" y="2130349"/>
                  <a:pt x="2279276" y="2124635"/>
                </a:cubicBezTo>
                <a:cubicBezTo>
                  <a:pt x="2298544" y="2105368"/>
                  <a:pt x="2297745" y="2115400"/>
                  <a:pt x="2319617" y="2104464"/>
                </a:cubicBezTo>
                <a:cubicBezTo>
                  <a:pt x="2371741" y="2078401"/>
                  <a:pt x="2309269" y="2101189"/>
                  <a:pt x="2359959" y="2084294"/>
                </a:cubicBezTo>
                <a:cubicBezTo>
                  <a:pt x="2380129" y="2086535"/>
                  <a:pt x="2401217" y="2084599"/>
                  <a:pt x="2420470" y="2091017"/>
                </a:cubicBezTo>
                <a:cubicBezTo>
                  <a:pt x="2435802" y="2096128"/>
                  <a:pt x="2460812" y="2117911"/>
                  <a:pt x="2460812" y="2117911"/>
                </a:cubicBezTo>
                <a:cubicBezTo>
                  <a:pt x="2477873" y="2169094"/>
                  <a:pt x="2471479" y="2144354"/>
                  <a:pt x="2480982" y="2191870"/>
                </a:cubicBezTo>
                <a:cubicBezTo>
                  <a:pt x="2475465" y="2269120"/>
                  <a:pt x="2468635" y="2271327"/>
                  <a:pt x="2480982" y="2333064"/>
                </a:cubicBezTo>
                <a:cubicBezTo>
                  <a:pt x="2482372" y="2340014"/>
                  <a:pt x="2484536" y="2346896"/>
                  <a:pt x="2487706" y="2353235"/>
                </a:cubicBezTo>
                <a:cubicBezTo>
                  <a:pt x="2490872" y="2359567"/>
                  <a:pt x="2506263" y="2382685"/>
                  <a:pt x="2514600" y="2386853"/>
                </a:cubicBezTo>
                <a:cubicBezTo>
                  <a:pt x="2522865" y="2390986"/>
                  <a:pt x="2532609" y="2391037"/>
                  <a:pt x="2541494" y="2393576"/>
                </a:cubicBezTo>
                <a:cubicBezTo>
                  <a:pt x="2548308" y="2395523"/>
                  <a:pt x="2554941" y="2398059"/>
                  <a:pt x="2561664" y="2400300"/>
                </a:cubicBezTo>
                <a:cubicBezTo>
                  <a:pt x="2579594" y="2398059"/>
                  <a:pt x="2597923" y="2397958"/>
                  <a:pt x="2615453" y="2393576"/>
                </a:cubicBezTo>
                <a:cubicBezTo>
                  <a:pt x="2629102" y="2390164"/>
                  <a:pt x="2650512" y="2374685"/>
                  <a:pt x="2662517" y="2366682"/>
                </a:cubicBezTo>
                <a:cubicBezTo>
                  <a:pt x="2666999" y="2359958"/>
                  <a:pt x="2672682" y="2353895"/>
                  <a:pt x="2675964" y="2346511"/>
                </a:cubicBezTo>
                <a:cubicBezTo>
                  <a:pt x="2681721" y="2333558"/>
                  <a:pt x="2689412" y="2306170"/>
                  <a:pt x="2689412" y="2306170"/>
                </a:cubicBezTo>
                <a:cubicBezTo>
                  <a:pt x="2687171" y="2274794"/>
                  <a:pt x="2687354" y="2243149"/>
                  <a:pt x="2682688" y="2212041"/>
                </a:cubicBezTo>
                <a:cubicBezTo>
                  <a:pt x="2680585" y="2198023"/>
                  <a:pt x="2673723" y="2185147"/>
                  <a:pt x="2669241" y="2171700"/>
                </a:cubicBezTo>
                <a:cubicBezTo>
                  <a:pt x="2667000" y="2164976"/>
                  <a:pt x="2667528" y="2156541"/>
                  <a:pt x="2662517" y="2151529"/>
                </a:cubicBezTo>
                <a:cubicBezTo>
                  <a:pt x="2655794" y="2144805"/>
                  <a:pt x="2648434" y="2138663"/>
                  <a:pt x="2642347" y="2131358"/>
                </a:cubicBezTo>
                <a:cubicBezTo>
                  <a:pt x="2637174" y="2125150"/>
                  <a:pt x="2633597" y="2117763"/>
                  <a:pt x="2628900" y="2111188"/>
                </a:cubicBezTo>
                <a:cubicBezTo>
                  <a:pt x="2622387" y="2102069"/>
                  <a:pt x="2615242" y="2093413"/>
                  <a:pt x="2608729" y="2084294"/>
                </a:cubicBezTo>
                <a:cubicBezTo>
                  <a:pt x="2604032" y="2077718"/>
                  <a:pt x="2600603" y="2070204"/>
                  <a:pt x="2595282" y="2064123"/>
                </a:cubicBezTo>
                <a:cubicBezTo>
                  <a:pt x="2584846" y="2052196"/>
                  <a:pt x="2570455" y="2043691"/>
                  <a:pt x="2561664" y="2030505"/>
                </a:cubicBezTo>
                <a:cubicBezTo>
                  <a:pt x="2528278" y="1980427"/>
                  <a:pt x="2571187" y="2041933"/>
                  <a:pt x="2528047" y="1990164"/>
                </a:cubicBezTo>
                <a:cubicBezTo>
                  <a:pt x="2500035" y="1956549"/>
                  <a:pt x="2531407" y="1981198"/>
                  <a:pt x="2494429" y="1956547"/>
                </a:cubicBezTo>
                <a:cubicBezTo>
                  <a:pt x="2477534" y="1905857"/>
                  <a:pt x="2500322" y="1968329"/>
                  <a:pt x="2474259" y="1916205"/>
                </a:cubicBezTo>
                <a:cubicBezTo>
                  <a:pt x="2446422" y="1860532"/>
                  <a:pt x="2492626" y="1933672"/>
                  <a:pt x="2454088" y="1875864"/>
                </a:cubicBezTo>
                <a:cubicBezTo>
                  <a:pt x="2446285" y="1829049"/>
                  <a:pt x="2439584" y="1809227"/>
                  <a:pt x="2454088" y="1754841"/>
                </a:cubicBezTo>
                <a:cubicBezTo>
                  <a:pt x="2456538" y="1745653"/>
                  <a:pt x="2468172" y="1741975"/>
                  <a:pt x="2474259" y="1734670"/>
                </a:cubicBezTo>
                <a:cubicBezTo>
                  <a:pt x="2491397" y="1714105"/>
                  <a:pt x="2481774" y="1712654"/>
                  <a:pt x="2507876" y="1701053"/>
                </a:cubicBezTo>
                <a:cubicBezTo>
                  <a:pt x="2523612" y="1694059"/>
                  <a:pt x="2556221" y="1684930"/>
                  <a:pt x="2575112" y="1680882"/>
                </a:cubicBezTo>
                <a:cubicBezTo>
                  <a:pt x="2597460" y="1676093"/>
                  <a:pt x="2642347" y="1667435"/>
                  <a:pt x="2642347" y="1667435"/>
                </a:cubicBezTo>
                <a:cubicBezTo>
                  <a:pt x="2723477" y="1683661"/>
                  <a:pt x="2687902" y="1673655"/>
                  <a:pt x="2749923" y="1694329"/>
                </a:cubicBezTo>
                <a:cubicBezTo>
                  <a:pt x="2756647" y="1696570"/>
                  <a:pt x="2763755" y="1697883"/>
                  <a:pt x="2770094" y="1701053"/>
                </a:cubicBezTo>
                <a:cubicBezTo>
                  <a:pt x="2789342" y="1710677"/>
                  <a:pt x="2797369" y="1716275"/>
                  <a:pt x="2817159" y="1721223"/>
                </a:cubicBezTo>
                <a:cubicBezTo>
                  <a:pt x="2828245" y="1723995"/>
                  <a:pt x="2839621" y="1725468"/>
                  <a:pt x="2850776" y="1727947"/>
                </a:cubicBezTo>
                <a:cubicBezTo>
                  <a:pt x="2859796" y="1729952"/>
                  <a:pt x="2868555" y="1733151"/>
                  <a:pt x="2877670" y="1734670"/>
                </a:cubicBezTo>
                <a:cubicBezTo>
                  <a:pt x="2895493" y="1737641"/>
                  <a:pt x="2913529" y="1739153"/>
                  <a:pt x="2931459" y="1741394"/>
                </a:cubicBezTo>
                <a:cubicBezTo>
                  <a:pt x="2938182" y="1743635"/>
                  <a:pt x="2945290" y="1744948"/>
                  <a:pt x="2951629" y="1748117"/>
                </a:cubicBezTo>
                <a:cubicBezTo>
                  <a:pt x="2979644" y="1762124"/>
                  <a:pt x="2978523" y="1771649"/>
                  <a:pt x="2998694" y="1801905"/>
                </a:cubicBezTo>
                <a:lnTo>
                  <a:pt x="3012141" y="1822076"/>
                </a:lnTo>
                <a:cubicBezTo>
                  <a:pt x="3008533" y="1840117"/>
                  <a:pt x="3001718" y="1881413"/>
                  <a:pt x="2991970" y="1896035"/>
                </a:cubicBezTo>
                <a:cubicBezTo>
                  <a:pt x="2987488" y="1902758"/>
                  <a:pt x="2983571" y="1909895"/>
                  <a:pt x="2978523" y="1916205"/>
                </a:cubicBezTo>
                <a:cubicBezTo>
                  <a:pt x="2956439" y="1943811"/>
                  <a:pt x="2972319" y="1913615"/>
                  <a:pt x="2951629" y="1949823"/>
                </a:cubicBezTo>
                <a:cubicBezTo>
                  <a:pt x="2946656" y="1958525"/>
                  <a:pt x="2942130" y="1967505"/>
                  <a:pt x="2938182" y="1976717"/>
                </a:cubicBezTo>
                <a:cubicBezTo>
                  <a:pt x="2935390" y="1983231"/>
                  <a:pt x="2934628" y="1990549"/>
                  <a:pt x="2931459" y="1996888"/>
                </a:cubicBezTo>
                <a:cubicBezTo>
                  <a:pt x="2927845" y="2004115"/>
                  <a:pt x="2922494" y="2010335"/>
                  <a:pt x="2918012" y="2017058"/>
                </a:cubicBezTo>
                <a:cubicBezTo>
                  <a:pt x="2915771" y="2026023"/>
                  <a:pt x="2913827" y="2035068"/>
                  <a:pt x="2911288" y="2043953"/>
                </a:cubicBezTo>
                <a:cubicBezTo>
                  <a:pt x="2909341" y="2050767"/>
                  <a:pt x="2904564" y="2057036"/>
                  <a:pt x="2904564" y="2064123"/>
                </a:cubicBezTo>
                <a:cubicBezTo>
                  <a:pt x="2904564" y="2086646"/>
                  <a:pt x="2907863" y="2109096"/>
                  <a:pt x="2911288" y="2131358"/>
                </a:cubicBezTo>
                <a:cubicBezTo>
                  <a:pt x="2912366" y="2138363"/>
                  <a:pt x="2913585" y="2145995"/>
                  <a:pt x="2918012" y="2151529"/>
                </a:cubicBezTo>
                <a:cubicBezTo>
                  <a:pt x="2927491" y="2163378"/>
                  <a:pt x="2945066" y="2167271"/>
                  <a:pt x="2958353" y="2171700"/>
                </a:cubicBezTo>
                <a:cubicBezTo>
                  <a:pt x="2971800" y="2167218"/>
                  <a:pt x="2988672" y="2168276"/>
                  <a:pt x="2998694" y="2158253"/>
                </a:cubicBezTo>
                <a:cubicBezTo>
                  <a:pt x="3017855" y="2139091"/>
                  <a:pt x="3006866" y="2148321"/>
                  <a:pt x="3032312" y="2131358"/>
                </a:cubicBezTo>
                <a:cubicBezTo>
                  <a:pt x="3043349" y="2098245"/>
                  <a:pt x="3031133" y="2121136"/>
                  <a:pt x="3059206" y="2097741"/>
                </a:cubicBezTo>
                <a:cubicBezTo>
                  <a:pt x="3077304" y="2082659"/>
                  <a:pt x="3078081" y="2073663"/>
                  <a:pt x="3099547" y="2064123"/>
                </a:cubicBezTo>
                <a:cubicBezTo>
                  <a:pt x="3112500" y="2058366"/>
                  <a:pt x="3139888" y="2050676"/>
                  <a:pt x="3139888" y="2050676"/>
                </a:cubicBezTo>
                <a:cubicBezTo>
                  <a:pt x="3153335" y="2052917"/>
                  <a:pt x="3167645" y="2052157"/>
                  <a:pt x="3180229" y="2057400"/>
                </a:cubicBezTo>
                <a:cubicBezTo>
                  <a:pt x="3195147" y="2063616"/>
                  <a:pt x="3220570" y="2084294"/>
                  <a:pt x="3220570" y="2084294"/>
                </a:cubicBezTo>
                <a:cubicBezTo>
                  <a:pt x="3253956" y="2134371"/>
                  <a:pt x="3211047" y="2072867"/>
                  <a:pt x="3254188" y="2124635"/>
                </a:cubicBezTo>
                <a:cubicBezTo>
                  <a:pt x="3259361" y="2130843"/>
                  <a:pt x="3262587" y="2138495"/>
                  <a:pt x="3267635" y="2144805"/>
                </a:cubicBezTo>
                <a:cubicBezTo>
                  <a:pt x="3271595" y="2149755"/>
                  <a:pt x="3277279" y="2153182"/>
                  <a:pt x="3281082" y="2158253"/>
                </a:cubicBezTo>
                <a:cubicBezTo>
                  <a:pt x="3290779" y="2171182"/>
                  <a:pt x="3299011" y="2185147"/>
                  <a:pt x="3307976" y="2198594"/>
                </a:cubicBezTo>
                <a:cubicBezTo>
                  <a:pt x="3312458" y="2205317"/>
                  <a:pt x="3314700" y="2214282"/>
                  <a:pt x="3321423" y="2218764"/>
                </a:cubicBezTo>
                <a:lnTo>
                  <a:pt x="3341594" y="2232211"/>
                </a:lnTo>
                <a:cubicBezTo>
                  <a:pt x="3346076" y="2238935"/>
                  <a:pt x="3349868" y="2246174"/>
                  <a:pt x="3355041" y="2252382"/>
                </a:cubicBezTo>
                <a:cubicBezTo>
                  <a:pt x="3398186" y="2304157"/>
                  <a:pt x="3355270" y="2242640"/>
                  <a:pt x="3388659" y="2292723"/>
                </a:cubicBezTo>
                <a:cubicBezTo>
                  <a:pt x="3400474" y="2328172"/>
                  <a:pt x="3387572" y="2299488"/>
                  <a:pt x="3415553" y="2333064"/>
                </a:cubicBezTo>
                <a:cubicBezTo>
                  <a:pt x="3420726" y="2339272"/>
                  <a:pt x="3422690" y="2348187"/>
                  <a:pt x="3429000" y="2353235"/>
                </a:cubicBezTo>
                <a:cubicBezTo>
                  <a:pt x="3434534" y="2357662"/>
                  <a:pt x="3442447" y="2357717"/>
                  <a:pt x="3449170" y="2359958"/>
                </a:cubicBezTo>
                <a:cubicBezTo>
                  <a:pt x="3453652" y="2366682"/>
                  <a:pt x="3456307" y="2375081"/>
                  <a:pt x="3462617" y="2380129"/>
                </a:cubicBezTo>
                <a:cubicBezTo>
                  <a:pt x="3468151" y="2384557"/>
                  <a:pt x="3476593" y="2383411"/>
                  <a:pt x="3482788" y="2386853"/>
                </a:cubicBezTo>
                <a:cubicBezTo>
                  <a:pt x="3496915" y="2394702"/>
                  <a:pt x="3511701" y="2402320"/>
                  <a:pt x="3523129" y="2413747"/>
                </a:cubicBezTo>
                <a:cubicBezTo>
                  <a:pt x="3554728" y="2445344"/>
                  <a:pt x="3535389" y="2428643"/>
                  <a:pt x="3583641" y="2460811"/>
                </a:cubicBezTo>
                <a:lnTo>
                  <a:pt x="3603812" y="2474258"/>
                </a:lnTo>
                <a:cubicBezTo>
                  <a:pt x="3610535" y="2478740"/>
                  <a:pt x="3616316" y="2485150"/>
                  <a:pt x="3623982" y="2487705"/>
                </a:cubicBezTo>
                <a:cubicBezTo>
                  <a:pt x="3637429" y="2492188"/>
                  <a:pt x="3651645" y="2494814"/>
                  <a:pt x="3664323" y="2501153"/>
                </a:cubicBezTo>
                <a:cubicBezTo>
                  <a:pt x="3673288" y="2505635"/>
                  <a:pt x="3681709" y="2511431"/>
                  <a:pt x="3691217" y="2514600"/>
                </a:cubicBezTo>
                <a:cubicBezTo>
                  <a:pt x="3708750" y="2520444"/>
                  <a:pt x="3727076" y="2523565"/>
                  <a:pt x="3745006" y="2528047"/>
                </a:cubicBezTo>
                <a:cubicBezTo>
                  <a:pt x="3753971" y="2530288"/>
                  <a:pt x="3763134" y="2531848"/>
                  <a:pt x="3771900" y="2534770"/>
                </a:cubicBezTo>
                <a:cubicBezTo>
                  <a:pt x="3785931" y="2539447"/>
                  <a:pt x="3821357" y="2552401"/>
                  <a:pt x="3839135" y="2554941"/>
                </a:cubicBezTo>
                <a:cubicBezTo>
                  <a:pt x="3861432" y="2558126"/>
                  <a:pt x="3883958" y="2559423"/>
                  <a:pt x="3906370" y="2561664"/>
                </a:cubicBezTo>
                <a:cubicBezTo>
                  <a:pt x="3919657" y="2566093"/>
                  <a:pt x="3937233" y="2569987"/>
                  <a:pt x="3946712" y="2581835"/>
                </a:cubicBezTo>
                <a:cubicBezTo>
                  <a:pt x="3951139" y="2587369"/>
                  <a:pt x="3949789" y="2595928"/>
                  <a:pt x="3953435" y="2602005"/>
                </a:cubicBezTo>
                <a:cubicBezTo>
                  <a:pt x="3956696" y="2607441"/>
                  <a:pt x="3962922" y="2610503"/>
                  <a:pt x="3966882" y="2615453"/>
                </a:cubicBezTo>
                <a:cubicBezTo>
                  <a:pt x="4009240" y="2668402"/>
                  <a:pt x="3947751" y="2598082"/>
                  <a:pt x="3993776" y="2662517"/>
                </a:cubicBezTo>
                <a:cubicBezTo>
                  <a:pt x="3999303" y="2670255"/>
                  <a:pt x="4007223" y="2675964"/>
                  <a:pt x="4013947" y="2682688"/>
                </a:cubicBezTo>
                <a:cubicBezTo>
                  <a:pt x="4030844" y="2733381"/>
                  <a:pt x="4008052" y="2670899"/>
                  <a:pt x="4034117" y="2723029"/>
                </a:cubicBezTo>
                <a:cubicBezTo>
                  <a:pt x="4037287" y="2729368"/>
                  <a:pt x="4036413" y="2737666"/>
                  <a:pt x="4040841" y="2743200"/>
                </a:cubicBezTo>
                <a:cubicBezTo>
                  <a:pt x="4045889" y="2749510"/>
                  <a:pt x="4054288" y="2752165"/>
                  <a:pt x="4061012" y="2756647"/>
                </a:cubicBezTo>
                <a:lnTo>
                  <a:pt x="4074459" y="2796988"/>
                </a:lnTo>
                <a:cubicBezTo>
                  <a:pt x="4076700" y="2803711"/>
                  <a:pt x="4079463" y="2810283"/>
                  <a:pt x="4081182" y="2817158"/>
                </a:cubicBezTo>
                <a:cubicBezTo>
                  <a:pt x="4083423" y="2826123"/>
                  <a:pt x="4084661" y="2835400"/>
                  <a:pt x="4087906" y="2844053"/>
                </a:cubicBezTo>
                <a:cubicBezTo>
                  <a:pt x="4095218" y="2863552"/>
                  <a:pt x="4103653" y="2874396"/>
                  <a:pt x="4114800" y="2891117"/>
                </a:cubicBezTo>
                <a:cubicBezTo>
                  <a:pt x="4119282" y="2904564"/>
                  <a:pt x="4116453" y="2923595"/>
                  <a:pt x="4128247" y="2931458"/>
                </a:cubicBezTo>
                <a:cubicBezTo>
                  <a:pt x="4134970" y="2935940"/>
                  <a:pt x="4142282" y="2939646"/>
                  <a:pt x="4148417" y="2944905"/>
                </a:cubicBezTo>
                <a:cubicBezTo>
                  <a:pt x="4158043" y="2953156"/>
                  <a:pt x="4163284" y="2967791"/>
                  <a:pt x="4175312" y="2971800"/>
                </a:cubicBezTo>
                <a:cubicBezTo>
                  <a:pt x="4208415" y="2982834"/>
                  <a:pt x="4188491" y="2977358"/>
                  <a:pt x="4235823" y="2985247"/>
                </a:cubicBezTo>
                <a:cubicBezTo>
                  <a:pt x="4249382" y="2982535"/>
                  <a:pt x="4279719" y="2980904"/>
                  <a:pt x="4289612" y="2965076"/>
                </a:cubicBezTo>
                <a:cubicBezTo>
                  <a:pt x="4296434" y="2954162"/>
                  <a:pt x="4305846" y="2913588"/>
                  <a:pt x="4309782" y="2897841"/>
                </a:cubicBezTo>
                <a:cubicBezTo>
                  <a:pt x="4307541" y="2882153"/>
                  <a:pt x="4305469" y="2866439"/>
                  <a:pt x="4303059" y="2850776"/>
                </a:cubicBezTo>
                <a:cubicBezTo>
                  <a:pt x="4298961" y="2824142"/>
                  <a:pt x="4301552" y="2808928"/>
                  <a:pt x="4282888" y="2790264"/>
                </a:cubicBezTo>
                <a:cubicBezTo>
                  <a:pt x="4277174" y="2784550"/>
                  <a:pt x="4269441" y="2781299"/>
                  <a:pt x="4262717" y="2776817"/>
                </a:cubicBezTo>
                <a:cubicBezTo>
                  <a:pt x="4258235" y="2770094"/>
                  <a:pt x="4255351" y="2761968"/>
                  <a:pt x="4249270" y="2756647"/>
                </a:cubicBezTo>
                <a:cubicBezTo>
                  <a:pt x="4237107" y="2746005"/>
                  <a:pt x="4222376" y="2738718"/>
                  <a:pt x="4208929" y="2729753"/>
                </a:cubicBezTo>
                <a:cubicBezTo>
                  <a:pt x="4202206" y="2725271"/>
                  <a:pt x="4194473" y="2722019"/>
                  <a:pt x="4188759" y="2716305"/>
                </a:cubicBezTo>
                <a:lnTo>
                  <a:pt x="4161864" y="2689411"/>
                </a:lnTo>
                <a:cubicBezTo>
                  <a:pt x="4159623" y="2682688"/>
                  <a:pt x="4155141" y="2676328"/>
                  <a:pt x="4155141" y="2669241"/>
                </a:cubicBezTo>
                <a:cubicBezTo>
                  <a:pt x="4155141" y="2634613"/>
                  <a:pt x="4169515" y="2624148"/>
                  <a:pt x="4188759" y="2595282"/>
                </a:cubicBezTo>
                <a:cubicBezTo>
                  <a:pt x="4193241" y="2588558"/>
                  <a:pt x="4194978" y="2578725"/>
                  <a:pt x="4202206" y="2575111"/>
                </a:cubicBezTo>
                <a:cubicBezTo>
                  <a:pt x="4211171" y="2570629"/>
                  <a:pt x="4220398" y="2566637"/>
                  <a:pt x="4229100" y="2561664"/>
                </a:cubicBezTo>
                <a:cubicBezTo>
                  <a:pt x="4236116" y="2557655"/>
                  <a:pt x="4241886" y="2551499"/>
                  <a:pt x="4249270" y="2548217"/>
                </a:cubicBezTo>
                <a:cubicBezTo>
                  <a:pt x="4288513" y="2530776"/>
                  <a:pt x="4289125" y="2536796"/>
                  <a:pt x="4329953" y="2528047"/>
                </a:cubicBezTo>
                <a:cubicBezTo>
                  <a:pt x="4348024" y="2524175"/>
                  <a:pt x="4365446" y="2517214"/>
                  <a:pt x="4383741" y="2514600"/>
                </a:cubicBezTo>
                <a:cubicBezTo>
                  <a:pt x="4399429" y="2512359"/>
                  <a:pt x="4415214" y="2510711"/>
                  <a:pt x="4430806" y="2507876"/>
                </a:cubicBezTo>
                <a:cubicBezTo>
                  <a:pt x="4476932" y="2499490"/>
                  <a:pt x="4439457" y="2504033"/>
                  <a:pt x="4477870" y="2494429"/>
                </a:cubicBezTo>
                <a:lnTo>
                  <a:pt x="4531659" y="2480982"/>
                </a:lnTo>
                <a:cubicBezTo>
                  <a:pt x="4556366" y="2464510"/>
                  <a:pt x="4552549" y="2465054"/>
                  <a:pt x="4585447" y="2454088"/>
                </a:cubicBezTo>
                <a:cubicBezTo>
                  <a:pt x="4594213" y="2451166"/>
                  <a:pt x="4603689" y="2450609"/>
                  <a:pt x="4612341" y="2447364"/>
                </a:cubicBezTo>
                <a:cubicBezTo>
                  <a:pt x="4631839" y="2440052"/>
                  <a:pt x="4642686" y="2431617"/>
                  <a:pt x="4659406" y="2420470"/>
                </a:cubicBezTo>
                <a:cubicBezTo>
                  <a:pt x="4662116" y="2416857"/>
                  <a:pt x="4689448" y="2381449"/>
                  <a:pt x="4693023" y="2373405"/>
                </a:cubicBezTo>
                <a:cubicBezTo>
                  <a:pt x="4707014" y="2341924"/>
                  <a:pt x="4706164" y="2331080"/>
                  <a:pt x="4713194" y="2299447"/>
                </a:cubicBezTo>
                <a:cubicBezTo>
                  <a:pt x="4715199" y="2290427"/>
                  <a:pt x="4717378" y="2281438"/>
                  <a:pt x="4719917" y="2272553"/>
                </a:cubicBezTo>
                <a:cubicBezTo>
                  <a:pt x="4721864" y="2265738"/>
                  <a:pt x="4724922" y="2259258"/>
                  <a:pt x="4726641" y="2252382"/>
                </a:cubicBezTo>
                <a:cubicBezTo>
                  <a:pt x="4729413" y="2241295"/>
                  <a:pt x="4731123" y="2229970"/>
                  <a:pt x="4733364" y="2218764"/>
                </a:cubicBezTo>
                <a:cubicBezTo>
                  <a:pt x="4724883" y="2150913"/>
                  <a:pt x="4732355" y="2182116"/>
                  <a:pt x="4713194" y="2124635"/>
                </a:cubicBezTo>
                <a:cubicBezTo>
                  <a:pt x="4710953" y="2117911"/>
                  <a:pt x="4710401" y="2110361"/>
                  <a:pt x="4706470" y="2104464"/>
                </a:cubicBezTo>
                <a:cubicBezTo>
                  <a:pt x="4701988" y="2097741"/>
                  <a:pt x="4699875" y="2088577"/>
                  <a:pt x="4693023" y="2084294"/>
                </a:cubicBezTo>
                <a:cubicBezTo>
                  <a:pt x="4681003" y="2076782"/>
                  <a:pt x="4652682" y="2070847"/>
                  <a:pt x="4652682" y="2070847"/>
                </a:cubicBezTo>
                <a:cubicBezTo>
                  <a:pt x="4645959" y="2066365"/>
                  <a:pt x="4640559" y="2058132"/>
                  <a:pt x="4632512" y="2057400"/>
                </a:cubicBezTo>
                <a:cubicBezTo>
                  <a:pt x="4588319" y="2053382"/>
                  <a:pt x="4585880" y="2059351"/>
                  <a:pt x="4558553" y="2077570"/>
                </a:cubicBezTo>
                <a:cubicBezTo>
                  <a:pt x="4537243" y="2109535"/>
                  <a:pt x="4547662" y="2090074"/>
                  <a:pt x="4531659" y="2138082"/>
                </a:cubicBezTo>
                <a:cubicBezTo>
                  <a:pt x="4529418" y="2144806"/>
                  <a:pt x="4528866" y="2152356"/>
                  <a:pt x="4524935" y="2158253"/>
                </a:cubicBezTo>
                <a:cubicBezTo>
                  <a:pt x="4520453" y="2164976"/>
                  <a:pt x="4514770" y="2171039"/>
                  <a:pt x="4511488" y="2178423"/>
                </a:cubicBezTo>
                <a:cubicBezTo>
                  <a:pt x="4498057" y="2208643"/>
                  <a:pt x="4501395" y="2213740"/>
                  <a:pt x="4491317" y="2238935"/>
                </a:cubicBezTo>
                <a:cubicBezTo>
                  <a:pt x="4486835" y="2250141"/>
                  <a:pt x="4481995" y="2261210"/>
                  <a:pt x="4477870" y="2272553"/>
                </a:cubicBezTo>
                <a:cubicBezTo>
                  <a:pt x="4473026" y="2285874"/>
                  <a:pt x="4472286" y="2301100"/>
                  <a:pt x="4464423" y="2312894"/>
                </a:cubicBezTo>
                <a:cubicBezTo>
                  <a:pt x="4455458" y="2326341"/>
                  <a:pt x="4448957" y="2341807"/>
                  <a:pt x="4437529" y="2353235"/>
                </a:cubicBezTo>
                <a:cubicBezTo>
                  <a:pt x="4420126" y="2370638"/>
                  <a:pt x="4401142" y="2392259"/>
                  <a:pt x="4377017" y="2400300"/>
                </a:cubicBezTo>
                <a:lnTo>
                  <a:pt x="4356847" y="2407023"/>
                </a:lnTo>
                <a:cubicBezTo>
                  <a:pt x="4350123" y="2411505"/>
                  <a:pt x="4343904" y="2416856"/>
                  <a:pt x="4336676" y="2420470"/>
                </a:cubicBezTo>
                <a:cubicBezTo>
                  <a:pt x="4319737" y="2428940"/>
                  <a:pt x="4292404" y="2430964"/>
                  <a:pt x="4276164" y="2433917"/>
                </a:cubicBezTo>
                <a:cubicBezTo>
                  <a:pt x="4264921" y="2435961"/>
                  <a:pt x="4253753" y="2438400"/>
                  <a:pt x="4242547" y="2440641"/>
                </a:cubicBezTo>
                <a:cubicBezTo>
                  <a:pt x="4232346" y="2439508"/>
                  <a:pt x="4175691" y="2442593"/>
                  <a:pt x="4161864" y="2420470"/>
                </a:cubicBezTo>
                <a:cubicBezTo>
                  <a:pt x="4154352" y="2408450"/>
                  <a:pt x="4148417" y="2380129"/>
                  <a:pt x="4148417" y="2380129"/>
                </a:cubicBezTo>
                <a:cubicBezTo>
                  <a:pt x="4164419" y="2332122"/>
                  <a:pt x="4154001" y="2351582"/>
                  <a:pt x="4175312" y="2319617"/>
                </a:cubicBezTo>
                <a:cubicBezTo>
                  <a:pt x="4180780" y="2303212"/>
                  <a:pt x="4182448" y="2292310"/>
                  <a:pt x="4195482" y="2279276"/>
                </a:cubicBezTo>
                <a:cubicBezTo>
                  <a:pt x="4201196" y="2273562"/>
                  <a:pt x="4208929" y="2270311"/>
                  <a:pt x="4215653" y="2265829"/>
                </a:cubicBezTo>
                <a:cubicBezTo>
                  <a:pt x="4249040" y="2215747"/>
                  <a:pt x="4206130" y="2277257"/>
                  <a:pt x="4249270" y="2225488"/>
                </a:cubicBezTo>
                <a:cubicBezTo>
                  <a:pt x="4254443" y="2219280"/>
                  <a:pt x="4258235" y="2212041"/>
                  <a:pt x="4262717" y="2205317"/>
                </a:cubicBezTo>
                <a:cubicBezTo>
                  <a:pt x="4260476" y="2196352"/>
                  <a:pt x="4261767" y="2185639"/>
                  <a:pt x="4255994" y="2178423"/>
                </a:cubicBezTo>
                <a:cubicBezTo>
                  <a:pt x="4251567" y="2172889"/>
                  <a:pt x="4242910" y="2171700"/>
                  <a:pt x="4235823" y="2171700"/>
                </a:cubicBezTo>
                <a:cubicBezTo>
                  <a:pt x="4215529" y="2171700"/>
                  <a:pt x="4195482" y="2176182"/>
                  <a:pt x="4175312" y="2178423"/>
                </a:cubicBezTo>
                <a:cubicBezTo>
                  <a:pt x="4175077" y="2178364"/>
                  <a:pt x="4131464" y="2168193"/>
                  <a:pt x="4128247" y="2164976"/>
                </a:cubicBezTo>
                <a:cubicBezTo>
                  <a:pt x="4123236" y="2159964"/>
                  <a:pt x="4123764" y="2151529"/>
                  <a:pt x="4121523" y="2144805"/>
                </a:cubicBezTo>
                <a:cubicBezTo>
                  <a:pt x="4125952" y="2131518"/>
                  <a:pt x="4129846" y="2113942"/>
                  <a:pt x="4141694" y="2104464"/>
                </a:cubicBezTo>
                <a:cubicBezTo>
                  <a:pt x="4147228" y="2100037"/>
                  <a:pt x="4154891" y="2099009"/>
                  <a:pt x="4161864" y="2097741"/>
                </a:cubicBezTo>
                <a:cubicBezTo>
                  <a:pt x="4179642" y="2094509"/>
                  <a:pt x="4197765" y="2093572"/>
                  <a:pt x="4215653" y="2091017"/>
                </a:cubicBezTo>
                <a:cubicBezTo>
                  <a:pt x="4229148" y="2089089"/>
                  <a:pt x="4242547" y="2086535"/>
                  <a:pt x="4255994" y="2084294"/>
                </a:cubicBezTo>
                <a:cubicBezTo>
                  <a:pt x="4313136" y="2065245"/>
                  <a:pt x="4243461" y="2091813"/>
                  <a:pt x="4289612" y="2064123"/>
                </a:cubicBezTo>
                <a:cubicBezTo>
                  <a:pt x="4295689" y="2060477"/>
                  <a:pt x="4303059" y="2059641"/>
                  <a:pt x="4309782" y="2057400"/>
                </a:cubicBezTo>
                <a:cubicBezTo>
                  <a:pt x="4347053" y="2032553"/>
                  <a:pt x="4317572" y="2058169"/>
                  <a:pt x="4336676" y="2023782"/>
                </a:cubicBezTo>
                <a:cubicBezTo>
                  <a:pt x="4344524" y="2009654"/>
                  <a:pt x="4363570" y="1983441"/>
                  <a:pt x="4363570" y="1983441"/>
                </a:cubicBezTo>
                <a:cubicBezTo>
                  <a:pt x="4365811" y="1974476"/>
                  <a:pt x="4365168" y="1964236"/>
                  <a:pt x="4370294" y="1956547"/>
                </a:cubicBezTo>
                <a:cubicBezTo>
                  <a:pt x="4374776" y="1949824"/>
                  <a:pt x="4384154" y="1948148"/>
                  <a:pt x="4390464" y="1943100"/>
                </a:cubicBezTo>
                <a:cubicBezTo>
                  <a:pt x="4395414" y="1939140"/>
                  <a:pt x="4399429" y="1934135"/>
                  <a:pt x="4403912" y="1929653"/>
                </a:cubicBezTo>
                <a:cubicBezTo>
                  <a:pt x="4406153" y="1922929"/>
                  <a:pt x="4407193" y="1915677"/>
                  <a:pt x="4410635" y="1909482"/>
                </a:cubicBezTo>
                <a:cubicBezTo>
                  <a:pt x="4418483" y="1895354"/>
                  <a:pt x="4432418" y="1884473"/>
                  <a:pt x="4437529" y="1869141"/>
                </a:cubicBezTo>
                <a:cubicBezTo>
                  <a:pt x="4442011" y="1855694"/>
                  <a:pt x="4447538" y="1842551"/>
                  <a:pt x="4450976" y="1828800"/>
                </a:cubicBezTo>
                <a:cubicBezTo>
                  <a:pt x="4453217" y="1819835"/>
                  <a:pt x="4454455" y="1810558"/>
                  <a:pt x="4457700" y="1801905"/>
                </a:cubicBezTo>
                <a:cubicBezTo>
                  <a:pt x="4465012" y="1782406"/>
                  <a:pt x="4473447" y="1771562"/>
                  <a:pt x="4484594" y="1754841"/>
                </a:cubicBezTo>
                <a:cubicBezTo>
                  <a:pt x="4501364" y="1654215"/>
                  <a:pt x="4480738" y="1779904"/>
                  <a:pt x="4498041" y="1667435"/>
                </a:cubicBezTo>
                <a:cubicBezTo>
                  <a:pt x="4500114" y="1653961"/>
                  <a:pt x="4503259" y="1640643"/>
                  <a:pt x="4504764" y="1627094"/>
                </a:cubicBezTo>
                <a:cubicBezTo>
                  <a:pt x="4507744" y="1600271"/>
                  <a:pt x="4508034" y="1573177"/>
                  <a:pt x="4511488" y="1546411"/>
                </a:cubicBezTo>
                <a:cubicBezTo>
                  <a:pt x="4517005" y="1503656"/>
                  <a:pt x="4524273" y="1461136"/>
                  <a:pt x="4531659" y="1418664"/>
                </a:cubicBezTo>
                <a:cubicBezTo>
                  <a:pt x="4533242" y="1409560"/>
                  <a:pt x="4533485" y="1399606"/>
                  <a:pt x="4538382" y="1391770"/>
                </a:cubicBezTo>
                <a:cubicBezTo>
                  <a:pt x="4545101" y="1381019"/>
                  <a:pt x="4556927" y="1374417"/>
                  <a:pt x="4565276" y="1364876"/>
                </a:cubicBezTo>
                <a:cubicBezTo>
                  <a:pt x="4576955" y="1351529"/>
                  <a:pt x="4588851" y="1332876"/>
                  <a:pt x="4598894" y="1317811"/>
                </a:cubicBezTo>
                <a:cubicBezTo>
                  <a:pt x="4601135" y="1308846"/>
                  <a:pt x="4601977" y="1299410"/>
                  <a:pt x="4605617" y="1290917"/>
                </a:cubicBezTo>
                <a:cubicBezTo>
                  <a:pt x="4628653" y="1237165"/>
                  <a:pt x="4612000" y="1308197"/>
                  <a:pt x="4625788" y="1243853"/>
                </a:cubicBezTo>
                <a:cubicBezTo>
                  <a:pt x="4630577" y="1221505"/>
                  <a:pt x="4639235" y="1176617"/>
                  <a:pt x="4639235" y="1176617"/>
                </a:cubicBezTo>
                <a:cubicBezTo>
                  <a:pt x="4638093" y="1149219"/>
                  <a:pt x="4639806" y="1030981"/>
                  <a:pt x="4625788" y="974911"/>
                </a:cubicBezTo>
                <a:cubicBezTo>
                  <a:pt x="4622350" y="961160"/>
                  <a:pt x="4616823" y="948017"/>
                  <a:pt x="4612341" y="934570"/>
                </a:cubicBezTo>
                <a:cubicBezTo>
                  <a:pt x="4610100" y="927847"/>
                  <a:pt x="4610628" y="919411"/>
                  <a:pt x="4605617" y="914400"/>
                </a:cubicBezTo>
                <a:cubicBezTo>
                  <a:pt x="4598894" y="907676"/>
                  <a:pt x="4591534" y="901534"/>
                  <a:pt x="4585447" y="894229"/>
                </a:cubicBezTo>
                <a:cubicBezTo>
                  <a:pt x="4580274" y="888021"/>
                  <a:pt x="4578081" y="879379"/>
                  <a:pt x="4572000" y="874058"/>
                </a:cubicBezTo>
                <a:cubicBezTo>
                  <a:pt x="4559837" y="863416"/>
                  <a:pt x="4543087" y="858591"/>
                  <a:pt x="4531659" y="847164"/>
                </a:cubicBezTo>
                <a:cubicBezTo>
                  <a:pt x="4524935" y="840441"/>
                  <a:pt x="4519400" y="832268"/>
                  <a:pt x="4511488" y="826994"/>
                </a:cubicBezTo>
                <a:cubicBezTo>
                  <a:pt x="4505591" y="823063"/>
                  <a:pt x="4497512" y="823712"/>
                  <a:pt x="4491317" y="820270"/>
                </a:cubicBezTo>
                <a:cubicBezTo>
                  <a:pt x="4477190" y="812421"/>
                  <a:pt x="4466308" y="798487"/>
                  <a:pt x="4450976" y="793376"/>
                </a:cubicBezTo>
                <a:cubicBezTo>
                  <a:pt x="4437529" y="788894"/>
                  <a:pt x="4422429" y="787792"/>
                  <a:pt x="4410635" y="779929"/>
                </a:cubicBezTo>
                <a:lnTo>
                  <a:pt x="4350123" y="739588"/>
                </a:lnTo>
                <a:cubicBezTo>
                  <a:pt x="4343400" y="735106"/>
                  <a:pt x="4337619" y="728696"/>
                  <a:pt x="4329953" y="726141"/>
                </a:cubicBezTo>
                <a:lnTo>
                  <a:pt x="4309782" y="719417"/>
                </a:lnTo>
                <a:cubicBezTo>
                  <a:pt x="4260660" y="670295"/>
                  <a:pt x="4329272" y="734655"/>
                  <a:pt x="4235823" y="672353"/>
                </a:cubicBezTo>
                <a:cubicBezTo>
                  <a:pt x="4222376" y="663388"/>
                  <a:pt x="4211161" y="649377"/>
                  <a:pt x="4195482" y="645458"/>
                </a:cubicBezTo>
                <a:cubicBezTo>
                  <a:pt x="4181829" y="642045"/>
                  <a:pt x="4161925" y="637800"/>
                  <a:pt x="4148417" y="632011"/>
                </a:cubicBezTo>
                <a:cubicBezTo>
                  <a:pt x="4139205" y="628063"/>
                  <a:pt x="4130735" y="622512"/>
                  <a:pt x="4121523" y="618564"/>
                </a:cubicBezTo>
                <a:cubicBezTo>
                  <a:pt x="4115009" y="615772"/>
                  <a:pt x="4107867" y="614633"/>
                  <a:pt x="4101353" y="611841"/>
                </a:cubicBezTo>
                <a:cubicBezTo>
                  <a:pt x="4092141" y="607893"/>
                  <a:pt x="4083967" y="601564"/>
                  <a:pt x="4074459" y="598394"/>
                </a:cubicBezTo>
                <a:cubicBezTo>
                  <a:pt x="4063618" y="594780"/>
                  <a:pt x="4051866" y="594677"/>
                  <a:pt x="4040841" y="591670"/>
                </a:cubicBezTo>
                <a:cubicBezTo>
                  <a:pt x="4027166" y="587940"/>
                  <a:pt x="4013947" y="582705"/>
                  <a:pt x="4000500" y="578223"/>
                </a:cubicBezTo>
                <a:cubicBezTo>
                  <a:pt x="3993776" y="575982"/>
                  <a:pt x="3987205" y="573219"/>
                  <a:pt x="3980329" y="571500"/>
                </a:cubicBezTo>
                <a:cubicBezTo>
                  <a:pt x="3940210" y="561469"/>
                  <a:pt x="3962550" y="566295"/>
                  <a:pt x="3913094" y="558053"/>
                </a:cubicBezTo>
                <a:lnTo>
                  <a:pt x="3516406" y="564776"/>
                </a:lnTo>
                <a:cubicBezTo>
                  <a:pt x="3293610" y="564776"/>
                  <a:pt x="3329068" y="567414"/>
                  <a:pt x="3200400" y="551329"/>
                </a:cubicBezTo>
                <a:cubicBezTo>
                  <a:pt x="3186953" y="546847"/>
                  <a:pt x="3173810" y="541320"/>
                  <a:pt x="3160059" y="537882"/>
                </a:cubicBezTo>
                <a:cubicBezTo>
                  <a:pt x="3142129" y="533400"/>
                  <a:pt x="3123803" y="530279"/>
                  <a:pt x="3106270" y="524435"/>
                </a:cubicBezTo>
                <a:lnTo>
                  <a:pt x="3065929" y="510988"/>
                </a:lnTo>
                <a:cubicBezTo>
                  <a:pt x="3059206" y="506506"/>
                  <a:pt x="3050241" y="504264"/>
                  <a:pt x="3045759" y="497541"/>
                </a:cubicBezTo>
                <a:cubicBezTo>
                  <a:pt x="3040633" y="489852"/>
                  <a:pt x="3042280" y="479299"/>
                  <a:pt x="3039035" y="470647"/>
                </a:cubicBezTo>
                <a:cubicBezTo>
                  <a:pt x="3035516" y="461262"/>
                  <a:pt x="3030070" y="452718"/>
                  <a:pt x="3025588" y="443753"/>
                </a:cubicBezTo>
                <a:cubicBezTo>
                  <a:pt x="3027829" y="407894"/>
                  <a:pt x="3028551" y="371908"/>
                  <a:pt x="3032312" y="336176"/>
                </a:cubicBezTo>
                <a:cubicBezTo>
                  <a:pt x="3033054" y="329128"/>
                  <a:pt x="3034024" y="321017"/>
                  <a:pt x="3039035" y="316005"/>
                </a:cubicBezTo>
                <a:cubicBezTo>
                  <a:pt x="3050463" y="304577"/>
                  <a:pt x="3064044" y="294222"/>
                  <a:pt x="3079376" y="289111"/>
                </a:cubicBezTo>
                <a:lnTo>
                  <a:pt x="3119717" y="275664"/>
                </a:lnTo>
                <a:cubicBezTo>
                  <a:pt x="3182620" y="278975"/>
                  <a:pt x="3240276" y="278948"/>
                  <a:pt x="3301253" y="289111"/>
                </a:cubicBezTo>
                <a:cubicBezTo>
                  <a:pt x="3326466" y="293313"/>
                  <a:pt x="3325943" y="296166"/>
                  <a:pt x="3348317" y="302558"/>
                </a:cubicBezTo>
                <a:cubicBezTo>
                  <a:pt x="3357202" y="305097"/>
                  <a:pt x="3366247" y="307041"/>
                  <a:pt x="3375212" y="309282"/>
                </a:cubicBezTo>
                <a:cubicBezTo>
                  <a:pt x="3384177" y="316006"/>
                  <a:pt x="3392083" y="324441"/>
                  <a:pt x="3402106" y="329453"/>
                </a:cubicBezTo>
                <a:cubicBezTo>
                  <a:pt x="3402113" y="329456"/>
                  <a:pt x="3452528" y="346260"/>
                  <a:pt x="3462617" y="349623"/>
                </a:cubicBezTo>
                <a:cubicBezTo>
                  <a:pt x="3469341" y="351864"/>
                  <a:pt x="3476891" y="352416"/>
                  <a:pt x="3482788" y="356347"/>
                </a:cubicBezTo>
                <a:cubicBezTo>
                  <a:pt x="3489512" y="360829"/>
                  <a:pt x="3495456" y="366793"/>
                  <a:pt x="3502959" y="369794"/>
                </a:cubicBezTo>
                <a:cubicBezTo>
                  <a:pt x="3518108" y="375854"/>
                  <a:pt x="3534395" y="378553"/>
                  <a:pt x="3550023" y="383241"/>
                </a:cubicBezTo>
                <a:cubicBezTo>
                  <a:pt x="3556811" y="385277"/>
                  <a:pt x="3563470" y="387723"/>
                  <a:pt x="3570194" y="389964"/>
                </a:cubicBezTo>
                <a:cubicBezTo>
                  <a:pt x="3576917" y="394446"/>
                  <a:pt x="3582641" y="401035"/>
                  <a:pt x="3590364" y="403411"/>
                </a:cubicBezTo>
                <a:cubicBezTo>
                  <a:pt x="3612209" y="410133"/>
                  <a:pt x="3657600" y="416858"/>
                  <a:pt x="3657600" y="416858"/>
                </a:cubicBezTo>
                <a:cubicBezTo>
                  <a:pt x="3679842" y="425755"/>
                  <a:pt x="3690312" y="430706"/>
                  <a:pt x="3711388" y="437029"/>
                </a:cubicBezTo>
                <a:cubicBezTo>
                  <a:pt x="3727016" y="441717"/>
                  <a:pt x="3742712" y="446183"/>
                  <a:pt x="3758453" y="450476"/>
                </a:cubicBezTo>
                <a:cubicBezTo>
                  <a:pt x="3767368" y="452907"/>
                  <a:pt x="3776695" y="453955"/>
                  <a:pt x="3785347" y="457200"/>
                </a:cubicBezTo>
                <a:cubicBezTo>
                  <a:pt x="3794732" y="460719"/>
                  <a:pt x="3802733" y="467478"/>
                  <a:pt x="3812241" y="470647"/>
                </a:cubicBezTo>
                <a:cubicBezTo>
                  <a:pt x="3829774" y="476491"/>
                  <a:pt x="3848496" y="478250"/>
                  <a:pt x="3866029" y="484094"/>
                </a:cubicBezTo>
                <a:cubicBezTo>
                  <a:pt x="3872753" y="486335"/>
                  <a:pt x="3879324" y="489098"/>
                  <a:pt x="3886200" y="490817"/>
                </a:cubicBezTo>
                <a:cubicBezTo>
                  <a:pt x="3897286" y="493589"/>
                  <a:pt x="3908731" y="494769"/>
                  <a:pt x="3919817" y="497541"/>
                </a:cubicBezTo>
                <a:cubicBezTo>
                  <a:pt x="3926693" y="499260"/>
                  <a:pt x="3933173" y="502317"/>
                  <a:pt x="3939988" y="504264"/>
                </a:cubicBezTo>
                <a:cubicBezTo>
                  <a:pt x="3948873" y="506803"/>
                  <a:pt x="3958230" y="507743"/>
                  <a:pt x="3966882" y="510988"/>
                </a:cubicBezTo>
                <a:cubicBezTo>
                  <a:pt x="4007251" y="526127"/>
                  <a:pt x="3979249" y="524255"/>
                  <a:pt x="4020670" y="531158"/>
                </a:cubicBezTo>
                <a:cubicBezTo>
                  <a:pt x="4038493" y="534129"/>
                  <a:pt x="4056571" y="535327"/>
                  <a:pt x="4074459" y="537882"/>
                </a:cubicBezTo>
                <a:cubicBezTo>
                  <a:pt x="4087954" y="539810"/>
                  <a:pt x="4101326" y="542532"/>
                  <a:pt x="4114800" y="544605"/>
                </a:cubicBezTo>
                <a:cubicBezTo>
                  <a:pt x="4130463" y="547015"/>
                  <a:pt x="4146201" y="548919"/>
                  <a:pt x="4161864" y="551329"/>
                </a:cubicBezTo>
                <a:cubicBezTo>
                  <a:pt x="4175338" y="553402"/>
                  <a:pt x="4188710" y="556125"/>
                  <a:pt x="4202206" y="558053"/>
                </a:cubicBezTo>
                <a:cubicBezTo>
                  <a:pt x="4234519" y="562669"/>
                  <a:pt x="4284775" y="567974"/>
                  <a:pt x="4316506" y="571500"/>
                </a:cubicBezTo>
                <a:cubicBezTo>
                  <a:pt x="4368035" y="584381"/>
                  <a:pt x="4363537" y="584947"/>
                  <a:pt x="4444253" y="584947"/>
                </a:cubicBezTo>
                <a:cubicBezTo>
                  <a:pt x="4518246" y="584947"/>
                  <a:pt x="4592170" y="580464"/>
                  <a:pt x="4666129" y="578223"/>
                </a:cubicBezTo>
                <a:cubicBezTo>
                  <a:pt x="4726072" y="558242"/>
                  <a:pt x="4692633" y="567851"/>
                  <a:pt x="4766982" y="551329"/>
                </a:cubicBezTo>
                <a:cubicBezTo>
                  <a:pt x="4786761" y="538967"/>
                  <a:pt x="4826916" y="515984"/>
                  <a:pt x="4847664" y="497541"/>
                </a:cubicBezTo>
                <a:cubicBezTo>
                  <a:pt x="4859509" y="487012"/>
                  <a:pt x="4868096" y="472714"/>
                  <a:pt x="4881282" y="463923"/>
                </a:cubicBezTo>
                <a:cubicBezTo>
                  <a:pt x="4916794" y="440249"/>
                  <a:pt x="4954979" y="415828"/>
                  <a:pt x="4982135" y="383241"/>
                </a:cubicBezTo>
                <a:cubicBezTo>
                  <a:pt x="5022755" y="334498"/>
                  <a:pt x="5014657" y="345616"/>
                  <a:pt x="5056094" y="289111"/>
                </a:cubicBezTo>
                <a:cubicBezTo>
                  <a:pt x="5067495" y="273564"/>
                  <a:pt x="5077668" y="257102"/>
                  <a:pt x="5089712" y="242047"/>
                </a:cubicBezTo>
                <a:cubicBezTo>
                  <a:pt x="5098677" y="230841"/>
                  <a:pt x="5108377" y="220186"/>
                  <a:pt x="5116606" y="208429"/>
                </a:cubicBezTo>
                <a:cubicBezTo>
                  <a:pt x="5142735" y="171101"/>
                  <a:pt x="5130316" y="182753"/>
                  <a:pt x="5150223" y="147917"/>
                </a:cubicBezTo>
                <a:cubicBezTo>
                  <a:pt x="5154232" y="140901"/>
                  <a:pt x="5159188" y="134470"/>
                  <a:pt x="5163670" y="127747"/>
                </a:cubicBezTo>
                <a:cubicBezTo>
                  <a:pt x="5165911" y="116541"/>
                  <a:pt x="5167387" y="105154"/>
                  <a:pt x="5170394" y="94129"/>
                </a:cubicBezTo>
                <a:cubicBezTo>
                  <a:pt x="5174124" y="80454"/>
                  <a:pt x="5183841" y="53788"/>
                  <a:pt x="5183841" y="53788"/>
                </a:cubicBezTo>
                <a:cubicBezTo>
                  <a:pt x="5176293" y="8504"/>
                  <a:pt x="5183213" y="25640"/>
                  <a:pt x="5170394" y="0"/>
                </a:cubicBezTo>
              </a:path>
            </a:pathLst>
          </a:custGeom>
          <a:noFill/>
          <a:ln w="38100">
            <a:solidFill>
              <a:srgbClr val="D53E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11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718D-245A-CC77-BE88-2EC1E75D2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1: Explicit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3EE742-CE94-5DCE-E3DD-79D5603B4E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add a term to the loss (</a:t>
                </a:r>
                <a:r>
                  <a:rPr lang="en-US" i="1" dirty="0"/>
                  <a:t>L</a:t>
                </a:r>
                <a:r>
                  <a:rPr lang="en-US" dirty="0"/>
                  <a:t>) that quantifies complexity</a:t>
                </a:r>
              </a:p>
              <a:p>
                <a:r>
                  <a:rPr lang="en-US" dirty="0"/>
                  <a:t>By minimizing the loss, we’re now striking a balance between two competing objectives: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Improve goodness of fit (i.e. reduce cross-entropy loss </a:t>
                </a:r>
                <a:r>
                  <a:rPr lang="en-US" i="1" dirty="0"/>
                  <a:t>H</a:t>
                </a:r>
                <a:r>
                  <a:rPr lang="en-US" dirty="0"/>
                  <a:t>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Limit complexity (i.e. reduce regularization term </a:t>
                </a:r>
                <a:r>
                  <a:rPr lang="en-US" i="1" dirty="0"/>
                  <a:t>R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The hyperparameter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controls how much we care about (1) vs (2)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3EE742-CE94-5DCE-E3DD-79D5603B4E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9C94FC6-F882-D374-15D3-10F835AF199C}"/>
                  </a:ext>
                </a:extLst>
              </p:cNvPr>
              <p:cNvSpPr txBox="1"/>
              <p:nvPr/>
            </p:nvSpPr>
            <p:spPr>
              <a:xfrm>
                <a:off x="5026572" y="5284839"/>
                <a:ext cx="213885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9C94FC6-F882-D374-15D3-10F835AF1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572" y="5284839"/>
                <a:ext cx="2138855" cy="492443"/>
              </a:xfrm>
              <a:prstGeom prst="rect">
                <a:avLst/>
              </a:prstGeom>
              <a:blipFill>
                <a:blip r:embed="rId3"/>
                <a:stretch>
                  <a:fillRect l="-4167" r="-4167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0393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718D-245A-CC77-BE88-2EC1E75D2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Explicit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3EE742-CE94-5DCE-E3DD-79D5603B4E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u="sng" dirty="0"/>
                  <a:t>L2 (i.e. </a:t>
                </a:r>
                <a:r>
                  <a:rPr lang="en-US" i="1" u="sng" dirty="0"/>
                  <a:t>ridge</a:t>
                </a:r>
                <a:r>
                  <a:rPr lang="en-US" u="sng" dirty="0"/>
                  <a:t>) regularization</a:t>
                </a:r>
                <a:r>
                  <a:rPr lang="en-US" dirty="0"/>
                  <a:t>:	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In other words, we penalize the sum of squares of parameters</a:t>
                </a:r>
              </a:p>
              <a:p>
                <a:r>
                  <a:rPr lang="en-US" dirty="0"/>
                  <a:t>Common in linear models and in neural networks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3EE742-CE94-5DCE-E3DD-79D5603B4E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5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9C94FC6-F882-D374-15D3-10F835AF199C}"/>
                  </a:ext>
                </a:extLst>
              </p:cNvPr>
              <p:cNvSpPr txBox="1"/>
              <p:nvPr/>
            </p:nvSpPr>
            <p:spPr>
              <a:xfrm>
                <a:off x="5026572" y="5284839"/>
                <a:ext cx="213885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9C94FC6-F882-D374-15D3-10F835AF1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572" y="5284839"/>
                <a:ext cx="2138855" cy="492443"/>
              </a:xfrm>
              <a:prstGeom prst="rect">
                <a:avLst/>
              </a:prstGeom>
              <a:blipFill>
                <a:blip r:embed="rId3"/>
                <a:stretch>
                  <a:fillRect l="-4167" r="-4167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7851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718D-245A-CC77-BE88-2EC1E75D2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Explicit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3EE742-CE94-5DCE-E3DD-79D5603B4E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u="sng" dirty="0"/>
                  <a:t>L1 (i.e. </a:t>
                </a:r>
                <a:r>
                  <a:rPr lang="en-US" i="1" u="sng" dirty="0"/>
                  <a:t>LASSO</a:t>
                </a:r>
                <a:r>
                  <a:rPr lang="en-US" u="sng" dirty="0"/>
                  <a:t>) regularization</a:t>
                </a:r>
                <a:r>
                  <a:rPr lang="en-US" dirty="0"/>
                  <a:t>:	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In other words, we penalize the sum of absolute values of parameters</a:t>
                </a:r>
              </a:p>
              <a:p>
                <a:r>
                  <a:rPr lang="en-US" dirty="0"/>
                  <a:t>Common in linear models; less so in neural networks</a:t>
                </a:r>
              </a:p>
              <a:p>
                <a:r>
                  <a:rPr lang="en-US" dirty="0"/>
                  <a:t>Tends to shrink many parameters to 0</a:t>
                </a:r>
              </a:p>
              <a:p>
                <a:pPr lvl="1"/>
                <a:r>
                  <a:rPr lang="en-US" dirty="0"/>
                  <a:t>This may be viewed as a form of feature selection</a:t>
                </a:r>
              </a:p>
              <a:p>
                <a:pPr lvl="1"/>
                <a:r>
                  <a:rPr lang="en-US" dirty="0"/>
                  <a:t>This also improves interpretability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3EE742-CE94-5DCE-E3DD-79D5603B4E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6570"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9C94FC6-F882-D374-15D3-10F835AF199C}"/>
                  </a:ext>
                </a:extLst>
              </p:cNvPr>
              <p:cNvSpPr txBox="1"/>
              <p:nvPr/>
            </p:nvSpPr>
            <p:spPr>
              <a:xfrm>
                <a:off x="5026572" y="5284839"/>
                <a:ext cx="213885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9C94FC6-F882-D374-15D3-10F835AF1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572" y="5284839"/>
                <a:ext cx="2138855" cy="492443"/>
              </a:xfrm>
              <a:prstGeom prst="rect">
                <a:avLst/>
              </a:prstGeom>
              <a:blipFill>
                <a:blip r:embed="rId3"/>
                <a:stretch>
                  <a:fillRect l="-4167" r="-4167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894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B02DF-8A16-F45A-24A0-A6B19953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the NDP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1679A-01F2-5C24-EFEF-A280D6E34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 models are capable of dramatically overfitting the data</a:t>
            </a:r>
          </a:p>
          <a:p>
            <a:r>
              <a:rPr lang="en-US" dirty="0"/>
              <a:t>We can think of this as “memorizing” the data</a:t>
            </a:r>
          </a:p>
          <a:p>
            <a:r>
              <a:rPr lang="en-US" dirty="0"/>
              <a:t>It is therefore </a:t>
            </a:r>
            <a:r>
              <a:rPr lang="en-US" b="1" u="sng" dirty="0"/>
              <a:t>critical</a:t>
            </a:r>
            <a:r>
              <a:rPr lang="en-US" dirty="0"/>
              <a:t> to evaluate on a held-out test set</a:t>
            </a:r>
          </a:p>
          <a:p>
            <a:pPr marL="457200" lvl="1" indent="0">
              <a:buNone/>
            </a:pPr>
            <a:r>
              <a:rPr lang="en-US" dirty="0"/>
              <a:t>(supposing what you care about is out-of-sample performance)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DE8DDB-3580-75DE-5A73-5BA95AA39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7245" y="4073115"/>
            <a:ext cx="3239846" cy="241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551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D62A5C0-23BD-8945-9AD2-C7C9949DC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83717" y="1367367"/>
            <a:ext cx="6172200" cy="41148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A4055-FF83-7A4C-AFD9-3D033702D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6758" y="2245470"/>
            <a:ext cx="4396671" cy="2886853"/>
          </a:xfrm>
        </p:spPr>
        <p:txBody>
          <a:bodyPr/>
          <a:lstStyle/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dirty="0"/>
              <a:t>During optimization, we can check the validation loss as we go.</a:t>
            </a:r>
          </a:p>
          <a:p>
            <a:endParaRPr lang="en-US" dirty="0"/>
          </a:p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dirty="0"/>
              <a:t>Instead of optimizing to convergence, we can optimize until the </a:t>
            </a:r>
            <a:r>
              <a:rPr lang="en-US" i="1" dirty="0"/>
              <a:t>validation</a:t>
            </a:r>
            <a:r>
              <a:rPr lang="en-US" dirty="0"/>
              <a:t> loss stops improving</a:t>
            </a:r>
          </a:p>
          <a:p>
            <a:pPr marL="990550" lvl="1" indent="-380981">
              <a:buFont typeface="Arial" panose="020B0604020202020204" pitchFamily="34" charset="0"/>
              <a:buChar char="•"/>
            </a:pPr>
            <a:r>
              <a:rPr lang="en-US" dirty="0"/>
              <a:t>Saves computational cost</a:t>
            </a:r>
          </a:p>
          <a:p>
            <a:pPr marL="990550" lvl="1" indent="-380981">
              <a:buFont typeface="Arial" panose="020B0604020202020204" pitchFamily="34" charset="0"/>
              <a:buChar char="•"/>
            </a:pPr>
            <a:r>
              <a:rPr lang="en-US" dirty="0"/>
              <a:t>Performs better on validation (and test) sets</a:t>
            </a:r>
          </a:p>
          <a:p>
            <a:pPr marL="380981" indent="-380981">
              <a:buFont typeface="Arial" panose="020B0604020202020204" pitchFamily="34" charset="0"/>
              <a:buChar char="•"/>
            </a:pPr>
            <a:endParaRPr lang="en-US" dirty="0"/>
          </a:p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dirty="0"/>
              <a:t>Widely used technique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79CCC22-8B75-064A-BE95-AFCACCE6956D}"/>
              </a:ext>
            </a:extLst>
          </p:cNvPr>
          <p:cNvCxnSpPr/>
          <p:nvPr/>
        </p:nvCxnSpPr>
        <p:spPr>
          <a:xfrm flipV="1">
            <a:off x="9343604" y="4952327"/>
            <a:ext cx="107893" cy="6042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4D266EB-1164-924C-A2E7-D94C9ECD80DE}"/>
              </a:ext>
            </a:extLst>
          </p:cNvPr>
          <p:cNvSpPr txBox="1"/>
          <p:nvPr/>
        </p:nvSpPr>
        <p:spPr>
          <a:xfrm>
            <a:off x="7403372" y="5633724"/>
            <a:ext cx="3919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Loss Keeps Improving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7F3184-6298-DA4C-A91B-2B1010573450}"/>
              </a:ext>
            </a:extLst>
          </p:cNvPr>
          <p:cNvCxnSpPr>
            <a:cxnSpLocks/>
          </p:cNvCxnSpPr>
          <p:nvPr/>
        </p:nvCxnSpPr>
        <p:spPr>
          <a:xfrm>
            <a:off x="8383349" y="3301552"/>
            <a:ext cx="0" cy="11328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1CF2CFF-D294-8E45-9607-9DF23CEF4C42}"/>
              </a:ext>
            </a:extLst>
          </p:cNvPr>
          <p:cNvSpPr/>
          <p:nvPr/>
        </p:nvSpPr>
        <p:spPr>
          <a:xfrm>
            <a:off x="6928641" y="2401182"/>
            <a:ext cx="36881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Best Validation (and Generalization)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443B532-CABC-50AB-D487-C8A2A6375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4400" dirty="0"/>
              <a:t>Strategy 2: Early Stopping</a:t>
            </a:r>
          </a:p>
        </p:txBody>
      </p:sp>
    </p:spTree>
    <p:extLst>
      <p:ext uri="{BB962C8B-B14F-4D97-AF65-F5344CB8AC3E}">
        <p14:creationId xmlns:p14="http://schemas.microsoft.com/office/powerpoint/2010/main" val="269940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249"/>
    </mc:Choice>
    <mc:Fallback xmlns="">
      <p:transition spd="slow" advTm="39249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718D-245A-CC77-BE88-2EC1E75D2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3: Dropout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EE742-CE94-5DCE-E3DD-79D5603B4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Exclusive to neural networks</a:t>
            </a:r>
          </a:p>
          <a:p>
            <a:r>
              <a:rPr lang="en-US" dirty="0"/>
              <a:t>During training, we set some hidden features to zero at random (different features for each training step)</a:t>
            </a:r>
          </a:p>
          <a:p>
            <a:r>
              <a:rPr lang="en-US" dirty="0"/>
              <a:t>This has a dual effect:</a:t>
            </a:r>
          </a:p>
          <a:p>
            <a:pPr lvl="1"/>
            <a:r>
              <a:rPr lang="en-US" dirty="0"/>
              <a:t>Parameter shrinkage (similar to L2)</a:t>
            </a:r>
          </a:p>
          <a:p>
            <a:pPr lvl="1"/>
            <a:r>
              <a:rPr lang="en-US" dirty="0"/>
              <a:t>Encourages redundancy / redundant features; in other words, the network must model the relationship between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in multiple ways</a:t>
            </a:r>
          </a:p>
        </p:txBody>
      </p:sp>
    </p:spTree>
    <p:extLst>
      <p:ext uri="{BB962C8B-B14F-4D97-AF65-F5344CB8AC3E}">
        <p14:creationId xmlns:p14="http://schemas.microsoft.com/office/powerpoint/2010/main" val="3953826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53064-5CEE-F3AF-C998-02A25E31F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Mitigating Overfitting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70F15-4A44-7F04-6562-E2255DCE5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Machine learning almost always uses some form of regularization and/or early stopping</a:t>
            </a:r>
          </a:p>
          <a:p>
            <a:endParaRPr lang="en-US" dirty="0"/>
          </a:p>
          <a:p>
            <a:r>
              <a:rPr lang="en-US" dirty="0"/>
              <a:t>Very common to use multiple forms at once</a:t>
            </a:r>
          </a:p>
          <a:p>
            <a:pPr lvl="1"/>
            <a:r>
              <a:rPr lang="en-US" dirty="0"/>
              <a:t>Dropout + early stopping in neural networks</a:t>
            </a:r>
          </a:p>
          <a:p>
            <a:pPr lvl="1"/>
            <a:r>
              <a:rPr lang="en-US" dirty="0"/>
              <a:t>Combination of L1 and L2 regularization in linear models (i.e. elastic net)</a:t>
            </a:r>
          </a:p>
          <a:p>
            <a:pPr lvl="1"/>
            <a:endParaRPr lang="en-US" dirty="0"/>
          </a:p>
          <a:p>
            <a:r>
              <a:rPr lang="en-US" dirty="0"/>
              <a:t>The validation set is the key: used to choose between strategies</a:t>
            </a:r>
          </a:p>
          <a:p>
            <a:endParaRPr lang="en-US" dirty="0"/>
          </a:p>
          <a:p>
            <a:r>
              <a:rPr lang="en-US" u="sng" dirty="0"/>
              <a:t>You will see this when working on data science projects.</a:t>
            </a:r>
          </a:p>
        </p:txBody>
      </p:sp>
    </p:spTree>
    <p:extLst>
      <p:ext uri="{BB962C8B-B14F-4D97-AF65-F5344CB8AC3E}">
        <p14:creationId xmlns:p14="http://schemas.microsoft.com/office/powerpoint/2010/main" val="728738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E763400-AE94-171A-BA3B-BE4F0D298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740" y="1027906"/>
            <a:ext cx="8288482" cy="56983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20C5B8-6072-BDA4-7CF4-F24B0AFDA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2858" cy="1325563"/>
          </a:xfrm>
        </p:spPr>
        <p:txBody>
          <a:bodyPr/>
          <a:lstStyle/>
          <a:p>
            <a:r>
              <a:rPr lang="en-US" dirty="0"/>
              <a:t>Linear models can also overfit!!! (How?)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E3F9F2-1FE3-3D75-F653-7F40408A1620}"/>
              </a:ext>
            </a:extLst>
          </p:cNvPr>
          <p:cNvCxnSpPr>
            <a:cxnSpLocks/>
          </p:cNvCxnSpPr>
          <p:nvPr/>
        </p:nvCxnSpPr>
        <p:spPr>
          <a:xfrm flipV="1">
            <a:off x="4886632" y="1848465"/>
            <a:ext cx="6056671" cy="3864077"/>
          </a:xfrm>
          <a:prstGeom prst="line">
            <a:avLst/>
          </a:prstGeom>
          <a:ln w="38100">
            <a:solidFill>
              <a:srgbClr val="D53E8B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498A56-DC87-59BF-E86B-9520BA279774}"/>
                  </a:ext>
                </a:extLst>
              </p:cNvPr>
              <p:cNvSpPr txBox="1"/>
              <p:nvPr/>
            </p:nvSpPr>
            <p:spPr>
              <a:xfrm>
                <a:off x="838200" y="2025445"/>
                <a:ext cx="3222523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D53E8B"/>
                    </a:solidFill>
                  </a:rPr>
                  <a:t>Linear decision boundary</a:t>
                </a:r>
              </a:p>
              <a:p>
                <a:endParaRPr lang="en-US" dirty="0">
                  <a:solidFill>
                    <a:srgbClr val="D53E8B"/>
                  </a:solidFill>
                </a:endParaRPr>
              </a:p>
              <a:p>
                <a:r>
                  <a:rPr lang="en-US" dirty="0"/>
                  <a:t>In this scenario -&gt;</a:t>
                </a:r>
              </a:p>
              <a:p>
                <a:r>
                  <a:rPr lang="en-US" dirty="0"/>
                  <a:t>(# points &gt;&gt; # predictors)</a:t>
                </a:r>
              </a:p>
              <a:p>
                <a:r>
                  <a:rPr lang="en-US" dirty="0"/>
                  <a:t>it is not possible.</a:t>
                </a:r>
              </a:p>
              <a:p>
                <a:endParaRPr lang="en-US" dirty="0"/>
              </a:p>
              <a:p>
                <a:r>
                  <a:rPr lang="en-US" dirty="0"/>
                  <a:t>However, as # points approaches # predictors,</a:t>
                </a:r>
              </a:p>
              <a:p>
                <a:r>
                  <a:rPr lang="en-US" dirty="0"/>
                  <a:t>we will see overfitting.</a:t>
                </a:r>
              </a:p>
              <a:p>
                <a:endParaRPr lang="en-US" dirty="0"/>
              </a:p>
              <a:p>
                <a:r>
                  <a:rPr lang="en-US" dirty="0"/>
                  <a:t>And for # points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# predictors</a:t>
                </a:r>
              </a:p>
              <a:p>
                <a:r>
                  <a:rPr lang="en-US" dirty="0"/>
                  <a:t>(assuming linear independence),</a:t>
                </a:r>
              </a:p>
              <a:p>
                <a:r>
                  <a:rPr lang="en-US" dirty="0"/>
                  <a:t>we can memorize the dataset.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498A56-DC87-59BF-E86B-9520BA279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25445"/>
                <a:ext cx="3222523" cy="3693319"/>
              </a:xfrm>
              <a:prstGeom prst="rect">
                <a:avLst/>
              </a:prstGeom>
              <a:blipFill>
                <a:blip r:embed="rId3"/>
                <a:stretch>
                  <a:fillRect l="-1969" t="-685" r="-1575" b="-1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1523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0810F-7B20-5A93-BAE9-E0EC1C70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2C4EC5-C1D9-FD55-86F7-1AEA36DB80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mitigate overfitting?</a:t>
            </a:r>
          </a:p>
        </p:txBody>
      </p:sp>
    </p:spTree>
    <p:extLst>
      <p:ext uri="{BB962C8B-B14F-4D97-AF65-F5344CB8AC3E}">
        <p14:creationId xmlns:p14="http://schemas.microsoft.com/office/powerpoint/2010/main" val="20390935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18961-720C-5F28-038C-94A09BC77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1: Interpretable CDP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0E33B-FFE7-9B59-7CBF-280CA87CA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are building a clinical decision support system using variables from structured EHR fields</a:t>
            </a:r>
          </a:p>
          <a:p>
            <a:endParaRPr lang="en-US" dirty="0"/>
          </a:p>
          <a:p>
            <a:r>
              <a:rPr lang="en-US" dirty="0"/>
              <a:t>You have a thousand predictors and a few thousand data points (i.e. patients) in your training set</a:t>
            </a:r>
          </a:p>
          <a:p>
            <a:endParaRPr lang="en-US" dirty="0"/>
          </a:p>
          <a:p>
            <a:r>
              <a:rPr lang="en-US" dirty="0"/>
              <a:t>You want it to be easy for providers to understand how the model works, and what features are important</a:t>
            </a:r>
          </a:p>
        </p:txBody>
      </p:sp>
    </p:spTree>
    <p:extLst>
      <p:ext uri="{BB962C8B-B14F-4D97-AF65-F5344CB8AC3E}">
        <p14:creationId xmlns:p14="http://schemas.microsoft.com/office/powerpoint/2010/main" val="3231713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18961-720C-5F28-038C-94A09BC77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2: Pure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0E33B-FFE7-9B59-7CBF-280CA87CA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are building a neural network-based model that identifies nicotine withdrawal from digital health data</a:t>
            </a:r>
          </a:p>
          <a:p>
            <a:endParaRPr lang="en-US" dirty="0"/>
          </a:p>
          <a:p>
            <a:r>
              <a:rPr lang="en-US" dirty="0"/>
              <a:t>Your input data is a high-dimensional time series of physiologic measurements from multiple sensors</a:t>
            </a:r>
          </a:p>
          <a:p>
            <a:endParaRPr lang="en-US" dirty="0"/>
          </a:p>
          <a:p>
            <a:r>
              <a:rPr lang="en-US" dirty="0"/>
              <a:t>There is no need to interpret or explain the model: you care only about out-of-sample performance</a:t>
            </a:r>
          </a:p>
        </p:txBody>
      </p:sp>
    </p:spTree>
    <p:extLst>
      <p:ext uri="{BB962C8B-B14F-4D97-AF65-F5344CB8AC3E}">
        <p14:creationId xmlns:p14="http://schemas.microsoft.com/office/powerpoint/2010/main" val="36985923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0810F-7B20-5A93-BAE9-E0EC1C70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 in linear models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2C4EC5-C1D9-FD55-86F7-1AEA36DB80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(time permitting)</a:t>
            </a:r>
          </a:p>
        </p:txBody>
      </p:sp>
    </p:spTree>
    <p:extLst>
      <p:ext uri="{BB962C8B-B14F-4D97-AF65-F5344CB8AC3E}">
        <p14:creationId xmlns:p14="http://schemas.microsoft.com/office/powerpoint/2010/main" val="19250230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D40F0-3751-6B44-9FF1-1D47A6C28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Suppose we have the following data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54F9E3D-6B1A-6044-9287-664B3ADFA222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008410"/>
          <a:ext cx="8128000" cy="2841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5790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33284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619075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7793000"/>
                    </a:ext>
                  </a:extLst>
                </a:gridCol>
              </a:tblGrid>
              <a:tr h="9470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Patient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Predictor 1</a:t>
                      </a:r>
                    </a:p>
                    <a:p>
                      <a:pPr algn="ctr"/>
                      <a:r>
                        <a:rPr lang="en-US" sz="2400" dirty="0"/>
                        <a:t>(numeric)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Predictor 2</a:t>
                      </a:r>
                    </a:p>
                    <a:p>
                      <a:pPr algn="ctr"/>
                      <a:r>
                        <a:rPr lang="en-US" sz="2400" dirty="0"/>
                        <a:t>(numeric)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Outcome</a:t>
                      </a:r>
                    </a:p>
                    <a:p>
                      <a:pPr algn="ctr"/>
                      <a:r>
                        <a:rPr lang="en-US" sz="2400" dirty="0"/>
                        <a:t>(numeric)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8604851"/>
                  </a:ext>
                </a:extLst>
              </a:tr>
              <a:tr h="9470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933775"/>
                  </a:ext>
                </a:extLst>
              </a:tr>
              <a:tr h="9470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9377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15BFD148-CB76-2A47-B937-37DDCD9B9248}"/>
              </a:ext>
            </a:extLst>
          </p:cNvPr>
          <p:cNvSpPr txBox="1">
            <a:spLocks/>
          </p:cNvSpPr>
          <p:nvPr/>
        </p:nvSpPr>
        <p:spPr>
          <a:xfrm>
            <a:off x="838200" y="51673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&gt; Goal: find the linear equation that best predicts the outcome</a:t>
            </a:r>
          </a:p>
        </p:txBody>
      </p:sp>
    </p:spTree>
    <p:extLst>
      <p:ext uri="{BB962C8B-B14F-4D97-AF65-F5344CB8AC3E}">
        <p14:creationId xmlns:p14="http://schemas.microsoft.com/office/powerpoint/2010/main" val="324833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54F9E3D-6B1A-6044-9287-664B3ADFA22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32000" y="957376"/>
              <a:ext cx="8128000" cy="28411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057903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8332847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26190758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77793000"/>
                        </a:ext>
                      </a:extLst>
                    </a:gridCol>
                  </a:tblGrid>
                  <a:tr h="9470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Patient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38604851"/>
                      </a:ext>
                    </a:extLst>
                  </a:tr>
                  <a:tr h="9470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.75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42933775"/>
                      </a:ext>
                    </a:extLst>
                  </a:tr>
                  <a:tr h="9470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.75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1.25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293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54F9E3D-6B1A-6044-9287-664B3ADFA2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4707156"/>
                  </p:ext>
                </p:extLst>
              </p:nvPr>
            </p:nvGraphicFramePr>
            <p:xfrm>
              <a:off x="2032000" y="957376"/>
              <a:ext cx="8128000" cy="28411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057903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8332847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26190758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77793000"/>
                        </a:ext>
                      </a:extLst>
                    </a:gridCol>
                  </a:tblGrid>
                  <a:tr h="9470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Patient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625" r="-20062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625" r="-10062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625" r="-625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8604851"/>
                      </a:ext>
                    </a:extLst>
                  </a:tr>
                  <a:tr h="9470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.75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42933775"/>
                      </a:ext>
                    </a:extLst>
                  </a:tr>
                  <a:tr h="9470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.75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1.25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2937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15BFD148-CB76-2A47-B937-37DDCD9B92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421077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lnSpcReduction="1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3200" dirty="0"/>
                  <a:t>&gt; Goal: find the linear equation that best predicts the outcome</a:t>
                </a:r>
              </a:p>
              <a:p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15BFD148-CB76-2A47-B937-37DDCD9B9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21077"/>
                <a:ext cx="10515600" cy="1325563"/>
              </a:xfrm>
              <a:prstGeom prst="rect">
                <a:avLst/>
              </a:prstGeom>
              <a:blipFill>
                <a:blip r:embed="rId3"/>
                <a:stretch>
                  <a:fillRect l="-1568" t="-12381" r="-362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4404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724" y="205845"/>
            <a:ext cx="12052852" cy="1143000"/>
          </a:xfrm>
        </p:spPr>
        <p:txBody>
          <a:bodyPr>
            <a:noAutofit/>
          </a:bodyPr>
          <a:lstStyle/>
          <a:p>
            <a:r>
              <a:rPr lang="en-US" sz="3733" dirty="0"/>
              <a:t>Which boundary performs better on unseen data?</a:t>
            </a:r>
            <a:endParaRPr lang="en-US" sz="1867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0259" y="1865376"/>
            <a:ext cx="4325112" cy="43251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23978" y="2135106"/>
            <a:ext cx="62652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4B214"/>
                </a:solidFill>
              </a:rPr>
              <a:t>Green boundary:</a:t>
            </a:r>
          </a:p>
          <a:p>
            <a:pPr marL="342891" indent="-342891">
              <a:buFontTx/>
              <a:buChar char="-"/>
            </a:pPr>
            <a:r>
              <a:rPr lang="en-US" sz="2400" dirty="0">
                <a:solidFill>
                  <a:srgbClr val="14B214"/>
                </a:solidFill>
              </a:rPr>
              <a:t>Correct predictions for </a:t>
            </a:r>
            <a:r>
              <a:rPr lang="en-US" sz="2400" i="1" dirty="0">
                <a:solidFill>
                  <a:srgbClr val="14B214"/>
                </a:solidFill>
              </a:rPr>
              <a:t>all</a:t>
            </a:r>
            <a:r>
              <a:rPr lang="en-US" sz="2400" dirty="0">
                <a:solidFill>
                  <a:srgbClr val="14B214"/>
                </a:solidFill>
              </a:rPr>
              <a:t> training data</a:t>
            </a:r>
          </a:p>
          <a:p>
            <a:pPr marL="342891" indent="-342891">
              <a:buFontTx/>
              <a:buChar char="-"/>
            </a:pPr>
            <a:r>
              <a:rPr lang="en-US" sz="2400" dirty="0">
                <a:solidFill>
                  <a:srgbClr val="14B214"/>
                </a:solidFill>
              </a:rPr>
              <a:t>Very likely to be </a:t>
            </a:r>
            <a:r>
              <a:rPr lang="en-US" sz="2400" u="sng" dirty="0">
                <a:solidFill>
                  <a:srgbClr val="14B214"/>
                </a:solidFill>
              </a:rPr>
              <a:t>overfitting</a:t>
            </a:r>
          </a:p>
          <a:p>
            <a:endParaRPr lang="en-US" sz="2400" dirty="0"/>
          </a:p>
          <a:p>
            <a:r>
              <a:rPr lang="en-US" sz="2400" dirty="0"/>
              <a:t>Black boundary:</a:t>
            </a:r>
          </a:p>
          <a:p>
            <a:pPr marL="342891" indent="-342891">
              <a:buFontTx/>
              <a:buChar char="-"/>
            </a:pPr>
            <a:r>
              <a:rPr lang="en-US" sz="2400" dirty="0"/>
              <a:t>Balance between fit and model complexity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190490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By </a:t>
            </a:r>
            <a:r>
              <a:rPr lang="en-US" sz="1100" dirty="0" err="1"/>
              <a:t>Chabacano</a:t>
            </a:r>
            <a:r>
              <a:rPr lang="en-US" sz="1100" dirty="0"/>
              <a:t> - Own work, CC BY-SA 4.0, https://commons.wikimedia.org/w/index.php?curid=3610704</a:t>
            </a:r>
          </a:p>
        </p:txBody>
      </p:sp>
    </p:spTree>
    <p:extLst>
      <p:ext uri="{BB962C8B-B14F-4D97-AF65-F5344CB8AC3E}">
        <p14:creationId xmlns:p14="http://schemas.microsoft.com/office/powerpoint/2010/main" val="411576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124"/>
    </mc:Choice>
    <mc:Fallback xmlns="">
      <p:transition spd="slow" advTm="87124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FC6370-769D-8048-ACB8-E08819D57620}"/>
              </a:ext>
            </a:extLst>
          </p:cNvPr>
          <p:cNvCxnSpPr>
            <a:cxnSpLocks/>
          </p:cNvCxnSpPr>
          <p:nvPr/>
        </p:nvCxnSpPr>
        <p:spPr>
          <a:xfrm>
            <a:off x="814550" y="2680137"/>
            <a:ext cx="6858001" cy="0"/>
          </a:xfrm>
          <a:prstGeom prst="straightConnector1">
            <a:avLst/>
          </a:prstGeom>
          <a:ln w="5715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936B2F-878E-8F4C-AB56-5FEB6CB714C2}"/>
              </a:ext>
            </a:extLst>
          </p:cNvPr>
          <p:cNvCxnSpPr>
            <a:cxnSpLocks/>
          </p:cNvCxnSpPr>
          <p:nvPr/>
        </p:nvCxnSpPr>
        <p:spPr>
          <a:xfrm flipV="1">
            <a:off x="1072053" y="457200"/>
            <a:ext cx="0" cy="594360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FAD106-4756-3649-A17D-1F0040AEFC5E}"/>
              </a:ext>
            </a:extLst>
          </p:cNvPr>
          <p:cNvCxnSpPr>
            <a:cxnSpLocks/>
          </p:cNvCxnSpPr>
          <p:nvPr/>
        </p:nvCxnSpPr>
        <p:spPr>
          <a:xfrm flipV="1">
            <a:off x="4750675" y="457200"/>
            <a:ext cx="0" cy="5943602"/>
          </a:xfrm>
          <a:prstGeom prst="straightConnector1">
            <a:avLst/>
          </a:prstGeom>
          <a:ln w="5715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B4D6A3A-0477-0A4D-B067-3381D298E7F6}"/>
              </a:ext>
            </a:extLst>
          </p:cNvPr>
          <p:cNvCxnSpPr>
            <a:cxnSpLocks/>
          </p:cNvCxnSpPr>
          <p:nvPr/>
        </p:nvCxnSpPr>
        <p:spPr>
          <a:xfrm>
            <a:off x="814550" y="6174827"/>
            <a:ext cx="6858001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AC171B1-C392-AC4A-9C16-6A02DDA9C2CD}"/>
              </a:ext>
            </a:extLst>
          </p:cNvPr>
          <p:cNvSpPr txBox="1"/>
          <p:nvPr/>
        </p:nvSpPr>
        <p:spPr>
          <a:xfrm>
            <a:off x="478703" y="2495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A9D229-E53B-FE45-BE3E-BE0719210243}"/>
              </a:ext>
            </a:extLst>
          </p:cNvPr>
          <p:cNvSpPr txBox="1"/>
          <p:nvPr/>
        </p:nvSpPr>
        <p:spPr>
          <a:xfrm>
            <a:off x="4599832" y="64113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26FFB4-8362-354D-B88B-C3DDA574DEE0}"/>
              </a:ext>
            </a:extLst>
          </p:cNvPr>
          <p:cNvSpPr txBox="1"/>
          <p:nvPr/>
        </p:nvSpPr>
        <p:spPr>
          <a:xfrm>
            <a:off x="5847628" y="6395545"/>
            <a:ext cx="1824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in patient 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A72548-DFC5-8047-BC30-A7D8611F3A6F}"/>
              </a:ext>
            </a:extLst>
          </p:cNvPr>
          <p:cNvSpPr txBox="1"/>
          <p:nvPr/>
        </p:nvSpPr>
        <p:spPr>
          <a:xfrm rot="16200000">
            <a:off x="-278570" y="1161861"/>
            <a:ext cx="1816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in patient 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BE7D6A1-E716-AA4D-9A87-8791A9665575}"/>
              </a:ext>
            </a:extLst>
          </p:cNvPr>
          <p:cNvSpPr/>
          <p:nvPr/>
        </p:nvSpPr>
        <p:spPr>
          <a:xfrm>
            <a:off x="6516771" y="1749970"/>
            <a:ext cx="136635" cy="136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9F560A-2706-3F4B-BA5C-323CD99C0794}"/>
                  </a:ext>
                </a:extLst>
              </p:cNvPr>
              <p:cNvSpPr txBox="1"/>
              <p:nvPr/>
            </p:nvSpPr>
            <p:spPr>
              <a:xfrm>
                <a:off x="6674428" y="1633621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9F560A-2706-3F4B-BA5C-323CD99C0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428" y="1633621"/>
                <a:ext cx="371384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06759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FC6370-769D-8048-ACB8-E08819D57620}"/>
              </a:ext>
            </a:extLst>
          </p:cNvPr>
          <p:cNvCxnSpPr>
            <a:cxnSpLocks/>
          </p:cNvCxnSpPr>
          <p:nvPr/>
        </p:nvCxnSpPr>
        <p:spPr>
          <a:xfrm>
            <a:off x="814550" y="2680137"/>
            <a:ext cx="6858001" cy="0"/>
          </a:xfrm>
          <a:prstGeom prst="straightConnector1">
            <a:avLst/>
          </a:prstGeom>
          <a:ln w="5715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936B2F-878E-8F4C-AB56-5FEB6CB714C2}"/>
              </a:ext>
            </a:extLst>
          </p:cNvPr>
          <p:cNvCxnSpPr>
            <a:cxnSpLocks/>
          </p:cNvCxnSpPr>
          <p:nvPr/>
        </p:nvCxnSpPr>
        <p:spPr>
          <a:xfrm flipV="1">
            <a:off x="1072053" y="457200"/>
            <a:ext cx="0" cy="594360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FAD106-4756-3649-A17D-1F0040AEFC5E}"/>
              </a:ext>
            </a:extLst>
          </p:cNvPr>
          <p:cNvCxnSpPr>
            <a:cxnSpLocks/>
          </p:cNvCxnSpPr>
          <p:nvPr/>
        </p:nvCxnSpPr>
        <p:spPr>
          <a:xfrm flipV="1">
            <a:off x="4750675" y="457200"/>
            <a:ext cx="0" cy="5943602"/>
          </a:xfrm>
          <a:prstGeom prst="straightConnector1">
            <a:avLst/>
          </a:prstGeom>
          <a:ln w="5715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B4D6A3A-0477-0A4D-B067-3381D298E7F6}"/>
              </a:ext>
            </a:extLst>
          </p:cNvPr>
          <p:cNvCxnSpPr>
            <a:cxnSpLocks/>
          </p:cNvCxnSpPr>
          <p:nvPr/>
        </p:nvCxnSpPr>
        <p:spPr>
          <a:xfrm>
            <a:off x="814550" y="6174827"/>
            <a:ext cx="6858001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AC171B1-C392-AC4A-9C16-6A02DDA9C2CD}"/>
              </a:ext>
            </a:extLst>
          </p:cNvPr>
          <p:cNvSpPr txBox="1"/>
          <p:nvPr/>
        </p:nvSpPr>
        <p:spPr>
          <a:xfrm>
            <a:off x="478703" y="2495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A9D229-E53B-FE45-BE3E-BE0719210243}"/>
              </a:ext>
            </a:extLst>
          </p:cNvPr>
          <p:cNvSpPr txBox="1"/>
          <p:nvPr/>
        </p:nvSpPr>
        <p:spPr>
          <a:xfrm>
            <a:off x="4599832" y="64113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26FFB4-8362-354D-B88B-C3DDA574DEE0}"/>
              </a:ext>
            </a:extLst>
          </p:cNvPr>
          <p:cNvSpPr txBox="1"/>
          <p:nvPr/>
        </p:nvSpPr>
        <p:spPr>
          <a:xfrm>
            <a:off x="5847628" y="6395545"/>
            <a:ext cx="1824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in patient 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A72548-DFC5-8047-BC30-A7D8611F3A6F}"/>
              </a:ext>
            </a:extLst>
          </p:cNvPr>
          <p:cNvSpPr txBox="1"/>
          <p:nvPr/>
        </p:nvSpPr>
        <p:spPr>
          <a:xfrm rot="16200000">
            <a:off x="-278570" y="1161861"/>
            <a:ext cx="1816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in patient 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BE7D6A1-E716-AA4D-9A87-8791A9665575}"/>
              </a:ext>
            </a:extLst>
          </p:cNvPr>
          <p:cNvSpPr/>
          <p:nvPr/>
        </p:nvSpPr>
        <p:spPr>
          <a:xfrm>
            <a:off x="6516771" y="1749970"/>
            <a:ext cx="136635" cy="136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9F560A-2706-3F4B-BA5C-323CD99C0794}"/>
                  </a:ext>
                </a:extLst>
              </p:cNvPr>
              <p:cNvSpPr txBox="1"/>
              <p:nvPr/>
            </p:nvSpPr>
            <p:spPr>
              <a:xfrm>
                <a:off x="6674428" y="1633621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9F560A-2706-3F4B-BA5C-323CD99C0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428" y="1633621"/>
                <a:ext cx="371384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3484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FC6370-769D-8048-ACB8-E08819D57620}"/>
              </a:ext>
            </a:extLst>
          </p:cNvPr>
          <p:cNvCxnSpPr>
            <a:cxnSpLocks/>
          </p:cNvCxnSpPr>
          <p:nvPr/>
        </p:nvCxnSpPr>
        <p:spPr>
          <a:xfrm>
            <a:off x="814550" y="2680137"/>
            <a:ext cx="6858001" cy="0"/>
          </a:xfrm>
          <a:prstGeom prst="straightConnector1">
            <a:avLst/>
          </a:prstGeom>
          <a:ln w="5715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936B2F-878E-8F4C-AB56-5FEB6CB714C2}"/>
              </a:ext>
            </a:extLst>
          </p:cNvPr>
          <p:cNvCxnSpPr>
            <a:cxnSpLocks/>
          </p:cNvCxnSpPr>
          <p:nvPr/>
        </p:nvCxnSpPr>
        <p:spPr>
          <a:xfrm flipV="1">
            <a:off x="1072053" y="457200"/>
            <a:ext cx="0" cy="594360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FAD106-4756-3649-A17D-1F0040AEFC5E}"/>
              </a:ext>
            </a:extLst>
          </p:cNvPr>
          <p:cNvCxnSpPr>
            <a:cxnSpLocks/>
          </p:cNvCxnSpPr>
          <p:nvPr/>
        </p:nvCxnSpPr>
        <p:spPr>
          <a:xfrm flipV="1">
            <a:off x="4750675" y="457200"/>
            <a:ext cx="0" cy="5943602"/>
          </a:xfrm>
          <a:prstGeom prst="straightConnector1">
            <a:avLst/>
          </a:prstGeom>
          <a:ln w="5715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B4D6A3A-0477-0A4D-B067-3381D298E7F6}"/>
              </a:ext>
            </a:extLst>
          </p:cNvPr>
          <p:cNvCxnSpPr>
            <a:cxnSpLocks/>
          </p:cNvCxnSpPr>
          <p:nvPr/>
        </p:nvCxnSpPr>
        <p:spPr>
          <a:xfrm>
            <a:off x="814550" y="6174827"/>
            <a:ext cx="6858001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AC171B1-C392-AC4A-9C16-6A02DDA9C2CD}"/>
              </a:ext>
            </a:extLst>
          </p:cNvPr>
          <p:cNvSpPr txBox="1"/>
          <p:nvPr/>
        </p:nvSpPr>
        <p:spPr>
          <a:xfrm>
            <a:off x="478703" y="2495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A9D229-E53B-FE45-BE3E-BE0719210243}"/>
              </a:ext>
            </a:extLst>
          </p:cNvPr>
          <p:cNvSpPr txBox="1"/>
          <p:nvPr/>
        </p:nvSpPr>
        <p:spPr>
          <a:xfrm>
            <a:off x="4599832" y="64113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26FFB4-8362-354D-B88B-C3DDA574DEE0}"/>
              </a:ext>
            </a:extLst>
          </p:cNvPr>
          <p:cNvSpPr txBox="1"/>
          <p:nvPr/>
        </p:nvSpPr>
        <p:spPr>
          <a:xfrm>
            <a:off x="5847628" y="6395545"/>
            <a:ext cx="1824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in patient 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A72548-DFC5-8047-BC30-A7D8611F3A6F}"/>
              </a:ext>
            </a:extLst>
          </p:cNvPr>
          <p:cNvSpPr txBox="1"/>
          <p:nvPr/>
        </p:nvSpPr>
        <p:spPr>
          <a:xfrm rot="16200000">
            <a:off x="-278570" y="1161861"/>
            <a:ext cx="1816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in patient 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BE7D6A1-E716-AA4D-9A87-8791A9665575}"/>
              </a:ext>
            </a:extLst>
          </p:cNvPr>
          <p:cNvSpPr/>
          <p:nvPr/>
        </p:nvSpPr>
        <p:spPr>
          <a:xfrm>
            <a:off x="6516771" y="1749970"/>
            <a:ext cx="136635" cy="136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9F560A-2706-3F4B-BA5C-323CD99C0794}"/>
                  </a:ext>
                </a:extLst>
              </p:cNvPr>
              <p:cNvSpPr txBox="1"/>
              <p:nvPr/>
            </p:nvSpPr>
            <p:spPr>
              <a:xfrm>
                <a:off x="6674428" y="1633621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9F560A-2706-3F4B-BA5C-323CD99C0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428" y="1633621"/>
                <a:ext cx="371384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8B0905-1745-2E45-AED5-8AA514EEA5A8}"/>
              </a:ext>
            </a:extLst>
          </p:cNvPr>
          <p:cNvCxnSpPr>
            <a:cxnSpLocks/>
          </p:cNvCxnSpPr>
          <p:nvPr/>
        </p:nvCxnSpPr>
        <p:spPr>
          <a:xfrm flipV="1">
            <a:off x="1072053" y="2680137"/>
            <a:ext cx="1849823" cy="3494689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C06056C-D3AA-904F-9EA3-D919CB1616CA}"/>
                  </a:ext>
                </a:extLst>
              </p:cNvPr>
              <p:cNvSpPr txBox="1"/>
              <p:nvPr/>
            </p:nvSpPr>
            <p:spPr>
              <a:xfrm>
                <a:off x="2230726" y="2735962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C06056C-D3AA-904F-9EA3-D919CB161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726" y="2735962"/>
                <a:ext cx="4607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24583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FC6370-769D-8048-ACB8-E08819D57620}"/>
              </a:ext>
            </a:extLst>
          </p:cNvPr>
          <p:cNvCxnSpPr>
            <a:cxnSpLocks/>
          </p:cNvCxnSpPr>
          <p:nvPr/>
        </p:nvCxnSpPr>
        <p:spPr>
          <a:xfrm>
            <a:off x="814550" y="2680137"/>
            <a:ext cx="6858001" cy="0"/>
          </a:xfrm>
          <a:prstGeom prst="straightConnector1">
            <a:avLst/>
          </a:prstGeom>
          <a:ln w="5715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936B2F-878E-8F4C-AB56-5FEB6CB714C2}"/>
              </a:ext>
            </a:extLst>
          </p:cNvPr>
          <p:cNvCxnSpPr>
            <a:cxnSpLocks/>
          </p:cNvCxnSpPr>
          <p:nvPr/>
        </p:nvCxnSpPr>
        <p:spPr>
          <a:xfrm flipV="1">
            <a:off x="1072053" y="457200"/>
            <a:ext cx="0" cy="594360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FAD106-4756-3649-A17D-1F0040AEFC5E}"/>
              </a:ext>
            </a:extLst>
          </p:cNvPr>
          <p:cNvCxnSpPr>
            <a:cxnSpLocks/>
          </p:cNvCxnSpPr>
          <p:nvPr/>
        </p:nvCxnSpPr>
        <p:spPr>
          <a:xfrm flipV="1">
            <a:off x="4750675" y="457200"/>
            <a:ext cx="0" cy="5943602"/>
          </a:xfrm>
          <a:prstGeom prst="straightConnector1">
            <a:avLst/>
          </a:prstGeom>
          <a:ln w="5715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B4D6A3A-0477-0A4D-B067-3381D298E7F6}"/>
              </a:ext>
            </a:extLst>
          </p:cNvPr>
          <p:cNvCxnSpPr>
            <a:cxnSpLocks/>
          </p:cNvCxnSpPr>
          <p:nvPr/>
        </p:nvCxnSpPr>
        <p:spPr>
          <a:xfrm>
            <a:off x="814550" y="6174827"/>
            <a:ext cx="6858001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AC171B1-C392-AC4A-9C16-6A02DDA9C2CD}"/>
              </a:ext>
            </a:extLst>
          </p:cNvPr>
          <p:cNvSpPr txBox="1"/>
          <p:nvPr/>
        </p:nvSpPr>
        <p:spPr>
          <a:xfrm>
            <a:off x="478703" y="2495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A9D229-E53B-FE45-BE3E-BE0719210243}"/>
              </a:ext>
            </a:extLst>
          </p:cNvPr>
          <p:cNvSpPr txBox="1"/>
          <p:nvPr/>
        </p:nvSpPr>
        <p:spPr>
          <a:xfrm>
            <a:off x="4599832" y="64113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26FFB4-8362-354D-B88B-C3DDA574DEE0}"/>
              </a:ext>
            </a:extLst>
          </p:cNvPr>
          <p:cNvSpPr txBox="1"/>
          <p:nvPr/>
        </p:nvSpPr>
        <p:spPr>
          <a:xfrm>
            <a:off x="5847628" y="6395545"/>
            <a:ext cx="1824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in patient 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A72548-DFC5-8047-BC30-A7D8611F3A6F}"/>
              </a:ext>
            </a:extLst>
          </p:cNvPr>
          <p:cNvSpPr txBox="1"/>
          <p:nvPr/>
        </p:nvSpPr>
        <p:spPr>
          <a:xfrm rot="16200000">
            <a:off x="-278570" y="1161861"/>
            <a:ext cx="1816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in patient 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BE7D6A1-E716-AA4D-9A87-8791A9665575}"/>
              </a:ext>
            </a:extLst>
          </p:cNvPr>
          <p:cNvSpPr/>
          <p:nvPr/>
        </p:nvSpPr>
        <p:spPr>
          <a:xfrm>
            <a:off x="6516771" y="1749970"/>
            <a:ext cx="136635" cy="136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9F560A-2706-3F4B-BA5C-323CD99C0794}"/>
                  </a:ext>
                </a:extLst>
              </p:cNvPr>
              <p:cNvSpPr txBox="1"/>
              <p:nvPr/>
            </p:nvSpPr>
            <p:spPr>
              <a:xfrm>
                <a:off x="6674428" y="1633621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9F560A-2706-3F4B-BA5C-323CD99C0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428" y="1633621"/>
                <a:ext cx="371384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8B0905-1745-2E45-AED5-8AA514EEA5A8}"/>
              </a:ext>
            </a:extLst>
          </p:cNvPr>
          <p:cNvCxnSpPr>
            <a:cxnSpLocks/>
          </p:cNvCxnSpPr>
          <p:nvPr/>
        </p:nvCxnSpPr>
        <p:spPr>
          <a:xfrm flipV="1">
            <a:off x="1072053" y="2680137"/>
            <a:ext cx="1849823" cy="3494689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C06056C-D3AA-904F-9EA3-D919CB1616CA}"/>
                  </a:ext>
                </a:extLst>
              </p:cNvPr>
              <p:cNvSpPr txBox="1"/>
              <p:nvPr/>
            </p:nvSpPr>
            <p:spPr>
              <a:xfrm>
                <a:off x="2230726" y="2735962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C06056C-D3AA-904F-9EA3-D919CB161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726" y="2735962"/>
                <a:ext cx="4607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0248FE-0F5C-DF40-90AE-52A9574AF457}"/>
                  </a:ext>
                </a:extLst>
              </p:cNvPr>
              <p:cNvSpPr txBox="1"/>
              <p:nvPr/>
            </p:nvSpPr>
            <p:spPr>
              <a:xfrm>
                <a:off x="8133411" y="797510"/>
                <a:ext cx="3632794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Goal</a:t>
                </a:r>
                <a:r>
                  <a:rPr lang="en-US" sz="2400" dirty="0"/>
                  <a:t>: Predict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only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From a </a:t>
                </a:r>
                <a:r>
                  <a:rPr lang="en-US" sz="2400" u="sng" dirty="0"/>
                  <a:t>graphical</a:t>
                </a:r>
                <a:r>
                  <a:rPr lang="en-US" sz="2400" dirty="0"/>
                  <a:t> perspective, our goal is to get as close as possible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, but we can only move 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direction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------------------------------------</a:t>
                </a:r>
              </a:p>
              <a:p>
                <a:endParaRPr lang="en-US" sz="2400" dirty="0"/>
              </a:p>
              <a:p>
                <a:r>
                  <a:rPr lang="en-US" sz="2400" i="1" dirty="0"/>
                  <a:t>p &lt; n</a:t>
                </a:r>
              </a:p>
              <a:p>
                <a:endParaRPr lang="en-US" sz="2400" i="1" dirty="0"/>
              </a:p>
              <a:p>
                <a:r>
                  <a:rPr lang="en-US" sz="2400" dirty="0"/>
                  <a:t>More patients than predictors.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0248FE-0F5C-DF40-90AE-52A9574AF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3411" y="797510"/>
                <a:ext cx="3632794" cy="5262979"/>
              </a:xfrm>
              <a:prstGeom prst="rect">
                <a:avLst/>
              </a:prstGeom>
              <a:blipFill>
                <a:blip r:embed="rId4"/>
                <a:stretch>
                  <a:fillRect l="-2439" t="-481" r="-1742" b="-1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42ABD36-194A-4845-ACC0-DB67A78D68D5}"/>
              </a:ext>
            </a:extLst>
          </p:cNvPr>
          <p:cNvCxnSpPr>
            <a:cxnSpLocks/>
          </p:cNvCxnSpPr>
          <p:nvPr/>
        </p:nvCxnSpPr>
        <p:spPr>
          <a:xfrm flipV="1">
            <a:off x="683568" y="-147145"/>
            <a:ext cx="3775442" cy="708397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0022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FC6370-769D-8048-ACB8-E08819D57620}"/>
              </a:ext>
            </a:extLst>
          </p:cNvPr>
          <p:cNvCxnSpPr>
            <a:cxnSpLocks/>
          </p:cNvCxnSpPr>
          <p:nvPr/>
        </p:nvCxnSpPr>
        <p:spPr>
          <a:xfrm>
            <a:off x="814550" y="2680137"/>
            <a:ext cx="6858001" cy="0"/>
          </a:xfrm>
          <a:prstGeom prst="straightConnector1">
            <a:avLst/>
          </a:prstGeom>
          <a:ln w="5715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936B2F-878E-8F4C-AB56-5FEB6CB714C2}"/>
              </a:ext>
            </a:extLst>
          </p:cNvPr>
          <p:cNvCxnSpPr>
            <a:cxnSpLocks/>
          </p:cNvCxnSpPr>
          <p:nvPr/>
        </p:nvCxnSpPr>
        <p:spPr>
          <a:xfrm flipV="1">
            <a:off x="1072053" y="457200"/>
            <a:ext cx="0" cy="594360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FAD106-4756-3649-A17D-1F0040AEFC5E}"/>
              </a:ext>
            </a:extLst>
          </p:cNvPr>
          <p:cNvCxnSpPr>
            <a:cxnSpLocks/>
          </p:cNvCxnSpPr>
          <p:nvPr/>
        </p:nvCxnSpPr>
        <p:spPr>
          <a:xfrm flipV="1">
            <a:off x="4750675" y="457200"/>
            <a:ext cx="0" cy="5943602"/>
          </a:xfrm>
          <a:prstGeom prst="straightConnector1">
            <a:avLst/>
          </a:prstGeom>
          <a:ln w="5715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B4D6A3A-0477-0A4D-B067-3381D298E7F6}"/>
              </a:ext>
            </a:extLst>
          </p:cNvPr>
          <p:cNvCxnSpPr>
            <a:cxnSpLocks/>
          </p:cNvCxnSpPr>
          <p:nvPr/>
        </p:nvCxnSpPr>
        <p:spPr>
          <a:xfrm>
            <a:off x="814550" y="6174827"/>
            <a:ext cx="6858001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AC171B1-C392-AC4A-9C16-6A02DDA9C2CD}"/>
              </a:ext>
            </a:extLst>
          </p:cNvPr>
          <p:cNvSpPr txBox="1"/>
          <p:nvPr/>
        </p:nvSpPr>
        <p:spPr>
          <a:xfrm>
            <a:off x="478703" y="2495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A9D229-E53B-FE45-BE3E-BE0719210243}"/>
              </a:ext>
            </a:extLst>
          </p:cNvPr>
          <p:cNvSpPr txBox="1"/>
          <p:nvPr/>
        </p:nvSpPr>
        <p:spPr>
          <a:xfrm>
            <a:off x="4599832" y="64113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26FFB4-8362-354D-B88B-C3DDA574DEE0}"/>
              </a:ext>
            </a:extLst>
          </p:cNvPr>
          <p:cNvSpPr txBox="1"/>
          <p:nvPr/>
        </p:nvSpPr>
        <p:spPr>
          <a:xfrm>
            <a:off x="5847628" y="6395545"/>
            <a:ext cx="1824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in patient 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A72548-DFC5-8047-BC30-A7D8611F3A6F}"/>
              </a:ext>
            </a:extLst>
          </p:cNvPr>
          <p:cNvSpPr txBox="1"/>
          <p:nvPr/>
        </p:nvSpPr>
        <p:spPr>
          <a:xfrm rot="16200000">
            <a:off x="-278570" y="1161861"/>
            <a:ext cx="1816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in patient 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BE7D6A1-E716-AA4D-9A87-8791A9665575}"/>
              </a:ext>
            </a:extLst>
          </p:cNvPr>
          <p:cNvSpPr/>
          <p:nvPr/>
        </p:nvSpPr>
        <p:spPr>
          <a:xfrm>
            <a:off x="6516771" y="1749970"/>
            <a:ext cx="136635" cy="136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9F560A-2706-3F4B-BA5C-323CD99C0794}"/>
                  </a:ext>
                </a:extLst>
              </p:cNvPr>
              <p:cNvSpPr txBox="1"/>
              <p:nvPr/>
            </p:nvSpPr>
            <p:spPr>
              <a:xfrm>
                <a:off x="6674428" y="1633621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9F560A-2706-3F4B-BA5C-323CD99C0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428" y="1633621"/>
                <a:ext cx="371384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8B0905-1745-2E45-AED5-8AA514EEA5A8}"/>
              </a:ext>
            </a:extLst>
          </p:cNvPr>
          <p:cNvCxnSpPr>
            <a:cxnSpLocks/>
          </p:cNvCxnSpPr>
          <p:nvPr/>
        </p:nvCxnSpPr>
        <p:spPr>
          <a:xfrm flipV="1">
            <a:off x="1072053" y="2680137"/>
            <a:ext cx="1849823" cy="3494689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C06056C-D3AA-904F-9EA3-D919CB1616CA}"/>
                  </a:ext>
                </a:extLst>
              </p:cNvPr>
              <p:cNvSpPr txBox="1"/>
              <p:nvPr/>
            </p:nvSpPr>
            <p:spPr>
              <a:xfrm>
                <a:off x="2230726" y="2735962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C06056C-D3AA-904F-9EA3-D919CB161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726" y="2735962"/>
                <a:ext cx="4607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0248FE-0F5C-DF40-90AE-52A9574AF457}"/>
                  </a:ext>
                </a:extLst>
              </p:cNvPr>
              <p:cNvSpPr txBox="1"/>
              <p:nvPr/>
            </p:nvSpPr>
            <p:spPr>
              <a:xfrm>
                <a:off x="8144877" y="320456"/>
                <a:ext cx="3632794" cy="6217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Goal</a:t>
                </a:r>
                <a:r>
                  <a:rPr lang="en-US" sz="2400" dirty="0"/>
                  <a:t>: Predict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From a </a:t>
                </a:r>
                <a:r>
                  <a:rPr lang="en-US" sz="2400" u="sng" dirty="0"/>
                  <a:t>graphical</a:t>
                </a:r>
                <a:r>
                  <a:rPr lang="en-US" sz="2400" dirty="0"/>
                  <a:t> perspective, our goal is to get as close as possible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. We can now move in both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direction and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direction.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------------------------------------</a:t>
                </a:r>
              </a:p>
              <a:p>
                <a:endParaRPr lang="en-US" sz="2400" dirty="0"/>
              </a:p>
              <a:p>
                <a:r>
                  <a:rPr lang="en-US" sz="2400" i="1" dirty="0"/>
                  <a:t>p = n</a:t>
                </a:r>
              </a:p>
              <a:p>
                <a:endParaRPr lang="en-US" sz="2400" i="1" dirty="0"/>
              </a:p>
              <a:p>
                <a:r>
                  <a:rPr lang="en-US" sz="2400" dirty="0"/>
                  <a:t>Can always* predict perfectly on training set</a:t>
                </a:r>
              </a:p>
              <a:p>
                <a:endParaRPr lang="en-US" sz="2400" dirty="0"/>
              </a:p>
              <a:p>
                <a:r>
                  <a:rPr lang="en-US" sz="1400" dirty="0"/>
                  <a:t>*assuming linearly independent predictors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0248FE-0F5C-DF40-90AE-52A9574AF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4877" y="320456"/>
                <a:ext cx="3632794" cy="6217087"/>
              </a:xfrm>
              <a:prstGeom prst="rect">
                <a:avLst/>
              </a:prstGeom>
              <a:blipFill>
                <a:blip r:embed="rId4"/>
                <a:stretch>
                  <a:fillRect l="-2787" t="-612" r="-348" b="-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A687091-FAD6-4B45-A717-C07972C788A5}"/>
              </a:ext>
            </a:extLst>
          </p:cNvPr>
          <p:cNvCxnSpPr>
            <a:cxnSpLocks/>
          </p:cNvCxnSpPr>
          <p:nvPr/>
        </p:nvCxnSpPr>
        <p:spPr>
          <a:xfrm flipV="1">
            <a:off x="1072052" y="3552497"/>
            <a:ext cx="2680141" cy="2622330"/>
          </a:xfrm>
          <a:prstGeom prst="straightConnector1">
            <a:avLst/>
          </a:prstGeom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239A63-17C4-3545-ABD3-D239183490DB}"/>
              </a:ext>
            </a:extLst>
          </p:cNvPr>
          <p:cNvCxnSpPr>
            <a:cxnSpLocks/>
          </p:cNvCxnSpPr>
          <p:nvPr/>
        </p:nvCxnSpPr>
        <p:spPr>
          <a:xfrm flipV="1">
            <a:off x="683568" y="-147145"/>
            <a:ext cx="3775442" cy="708397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AF9F9E2-2C11-854D-918B-855A1EF6C88C}"/>
              </a:ext>
            </a:extLst>
          </p:cNvPr>
          <p:cNvCxnSpPr>
            <a:cxnSpLocks/>
          </p:cNvCxnSpPr>
          <p:nvPr/>
        </p:nvCxnSpPr>
        <p:spPr>
          <a:xfrm flipV="1">
            <a:off x="304395" y="-147146"/>
            <a:ext cx="7242033" cy="7083974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5AEAD62-F295-BF47-95F0-9696D4B73DBE}"/>
                  </a:ext>
                </a:extLst>
              </p:cNvPr>
              <p:cNvSpPr txBox="1"/>
              <p:nvPr/>
            </p:nvSpPr>
            <p:spPr>
              <a:xfrm>
                <a:off x="3289941" y="3920780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5AEAD62-F295-BF47-95F0-9696D4B73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941" y="3920780"/>
                <a:ext cx="4660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3668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FC6370-769D-8048-ACB8-E08819D57620}"/>
              </a:ext>
            </a:extLst>
          </p:cNvPr>
          <p:cNvCxnSpPr>
            <a:cxnSpLocks/>
          </p:cNvCxnSpPr>
          <p:nvPr/>
        </p:nvCxnSpPr>
        <p:spPr>
          <a:xfrm>
            <a:off x="814550" y="2680137"/>
            <a:ext cx="6858001" cy="0"/>
          </a:xfrm>
          <a:prstGeom prst="straightConnector1">
            <a:avLst/>
          </a:prstGeom>
          <a:ln w="5715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936B2F-878E-8F4C-AB56-5FEB6CB714C2}"/>
              </a:ext>
            </a:extLst>
          </p:cNvPr>
          <p:cNvCxnSpPr>
            <a:cxnSpLocks/>
          </p:cNvCxnSpPr>
          <p:nvPr/>
        </p:nvCxnSpPr>
        <p:spPr>
          <a:xfrm flipV="1">
            <a:off x="1072053" y="457200"/>
            <a:ext cx="0" cy="594360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FAD106-4756-3649-A17D-1F0040AEFC5E}"/>
              </a:ext>
            </a:extLst>
          </p:cNvPr>
          <p:cNvCxnSpPr>
            <a:cxnSpLocks/>
          </p:cNvCxnSpPr>
          <p:nvPr/>
        </p:nvCxnSpPr>
        <p:spPr>
          <a:xfrm flipV="1">
            <a:off x="4750675" y="457200"/>
            <a:ext cx="0" cy="5943602"/>
          </a:xfrm>
          <a:prstGeom prst="straightConnector1">
            <a:avLst/>
          </a:prstGeom>
          <a:ln w="5715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B4D6A3A-0477-0A4D-B067-3381D298E7F6}"/>
              </a:ext>
            </a:extLst>
          </p:cNvPr>
          <p:cNvCxnSpPr>
            <a:cxnSpLocks/>
          </p:cNvCxnSpPr>
          <p:nvPr/>
        </p:nvCxnSpPr>
        <p:spPr>
          <a:xfrm>
            <a:off x="814550" y="6174827"/>
            <a:ext cx="6858001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AC171B1-C392-AC4A-9C16-6A02DDA9C2CD}"/>
              </a:ext>
            </a:extLst>
          </p:cNvPr>
          <p:cNvSpPr txBox="1"/>
          <p:nvPr/>
        </p:nvSpPr>
        <p:spPr>
          <a:xfrm>
            <a:off x="478703" y="2495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A9D229-E53B-FE45-BE3E-BE0719210243}"/>
              </a:ext>
            </a:extLst>
          </p:cNvPr>
          <p:cNvSpPr txBox="1"/>
          <p:nvPr/>
        </p:nvSpPr>
        <p:spPr>
          <a:xfrm>
            <a:off x="4599832" y="64113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26FFB4-8362-354D-B88B-C3DDA574DEE0}"/>
              </a:ext>
            </a:extLst>
          </p:cNvPr>
          <p:cNvSpPr txBox="1"/>
          <p:nvPr/>
        </p:nvSpPr>
        <p:spPr>
          <a:xfrm>
            <a:off x="5847628" y="6395545"/>
            <a:ext cx="1824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in patient 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A72548-DFC5-8047-BC30-A7D8611F3A6F}"/>
              </a:ext>
            </a:extLst>
          </p:cNvPr>
          <p:cNvSpPr txBox="1"/>
          <p:nvPr/>
        </p:nvSpPr>
        <p:spPr>
          <a:xfrm rot="16200000">
            <a:off x="-278570" y="1161861"/>
            <a:ext cx="1816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in patient B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BE7D6A1-E716-AA4D-9A87-8791A9665575}"/>
              </a:ext>
            </a:extLst>
          </p:cNvPr>
          <p:cNvSpPr/>
          <p:nvPr/>
        </p:nvSpPr>
        <p:spPr>
          <a:xfrm>
            <a:off x="6516771" y="1749970"/>
            <a:ext cx="136635" cy="1366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9F560A-2706-3F4B-BA5C-323CD99C0794}"/>
                  </a:ext>
                </a:extLst>
              </p:cNvPr>
              <p:cNvSpPr txBox="1"/>
              <p:nvPr/>
            </p:nvSpPr>
            <p:spPr>
              <a:xfrm>
                <a:off x="6674428" y="1633621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9F560A-2706-3F4B-BA5C-323CD99C0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428" y="1633621"/>
                <a:ext cx="371384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8B0905-1745-2E45-AED5-8AA514EEA5A8}"/>
              </a:ext>
            </a:extLst>
          </p:cNvPr>
          <p:cNvCxnSpPr>
            <a:cxnSpLocks/>
          </p:cNvCxnSpPr>
          <p:nvPr/>
        </p:nvCxnSpPr>
        <p:spPr>
          <a:xfrm flipV="1">
            <a:off x="1072053" y="2680137"/>
            <a:ext cx="1849823" cy="3494689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C06056C-D3AA-904F-9EA3-D919CB1616CA}"/>
                  </a:ext>
                </a:extLst>
              </p:cNvPr>
              <p:cNvSpPr txBox="1"/>
              <p:nvPr/>
            </p:nvSpPr>
            <p:spPr>
              <a:xfrm>
                <a:off x="2230726" y="2735962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C06056C-D3AA-904F-9EA3-D919CB161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726" y="2735962"/>
                <a:ext cx="4607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0248FE-0F5C-DF40-90AE-52A9574AF457}"/>
                  </a:ext>
                </a:extLst>
              </p:cNvPr>
              <p:cNvSpPr txBox="1"/>
              <p:nvPr/>
            </p:nvSpPr>
            <p:spPr>
              <a:xfrm>
                <a:off x="8144877" y="320456"/>
                <a:ext cx="3632794" cy="6217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Goal</a:t>
                </a:r>
                <a:r>
                  <a:rPr lang="en-US" sz="2400" dirty="0"/>
                  <a:t>: Predict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From a </a:t>
                </a:r>
                <a:r>
                  <a:rPr lang="en-US" sz="2400" u="sng" dirty="0"/>
                  <a:t>graphical</a:t>
                </a:r>
                <a:r>
                  <a:rPr lang="en-US" sz="2400" dirty="0"/>
                  <a:t> perspective, our goal is to get as close as possible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. We can now move in both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direction and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direction.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------------------------------------</a:t>
                </a:r>
              </a:p>
              <a:p>
                <a:endParaRPr lang="en-US" sz="2400" dirty="0"/>
              </a:p>
              <a:p>
                <a:r>
                  <a:rPr lang="en-US" sz="2400" i="1" dirty="0"/>
                  <a:t>p = n</a:t>
                </a:r>
              </a:p>
              <a:p>
                <a:endParaRPr lang="en-US" sz="2400" i="1" dirty="0"/>
              </a:p>
              <a:p>
                <a:r>
                  <a:rPr lang="en-US" sz="2400" dirty="0"/>
                  <a:t>Can always* predict perfectly on training set</a:t>
                </a:r>
              </a:p>
              <a:p>
                <a:endParaRPr lang="en-US" sz="2400" dirty="0"/>
              </a:p>
              <a:p>
                <a:r>
                  <a:rPr lang="en-US" sz="1400" dirty="0"/>
                  <a:t>*assuming linearly independent predictors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0248FE-0F5C-DF40-90AE-52A9574AF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4877" y="320456"/>
                <a:ext cx="3632794" cy="6217087"/>
              </a:xfrm>
              <a:prstGeom prst="rect">
                <a:avLst/>
              </a:prstGeom>
              <a:blipFill>
                <a:blip r:embed="rId4"/>
                <a:stretch>
                  <a:fillRect l="-2787" t="-612" r="-348" b="-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239A63-17C4-3545-ABD3-D239183490DB}"/>
              </a:ext>
            </a:extLst>
          </p:cNvPr>
          <p:cNvCxnSpPr>
            <a:cxnSpLocks/>
          </p:cNvCxnSpPr>
          <p:nvPr/>
        </p:nvCxnSpPr>
        <p:spPr>
          <a:xfrm flipV="1">
            <a:off x="683568" y="-147145"/>
            <a:ext cx="3775442" cy="708397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F594D74-AE45-E14F-A2A1-C25247625E5D}"/>
              </a:ext>
            </a:extLst>
          </p:cNvPr>
          <p:cNvCxnSpPr>
            <a:cxnSpLocks/>
          </p:cNvCxnSpPr>
          <p:nvPr/>
        </p:nvCxnSpPr>
        <p:spPr>
          <a:xfrm flipV="1">
            <a:off x="1072052" y="3552497"/>
            <a:ext cx="2680141" cy="2622330"/>
          </a:xfrm>
          <a:prstGeom prst="straightConnector1">
            <a:avLst/>
          </a:prstGeom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DD7DD7C-DABE-A947-945A-22098A734B29}"/>
              </a:ext>
            </a:extLst>
          </p:cNvPr>
          <p:cNvCxnSpPr>
            <a:cxnSpLocks/>
          </p:cNvCxnSpPr>
          <p:nvPr/>
        </p:nvCxnSpPr>
        <p:spPr>
          <a:xfrm flipV="1">
            <a:off x="304395" y="-147146"/>
            <a:ext cx="7242033" cy="7083974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244A02C-ADF1-DF4D-9014-8A7E44C5FD44}"/>
                  </a:ext>
                </a:extLst>
              </p:cNvPr>
              <p:cNvSpPr txBox="1"/>
              <p:nvPr/>
            </p:nvSpPr>
            <p:spPr>
              <a:xfrm>
                <a:off x="3289941" y="3920780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244A02C-ADF1-DF4D-9014-8A7E44C5F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941" y="3920780"/>
                <a:ext cx="4660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5BC82F5-20EA-5D46-A724-79F4FE390E6C}"/>
              </a:ext>
            </a:extLst>
          </p:cNvPr>
          <p:cNvCxnSpPr>
            <a:cxnSpLocks/>
            <a:stCxn id="23" idx="7"/>
          </p:cNvCxnSpPr>
          <p:nvPr/>
        </p:nvCxnSpPr>
        <p:spPr>
          <a:xfrm flipV="1">
            <a:off x="6633396" y="-194434"/>
            <a:ext cx="1025998" cy="196441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7824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71E25-A115-4902-8FE2-16958DB0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43397A-05B3-B53C-0DEA-9FED089B93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When # points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# predictors, we can get perfect predictions (i.e. memorize the dataset)</a:t>
                </a:r>
              </a:p>
              <a:p>
                <a:endParaRPr lang="en-US" dirty="0"/>
              </a:p>
              <a:p>
                <a:r>
                  <a:rPr lang="en-US" dirty="0"/>
                  <a:t>However, this typically requires very large model coefficients</a:t>
                </a:r>
              </a:p>
              <a:p>
                <a:endParaRPr lang="en-US" dirty="0"/>
              </a:p>
              <a:p>
                <a:r>
                  <a:rPr lang="en-US" dirty="0"/>
                  <a:t>Regularization therefore prevents this behavior, and therefore tends to give us better generalization (i.e. out of sample) performance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43397A-05B3-B53C-0DEA-9FED089B93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4283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724" y="205845"/>
            <a:ext cx="12052852" cy="1143000"/>
          </a:xfrm>
        </p:spPr>
        <p:txBody>
          <a:bodyPr>
            <a:noAutofit/>
          </a:bodyPr>
          <a:lstStyle/>
          <a:p>
            <a:r>
              <a:rPr lang="en-US" sz="3733" dirty="0"/>
              <a:t>Quantifying Overfitting</a:t>
            </a:r>
            <a:endParaRPr lang="en-US" sz="1867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0259" y="1865376"/>
            <a:ext cx="4325112" cy="43251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14146" y="1720840"/>
            <a:ext cx="626525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Which boundary performs better when applied to new data? And by how much?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can quantify overfitting as the difference in performance (usually the cross-entropy loss) between the training and validation 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Greater overfitting usually (but not always) means worse out-of-sample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So, we almost always take steps to mitigate it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190490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By </a:t>
            </a:r>
            <a:r>
              <a:rPr lang="en-US" sz="1100" dirty="0" err="1"/>
              <a:t>Chabacano</a:t>
            </a:r>
            <a:r>
              <a:rPr lang="en-US" sz="1100" dirty="0"/>
              <a:t> - Own work, CC BY-SA 4.0, https://commons.wikimedia.org/w/index.php?curid=3610704</a:t>
            </a:r>
          </a:p>
        </p:txBody>
      </p:sp>
    </p:spTree>
    <p:extLst>
      <p:ext uri="{BB962C8B-B14F-4D97-AF65-F5344CB8AC3E}">
        <p14:creationId xmlns:p14="http://schemas.microsoft.com/office/powerpoint/2010/main" val="34886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124"/>
    </mc:Choice>
    <mc:Fallback xmlns="">
      <p:transition spd="slow" advTm="8712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18647-DE39-2E48-A210-9B841BF63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teach our robot to identify beaches.</a:t>
            </a:r>
          </a:p>
        </p:txBody>
      </p:sp>
      <p:pic>
        <p:nvPicPr>
          <p:cNvPr id="1026" name="Picture 2" descr="Anguilla. Shell washes up on tropical beach">
            <a:extLst>
              <a:ext uri="{FF2B5EF4-FFF2-40B4-BE49-F238E27FC236}">
                <a16:creationId xmlns:a16="http://schemas.microsoft.com/office/drawing/2014/main" id="{3DE5FB52-BD1A-204D-ACF4-0E6577E61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2771" y="1690688"/>
            <a:ext cx="4064000" cy="27051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eautiful palm trees against the sky during a tropical sunset.">
            <a:extLst>
              <a:ext uri="{FF2B5EF4-FFF2-40B4-BE49-F238E27FC236}">
                <a16:creationId xmlns:a16="http://schemas.microsoft.com/office/drawing/2014/main" id="{F208211D-2FEF-5B4A-ACE1-39A26CDE8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71735" y="4012066"/>
            <a:ext cx="4064000" cy="27051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ustralia best beaches cossies beach Cocos3">
            <a:extLst>
              <a:ext uri="{FF2B5EF4-FFF2-40B4-BE49-F238E27FC236}">
                <a16:creationId xmlns:a16="http://schemas.microsoft.com/office/drawing/2014/main" id="{3E707EEB-ABE9-1448-97F7-F3FE3B5EC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74524" y="2210055"/>
            <a:ext cx="3887667" cy="218573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66F60B-9737-344F-BC5E-8FAEA001B8BB}"/>
              </a:ext>
            </a:extLst>
          </p:cNvPr>
          <p:cNvSpPr txBox="1"/>
          <p:nvPr/>
        </p:nvSpPr>
        <p:spPr>
          <a:xfrm>
            <a:off x="8469026" y="1690687"/>
            <a:ext cx="27649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show it a bunch of images and ask: </a:t>
            </a:r>
          </a:p>
          <a:p>
            <a:endParaRPr lang="en-US" dirty="0"/>
          </a:p>
          <a:p>
            <a:r>
              <a:rPr lang="en-US" i="1" dirty="0"/>
              <a:t>What do you see?</a:t>
            </a:r>
          </a:p>
          <a:p>
            <a:endParaRPr lang="en-US" i="1" dirty="0"/>
          </a:p>
          <a:p>
            <a:r>
              <a:rPr lang="en-US" dirty="0"/>
              <a:t>It starts listing features from most to least obvious.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D84915-FED1-A279-3F91-6A3C82B51F4C}"/>
              </a:ext>
            </a:extLst>
          </p:cNvPr>
          <p:cNvPicPr>
            <a:picLocks noChangeAspect="1"/>
          </p:cNvPicPr>
          <p:nvPr/>
        </p:nvPicPr>
        <p:blipFill>
          <a:blip r:embed="rId6" r:link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38524" y="4296829"/>
            <a:ext cx="4050993" cy="23164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25940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18647-DE39-2E48-A210-9B841BF63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teach our robot to identify beaches.</a:t>
            </a:r>
          </a:p>
        </p:txBody>
      </p:sp>
      <p:pic>
        <p:nvPicPr>
          <p:cNvPr id="1026" name="Picture 2" descr="Anguilla. Shell washes up on tropical beach">
            <a:extLst>
              <a:ext uri="{FF2B5EF4-FFF2-40B4-BE49-F238E27FC236}">
                <a16:creationId xmlns:a16="http://schemas.microsoft.com/office/drawing/2014/main" id="{3DE5FB52-BD1A-204D-ACF4-0E6577E61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2771" y="1690688"/>
            <a:ext cx="4064000" cy="27051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eautiful palm trees against the sky during a tropical sunset.">
            <a:extLst>
              <a:ext uri="{FF2B5EF4-FFF2-40B4-BE49-F238E27FC236}">
                <a16:creationId xmlns:a16="http://schemas.microsoft.com/office/drawing/2014/main" id="{F208211D-2FEF-5B4A-ACE1-39A26CDE8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71735" y="4012066"/>
            <a:ext cx="4064000" cy="27051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ustralia best beaches cossies beach Cocos3">
            <a:extLst>
              <a:ext uri="{FF2B5EF4-FFF2-40B4-BE49-F238E27FC236}">
                <a16:creationId xmlns:a16="http://schemas.microsoft.com/office/drawing/2014/main" id="{3E707EEB-ABE9-1448-97F7-F3FE3B5EC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74524" y="2210055"/>
            <a:ext cx="3887667" cy="218573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F0CE2A-6B83-2548-9061-040F90069512}"/>
              </a:ext>
            </a:extLst>
          </p:cNvPr>
          <p:cNvSpPr txBox="1"/>
          <p:nvPr/>
        </p:nvSpPr>
        <p:spPr>
          <a:xfrm>
            <a:off x="8645431" y="1611409"/>
            <a:ext cx="303909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 think beaches have: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sky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palm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clouds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ripples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foam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white sand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clear water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deep blue sky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exactly 0 or 1 seashells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Instagram color palette</a:t>
            </a:r>
          </a:p>
        </p:txBody>
      </p:sp>
    </p:spTree>
    <p:extLst>
      <p:ext uri="{BB962C8B-B14F-4D97-AF65-F5344CB8AC3E}">
        <p14:creationId xmlns:p14="http://schemas.microsoft.com/office/powerpoint/2010/main" val="4025645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18647-DE39-2E48-A210-9B841BF63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just doesn’t know when to stop.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F0CE2A-6B83-2548-9061-040F90069512}"/>
              </a:ext>
            </a:extLst>
          </p:cNvPr>
          <p:cNvSpPr txBox="1"/>
          <p:nvPr/>
        </p:nvSpPr>
        <p:spPr>
          <a:xfrm>
            <a:off x="8645431" y="1611409"/>
            <a:ext cx="303909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 think beaches have: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sky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palm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clouds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ripples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foam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white sand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clear water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deep blue sky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exactly 0 or 1 seashells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Instagram color palette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93B151-C8B1-C9DF-0C21-635D0E05630D}"/>
              </a:ext>
            </a:extLst>
          </p:cNvPr>
          <p:cNvPicPr>
            <a:picLocks noChangeAspect="1"/>
          </p:cNvPicPr>
          <p:nvPr/>
        </p:nvPicPr>
        <p:blipFill rotWithShape="1"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541931">
            <a:off x="1698107" y="2309460"/>
            <a:ext cx="3168862" cy="2718434"/>
          </a:xfrm>
          <a:prstGeom prst="rect">
            <a:avLst/>
          </a:prstGeom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CB9DE5-70BE-AD33-42E9-34B6D2277E38}"/>
              </a:ext>
            </a:extLst>
          </p:cNvPr>
          <p:cNvSpPr txBox="1"/>
          <p:nvPr/>
        </p:nvSpPr>
        <p:spPr>
          <a:xfrm rot="1267529">
            <a:off x="3095726" y="2232926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 ? ? ? ? ? ? ?</a:t>
            </a:r>
          </a:p>
        </p:txBody>
      </p:sp>
    </p:spTree>
    <p:extLst>
      <p:ext uri="{BB962C8B-B14F-4D97-AF65-F5344CB8AC3E}">
        <p14:creationId xmlns:p14="http://schemas.microsoft.com/office/powerpoint/2010/main" val="664420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8728044-817B-2EEA-CF3C-17A91910F034}"/>
              </a:ext>
            </a:extLst>
          </p:cNvPr>
          <p:cNvSpPr/>
          <p:nvPr/>
        </p:nvSpPr>
        <p:spPr>
          <a:xfrm>
            <a:off x="7256207" y="4925963"/>
            <a:ext cx="4320038" cy="143550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Uh… no.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1B94B1B-E796-323A-5294-9A9E4C6A5245}"/>
              </a:ext>
            </a:extLst>
          </p:cNvPr>
          <p:cNvSpPr/>
          <p:nvPr/>
        </p:nvSpPr>
        <p:spPr>
          <a:xfrm>
            <a:off x="7256207" y="3293808"/>
            <a:ext cx="4320038" cy="14355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Maybe?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A237FB2-AA23-EF6F-FE02-C49E919451FD}"/>
              </a:ext>
            </a:extLst>
          </p:cNvPr>
          <p:cNvSpPr/>
          <p:nvPr/>
        </p:nvSpPr>
        <p:spPr>
          <a:xfrm>
            <a:off x="7256207" y="2163097"/>
            <a:ext cx="4320038" cy="934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Sure.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18647-DE39-2E48-A210-9B841BF63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to give it a strategy to decide how far to go.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F0CE2A-6B83-2548-9061-040F90069512}"/>
              </a:ext>
            </a:extLst>
          </p:cNvPr>
          <p:cNvSpPr txBox="1"/>
          <p:nvPr/>
        </p:nvSpPr>
        <p:spPr>
          <a:xfrm>
            <a:off x="8645431" y="1611409"/>
            <a:ext cx="303909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 think beaches have: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sky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palm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clouds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ripples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foam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white sand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clear water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deep blue sky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exactly 0 or 1 seashells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Instagram color palette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93B151-C8B1-C9DF-0C21-635D0E05630D}"/>
              </a:ext>
            </a:extLst>
          </p:cNvPr>
          <p:cNvPicPr>
            <a:picLocks noChangeAspect="1"/>
          </p:cNvPicPr>
          <p:nvPr/>
        </p:nvPicPr>
        <p:blipFill rotWithShape="1"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541931">
            <a:off x="1698107" y="2309460"/>
            <a:ext cx="3168862" cy="2718434"/>
          </a:xfrm>
          <a:prstGeom prst="rect">
            <a:avLst/>
          </a:prstGeom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CB9DE5-70BE-AD33-42E9-34B6D2277E38}"/>
              </a:ext>
            </a:extLst>
          </p:cNvPr>
          <p:cNvSpPr txBox="1"/>
          <p:nvPr/>
        </p:nvSpPr>
        <p:spPr>
          <a:xfrm rot="1267529">
            <a:off x="3095726" y="2232926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 ? ? ? ? ? ? ?</a:t>
            </a:r>
          </a:p>
        </p:txBody>
      </p:sp>
    </p:spTree>
    <p:extLst>
      <p:ext uri="{BB962C8B-B14F-4D97-AF65-F5344CB8AC3E}">
        <p14:creationId xmlns:p14="http://schemas.microsoft.com/office/powerpoint/2010/main" val="3826058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8728044-817B-2EEA-CF3C-17A91910F034}"/>
              </a:ext>
            </a:extLst>
          </p:cNvPr>
          <p:cNvSpPr/>
          <p:nvPr/>
        </p:nvSpPr>
        <p:spPr>
          <a:xfrm>
            <a:off x="7256207" y="4925963"/>
            <a:ext cx="4320038" cy="143550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Uh… no.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1B94B1B-E796-323A-5294-9A9E4C6A5245}"/>
              </a:ext>
            </a:extLst>
          </p:cNvPr>
          <p:cNvSpPr/>
          <p:nvPr/>
        </p:nvSpPr>
        <p:spPr>
          <a:xfrm>
            <a:off x="7256207" y="3293808"/>
            <a:ext cx="4320038" cy="14355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Maybe?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A237FB2-AA23-EF6F-FE02-C49E919451FD}"/>
              </a:ext>
            </a:extLst>
          </p:cNvPr>
          <p:cNvSpPr/>
          <p:nvPr/>
        </p:nvSpPr>
        <p:spPr>
          <a:xfrm>
            <a:off x="7256207" y="2163097"/>
            <a:ext cx="4320038" cy="934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Sure.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18647-DE39-2E48-A210-9B841BF63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1: Use as few features as you can.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F0CE2A-6B83-2548-9061-040F90069512}"/>
              </a:ext>
            </a:extLst>
          </p:cNvPr>
          <p:cNvSpPr txBox="1"/>
          <p:nvPr/>
        </p:nvSpPr>
        <p:spPr>
          <a:xfrm>
            <a:off x="8645431" y="1611409"/>
            <a:ext cx="303909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 think beaches have: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sky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palm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clouds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ripples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foam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white sand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clear water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deep blue sky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exactly 0 or 1 seashells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Instagram color palette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93B151-C8B1-C9DF-0C21-635D0E05630D}"/>
              </a:ext>
            </a:extLst>
          </p:cNvPr>
          <p:cNvPicPr>
            <a:picLocks noChangeAspect="1"/>
          </p:cNvPicPr>
          <p:nvPr/>
        </p:nvPicPr>
        <p:blipFill rotWithShape="1"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541931">
            <a:off x="1698107" y="2309460"/>
            <a:ext cx="3168862" cy="2718434"/>
          </a:xfrm>
          <a:prstGeom prst="rect">
            <a:avLst/>
          </a:prstGeom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CB9DE5-70BE-AD33-42E9-34B6D2277E38}"/>
              </a:ext>
            </a:extLst>
          </p:cNvPr>
          <p:cNvSpPr txBox="1"/>
          <p:nvPr/>
        </p:nvSpPr>
        <p:spPr>
          <a:xfrm rot="1267529">
            <a:off x="3095726" y="2232926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 ? ? ? ? ? ?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0956FF-A1E8-1FF9-4331-B09B8919A7A5}"/>
              </a:ext>
            </a:extLst>
          </p:cNvPr>
          <p:cNvSpPr txBox="1"/>
          <p:nvPr/>
        </p:nvSpPr>
        <p:spPr>
          <a:xfrm>
            <a:off x="2025445" y="6412723"/>
            <a:ext cx="4877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Penalize: loss, but also total parameter magnitude</a:t>
            </a:r>
          </a:p>
        </p:txBody>
      </p:sp>
    </p:spTree>
    <p:extLst>
      <p:ext uri="{BB962C8B-B14F-4D97-AF65-F5344CB8AC3E}">
        <p14:creationId xmlns:p14="http://schemas.microsoft.com/office/powerpoint/2010/main" val="3272094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2038</Words>
  <Application>Microsoft Macintosh PowerPoint</Application>
  <PresentationFormat>Widescreen</PresentationFormat>
  <Paragraphs>377</Paragraphs>
  <Slides>36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Office Theme</vt:lpstr>
      <vt:lpstr>Mitigating Overfitting</vt:lpstr>
      <vt:lpstr>Recall the NDP</vt:lpstr>
      <vt:lpstr>Which boundary performs better on unseen data?</vt:lpstr>
      <vt:lpstr>Quantifying Overfitting</vt:lpstr>
      <vt:lpstr>Let’s teach our robot to identify beaches.</vt:lpstr>
      <vt:lpstr>Let’s teach our robot to identify beaches.</vt:lpstr>
      <vt:lpstr>It just doesn’t know when to stop.</vt:lpstr>
      <vt:lpstr>We need to give it a strategy to decide how far to go.</vt:lpstr>
      <vt:lpstr>Strategy 1: Use as few features as you can.</vt:lpstr>
      <vt:lpstr>Strategy 2: Keep checking other data</vt:lpstr>
      <vt:lpstr>Let’s teach a neural network to identify cancer</vt:lpstr>
      <vt:lpstr>Let’s teach a neural network to identify cancer</vt:lpstr>
      <vt:lpstr>Let’s teach a neural network to identify cancer</vt:lpstr>
      <vt:lpstr>Let’s teach a neural network to identify cancer</vt:lpstr>
      <vt:lpstr>We need a strategy to decide when to stop.</vt:lpstr>
      <vt:lpstr>We need a strategy to decide when to stop.</vt:lpstr>
      <vt:lpstr>Strategy 1: Explicit Regularization</vt:lpstr>
      <vt:lpstr>Examples of Explicit Regularization</vt:lpstr>
      <vt:lpstr>Examples of Explicit Regularization</vt:lpstr>
      <vt:lpstr>Strategy 2: Early Stopping</vt:lpstr>
      <vt:lpstr>Strategy 3: Dropout</vt:lpstr>
      <vt:lpstr>Mitigating Overfitting in Practice</vt:lpstr>
      <vt:lpstr>Linear models can also overfit!!! (How?)</vt:lpstr>
      <vt:lpstr>Scenarios</vt:lpstr>
      <vt:lpstr>Scenario 1: Interpretable CDP</vt:lpstr>
      <vt:lpstr>Scenario 2: Pure prediction</vt:lpstr>
      <vt:lpstr>Overfitting in linear models</vt:lpstr>
      <vt:lpstr>Suppose we have the following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Model Training and Development Process</dc:title>
  <dc:creator>Matthew Engelhard, M.D., Ph.D.</dc:creator>
  <cp:lastModifiedBy>Matthew Engelhard, M.D., Ph.D.</cp:lastModifiedBy>
  <cp:revision>23</cp:revision>
  <dcterms:created xsi:type="dcterms:W3CDTF">2022-05-20T16:40:39Z</dcterms:created>
  <dcterms:modified xsi:type="dcterms:W3CDTF">2022-07-08T23:15:09Z</dcterms:modified>
</cp:coreProperties>
</file>