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/>
    <p:restoredTop sz="96327"/>
  </p:normalViewPr>
  <p:slideViewPr>
    <p:cSldViewPr snapToGrid="0" snapToObjects="1">
      <p:cViewPr varScale="1">
        <p:scale>
          <a:sx n="143" d="100"/>
          <a:sy n="143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FEA1-6042-FE48-95BB-8D85F3F95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53321-3940-C14E-B1A2-92C2B8251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293D3-EC4E-264F-8AD6-28B1DEFE9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CABB-9A8F-A748-8809-62EDE04BA05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6A2F4-ECA3-184C-91F8-20DD1848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08011-54F6-0C48-B252-F0C8B09A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2B57-247B-3E45-84AD-CBB3D2A4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9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B0D1-4AD6-614B-80BA-D7F347B8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5F1BE-371A-FD4A-9666-277E96019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91D2D-6BFD-274B-978A-42A40271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CABB-9A8F-A748-8809-62EDE04BA05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B19D4-D56C-7447-90BB-747CA409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C3F46-2EF2-FF4C-A470-124368DF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2B57-247B-3E45-84AD-CBB3D2A4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72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832051-3F0E-9C43-B421-1966A5B4F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B07B1-22FF-3D47-A0BA-05B007955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E250B-1C8A-454D-8589-F18B2179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CABB-9A8F-A748-8809-62EDE04BA05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76F92-8AC4-7049-AEA2-1E6AC6F64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84144-E534-C840-A195-50841000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2B57-247B-3E45-84AD-CBB3D2A4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2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E647-516F-B342-82D0-B8F155FC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27D4A-91D6-024F-9459-F884A82FD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26C87-5FF9-BB46-A687-8386EF842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CABB-9A8F-A748-8809-62EDE04BA05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F0F5F-E684-D441-9B84-6EA6F0F4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17A4F-1DA4-1547-B55A-0A2EE170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2B57-247B-3E45-84AD-CBB3D2A4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6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8160-9629-5D4F-93DF-76DEADDD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3A598-E4FA-A141-A20E-583FF2805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C5D5A-9ED9-4B48-B8E8-F3AF32DF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CABB-9A8F-A748-8809-62EDE04BA05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C3146-2A1B-9F44-AEF8-E80327D6D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F5F69-6EFF-AC46-8015-EFB8A451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2B57-247B-3E45-84AD-CBB3D2A4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1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42984-D331-914D-8502-B276D441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9B462-2010-BB40-A435-F8F49508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74E9B-AD13-6649-A639-BBFD7FCB8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BC778-0967-9645-9CCF-CD77D506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CABB-9A8F-A748-8809-62EDE04BA05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E8D84-E4DE-6B4A-A700-00BC544E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7A307-E0E1-AB48-9B76-BBE79259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2B57-247B-3E45-84AD-CBB3D2A4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0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F4B5-C913-014D-A795-53203E42B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A8DC5-3B16-2A47-95A1-0C39A2DD0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4D42B-111E-9C45-9EA8-AE513E392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ED5CF-B105-F343-BEF4-C01F5F0AC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A2BA9-5963-844A-994B-637B4B4AE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40175-228C-2E42-8596-CDCE31630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CABB-9A8F-A748-8809-62EDE04BA05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C023B-2E54-6747-87CF-3375B672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A7D7F-3E44-3A44-AC9B-BB4A9A2F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2B57-247B-3E45-84AD-CBB3D2A4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1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D2526-E572-0242-ADA1-5751043DD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FC040-D7F1-5043-A0D1-EC5B5771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CABB-9A8F-A748-8809-62EDE04BA05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E0AB8-54F0-B041-9E27-BD3E5012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B4D31-8CE2-C64F-AAAA-781A61268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2B57-247B-3E45-84AD-CBB3D2A4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96F4AA-9C2F-D34C-AB69-E51DBAA5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CABB-9A8F-A748-8809-62EDE04BA05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4097C-7F3D-8E4F-981D-5FAB6AD6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55BA3-3217-434C-BCB7-C38CD2F6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2B57-247B-3E45-84AD-CBB3D2A4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19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5B87-2B5D-0E4D-BF37-D939DC22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3CECB-4DD0-D94C-B02D-E2E043723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9CBDB-B70C-3C45-BE52-840BEC2A0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128EA-3F1B-FF4A-B84C-5934B291F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CABB-9A8F-A748-8809-62EDE04BA05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4295E-8B20-8141-9119-1EA267ECF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175E9-6307-824D-8BF0-748B29C8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2B57-247B-3E45-84AD-CBB3D2A4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4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5655-7787-F341-A4F4-6D65A4470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ADF8C2-7589-0244-B8F9-398C56611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25DA7-7EAC-0B41-B024-91EAFBC73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C2E3E-1736-D243-A09A-1122EF1F3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CABB-9A8F-A748-8809-62EDE04BA05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AF2C3-510B-024F-8250-238A2503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CFD68-B4F0-734A-A791-DDC1C93E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2B57-247B-3E45-84AD-CBB3D2A4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6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58F16E-3004-6E48-B2CD-3BCB85F10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AA1E1-DF32-3D4D-B7A2-BA10BA053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23DE0-894F-034B-8DDE-8A0519743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3CABB-9A8F-A748-8809-62EDE04BA05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D8858-452E-5D43-8E55-658F14776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B791B-BBB8-2A41-843F-09E558B92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2B57-247B-3E45-84AD-CBB3D2A4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7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26905-42E1-4E41-BFED-847D5D6638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Activity 11:</a:t>
            </a:r>
            <a:br>
              <a:rPr lang="en-US" dirty="0"/>
            </a:br>
            <a:r>
              <a:rPr lang="en-US" dirty="0"/>
              <a:t>Data Preprocessing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81EEF-FEFA-6246-852C-04AEA58C02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ML for Health, Week 11</a:t>
            </a:r>
          </a:p>
        </p:txBody>
      </p:sp>
    </p:spTree>
    <p:extLst>
      <p:ext uri="{BB962C8B-B14F-4D97-AF65-F5344CB8AC3E}">
        <p14:creationId xmlns:p14="http://schemas.microsoft.com/office/powerpoint/2010/main" val="247752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8F17-DE67-E246-8C60-F10EC490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5D8A4-0024-3E40-BAD1-A197D4FC5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each of the following scenarios, you’ll consider how a specific variety of healthcare data (x) can be used to predict an associated outcome (y)</a:t>
            </a:r>
          </a:p>
          <a:p>
            <a:endParaRPr lang="en-US" dirty="0"/>
          </a:p>
          <a:p>
            <a:r>
              <a:rPr lang="en-US" dirty="0"/>
              <a:t>Your goal is to (concisely) describe a process by which (x) can be transformed into a fixed length vector suitable for use in a logistic regression or other predictive model</a:t>
            </a:r>
          </a:p>
          <a:p>
            <a:endParaRPr lang="en-US" dirty="0"/>
          </a:p>
          <a:p>
            <a:r>
              <a:rPr lang="en-US" dirty="0"/>
              <a:t>Simple is good</a:t>
            </a:r>
          </a:p>
          <a:p>
            <a:endParaRPr lang="en-US" dirty="0"/>
          </a:p>
          <a:p>
            <a:r>
              <a:rPr lang="en-US" dirty="0"/>
              <a:t>When we reconvene, each group will present one of the scenarios</a:t>
            </a:r>
          </a:p>
        </p:txBody>
      </p:sp>
    </p:spTree>
    <p:extLst>
      <p:ext uri="{BB962C8B-B14F-4D97-AF65-F5344CB8AC3E}">
        <p14:creationId xmlns:p14="http://schemas.microsoft.com/office/powerpoint/2010/main" val="331460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F1F7-09A8-B145-8EFC-96C8AC90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1: Diagnosis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21CC5-A389-7648-BB76-0CAA222AF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Predict patients’ 10-year survival probability (y) based on diagnosis codes documented in their chart over the past year (x).</a:t>
            </a:r>
          </a:p>
          <a:p>
            <a:pPr marL="0" indent="0">
              <a:buNone/>
            </a:pPr>
            <a:r>
              <a:rPr lang="en-US" sz="2000" dirty="0"/>
              <a:t>-&gt; How can you transform each sequence into a vector that has the same length for every patient?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622387-0D88-3940-B79F-B737817DDAA4}"/>
              </a:ext>
            </a:extLst>
          </p:cNvPr>
          <p:cNvCxnSpPr>
            <a:cxnSpLocks/>
          </p:cNvCxnSpPr>
          <p:nvPr/>
        </p:nvCxnSpPr>
        <p:spPr>
          <a:xfrm>
            <a:off x="838200" y="5966281"/>
            <a:ext cx="9753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2B96ADA-578D-0146-BBEF-3660AFD03632}"/>
              </a:ext>
            </a:extLst>
          </p:cNvPr>
          <p:cNvSpPr txBox="1"/>
          <p:nvPr/>
        </p:nvSpPr>
        <p:spPr>
          <a:xfrm>
            <a:off x="10591800" y="5720061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time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1296AF-CA3F-6C41-B70A-F386D10F7EC1}"/>
              </a:ext>
            </a:extLst>
          </p:cNvPr>
          <p:cNvCxnSpPr/>
          <p:nvPr/>
        </p:nvCxnSpPr>
        <p:spPr>
          <a:xfrm>
            <a:off x="2032460" y="5720061"/>
            <a:ext cx="0" cy="461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CB47E9-862D-8742-B85D-8BA318A6BC93}"/>
              </a:ext>
            </a:extLst>
          </p:cNvPr>
          <p:cNvCxnSpPr/>
          <p:nvPr/>
        </p:nvCxnSpPr>
        <p:spPr>
          <a:xfrm>
            <a:off x="9073075" y="5735448"/>
            <a:ext cx="0" cy="461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9D08FCC-8618-7046-BEFF-CF699B092544}"/>
              </a:ext>
            </a:extLst>
          </p:cNvPr>
          <p:cNvCxnSpPr/>
          <p:nvPr/>
        </p:nvCxnSpPr>
        <p:spPr>
          <a:xfrm>
            <a:off x="8181469" y="5735448"/>
            <a:ext cx="0" cy="461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DA695F-30E3-C344-937F-F52D2E4519A2}"/>
              </a:ext>
            </a:extLst>
          </p:cNvPr>
          <p:cNvCxnSpPr/>
          <p:nvPr/>
        </p:nvCxnSpPr>
        <p:spPr>
          <a:xfrm>
            <a:off x="2479721" y="5715298"/>
            <a:ext cx="0" cy="461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06451B7-1049-994A-A07F-A0C0A8E68A9D}"/>
              </a:ext>
            </a:extLst>
          </p:cNvPr>
          <p:cNvCxnSpPr/>
          <p:nvPr/>
        </p:nvCxnSpPr>
        <p:spPr>
          <a:xfrm>
            <a:off x="4038864" y="5735448"/>
            <a:ext cx="0" cy="461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6AC2D3-7B28-9740-B703-CDC90AA38539}"/>
              </a:ext>
            </a:extLst>
          </p:cNvPr>
          <p:cNvCxnSpPr/>
          <p:nvPr/>
        </p:nvCxnSpPr>
        <p:spPr>
          <a:xfrm>
            <a:off x="9642521" y="5735448"/>
            <a:ext cx="0" cy="461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7B7815-3D66-F745-8E42-3877802F16B2}"/>
                  </a:ext>
                </a:extLst>
              </p:cNvPr>
              <p:cNvSpPr txBox="1"/>
              <p:nvPr/>
            </p:nvSpPr>
            <p:spPr>
              <a:xfrm>
                <a:off x="1816022" y="6238517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7B7815-3D66-F745-8E42-3877802F1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022" y="6238517"/>
                <a:ext cx="42755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1901D2-D656-6845-9F80-614AC8C6B243}"/>
                  </a:ext>
                </a:extLst>
              </p:cNvPr>
              <p:cNvSpPr txBox="1"/>
              <p:nvPr/>
            </p:nvSpPr>
            <p:spPr>
              <a:xfrm>
                <a:off x="2278911" y="6238517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1901D2-D656-6845-9F80-614AC8C6B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911" y="6238517"/>
                <a:ext cx="4328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96FB5C0-AB09-8941-BF7F-FBF9BCAB3289}"/>
                  </a:ext>
                </a:extLst>
              </p:cNvPr>
              <p:cNvSpPr txBox="1"/>
              <p:nvPr/>
            </p:nvSpPr>
            <p:spPr>
              <a:xfrm>
                <a:off x="9426083" y="6240981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96FB5C0-AB09-8941-BF7F-FBF9BCAB3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083" y="6240981"/>
                <a:ext cx="4328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9BEAC24-EF72-3146-B785-6D8E3907ADE6}"/>
                  </a:ext>
                </a:extLst>
              </p:cNvPr>
              <p:cNvSpPr txBox="1"/>
              <p:nvPr/>
            </p:nvSpPr>
            <p:spPr>
              <a:xfrm>
                <a:off x="7965031" y="6238517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9BEAC24-EF72-3146-B785-6D8E3907A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031" y="6238517"/>
                <a:ext cx="4328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CA371A0-E5D2-A948-A7F4-9F7AF7438D8B}"/>
                  </a:ext>
                </a:extLst>
              </p:cNvPr>
              <p:cNvSpPr txBox="1"/>
              <p:nvPr/>
            </p:nvSpPr>
            <p:spPr>
              <a:xfrm>
                <a:off x="3822426" y="6243577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CA371A0-E5D2-A948-A7F4-9F7AF7438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426" y="6243577"/>
                <a:ext cx="4328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07A3C05-994C-9D4B-AC62-DFB94F0885E9}"/>
                  </a:ext>
                </a:extLst>
              </p:cNvPr>
              <p:cNvSpPr txBox="1"/>
              <p:nvPr/>
            </p:nvSpPr>
            <p:spPr>
              <a:xfrm>
                <a:off x="8856637" y="6238517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07A3C05-994C-9D4B-AC62-DFB94F088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637" y="6238517"/>
                <a:ext cx="4328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01442550-A863-EC46-B4E9-03E7CD7E8175}"/>
              </a:ext>
            </a:extLst>
          </p:cNvPr>
          <p:cNvSpPr txBox="1"/>
          <p:nvPr/>
        </p:nvSpPr>
        <p:spPr>
          <a:xfrm>
            <a:off x="1764340" y="528411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31240C-A9B6-6841-9923-94909AC3BA81}"/>
              </a:ext>
            </a:extLst>
          </p:cNvPr>
          <p:cNvSpPr txBox="1"/>
          <p:nvPr/>
        </p:nvSpPr>
        <p:spPr>
          <a:xfrm>
            <a:off x="8747504" y="528660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I48.2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4C9F5C-8453-1047-8FCB-7FBA5392BDBC}"/>
              </a:ext>
            </a:extLst>
          </p:cNvPr>
          <p:cNvSpPr txBox="1"/>
          <p:nvPr/>
        </p:nvSpPr>
        <p:spPr>
          <a:xfrm>
            <a:off x="3705278" y="5293786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J44.1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24E1A8-41C2-614D-8D7E-068583F6528B}"/>
              </a:ext>
            </a:extLst>
          </p:cNvPr>
          <p:cNvSpPr txBox="1"/>
          <p:nvPr/>
        </p:nvSpPr>
        <p:spPr>
          <a:xfrm>
            <a:off x="2255915" y="528857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E08.32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A5A6E1-01BF-D34A-A444-9976EB61B20C}"/>
              </a:ext>
            </a:extLst>
          </p:cNvPr>
          <p:cNvSpPr txBox="1"/>
          <p:nvPr/>
        </p:nvSpPr>
        <p:spPr>
          <a:xfrm>
            <a:off x="7916010" y="528100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10C486-387F-1642-8110-F23BA8100755}"/>
              </a:ext>
            </a:extLst>
          </p:cNvPr>
          <p:cNvSpPr txBox="1"/>
          <p:nvPr/>
        </p:nvSpPr>
        <p:spPr>
          <a:xfrm>
            <a:off x="9431398" y="528100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I50.3</a:t>
            </a: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724B9CB2-A50F-534F-AE37-170E7087B548}"/>
              </a:ext>
            </a:extLst>
          </p:cNvPr>
          <p:cNvSpPr/>
          <p:nvPr/>
        </p:nvSpPr>
        <p:spPr>
          <a:xfrm rot="16200000">
            <a:off x="5404106" y="-350521"/>
            <a:ext cx="621787" cy="9753600"/>
          </a:xfrm>
          <a:prstGeom prst="rightBrac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1FF66C-8E22-4A48-8FCA-80E9AD5D16C7}"/>
              </a:ext>
            </a:extLst>
          </p:cNvPr>
          <p:cNvSpPr txBox="1"/>
          <p:nvPr/>
        </p:nvSpPr>
        <p:spPr>
          <a:xfrm>
            <a:off x="3319952" y="3758772"/>
            <a:ext cx="479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 classification: predict </a:t>
            </a:r>
            <a:r>
              <a:rPr lang="en-US" i="1" dirty="0"/>
              <a:t>p</a:t>
            </a:r>
            <a:r>
              <a:rPr lang="en-US" dirty="0"/>
              <a:t>(survive &gt; 10 years)</a:t>
            </a:r>
          </a:p>
        </p:txBody>
      </p:sp>
    </p:spTree>
    <p:extLst>
      <p:ext uri="{BB962C8B-B14F-4D97-AF65-F5344CB8AC3E}">
        <p14:creationId xmlns:p14="http://schemas.microsoft.com/office/powerpoint/2010/main" val="380441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1292E-8B6E-F846-8D21-FB5523F8F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2: Irregular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9405F-54C8-AD4A-AC6E-EC0D4BED1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Predict patients’ probability of becoming hypoglycemic within the next 6 hours (y) based on vitals and other measurements collected over the last 12 hours (x). Assume that in the average patient, there are many more measurements than shown below.</a:t>
            </a:r>
          </a:p>
          <a:p>
            <a:pPr marL="0" indent="0">
              <a:buNone/>
            </a:pPr>
            <a:r>
              <a:rPr lang="en-US" sz="2000" dirty="0"/>
              <a:t>-&gt; How can you transform each sequence into a vector with no missing values that has the same length for every patient?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9BD98FA-1F20-8A4A-92AC-1FBCFD000EE4}"/>
              </a:ext>
            </a:extLst>
          </p:cNvPr>
          <p:cNvCxnSpPr>
            <a:cxnSpLocks/>
          </p:cNvCxnSpPr>
          <p:nvPr/>
        </p:nvCxnSpPr>
        <p:spPr>
          <a:xfrm>
            <a:off x="838200" y="5966281"/>
            <a:ext cx="9753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994FFFC-8EF2-0F49-90EE-3B920614A9AA}"/>
              </a:ext>
            </a:extLst>
          </p:cNvPr>
          <p:cNvSpPr txBox="1"/>
          <p:nvPr/>
        </p:nvSpPr>
        <p:spPr>
          <a:xfrm>
            <a:off x="10591800" y="5720061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time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BE0469-4C22-B143-9BFA-1ADDA55CD7E5}"/>
              </a:ext>
            </a:extLst>
          </p:cNvPr>
          <p:cNvCxnSpPr/>
          <p:nvPr/>
        </p:nvCxnSpPr>
        <p:spPr>
          <a:xfrm>
            <a:off x="2032460" y="5720061"/>
            <a:ext cx="0" cy="461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B4EC1A-C9E1-CD43-8C7B-91FF0CEEE3DE}"/>
              </a:ext>
            </a:extLst>
          </p:cNvPr>
          <p:cNvCxnSpPr/>
          <p:nvPr/>
        </p:nvCxnSpPr>
        <p:spPr>
          <a:xfrm>
            <a:off x="9073075" y="5735448"/>
            <a:ext cx="0" cy="461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434535-9D30-4B4B-96D8-EB78B226858D}"/>
              </a:ext>
            </a:extLst>
          </p:cNvPr>
          <p:cNvCxnSpPr/>
          <p:nvPr/>
        </p:nvCxnSpPr>
        <p:spPr>
          <a:xfrm>
            <a:off x="8181469" y="5735448"/>
            <a:ext cx="0" cy="461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F3068E-786E-BD4A-91FA-667D249FCA6D}"/>
              </a:ext>
            </a:extLst>
          </p:cNvPr>
          <p:cNvCxnSpPr/>
          <p:nvPr/>
        </p:nvCxnSpPr>
        <p:spPr>
          <a:xfrm>
            <a:off x="2479721" y="5715298"/>
            <a:ext cx="0" cy="461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C4894F-50B1-6047-AB5E-FF492D346736}"/>
              </a:ext>
            </a:extLst>
          </p:cNvPr>
          <p:cNvCxnSpPr/>
          <p:nvPr/>
        </p:nvCxnSpPr>
        <p:spPr>
          <a:xfrm>
            <a:off x="4038864" y="5735448"/>
            <a:ext cx="0" cy="461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5ADFB7-5BA7-B844-BDCE-CE21EFDACA90}"/>
              </a:ext>
            </a:extLst>
          </p:cNvPr>
          <p:cNvCxnSpPr/>
          <p:nvPr/>
        </p:nvCxnSpPr>
        <p:spPr>
          <a:xfrm>
            <a:off x="9642521" y="5735448"/>
            <a:ext cx="0" cy="461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D30178-305A-1840-84C3-3DEB0D5D0F25}"/>
                  </a:ext>
                </a:extLst>
              </p:cNvPr>
              <p:cNvSpPr txBox="1"/>
              <p:nvPr/>
            </p:nvSpPr>
            <p:spPr>
              <a:xfrm>
                <a:off x="1816022" y="6238517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D30178-305A-1840-84C3-3DEB0D5D0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022" y="6238517"/>
                <a:ext cx="42755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989263A-C112-C848-9B62-9F4090331DD2}"/>
                  </a:ext>
                </a:extLst>
              </p:cNvPr>
              <p:cNvSpPr txBox="1"/>
              <p:nvPr/>
            </p:nvSpPr>
            <p:spPr>
              <a:xfrm>
                <a:off x="2278911" y="6238517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989263A-C112-C848-9B62-9F4090331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911" y="6238517"/>
                <a:ext cx="4328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DA2435-56FA-A344-9216-EA58023CC987}"/>
                  </a:ext>
                </a:extLst>
              </p:cNvPr>
              <p:cNvSpPr txBox="1"/>
              <p:nvPr/>
            </p:nvSpPr>
            <p:spPr>
              <a:xfrm>
                <a:off x="9426083" y="6240981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DA2435-56FA-A344-9216-EA58023CC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083" y="6240981"/>
                <a:ext cx="4328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08478E-D6C6-D74C-B01D-460A5E84227C}"/>
                  </a:ext>
                </a:extLst>
              </p:cNvPr>
              <p:cNvSpPr txBox="1"/>
              <p:nvPr/>
            </p:nvSpPr>
            <p:spPr>
              <a:xfrm>
                <a:off x="7965031" y="6238517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08478E-D6C6-D74C-B01D-460A5E842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031" y="6238517"/>
                <a:ext cx="4328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68DC4D-46DB-0E4A-B084-BEEACCF05F7D}"/>
                  </a:ext>
                </a:extLst>
              </p:cNvPr>
              <p:cNvSpPr txBox="1"/>
              <p:nvPr/>
            </p:nvSpPr>
            <p:spPr>
              <a:xfrm>
                <a:off x="3822426" y="6243577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68DC4D-46DB-0E4A-B084-BEEACCF05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426" y="6243577"/>
                <a:ext cx="4328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E26D0F0-C6B4-8C4E-809A-D5F13DF10B24}"/>
                  </a:ext>
                </a:extLst>
              </p:cNvPr>
              <p:cNvSpPr txBox="1"/>
              <p:nvPr/>
            </p:nvSpPr>
            <p:spPr>
              <a:xfrm>
                <a:off x="8856637" y="6238517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E26D0F0-C6B4-8C4E-809A-D5F13DF10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637" y="6238517"/>
                <a:ext cx="4328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49BE704B-C2F2-CF42-8317-BCA5971D2D65}"/>
              </a:ext>
            </a:extLst>
          </p:cNvPr>
          <p:cNvSpPr txBox="1"/>
          <p:nvPr/>
        </p:nvSpPr>
        <p:spPr>
          <a:xfrm>
            <a:off x="1811216" y="527475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F8869F-7DB3-BE49-9893-97ECD502EEC8}"/>
              </a:ext>
            </a:extLst>
          </p:cNvPr>
          <p:cNvSpPr txBox="1"/>
          <p:nvPr/>
        </p:nvSpPr>
        <p:spPr>
          <a:xfrm>
            <a:off x="8846089" y="528917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EA6833-0B4F-2F4B-97BC-F6AE88A0C325}"/>
              </a:ext>
            </a:extLst>
          </p:cNvPr>
          <p:cNvSpPr txBox="1"/>
          <p:nvPr/>
        </p:nvSpPr>
        <p:spPr>
          <a:xfrm>
            <a:off x="3340595" y="5286606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Urine 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05CF00-7B36-4A4C-BCFC-366C86ECDDAF}"/>
              </a:ext>
            </a:extLst>
          </p:cNvPr>
          <p:cNvSpPr txBox="1"/>
          <p:nvPr/>
        </p:nvSpPr>
        <p:spPr>
          <a:xfrm>
            <a:off x="2266835" y="528061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2BA17F-218C-044E-87EA-4A7B8113DD2D}"/>
              </a:ext>
            </a:extLst>
          </p:cNvPr>
          <p:cNvSpPr txBox="1"/>
          <p:nvPr/>
        </p:nvSpPr>
        <p:spPr>
          <a:xfrm>
            <a:off x="7832494" y="5274171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6BF4FD-1E7E-2140-8B5D-3F5A0289928A}"/>
              </a:ext>
            </a:extLst>
          </p:cNvPr>
          <p:cNvSpPr txBox="1"/>
          <p:nvPr/>
        </p:nvSpPr>
        <p:spPr>
          <a:xfrm>
            <a:off x="9424224" y="527417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657A23AC-013B-2442-BB1B-E20E6AF4969F}"/>
              </a:ext>
            </a:extLst>
          </p:cNvPr>
          <p:cNvSpPr/>
          <p:nvPr/>
        </p:nvSpPr>
        <p:spPr>
          <a:xfrm rot="16200000">
            <a:off x="5404106" y="-350521"/>
            <a:ext cx="621787" cy="9753600"/>
          </a:xfrm>
          <a:prstGeom prst="rightBrac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F5A99-F5A4-F843-B08B-35401714E30C}"/>
              </a:ext>
            </a:extLst>
          </p:cNvPr>
          <p:cNvSpPr txBox="1"/>
          <p:nvPr/>
        </p:nvSpPr>
        <p:spPr>
          <a:xfrm>
            <a:off x="3510068" y="3758772"/>
            <a:ext cx="440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 classification: predict </a:t>
            </a:r>
            <a:r>
              <a:rPr lang="en-US" i="1" dirty="0"/>
              <a:t>p</a:t>
            </a:r>
            <a:r>
              <a:rPr lang="en-US" dirty="0"/>
              <a:t>(hypoglycemia)</a:t>
            </a:r>
          </a:p>
        </p:txBody>
      </p:sp>
    </p:spTree>
    <p:extLst>
      <p:ext uri="{BB962C8B-B14F-4D97-AF65-F5344CB8AC3E}">
        <p14:creationId xmlns:p14="http://schemas.microsoft.com/office/powerpoint/2010/main" val="383937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A1A8-8208-F840-9229-22C38595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3: Images with Side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78E2F-482F-AB48-BE15-C3A5219F4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Predict whether patients should be referred for diabetic retinopathy (y) based on fundoscopic images </a:t>
            </a:r>
            <a:r>
              <a:rPr lang="en-US" sz="2000" i="1" dirty="0"/>
              <a:t>and</a:t>
            </a:r>
            <a:r>
              <a:rPr lang="en-US" sz="2000" dirty="0"/>
              <a:t> demographic information (e.g. age, sex) (x).</a:t>
            </a:r>
          </a:p>
          <a:p>
            <a:pPr marL="0" indent="0">
              <a:buNone/>
            </a:pPr>
            <a:r>
              <a:rPr lang="en-US" sz="2000" dirty="0"/>
              <a:t>-&gt; How can you combine image features with demographic features in a predictive model?</a:t>
            </a:r>
          </a:p>
        </p:txBody>
      </p:sp>
      <p:pic>
        <p:nvPicPr>
          <p:cNvPr id="1026" name="Picture 2" descr="Is the Funduscopic Exam Worthwhile For the General Practitioner? – Clinical  Correlations">
            <a:extLst>
              <a:ext uri="{FF2B5EF4-FFF2-40B4-BE49-F238E27FC236}">
                <a16:creationId xmlns:a16="http://schemas.microsoft.com/office/drawing/2014/main" id="{6D13051C-330B-F74D-B1E7-3386DEF41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74720" y="4558475"/>
            <a:ext cx="1819656" cy="181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364C9C5-BCCD-684A-B520-EB3198B7B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11924"/>
              </p:ext>
            </p:extLst>
          </p:nvPr>
        </p:nvGraphicFramePr>
        <p:xfrm>
          <a:off x="6391656" y="5029994"/>
          <a:ext cx="22768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214">
                  <a:extLst>
                    <a:ext uri="{9D8B030D-6E8A-4147-A177-3AD203B41FA5}">
                      <a16:colId xmlns:a16="http://schemas.microsoft.com/office/drawing/2014/main" val="1377570972"/>
                    </a:ext>
                  </a:extLst>
                </a:gridCol>
                <a:gridCol w="569214">
                  <a:extLst>
                    <a:ext uri="{9D8B030D-6E8A-4147-A177-3AD203B41FA5}">
                      <a16:colId xmlns:a16="http://schemas.microsoft.com/office/drawing/2014/main" val="1684613402"/>
                    </a:ext>
                  </a:extLst>
                </a:gridCol>
                <a:gridCol w="569214">
                  <a:extLst>
                    <a:ext uri="{9D8B030D-6E8A-4147-A177-3AD203B41FA5}">
                      <a16:colId xmlns:a16="http://schemas.microsoft.com/office/drawing/2014/main" val="3117873679"/>
                    </a:ext>
                  </a:extLst>
                </a:gridCol>
                <a:gridCol w="569214">
                  <a:extLst>
                    <a:ext uri="{9D8B030D-6E8A-4147-A177-3AD203B41FA5}">
                      <a16:colId xmlns:a16="http://schemas.microsoft.com/office/drawing/2014/main" val="348810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72405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6240BEC-1982-2942-93A4-3BB5968FC977}"/>
              </a:ext>
            </a:extLst>
          </p:cNvPr>
          <p:cNvSpPr txBox="1"/>
          <p:nvPr/>
        </p:nvSpPr>
        <p:spPr>
          <a:xfrm rot="16200000">
            <a:off x="7003883" y="4952425"/>
            <a:ext cx="9995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Age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Sex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Race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Ethnicity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440897BF-F4D1-844F-8689-943F9C0EBCFA}"/>
              </a:ext>
            </a:extLst>
          </p:cNvPr>
          <p:cNvSpPr/>
          <p:nvPr/>
        </p:nvSpPr>
        <p:spPr>
          <a:xfrm rot="16200000">
            <a:off x="5760723" y="1435290"/>
            <a:ext cx="621787" cy="5193792"/>
          </a:xfrm>
          <a:prstGeom prst="rightBrac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2F729-1EC3-1546-BF60-A7764B1C2AE7}"/>
              </a:ext>
            </a:extLst>
          </p:cNvPr>
          <p:cNvSpPr txBox="1"/>
          <p:nvPr/>
        </p:nvSpPr>
        <p:spPr>
          <a:xfrm>
            <a:off x="3073680" y="3244263"/>
            <a:ext cx="599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 classification: predict </a:t>
            </a:r>
            <a:r>
              <a:rPr lang="en-US" i="1" dirty="0"/>
              <a:t>p</a:t>
            </a:r>
            <a:r>
              <a:rPr lang="en-US" dirty="0"/>
              <a:t>(referrable diabetic retinopathy)</a:t>
            </a:r>
          </a:p>
        </p:txBody>
      </p:sp>
    </p:spTree>
    <p:extLst>
      <p:ext uri="{BB962C8B-B14F-4D97-AF65-F5344CB8AC3E}">
        <p14:creationId xmlns:p14="http://schemas.microsoft.com/office/powerpoint/2010/main" val="2430230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327</Words>
  <Application>Microsoft Macintosh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Activity 11: Data Preprocessing</vt:lpstr>
      <vt:lpstr>Instructions</vt:lpstr>
      <vt:lpstr>Scenario 1: Diagnosis Codes</vt:lpstr>
      <vt:lpstr>Scenario 2: Irregular Measurements</vt:lpstr>
      <vt:lpstr>Scenario 3: Images with Side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11: Data Preprocessing</dc:title>
  <dc:creator>Matthew Engelhard, M.D., Ph.D.</dc:creator>
  <cp:lastModifiedBy>Matthew Engelhard, M.D., Ph.D.</cp:lastModifiedBy>
  <cp:revision>3</cp:revision>
  <dcterms:created xsi:type="dcterms:W3CDTF">2021-11-10T01:23:00Z</dcterms:created>
  <dcterms:modified xsi:type="dcterms:W3CDTF">2021-11-10T16:42:38Z</dcterms:modified>
</cp:coreProperties>
</file>