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865" r:id="rId3"/>
    <p:sldId id="866" r:id="rId4"/>
    <p:sldId id="867" r:id="rId5"/>
    <p:sldId id="868" r:id="rId6"/>
    <p:sldId id="857" r:id="rId7"/>
    <p:sldId id="830" r:id="rId8"/>
    <p:sldId id="870" r:id="rId9"/>
    <p:sldId id="859" r:id="rId10"/>
    <p:sldId id="861" r:id="rId11"/>
    <p:sldId id="860" r:id="rId12"/>
    <p:sldId id="862" r:id="rId13"/>
    <p:sldId id="864" r:id="rId14"/>
    <p:sldId id="589" r:id="rId15"/>
    <p:sldId id="514" r:id="rId16"/>
    <p:sldId id="871" r:id="rId17"/>
    <p:sldId id="872" r:id="rId18"/>
    <p:sldId id="873" r:id="rId19"/>
    <p:sldId id="874" r:id="rId20"/>
    <p:sldId id="5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/>
    <p:restoredTop sz="96324"/>
  </p:normalViewPr>
  <p:slideViewPr>
    <p:cSldViewPr snapToGrid="0" snapToObjects="1">
      <p:cViewPr varScale="1">
        <p:scale>
          <a:sx n="142" d="100"/>
          <a:sy n="142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E97CA-A0FA-2A41-A60F-6D8F4B1B4F6D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7938A-5C4B-C644-A452-8D4D7841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= bag of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7938A-5C4B-C644-A452-8D4D78410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true for diagnosis codes,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final portions of the retinopathy prediction architecture look like logistic regression</a:t>
            </a:r>
          </a:p>
          <a:p>
            <a:r>
              <a:rPr lang="en-US" dirty="0"/>
              <a:t>The difference is these features. Instead, we have a deep 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FD54-9C7C-C145-BBC2-DF6B9D7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C1545-3F00-764D-A01E-6F33B9AE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1274-D7DC-B142-8FB7-A98CA1D7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2DE7-92EB-AC4A-953C-9002FDC5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0FC0-4434-B549-A851-8B167907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2935-723F-304D-8AC0-3C56D1D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E697-2778-BB45-9087-556AADDF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5CAA-6751-DB4B-A8B9-CAEE904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3E71-AA55-D845-B436-DBC4209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32FA-E06A-644E-A8AD-8DD9AC08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B6785-4294-6B4E-9F66-8CCEF877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0DB4-2C3B-D742-BE65-4EF7A56E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BE5C-FAD6-5C45-972B-F1BE8983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CCE1-9469-FA45-B966-E1BE4E6F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07C3-CD8A-7640-8462-B5A7AEEB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2C9C-9030-7943-964A-082DE4A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2121-19CB-484D-807C-AA2DB97C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4262-14A1-1944-924E-A5A99729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4FBF-4553-E246-AACF-434CBCA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0B3E-EE03-684C-98AD-6DAF6E1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8F6A-0CF1-4C4E-A110-DCBD51D6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EEBC-8B28-9849-9078-BD417FF5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CD2A-584B-AF4E-A334-58E7B98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E611-7F2B-D64A-9FA2-810C61AC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BBBA-76A3-4B4F-84FC-DE1E42F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164D-02C5-8044-9025-0E60AFD4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C88-882E-C64B-92A7-86C5447F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79FE-F9CC-754B-B81C-3C7DBE6B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7F2B-AA37-F644-A0E0-C4644699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E8E1-2604-8D4A-88DE-7C28D264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E9AA-4371-1241-B627-477DE2E8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9A2-B429-A84D-907B-9131904C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2B90-3E53-8D43-8BE9-A1C16231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25E6-5AFB-CF48-B238-7EF52F306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FCEEF-415C-E440-9348-2A8A7CAD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F516E-C2B4-334E-BFC2-CA83C6093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71BA3-81CD-7B46-8155-E4159A29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FB49-376C-684B-8236-67508ED6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EDC1C-3D64-7F48-92B2-3FDAF3E4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3871-40D3-F349-B1F1-670C23C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E0AD7-D059-1849-9720-8E06DF91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0BEF-9114-E442-98CF-5B68DD2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BAEA-63C5-444C-B9F4-6424EDA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B35A2-4571-9449-8D98-CABDE7B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97809-5F33-D94B-A81D-0A32270B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2002-1AAF-4E48-A6DA-7D4057C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6223-0265-8240-8D8F-FC7479E8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DF0C-A808-E24C-8F87-127321E2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29C1-1CFE-2142-BAF2-D1D4DB6F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3E1D-E29B-064C-AEF7-1D05FADD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330C8-F079-A34C-9326-993A481C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97257-07F0-674E-B9FE-98A4C026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F0A8-F3AF-9842-80CF-76CBC396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8847B-0AE6-6348-803F-D2BB0D116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E116-5556-E14A-9EA5-4122733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6642-D543-8842-8FEC-4F892D1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33A6-1051-8C4E-ABBC-4E101B21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2389-3618-A24A-9636-331B231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2B3C-F494-6742-8823-ACF870B7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E90E-B0B3-7F45-B8A3-79FA7FBC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3ED5-6BC3-7C4D-AB1D-2243486DC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F16A-8AC4-A849-AEC8-80BCDB7517B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DA33-CFB3-0D41-B6E7-9153FD63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FB7-3A26-EB4B-93F9-6E9B2C5A1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024-2C75-3240-AA2F-3AC83BF09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D45D-9F0A-FA4E-B09F-2E3309804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Multi-Modal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9CA8-5CD7-F84D-9183-77AEFA08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13923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613-64B7-C246-8175-2B0C31C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Method…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2CCA7-71A8-1448-B6DE-EA1054362A13}"/>
              </a:ext>
            </a:extLst>
          </p:cNvPr>
          <p:cNvCxnSpPr>
            <a:cxnSpLocks/>
          </p:cNvCxnSpPr>
          <p:nvPr/>
        </p:nvCxnSpPr>
        <p:spPr>
          <a:xfrm>
            <a:off x="1219200" y="2221117"/>
            <a:ext cx="975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6B656-6D06-154B-BBF8-173C1BB8C181}"/>
              </a:ext>
            </a:extLst>
          </p:cNvPr>
          <p:cNvSpPr txBox="1"/>
          <p:nvPr/>
        </p:nvSpPr>
        <p:spPr>
          <a:xfrm>
            <a:off x="10972800" y="197489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7487-E021-D841-8E64-9C63494B1052}"/>
              </a:ext>
            </a:extLst>
          </p:cNvPr>
          <p:cNvSpPr txBox="1"/>
          <p:nvPr/>
        </p:nvSpPr>
        <p:spPr>
          <a:xfrm>
            <a:off x="712206" y="3272074"/>
            <a:ext cx="20504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5C994-C4BA-B145-88F2-65E6A98C64C6}"/>
              </a:ext>
            </a:extLst>
          </p:cNvPr>
          <p:cNvCxnSpPr>
            <a:stCxn id="6" idx="0"/>
          </p:cNvCxnSpPr>
          <p:nvPr/>
        </p:nvCxnSpPr>
        <p:spPr>
          <a:xfrm flipV="1">
            <a:off x="1737455" y="2353904"/>
            <a:ext cx="181881" cy="9181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CD848-16A2-4B4A-BDEC-6EA3AF63CE58}"/>
              </a:ext>
            </a:extLst>
          </p:cNvPr>
          <p:cNvSpPr txBox="1"/>
          <p:nvPr/>
        </p:nvSpPr>
        <p:spPr>
          <a:xfrm>
            <a:off x="1955911" y="4815472"/>
            <a:ext cx="11246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714A9-55A8-BA43-85A5-1E67BEA3EDE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18245" y="2353903"/>
            <a:ext cx="658366" cy="24615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80FF67-191A-124D-92CB-FF369DB26BC1}"/>
              </a:ext>
            </a:extLst>
          </p:cNvPr>
          <p:cNvSpPr txBox="1"/>
          <p:nvPr/>
        </p:nvSpPr>
        <p:spPr>
          <a:xfrm>
            <a:off x="3356855" y="3942769"/>
            <a:ext cx="14339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chest </a:t>
            </a:r>
            <a:r>
              <a:rPr lang="en-US" sz="2400" dirty="0" err="1">
                <a:solidFill>
                  <a:schemeClr val="accent3"/>
                </a:solidFill>
              </a:rPr>
              <a:t>xray</a:t>
            </a:r>
            <a:endParaRPr lang="en-US" sz="2400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449E3-4760-084D-BCA0-A81AB2C8CE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073846" y="2353904"/>
            <a:ext cx="1019175" cy="15888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D6CCEA-CE9C-6745-84DF-B0DE5790018E}"/>
              </a:ext>
            </a:extLst>
          </p:cNvPr>
          <p:cNvSpPr txBox="1"/>
          <p:nvPr/>
        </p:nvSpPr>
        <p:spPr>
          <a:xfrm>
            <a:off x="5114609" y="5132378"/>
            <a:ext cx="7697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6668A-8550-B64C-8A32-A45B6849C65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499491" y="2353904"/>
            <a:ext cx="1180074" cy="2778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CB74E-9D59-0D44-B22D-CF2583E51429}"/>
              </a:ext>
            </a:extLst>
          </p:cNvPr>
          <p:cNvSpPr txBox="1"/>
          <p:nvPr/>
        </p:nvSpPr>
        <p:spPr>
          <a:xfrm>
            <a:off x="7357194" y="5089089"/>
            <a:ext cx="678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BEE4A-DAD6-5D4C-B5BB-78DFC1B952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57195" y="2392540"/>
            <a:ext cx="339195" cy="26965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6D8C5-7B09-8349-95EC-06D0756D46C4}"/>
              </a:ext>
            </a:extLst>
          </p:cNvPr>
          <p:cNvSpPr txBox="1"/>
          <p:nvPr/>
        </p:nvSpPr>
        <p:spPr>
          <a:xfrm>
            <a:off x="8776907" y="4599698"/>
            <a:ext cx="10686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A819-28C4-0042-94A5-C7EC7D7B147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311252" y="2353904"/>
            <a:ext cx="384407" cy="2245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64920-EC64-704F-8495-7BF4A11A5FD5}"/>
              </a:ext>
            </a:extLst>
          </p:cNvPr>
          <p:cNvSpPr/>
          <p:nvPr/>
        </p:nvSpPr>
        <p:spPr>
          <a:xfrm>
            <a:off x="1134701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770C-B64A-BE48-AAC8-8B208B3D301C}"/>
              </a:ext>
            </a:extLst>
          </p:cNvPr>
          <p:cNvSpPr txBox="1"/>
          <p:nvPr/>
        </p:nvSpPr>
        <p:spPr>
          <a:xfrm>
            <a:off x="1062975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BB09D-673D-444D-902B-7C4D3CD14D95}"/>
              </a:ext>
            </a:extLst>
          </p:cNvPr>
          <p:cNvSpPr/>
          <p:nvPr/>
        </p:nvSpPr>
        <p:spPr>
          <a:xfrm>
            <a:off x="3741108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D753-92CE-1042-85F2-FDBC1A09D1AB}"/>
              </a:ext>
            </a:extLst>
          </p:cNvPr>
          <p:cNvSpPr txBox="1"/>
          <p:nvPr/>
        </p:nvSpPr>
        <p:spPr>
          <a:xfrm>
            <a:off x="3669381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3C5F3-6837-8548-BE65-293FED32A89A}"/>
              </a:ext>
            </a:extLst>
          </p:cNvPr>
          <p:cNvSpPr/>
          <p:nvPr/>
        </p:nvSpPr>
        <p:spPr>
          <a:xfrm>
            <a:off x="6358271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7D8FF-7CFF-9340-BE63-D821978C12DB}"/>
              </a:ext>
            </a:extLst>
          </p:cNvPr>
          <p:cNvSpPr txBox="1"/>
          <p:nvPr/>
        </p:nvSpPr>
        <p:spPr>
          <a:xfrm>
            <a:off x="6286544" y="5751374"/>
            <a:ext cx="260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2C172B-B225-0F4F-86AD-A235A17C2A45}"/>
              </a:ext>
            </a:extLst>
          </p:cNvPr>
          <p:cNvSpPr/>
          <p:nvPr/>
        </p:nvSpPr>
        <p:spPr>
          <a:xfrm>
            <a:off x="8964808" y="1303699"/>
            <a:ext cx="2532664" cy="4277832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9174F-01D5-D34A-9870-DBE65397B9A8}"/>
              </a:ext>
            </a:extLst>
          </p:cNvPr>
          <p:cNvSpPr txBox="1"/>
          <p:nvPr/>
        </p:nvSpPr>
        <p:spPr>
          <a:xfrm>
            <a:off x="8893082" y="5751374"/>
            <a:ext cx="281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aggregate in hour 4…</a:t>
            </a:r>
          </a:p>
        </p:txBody>
      </p:sp>
    </p:spTree>
    <p:extLst>
      <p:ext uri="{BB962C8B-B14F-4D97-AF65-F5344CB8AC3E}">
        <p14:creationId xmlns:p14="http://schemas.microsoft.com/office/powerpoint/2010/main" val="402535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71"/>
            <a:ext cx="10972800" cy="114300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1" y="1152071"/>
            <a:ext cx="7855579" cy="5221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8606827" y="1916016"/>
            <a:ext cx="321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8606827" y="4774901"/>
            <a:ext cx="321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180916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4B41-C425-9947-BB6C-AAC3572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267" dirty="0"/>
              <a:t>In the EHR, measurements are highly “sparse”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64D-2DB0-354A-B87E-0153855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more missing measurements than non-missing</a:t>
            </a:r>
          </a:p>
          <a:p>
            <a:endParaRPr lang="en-US" dirty="0"/>
          </a:p>
          <a:p>
            <a:r>
              <a:rPr lang="en-US" dirty="0"/>
              <a:t>Consider diagnosis codes, procedure codes, uncommon labs,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to learn from these measurements, but most patients don’t have them</a:t>
            </a:r>
          </a:p>
          <a:p>
            <a:endParaRPr lang="en-US" dirty="0"/>
          </a:p>
          <a:p>
            <a:r>
              <a:rPr lang="en-US" dirty="0"/>
              <a:t>Choose an aggregation window to reduce this, but nevertheless a great deal of imputation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35579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predictions from multi-modal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fusion”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502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69174" y="377530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425662" y="377530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843289" y="377530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732637" y="377530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75" y="5271456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609600" y="520002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724276" y="51858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90957" y="377530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72689" y="409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53050" y="409493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70777" y="344385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132142" y="338055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66341" y="267893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41" y="2678934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901520" y="313840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70777" y="195514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901520" y="241461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106155" y="191795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55" y="1917959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DD5459-198E-D54E-BAE1-DF9C3A863C43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vector of predictor variables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Directly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 intermediate or hierarchical features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DD5459-198E-D54E-BAE1-DF9C3A86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3046988"/>
              </a:xfrm>
              <a:prstGeom prst="rect">
                <a:avLst/>
              </a:prstGeom>
              <a:blipFill>
                <a:blip r:embed="rId6"/>
                <a:stretch>
                  <a:fillRect l="-1795" t="-12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4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54"/>
            <a:ext cx="10972800" cy="1143000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611329" y="3174661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767817" y="3174661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2185444" y="3174661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3074792" y="3174661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30" y="4670817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792976" y="4599383"/>
            <a:ext cx="70225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5066431" y="4585195"/>
            <a:ext cx="81750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914844" y="349429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4095205" y="34942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2843212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474297" y="2779914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243675" y="2537768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1354504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3243675" y="1813977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59307-78F4-3244-A87D-B1D1E0D2C693}"/>
              </a:ext>
            </a:extLst>
          </p:cNvPr>
          <p:cNvCxnSpPr>
            <a:cxnSpLocks/>
          </p:cNvCxnSpPr>
          <p:nvPr/>
        </p:nvCxnSpPr>
        <p:spPr>
          <a:xfrm flipH="1" flipV="1">
            <a:off x="5041379" y="5099610"/>
            <a:ext cx="934338" cy="662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F11AA3-588F-704C-96CF-6B7327DB761B}"/>
              </a:ext>
            </a:extLst>
          </p:cNvPr>
          <p:cNvSpPr/>
          <p:nvPr/>
        </p:nvSpPr>
        <p:spPr>
          <a:xfrm>
            <a:off x="497292" y="5556108"/>
            <a:ext cx="5611091" cy="722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4705A-4C98-DF41-BAE2-1E6F91B8F407}"/>
              </a:ext>
            </a:extLst>
          </p:cNvPr>
          <p:cNvCxnSpPr>
            <a:cxnSpLocks/>
          </p:cNvCxnSpPr>
          <p:nvPr/>
        </p:nvCxnSpPr>
        <p:spPr>
          <a:xfrm flipV="1">
            <a:off x="586793" y="5099610"/>
            <a:ext cx="967604" cy="6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vector of high-level features</a:t>
                </a:r>
              </a:p>
              <a:p>
                <a:r>
                  <a:rPr lang="en-US" sz="2400" dirty="0"/>
                  <a:t>extracted by the CNN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based 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 intermediate or hierarchical features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3416320"/>
              </a:xfrm>
              <a:prstGeom prst="rect">
                <a:avLst/>
              </a:prstGeom>
              <a:blipFill>
                <a:blip r:embed="rId6"/>
                <a:stretch>
                  <a:fillRect l="-1795" t="-14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1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54"/>
            <a:ext cx="10972800" cy="1143000"/>
          </a:xfrm>
        </p:spPr>
        <p:txBody>
          <a:bodyPr/>
          <a:lstStyle/>
          <a:p>
            <a:r>
              <a:rPr lang="en-US" b="1" u="sng" dirty="0"/>
              <a:t>Any Modality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611329" y="3174661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767817" y="3174661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2185444" y="3174661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3074792" y="3174661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30" y="4670817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792976" y="4599383"/>
            <a:ext cx="70225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5066431" y="4585195"/>
            <a:ext cx="81750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3233112" y="3174661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914844" y="349429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4095205" y="34942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2843212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474297" y="2779914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6" y="2078295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2500" t="-769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243675" y="2537768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3012932" y="1354504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3243675" y="1813977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10" y="1317320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 l="-769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59307-78F4-3244-A87D-B1D1E0D2C693}"/>
              </a:ext>
            </a:extLst>
          </p:cNvPr>
          <p:cNvCxnSpPr>
            <a:cxnSpLocks/>
          </p:cNvCxnSpPr>
          <p:nvPr/>
        </p:nvCxnSpPr>
        <p:spPr>
          <a:xfrm flipH="1" flipV="1">
            <a:off x="5041379" y="5099610"/>
            <a:ext cx="934338" cy="662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F11AA3-588F-704C-96CF-6B7327DB761B}"/>
              </a:ext>
            </a:extLst>
          </p:cNvPr>
          <p:cNvSpPr/>
          <p:nvPr/>
        </p:nvSpPr>
        <p:spPr>
          <a:xfrm>
            <a:off x="497292" y="5556108"/>
            <a:ext cx="5611091" cy="722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Data Collection and/or Feature Extraction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4705A-4C98-DF41-BAE2-1E6F91B8F407}"/>
              </a:ext>
            </a:extLst>
          </p:cNvPr>
          <p:cNvCxnSpPr>
            <a:cxnSpLocks/>
          </p:cNvCxnSpPr>
          <p:nvPr/>
        </p:nvCxnSpPr>
        <p:spPr>
          <a:xfrm flipV="1">
            <a:off x="586793" y="5099610"/>
            <a:ext cx="967604" cy="6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/>
              <p:nvPr/>
            </p:nvSpPr>
            <p:spPr>
              <a:xfrm>
                <a:off x="6586498" y="2078769"/>
                <a:ext cx="49376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(the log-odds)</a:t>
                </a:r>
              </a:p>
              <a:p>
                <a:r>
                  <a:rPr lang="en-US" sz="2400" dirty="0"/>
                  <a:t>based 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𝜔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Which may be observed predictors, or it may be extracted by a deep NN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E2A3C7-C28D-D644-844B-69BC97D1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8" y="2078769"/>
                <a:ext cx="4937611" cy="2308324"/>
              </a:xfrm>
              <a:prstGeom prst="rect">
                <a:avLst/>
              </a:prstGeom>
              <a:blipFill>
                <a:blip r:embed="rId6"/>
                <a:stretch>
                  <a:fillRect l="-1795" t="-1639" r="-102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4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90B8-E232-5A4C-A949-88D7A2A3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Modalities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DEA88-7FFA-5445-A669-3D970F5DB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separate models for each modality. This is more important for images, text, and other high-dimensional and/or structured data than for tabular data.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a single model by concatenating the highest-level features (used to predict 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 across all modalities.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Consider adding one more fully-connected layer; this allows you to take advantage of interactions between features from different modalities.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the final layer(s)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Consider fine-tuning the entire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DEA88-7FFA-5445-A669-3D970F5DB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EC8F-FB8C-2547-9C65-3C02D655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Modalities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C4C47-1049-2D44-B299-F4D6E4B1FAF5}"/>
              </a:ext>
            </a:extLst>
          </p:cNvPr>
          <p:cNvSpPr/>
          <p:nvPr/>
        </p:nvSpPr>
        <p:spPr>
          <a:xfrm>
            <a:off x="3061855" y="4883727"/>
            <a:ext cx="214052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2A19F-843D-5A47-939D-72CD2EFB9E0C}"/>
              </a:ext>
            </a:extLst>
          </p:cNvPr>
          <p:cNvSpPr/>
          <p:nvPr/>
        </p:nvSpPr>
        <p:spPr>
          <a:xfrm>
            <a:off x="6225887" y="4883727"/>
            <a:ext cx="2140528" cy="1465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723B6-8C31-CE4C-A06F-49AAAA893611}"/>
              </a:ext>
            </a:extLst>
          </p:cNvPr>
          <p:cNvSpPr/>
          <p:nvPr/>
        </p:nvSpPr>
        <p:spPr>
          <a:xfrm>
            <a:off x="9389919" y="4883727"/>
            <a:ext cx="2140528" cy="1465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Document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053C070-4D35-B847-8233-A3FB5E7C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26510"/>
              </p:ext>
            </p:extLst>
          </p:nvPr>
        </p:nvGraphicFramePr>
        <p:xfrm>
          <a:off x="6438613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BC0C2D17-8E11-5247-9173-B0DEE7D9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28268"/>
              </p:ext>
            </p:extLst>
          </p:nvPr>
        </p:nvGraphicFramePr>
        <p:xfrm>
          <a:off x="8184862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F820F4D-0CF3-2E46-AF5B-6ED26C87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20808"/>
              </p:ext>
            </p:extLst>
          </p:nvPr>
        </p:nvGraphicFramePr>
        <p:xfrm>
          <a:off x="4692364" y="3940848"/>
          <a:ext cx="171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69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28769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C4C3FD5F-54C1-B741-922F-5BA4E1AF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111"/>
              </p:ext>
            </p:extLst>
          </p:nvPr>
        </p:nvGraphicFramePr>
        <p:xfrm>
          <a:off x="4413110" y="2877204"/>
          <a:ext cx="576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63">
                  <a:extLst>
                    <a:ext uri="{9D8B030D-6E8A-4147-A177-3AD203B41FA5}">
                      <a16:colId xmlns:a16="http://schemas.microsoft.com/office/drawing/2014/main" val="1818218012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04756121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110618349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93612225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101784440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57879878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70342523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353760874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986954151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599849194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427871885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4030050996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615146217"/>
                    </a:ext>
                  </a:extLst>
                </a:gridCol>
                <a:gridCol w="411863">
                  <a:extLst>
                    <a:ext uri="{9D8B030D-6E8A-4147-A177-3AD203B41FA5}">
                      <a16:colId xmlns:a16="http://schemas.microsoft.com/office/drawing/2014/main" val="231557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497F2-62F0-5D4B-BB92-E27A30287917}"/>
              </a:ext>
            </a:extLst>
          </p:cNvPr>
          <p:cNvCxnSpPr>
            <a:cxnSpLocks/>
          </p:cNvCxnSpPr>
          <p:nvPr/>
        </p:nvCxnSpPr>
        <p:spPr>
          <a:xfrm flipH="1" flipV="1">
            <a:off x="4413110" y="3248044"/>
            <a:ext cx="279254" cy="69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C5270-619E-4F42-88EA-389834F3E4D1}"/>
              </a:ext>
            </a:extLst>
          </p:cNvPr>
          <p:cNvCxnSpPr>
            <a:cxnSpLocks/>
          </p:cNvCxnSpPr>
          <p:nvPr/>
        </p:nvCxnSpPr>
        <p:spPr>
          <a:xfrm flipV="1">
            <a:off x="9899938" y="3248044"/>
            <a:ext cx="279254" cy="69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1FBC1-E695-1C44-B9EF-111B35801332}"/>
              </a:ext>
            </a:extLst>
          </p:cNvPr>
          <p:cNvCxnSpPr>
            <a:cxnSpLocks/>
          </p:cNvCxnSpPr>
          <p:nvPr/>
        </p:nvCxnSpPr>
        <p:spPr>
          <a:xfrm flipH="1" flipV="1">
            <a:off x="7156524" y="33991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71C71F-E313-1B4C-860D-41C74C4B4D03}"/>
              </a:ext>
            </a:extLst>
          </p:cNvPr>
          <p:cNvCxnSpPr>
            <a:cxnSpLocks/>
          </p:cNvCxnSpPr>
          <p:nvPr/>
        </p:nvCxnSpPr>
        <p:spPr>
          <a:xfrm flipV="1">
            <a:off x="7156524" y="33991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ED41E5-7B50-D14F-8C24-775CE64DE1D9}"/>
              </a:ext>
            </a:extLst>
          </p:cNvPr>
          <p:cNvSpPr txBox="1"/>
          <p:nvPr/>
        </p:nvSpPr>
        <p:spPr>
          <a:xfrm>
            <a:off x="886325" y="3115603"/>
            <a:ext cx="2404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independently</a:t>
            </a:r>
          </a:p>
          <a:p>
            <a:pPr marL="342900" indent="-342900">
              <a:buAutoNum type="arabicPeriod"/>
            </a:pPr>
            <a:r>
              <a:rPr lang="en-US" dirty="0"/>
              <a:t>Concatenate</a:t>
            </a:r>
          </a:p>
          <a:p>
            <a:pPr marL="342900" indent="-342900">
              <a:buAutoNum type="arabicPeriod"/>
            </a:pPr>
            <a:r>
              <a:rPr lang="en-US" dirty="0"/>
              <a:t>Train together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D7EF05-56A9-0E45-B1B3-7FE6B9F86CF2}"/>
              </a:ext>
            </a:extLst>
          </p:cNvPr>
          <p:cNvCxnSpPr>
            <a:cxnSpLocks/>
          </p:cNvCxnSpPr>
          <p:nvPr/>
        </p:nvCxnSpPr>
        <p:spPr>
          <a:xfrm flipV="1">
            <a:off x="4413110" y="2029985"/>
            <a:ext cx="2728523" cy="82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F2FA2-1CE2-3446-A8D2-93D0AE301AE4}"/>
              </a:ext>
            </a:extLst>
          </p:cNvPr>
          <p:cNvCxnSpPr>
            <a:cxnSpLocks/>
          </p:cNvCxnSpPr>
          <p:nvPr/>
        </p:nvCxnSpPr>
        <p:spPr>
          <a:xfrm flipH="1" flipV="1">
            <a:off x="7553496" y="1998483"/>
            <a:ext cx="2625696" cy="8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8D4BB-94DF-8C4B-BD03-F642B76A9131}"/>
              </a:ext>
            </a:extLst>
          </p:cNvPr>
          <p:cNvCxnSpPr>
            <a:cxnSpLocks/>
          </p:cNvCxnSpPr>
          <p:nvPr/>
        </p:nvCxnSpPr>
        <p:spPr>
          <a:xfrm flipH="1" flipV="1">
            <a:off x="7156524" y="23098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5DC1AD-820C-1448-8BE0-A0769614F95A}"/>
              </a:ext>
            </a:extLst>
          </p:cNvPr>
          <p:cNvCxnSpPr>
            <a:cxnSpLocks/>
          </p:cNvCxnSpPr>
          <p:nvPr/>
        </p:nvCxnSpPr>
        <p:spPr>
          <a:xfrm flipV="1">
            <a:off x="7156524" y="2309807"/>
            <a:ext cx="382082" cy="35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FB877C46-2A1E-B643-9348-099A3C7BD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46267"/>
              </p:ext>
            </p:extLst>
          </p:nvPr>
        </p:nvGraphicFramePr>
        <p:xfrm>
          <a:off x="7141633" y="1648010"/>
          <a:ext cx="411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63">
                  <a:extLst>
                    <a:ext uri="{9D8B030D-6E8A-4147-A177-3AD203B41FA5}">
                      <a16:colId xmlns:a16="http://schemas.microsoft.com/office/drawing/2014/main" val="181821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127000">
                          <a:solidFill>
                            <a:schemeClr val="accent2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88EAB1-A178-504A-B607-CB986AD0D773}"/>
                  </a:ext>
                </a:extLst>
              </p:cNvPr>
              <p:cNvSpPr txBox="1"/>
              <p:nvPr/>
            </p:nvSpPr>
            <p:spPr>
              <a:xfrm>
                <a:off x="7538606" y="1610331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88EAB1-A178-504A-B607-CB986AD0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6" y="1610331"/>
                <a:ext cx="433131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00F801-89B0-ED4A-8D93-9D202FB11E3B}"/>
              </a:ext>
            </a:extLst>
          </p:cNvPr>
          <p:cNvCxnSpPr>
            <a:cxnSpLocks/>
          </p:cNvCxnSpPr>
          <p:nvPr/>
        </p:nvCxnSpPr>
        <p:spPr>
          <a:xfrm flipV="1">
            <a:off x="3061855" y="4311688"/>
            <a:ext cx="1630509" cy="572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110AB-B9AE-554E-893A-DABC615F1EC9}"/>
              </a:ext>
            </a:extLst>
          </p:cNvPr>
          <p:cNvCxnSpPr>
            <a:cxnSpLocks/>
          </p:cNvCxnSpPr>
          <p:nvPr/>
        </p:nvCxnSpPr>
        <p:spPr>
          <a:xfrm flipH="1" flipV="1">
            <a:off x="9931111" y="4316614"/>
            <a:ext cx="1599336" cy="5671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DDC6AC-8409-E349-B632-40DA93703D33}"/>
              </a:ext>
            </a:extLst>
          </p:cNvPr>
          <p:cNvCxnSpPr>
            <a:cxnSpLocks/>
          </p:cNvCxnSpPr>
          <p:nvPr/>
        </p:nvCxnSpPr>
        <p:spPr>
          <a:xfrm flipH="1" flipV="1">
            <a:off x="8153689" y="4316615"/>
            <a:ext cx="1236230" cy="5671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D1C27B-606B-4346-BC67-7F3A6DDBDC1A}"/>
              </a:ext>
            </a:extLst>
          </p:cNvPr>
          <p:cNvCxnSpPr>
            <a:cxnSpLocks/>
          </p:cNvCxnSpPr>
          <p:nvPr/>
        </p:nvCxnSpPr>
        <p:spPr>
          <a:xfrm flipV="1">
            <a:off x="5202383" y="4322542"/>
            <a:ext cx="1205057" cy="5562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7022DF-315A-6146-9500-60DE18B31BFD}"/>
              </a:ext>
            </a:extLst>
          </p:cNvPr>
          <p:cNvCxnSpPr>
            <a:cxnSpLocks/>
          </p:cNvCxnSpPr>
          <p:nvPr/>
        </p:nvCxnSpPr>
        <p:spPr>
          <a:xfrm flipV="1">
            <a:off x="6225887" y="4322542"/>
            <a:ext cx="185048" cy="5562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1AB828-FF67-2549-B51C-18640A9F0E0C}"/>
              </a:ext>
            </a:extLst>
          </p:cNvPr>
          <p:cNvCxnSpPr>
            <a:cxnSpLocks/>
          </p:cNvCxnSpPr>
          <p:nvPr/>
        </p:nvCxnSpPr>
        <p:spPr>
          <a:xfrm flipH="1" flipV="1">
            <a:off x="8153689" y="4327469"/>
            <a:ext cx="212726" cy="5562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1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2">
            <a:extLst>
              <a:ext uri="{FF2B5EF4-FFF2-40B4-BE49-F238E27FC236}">
                <a16:creationId xmlns:a16="http://schemas.microsoft.com/office/drawing/2014/main" id="{008341FE-6021-2045-910B-58CB92C4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83" y="1148616"/>
            <a:ext cx="6606778" cy="45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7131D0-5220-4944-A380-643EAE280D8E}"/>
              </a:ext>
            </a:extLst>
          </p:cNvPr>
          <p:cNvSpPr/>
          <p:nvPr/>
        </p:nvSpPr>
        <p:spPr>
          <a:xfrm>
            <a:off x="8301758" y="5620776"/>
            <a:ext cx="3682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Huang, SC., Pareek, A., </a:t>
            </a:r>
            <a:r>
              <a:rPr lang="en-US" sz="1200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Seyyedi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S. </a:t>
            </a:r>
            <a:r>
              <a:rPr lang="en-US" sz="12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Fusion of medical imaging and electronic health records using deep learning: a systematic review and implementation guidelines. </a:t>
            </a:r>
            <a:r>
              <a:rPr lang="en-US" sz="1200" b="0" i="1" u="none" strike="noStrike" dirty="0" err="1">
                <a:solidFill>
                  <a:srgbClr val="222222"/>
                </a:solidFill>
                <a:effectLst/>
                <a:latin typeface="-apple-system"/>
              </a:rPr>
              <a:t>npj</a:t>
            </a:r>
            <a:r>
              <a:rPr lang="en-US" sz="12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 Digit. Med.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200" b="1" i="0" u="none" strike="noStrike" dirty="0">
                <a:solidFill>
                  <a:srgbClr val="222222"/>
                </a:solidFill>
                <a:effectLst/>
                <a:latin typeface="-apple-system"/>
              </a:rPr>
              <a:t>3, 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136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51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One-hot / Cell coding</a:t>
            </a:r>
          </a:p>
          <a:p>
            <a:r>
              <a:rPr lang="en-US" dirty="0"/>
              <a:t>Embeddings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041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healthcare, we commonly have the following challenges: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Categorical variables with a large number of categories (i.e. high cardinality)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Sparse measurements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modalities we need to integrate</a:t>
            </a:r>
          </a:p>
          <a:p>
            <a:endParaRPr lang="en-US" dirty="0"/>
          </a:p>
          <a:p>
            <a:r>
              <a:rPr lang="en-US" dirty="0"/>
              <a:t>Always start with the simplest method</a:t>
            </a:r>
          </a:p>
          <a:p>
            <a:endParaRPr lang="en-US" dirty="0"/>
          </a:p>
          <a:p>
            <a:r>
              <a:rPr lang="en-US" dirty="0"/>
              <a:t>Often, aggregating measurements/features performs quite well</a:t>
            </a:r>
          </a:p>
          <a:p>
            <a:endParaRPr lang="en-US" dirty="0"/>
          </a:p>
          <a:p>
            <a:r>
              <a:rPr lang="en-US" dirty="0"/>
              <a:t>Once our simple baseline is established, we can consider more complex models (e.g. RNNs for sequences)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84B-D1E9-5548-BF54-D8E3FE0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/ “One-hot”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837D-8B01-A547-A679-6BBC07D0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 from linear models: e.g. 0 for male, 1 for female</a:t>
            </a:r>
          </a:p>
          <a:p>
            <a:r>
              <a:rPr lang="en-US" dirty="0"/>
              <a:t>Requires # features equal to # categories</a:t>
            </a:r>
          </a:p>
          <a:p>
            <a:endParaRPr lang="en-US" dirty="0"/>
          </a:p>
          <a:p>
            <a:r>
              <a:rPr lang="en-US" u="sng" dirty="0"/>
              <a:t>Always categorical</a:t>
            </a:r>
            <a:r>
              <a:rPr lang="en-US" dirty="0"/>
              <a:t>: diagnosis codes, procedure codes</a:t>
            </a:r>
          </a:p>
          <a:p>
            <a:r>
              <a:rPr lang="en-US" u="sng" dirty="0"/>
              <a:t>Reduce to categorical</a:t>
            </a:r>
            <a:r>
              <a:rPr lang="en-US" dirty="0"/>
              <a:t>: look at which labs are collected, ignore values</a:t>
            </a:r>
          </a:p>
          <a:p>
            <a:endParaRPr lang="en-US" dirty="0"/>
          </a:p>
          <a:p>
            <a:r>
              <a:rPr lang="en-US" dirty="0"/>
              <a:t>Consider similarity to bag of words models…</a:t>
            </a:r>
          </a:p>
        </p:txBody>
      </p:sp>
    </p:spTree>
    <p:extLst>
      <p:ext uri="{BB962C8B-B14F-4D97-AF65-F5344CB8AC3E}">
        <p14:creationId xmlns:p14="http://schemas.microsoft.com/office/powerpoint/2010/main" val="32015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415-FDD8-7944-B10E-813C107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number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D960-622E-7F4B-B809-4F44A9DE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don’t worry about it</a:t>
            </a:r>
          </a:p>
          <a:p>
            <a:r>
              <a:rPr lang="en-US" dirty="0"/>
              <a:t>Option 2: group manually or using existing software (e.g. clinical classification software)</a:t>
            </a:r>
          </a:p>
          <a:p>
            <a:r>
              <a:rPr lang="en-US" dirty="0"/>
              <a:t>Option 3: use or create embeddings</a:t>
            </a:r>
          </a:p>
          <a:p>
            <a:pPr lvl="1"/>
            <a:r>
              <a:rPr lang="en-US" dirty="0"/>
              <a:t>pre-train</a:t>
            </a:r>
          </a:p>
          <a:p>
            <a:pPr lvl="1"/>
            <a:r>
              <a:rPr lang="en-US" dirty="0"/>
              <a:t>learn directly</a:t>
            </a:r>
          </a:p>
        </p:txBody>
      </p:sp>
      <p:pic>
        <p:nvPicPr>
          <p:cNvPr id="1026" name="Picture 2" descr="ICD-10 - Wikipedia">
            <a:extLst>
              <a:ext uri="{FF2B5EF4-FFF2-40B4-BE49-F238E27FC236}">
                <a16:creationId xmlns:a16="http://schemas.microsoft.com/office/drawing/2014/main" id="{CE0BB371-981E-3D47-A0AD-26678236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78" y="3527940"/>
            <a:ext cx="635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415-FDD8-7944-B10E-813C107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D960-622E-7F4B-B809-4F44A9DE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Count number of occurrences (+ log transform)</a:t>
            </a:r>
          </a:p>
          <a:p>
            <a:r>
              <a:rPr lang="en-US" dirty="0"/>
              <a:t>Option 2: If we have embeddings, we can aggregate (like VSWEM)</a:t>
            </a:r>
          </a:p>
          <a:p>
            <a:r>
              <a:rPr lang="en-US" dirty="0"/>
              <a:t>Option 3: Use a sequential model (covered in the next lecture)</a:t>
            </a:r>
          </a:p>
          <a:p>
            <a:endParaRPr lang="en-US" dirty="0"/>
          </a:p>
          <a:p>
            <a:r>
              <a:rPr lang="en-US" dirty="0"/>
              <a:t>How do we incorporate information about the TIMESTAMP??</a:t>
            </a:r>
          </a:p>
          <a:p>
            <a:pPr lvl="1"/>
            <a:r>
              <a:rPr lang="en-US" dirty="0"/>
              <a:t>Positional embedding</a:t>
            </a:r>
          </a:p>
          <a:p>
            <a:pPr lvl="1"/>
            <a:r>
              <a:rPr lang="en-US" dirty="0"/>
              <a:t>Temporal embedding</a:t>
            </a:r>
          </a:p>
        </p:txBody>
      </p:sp>
    </p:spTree>
    <p:extLst>
      <p:ext uri="{BB962C8B-B14F-4D97-AF65-F5344CB8AC3E}">
        <p14:creationId xmlns:p14="http://schemas.microsoft.com/office/powerpoint/2010/main" val="34065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irregularly spaced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  <a:p>
            <a:r>
              <a:rPr lang="en-US" dirty="0"/>
              <a:t>Imputation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5860026" y="72758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009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3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Measurements in the ICU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blipFill>
                <a:blip r:embed="rId3"/>
                <a:stretch>
                  <a:fillRect l="-6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70781" y="3254008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9409042" y="515247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8507155" y="5522505"/>
            <a:ext cx="952107" cy="153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10546510" y="29077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10043037" y="19815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D7C5C-3617-7E42-8E02-B48EDF1AEEAA}"/>
                  </a:ext>
                </a:extLst>
              </p:cNvPr>
              <p:cNvSpPr txBox="1"/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D7C5C-3617-7E42-8E02-B48EDF1A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8" y="2249293"/>
                <a:ext cx="6070701" cy="584775"/>
              </a:xfrm>
              <a:prstGeom prst="rect">
                <a:avLst/>
              </a:prstGeom>
              <a:blipFill>
                <a:blip r:embed="rId2"/>
                <a:stretch>
                  <a:fillRect l="-6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9DD815-8958-AC44-A7EE-E8F3ADE94D4F}"/>
              </a:ext>
            </a:extLst>
          </p:cNvPr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F8281-3CF2-0446-A215-5EA37B4D08AF}"/>
              </a:ext>
            </a:extLst>
          </p:cNvPr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CA8EF5-E101-2A4F-B441-AE95C0E47C1F}"/>
              </a:ext>
            </a:extLst>
          </p:cNvPr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7BD459-EA2E-B244-9A21-FB0F9CF40EF0}"/>
              </a:ext>
            </a:extLst>
          </p:cNvPr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9F699-6B71-014C-ACA3-916E3C909CC0}"/>
              </a:ext>
            </a:extLst>
          </p:cNvPr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BC178-8A34-D646-B83C-1FB4552A950A}"/>
              </a:ext>
            </a:extLst>
          </p:cNvPr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A7A5A-149E-A64D-858A-D90C1231DFEF}"/>
              </a:ext>
            </a:extLst>
          </p:cNvPr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C7A75-5D06-8F4C-808B-DD0342E03C37}"/>
              </a:ext>
            </a:extLst>
          </p:cNvPr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414231-9CE6-5245-BA8C-5EA7D22D4939}"/>
              </a:ext>
            </a:extLst>
          </p:cNvPr>
          <p:cNvSpPr txBox="1"/>
          <p:nvPr/>
        </p:nvSpPr>
        <p:spPr>
          <a:xfrm>
            <a:off x="470781" y="3254008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5E9AF7-97E6-6F43-B82D-2291273E0C2B}"/>
              </a:ext>
            </a:extLst>
          </p:cNvPr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30FE6-6953-DE45-9F89-15DE9D3EA2CC}"/>
              </a:ext>
            </a:extLst>
          </p:cNvPr>
          <p:cNvSpPr txBox="1"/>
          <p:nvPr/>
        </p:nvSpPr>
        <p:spPr>
          <a:xfrm>
            <a:off x="9409042" y="5152476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053E6D-C7E7-E944-A783-77DA440D7857}"/>
              </a:ext>
            </a:extLst>
          </p:cNvPr>
          <p:cNvCxnSpPr>
            <a:cxnSpLocks/>
          </p:cNvCxnSpPr>
          <p:nvPr/>
        </p:nvCxnSpPr>
        <p:spPr>
          <a:xfrm flipV="1">
            <a:off x="8507155" y="5522505"/>
            <a:ext cx="952107" cy="153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96244F-2B28-4A42-AF55-8CCACFA79B36}"/>
              </a:ext>
            </a:extLst>
          </p:cNvPr>
          <p:cNvSpPr txBox="1"/>
          <p:nvPr/>
        </p:nvSpPr>
        <p:spPr>
          <a:xfrm>
            <a:off x="10546510" y="29077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13130-DA2C-EF4E-9DCA-95BF1B41AE64}"/>
              </a:ext>
            </a:extLst>
          </p:cNvPr>
          <p:cNvSpPr txBox="1"/>
          <p:nvPr/>
        </p:nvSpPr>
        <p:spPr>
          <a:xfrm>
            <a:off x="10010975" y="2415357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(survival)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2D4DDFD-0E2B-DE42-86AF-0111B69B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in the ICU</a:t>
            </a:r>
          </a:p>
        </p:txBody>
      </p:sp>
    </p:spTree>
    <p:extLst>
      <p:ext uri="{BB962C8B-B14F-4D97-AF65-F5344CB8AC3E}">
        <p14:creationId xmlns:p14="http://schemas.microsoft.com/office/powerpoint/2010/main" val="20920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7E98-3AE9-5A45-A747-8A94A747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	Measurements on the Wards…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F1BF1-1F9D-394D-8501-E4D97BD39F84}"/>
              </a:ext>
            </a:extLst>
          </p:cNvPr>
          <p:cNvCxnSpPr>
            <a:cxnSpLocks/>
          </p:cNvCxnSpPr>
          <p:nvPr/>
        </p:nvCxnSpPr>
        <p:spPr>
          <a:xfrm>
            <a:off x="1219200" y="2221117"/>
            <a:ext cx="975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F1FE0-9FC9-FC4D-B31B-74AA40F2EBA5}"/>
              </a:ext>
            </a:extLst>
          </p:cNvPr>
          <p:cNvSpPr txBox="1"/>
          <p:nvPr/>
        </p:nvSpPr>
        <p:spPr>
          <a:xfrm>
            <a:off x="10972800" y="197489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F2DD-1052-7545-89BF-3056FCE32BBC}"/>
              </a:ext>
            </a:extLst>
          </p:cNvPr>
          <p:cNvSpPr txBox="1"/>
          <p:nvPr/>
        </p:nvSpPr>
        <p:spPr>
          <a:xfrm>
            <a:off x="712206" y="3272074"/>
            <a:ext cx="20504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34BC4-2491-704D-BD65-75F202F6A3A8}"/>
              </a:ext>
            </a:extLst>
          </p:cNvPr>
          <p:cNvCxnSpPr>
            <a:stCxn id="8" idx="0"/>
          </p:cNvCxnSpPr>
          <p:nvPr/>
        </p:nvCxnSpPr>
        <p:spPr>
          <a:xfrm flipV="1">
            <a:off x="1737455" y="2353904"/>
            <a:ext cx="181881" cy="9181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4EC7B9-3FDD-8A46-9EDA-0493EBDB4000}"/>
              </a:ext>
            </a:extLst>
          </p:cNvPr>
          <p:cNvSpPr txBox="1"/>
          <p:nvPr/>
        </p:nvSpPr>
        <p:spPr>
          <a:xfrm>
            <a:off x="1955911" y="4815472"/>
            <a:ext cx="11246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B242F-3667-B646-BBFE-F13AE231311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18245" y="2353903"/>
            <a:ext cx="658366" cy="24615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1E67C-7398-A444-90FF-7210471CD72C}"/>
              </a:ext>
            </a:extLst>
          </p:cNvPr>
          <p:cNvSpPr txBox="1"/>
          <p:nvPr/>
        </p:nvSpPr>
        <p:spPr>
          <a:xfrm>
            <a:off x="3356855" y="3942769"/>
            <a:ext cx="14339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chest </a:t>
            </a:r>
            <a:r>
              <a:rPr lang="en-US" sz="2400" dirty="0" err="1">
                <a:solidFill>
                  <a:schemeClr val="accent3"/>
                </a:solidFill>
              </a:rPr>
              <a:t>xray</a:t>
            </a:r>
            <a:endParaRPr lang="en-US" sz="2400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8166B-1A26-1E43-959A-610341F32F7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73846" y="2353904"/>
            <a:ext cx="1019175" cy="15888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29578-0759-8F48-90D4-DE3AE8657B60}"/>
              </a:ext>
            </a:extLst>
          </p:cNvPr>
          <p:cNvSpPr txBox="1"/>
          <p:nvPr/>
        </p:nvSpPr>
        <p:spPr>
          <a:xfrm>
            <a:off x="5114609" y="5132378"/>
            <a:ext cx="7697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FC945-1F6C-0144-8141-47F0453B435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499491" y="2353904"/>
            <a:ext cx="1180074" cy="2778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BABAED-8DB9-D94E-A0EB-85629123BB57}"/>
              </a:ext>
            </a:extLst>
          </p:cNvPr>
          <p:cNvSpPr txBox="1"/>
          <p:nvPr/>
        </p:nvSpPr>
        <p:spPr>
          <a:xfrm>
            <a:off x="7357194" y="5089089"/>
            <a:ext cx="678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655B75-F586-4047-B443-DC4581BED0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357195" y="2392540"/>
            <a:ext cx="339195" cy="26965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FA14F5-10C4-FB41-A988-A1D16CE1F891}"/>
              </a:ext>
            </a:extLst>
          </p:cNvPr>
          <p:cNvSpPr txBox="1"/>
          <p:nvPr/>
        </p:nvSpPr>
        <p:spPr>
          <a:xfrm>
            <a:off x="8776907" y="4599698"/>
            <a:ext cx="10686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46C72-96A8-E44C-90A3-4FC196167C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11252" y="2353904"/>
            <a:ext cx="384407" cy="22457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5BD10-B3EF-CA4F-A263-DBDEA73FCC32}"/>
              </a:ext>
            </a:extLst>
          </p:cNvPr>
          <p:cNvSpPr txBox="1"/>
          <p:nvPr/>
        </p:nvSpPr>
        <p:spPr>
          <a:xfrm>
            <a:off x="4456307" y="5777856"/>
            <a:ext cx="32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is a major difficulty!</a:t>
            </a:r>
          </a:p>
        </p:txBody>
      </p:sp>
    </p:spTree>
    <p:extLst>
      <p:ext uri="{BB962C8B-B14F-4D97-AF65-F5344CB8AC3E}">
        <p14:creationId xmlns:p14="http://schemas.microsoft.com/office/powerpoint/2010/main" val="348226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764</Words>
  <Application>Microsoft Macintosh PowerPoint</Application>
  <PresentationFormat>Widescreen</PresentationFormat>
  <Paragraphs>175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Working with Multi-Modal Health Data</vt:lpstr>
      <vt:lpstr>Working with categorical variables</vt:lpstr>
      <vt:lpstr>Cell / “One-hot” encoding</vt:lpstr>
      <vt:lpstr>Very large number of categories</vt:lpstr>
      <vt:lpstr>Measurements over time</vt:lpstr>
      <vt:lpstr>Working with irregularly spaced measurements</vt:lpstr>
      <vt:lpstr>Measurements in the ICU</vt:lpstr>
      <vt:lpstr>Measurements in the ICU</vt:lpstr>
      <vt:lpstr> Measurements on the Wards…</vt:lpstr>
      <vt:lpstr>Simplest Method…</vt:lpstr>
      <vt:lpstr>DIHI Sepsis Watch</vt:lpstr>
      <vt:lpstr>In the EHR, measurements are highly “sparse”</vt:lpstr>
      <vt:lpstr>Making predictions from multi-modal data</vt:lpstr>
      <vt:lpstr>Logistic Regression</vt:lpstr>
      <vt:lpstr>Convolutional Neural Network</vt:lpstr>
      <vt:lpstr>Any Modality</vt:lpstr>
      <vt:lpstr>Combining Modalities</vt:lpstr>
      <vt:lpstr>Combining Modalities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Multi-Modal Health Data</dc:title>
  <dc:creator>Matthew Engelhard, M.D., Ph.D.</dc:creator>
  <cp:lastModifiedBy>Matthew Engelhard, M.D., Ph.D.</cp:lastModifiedBy>
  <cp:revision>3</cp:revision>
  <dcterms:created xsi:type="dcterms:W3CDTF">2021-11-09T20:47:22Z</dcterms:created>
  <dcterms:modified xsi:type="dcterms:W3CDTF">2021-11-10T16:43:20Z</dcterms:modified>
</cp:coreProperties>
</file>