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593" r:id="rId4"/>
    <p:sldId id="594" r:id="rId5"/>
    <p:sldId id="595" r:id="rId6"/>
    <p:sldId id="596" r:id="rId7"/>
    <p:sldId id="5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73A-4112-234F-9F94-4F1C326182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1EDA-9244-EF43-AB3D-0C90B8B8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177-2D39-6344-88ED-8E8EFE5E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3763-0498-AA4C-A45B-0D26B42A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E0A0-A40A-414E-9D74-43ED2D05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83FB-36E3-4549-89DE-9940A9F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A276-2AC0-9441-832C-0CE460CB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E8D2-5ADB-2743-A853-A3EF567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0D1B-BAF7-6D49-9EF6-BD51F886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AC3D-CD61-D647-9ED9-8AA6976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37DC-953F-2C45-B00B-930611D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AF13-BC38-FB4D-AD55-298CEA8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9848-EFEB-4846-A88B-C074A4A2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A5A5-16D4-A048-BB28-13A6B619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76F4-5141-FE41-A2C1-BBF7FBB6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611B-1454-D941-934D-F37FAE8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E562-78E1-404D-9DA5-F9F9C24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DD9-F038-1442-8E00-6B1651B8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C52B-284B-B648-8A17-1C2BD786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A95F-54CE-2E4E-AE27-912F0F1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EAE3-5EC8-D043-BA8B-6F9F05A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D5DA-94C6-FA4B-B73A-3669725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8AE-CA76-874D-870D-7C863BD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419-12C2-DC40-8619-DF7A8D8F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877-6D4E-8549-A6A9-0A9BEC9B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5ADF-C007-6C4B-9CF2-EB9848F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B2C-4C24-314E-91F4-94B34B1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069-998C-C24B-BD63-ED6068E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E13-B2B7-804B-AD32-F1A7E5B5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2B1-4431-6149-A1E7-8BCD3E5E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AE20-3EEB-6045-A013-B0B8C88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6CB0-D034-7A44-8700-AF238BD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70DB-C33D-4C49-BE8B-FAFE3F5E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25BC-8216-424F-B523-8DE4F6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4AD0-850E-D545-87FD-91F2610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180C-99DC-FC41-B5D2-3988618F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D364-F450-6048-8DC4-891ADEE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1BCC-8456-FD47-A9FB-CE14CACF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A1398-CE96-9148-AB80-E609F43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2ED0C-29BF-7844-A274-0ADFA81A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3EBF-A43F-D64C-880B-A0432D1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87C-7A1F-4B48-82EF-A08753C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BA51C-FE54-9C4D-B934-466075C0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0FCAB-973D-DF44-9824-6D5094A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186D-A962-5D41-B598-F2502E7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447B5-B642-0E41-9F4E-2EC33E9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869-89D5-A44E-81E1-C0092F9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59E1-A92D-374C-BF5E-CFE42C49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66E-37D2-2D4C-A198-1DC734B6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F57-7AB4-8941-95F4-1FEB5CC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058D-FE6C-044A-BA6C-0DFDE812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BA94-2DC8-0942-830D-F0924D49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838-92BB-0448-9EA6-7CCFBB5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1C5-B69D-8B45-A3C0-B8FC5F49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D9B-9683-3D40-AADA-5F83D354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E537-65D6-EE49-9D3A-39653AA3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B56F-3E7A-D148-A3D1-7FE0514F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E39C-3C62-EF45-B27F-1B851FE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E76-D00E-9C48-96FA-DBFF13A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0EC3-2D50-DA49-A192-D183D3E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195C-D91A-A04B-B3AA-0B233376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6487-BA28-1D46-B712-CA9ABC65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A398-CBF6-F34C-9091-79BB828E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B482-D24B-F841-A873-2C24A2BF387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32C-E313-CB41-820A-86A8E08A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436-6E29-144A-9D18-F61ADFBF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3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A76C-3D44-1946-9457-F506AC09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862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 each of the models on the pages to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CF66-7CD3-7348-84C4-451353AF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426" y="2097157"/>
            <a:ext cx="3554895" cy="3910840"/>
          </a:xfrm>
        </p:spPr>
        <p:txBody>
          <a:bodyPr>
            <a:normAutofit/>
          </a:bodyPr>
          <a:lstStyle/>
          <a:p>
            <a:r>
              <a:rPr lang="en-US" sz="2000" dirty="0"/>
              <a:t>Specify the number and size(s) of hidden layers.</a:t>
            </a:r>
          </a:p>
          <a:p>
            <a:endParaRPr lang="en-US" sz="2000" dirty="0"/>
          </a:p>
          <a:p>
            <a:r>
              <a:rPr lang="en-US" sz="2000" dirty="0"/>
              <a:t>Determine how many parameters the model contains, in total.</a:t>
            </a:r>
          </a:p>
          <a:p>
            <a:endParaRPr lang="en-US" sz="2000" dirty="0"/>
          </a:p>
          <a:p>
            <a:r>
              <a:rPr lang="en-US" sz="2000" dirty="0"/>
              <a:t>Write the output as a function of the input. In other words, write the equation defined by this model.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BB19EB-DB0C-9341-8503-8540621BE53E}"/>
              </a:ext>
            </a:extLst>
          </p:cNvPr>
          <p:cNvCxnSpPr>
            <a:cxnSpLocks/>
          </p:cNvCxnSpPr>
          <p:nvPr/>
        </p:nvCxnSpPr>
        <p:spPr>
          <a:xfrm flipV="1">
            <a:off x="9753990" y="213691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B435A4-B141-5C44-8259-A96CA98B1659}"/>
              </a:ext>
            </a:extLst>
          </p:cNvPr>
          <p:cNvCxnSpPr>
            <a:cxnSpLocks/>
          </p:cNvCxnSpPr>
          <p:nvPr/>
        </p:nvCxnSpPr>
        <p:spPr>
          <a:xfrm flipH="1" flipV="1">
            <a:off x="9753990" y="214228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098B5C4-7735-4540-9FAB-0799A3D5726E}"/>
                  </a:ext>
                </a:extLst>
              </p:cNvPr>
              <p:cNvSpPr/>
              <p:nvPr/>
            </p:nvSpPr>
            <p:spPr>
              <a:xfrm>
                <a:off x="9872873" y="215893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098B5C4-7735-4540-9FAB-0799A3D57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73" y="2158937"/>
                <a:ext cx="335034" cy="305444"/>
              </a:xfrm>
              <a:prstGeom prst="ellipse">
                <a:avLst/>
              </a:prstGeom>
              <a:blipFill>
                <a:blip r:embed="rId2"/>
                <a:stretch>
                  <a:fillRect l="-2142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8377E6-6891-DE4C-BE10-028D8223DB87}"/>
                  </a:ext>
                </a:extLst>
              </p:cNvPr>
              <p:cNvSpPr/>
              <p:nvPr/>
            </p:nvSpPr>
            <p:spPr>
              <a:xfrm>
                <a:off x="6272959" y="1907493"/>
                <a:ext cx="328753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Note</a:t>
                </a:r>
                <a:r>
                  <a:rPr lang="en-US" dirty="0"/>
                  <a:t>: I am using the symbol at right to denote fully connected layers with activation function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u="sng" dirty="0"/>
                  <a:t>example</a:t>
                </a:r>
                <a:r>
                  <a:rPr lang="en-US" dirty="0"/>
                  <a:t> of this notation: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8377E6-6891-DE4C-BE10-028D8223D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59" y="1907493"/>
                <a:ext cx="3287537" cy="1754326"/>
              </a:xfrm>
              <a:prstGeom prst="rect">
                <a:avLst/>
              </a:prstGeom>
              <a:blipFill>
                <a:blip r:embed="rId3"/>
                <a:stretch>
                  <a:fillRect l="-1154" t="-2158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91BF54-AAE9-814E-A9E3-D944499294AC}"/>
              </a:ext>
            </a:extLst>
          </p:cNvPr>
          <p:cNvSpPr txBox="1"/>
          <p:nvPr/>
        </p:nvSpPr>
        <p:spPr>
          <a:xfrm>
            <a:off x="8484743" y="5166518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A978A60D-DA6C-3C4A-9D19-19D1F3A6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16600"/>
              </p:ext>
            </p:extLst>
          </p:nvPr>
        </p:nvGraphicFramePr>
        <p:xfrm>
          <a:off x="7055888" y="5227152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2F035555-A982-4342-9646-3FDBAAE2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98275"/>
              </p:ext>
            </p:extLst>
          </p:nvPr>
        </p:nvGraphicFramePr>
        <p:xfrm>
          <a:off x="6345722" y="3928847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97AD9C-4F26-9840-89B8-C6B648CB5FEC}"/>
                  </a:ext>
                </a:extLst>
              </p:cNvPr>
              <p:cNvSpPr txBox="1"/>
              <p:nvPr/>
            </p:nvSpPr>
            <p:spPr>
              <a:xfrm>
                <a:off x="9186386" y="3868213"/>
                <a:ext cx="2840664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797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797" b="1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2797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797" b="1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97AD9C-4F26-9840-89B8-C6B648CB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386" y="3868213"/>
                <a:ext cx="2840664" cy="512576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7DE185-BA6A-0748-8842-CBA4E82A0D57}"/>
              </a:ext>
            </a:extLst>
          </p:cNvPr>
          <p:cNvCxnSpPr>
            <a:cxnSpLocks/>
          </p:cNvCxnSpPr>
          <p:nvPr/>
        </p:nvCxnSpPr>
        <p:spPr>
          <a:xfrm flipH="1" flipV="1">
            <a:off x="6345722" y="4390985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42344-57C9-DC4A-8B42-3BDF0F363018}"/>
              </a:ext>
            </a:extLst>
          </p:cNvPr>
          <p:cNvCxnSpPr>
            <a:cxnSpLocks/>
          </p:cNvCxnSpPr>
          <p:nvPr/>
        </p:nvCxnSpPr>
        <p:spPr>
          <a:xfrm flipV="1">
            <a:off x="8476220" y="4390985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0D0EF8-0489-C547-A22F-6EBD6A069C3A}"/>
              </a:ext>
            </a:extLst>
          </p:cNvPr>
          <p:cNvCxnSpPr>
            <a:cxnSpLocks/>
          </p:cNvCxnSpPr>
          <p:nvPr/>
        </p:nvCxnSpPr>
        <p:spPr>
          <a:xfrm flipV="1">
            <a:off x="7485502" y="465263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514AD7-9476-3D41-8224-50AF137F3B96}"/>
              </a:ext>
            </a:extLst>
          </p:cNvPr>
          <p:cNvCxnSpPr>
            <a:cxnSpLocks/>
          </p:cNvCxnSpPr>
          <p:nvPr/>
        </p:nvCxnSpPr>
        <p:spPr>
          <a:xfrm flipH="1" flipV="1">
            <a:off x="7485502" y="465801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866CF3-0619-3141-A503-8F099BE9452E}"/>
                  </a:ext>
                </a:extLst>
              </p:cNvPr>
              <p:cNvSpPr/>
              <p:nvPr/>
            </p:nvSpPr>
            <p:spPr>
              <a:xfrm>
                <a:off x="7581694" y="468808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866CF3-0619-3141-A503-8F099BE94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694" y="4688080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7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Logistic Regression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139286" y="3822455"/>
            <a:ext cx="541284" cy="144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0707" y="517163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988272" y="3814695"/>
            <a:ext cx="548642" cy="14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21180" y="332185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80" y="332185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350A4B6-9695-B045-A79B-CC4F9D7B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15" y="831698"/>
            <a:ext cx="3838478" cy="5194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Specify the number and size(s) of hidden layers.</a:t>
            </a:r>
          </a:p>
          <a:p>
            <a:endParaRPr lang="en-US" dirty="0"/>
          </a:p>
          <a:p>
            <a:r>
              <a:rPr lang="en-US" dirty="0"/>
              <a:t>Determine how many parameters the model contains, in total.</a:t>
            </a:r>
          </a:p>
          <a:p>
            <a:endParaRPr lang="en-US" dirty="0"/>
          </a:p>
          <a:p>
            <a:r>
              <a:rPr lang="en-US" dirty="0"/>
              <a:t>Write the output as a function of the input. In other words, write the equation defined by this graph/model.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00403"/>
              </p:ext>
            </p:extLst>
          </p:nvPr>
        </p:nvGraphicFramePr>
        <p:xfrm>
          <a:off x="2139286" y="5263678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72705-9011-364F-BB45-21A8E9DDC95D}"/>
              </a:ext>
            </a:extLst>
          </p:cNvPr>
          <p:cNvCxnSpPr>
            <a:cxnSpLocks/>
          </p:cNvCxnSpPr>
          <p:nvPr/>
        </p:nvCxnSpPr>
        <p:spPr>
          <a:xfrm flipV="1">
            <a:off x="2557046" y="452494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B4D2EE-54EB-F64E-8C68-E7E477933C78}"/>
              </a:ext>
            </a:extLst>
          </p:cNvPr>
          <p:cNvCxnSpPr>
            <a:cxnSpLocks/>
          </p:cNvCxnSpPr>
          <p:nvPr/>
        </p:nvCxnSpPr>
        <p:spPr>
          <a:xfrm flipH="1" flipV="1">
            <a:off x="2557046" y="453031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B5BB33-DDE8-B543-9C49-003BB44F7511}"/>
                  </a:ext>
                </a:extLst>
              </p:cNvPr>
              <p:cNvSpPr/>
              <p:nvPr/>
            </p:nvSpPr>
            <p:spPr>
              <a:xfrm>
                <a:off x="2653238" y="4560383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B5BB33-DDE8-B543-9C49-003BB44F7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38" y="4560383"/>
                <a:ext cx="335034" cy="305444"/>
              </a:xfrm>
              <a:prstGeom prst="ellipse">
                <a:avLst/>
              </a:prstGeom>
              <a:blipFill>
                <a:blip r:embed="rId4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Shallow MLP</a:t>
            </a:r>
            <a:br>
              <a:rPr lang="en-US" sz="4267" dirty="0"/>
            </a:br>
            <a:r>
              <a:rPr lang="en-US" sz="2800" dirty="0"/>
              <a:t>(with 𝜎 activations)</a:t>
            </a:r>
            <a:endParaRPr lang="en-US" sz="426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69527" y="328468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27" y="3284683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350A4B6-9695-B045-A79B-CC4F9D7B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15" y="831698"/>
            <a:ext cx="3838478" cy="5194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Specify the number and size(s) of hidden layers.</a:t>
            </a:r>
          </a:p>
          <a:p>
            <a:endParaRPr lang="en-US" dirty="0"/>
          </a:p>
          <a:p>
            <a:r>
              <a:rPr lang="en-US" dirty="0"/>
              <a:t>Determine how many parameters the model contains, in total.</a:t>
            </a:r>
          </a:p>
          <a:p>
            <a:endParaRPr lang="en-US" dirty="0"/>
          </a:p>
          <a:p>
            <a:r>
              <a:rPr lang="en-US" dirty="0"/>
              <a:t>Write the output as a function of the input. In other words, write the equation defined by this model.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72463"/>
              </p:ext>
            </p:extLst>
          </p:nvPr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98863"/>
              </p:ext>
            </p:extLst>
          </p:nvPr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C7EDC-7EC9-384C-ADD7-3EC694EEBB0C}"/>
              </a:ext>
            </a:extLst>
          </p:cNvPr>
          <p:cNvSpPr txBox="1"/>
          <p:nvPr/>
        </p:nvSpPr>
        <p:spPr>
          <a:xfrm>
            <a:off x="4269784" y="4595281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819748"/>
            <a:ext cx="1185153" cy="8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3080075" y="3819748"/>
            <a:ext cx="1189709" cy="8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8CD75D-B27C-0B45-B1A2-876B58E26FDD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2D9D1D-19F7-254A-8B09-4350C9F6AA74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2945AD-2C14-3547-B701-AD8349595899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2945AD-2C14-3547-B701-AD8349595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4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71A11D-3FFD-B047-A145-83099E0F0FA4}"/>
              </a:ext>
            </a:extLst>
          </p:cNvPr>
          <p:cNvCxnSpPr>
            <a:cxnSpLocks/>
          </p:cNvCxnSpPr>
          <p:nvPr/>
        </p:nvCxnSpPr>
        <p:spPr>
          <a:xfrm flipV="1">
            <a:off x="2568900" y="4114289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058C34-3346-E448-B590-FD05F7D60E3C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4119664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B63586-9306-A843-803D-88C5233941EE}"/>
                  </a:ext>
                </a:extLst>
              </p:cNvPr>
              <p:cNvSpPr/>
              <p:nvPr/>
            </p:nvSpPr>
            <p:spPr>
              <a:xfrm>
                <a:off x="2665092" y="414973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B63586-9306-A843-803D-88C523394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4149731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Slightly Deeper MLP</a:t>
            </a:r>
            <a:br>
              <a:rPr lang="en-US" sz="4267" dirty="0"/>
            </a:br>
            <a:r>
              <a:rPr lang="en-US" sz="2800" dirty="0"/>
              <a:t>(with 𝜎 activations)</a:t>
            </a:r>
            <a:endParaRPr lang="en-US" sz="426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350A4B6-9695-B045-A79B-CC4F9D7B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15" y="831698"/>
            <a:ext cx="3838478" cy="5194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Specify the number and size(s) of hidden layers.</a:t>
            </a:r>
          </a:p>
          <a:p>
            <a:endParaRPr lang="en-US" dirty="0"/>
          </a:p>
          <a:p>
            <a:r>
              <a:rPr lang="en-US" dirty="0"/>
              <a:t>Determine how many parameters the model contains, in total.</a:t>
            </a:r>
          </a:p>
          <a:p>
            <a:endParaRPr lang="en-US" dirty="0"/>
          </a:p>
          <a:p>
            <a:r>
              <a:rPr lang="en-US" dirty="0"/>
              <a:t>Write the output as a function of the input. In other words, write the equation defined by this model.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669727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4247376" y="3669727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2552057" y="406208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406745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61120"/>
              </p:ext>
            </p:extLst>
          </p:nvPr>
        </p:nvGraphicFramePr>
        <p:xfrm>
          <a:off x="1429120" y="3197930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1429121" y="2305556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3080197" y="2333746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2552057" y="261375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261913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blipFill>
                <a:blip r:embed="rId8"/>
                <a:stretch>
                  <a:fillRect l="-545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7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Which model contains more parameters?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669727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4247376" y="3669727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2552057" y="406208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406745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3197930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1429121" y="2305556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3080197" y="2333746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2552057" y="261375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261913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blipFill>
                <a:blip r:embed="rId8"/>
                <a:stretch>
                  <a:fillRect l="-545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E6308B3-D528-134D-9695-F4F0858DB769}"/>
              </a:ext>
            </a:extLst>
          </p:cNvPr>
          <p:cNvSpPr txBox="1"/>
          <p:nvPr/>
        </p:nvSpPr>
        <p:spPr>
          <a:xfrm>
            <a:off x="9392118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CB55BBF-54AA-6D49-B8D7-DD688DD5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91471"/>
              </p:ext>
            </p:extLst>
          </p:nvPr>
        </p:nvGraphicFramePr>
        <p:xfrm>
          <a:off x="8442687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6E34E3-9157-6F44-806A-EE19F3E9F790}"/>
                  </a:ext>
                </a:extLst>
              </p:cNvPr>
              <p:cNvSpPr txBox="1"/>
              <p:nvPr/>
            </p:nvSpPr>
            <p:spPr>
              <a:xfrm>
                <a:off x="8824103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6E34E3-9157-6F44-806A-EE19F3E9F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03" y="1792980"/>
                <a:ext cx="482826" cy="512576"/>
              </a:xfrm>
              <a:prstGeom prst="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13">
            <a:extLst>
              <a:ext uri="{FF2B5EF4-FFF2-40B4-BE49-F238E27FC236}">
                <a16:creationId xmlns:a16="http://schemas.microsoft.com/office/drawing/2014/main" id="{54A82592-5C19-0140-A559-C4649279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16101"/>
              </p:ext>
            </p:extLst>
          </p:nvPr>
        </p:nvGraphicFramePr>
        <p:xfrm>
          <a:off x="7963263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7229F0B7-7371-9E42-A23B-592B6626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68069"/>
              </p:ext>
            </p:extLst>
          </p:nvPr>
        </p:nvGraphicFramePr>
        <p:xfrm>
          <a:off x="7253097" y="4856667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D99D9-B149-174C-A994-5F9508DD60CD}"/>
                  </a:ext>
                </a:extLst>
              </p:cNvPr>
              <p:cNvSpPr txBox="1"/>
              <p:nvPr/>
            </p:nvSpPr>
            <p:spPr>
              <a:xfrm>
                <a:off x="10086803" y="4794656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D99D9-B149-174C-A994-5F9508DD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803" y="4794656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39AED-9746-3C4B-B373-6F2AD56AAB88}"/>
              </a:ext>
            </a:extLst>
          </p:cNvPr>
          <p:cNvCxnSpPr>
            <a:cxnSpLocks/>
          </p:cNvCxnSpPr>
          <p:nvPr/>
        </p:nvCxnSpPr>
        <p:spPr>
          <a:xfrm flipH="1" flipV="1">
            <a:off x="7253096" y="5318805"/>
            <a:ext cx="710167" cy="63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AECAC-B30A-5E48-AF7B-ACE04DBDA6AF}"/>
              </a:ext>
            </a:extLst>
          </p:cNvPr>
          <p:cNvCxnSpPr>
            <a:cxnSpLocks/>
          </p:cNvCxnSpPr>
          <p:nvPr/>
        </p:nvCxnSpPr>
        <p:spPr>
          <a:xfrm flipV="1">
            <a:off x="9383595" y="5318805"/>
            <a:ext cx="710165" cy="63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5409AA-29B0-9B43-9440-BBEE53188CDA}"/>
              </a:ext>
            </a:extLst>
          </p:cNvPr>
          <p:cNvCxnSpPr>
            <a:cxnSpLocks/>
          </p:cNvCxnSpPr>
          <p:nvPr/>
        </p:nvCxnSpPr>
        <p:spPr>
          <a:xfrm flipV="1">
            <a:off x="8392877" y="545921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F14F70-73CE-0048-B5AE-129580BBB429}"/>
              </a:ext>
            </a:extLst>
          </p:cNvPr>
          <p:cNvCxnSpPr>
            <a:cxnSpLocks/>
          </p:cNvCxnSpPr>
          <p:nvPr/>
        </p:nvCxnSpPr>
        <p:spPr>
          <a:xfrm flipH="1" flipV="1">
            <a:off x="8392877" y="546459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2E823A-A4DE-1445-8D00-80C24DCEAB20}"/>
              </a:ext>
            </a:extLst>
          </p:cNvPr>
          <p:cNvCxnSpPr>
            <a:cxnSpLocks/>
          </p:cNvCxnSpPr>
          <p:nvPr/>
        </p:nvCxnSpPr>
        <p:spPr>
          <a:xfrm flipV="1">
            <a:off x="7253096" y="4370059"/>
            <a:ext cx="946888" cy="48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87EE0D-7B98-FC4A-BB8B-572AF4F8A870}"/>
              </a:ext>
            </a:extLst>
          </p:cNvPr>
          <p:cNvCxnSpPr>
            <a:cxnSpLocks/>
          </p:cNvCxnSpPr>
          <p:nvPr/>
        </p:nvCxnSpPr>
        <p:spPr>
          <a:xfrm flipH="1" flipV="1">
            <a:off x="9146873" y="4370059"/>
            <a:ext cx="939930" cy="507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42B6FD-FE51-E743-8A26-09306E4E5B24}"/>
              </a:ext>
            </a:extLst>
          </p:cNvPr>
          <p:cNvCxnSpPr>
            <a:cxnSpLocks/>
          </p:cNvCxnSpPr>
          <p:nvPr/>
        </p:nvCxnSpPr>
        <p:spPr>
          <a:xfrm flipV="1">
            <a:off x="8376034" y="351543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9E5E92-B470-BF44-876F-A36B51C516B4}"/>
              </a:ext>
            </a:extLst>
          </p:cNvPr>
          <p:cNvCxnSpPr>
            <a:cxnSpLocks/>
          </p:cNvCxnSpPr>
          <p:nvPr/>
        </p:nvCxnSpPr>
        <p:spPr>
          <a:xfrm flipH="1" flipV="1">
            <a:off x="8376034" y="352080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AC20A4-7A17-C249-B373-C96BC3FC44E4}"/>
                  </a:ext>
                </a:extLst>
              </p:cNvPr>
              <p:cNvSpPr/>
              <p:nvPr/>
            </p:nvSpPr>
            <p:spPr>
              <a:xfrm>
                <a:off x="8489069" y="549466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AC20A4-7A17-C249-B373-C96BC3FC4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069" y="5494660"/>
                <a:ext cx="335034" cy="305444"/>
              </a:xfrm>
              <a:prstGeom prst="ellipse">
                <a:avLst/>
              </a:prstGeom>
              <a:blipFill>
                <a:blip r:embed="rId10"/>
                <a:stretch>
                  <a:fillRect l="-2142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19B97B-77CE-9042-81A2-9B898969569B}"/>
                  </a:ext>
                </a:extLst>
              </p:cNvPr>
              <p:cNvSpPr/>
              <p:nvPr/>
            </p:nvSpPr>
            <p:spPr>
              <a:xfrm>
                <a:off x="8494917" y="353745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19B97B-77CE-9042-81A2-9B8989695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917" y="3537457"/>
                <a:ext cx="335034" cy="305444"/>
              </a:xfrm>
              <a:prstGeom prst="ellipse">
                <a:avLst/>
              </a:prstGeom>
              <a:blipFill>
                <a:blip r:embed="rId11"/>
                <a:stretch>
                  <a:fillRect l="-1785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13">
            <a:extLst>
              <a:ext uri="{FF2B5EF4-FFF2-40B4-BE49-F238E27FC236}">
                <a16:creationId xmlns:a16="http://schemas.microsoft.com/office/drawing/2014/main" id="{D6A9ECCF-0198-A344-B568-447DB00D6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8515"/>
              </p:ext>
            </p:extLst>
          </p:nvPr>
        </p:nvGraphicFramePr>
        <p:xfrm>
          <a:off x="7253097" y="2998921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62E238-4162-8A4B-A339-60FCD8667039}"/>
              </a:ext>
            </a:extLst>
          </p:cNvPr>
          <p:cNvCxnSpPr>
            <a:cxnSpLocks/>
          </p:cNvCxnSpPr>
          <p:nvPr/>
        </p:nvCxnSpPr>
        <p:spPr>
          <a:xfrm flipV="1">
            <a:off x="7253095" y="2305557"/>
            <a:ext cx="1189592" cy="695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EA3AE-9086-B444-A297-B510C7D47248}"/>
              </a:ext>
            </a:extLst>
          </p:cNvPr>
          <p:cNvCxnSpPr>
            <a:cxnSpLocks/>
          </p:cNvCxnSpPr>
          <p:nvPr/>
        </p:nvCxnSpPr>
        <p:spPr>
          <a:xfrm flipH="1" flipV="1">
            <a:off x="8904175" y="2333747"/>
            <a:ext cx="1182628" cy="66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8F22C9-BB41-054B-8F9F-A6B493FF4A2C}"/>
              </a:ext>
            </a:extLst>
          </p:cNvPr>
          <p:cNvCxnSpPr>
            <a:cxnSpLocks/>
          </p:cNvCxnSpPr>
          <p:nvPr/>
        </p:nvCxnSpPr>
        <p:spPr>
          <a:xfrm flipV="1">
            <a:off x="8376034" y="248455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624B2B-6008-CE47-B524-E0CE5B9B4A90}"/>
              </a:ext>
            </a:extLst>
          </p:cNvPr>
          <p:cNvCxnSpPr>
            <a:cxnSpLocks/>
          </p:cNvCxnSpPr>
          <p:nvPr/>
        </p:nvCxnSpPr>
        <p:spPr>
          <a:xfrm flipH="1" flipV="1">
            <a:off x="8376034" y="248992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1461CF-3400-EB43-BBA9-924D8DA827A4}"/>
                  </a:ext>
                </a:extLst>
              </p:cNvPr>
              <p:cNvSpPr/>
              <p:nvPr/>
            </p:nvSpPr>
            <p:spPr>
              <a:xfrm>
                <a:off x="8494917" y="2506574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1461CF-3400-EB43-BBA9-924D8DA8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917" y="2506574"/>
                <a:ext cx="335034" cy="305444"/>
              </a:xfrm>
              <a:prstGeom prst="ellipse">
                <a:avLst/>
              </a:prstGeom>
              <a:blipFill>
                <a:blip r:embed="rId12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99EBEF-484C-434D-8336-0246ED1B213A}"/>
                  </a:ext>
                </a:extLst>
              </p:cNvPr>
              <p:cNvSpPr txBox="1"/>
              <p:nvPr/>
            </p:nvSpPr>
            <p:spPr>
              <a:xfrm>
                <a:off x="9339151" y="386395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99EBEF-484C-434D-8336-0246ED1B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51" y="3863951"/>
                <a:ext cx="695655" cy="522772"/>
              </a:xfrm>
              <a:prstGeom prst="rect">
                <a:avLst/>
              </a:prstGeom>
              <a:blipFill>
                <a:blip r:embed="rId13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13">
            <a:extLst>
              <a:ext uri="{FF2B5EF4-FFF2-40B4-BE49-F238E27FC236}">
                <a16:creationId xmlns:a16="http://schemas.microsoft.com/office/drawing/2014/main" id="{B86A65F5-413D-7846-82F1-B6850C0A8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94310"/>
              </p:ext>
            </p:extLst>
          </p:nvPr>
        </p:nvGraphicFramePr>
        <p:xfrm>
          <a:off x="8199985" y="3917320"/>
          <a:ext cx="946888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0F6CD4-F9B0-7E4F-A872-D37A68862FBE}"/>
              </a:ext>
            </a:extLst>
          </p:cNvPr>
          <p:cNvCxnSpPr>
            <a:cxnSpLocks/>
          </p:cNvCxnSpPr>
          <p:nvPr/>
        </p:nvCxnSpPr>
        <p:spPr>
          <a:xfrm flipV="1">
            <a:off x="8370186" y="444380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D2442F-CA6F-D847-BDF7-5C6EC0B79737}"/>
              </a:ext>
            </a:extLst>
          </p:cNvPr>
          <p:cNvCxnSpPr>
            <a:cxnSpLocks/>
          </p:cNvCxnSpPr>
          <p:nvPr/>
        </p:nvCxnSpPr>
        <p:spPr>
          <a:xfrm flipH="1" flipV="1">
            <a:off x="8370186" y="444917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6EE7997-4830-8D4D-8FBC-50F3B13036EE}"/>
                  </a:ext>
                </a:extLst>
              </p:cNvPr>
              <p:cNvSpPr/>
              <p:nvPr/>
            </p:nvSpPr>
            <p:spPr>
              <a:xfrm>
                <a:off x="8489069" y="446582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6EE7997-4830-8D4D-8FBC-50F3B1303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069" y="4465827"/>
                <a:ext cx="335034" cy="305444"/>
              </a:xfrm>
              <a:prstGeom prst="ellipse">
                <a:avLst/>
              </a:prstGeom>
              <a:blipFill>
                <a:blip r:embed="rId14"/>
                <a:stretch>
                  <a:fillRect l="-2142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F46813-9BDF-EB46-A8D8-2826B4DCB5E5}"/>
              </a:ext>
            </a:extLst>
          </p:cNvPr>
          <p:cNvCxnSpPr>
            <a:cxnSpLocks/>
          </p:cNvCxnSpPr>
          <p:nvPr/>
        </p:nvCxnSpPr>
        <p:spPr>
          <a:xfrm flipH="1" flipV="1">
            <a:off x="7246139" y="3459317"/>
            <a:ext cx="953845" cy="45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97BF40-08B8-A14E-A6BD-4A6501534F3F}"/>
              </a:ext>
            </a:extLst>
          </p:cNvPr>
          <p:cNvCxnSpPr>
            <a:cxnSpLocks/>
          </p:cNvCxnSpPr>
          <p:nvPr/>
        </p:nvCxnSpPr>
        <p:spPr>
          <a:xfrm flipV="1">
            <a:off x="9146873" y="3473987"/>
            <a:ext cx="946887" cy="452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4A350B-6D14-B148-83CD-108DA26BC3CA}"/>
                  </a:ext>
                </a:extLst>
              </p:cNvPr>
              <p:cNvSpPr txBox="1"/>
              <p:nvPr/>
            </p:nvSpPr>
            <p:spPr>
              <a:xfrm>
                <a:off x="10061224" y="2957099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4A350B-6D14-B148-83CD-108DA26BC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224" y="2957099"/>
                <a:ext cx="695655" cy="522772"/>
              </a:xfrm>
              <a:prstGeom prst="rect">
                <a:avLst/>
              </a:prstGeom>
              <a:blipFill>
                <a:blip r:embed="rId15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7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397"/>
          </a:xfrm>
        </p:spPr>
        <p:txBody>
          <a:bodyPr>
            <a:noAutofit/>
          </a:bodyPr>
          <a:lstStyle/>
          <a:p>
            <a:r>
              <a:rPr lang="en-US" sz="4267" dirty="0"/>
              <a:t>Challenge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9956502" y="5833649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94956"/>
              </p:ext>
            </p:extLst>
          </p:nvPr>
        </p:nvGraphicFramePr>
        <p:xfrm>
          <a:off x="9007071" y="1814336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9388487" y="173304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487" y="1733043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A98D628-5759-5745-9687-60380FA0D6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291855"/>
                  </p:ext>
                </p:extLst>
              </p:nvPr>
            </p:nvGraphicFramePr>
            <p:xfrm>
              <a:off x="8527647" y="5894283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A98D628-5759-5745-9687-60380FA0D6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291855"/>
                  </p:ext>
                </p:extLst>
              </p:nvPr>
            </p:nvGraphicFramePr>
            <p:xfrm>
              <a:off x="8527647" y="5894283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2703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40048"/>
              </p:ext>
            </p:extLst>
          </p:nvPr>
        </p:nvGraphicFramePr>
        <p:xfrm>
          <a:off x="7817481" y="4595978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10658145" y="4535344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145" y="4535344"/>
                <a:ext cx="695655" cy="522772"/>
              </a:xfrm>
              <a:prstGeom prst="rect">
                <a:avLst/>
              </a:prstGeom>
              <a:blipFill>
                <a:blip r:embed="rId5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7817481" y="5058116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9947979" y="5058116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8957261" y="5319769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8957261" y="5325144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7817482" y="3609790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10635737" y="3609790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8940418" y="4002147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8940418" y="4007522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9053453" y="535521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53" y="5355211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85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9059301" y="402417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1" y="4024170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13">
                <a:extLst>
                  <a:ext uri="{FF2B5EF4-FFF2-40B4-BE49-F238E27FC236}">
                    <a16:creationId xmlns:a16="http://schemas.microsoft.com/office/drawing/2014/main" id="{4CC88F5F-BB90-CF4F-9BE7-5014BF2D7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5615981"/>
                  </p:ext>
                </p:extLst>
              </p:nvPr>
            </p:nvGraphicFramePr>
            <p:xfrm>
              <a:off x="7817481" y="3137993"/>
              <a:ext cx="2840664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523884415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063850537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939468993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2,1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13">
                <a:extLst>
                  <a:ext uri="{FF2B5EF4-FFF2-40B4-BE49-F238E27FC236}">
                    <a16:creationId xmlns:a16="http://schemas.microsoft.com/office/drawing/2014/main" id="{4CC88F5F-BB90-CF4F-9BE7-5014BF2D7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5615981"/>
                  </p:ext>
                </p:extLst>
              </p:nvPr>
            </p:nvGraphicFramePr>
            <p:xfrm>
              <a:off x="7817481" y="3137993"/>
              <a:ext cx="2840664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523884415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063850537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939468993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632" t="-2703" r="-494737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7817482" y="2245619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9468558" y="2273809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8940418" y="255382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8940418" y="255919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9059301" y="2575844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1" y="2575844"/>
                <a:ext cx="335034" cy="305444"/>
              </a:xfrm>
              <a:prstGeom prst="ellipse">
                <a:avLst/>
              </a:prstGeom>
              <a:blipFill>
                <a:blip r:embed="rId9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10631611" y="3137993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611" y="3137993"/>
                <a:ext cx="695655" cy="522772"/>
              </a:xfrm>
              <a:prstGeom prst="rect">
                <a:avLst/>
              </a:prstGeom>
              <a:blipFill>
                <a:blip r:embed="rId10"/>
                <a:stretch>
                  <a:fillRect l="-545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CD79C-8846-EF48-875A-183CF3239F25}"/>
                  </a:ext>
                </a:extLst>
              </p:cNvPr>
              <p:cNvSpPr/>
              <p:nvPr/>
            </p:nvSpPr>
            <p:spPr>
              <a:xfrm>
                <a:off x="789167" y="1099209"/>
                <a:ext cx="6678559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logistic regression model (left), consider how to quantify the effect of increasing the first feature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Other than the structure of the model, what information do you need?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Similarly, in the MLP (right), consider how to quantify the effect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Finally, in the MLP (right), consider how to quantify the effect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CD79C-8846-EF48-875A-183CF323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67" y="1099209"/>
                <a:ext cx="6678559" cy="2585323"/>
              </a:xfrm>
              <a:prstGeom prst="rect">
                <a:avLst/>
              </a:prstGeom>
              <a:blipFill>
                <a:blip r:embed="rId11"/>
                <a:stretch>
                  <a:fillRect l="-380" t="-980" r="-1328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4EF211-C58E-7147-A6BC-8448F47534AF}"/>
              </a:ext>
            </a:extLst>
          </p:cNvPr>
          <p:cNvCxnSpPr>
            <a:cxnSpLocks/>
          </p:cNvCxnSpPr>
          <p:nvPr/>
        </p:nvCxnSpPr>
        <p:spPr>
          <a:xfrm flipV="1">
            <a:off x="2402993" y="4453061"/>
            <a:ext cx="541284" cy="144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4CA74B4-858D-6B47-A23F-CC3CCAB3CA6F}"/>
              </a:ext>
            </a:extLst>
          </p:cNvPr>
          <p:cNvSpPr txBox="1"/>
          <p:nvPr/>
        </p:nvSpPr>
        <p:spPr>
          <a:xfrm>
            <a:off x="3824414" y="5802240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CF86A7-AC16-084B-B9D3-69C660D34A12}"/>
              </a:ext>
            </a:extLst>
          </p:cNvPr>
          <p:cNvCxnSpPr>
            <a:cxnSpLocks/>
          </p:cNvCxnSpPr>
          <p:nvPr/>
        </p:nvCxnSpPr>
        <p:spPr>
          <a:xfrm flipH="1" flipV="1">
            <a:off x="3251979" y="4445301"/>
            <a:ext cx="548642" cy="14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B202A7A-6A43-8B44-8665-6544F1A2F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73739"/>
              </p:ext>
            </p:extLst>
          </p:nvPr>
        </p:nvGraphicFramePr>
        <p:xfrm>
          <a:off x="2882417" y="39935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E558F-544B-1D46-AA2A-EDD3A2E226D0}"/>
                  </a:ext>
                </a:extLst>
              </p:cNvPr>
              <p:cNvSpPr txBox="1"/>
              <p:nvPr/>
            </p:nvSpPr>
            <p:spPr>
              <a:xfrm>
                <a:off x="3284887" y="395246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E558F-544B-1D46-AA2A-EDD3A2E2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87" y="3952461"/>
                <a:ext cx="482826" cy="512576"/>
              </a:xfrm>
              <a:prstGeom prst="rect">
                <a:avLst/>
              </a:prstGeom>
              <a:blipFill>
                <a:blip r:embed="rId12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13">
                <a:extLst>
                  <a:ext uri="{FF2B5EF4-FFF2-40B4-BE49-F238E27FC236}">
                    <a16:creationId xmlns:a16="http://schemas.microsoft.com/office/drawing/2014/main" id="{6C2F9730-3504-584E-B20E-C9667CCF6A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31904"/>
                  </p:ext>
                </p:extLst>
              </p:nvPr>
            </p:nvGraphicFramePr>
            <p:xfrm>
              <a:off x="2402993" y="5894284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13">
                <a:extLst>
                  <a:ext uri="{FF2B5EF4-FFF2-40B4-BE49-F238E27FC236}">
                    <a16:creationId xmlns:a16="http://schemas.microsoft.com/office/drawing/2014/main" id="{6C2F9730-3504-584E-B20E-C9667CCF6A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31904"/>
                  </p:ext>
                </p:extLst>
              </p:nvPr>
            </p:nvGraphicFramePr>
            <p:xfrm>
              <a:off x="2402993" y="5894284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632" t="-2703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2BCBD6-FEB1-F84E-8647-BD2622303699}"/>
              </a:ext>
            </a:extLst>
          </p:cNvPr>
          <p:cNvCxnSpPr>
            <a:cxnSpLocks/>
          </p:cNvCxnSpPr>
          <p:nvPr/>
        </p:nvCxnSpPr>
        <p:spPr>
          <a:xfrm flipV="1">
            <a:off x="2820753" y="5155547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873AAE-42FC-374D-BB7A-8C5DD7D6DB24}"/>
              </a:ext>
            </a:extLst>
          </p:cNvPr>
          <p:cNvCxnSpPr>
            <a:cxnSpLocks/>
          </p:cNvCxnSpPr>
          <p:nvPr/>
        </p:nvCxnSpPr>
        <p:spPr>
          <a:xfrm flipH="1" flipV="1">
            <a:off x="2820753" y="5160922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33B09CD-0938-0545-95A1-E26CD67A8DA8}"/>
                  </a:ext>
                </a:extLst>
              </p:cNvPr>
              <p:cNvSpPr/>
              <p:nvPr/>
            </p:nvSpPr>
            <p:spPr>
              <a:xfrm>
                <a:off x="2916945" y="5190989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33B09CD-0938-0545-95A1-E26CD67A8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45" y="5190989"/>
                <a:ext cx="335034" cy="305444"/>
              </a:xfrm>
              <a:prstGeom prst="ellipse">
                <a:avLst/>
              </a:prstGeom>
              <a:blipFill>
                <a:blip r:embed="rId14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530</Words>
  <Application>Microsoft Macintosh PowerPoint</Application>
  <PresentationFormat>Widescreen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For each of the models on the pages to follow:</vt:lpstr>
      <vt:lpstr>Logistic Regression</vt:lpstr>
      <vt:lpstr>Shallow MLP (with 𝜎 activations)</vt:lpstr>
      <vt:lpstr>Slightly Deeper MLP (with 𝜎 activations)</vt:lpstr>
      <vt:lpstr>Which model contains more parameters?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3</cp:revision>
  <dcterms:created xsi:type="dcterms:W3CDTF">2021-09-14T19:43:02Z</dcterms:created>
  <dcterms:modified xsi:type="dcterms:W3CDTF">2021-09-14T21:28:31Z</dcterms:modified>
</cp:coreProperties>
</file>