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598" r:id="rId3"/>
    <p:sldId id="599" r:id="rId4"/>
    <p:sldId id="6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7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9F73A-4112-234F-9F94-4F1C3261821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11EDA-9244-EF43-AB3D-0C90B8B8F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0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E177-2D39-6344-88ED-8E8EFE5E7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B3763-0498-AA4C-A45B-0D26B42AA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2E0A0-A40A-414E-9D74-43ED2D05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C83FB-36E3-4549-89DE-9940A9F1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EA276-2AC0-9441-832C-0CE460CB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8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E8D2-5ADB-2743-A853-A3EF567F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90D1B-BAF7-6D49-9EF6-BD51F886E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CAC3D-CD61-D647-9ED9-8AA6976D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37DC-953F-2C45-B00B-930611D6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DAF13-BC38-FB4D-AD55-298CEA88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A9848-EFEB-4846-A88B-C074A4A28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3A5A5-16D4-A048-BB28-13A6B6190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376F4-5141-FE41-A2C1-BBF7FBB6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C611B-1454-D941-934D-F37FAE87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4E562-78E1-404D-9DA5-F9F9C244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8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3DD9-F038-1442-8E00-6B1651B8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C52B-284B-B648-8A17-1C2BD7865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CA95F-54CE-2E4E-AE27-912F0F13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BEAE3-5EC8-D043-BA8B-6F9F05A8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D5DA-94C6-FA4B-B73A-36697251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4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18AE-CA76-874D-870D-7C863BD8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79419-12C2-DC40-8619-DF7A8D8F4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A877-6D4E-8549-A6A9-0A9BEC9B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F5ADF-C007-6C4B-9CF2-EB9848F9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C8B2C-4C24-314E-91F4-94B34B19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6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9069-998C-C24B-BD63-ED6068E9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FCE13-B2B7-804B-AD32-F1A7E5B5D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5F2B1-4431-6149-A1E7-8BCD3E5EB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8AE20-3EEB-6045-A013-B0B8C888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46CB0-D034-7A44-8700-AF238BD2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070DB-C33D-4C49-BE8B-FAFE3F5E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5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25BC-8216-424F-B523-8DE4F65E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B4AD0-850E-D545-87FD-91F2610C1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C180C-99DC-FC41-B5D2-3988618F5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2D364-F450-6048-8DC4-891ADEE7F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01BCC-8456-FD47-A9FB-CE14CACFF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A1398-CE96-9148-AB80-E609F437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2ED0C-29BF-7844-A274-0ADFA81A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A3EBF-A43F-D64C-880B-A0432D15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587C-7A1F-4B48-82EF-A08753CF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BA51C-FE54-9C4D-B934-466075C0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0FCAB-973D-DF44-9824-6D5094AF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3186D-A962-5D41-B598-F2502E71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7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447B5-B642-0E41-9F4E-2EC33E93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A6869-89D5-A44E-81E1-C0092F9E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C59E1-A92D-374C-BF5E-CFE42C49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6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666E-37D2-2D4C-A198-1DC734B61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5F57-7AB4-8941-95F4-1FEB5CC4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E058D-FE6C-044A-BA6C-0DFDE812D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3BA94-2DC8-0942-830D-F0924D49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B5838-92BB-0448-9EA6-7CCFBB51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C31C5-B69D-8B45-A3C0-B8FC5F49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7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BD9B-9683-3D40-AADA-5F83D354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BE537-65D6-EE49-9D3A-39653AA31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AB56F-3E7A-D148-A3D1-7FE0514F5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3E39C-3C62-EF45-B27F-1B851FE2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AAE76-D00E-9C48-96FA-DBFF13A3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E0EC3-2D50-DA49-A192-D183D3EF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9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1195C-D91A-A04B-B3AA-0B233376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26487-BA28-1D46-B712-CA9ABC65B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A398-CBF6-F34C-9091-79BB828E8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932C-E313-CB41-820A-86A8E08A5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0A436-6E29-144A-9D18-F61ADFBF5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2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8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AD84-8381-EE47-8655-D08C49B14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Activity: MLP Structure</a:t>
            </a:r>
          </a:p>
        </p:txBody>
      </p:sp>
    </p:spTree>
    <p:extLst>
      <p:ext uri="{BB962C8B-B14F-4D97-AF65-F5344CB8AC3E}">
        <p14:creationId xmlns:p14="http://schemas.microsoft.com/office/powerpoint/2010/main" val="13663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9937-F32B-CA97-9778-59220C37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EF4D5-61BC-842F-41C4-6D9B69E9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each of the following, determine (a) how many logistic regression models and (b) how many parameters are contained in the model.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Logistic regression with 3 input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An MLP with 3 input features and 1 hidden layer with 6 hidden units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An MLP with 3 input features and 2 hidden layers, each with 6 hidden units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(challenge) An MLP with 3 input features and 3 hidden layers with 6, 2, and 6 hidden units, respectively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may be helpful to draw or create graphs for </a:t>
            </a:r>
            <a:r>
              <a:rPr lang="en-US" sz="2400"/>
              <a:t>these models.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043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954A169-8493-658B-7F52-EEBF6E192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42534"/>
              </p:ext>
            </p:extLst>
          </p:nvPr>
        </p:nvGraphicFramePr>
        <p:xfrm>
          <a:off x="8457317" y="4133963"/>
          <a:ext cx="1372864" cy="62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32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81147D0-0E90-45FD-0BEB-9DC70CAF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26FE52-E803-8498-3780-4B240B9625BE}"/>
              </a:ext>
            </a:extLst>
          </p:cNvPr>
          <p:cNvCxnSpPr>
            <a:cxnSpLocks/>
          </p:cNvCxnSpPr>
          <p:nvPr/>
        </p:nvCxnSpPr>
        <p:spPr>
          <a:xfrm flipV="1">
            <a:off x="9267188" y="4757195"/>
            <a:ext cx="235178" cy="613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CBA2AE-0D3C-9A49-4AD3-769EDD186BC2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817744" y="4767432"/>
            <a:ext cx="334207" cy="603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1629A7-BAE6-FC1B-FA7F-16439BC5CBF4}"/>
                  </a:ext>
                </a:extLst>
              </p:cNvPr>
              <p:cNvSpPr/>
              <p:nvPr/>
            </p:nvSpPr>
            <p:spPr>
              <a:xfrm>
                <a:off x="8582566" y="3475350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1629A7-BAE6-FC1B-FA7F-16439BC5C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566" y="3475350"/>
                <a:ext cx="470357" cy="459473"/>
              </a:xfrm>
              <a:prstGeom prst="ellipse">
                <a:avLst/>
              </a:prstGeom>
              <a:blipFill>
                <a:blip r:embed="rId2"/>
                <a:stretch>
                  <a:fillRect l="-38462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227BCE-51D1-082C-984B-58729E294817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8817745" y="3934823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C6E89E-7E21-E9BB-D8E3-4E966FC2D61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817745" y="3299385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A60381-4814-61D4-22DE-9E5E64F4A37C}"/>
                  </a:ext>
                </a:extLst>
              </p:cNvPr>
              <p:cNvSpPr txBox="1"/>
              <p:nvPr/>
            </p:nvSpPr>
            <p:spPr>
              <a:xfrm>
                <a:off x="9267439" y="415250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A60381-4814-61D4-22DE-9E5E64F4A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439" y="4152500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l="-7692" r="-769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7A6D92F-944C-A5C8-BD61-180973F2CF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5883720"/>
                  </p:ext>
                </p:extLst>
              </p:nvPr>
            </p:nvGraphicFramePr>
            <p:xfrm>
              <a:off x="8790436" y="5371067"/>
              <a:ext cx="723031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7A6D92F-944C-A5C8-BD61-180973F2CF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5883720"/>
                  </p:ext>
                </p:extLst>
              </p:nvPr>
            </p:nvGraphicFramePr>
            <p:xfrm>
              <a:off x="8790436" y="5371067"/>
              <a:ext cx="723031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48" t="-3509" r="-5172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3454A4A-3CAD-BD70-E7BC-3126CBF14164}"/>
              </a:ext>
            </a:extLst>
          </p:cNvPr>
          <p:cNvSpPr txBox="1"/>
          <p:nvPr/>
        </p:nvSpPr>
        <p:spPr>
          <a:xfrm rot="18054908">
            <a:off x="8407488" y="6460340"/>
            <a:ext cx="109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SBP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2181D1-0D72-583B-D320-70DFB677252B}"/>
                  </a:ext>
                </a:extLst>
              </p:cNvPr>
              <p:cNvSpPr txBox="1"/>
              <p:nvPr/>
            </p:nvSpPr>
            <p:spPr>
              <a:xfrm>
                <a:off x="8410193" y="2790635"/>
                <a:ext cx="100097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2181D1-0D72-583B-D320-70DFB6772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193" y="2790635"/>
                <a:ext cx="1000972" cy="392993"/>
              </a:xfrm>
              <a:prstGeom prst="rect">
                <a:avLst/>
              </a:prstGeom>
              <a:blipFill>
                <a:blip r:embed="rId5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A6CBCF-A601-FBCC-8EFC-363CF54A70DB}"/>
                  </a:ext>
                </a:extLst>
              </p:cNvPr>
              <p:cNvSpPr txBox="1"/>
              <p:nvPr/>
            </p:nvSpPr>
            <p:spPr>
              <a:xfrm>
                <a:off x="8582566" y="415250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A6CBCF-A601-FBCC-8EFC-363CF54A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566" y="4152500"/>
                <a:ext cx="482826" cy="512576"/>
              </a:xfrm>
              <a:prstGeom prst="rect">
                <a:avLst/>
              </a:prstGeom>
              <a:blipFill>
                <a:blip r:embed="rId6"/>
                <a:stretch>
                  <a:fillRect l="-7692" r="-769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7EFB7EE-ABAB-4194-43A6-F8EC26FCA607}"/>
                  </a:ext>
                </a:extLst>
              </p:cNvPr>
              <p:cNvSpPr/>
              <p:nvPr/>
            </p:nvSpPr>
            <p:spPr>
              <a:xfrm>
                <a:off x="9267188" y="3476786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7EFB7EE-ABAB-4194-43A6-F8EC26FCA6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188" y="3476786"/>
                <a:ext cx="470357" cy="459473"/>
              </a:xfrm>
              <a:prstGeom prst="ellipse">
                <a:avLst/>
              </a:prstGeom>
              <a:blipFill>
                <a:blip r:embed="rId7"/>
                <a:stretch>
                  <a:fillRect l="-35897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54828A-A067-C152-E0D9-040338702579}"/>
              </a:ext>
            </a:extLst>
          </p:cNvPr>
          <p:cNvCxnSpPr>
            <a:cxnSpLocks/>
            <a:endCxn id="18" idx="4"/>
          </p:cNvCxnSpPr>
          <p:nvPr/>
        </p:nvCxnSpPr>
        <p:spPr>
          <a:xfrm flipV="1">
            <a:off x="9502367" y="3936259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0F0DDD-461D-B97B-F83D-05E714629D53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9502367" y="3299385"/>
            <a:ext cx="0" cy="177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F961BA3-267D-79E1-BADB-487F68F10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487321"/>
              </p:ext>
            </p:extLst>
          </p:nvPr>
        </p:nvGraphicFramePr>
        <p:xfrm>
          <a:off x="8457317" y="2673703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13A022-AE9A-FB05-A842-C6360739FCF5}"/>
              </a:ext>
            </a:extLst>
          </p:cNvPr>
          <p:cNvCxnSpPr>
            <a:cxnSpLocks/>
          </p:cNvCxnSpPr>
          <p:nvPr/>
        </p:nvCxnSpPr>
        <p:spPr>
          <a:xfrm flipH="1" flipV="1">
            <a:off x="9349611" y="2360917"/>
            <a:ext cx="152755" cy="331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5164B9D-299A-97C3-EAE4-35FA7CF94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57118"/>
              </p:ext>
            </p:extLst>
          </p:nvPr>
        </p:nvGraphicFramePr>
        <p:xfrm>
          <a:off x="8806247" y="1749912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FA40E5-A991-A70F-FBA3-283FDA339CE6}"/>
                  </a:ext>
                </a:extLst>
              </p:cNvPr>
              <p:cNvSpPr txBox="1"/>
              <p:nvPr/>
            </p:nvSpPr>
            <p:spPr>
              <a:xfrm>
                <a:off x="8924525" y="1759834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2797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FA40E5-A991-A70F-FBA3-283FDA339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525" y="1759834"/>
                <a:ext cx="482826" cy="5125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132B7B-C966-792E-78B8-CBDEC714FF04}"/>
              </a:ext>
            </a:extLst>
          </p:cNvPr>
          <p:cNvCxnSpPr>
            <a:cxnSpLocks/>
          </p:cNvCxnSpPr>
          <p:nvPr/>
        </p:nvCxnSpPr>
        <p:spPr>
          <a:xfrm flipV="1">
            <a:off x="8800533" y="2371175"/>
            <a:ext cx="171420" cy="2857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AA9B86F-331C-6521-6783-ACD03BCFA49C}"/>
                  </a:ext>
                </a:extLst>
              </p:cNvPr>
              <p:cNvSpPr/>
              <p:nvPr/>
            </p:nvSpPr>
            <p:spPr>
              <a:xfrm>
                <a:off x="8899936" y="1061573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AA9B86F-331C-6521-6783-ACD03BCFA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936" y="1061573"/>
                <a:ext cx="470357" cy="459473"/>
              </a:xfrm>
              <a:prstGeom prst="ellipse">
                <a:avLst/>
              </a:prstGeom>
              <a:blipFill>
                <a:blip r:embed="rId9"/>
                <a:stretch>
                  <a:fillRect l="-35897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F5222D-9453-288A-5CF9-FE143F4BD3BC}"/>
              </a:ext>
            </a:extLst>
          </p:cNvPr>
          <p:cNvCxnSpPr>
            <a:cxnSpLocks/>
            <a:endCxn id="30" idx="4"/>
          </p:cNvCxnSpPr>
          <p:nvPr/>
        </p:nvCxnSpPr>
        <p:spPr>
          <a:xfrm flipV="1">
            <a:off x="9135115" y="1521046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4DA8D5-96EA-9CF9-4266-05FC8828F795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9135115" y="885608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7DBDA80-DB04-2A8E-2766-60999DF3D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896353"/>
              </p:ext>
            </p:extLst>
          </p:nvPr>
        </p:nvGraphicFramePr>
        <p:xfrm>
          <a:off x="8791898" y="281579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143121-9F4D-20DA-9288-213764A58765}"/>
                  </a:ext>
                </a:extLst>
              </p:cNvPr>
              <p:cNvSpPr txBox="1"/>
              <p:nvPr/>
            </p:nvSpPr>
            <p:spPr>
              <a:xfrm>
                <a:off x="8968936" y="297871"/>
                <a:ext cx="388450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143121-9F4D-20DA-9288-213764A58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936" y="297871"/>
                <a:ext cx="388450" cy="512576"/>
              </a:xfrm>
              <a:prstGeom prst="rect">
                <a:avLst/>
              </a:prstGeom>
              <a:blipFill>
                <a:blip r:embed="rId10"/>
                <a:stretch>
                  <a:fillRect l="-9677" r="-6452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BDE6AFC2-AF2B-CDED-99C8-B6F2F5307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50092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dirty="0"/>
                  <a:t>The MLP at right is designed to predict ICU mortality from systolic blood pressure on admission.</a:t>
                </a:r>
              </a:p>
              <a:p>
                <a:r>
                  <a:rPr lang="en-US" sz="2400" dirty="0"/>
                  <a:t>We would like to have a model that predicts high mortality risk associated with both </a:t>
                </a:r>
                <a:r>
                  <a:rPr lang="en-US" sz="2400" i="1" dirty="0"/>
                  <a:t>very high </a:t>
                </a:r>
                <a:r>
                  <a:rPr lang="en-US" sz="2400" dirty="0"/>
                  <a:t>AND </a:t>
                </a:r>
                <a:r>
                  <a:rPr lang="en-US" sz="2400" i="1" dirty="0"/>
                  <a:t>very low </a:t>
                </a:r>
                <a:r>
                  <a:rPr lang="en-US" sz="2400" dirty="0"/>
                  <a:t>systolic</a:t>
                </a:r>
                <a:r>
                  <a:rPr lang="en-US" sz="2400" i="1" dirty="0"/>
                  <a:t> </a:t>
                </a:r>
                <a:r>
                  <a:rPr lang="en-US" sz="2400" dirty="0"/>
                  <a:t>blood pressure.</a:t>
                </a:r>
              </a:p>
              <a:p>
                <a:r>
                  <a:rPr lang="en-US" sz="2400" dirty="0"/>
                  <a:t>Let’s 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detects </a:t>
                </a:r>
                <a:r>
                  <a:rPr lang="en-US" sz="2400" i="1" dirty="0"/>
                  <a:t>very high</a:t>
                </a:r>
                <a:r>
                  <a:rPr lang="en-US" sz="2400" dirty="0"/>
                  <a:t> blood pressure,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detects </a:t>
                </a:r>
                <a:r>
                  <a:rPr lang="en-US" sz="2400" i="1" dirty="0"/>
                  <a:t>very low </a:t>
                </a:r>
                <a:r>
                  <a:rPr lang="en-US" sz="2400" dirty="0"/>
                  <a:t>blood pressure,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is the model’s final prediction about the probability of mortality.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Goal:</a:t>
                </a:r>
              </a:p>
              <a:p>
                <a:pPr marL="0" indent="0">
                  <a:buNone/>
                </a:pPr>
                <a:r>
                  <a:rPr lang="en-US" sz="2400" dirty="0"/>
                  <a:t>For each of the parameters highlighted in red, determine whether the value of that parameter should be (a) positive, or (b) negative.</a:t>
                </a: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BDE6AFC2-AF2B-CDED-99C8-B6F2F5307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50092" cy="4351338"/>
              </a:xfrm>
              <a:blipFill>
                <a:blip r:embed="rId11"/>
                <a:stretch>
                  <a:fillRect l="-1370" t="-2616" r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9BB1BE-76BA-458D-A166-9BAD462A7A69}"/>
                  </a:ext>
                </a:extLst>
              </p:cNvPr>
              <p:cNvSpPr txBox="1"/>
              <p:nvPr/>
            </p:nvSpPr>
            <p:spPr>
              <a:xfrm>
                <a:off x="9107604" y="2782249"/>
                <a:ext cx="100097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9BB1BE-76BA-458D-A166-9BAD462A7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604" y="2782249"/>
                <a:ext cx="1000972" cy="392993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9CE022-8E36-1DF8-BD98-7C8EE3D01152}"/>
                  </a:ext>
                </a:extLst>
              </p:cNvPr>
              <p:cNvSpPr txBox="1"/>
              <p:nvPr/>
            </p:nvSpPr>
            <p:spPr>
              <a:xfrm>
                <a:off x="9364579" y="4881130"/>
                <a:ext cx="48282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9CE022-8E36-1DF8-BD98-7C8EE3D01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579" y="4881130"/>
                <a:ext cx="482826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D87D50-CF42-236E-BE90-5E4DDD3E73CF}"/>
                  </a:ext>
                </a:extLst>
              </p:cNvPr>
              <p:cNvSpPr txBox="1"/>
              <p:nvPr/>
            </p:nvSpPr>
            <p:spPr>
              <a:xfrm>
                <a:off x="8538490" y="4902645"/>
                <a:ext cx="48282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D87D50-CF42-236E-BE90-5E4DDD3E7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490" y="4902645"/>
                <a:ext cx="482826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A002A6-FB45-7527-F82B-62E250428F13}"/>
                  </a:ext>
                </a:extLst>
              </p:cNvPr>
              <p:cNvSpPr txBox="1"/>
              <p:nvPr/>
            </p:nvSpPr>
            <p:spPr>
              <a:xfrm>
                <a:off x="9470559" y="2325396"/>
                <a:ext cx="48282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A002A6-FB45-7527-F82B-62E250428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59" y="2325396"/>
                <a:ext cx="482826" cy="362984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4749E2-9B0F-59CD-528D-47CFB3F7AC72}"/>
                  </a:ext>
                </a:extLst>
              </p:cNvPr>
              <p:cNvSpPr txBox="1"/>
              <p:nvPr/>
            </p:nvSpPr>
            <p:spPr>
              <a:xfrm>
                <a:off x="8307610" y="2312060"/>
                <a:ext cx="48282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4749E2-9B0F-59CD-528D-47CFB3F7A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610" y="2312060"/>
                <a:ext cx="482826" cy="362984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57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954A169-8493-658B-7F52-EEBF6E1922D7}"/>
              </a:ext>
            </a:extLst>
          </p:cNvPr>
          <p:cNvGraphicFramePr>
            <a:graphicFrameLocks noGrp="1"/>
          </p:cNvGraphicFramePr>
          <p:nvPr/>
        </p:nvGraphicFramePr>
        <p:xfrm>
          <a:off x="8457317" y="4133963"/>
          <a:ext cx="1372864" cy="62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32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81147D0-0E90-45FD-0BEB-9DC70CAF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26FE52-E803-8498-3780-4B240B9625BE}"/>
              </a:ext>
            </a:extLst>
          </p:cNvPr>
          <p:cNvCxnSpPr>
            <a:cxnSpLocks/>
          </p:cNvCxnSpPr>
          <p:nvPr/>
        </p:nvCxnSpPr>
        <p:spPr>
          <a:xfrm flipV="1">
            <a:off x="9750265" y="4757195"/>
            <a:ext cx="0" cy="631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CBA2AE-0D3C-9A49-4AD3-769EDD186BC2}"/>
              </a:ext>
            </a:extLst>
          </p:cNvPr>
          <p:cNvCxnSpPr>
            <a:cxnSpLocks/>
          </p:cNvCxnSpPr>
          <p:nvPr/>
        </p:nvCxnSpPr>
        <p:spPr>
          <a:xfrm flipH="1" flipV="1">
            <a:off x="8788722" y="4781780"/>
            <a:ext cx="857694" cy="573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1629A7-BAE6-FC1B-FA7F-16439BC5CBF4}"/>
                  </a:ext>
                </a:extLst>
              </p:cNvPr>
              <p:cNvSpPr/>
              <p:nvPr/>
            </p:nvSpPr>
            <p:spPr>
              <a:xfrm>
                <a:off x="8582566" y="3475350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1629A7-BAE6-FC1B-FA7F-16439BC5C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566" y="3475350"/>
                <a:ext cx="470357" cy="459473"/>
              </a:xfrm>
              <a:prstGeom prst="ellipse">
                <a:avLst/>
              </a:prstGeom>
              <a:blipFill>
                <a:blip r:embed="rId2"/>
                <a:stretch>
                  <a:fillRect l="-38462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227BCE-51D1-082C-984B-58729E294817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8817745" y="3934823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C6E89E-7E21-E9BB-D8E3-4E966FC2D61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817745" y="3299385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A60381-4814-61D4-22DE-9E5E64F4A37C}"/>
                  </a:ext>
                </a:extLst>
              </p:cNvPr>
              <p:cNvSpPr txBox="1"/>
              <p:nvPr/>
            </p:nvSpPr>
            <p:spPr>
              <a:xfrm>
                <a:off x="9267439" y="415250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A60381-4814-61D4-22DE-9E5E64F4A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439" y="4152500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l="-7692" r="-769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7A6D92F-944C-A5C8-BD61-180973F2CF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2830241"/>
                  </p:ext>
                </p:extLst>
              </p:nvPr>
            </p:nvGraphicFramePr>
            <p:xfrm>
              <a:off x="8435563" y="5369487"/>
              <a:ext cx="141637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186">
                      <a:extLst>
                        <a:ext uri="{9D8B030D-6E8A-4147-A177-3AD203B41FA5}">
                          <a16:colId xmlns:a16="http://schemas.microsoft.com/office/drawing/2014/main" val="770359110"/>
                        </a:ext>
                      </a:extLst>
                    </a:gridCol>
                    <a:gridCol w="708186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7A6D92F-944C-A5C8-BD61-180973F2CF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2830241"/>
                  </p:ext>
                </p:extLst>
              </p:nvPr>
            </p:nvGraphicFramePr>
            <p:xfrm>
              <a:off x="8435563" y="5369487"/>
              <a:ext cx="141637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186">
                      <a:extLst>
                        <a:ext uri="{9D8B030D-6E8A-4147-A177-3AD203B41FA5}">
                          <a16:colId xmlns:a16="http://schemas.microsoft.com/office/drawing/2014/main" val="770359110"/>
                        </a:ext>
                      </a:extLst>
                    </a:gridCol>
                    <a:gridCol w="708186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71" t="-3509" r="-107143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571" t="-3509" r="-7143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3454A4A-3CAD-BD70-E7BC-3126CBF14164}"/>
              </a:ext>
            </a:extLst>
          </p:cNvPr>
          <p:cNvSpPr txBox="1"/>
          <p:nvPr/>
        </p:nvSpPr>
        <p:spPr>
          <a:xfrm rot="18054908">
            <a:off x="8722146" y="6453211"/>
            <a:ext cx="109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2181D1-0D72-583B-D320-70DFB677252B}"/>
                  </a:ext>
                </a:extLst>
              </p:cNvPr>
              <p:cNvSpPr txBox="1"/>
              <p:nvPr/>
            </p:nvSpPr>
            <p:spPr>
              <a:xfrm>
                <a:off x="8410193" y="2790635"/>
                <a:ext cx="100097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2181D1-0D72-583B-D320-70DFB6772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193" y="2790635"/>
                <a:ext cx="1000972" cy="392993"/>
              </a:xfrm>
              <a:prstGeom prst="rect">
                <a:avLst/>
              </a:prstGeom>
              <a:blipFill>
                <a:blip r:embed="rId5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A6CBCF-A601-FBCC-8EFC-363CF54A70DB}"/>
                  </a:ext>
                </a:extLst>
              </p:cNvPr>
              <p:cNvSpPr txBox="1"/>
              <p:nvPr/>
            </p:nvSpPr>
            <p:spPr>
              <a:xfrm>
                <a:off x="8582566" y="415250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A6CBCF-A601-FBCC-8EFC-363CF54A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566" y="4152500"/>
                <a:ext cx="482826" cy="512576"/>
              </a:xfrm>
              <a:prstGeom prst="rect">
                <a:avLst/>
              </a:prstGeom>
              <a:blipFill>
                <a:blip r:embed="rId6"/>
                <a:stretch>
                  <a:fillRect l="-7692" r="-769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7EFB7EE-ABAB-4194-43A6-F8EC26FCA607}"/>
                  </a:ext>
                </a:extLst>
              </p:cNvPr>
              <p:cNvSpPr/>
              <p:nvPr/>
            </p:nvSpPr>
            <p:spPr>
              <a:xfrm>
                <a:off x="9267188" y="3476786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7EFB7EE-ABAB-4194-43A6-F8EC26FCA6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188" y="3476786"/>
                <a:ext cx="470357" cy="459473"/>
              </a:xfrm>
              <a:prstGeom prst="ellipse">
                <a:avLst/>
              </a:prstGeom>
              <a:blipFill>
                <a:blip r:embed="rId7"/>
                <a:stretch>
                  <a:fillRect l="-35897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54828A-A067-C152-E0D9-040338702579}"/>
              </a:ext>
            </a:extLst>
          </p:cNvPr>
          <p:cNvCxnSpPr>
            <a:cxnSpLocks/>
            <a:endCxn id="18" idx="4"/>
          </p:cNvCxnSpPr>
          <p:nvPr/>
        </p:nvCxnSpPr>
        <p:spPr>
          <a:xfrm flipV="1">
            <a:off x="9502367" y="3936259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0F0DDD-461D-B97B-F83D-05E714629D53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9502367" y="3299385"/>
            <a:ext cx="0" cy="177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F961BA3-267D-79E1-BADB-487F68F10008}"/>
              </a:ext>
            </a:extLst>
          </p:cNvPr>
          <p:cNvGraphicFramePr>
            <a:graphicFrameLocks noGrp="1"/>
          </p:cNvGraphicFramePr>
          <p:nvPr/>
        </p:nvGraphicFramePr>
        <p:xfrm>
          <a:off x="8457317" y="2673703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13A022-AE9A-FB05-A842-C6360739FCF5}"/>
              </a:ext>
            </a:extLst>
          </p:cNvPr>
          <p:cNvCxnSpPr>
            <a:cxnSpLocks/>
          </p:cNvCxnSpPr>
          <p:nvPr/>
        </p:nvCxnSpPr>
        <p:spPr>
          <a:xfrm flipH="1" flipV="1">
            <a:off x="9349611" y="2360917"/>
            <a:ext cx="152755" cy="331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5164B9D-299A-97C3-EAE4-35FA7CF9451D}"/>
              </a:ext>
            </a:extLst>
          </p:cNvPr>
          <p:cNvGraphicFramePr>
            <a:graphicFrameLocks noGrp="1"/>
          </p:cNvGraphicFramePr>
          <p:nvPr/>
        </p:nvGraphicFramePr>
        <p:xfrm>
          <a:off x="8806247" y="1749912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FA40E5-A991-A70F-FBA3-283FDA339CE6}"/>
                  </a:ext>
                </a:extLst>
              </p:cNvPr>
              <p:cNvSpPr txBox="1"/>
              <p:nvPr/>
            </p:nvSpPr>
            <p:spPr>
              <a:xfrm>
                <a:off x="8924525" y="1759834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2797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FA40E5-A991-A70F-FBA3-283FDA339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525" y="1759834"/>
                <a:ext cx="482826" cy="5125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132B7B-C966-792E-78B8-CBDEC714FF04}"/>
              </a:ext>
            </a:extLst>
          </p:cNvPr>
          <p:cNvCxnSpPr>
            <a:cxnSpLocks/>
          </p:cNvCxnSpPr>
          <p:nvPr/>
        </p:nvCxnSpPr>
        <p:spPr>
          <a:xfrm flipV="1">
            <a:off x="8800533" y="2371175"/>
            <a:ext cx="171420" cy="2857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AA9B86F-331C-6521-6783-ACD03BCFA49C}"/>
                  </a:ext>
                </a:extLst>
              </p:cNvPr>
              <p:cNvSpPr/>
              <p:nvPr/>
            </p:nvSpPr>
            <p:spPr>
              <a:xfrm>
                <a:off x="8899936" y="1061573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AA9B86F-331C-6521-6783-ACD03BCFA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936" y="1061573"/>
                <a:ext cx="470357" cy="459473"/>
              </a:xfrm>
              <a:prstGeom prst="ellipse">
                <a:avLst/>
              </a:prstGeom>
              <a:blipFill>
                <a:blip r:embed="rId9"/>
                <a:stretch>
                  <a:fillRect l="-35897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F5222D-9453-288A-5CF9-FE143F4BD3BC}"/>
              </a:ext>
            </a:extLst>
          </p:cNvPr>
          <p:cNvCxnSpPr>
            <a:cxnSpLocks/>
            <a:endCxn id="30" idx="4"/>
          </p:cNvCxnSpPr>
          <p:nvPr/>
        </p:nvCxnSpPr>
        <p:spPr>
          <a:xfrm flipV="1">
            <a:off x="9135115" y="1521046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4DA8D5-96EA-9CF9-4266-05FC8828F795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9135115" y="885608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7DBDA80-DB04-2A8E-2766-60999DF3D378}"/>
              </a:ext>
            </a:extLst>
          </p:cNvPr>
          <p:cNvGraphicFramePr>
            <a:graphicFrameLocks noGrp="1"/>
          </p:cNvGraphicFramePr>
          <p:nvPr/>
        </p:nvGraphicFramePr>
        <p:xfrm>
          <a:off x="8791898" y="281579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143121-9F4D-20DA-9288-213764A58765}"/>
                  </a:ext>
                </a:extLst>
              </p:cNvPr>
              <p:cNvSpPr txBox="1"/>
              <p:nvPr/>
            </p:nvSpPr>
            <p:spPr>
              <a:xfrm>
                <a:off x="8968936" y="297871"/>
                <a:ext cx="388450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143121-9F4D-20DA-9288-213764A58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936" y="297871"/>
                <a:ext cx="388450" cy="512576"/>
              </a:xfrm>
              <a:prstGeom prst="rect">
                <a:avLst/>
              </a:prstGeom>
              <a:blipFill>
                <a:blip r:embed="rId10"/>
                <a:stretch>
                  <a:fillRect l="-9677" r="-6452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BDE6AFC2-AF2B-CDED-99C8-B6F2F5307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50092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The MLP at right is designed to predict disease mortality from age and sex</a:t>
                </a:r>
              </a:p>
              <a:p>
                <a:r>
                  <a:rPr lang="en-US" sz="2400" dirty="0"/>
                  <a:t>We would like to have a model that predicts high mortality risk only for </a:t>
                </a:r>
                <a:r>
                  <a:rPr lang="en-US" sz="2400" i="1" dirty="0"/>
                  <a:t>males over 60 </a:t>
                </a:r>
                <a:r>
                  <a:rPr lang="en-US" sz="2400" dirty="0"/>
                  <a:t>AND </a:t>
                </a:r>
                <a:r>
                  <a:rPr lang="en-US" sz="2400" i="1" dirty="0"/>
                  <a:t>females under 60</a:t>
                </a:r>
              </a:p>
              <a:p>
                <a:r>
                  <a:rPr lang="en-US" sz="2400" dirty="0"/>
                  <a:t>Let’s 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detects </a:t>
                </a:r>
                <a:r>
                  <a:rPr lang="en-US" sz="2400" i="1" dirty="0"/>
                  <a:t>males over 60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detects </a:t>
                </a:r>
                <a:r>
                  <a:rPr lang="en-US" sz="2400" i="1" dirty="0"/>
                  <a:t>females under 60</a:t>
                </a:r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is the model’s final prediction about the probability of mortality.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Goal:</a:t>
                </a:r>
              </a:p>
              <a:p>
                <a:pPr marL="0" indent="0">
                  <a:buNone/>
                </a:pPr>
                <a:r>
                  <a:rPr lang="en-US" sz="2400" dirty="0"/>
                  <a:t>For each of the parameters highlighted in red, determine whether the value of that parameter should be (a) positive, or (b) negative.</a:t>
                </a: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BDE6AFC2-AF2B-CDED-99C8-B6F2F5307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50092" cy="4351338"/>
              </a:xfrm>
              <a:blipFill>
                <a:blip r:embed="rId11"/>
                <a:stretch>
                  <a:fillRect l="-1370" t="-2907" r="-2055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9BB1BE-76BA-458D-A166-9BAD462A7A69}"/>
                  </a:ext>
                </a:extLst>
              </p:cNvPr>
              <p:cNvSpPr txBox="1"/>
              <p:nvPr/>
            </p:nvSpPr>
            <p:spPr>
              <a:xfrm>
                <a:off x="9107604" y="2782249"/>
                <a:ext cx="100097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9BB1BE-76BA-458D-A166-9BAD462A7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604" y="2782249"/>
                <a:ext cx="1000972" cy="392993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9CE022-8E36-1DF8-BD98-7C8EE3D01152}"/>
                  </a:ext>
                </a:extLst>
              </p:cNvPr>
              <p:cNvSpPr txBox="1"/>
              <p:nvPr/>
            </p:nvSpPr>
            <p:spPr>
              <a:xfrm>
                <a:off x="9771196" y="4762687"/>
                <a:ext cx="48282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9CE022-8E36-1DF8-BD98-7C8EE3D01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196" y="4762687"/>
                <a:ext cx="482826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D87D50-CF42-236E-BE90-5E4DDD3E73CF}"/>
                  </a:ext>
                </a:extLst>
              </p:cNvPr>
              <p:cNvSpPr txBox="1"/>
              <p:nvPr/>
            </p:nvSpPr>
            <p:spPr>
              <a:xfrm>
                <a:off x="9227483" y="5006867"/>
                <a:ext cx="48282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D87D50-CF42-236E-BE90-5E4DDD3E7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83" y="5006867"/>
                <a:ext cx="482826" cy="381515"/>
              </a:xfrm>
              <a:prstGeom prst="rect">
                <a:avLst/>
              </a:prstGeom>
              <a:blipFill>
                <a:blip r:embed="rId14"/>
                <a:stretch>
                  <a:fillRect r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A002A6-FB45-7527-F82B-62E250428F13}"/>
                  </a:ext>
                </a:extLst>
              </p:cNvPr>
              <p:cNvSpPr txBox="1"/>
              <p:nvPr/>
            </p:nvSpPr>
            <p:spPr>
              <a:xfrm>
                <a:off x="9470559" y="2325396"/>
                <a:ext cx="48282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A002A6-FB45-7527-F82B-62E250428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59" y="2325396"/>
                <a:ext cx="482826" cy="362984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4749E2-9B0F-59CD-528D-47CFB3F7AC72}"/>
                  </a:ext>
                </a:extLst>
              </p:cNvPr>
              <p:cNvSpPr txBox="1"/>
              <p:nvPr/>
            </p:nvSpPr>
            <p:spPr>
              <a:xfrm>
                <a:off x="8307610" y="2312060"/>
                <a:ext cx="48282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4749E2-9B0F-59CD-528D-47CFB3F7A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610" y="2312060"/>
                <a:ext cx="482826" cy="362984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71F1AE-34E9-1524-65FF-E0D2A04762C7}"/>
              </a:ext>
            </a:extLst>
          </p:cNvPr>
          <p:cNvCxnSpPr>
            <a:cxnSpLocks/>
          </p:cNvCxnSpPr>
          <p:nvPr/>
        </p:nvCxnSpPr>
        <p:spPr>
          <a:xfrm flipV="1">
            <a:off x="8731207" y="4748086"/>
            <a:ext cx="825084" cy="6298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8CE906-25DD-6476-1880-C022C1F10C75}"/>
              </a:ext>
            </a:extLst>
          </p:cNvPr>
          <p:cNvCxnSpPr>
            <a:cxnSpLocks/>
          </p:cNvCxnSpPr>
          <p:nvPr/>
        </p:nvCxnSpPr>
        <p:spPr>
          <a:xfrm flipV="1">
            <a:off x="8521753" y="4748086"/>
            <a:ext cx="0" cy="5970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AAA0FCA-DC93-98EE-70D3-1828F82AB8FD}"/>
                  </a:ext>
                </a:extLst>
              </p:cNvPr>
              <p:cNvSpPr txBox="1"/>
              <p:nvPr/>
            </p:nvSpPr>
            <p:spPr>
              <a:xfrm>
                <a:off x="8704806" y="5019890"/>
                <a:ext cx="48282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AAA0FCA-DC93-98EE-70D3-1828F82A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806" y="5019890"/>
                <a:ext cx="482826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5A35E48-7C5E-B8DE-21D5-351BDBE5812A}"/>
                  </a:ext>
                </a:extLst>
              </p:cNvPr>
              <p:cNvSpPr txBox="1"/>
              <p:nvPr/>
            </p:nvSpPr>
            <p:spPr>
              <a:xfrm>
                <a:off x="8066197" y="4880637"/>
                <a:ext cx="48282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5A35E48-7C5E-B8DE-21D5-351BDBE58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197" y="4880637"/>
                <a:ext cx="482826" cy="381515"/>
              </a:xfrm>
              <a:prstGeom prst="rect">
                <a:avLst/>
              </a:prstGeom>
              <a:blipFill>
                <a:blip r:embed="rId18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B1C637F-9E98-9CE0-5F91-7C077F7FE94B}"/>
              </a:ext>
            </a:extLst>
          </p:cNvPr>
          <p:cNvSpPr txBox="1"/>
          <p:nvPr/>
        </p:nvSpPr>
        <p:spPr>
          <a:xfrm rot="18054908">
            <a:off x="7946630" y="6511410"/>
            <a:ext cx="120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76544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359</Words>
  <Application>Microsoft Macintosh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Activity: MLP Structure</vt:lpstr>
      <vt:lpstr>Part I</vt:lpstr>
      <vt:lpstr>Part IIA</vt:lpstr>
      <vt:lpstr>Part IIB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Engelhard, M.D., Ph.D.</dc:creator>
  <cp:lastModifiedBy>Matthew Engelhard, M.D., Ph.D.</cp:lastModifiedBy>
  <cp:revision>11</cp:revision>
  <dcterms:created xsi:type="dcterms:W3CDTF">2021-09-14T19:43:02Z</dcterms:created>
  <dcterms:modified xsi:type="dcterms:W3CDTF">2022-09-19T20:17:45Z</dcterms:modified>
</cp:coreProperties>
</file>