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598" r:id="rId3"/>
    <p:sldId id="601" r:id="rId4"/>
    <p:sldId id="602" r:id="rId5"/>
    <p:sldId id="603" r:id="rId6"/>
    <p:sldId id="599" r:id="rId7"/>
    <p:sldId id="60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70"/>
    <p:restoredTop sz="96327"/>
  </p:normalViewPr>
  <p:slideViewPr>
    <p:cSldViewPr snapToGrid="0" snapToObjects="1">
      <p:cViewPr varScale="1">
        <p:scale>
          <a:sx n="131" d="100"/>
          <a:sy n="131" d="100"/>
        </p:scale>
        <p:origin x="200" y="2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9F73A-4112-234F-9F94-4F1C3261821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11EDA-9244-EF43-AB3D-0C90B8B8F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0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E177-2D39-6344-88ED-8E8EFE5E7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B3763-0498-AA4C-A45B-0D26B42AA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2E0A0-A40A-414E-9D74-43ED2D05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C83FB-36E3-4549-89DE-9940A9F1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EA276-2AC0-9441-832C-0CE460CBD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8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E8D2-5ADB-2743-A853-A3EF567FB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90D1B-BAF7-6D49-9EF6-BD51F886E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CAC3D-CD61-D647-9ED9-8AA6976D4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37DC-953F-2C45-B00B-930611D6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DAF13-BC38-FB4D-AD55-298CEA88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A9848-EFEB-4846-A88B-C074A4A28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3A5A5-16D4-A048-BB28-13A6B6190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376F4-5141-FE41-A2C1-BBF7FBB6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C611B-1454-D941-934D-F37FAE87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4E562-78E1-404D-9DA5-F9F9C244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8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3DD9-F038-1442-8E00-6B1651B8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C52B-284B-B648-8A17-1C2BD7865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CA95F-54CE-2E4E-AE27-912F0F13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BEAE3-5EC8-D043-BA8B-6F9F05A8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AD5DA-94C6-FA4B-B73A-36697251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4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18AE-CA76-874D-870D-7C863BD8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79419-12C2-DC40-8619-DF7A8D8F4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AA877-6D4E-8549-A6A9-0A9BEC9B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F5ADF-C007-6C4B-9CF2-EB9848F9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C8B2C-4C24-314E-91F4-94B34B19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6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9069-998C-C24B-BD63-ED6068E9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FCE13-B2B7-804B-AD32-F1A7E5B5D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5F2B1-4431-6149-A1E7-8BCD3E5EB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8AE20-3EEB-6045-A013-B0B8C888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46CB0-D034-7A44-8700-AF238BD2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070DB-C33D-4C49-BE8B-FAFE3F5E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5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25BC-8216-424F-B523-8DE4F65E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B4AD0-850E-D545-87FD-91F2610C1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C180C-99DC-FC41-B5D2-3988618F5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2D364-F450-6048-8DC4-891ADEE7F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01BCC-8456-FD47-A9FB-CE14CACFF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A1398-CE96-9148-AB80-E609F437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2ED0C-29BF-7844-A274-0ADFA81A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A3EBF-A43F-D64C-880B-A0432D15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587C-7A1F-4B48-82EF-A08753CF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BA51C-FE54-9C4D-B934-466075C0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0FCAB-973D-DF44-9824-6D5094AF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3186D-A962-5D41-B598-F2502E71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7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447B5-B642-0E41-9F4E-2EC33E934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A6869-89D5-A44E-81E1-C0092F9E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C59E1-A92D-374C-BF5E-CFE42C49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6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666E-37D2-2D4C-A198-1DC734B61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65F57-7AB4-8941-95F4-1FEB5CC4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E058D-FE6C-044A-BA6C-0DFDE812D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3BA94-2DC8-0942-830D-F0924D49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B5838-92BB-0448-9EA6-7CCFBB51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C31C5-B69D-8B45-A3C0-B8FC5F49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7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BD9B-9683-3D40-AADA-5F83D3541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BE537-65D6-EE49-9D3A-39653AA31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AB56F-3E7A-D148-A3D1-7FE0514F5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3E39C-3C62-EF45-B27F-1B851FE2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AAE76-D00E-9C48-96FA-DBFF13A3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E0EC3-2D50-DA49-A192-D183D3EF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9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41195C-D91A-A04B-B3AA-0B233376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26487-BA28-1D46-B712-CA9ABC65B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A398-CBF6-F34C-9091-79BB828E8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BB482-D24B-F841-A873-2C24A2BF387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932C-E313-CB41-820A-86A8E08A5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0A436-6E29-144A-9D18-F61ADFBF5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2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21" Type="http://schemas.openxmlformats.org/officeDocument/2006/relationships/image" Target="../media/image11.png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5" Type="http://schemas.openxmlformats.org/officeDocument/2006/relationships/image" Target="../media/image15.png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24" Type="http://schemas.openxmlformats.org/officeDocument/2006/relationships/image" Target="../media/image14.png"/><Relationship Id="rId15" Type="http://schemas.openxmlformats.org/officeDocument/2006/relationships/image" Target="../media/image4.png"/><Relationship Id="rId23" Type="http://schemas.openxmlformats.org/officeDocument/2006/relationships/image" Target="../media/image13.png"/><Relationship Id="rId19" Type="http://schemas.openxmlformats.org/officeDocument/2006/relationships/image" Target="../media/image8.png"/><Relationship Id="rId14" Type="http://schemas.openxmlformats.org/officeDocument/2006/relationships/image" Target="../media/image3.png"/><Relationship Id="rId2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26" Type="http://schemas.openxmlformats.org/officeDocument/2006/relationships/image" Target="../media/image20.png"/><Relationship Id="rId21" Type="http://schemas.openxmlformats.org/officeDocument/2006/relationships/image" Target="../media/image11.png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5" Type="http://schemas.openxmlformats.org/officeDocument/2006/relationships/image" Target="../media/image15.png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7.png"/><Relationship Id="rId24" Type="http://schemas.openxmlformats.org/officeDocument/2006/relationships/image" Target="../media/image14.png"/><Relationship Id="rId15" Type="http://schemas.openxmlformats.org/officeDocument/2006/relationships/image" Target="../media/image4.png"/><Relationship Id="rId23" Type="http://schemas.openxmlformats.org/officeDocument/2006/relationships/image" Target="../media/image19.png"/><Relationship Id="rId19" Type="http://schemas.openxmlformats.org/officeDocument/2006/relationships/image" Target="../media/image8.png"/><Relationship Id="rId14" Type="http://schemas.openxmlformats.org/officeDocument/2006/relationships/image" Target="../media/image16.png"/><Relationship Id="rId22" Type="http://schemas.openxmlformats.org/officeDocument/2006/relationships/image" Target="../media/image18.png"/><Relationship Id="rId27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AD84-8381-EE47-8655-D08C49B14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Activity: MLP Structure</a:t>
            </a:r>
          </a:p>
        </p:txBody>
      </p:sp>
    </p:spTree>
    <p:extLst>
      <p:ext uri="{BB962C8B-B14F-4D97-AF65-F5344CB8AC3E}">
        <p14:creationId xmlns:p14="http://schemas.microsoft.com/office/powerpoint/2010/main" val="13663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9937-F32B-CA97-9778-59220C37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EF4D5-61BC-842F-41C4-6D9B69E9E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each of the following, determine (a) how many logistic regression models and (b) how many parameters are contained in the model.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Logistic regression with 3 input features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1 logistic regression model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4 parameters – one for each input feature, and one additional bias term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It may be helpful to draw or create graphs for these models. For this activity, bias/intercept parameters may be ignored.</a:t>
            </a:r>
          </a:p>
        </p:txBody>
      </p:sp>
    </p:spTree>
    <p:extLst>
      <p:ext uri="{BB962C8B-B14F-4D97-AF65-F5344CB8AC3E}">
        <p14:creationId xmlns:p14="http://schemas.microsoft.com/office/powerpoint/2010/main" val="45043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9937-F32B-CA97-9778-59220C37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EF4D5-61BC-842F-41C4-6D9B69E9E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For each of the following, determine (a) how many logistic regression models and (b) how many parameters are contained in the model.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An MLP with 3 input features and 1 hidden layer with 6 hidden units</a:t>
            </a:r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AutoNum type="alphaLcParenR"/>
            </a:pPr>
            <a:r>
              <a:rPr lang="en-US" sz="2400" dirty="0"/>
              <a:t>There are 7 logistic regression models: one for each hidden unit, and 1 for the outcome</a:t>
            </a:r>
          </a:p>
          <a:p>
            <a:pPr marL="457200" indent="-457200">
              <a:buFont typeface="Arial" panose="020B0604020202020204" pitchFamily="34" charset="0"/>
              <a:buAutoNum type="alphaLcParenR"/>
            </a:pPr>
            <a:r>
              <a:rPr lang="en-US" sz="2400" dirty="0"/>
              <a:t>There are: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3 x 6 = 18 connections between the input features and the hidden units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6 additional bias terms (one per hidden unit)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6 connections between units in the hidden layer and the outcome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1 bias term for the outcome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500" dirty="0"/>
              <a:t>This gives us 31 parameters in total.</a:t>
            </a:r>
          </a:p>
          <a:p>
            <a:pPr marL="514350" indent="-514350">
              <a:buFont typeface="+mj-lt"/>
              <a:buAutoNum type="alphaLcParenR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It may be helpful to draw or create graphs for these models.</a:t>
            </a:r>
          </a:p>
        </p:txBody>
      </p:sp>
    </p:spTree>
    <p:extLst>
      <p:ext uri="{BB962C8B-B14F-4D97-AF65-F5344CB8AC3E}">
        <p14:creationId xmlns:p14="http://schemas.microsoft.com/office/powerpoint/2010/main" val="977899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9937-F32B-CA97-9778-59220C37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EF4D5-61BC-842F-41C4-6D9B69E9E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/>
              <a:t>For each of the following, determine (a) how many logistic regression models and (b) how many parameters are contained in the model.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3. An MLP with 3 input features and 2 hidden layers, each with 6 hidden units</a:t>
            </a:r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AutoNum type="alphaLcParenR"/>
            </a:pPr>
            <a:r>
              <a:rPr lang="en-US" sz="2400" dirty="0"/>
              <a:t>There are 13 logistic regression models: 1 for each of the 6 * 2 = 12 hidden units, and 1 for the outcome</a:t>
            </a:r>
          </a:p>
          <a:p>
            <a:pPr marL="457200" indent="-457200">
              <a:buFont typeface="Arial" panose="020B0604020202020204" pitchFamily="34" charset="0"/>
              <a:buAutoNum type="alphaLcParenR"/>
            </a:pPr>
            <a:r>
              <a:rPr lang="en-US" sz="2400" dirty="0"/>
              <a:t>There are: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3 x 6 = 18 connections between the input features and the hidden units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6 additional bias terms (one per hidden unit)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6 x 6 = 36 connections between units in the first hidden layer and units in the second hidden layer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6 bias terms, one per hidden unit in the second hidden layer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6 connections between units in the second hidden layer and the outcome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1 bias term for the outcome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This gives us 73 parameters in total.</a:t>
            </a:r>
          </a:p>
          <a:p>
            <a:pPr marL="514350" indent="-514350">
              <a:buFont typeface="+mj-lt"/>
              <a:buAutoNum type="alphaLcParenR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It may be helpful to draw or create graphs for these models.</a:t>
            </a:r>
          </a:p>
        </p:txBody>
      </p:sp>
    </p:spTree>
    <p:extLst>
      <p:ext uri="{BB962C8B-B14F-4D97-AF65-F5344CB8AC3E}">
        <p14:creationId xmlns:p14="http://schemas.microsoft.com/office/powerpoint/2010/main" val="351022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9937-F32B-CA97-9778-59220C37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EF4D5-61BC-842F-41C4-6D9B69E9E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49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dirty="0"/>
              <a:t>For each of the following, determine (a) how many logistic regression models and (b) how many parameters are contained in the model.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4. (challenge) An MLP with 3 input features and 3 hidden layers with 6, 2, and 6 hidden units, respectively</a:t>
            </a:r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AutoNum type="alphaLcParenR"/>
            </a:pPr>
            <a:r>
              <a:rPr lang="en-US" sz="2400" dirty="0"/>
              <a:t>There are 15 logistic regression models: 1 for each of the 6 + 2 + 6 = 14 hidden units, and 1 for the outcome</a:t>
            </a:r>
          </a:p>
          <a:p>
            <a:pPr marL="457200" indent="-457200">
              <a:buFont typeface="Arial" panose="020B0604020202020204" pitchFamily="34" charset="0"/>
              <a:buAutoNum type="alphaLcParenR"/>
            </a:pPr>
            <a:r>
              <a:rPr lang="en-US" sz="2400" dirty="0"/>
              <a:t>There are: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3 x 6 = 18 connections between the input features and the hidden units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6 additional bias terms (one per hidden unit)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6 x 2 = 12 connections between units in the first hidden layer and units in the second hidden layer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2 bias terms, one per hidden unit in the second hidden layer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2 x 6 = 12 connections between units in the second hidden layer and units in the third hidden layer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6 bias terms, one per hidden unit in the third hidden layer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6 connections between units in the third hidden layer and the outcome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1 bias term for the outcome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This gives us 63 parameters in total – fewer than the previous exercise even though this MLP has more hidden layers and more total hidden units!</a:t>
            </a:r>
          </a:p>
          <a:p>
            <a:pPr marL="514350" indent="-514350">
              <a:buFont typeface="+mj-lt"/>
              <a:buAutoNum type="alphaLcParenR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It may be helpful to draw or create graphs for these models.</a:t>
            </a:r>
          </a:p>
        </p:txBody>
      </p:sp>
    </p:spTree>
    <p:extLst>
      <p:ext uri="{BB962C8B-B14F-4D97-AF65-F5344CB8AC3E}">
        <p14:creationId xmlns:p14="http://schemas.microsoft.com/office/powerpoint/2010/main" val="4062546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47D0-0E90-45FD-0BEB-9DC70CAF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7893"/>
          </a:xfrm>
        </p:spPr>
        <p:txBody>
          <a:bodyPr>
            <a:normAutofit fontScale="90000"/>
          </a:bodyPr>
          <a:lstStyle/>
          <a:p>
            <a:r>
              <a:rPr lang="en-US" dirty="0"/>
              <a:t>Part IIA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BDE6AFC2-AF2B-CDED-99C8-B6F2F5307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61573"/>
                <a:ext cx="6618227" cy="5577767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400" dirty="0"/>
                  <a:t>The MLP at right is designed to predict ICU mortality from systolic blood pressure on admission.</a:t>
                </a:r>
              </a:p>
              <a:p>
                <a:r>
                  <a:rPr lang="en-US" sz="2400" dirty="0"/>
                  <a:t>We would like to have a model that predicts high mortality risk associated with both </a:t>
                </a:r>
                <a:r>
                  <a:rPr lang="en-US" sz="2400" i="1" dirty="0"/>
                  <a:t>very high </a:t>
                </a:r>
                <a:r>
                  <a:rPr lang="en-US" sz="2400" dirty="0"/>
                  <a:t>AND </a:t>
                </a:r>
                <a:r>
                  <a:rPr lang="en-US" sz="2400" i="1" dirty="0"/>
                  <a:t>very low </a:t>
                </a:r>
                <a:r>
                  <a:rPr lang="en-US" sz="2400" dirty="0"/>
                  <a:t>systolic</a:t>
                </a:r>
                <a:r>
                  <a:rPr lang="en-US" sz="2400" i="1" dirty="0"/>
                  <a:t> </a:t>
                </a:r>
                <a:r>
                  <a:rPr lang="en-US" sz="2400" dirty="0"/>
                  <a:t>blood pressure.</a:t>
                </a:r>
              </a:p>
              <a:p>
                <a:r>
                  <a:rPr lang="en-US" sz="2400" dirty="0"/>
                  <a:t>Let’s 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detects </a:t>
                </a:r>
                <a:r>
                  <a:rPr lang="en-US" sz="2400" i="1" dirty="0"/>
                  <a:t>very high</a:t>
                </a:r>
                <a:r>
                  <a:rPr lang="en-US" sz="2400" dirty="0"/>
                  <a:t> blood pressure,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detects </a:t>
                </a:r>
                <a:r>
                  <a:rPr lang="en-US" sz="2400" i="1" dirty="0"/>
                  <a:t>very low </a:t>
                </a:r>
                <a:r>
                  <a:rPr lang="en-US" sz="2400" dirty="0"/>
                  <a:t>blood pressure,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is the model’s final prediction about the probability of mortality.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Goal:</a:t>
                </a:r>
              </a:p>
              <a:p>
                <a:pPr marL="0" indent="0">
                  <a:buNone/>
                </a:pPr>
                <a:r>
                  <a:rPr lang="en-US" sz="2400" dirty="0"/>
                  <a:t>For each of the parameters highlighted in red, determine whether the value of that parameter should be (a) positive, or (b) negative.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Answers: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sz="2400" dirty="0"/>
                  <a:t> must be positive: the log-odds of very high blood pressure increase as SBP increases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must be negative: the log-odds of very low blood pressure decrease as SBP increases</a:t>
                </a:r>
              </a:p>
              <a:p>
                <a:r>
                  <a:rPr lang="en-US" sz="2400" dirty="0"/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must be positive, since the log-odds of mortality increases as (a) the probability of very high blood pressure increases, and (b) the probability of very low blood pressure increases</a:t>
                </a:r>
              </a:p>
              <a:p>
                <a:r>
                  <a:rPr lang="en-US" sz="2400" dirty="0"/>
                  <a:t>Note that it is easier to understand relationships between predictors and coefficients if we consider </a:t>
                </a:r>
                <a:r>
                  <a:rPr lang="en-US" sz="2400" i="1" dirty="0"/>
                  <a:t>normalized</a:t>
                </a:r>
                <a:r>
                  <a:rPr lang="en-US" sz="2400" dirty="0"/>
                  <a:t> SBP values. After normalizing, we would have large negative SBP values for individuals with very low blood pressure and large positive SBP values for individuals with very high blood pressure </a:t>
                </a:r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BDE6AFC2-AF2B-CDED-99C8-B6F2F5307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61573"/>
                <a:ext cx="6618227" cy="5577767"/>
              </a:xfrm>
              <a:blipFill>
                <a:blip r:embed="rId11"/>
                <a:stretch>
                  <a:fillRect l="-382" t="-1364" r="-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023113-F936-061C-928F-74BAA09D1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494957"/>
              </p:ext>
            </p:extLst>
          </p:nvPr>
        </p:nvGraphicFramePr>
        <p:xfrm>
          <a:off x="8457317" y="4133963"/>
          <a:ext cx="1372864" cy="62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32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68462D-2836-DBF2-4DD0-9ED411800914}"/>
              </a:ext>
            </a:extLst>
          </p:cNvPr>
          <p:cNvCxnSpPr>
            <a:cxnSpLocks/>
          </p:cNvCxnSpPr>
          <p:nvPr/>
        </p:nvCxnSpPr>
        <p:spPr>
          <a:xfrm flipV="1">
            <a:off x="9267188" y="4757195"/>
            <a:ext cx="235178" cy="613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AE02B5-5E85-68DA-1CD0-C71E9BBFE3CE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8817744" y="4767432"/>
            <a:ext cx="334207" cy="6036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E6CBC16-7D14-3971-7A9E-208B5CC7C63B}"/>
                  </a:ext>
                </a:extLst>
              </p:cNvPr>
              <p:cNvSpPr/>
              <p:nvPr/>
            </p:nvSpPr>
            <p:spPr>
              <a:xfrm>
                <a:off x="8582566" y="3475350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E6CBC16-7D14-3971-7A9E-208B5CC7C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566" y="3475350"/>
                <a:ext cx="470357" cy="459473"/>
              </a:xfrm>
              <a:prstGeom prst="ellipse">
                <a:avLst/>
              </a:prstGeom>
              <a:blipFill>
                <a:blip r:embed="rId12"/>
                <a:stretch>
                  <a:fillRect l="-38462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B9E373-756A-423E-3361-2441F9B2F024}"/>
              </a:ext>
            </a:extLst>
          </p:cNvPr>
          <p:cNvCxnSpPr>
            <a:cxnSpLocks/>
            <a:endCxn id="22" idx="4"/>
          </p:cNvCxnSpPr>
          <p:nvPr/>
        </p:nvCxnSpPr>
        <p:spPr>
          <a:xfrm flipV="1">
            <a:off x="8817745" y="3934823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A83701-6455-ABE5-482D-F6667C6D56C7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8817745" y="3299385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215E305-858B-B597-7157-F5E5118ADDC8}"/>
                  </a:ext>
                </a:extLst>
              </p:cNvPr>
              <p:cNvSpPr txBox="1"/>
              <p:nvPr/>
            </p:nvSpPr>
            <p:spPr>
              <a:xfrm>
                <a:off x="9267439" y="415250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215E305-858B-B597-7157-F5E5118AD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439" y="4152500"/>
                <a:ext cx="482826" cy="512576"/>
              </a:xfrm>
              <a:prstGeom prst="rect">
                <a:avLst/>
              </a:prstGeom>
              <a:blipFill>
                <a:blip r:embed="rId13"/>
                <a:stretch>
                  <a:fillRect l="-7692" r="-769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3" name="Table 42">
                <a:extLst>
                  <a:ext uri="{FF2B5EF4-FFF2-40B4-BE49-F238E27FC236}">
                    <a16:creationId xmlns:a16="http://schemas.microsoft.com/office/drawing/2014/main" id="{FAD4850E-66A8-CC17-2478-77F67F9CAD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5110642"/>
                  </p:ext>
                </p:extLst>
              </p:nvPr>
            </p:nvGraphicFramePr>
            <p:xfrm>
              <a:off x="8790436" y="5371067"/>
              <a:ext cx="723031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3" name="Table 42">
                <a:extLst>
                  <a:ext uri="{FF2B5EF4-FFF2-40B4-BE49-F238E27FC236}">
                    <a16:creationId xmlns:a16="http://schemas.microsoft.com/office/drawing/2014/main" id="{FAD4850E-66A8-CC17-2478-77F67F9CAD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5110642"/>
                  </p:ext>
                </p:extLst>
              </p:nvPr>
            </p:nvGraphicFramePr>
            <p:xfrm>
              <a:off x="8790436" y="5371067"/>
              <a:ext cx="723031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3448" t="-3509" r="-5172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763E65E-9393-7579-F8E7-42AB4B7B01F5}"/>
                  </a:ext>
                </a:extLst>
              </p:cNvPr>
              <p:cNvSpPr txBox="1"/>
              <p:nvPr/>
            </p:nvSpPr>
            <p:spPr>
              <a:xfrm>
                <a:off x="8410193" y="2790635"/>
                <a:ext cx="1000972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763E65E-9393-7579-F8E7-42AB4B7B0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193" y="2790635"/>
                <a:ext cx="1000972" cy="392993"/>
              </a:xfrm>
              <a:prstGeom prst="rect">
                <a:avLst/>
              </a:prstGeom>
              <a:blipFill>
                <a:blip r:embed="rId15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BF101F7-027B-0726-DE45-CDDCFCF07D27}"/>
                  </a:ext>
                </a:extLst>
              </p:cNvPr>
              <p:cNvSpPr txBox="1"/>
              <p:nvPr/>
            </p:nvSpPr>
            <p:spPr>
              <a:xfrm>
                <a:off x="8582566" y="415250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BF101F7-027B-0726-DE45-CDDCFCF07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566" y="4152500"/>
                <a:ext cx="482826" cy="512576"/>
              </a:xfrm>
              <a:prstGeom prst="rect">
                <a:avLst/>
              </a:prstGeom>
              <a:blipFill>
                <a:blip r:embed="rId16"/>
                <a:stretch>
                  <a:fillRect l="-7692" r="-769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97F64C7-A138-ACE2-C86D-75D1DECF38B2}"/>
                  </a:ext>
                </a:extLst>
              </p:cNvPr>
              <p:cNvSpPr/>
              <p:nvPr/>
            </p:nvSpPr>
            <p:spPr>
              <a:xfrm>
                <a:off x="9267188" y="3476786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97F64C7-A138-ACE2-C86D-75D1DECF3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188" y="3476786"/>
                <a:ext cx="470357" cy="459473"/>
              </a:xfrm>
              <a:prstGeom prst="ellipse">
                <a:avLst/>
              </a:prstGeom>
              <a:blipFill>
                <a:blip r:embed="rId17"/>
                <a:stretch>
                  <a:fillRect l="-35897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AE0C496-888D-65A7-C0BC-34B370B05CB5}"/>
              </a:ext>
            </a:extLst>
          </p:cNvPr>
          <p:cNvCxnSpPr>
            <a:cxnSpLocks/>
            <a:endCxn id="46" idx="4"/>
          </p:cNvCxnSpPr>
          <p:nvPr/>
        </p:nvCxnSpPr>
        <p:spPr>
          <a:xfrm flipV="1">
            <a:off x="9502367" y="3936259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B012D73-91A7-0B4A-3B03-AC5666D8FADD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9502367" y="3299385"/>
            <a:ext cx="0" cy="177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53815329-0FAF-D665-3FB0-DCF8818AB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778501"/>
              </p:ext>
            </p:extLst>
          </p:nvPr>
        </p:nvGraphicFramePr>
        <p:xfrm>
          <a:off x="8457317" y="2673703"/>
          <a:ext cx="1372864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CBB0A5D-DA61-97A2-504B-C81E51D28F7D}"/>
              </a:ext>
            </a:extLst>
          </p:cNvPr>
          <p:cNvCxnSpPr>
            <a:cxnSpLocks/>
          </p:cNvCxnSpPr>
          <p:nvPr/>
        </p:nvCxnSpPr>
        <p:spPr>
          <a:xfrm flipH="1" flipV="1">
            <a:off x="9349611" y="2360917"/>
            <a:ext cx="152755" cy="331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27CA1CF7-69F8-67F9-4854-877A755D1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564214"/>
              </p:ext>
            </p:extLst>
          </p:nvPr>
        </p:nvGraphicFramePr>
        <p:xfrm>
          <a:off x="8806247" y="1749912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8066E56-4B9B-C44B-50D1-45E0937417CD}"/>
                  </a:ext>
                </a:extLst>
              </p:cNvPr>
              <p:cNvSpPr txBox="1"/>
              <p:nvPr/>
            </p:nvSpPr>
            <p:spPr>
              <a:xfrm>
                <a:off x="8924525" y="1759834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US" sz="2797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8066E56-4B9B-C44B-50D1-45E093741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525" y="1759834"/>
                <a:ext cx="482826" cy="51257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47A3D5-FC8A-EBF5-DF66-3BF9D8BB364E}"/>
              </a:ext>
            </a:extLst>
          </p:cNvPr>
          <p:cNvCxnSpPr>
            <a:cxnSpLocks/>
          </p:cNvCxnSpPr>
          <p:nvPr/>
        </p:nvCxnSpPr>
        <p:spPr>
          <a:xfrm flipV="1">
            <a:off x="8800533" y="2371175"/>
            <a:ext cx="171420" cy="2857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55215DC-EE1D-1B35-611E-D2BAF29982F5}"/>
                  </a:ext>
                </a:extLst>
              </p:cNvPr>
              <p:cNvSpPr/>
              <p:nvPr/>
            </p:nvSpPr>
            <p:spPr>
              <a:xfrm>
                <a:off x="8899936" y="1061573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55215DC-EE1D-1B35-611E-D2BAF2998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936" y="1061573"/>
                <a:ext cx="470357" cy="459473"/>
              </a:xfrm>
              <a:prstGeom prst="ellipse">
                <a:avLst/>
              </a:prstGeom>
              <a:blipFill>
                <a:blip r:embed="rId19"/>
                <a:stretch>
                  <a:fillRect l="-35897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B683CD5-9015-BE51-EF83-36435044E298}"/>
              </a:ext>
            </a:extLst>
          </p:cNvPr>
          <p:cNvCxnSpPr>
            <a:cxnSpLocks/>
            <a:endCxn id="54" idx="4"/>
          </p:cNvCxnSpPr>
          <p:nvPr/>
        </p:nvCxnSpPr>
        <p:spPr>
          <a:xfrm flipV="1">
            <a:off x="9135115" y="1521046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CE9362C-9E4E-ACA9-DD1C-36C96A411A7D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9135115" y="885608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ADD3626B-F7FC-2967-24F1-972631C41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658839"/>
              </p:ext>
            </p:extLst>
          </p:nvPr>
        </p:nvGraphicFramePr>
        <p:xfrm>
          <a:off x="8791898" y="281579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5C2F83A-09AF-5A4F-2773-ED34D788BDB1}"/>
                  </a:ext>
                </a:extLst>
              </p:cNvPr>
              <p:cNvSpPr txBox="1"/>
              <p:nvPr/>
            </p:nvSpPr>
            <p:spPr>
              <a:xfrm>
                <a:off x="8968936" y="297871"/>
                <a:ext cx="388450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5C2F83A-09AF-5A4F-2773-ED34D788B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936" y="297871"/>
                <a:ext cx="388450" cy="512576"/>
              </a:xfrm>
              <a:prstGeom prst="rect">
                <a:avLst/>
              </a:prstGeom>
              <a:blipFill>
                <a:blip r:embed="rId20"/>
                <a:stretch>
                  <a:fillRect l="-9677" r="-6452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D2EA94C-D689-2AC4-0D57-91CF6CA65B37}"/>
                  </a:ext>
                </a:extLst>
              </p:cNvPr>
              <p:cNvSpPr txBox="1"/>
              <p:nvPr/>
            </p:nvSpPr>
            <p:spPr>
              <a:xfrm>
                <a:off x="9107604" y="2782249"/>
                <a:ext cx="1000972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D2EA94C-D689-2AC4-0D57-91CF6CA65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604" y="2782249"/>
                <a:ext cx="1000972" cy="392993"/>
              </a:xfrm>
              <a:prstGeom prst="rect">
                <a:avLst/>
              </a:prstGeom>
              <a:blipFill>
                <a:blip r:embed="rId21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48632BB-6B04-D11A-BD58-D66D114FD3A6}"/>
                  </a:ext>
                </a:extLst>
              </p:cNvPr>
              <p:cNvSpPr txBox="1"/>
              <p:nvPr/>
            </p:nvSpPr>
            <p:spPr>
              <a:xfrm>
                <a:off x="9364579" y="4881130"/>
                <a:ext cx="48282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48632BB-6B04-D11A-BD58-D66D114FD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4579" y="4881130"/>
                <a:ext cx="482826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4734B1D-AC94-D50B-BBD0-A324512F4E1F}"/>
                  </a:ext>
                </a:extLst>
              </p:cNvPr>
              <p:cNvSpPr txBox="1"/>
              <p:nvPr/>
            </p:nvSpPr>
            <p:spPr>
              <a:xfrm>
                <a:off x="8538490" y="4902645"/>
                <a:ext cx="48282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4734B1D-AC94-D50B-BBD0-A324512F4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490" y="4902645"/>
                <a:ext cx="48282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35802EE-ABEF-501A-1FED-8B8DF037E676}"/>
                  </a:ext>
                </a:extLst>
              </p:cNvPr>
              <p:cNvSpPr txBox="1"/>
              <p:nvPr/>
            </p:nvSpPr>
            <p:spPr>
              <a:xfrm>
                <a:off x="9470559" y="2325396"/>
                <a:ext cx="482826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35802EE-ABEF-501A-1FED-8B8DF037E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59" y="2325396"/>
                <a:ext cx="482826" cy="362984"/>
              </a:xfrm>
              <a:prstGeom prst="rect">
                <a:avLst/>
              </a:prstGeom>
              <a:blipFill>
                <a:blip r:embed="rId2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F7410D5-886F-CBDC-BFFB-DA7E710415A8}"/>
                  </a:ext>
                </a:extLst>
              </p:cNvPr>
              <p:cNvSpPr txBox="1"/>
              <p:nvPr/>
            </p:nvSpPr>
            <p:spPr>
              <a:xfrm>
                <a:off x="8307610" y="2312060"/>
                <a:ext cx="482826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F7410D5-886F-CBDC-BFFB-DA7E71041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610" y="2312060"/>
                <a:ext cx="482826" cy="362984"/>
              </a:xfrm>
              <a:prstGeom prst="rect">
                <a:avLst/>
              </a:prstGeom>
              <a:blipFill>
                <a:blip r:embed="rId2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572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47D0-0E90-45FD-0BEB-9DC70CAF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5789"/>
          </a:xfrm>
        </p:spPr>
        <p:txBody>
          <a:bodyPr/>
          <a:lstStyle/>
          <a:p>
            <a:r>
              <a:rPr lang="en-US" dirty="0"/>
              <a:t>Part IIB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BDE6AFC2-AF2B-CDED-99C8-B6F2F5307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413" y="1262270"/>
                <a:ext cx="6841266" cy="523060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400" dirty="0"/>
                  <a:t>The MLP at right is designed to predict disease mortality from age and sex</a:t>
                </a:r>
              </a:p>
              <a:p>
                <a:r>
                  <a:rPr lang="en-US" sz="2400" dirty="0"/>
                  <a:t>We would like to have a model that predicts high mortality risk only for </a:t>
                </a:r>
                <a:r>
                  <a:rPr lang="en-US" sz="2400" i="1" dirty="0"/>
                  <a:t>males over 60 </a:t>
                </a:r>
                <a:r>
                  <a:rPr lang="en-US" sz="2400" dirty="0"/>
                  <a:t>AND </a:t>
                </a:r>
                <a:r>
                  <a:rPr lang="en-US" sz="2400" i="1" dirty="0"/>
                  <a:t>females under 60</a:t>
                </a:r>
              </a:p>
              <a:p>
                <a:r>
                  <a:rPr lang="en-US" sz="2400" dirty="0"/>
                  <a:t>Let’s 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detects </a:t>
                </a:r>
                <a:r>
                  <a:rPr lang="en-US" sz="2400" i="1" dirty="0"/>
                  <a:t>males over 60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detects </a:t>
                </a:r>
                <a:r>
                  <a:rPr lang="en-US" sz="2400" i="1" dirty="0"/>
                  <a:t>females under 60</a:t>
                </a:r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is the model’s final prediction about the probability of mortality.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Goal:</a:t>
                </a:r>
              </a:p>
              <a:p>
                <a:pPr marL="0" indent="0">
                  <a:buNone/>
                </a:pPr>
                <a:r>
                  <a:rPr lang="en-US" sz="2400" dirty="0"/>
                  <a:t>For each of the parameters highlighted in red, determine whether the value of that parameter should be (a) positive, or (b) negative.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Answers: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sz="2400" dirty="0"/>
                  <a:t> must be positive: the log-odds of being a male over 60 increases with age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sz="2400" dirty="0"/>
                  <a:t> must be negative: the log-odds of being a female under 60 decreases with age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sz="2400" dirty="0"/>
                  <a:t> must be negative: the log-odds of being a male over 60 decreases with female sex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) compared to male sex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sz="2400" dirty="0"/>
                  <a:t> must be positive: the log-odds of being a female under 60 increases with female sex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) compared to male sex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must be positive, since the log-odds of mortality increases as (a) the probability of being a male over 60 increases, and (b) the probability of being a female under 60 increases</a:t>
                </a:r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BDE6AFC2-AF2B-CDED-99C8-B6F2F5307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413" y="1262270"/>
                <a:ext cx="6841266" cy="5230605"/>
              </a:xfrm>
              <a:blipFill>
                <a:blip r:embed="rId11"/>
                <a:stretch>
                  <a:fillRect l="-371" t="-1453" r="-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5204BB7-5E81-A577-6883-A749968F4257}"/>
              </a:ext>
            </a:extLst>
          </p:cNvPr>
          <p:cNvGraphicFramePr>
            <a:graphicFrameLocks noGrp="1"/>
          </p:cNvGraphicFramePr>
          <p:nvPr/>
        </p:nvGraphicFramePr>
        <p:xfrm>
          <a:off x="8457317" y="4133963"/>
          <a:ext cx="1372864" cy="62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32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40DB28-E696-D955-5A66-0863BC1187B5}"/>
              </a:ext>
            </a:extLst>
          </p:cNvPr>
          <p:cNvCxnSpPr>
            <a:cxnSpLocks/>
          </p:cNvCxnSpPr>
          <p:nvPr/>
        </p:nvCxnSpPr>
        <p:spPr>
          <a:xfrm flipV="1">
            <a:off x="9750265" y="4757195"/>
            <a:ext cx="0" cy="631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F17479-9454-912C-1A4C-5AD415C2DDED}"/>
              </a:ext>
            </a:extLst>
          </p:cNvPr>
          <p:cNvCxnSpPr>
            <a:cxnSpLocks/>
          </p:cNvCxnSpPr>
          <p:nvPr/>
        </p:nvCxnSpPr>
        <p:spPr>
          <a:xfrm flipH="1" flipV="1">
            <a:off x="8788722" y="4781780"/>
            <a:ext cx="857694" cy="5732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8AF2A37-379C-7A8A-D70E-876115668647}"/>
                  </a:ext>
                </a:extLst>
              </p:cNvPr>
              <p:cNvSpPr/>
              <p:nvPr/>
            </p:nvSpPr>
            <p:spPr>
              <a:xfrm>
                <a:off x="8582566" y="3475350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8AF2A37-379C-7A8A-D70E-876115668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566" y="3475350"/>
                <a:ext cx="470357" cy="459473"/>
              </a:xfrm>
              <a:prstGeom prst="ellipse">
                <a:avLst/>
              </a:prstGeom>
              <a:blipFill>
                <a:blip r:embed="rId12"/>
                <a:stretch>
                  <a:fillRect l="-38462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86CAA51-CF9A-5DDB-6D8F-5D6FC86A1BB5}"/>
              </a:ext>
            </a:extLst>
          </p:cNvPr>
          <p:cNvCxnSpPr>
            <a:cxnSpLocks/>
            <a:endCxn id="22" idx="4"/>
          </p:cNvCxnSpPr>
          <p:nvPr/>
        </p:nvCxnSpPr>
        <p:spPr>
          <a:xfrm flipV="1">
            <a:off x="8817745" y="3934823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842C82D-269A-63F2-CCA8-A1BD28082954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8817745" y="3299385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E60CEE3-0806-CCC2-8A5D-389F52EAB991}"/>
                  </a:ext>
                </a:extLst>
              </p:cNvPr>
              <p:cNvSpPr txBox="1"/>
              <p:nvPr/>
            </p:nvSpPr>
            <p:spPr>
              <a:xfrm>
                <a:off x="9267439" y="415250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E60CEE3-0806-CCC2-8A5D-389F52EAB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439" y="4152500"/>
                <a:ext cx="482826" cy="512576"/>
              </a:xfrm>
              <a:prstGeom prst="rect">
                <a:avLst/>
              </a:prstGeom>
              <a:blipFill>
                <a:blip r:embed="rId13"/>
                <a:stretch>
                  <a:fillRect l="-7692" r="-769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8" name="Table 47">
                <a:extLst>
                  <a:ext uri="{FF2B5EF4-FFF2-40B4-BE49-F238E27FC236}">
                    <a16:creationId xmlns:a16="http://schemas.microsoft.com/office/drawing/2014/main" id="{4FC08466-8463-AAF0-641D-62460241C6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3251059"/>
                  </p:ext>
                </p:extLst>
              </p:nvPr>
            </p:nvGraphicFramePr>
            <p:xfrm>
              <a:off x="8435563" y="5369487"/>
              <a:ext cx="141637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8186">
                      <a:extLst>
                        <a:ext uri="{9D8B030D-6E8A-4147-A177-3AD203B41FA5}">
                          <a16:colId xmlns:a16="http://schemas.microsoft.com/office/drawing/2014/main" val="770359110"/>
                        </a:ext>
                      </a:extLst>
                    </a:gridCol>
                    <a:gridCol w="708186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8" name="Table 47">
                <a:extLst>
                  <a:ext uri="{FF2B5EF4-FFF2-40B4-BE49-F238E27FC236}">
                    <a16:creationId xmlns:a16="http://schemas.microsoft.com/office/drawing/2014/main" id="{4FC08466-8463-AAF0-641D-62460241C6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3251059"/>
                  </p:ext>
                </p:extLst>
              </p:nvPr>
            </p:nvGraphicFramePr>
            <p:xfrm>
              <a:off x="8435563" y="5369487"/>
              <a:ext cx="141637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8186">
                      <a:extLst>
                        <a:ext uri="{9D8B030D-6E8A-4147-A177-3AD203B41FA5}">
                          <a16:colId xmlns:a16="http://schemas.microsoft.com/office/drawing/2014/main" val="770359110"/>
                        </a:ext>
                      </a:extLst>
                    </a:gridCol>
                    <a:gridCol w="708186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3571" t="-3509" r="-107143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03571" t="-3509" r="-7143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DFA82BB-74C1-4FCF-7F72-ECF07350B4F5}"/>
              </a:ext>
            </a:extLst>
          </p:cNvPr>
          <p:cNvSpPr txBox="1"/>
          <p:nvPr/>
        </p:nvSpPr>
        <p:spPr>
          <a:xfrm rot="18054908">
            <a:off x="8753219" y="6401593"/>
            <a:ext cx="109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Sex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C59623E-E25F-7799-7534-BAE2468534D6}"/>
                  </a:ext>
                </a:extLst>
              </p:cNvPr>
              <p:cNvSpPr txBox="1"/>
              <p:nvPr/>
            </p:nvSpPr>
            <p:spPr>
              <a:xfrm>
                <a:off x="8410193" y="2790635"/>
                <a:ext cx="1000972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C59623E-E25F-7799-7534-BAE246853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193" y="2790635"/>
                <a:ext cx="1000972" cy="392993"/>
              </a:xfrm>
              <a:prstGeom prst="rect">
                <a:avLst/>
              </a:prstGeom>
              <a:blipFill>
                <a:blip r:embed="rId15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0F88577-6B55-5FF1-0E43-6D6C2E944C2D}"/>
                  </a:ext>
                </a:extLst>
              </p:cNvPr>
              <p:cNvSpPr txBox="1"/>
              <p:nvPr/>
            </p:nvSpPr>
            <p:spPr>
              <a:xfrm>
                <a:off x="8582566" y="415250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0F88577-6B55-5FF1-0E43-6D6C2E944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566" y="4152500"/>
                <a:ext cx="482826" cy="512576"/>
              </a:xfrm>
              <a:prstGeom prst="rect">
                <a:avLst/>
              </a:prstGeom>
              <a:blipFill>
                <a:blip r:embed="rId16"/>
                <a:stretch>
                  <a:fillRect l="-7692" r="-769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3040129-7B67-8E31-CD5D-C0BD5B1DC1EB}"/>
                  </a:ext>
                </a:extLst>
              </p:cNvPr>
              <p:cNvSpPr/>
              <p:nvPr/>
            </p:nvSpPr>
            <p:spPr>
              <a:xfrm>
                <a:off x="9267188" y="3476786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3040129-7B67-8E31-CD5D-C0BD5B1DC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188" y="3476786"/>
                <a:ext cx="470357" cy="459473"/>
              </a:xfrm>
              <a:prstGeom prst="ellipse">
                <a:avLst/>
              </a:prstGeom>
              <a:blipFill>
                <a:blip r:embed="rId17"/>
                <a:stretch>
                  <a:fillRect l="-35897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F646DF4-5509-E80E-38E3-D928F7EA0A94}"/>
              </a:ext>
            </a:extLst>
          </p:cNvPr>
          <p:cNvCxnSpPr>
            <a:cxnSpLocks/>
            <a:endCxn id="53" idx="4"/>
          </p:cNvCxnSpPr>
          <p:nvPr/>
        </p:nvCxnSpPr>
        <p:spPr>
          <a:xfrm flipV="1">
            <a:off x="9502367" y="3936259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C14A0AC-64C6-3D96-9D3C-B8EF9F1C4C8B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9502367" y="3299385"/>
            <a:ext cx="0" cy="177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87873E39-741F-7B28-BEDC-6E78A1E8CAA7}"/>
              </a:ext>
            </a:extLst>
          </p:cNvPr>
          <p:cNvGraphicFramePr>
            <a:graphicFrameLocks noGrp="1"/>
          </p:cNvGraphicFramePr>
          <p:nvPr/>
        </p:nvGraphicFramePr>
        <p:xfrm>
          <a:off x="8457317" y="2673703"/>
          <a:ext cx="1372864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5C74D8C-51DC-15A8-E1D9-795973ABE226}"/>
              </a:ext>
            </a:extLst>
          </p:cNvPr>
          <p:cNvCxnSpPr>
            <a:cxnSpLocks/>
          </p:cNvCxnSpPr>
          <p:nvPr/>
        </p:nvCxnSpPr>
        <p:spPr>
          <a:xfrm flipH="1" flipV="1">
            <a:off x="9349611" y="2360917"/>
            <a:ext cx="152755" cy="331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42768A28-DCB0-50FD-9980-467DD60CF39E}"/>
              </a:ext>
            </a:extLst>
          </p:cNvPr>
          <p:cNvGraphicFramePr>
            <a:graphicFrameLocks noGrp="1"/>
          </p:cNvGraphicFramePr>
          <p:nvPr/>
        </p:nvGraphicFramePr>
        <p:xfrm>
          <a:off x="8806247" y="1749912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32CDC5A-C84E-DBCD-4181-C26AB153FE0F}"/>
                  </a:ext>
                </a:extLst>
              </p:cNvPr>
              <p:cNvSpPr txBox="1"/>
              <p:nvPr/>
            </p:nvSpPr>
            <p:spPr>
              <a:xfrm>
                <a:off x="8924525" y="1759834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US" sz="2797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32CDC5A-C84E-DBCD-4181-C26AB153F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525" y="1759834"/>
                <a:ext cx="482826" cy="51257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76F6A04-F176-7579-0BD2-99FCEB75E9D9}"/>
              </a:ext>
            </a:extLst>
          </p:cNvPr>
          <p:cNvCxnSpPr>
            <a:cxnSpLocks/>
          </p:cNvCxnSpPr>
          <p:nvPr/>
        </p:nvCxnSpPr>
        <p:spPr>
          <a:xfrm flipV="1">
            <a:off x="8800533" y="2371175"/>
            <a:ext cx="171420" cy="2857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0C5E43C-E255-1D79-E384-6E04F13BE371}"/>
                  </a:ext>
                </a:extLst>
              </p:cNvPr>
              <p:cNvSpPr/>
              <p:nvPr/>
            </p:nvSpPr>
            <p:spPr>
              <a:xfrm>
                <a:off x="8899936" y="1061573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0C5E43C-E255-1D79-E384-6E04F13BE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936" y="1061573"/>
                <a:ext cx="470357" cy="459473"/>
              </a:xfrm>
              <a:prstGeom prst="ellipse">
                <a:avLst/>
              </a:prstGeom>
              <a:blipFill>
                <a:blip r:embed="rId19"/>
                <a:stretch>
                  <a:fillRect l="-35897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94B0C4D-763B-83A5-8CED-69F4BB35DCE5}"/>
              </a:ext>
            </a:extLst>
          </p:cNvPr>
          <p:cNvCxnSpPr>
            <a:cxnSpLocks/>
            <a:endCxn id="61" idx="4"/>
          </p:cNvCxnSpPr>
          <p:nvPr/>
        </p:nvCxnSpPr>
        <p:spPr>
          <a:xfrm flipV="1">
            <a:off x="9135115" y="1521046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DD311AC-A938-9E70-00AA-00FCD6BBDDD1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9135115" y="885608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F26DA6CC-DA4C-45D5-B0D3-03CC89CFDB44}"/>
              </a:ext>
            </a:extLst>
          </p:cNvPr>
          <p:cNvGraphicFramePr>
            <a:graphicFrameLocks noGrp="1"/>
          </p:cNvGraphicFramePr>
          <p:nvPr/>
        </p:nvGraphicFramePr>
        <p:xfrm>
          <a:off x="8791898" y="281579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FAEDF4E-94DD-EEFA-35D2-11E837986A29}"/>
                  </a:ext>
                </a:extLst>
              </p:cNvPr>
              <p:cNvSpPr txBox="1"/>
              <p:nvPr/>
            </p:nvSpPr>
            <p:spPr>
              <a:xfrm>
                <a:off x="8968936" y="297871"/>
                <a:ext cx="388450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FAEDF4E-94DD-EEFA-35D2-11E837986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936" y="297871"/>
                <a:ext cx="388450" cy="512576"/>
              </a:xfrm>
              <a:prstGeom prst="rect">
                <a:avLst/>
              </a:prstGeom>
              <a:blipFill>
                <a:blip r:embed="rId20"/>
                <a:stretch>
                  <a:fillRect l="-9677" r="-6452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0F34CEA-D136-070B-4F25-BC24DC32E96E}"/>
                  </a:ext>
                </a:extLst>
              </p:cNvPr>
              <p:cNvSpPr txBox="1"/>
              <p:nvPr/>
            </p:nvSpPr>
            <p:spPr>
              <a:xfrm>
                <a:off x="9107604" y="2782249"/>
                <a:ext cx="1000972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0F34CEA-D136-070B-4F25-BC24DC32E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604" y="2782249"/>
                <a:ext cx="1000972" cy="392993"/>
              </a:xfrm>
              <a:prstGeom prst="rect">
                <a:avLst/>
              </a:prstGeom>
              <a:blipFill>
                <a:blip r:embed="rId21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929EDBD-8DFA-131E-E374-3DD29BD65CFC}"/>
                  </a:ext>
                </a:extLst>
              </p:cNvPr>
              <p:cNvSpPr txBox="1"/>
              <p:nvPr/>
            </p:nvSpPr>
            <p:spPr>
              <a:xfrm>
                <a:off x="9771196" y="4762687"/>
                <a:ext cx="48282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929EDBD-8DFA-131E-E374-3DD29BD65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196" y="4762687"/>
                <a:ext cx="482826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724E64C-DFBB-C5BA-25FB-EACA80A84FC0}"/>
                  </a:ext>
                </a:extLst>
              </p:cNvPr>
              <p:cNvSpPr txBox="1"/>
              <p:nvPr/>
            </p:nvSpPr>
            <p:spPr>
              <a:xfrm>
                <a:off x="9227483" y="5006867"/>
                <a:ext cx="48282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724E64C-DFBB-C5BA-25FB-EACA80A84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83" y="5006867"/>
                <a:ext cx="482826" cy="381515"/>
              </a:xfrm>
              <a:prstGeom prst="rect">
                <a:avLst/>
              </a:prstGeom>
              <a:blipFill>
                <a:blip r:embed="rId23"/>
                <a:stretch>
                  <a:fillRect r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D558276-F1C8-AF73-E7BA-AF89A4CB2C6F}"/>
                  </a:ext>
                </a:extLst>
              </p:cNvPr>
              <p:cNvSpPr txBox="1"/>
              <p:nvPr/>
            </p:nvSpPr>
            <p:spPr>
              <a:xfrm>
                <a:off x="9470559" y="2325396"/>
                <a:ext cx="482826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D558276-F1C8-AF73-E7BA-AF89A4CB2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59" y="2325396"/>
                <a:ext cx="482826" cy="362984"/>
              </a:xfrm>
              <a:prstGeom prst="rect">
                <a:avLst/>
              </a:prstGeom>
              <a:blipFill>
                <a:blip r:embed="rId2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7BB04E1-92B7-BB90-2F16-541D89B26833}"/>
                  </a:ext>
                </a:extLst>
              </p:cNvPr>
              <p:cNvSpPr txBox="1"/>
              <p:nvPr/>
            </p:nvSpPr>
            <p:spPr>
              <a:xfrm>
                <a:off x="8307610" y="2312060"/>
                <a:ext cx="482826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7BB04E1-92B7-BB90-2F16-541D89B26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610" y="2312060"/>
                <a:ext cx="482826" cy="362984"/>
              </a:xfrm>
              <a:prstGeom prst="rect">
                <a:avLst/>
              </a:prstGeom>
              <a:blipFill>
                <a:blip r:embed="rId2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149F5D1-F264-2EA1-F108-942F797A73CC}"/>
              </a:ext>
            </a:extLst>
          </p:cNvPr>
          <p:cNvCxnSpPr>
            <a:cxnSpLocks/>
          </p:cNvCxnSpPr>
          <p:nvPr/>
        </p:nvCxnSpPr>
        <p:spPr>
          <a:xfrm flipV="1">
            <a:off x="8731207" y="4748086"/>
            <a:ext cx="825084" cy="6298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76B29BB-7DB2-2BD3-7C6C-FB249E2970E3}"/>
              </a:ext>
            </a:extLst>
          </p:cNvPr>
          <p:cNvCxnSpPr>
            <a:cxnSpLocks/>
          </p:cNvCxnSpPr>
          <p:nvPr/>
        </p:nvCxnSpPr>
        <p:spPr>
          <a:xfrm flipV="1">
            <a:off x="8521753" y="4748086"/>
            <a:ext cx="0" cy="5970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683140D-A40F-F56F-A62E-A109150FA867}"/>
                  </a:ext>
                </a:extLst>
              </p:cNvPr>
              <p:cNvSpPr txBox="1"/>
              <p:nvPr/>
            </p:nvSpPr>
            <p:spPr>
              <a:xfrm>
                <a:off x="8704806" y="5019890"/>
                <a:ext cx="48282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683140D-A40F-F56F-A62E-A109150FA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806" y="5019890"/>
                <a:ext cx="482826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264D1BD-854F-0C2F-FA03-7FA1B89EB601}"/>
                  </a:ext>
                </a:extLst>
              </p:cNvPr>
              <p:cNvSpPr txBox="1"/>
              <p:nvPr/>
            </p:nvSpPr>
            <p:spPr>
              <a:xfrm>
                <a:off x="8066197" y="4880637"/>
                <a:ext cx="48282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264D1BD-854F-0C2F-FA03-7FA1B89EB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197" y="4880637"/>
                <a:ext cx="482826" cy="381515"/>
              </a:xfrm>
              <a:prstGeom prst="rect">
                <a:avLst/>
              </a:prstGeom>
              <a:blipFill>
                <a:blip r:embed="rId27"/>
                <a:stretch>
                  <a:fillRect r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8DFE569F-4118-F79D-1A3D-0231D145909A}"/>
              </a:ext>
            </a:extLst>
          </p:cNvPr>
          <p:cNvSpPr txBox="1"/>
          <p:nvPr/>
        </p:nvSpPr>
        <p:spPr>
          <a:xfrm rot="18054908">
            <a:off x="7946630" y="6455683"/>
            <a:ext cx="1204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76544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1135</Words>
  <Application>Microsoft Macintosh PowerPoint</Application>
  <PresentationFormat>Widescreen</PresentationFormat>
  <Paragraphs>118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Activity: MLP Structure</vt:lpstr>
      <vt:lpstr>Part I.1</vt:lpstr>
      <vt:lpstr>Part I.2</vt:lpstr>
      <vt:lpstr>Part I.3</vt:lpstr>
      <vt:lpstr>Part I.4</vt:lpstr>
      <vt:lpstr>Part IIA</vt:lpstr>
      <vt:lpstr>Part IIB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Engelhard, M.D., Ph.D.</dc:creator>
  <cp:lastModifiedBy>Matthew Engelhard, M.D., Ph.D.</cp:lastModifiedBy>
  <cp:revision>12</cp:revision>
  <dcterms:created xsi:type="dcterms:W3CDTF">2021-09-14T19:43:02Z</dcterms:created>
  <dcterms:modified xsi:type="dcterms:W3CDTF">2022-09-19T20:17:42Z</dcterms:modified>
</cp:coreProperties>
</file>