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sldIdLst>
    <p:sldId id="297" r:id="rId2"/>
    <p:sldId id="449" r:id="rId3"/>
    <p:sldId id="592" r:id="rId4"/>
    <p:sldId id="367" r:id="rId5"/>
    <p:sldId id="604" r:id="rId6"/>
    <p:sldId id="594" r:id="rId7"/>
    <p:sldId id="598" r:id="rId8"/>
    <p:sldId id="599" r:id="rId9"/>
    <p:sldId id="596" r:id="rId10"/>
    <p:sldId id="602" r:id="rId11"/>
    <p:sldId id="603" r:id="rId12"/>
    <p:sldId id="597" r:id="rId13"/>
    <p:sldId id="593" r:id="rId14"/>
    <p:sldId id="606" r:id="rId15"/>
    <p:sldId id="607" r:id="rId16"/>
    <p:sldId id="609" r:id="rId17"/>
    <p:sldId id="612" r:id="rId18"/>
    <p:sldId id="611" r:id="rId19"/>
    <p:sldId id="608" r:id="rId20"/>
    <p:sldId id="613" r:id="rId21"/>
    <p:sldId id="616" r:id="rId22"/>
    <p:sldId id="520" r:id="rId23"/>
    <p:sldId id="617" r:id="rId24"/>
    <p:sldId id="620" r:id="rId25"/>
    <p:sldId id="619" r:id="rId26"/>
    <p:sldId id="621" r:id="rId27"/>
    <p:sldId id="622" r:id="rId28"/>
    <p:sldId id="623" r:id="rId29"/>
    <p:sldId id="624" r:id="rId30"/>
    <p:sldId id="614" r:id="rId31"/>
    <p:sldId id="436" r:id="rId32"/>
    <p:sldId id="446" r:id="rId33"/>
    <p:sldId id="447" r:id="rId34"/>
    <p:sldId id="625" r:id="rId35"/>
    <p:sldId id="448" r:id="rId36"/>
    <p:sldId id="525" r:id="rId37"/>
    <p:sldId id="626" r:id="rId38"/>
    <p:sldId id="373" r:id="rId39"/>
    <p:sldId id="453" r:id="rId40"/>
    <p:sldId id="590"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1824"/>
  </p:normalViewPr>
  <p:slideViewPr>
    <p:cSldViewPr snapToGrid="0" snapToObjects="1">
      <p:cViewPr varScale="1">
        <p:scale>
          <a:sx n="136" d="100"/>
          <a:sy n="136" d="100"/>
        </p:scale>
        <p:origin x="216" y="7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F4FC45-28A9-C64B-828B-73DD74DA1AAF}" type="datetimeFigureOut">
              <a:rPr lang="en-US" smtClean="0"/>
              <a:t>9/19/22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C36FA-DBBA-6141-8519-EF3DFAEADE3B}" type="slidenum">
              <a:rPr lang="en-US" smtClean="0"/>
              <a:t>‹#›</a:t>
            </a:fld>
            <a:endParaRPr lang="en-US"/>
          </a:p>
        </p:txBody>
      </p:sp>
    </p:spTree>
    <p:extLst>
      <p:ext uri="{BB962C8B-B14F-4D97-AF65-F5344CB8AC3E}">
        <p14:creationId xmlns:p14="http://schemas.microsoft.com/office/powerpoint/2010/main" val="3312181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Hi Everybody</a:t>
            </a:r>
          </a:p>
          <a:p>
            <a:pPr marL="171450" indent="-171450">
              <a:buFontTx/>
              <a:buChar char="-"/>
            </a:pPr>
            <a:r>
              <a:rPr lang="en-US" dirty="0"/>
              <a:t>In this lecture, we’re going to pick up right where we left off – </a:t>
            </a:r>
          </a:p>
          <a:p>
            <a:pPr marL="171450" indent="-171450">
              <a:buFontTx/>
              <a:buChar char="-"/>
            </a:pPr>
            <a:r>
              <a:rPr lang="en-US" dirty="0"/>
              <a:t>we’ll build on our understanding of logistic regression</a:t>
            </a:r>
          </a:p>
          <a:p>
            <a:pPr marL="171450" indent="-171450">
              <a:buFontTx/>
              <a:buChar char="-"/>
            </a:pPr>
            <a:r>
              <a:rPr lang="en-US" dirty="0"/>
              <a:t>And see how we can </a:t>
            </a:r>
            <a:r>
              <a:rPr lang="en-US" i="1" dirty="0"/>
              <a:t>extend</a:t>
            </a:r>
            <a:r>
              <a:rPr lang="en-US" i="0" dirty="0"/>
              <a:t> logistic regression to overcome its major limitation, </a:t>
            </a:r>
          </a:p>
          <a:p>
            <a:pPr marL="171450" indent="-171450">
              <a:buFontTx/>
              <a:buChar char="-"/>
            </a:pPr>
            <a:r>
              <a:rPr lang="en-US" i="0" dirty="0"/>
              <a:t>namely that it can only learn linear decision boundaries</a:t>
            </a:r>
          </a:p>
          <a:p>
            <a:pPr marL="171450" indent="-171450">
              <a:buFontTx/>
              <a:buChar char="-"/>
            </a:pPr>
            <a:endParaRPr lang="en-US" i="0" dirty="0"/>
          </a:p>
          <a:p>
            <a:pPr marL="171450" indent="-171450">
              <a:buFontTx/>
              <a:buChar char="-"/>
            </a:pPr>
            <a:r>
              <a:rPr lang="en-US" i="0" dirty="0"/>
              <a:t>The model we’ll end up with – in which we perform multiple rounds of logistic regression in sequence – </a:t>
            </a:r>
          </a:p>
          <a:p>
            <a:pPr marL="171450" indent="-171450">
              <a:buFontTx/>
              <a:buChar char="-"/>
            </a:pPr>
            <a:r>
              <a:rPr lang="en-US" i="0" dirty="0"/>
              <a:t>turns out to be the multilayer perceptron, also called a neural network or artificial neural network</a:t>
            </a:r>
          </a:p>
          <a:p>
            <a:pPr marL="171450" indent="-171450">
              <a:buFontTx/>
              <a:buChar char="-"/>
            </a:pPr>
            <a:r>
              <a:rPr lang="en-US" dirty="0"/>
              <a:t>The more logistic regressions we stack up, the </a:t>
            </a:r>
            <a:r>
              <a:rPr lang="en-US" i="1" dirty="0"/>
              <a:t>deeper</a:t>
            </a:r>
            <a:r>
              <a:rPr lang="en-US" dirty="0"/>
              <a:t> our models become, hence the term “deep learning”</a:t>
            </a:r>
          </a:p>
        </p:txBody>
      </p:sp>
      <p:sp>
        <p:nvSpPr>
          <p:cNvPr id="4" name="Slide Number Placeholder 3"/>
          <p:cNvSpPr>
            <a:spLocks noGrp="1"/>
          </p:cNvSpPr>
          <p:nvPr>
            <p:ph type="sldNum" sz="quarter" idx="10"/>
          </p:nvPr>
        </p:nvSpPr>
        <p:spPr/>
        <p:txBody>
          <a:bodyPr/>
          <a:lstStyle/>
          <a:p>
            <a:fld id="{0175F3A6-6971-5D47-A3A5-1EDC47BAF5FB}" type="slidenum">
              <a:rPr lang="en-US" smtClean="0"/>
              <a:t>1</a:t>
            </a:fld>
            <a:endParaRPr lang="en-US"/>
          </a:p>
        </p:txBody>
      </p:sp>
    </p:spTree>
    <p:extLst>
      <p:ext uri="{BB962C8B-B14F-4D97-AF65-F5344CB8AC3E}">
        <p14:creationId xmlns:p14="http://schemas.microsoft.com/office/powerpoint/2010/main" val="20086253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other terms for hidden layer</a:t>
            </a:r>
          </a:p>
          <a:p>
            <a:endParaRPr lang="en-US" dirty="0"/>
          </a:p>
          <a:p>
            <a:r>
              <a:rPr lang="en-US" dirty="0"/>
              <a:t>Latent features</a:t>
            </a:r>
          </a:p>
          <a:p>
            <a:r>
              <a:rPr lang="en-US" dirty="0"/>
              <a:t>Latent variables</a:t>
            </a:r>
          </a:p>
          <a:p>
            <a:endParaRPr lang="en-US" dirty="0"/>
          </a:p>
          <a:p>
            <a:r>
              <a:rPr lang="en-US" dirty="0"/>
              <a:t>Hidden units are the individual values</a:t>
            </a:r>
          </a:p>
        </p:txBody>
      </p:sp>
      <p:sp>
        <p:nvSpPr>
          <p:cNvPr id="4" name="Slide Number Placeholder 3"/>
          <p:cNvSpPr>
            <a:spLocks noGrp="1"/>
          </p:cNvSpPr>
          <p:nvPr>
            <p:ph type="sldNum" sz="quarter" idx="5"/>
          </p:nvPr>
        </p:nvSpPr>
        <p:spPr/>
        <p:txBody>
          <a:bodyPr/>
          <a:lstStyle/>
          <a:p>
            <a:fld id="{77EC36FA-DBBA-6141-8519-EF3DFAEADE3B}" type="slidenum">
              <a:rPr lang="en-US" smtClean="0"/>
              <a:t>26</a:t>
            </a:fld>
            <a:endParaRPr lang="en-US"/>
          </a:p>
        </p:txBody>
      </p:sp>
    </p:spTree>
    <p:extLst>
      <p:ext uri="{BB962C8B-B14F-4D97-AF65-F5344CB8AC3E}">
        <p14:creationId xmlns:p14="http://schemas.microsoft.com/office/powerpoint/2010/main" val="38223438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do this because h and \sigma(h) are always the same size!</a:t>
            </a:r>
          </a:p>
        </p:txBody>
      </p:sp>
      <p:sp>
        <p:nvSpPr>
          <p:cNvPr id="4" name="Slide Number Placeholder 3"/>
          <p:cNvSpPr>
            <a:spLocks noGrp="1"/>
          </p:cNvSpPr>
          <p:nvPr>
            <p:ph type="sldNum" sz="quarter" idx="5"/>
          </p:nvPr>
        </p:nvSpPr>
        <p:spPr/>
        <p:txBody>
          <a:bodyPr/>
          <a:lstStyle/>
          <a:p>
            <a:fld id="{77EC36FA-DBBA-6141-8519-EF3DFAEADE3B}" type="slidenum">
              <a:rPr lang="en-US" smtClean="0"/>
              <a:t>27</a:t>
            </a:fld>
            <a:endParaRPr lang="en-US"/>
          </a:p>
        </p:txBody>
      </p:sp>
    </p:spTree>
    <p:extLst>
      <p:ext uri="{BB962C8B-B14F-4D97-AF65-F5344CB8AC3E}">
        <p14:creationId xmlns:p14="http://schemas.microsoft.com/office/powerpoint/2010/main" val="9847701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other terms for hidden layer</a:t>
            </a:r>
          </a:p>
          <a:p>
            <a:endParaRPr lang="en-US" dirty="0"/>
          </a:p>
          <a:p>
            <a:r>
              <a:rPr lang="en-US" dirty="0"/>
              <a:t>Latent features</a:t>
            </a:r>
          </a:p>
          <a:p>
            <a:r>
              <a:rPr lang="en-US" dirty="0"/>
              <a:t>Latent variables</a:t>
            </a:r>
          </a:p>
          <a:p>
            <a:endParaRPr lang="en-US" dirty="0"/>
          </a:p>
          <a:p>
            <a:r>
              <a:rPr lang="en-US" dirty="0"/>
              <a:t>Hidden units are the individual values</a:t>
            </a:r>
          </a:p>
        </p:txBody>
      </p:sp>
      <p:sp>
        <p:nvSpPr>
          <p:cNvPr id="4" name="Slide Number Placeholder 3"/>
          <p:cNvSpPr>
            <a:spLocks noGrp="1"/>
          </p:cNvSpPr>
          <p:nvPr>
            <p:ph type="sldNum" sz="quarter" idx="5"/>
          </p:nvPr>
        </p:nvSpPr>
        <p:spPr/>
        <p:txBody>
          <a:bodyPr/>
          <a:lstStyle/>
          <a:p>
            <a:fld id="{77EC36FA-DBBA-6141-8519-EF3DFAEADE3B}" type="slidenum">
              <a:rPr lang="en-US" smtClean="0"/>
              <a:t>28</a:t>
            </a:fld>
            <a:endParaRPr lang="en-US"/>
          </a:p>
        </p:txBody>
      </p:sp>
    </p:spTree>
    <p:extLst>
      <p:ext uri="{BB962C8B-B14F-4D97-AF65-F5344CB8AC3E}">
        <p14:creationId xmlns:p14="http://schemas.microsoft.com/office/powerpoint/2010/main" val="1887864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other terms for hidden layer</a:t>
            </a:r>
          </a:p>
          <a:p>
            <a:endParaRPr lang="en-US" dirty="0"/>
          </a:p>
          <a:p>
            <a:r>
              <a:rPr lang="en-US" dirty="0"/>
              <a:t>Latent features</a:t>
            </a:r>
          </a:p>
          <a:p>
            <a:r>
              <a:rPr lang="en-US" dirty="0"/>
              <a:t>Latent variables</a:t>
            </a:r>
          </a:p>
          <a:p>
            <a:endParaRPr lang="en-US" dirty="0"/>
          </a:p>
          <a:p>
            <a:r>
              <a:rPr lang="en-US" dirty="0"/>
              <a:t>Hidden units are the individual values</a:t>
            </a:r>
          </a:p>
        </p:txBody>
      </p:sp>
      <p:sp>
        <p:nvSpPr>
          <p:cNvPr id="4" name="Slide Number Placeholder 3"/>
          <p:cNvSpPr>
            <a:spLocks noGrp="1"/>
          </p:cNvSpPr>
          <p:nvPr>
            <p:ph type="sldNum" sz="quarter" idx="5"/>
          </p:nvPr>
        </p:nvSpPr>
        <p:spPr/>
        <p:txBody>
          <a:bodyPr/>
          <a:lstStyle/>
          <a:p>
            <a:fld id="{77EC36FA-DBBA-6141-8519-EF3DFAEADE3B}" type="slidenum">
              <a:rPr lang="en-US" smtClean="0"/>
              <a:t>29</a:t>
            </a:fld>
            <a:endParaRPr lang="en-US"/>
          </a:p>
        </p:txBody>
      </p:sp>
    </p:spTree>
    <p:extLst>
      <p:ext uri="{BB962C8B-B14F-4D97-AF65-F5344CB8AC3E}">
        <p14:creationId xmlns:p14="http://schemas.microsoft.com/office/powerpoint/2010/main" val="10697530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Now that we’ve covered the “what” – we’re going to be extending the logistic regression in this way –</a:t>
            </a:r>
          </a:p>
          <a:p>
            <a:r>
              <a:rPr lang="en-US" dirty="0"/>
              <a:t>Let’s think a little more about why.</a:t>
            </a:r>
          </a:p>
          <a:p>
            <a:endParaRPr lang="en-US" dirty="0"/>
          </a:p>
          <a:p>
            <a:r>
              <a:rPr lang="en-US" dirty="0"/>
              <a:t>And to help us do that, let’s return to our MNIST example from before.</a:t>
            </a:r>
          </a:p>
          <a:p>
            <a:endParaRPr lang="en-US" dirty="0"/>
          </a:p>
          <a:p>
            <a:r>
              <a:rPr lang="en-US" dirty="0"/>
              <a:t>Again, our vector of logistic regression parameters can be viewed as a filter that registers a “hit” – in other words, produces a positive value – when it encounters features that are similar to the filter itself.</a:t>
            </a:r>
          </a:p>
          <a:p>
            <a:r>
              <a:rPr lang="en-US" dirty="0"/>
              <a:t>When identifying handwritten digits, the model will learn that to identify zeros, it needs a filter that looks like a zero.</a:t>
            </a:r>
          </a:p>
        </p:txBody>
      </p:sp>
      <p:sp>
        <p:nvSpPr>
          <p:cNvPr id="4" name="Slide Number Placeholder 3"/>
          <p:cNvSpPr>
            <a:spLocks noGrp="1"/>
          </p:cNvSpPr>
          <p:nvPr>
            <p:ph type="sldNum" sz="quarter" idx="10"/>
          </p:nvPr>
        </p:nvSpPr>
        <p:spPr/>
        <p:txBody>
          <a:bodyPr/>
          <a:lstStyle/>
          <a:p>
            <a:fld id="{DB333E9F-084A-8543-BC6F-0AE70009C29B}" type="slidenum">
              <a:rPr lang="en-US" smtClean="0"/>
              <a:t>31</a:t>
            </a:fld>
            <a:endParaRPr lang="en-US"/>
          </a:p>
        </p:txBody>
      </p:sp>
    </p:spTree>
    <p:extLst>
      <p:ext uri="{BB962C8B-B14F-4D97-AF65-F5344CB8AC3E}">
        <p14:creationId xmlns:p14="http://schemas.microsoft.com/office/powerpoint/2010/main" val="3310070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But, if we go back to the dataset and look closely, we’ll notice that there are MANY ways to write each digit.</a:t>
            </a:r>
          </a:p>
          <a:p>
            <a:r>
              <a:rPr lang="en-US" dirty="0"/>
              <a:t>There’s no such thing as a filter that looks like a four, because there are several quit distinct ways of writing a four, and a filter that looks like one won’t look much like the others.</a:t>
            </a:r>
          </a:p>
        </p:txBody>
      </p:sp>
      <p:sp>
        <p:nvSpPr>
          <p:cNvPr id="4" name="Slide Number Placeholder 3"/>
          <p:cNvSpPr>
            <a:spLocks noGrp="1"/>
          </p:cNvSpPr>
          <p:nvPr>
            <p:ph type="sldNum" sz="quarter" idx="10"/>
          </p:nvPr>
        </p:nvSpPr>
        <p:spPr/>
        <p:txBody>
          <a:bodyPr/>
          <a:lstStyle/>
          <a:p>
            <a:fld id="{DB333E9F-084A-8543-BC6F-0AE70009C29B}" type="slidenum">
              <a:rPr lang="en-US" smtClean="0"/>
              <a:t>32</a:t>
            </a:fld>
            <a:endParaRPr lang="en-US"/>
          </a:p>
        </p:txBody>
      </p:sp>
    </p:spTree>
    <p:extLst>
      <p:ext uri="{BB962C8B-B14F-4D97-AF65-F5344CB8AC3E}">
        <p14:creationId xmlns:p14="http://schemas.microsoft.com/office/powerpoint/2010/main" val="8447777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But logistic regression gets only one filter per digit</a:t>
            </a:r>
          </a:p>
          <a:p>
            <a:endParaRPr lang="en-US" dirty="0"/>
          </a:p>
          <a:p>
            <a:r>
              <a:rPr lang="en-US" dirty="0"/>
              <a:t>As a result, the filter it’ll end up learning will look like the average of all the different ways of writing a four.</a:t>
            </a:r>
          </a:p>
          <a:p>
            <a:r>
              <a:rPr lang="en-US" dirty="0"/>
              <a:t>This filter will weakly match all the styles, but it won’t strongly match any of them</a:t>
            </a:r>
          </a:p>
        </p:txBody>
      </p:sp>
      <p:sp>
        <p:nvSpPr>
          <p:cNvPr id="4" name="Slide Number Placeholder 3"/>
          <p:cNvSpPr>
            <a:spLocks noGrp="1"/>
          </p:cNvSpPr>
          <p:nvPr>
            <p:ph type="sldNum" sz="quarter" idx="10"/>
          </p:nvPr>
        </p:nvSpPr>
        <p:spPr/>
        <p:txBody>
          <a:bodyPr/>
          <a:lstStyle/>
          <a:p>
            <a:fld id="{DB333E9F-084A-8543-BC6F-0AE70009C29B}" type="slidenum">
              <a:rPr lang="en-US" smtClean="0"/>
              <a:t>33</a:t>
            </a:fld>
            <a:endParaRPr lang="en-US"/>
          </a:p>
        </p:txBody>
      </p:sp>
    </p:spTree>
    <p:extLst>
      <p:ext uri="{BB962C8B-B14F-4D97-AF65-F5344CB8AC3E}">
        <p14:creationId xmlns:p14="http://schemas.microsoft.com/office/powerpoint/2010/main" val="15794689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So, let’s get to it.</a:t>
            </a:r>
          </a:p>
          <a:p>
            <a:r>
              <a:rPr lang="en-US" dirty="0"/>
              <a:t>Returning to our logistic regression model, we’re going to make yet another simplification to our diagram</a:t>
            </a:r>
          </a:p>
          <a:p>
            <a:endParaRPr lang="en-US" dirty="0"/>
          </a:p>
        </p:txBody>
      </p:sp>
      <p:sp>
        <p:nvSpPr>
          <p:cNvPr id="4" name="Slide Number Placeholder 3"/>
          <p:cNvSpPr>
            <a:spLocks noGrp="1"/>
          </p:cNvSpPr>
          <p:nvPr>
            <p:ph type="sldNum" sz="quarter" idx="10"/>
          </p:nvPr>
        </p:nvSpPr>
        <p:spPr/>
        <p:txBody>
          <a:bodyPr/>
          <a:lstStyle/>
          <a:p>
            <a:fld id="{DB333E9F-084A-8543-BC6F-0AE70009C29B}" type="slidenum">
              <a:rPr lang="en-US" smtClean="0"/>
              <a:t>34</a:t>
            </a:fld>
            <a:endParaRPr lang="en-US"/>
          </a:p>
        </p:txBody>
      </p:sp>
    </p:spTree>
    <p:extLst>
      <p:ext uri="{BB962C8B-B14F-4D97-AF65-F5344CB8AC3E}">
        <p14:creationId xmlns:p14="http://schemas.microsoft.com/office/powerpoint/2010/main" val="13317021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Instead, we’d much prefer to have multiple filters, each corresponding to a different way of writing a four – there may be many</a:t>
            </a:r>
          </a:p>
          <a:p>
            <a:r>
              <a:rPr lang="en-US" dirty="0"/>
              <a:t>Then, we can predict four whenever any of these filters gives us a strong match instead of when the average filter gives us a weak match.</a:t>
            </a:r>
          </a:p>
          <a:p>
            <a:endParaRPr lang="en-US" dirty="0"/>
          </a:p>
          <a:p>
            <a:r>
              <a:rPr lang="en-US" dirty="0"/>
              <a:t>In practice, this is extremely helpful to help us distinguish 9’s from 4’s effectively, for example.</a:t>
            </a:r>
          </a:p>
        </p:txBody>
      </p:sp>
      <p:sp>
        <p:nvSpPr>
          <p:cNvPr id="4" name="Slide Number Placeholder 3"/>
          <p:cNvSpPr>
            <a:spLocks noGrp="1"/>
          </p:cNvSpPr>
          <p:nvPr>
            <p:ph type="sldNum" sz="quarter" idx="10"/>
          </p:nvPr>
        </p:nvSpPr>
        <p:spPr/>
        <p:txBody>
          <a:bodyPr/>
          <a:lstStyle/>
          <a:p>
            <a:fld id="{DB333E9F-084A-8543-BC6F-0AE70009C29B}" type="slidenum">
              <a:rPr lang="en-US" smtClean="0"/>
              <a:t>35</a:t>
            </a:fld>
            <a:endParaRPr lang="en-US"/>
          </a:p>
        </p:txBody>
      </p:sp>
    </p:spTree>
    <p:extLst>
      <p:ext uri="{BB962C8B-B14F-4D97-AF65-F5344CB8AC3E}">
        <p14:creationId xmlns:p14="http://schemas.microsoft.com/office/powerpoint/2010/main" val="1159221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So, why introduce these </a:t>
            </a:r>
            <a:r>
              <a:rPr lang="en-US" dirty="0" err="1"/>
              <a:t>zeta_i</a:t>
            </a:r>
            <a:r>
              <a:rPr lang="en-US" dirty="0"/>
              <a:t>?</a:t>
            </a:r>
          </a:p>
          <a:p>
            <a:endParaRPr lang="en-US" dirty="0"/>
          </a:p>
          <a:p>
            <a:r>
              <a:rPr lang="en-US" dirty="0"/>
              <a:t>Let’s suppose we’re training a model to distinguish between 4’s and 9’s.</a:t>
            </a:r>
          </a:p>
          <a:p>
            <a:r>
              <a:rPr lang="en-US" dirty="0"/>
              <a:t>Instead of a single filter, we now have M filters corresponding to the M values of </a:t>
            </a:r>
            <a:r>
              <a:rPr lang="en-US" dirty="0" err="1"/>
              <a:t>zeta_i</a:t>
            </a:r>
            <a:r>
              <a:rPr lang="en-US" dirty="0"/>
              <a:t>.</a:t>
            </a:r>
          </a:p>
          <a:p>
            <a:endParaRPr lang="en-US" dirty="0"/>
          </a:p>
          <a:p>
            <a:r>
              <a:rPr lang="en-US" dirty="0"/>
              <a:t>Each of them has the ability to learn a distinct way of writing a 4, or even a smaller shape representing a small part of a 4</a:t>
            </a:r>
          </a:p>
          <a:p>
            <a:endParaRPr lang="en-US" dirty="0"/>
          </a:p>
          <a:p>
            <a:r>
              <a:rPr lang="en-US" dirty="0"/>
              <a:t>The second layer of the model – the layer connecting </a:t>
            </a:r>
            <a:r>
              <a:rPr lang="en-US" dirty="0" err="1"/>
              <a:t>zeta_i</a:t>
            </a:r>
            <a:r>
              <a:rPr lang="en-US" dirty="0"/>
              <a:t> to </a:t>
            </a:r>
            <a:r>
              <a:rPr lang="en-US" dirty="0" err="1"/>
              <a:t>p_i</a:t>
            </a:r>
            <a:r>
              <a:rPr lang="en-US" dirty="0"/>
              <a:t> – can then learn that when specific </a:t>
            </a:r>
            <a:r>
              <a:rPr lang="en-US" dirty="0" err="1"/>
              <a:t>zeta_i</a:t>
            </a:r>
            <a:r>
              <a:rPr lang="en-US" dirty="0"/>
              <a:t> values are large – indicating that their filter strongly matches x – then the image is highly likely to be a four.</a:t>
            </a:r>
          </a:p>
          <a:p>
            <a:r>
              <a:rPr lang="en-US" dirty="0"/>
              <a:t>We get M distinct sub-models, each of them specializing in identifying one very specific shape within the image. The final prediction about </a:t>
            </a:r>
            <a:r>
              <a:rPr lang="en-US" dirty="0" err="1"/>
              <a:t>p_i</a:t>
            </a:r>
            <a:r>
              <a:rPr lang="en-US" dirty="0"/>
              <a:t>, then, is based on the weighing all the reports from all of these different specialists.</a:t>
            </a:r>
          </a:p>
        </p:txBody>
      </p:sp>
      <p:sp>
        <p:nvSpPr>
          <p:cNvPr id="4" name="Slide Number Placeholder 3"/>
          <p:cNvSpPr>
            <a:spLocks noGrp="1"/>
          </p:cNvSpPr>
          <p:nvPr>
            <p:ph type="sldNum" sz="quarter" idx="10"/>
          </p:nvPr>
        </p:nvSpPr>
        <p:spPr/>
        <p:txBody>
          <a:bodyPr/>
          <a:lstStyle/>
          <a:p>
            <a:fld id="{DB333E9F-084A-8543-BC6F-0AE70009C29B}" type="slidenum">
              <a:rPr lang="en-US" smtClean="0"/>
              <a:t>36</a:t>
            </a:fld>
            <a:endParaRPr lang="en-US"/>
          </a:p>
        </p:txBody>
      </p:sp>
    </p:spTree>
    <p:extLst>
      <p:ext uri="{BB962C8B-B14F-4D97-AF65-F5344CB8AC3E}">
        <p14:creationId xmlns:p14="http://schemas.microsoft.com/office/powerpoint/2010/main" val="2643807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RECALL OUR LOGISTIC REGRESSION MODEL – DESCRIBE IT</a:t>
            </a:r>
          </a:p>
          <a:p>
            <a:r>
              <a:rPr lang="en-US" dirty="0"/>
              <a:t>WE PREFER SIMPLE MODELS WHEN THEY CAN GET THE JOB DONE</a:t>
            </a:r>
          </a:p>
          <a:p>
            <a:r>
              <a:rPr lang="en-US" dirty="0"/>
              <a:t>BUT THIS THING… HAS A BIG LIMITATION.</a:t>
            </a:r>
          </a:p>
          <a:p>
            <a:endParaRPr lang="en-US" dirty="0"/>
          </a:p>
          <a:p>
            <a:r>
              <a:rPr lang="en-US" dirty="0"/>
              <a:t>Recall our logistic regression model</a:t>
            </a:r>
          </a:p>
          <a:p>
            <a:r>
              <a:rPr lang="en-US" dirty="0"/>
              <a:t>In this model we have features for patient </a:t>
            </a:r>
            <a:r>
              <a:rPr lang="en-US" dirty="0" err="1"/>
              <a:t>x_i</a:t>
            </a:r>
            <a:r>
              <a:rPr lang="en-US" dirty="0"/>
              <a:t>; there are M of them ranging from x_i1 to </a:t>
            </a:r>
            <a:r>
              <a:rPr lang="en-US" dirty="0" err="1"/>
              <a:t>x_iM</a:t>
            </a:r>
            <a:endParaRPr lang="en-US" dirty="0"/>
          </a:p>
          <a:p>
            <a:r>
              <a:rPr lang="en-US" dirty="0"/>
              <a:t>We’re going to multiply each of those features by a corresponding model coefficient</a:t>
            </a:r>
          </a:p>
          <a:p>
            <a:r>
              <a:rPr lang="en-US" dirty="0"/>
              <a:t>We also add a bias term, which we have omitted here to simplify the presentation</a:t>
            </a:r>
          </a:p>
          <a:p>
            <a:r>
              <a:rPr lang="en-US" dirty="0"/>
              <a:t>We then add up all of those terms, which gives us </a:t>
            </a:r>
            <a:r>
              <a:rPr lang="en-US" dirty="0" err="1"/>
              <a:t>z_i</a:t>
            </a:r>
            <a:r>
              <a:rPr lang="en-US" dirty="0"/>
              <a:t>, which we call the log odds</a:t>
            </a:r>
          </a:p>
          <a:p>
            <a:r>
              <a:rPr lang="en-US" dirty="0"/>
              <a:t>We then convert the log odds to the corresponding probability using the logistic, or sigmoid function, denoted by sigma</a:t>
            </a:r>
          </a:p>
          <a:p>
            <a:endParaRPr lang="en-US" dirty="0"/>
          </a:p>
          <a:p>
            <a:r>
              <a:rPr lang="en-US" dirty="0"/>
              <a:t>But remember, from our earlier lecture, that when we do this – when we multiply all the </a:t>
            </a:r>
            <a:r>
              <a:rPr lang="en-US" dirty="0" err="1"/>
              <a:t>x_i</a:t>
            </a:r>
            <a:r>
              <a:rPr lang="en-US" dirty="0"/>
              <a:t> values by the corresponding b’s – the output tells us how much </a:t>
            </a:r>
            <a:r>
              <a:rPr lang="en-US" dirty="0" err="1"/>
              <a:t>x_i</a:t>
            </a:r>
            <a:r>
              <a:rPr lang="en-US" dirty="0"/>
              <a:t> </a:t>
            </a:r>
            <a:r>
              <a:rPr lang="en-US" i="1" dirty="0"/>
              <a:t>looks like </a:t>
            </a:r>
            <a:r>
              <a:rPr lang="en-US" dirty="0"/>
              <a:t>b</a:t>
            </a:r>
          </a:p>
          <a:p>
            <a:r>
              <a:rPr lang="en-US" dirty="0"/>
              <a:t>Thinking of each as a vector, the dot product tells us to what extent </a:t>
            </a:r>
            <a:r>
              <a:rPr lang="en-US" dirty="0" err="1"/>
              <a:t>x_i</a:t>
            </a:r>
            <a:r>
              <a:rPr lang="en-US" dirty="0"/>
              <a:t> points in the direction of b</a:t>
            </a:r>
          </a:p>
          <a:p>
            <a:endParaRPr lang="en-US" dirty="0"/>
          </a:p>
        </p:txBody>
      </p:sp>
      <p:sp>
        <p:nvSpPr>
          <p:cNvPr id="4" name="Slide Number Placeholder 3"/>
          <p:cNvSpPr>
            <a:spLocks noGrp="1"/>
          </p:cNvSpPr>
          <p:nvPr>
            <p:ph type="sldNum" sz="quarter" idx="10"/>
          </p:nvPr>
        </p:nvSpPr>
        <p:spPr/>
        <p:txBody>
          <a:bodyPr/>
          <a:lstStyle/>
          <a:p>
            <a:fld id="{DB333E9F-084A-8543-BC6F-0AE70009C29B}" type="slidenum">
              <a:rPr lang="en-US" smtClean="0"/>
              <a:t>2</a:t>
            </a:fld>
            <a:endParaRPr lang="en-US"/>
          </a:p>
        </p:txBody>
      </p:sp>
    </p:spTree>
    <p:extLst>
      <p:ext uri="{BB962C8B-B14F-4D97-AF65-F5344CB8AC3E}">
        <p14:creationId xmlns:p14="http://schemas.microsoft.com/office/powerpoint/2010/main" val="28768845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For our example problem, shown here, an MLP with one fairly narrow hidden layer is sufficient to give us excellent prediction performance</a:t>
            </a:r>
          </a:p>
          <a:p>
            <a:r>
              <a:rPr lang="en-US" dirty="0"/>
              <a:t>But the decision boundaries we’ll need to classify images effectively, for instance, are much more complicated than this, and will require very deep models.</a:t>
            </a:r>
          </a:p>
        </p:txBody>
      </p:sp>
      <p:sp>
        <p:nvSpPr>
          <p:cNvPr id="4" name="Slide Number Placeholder 3"/>
          <p:cNvSpPr>
            <a:spLocks noGrp="1"/>
          </p:cNvSpPr>
          <p:nvPr>
            <p:ph type="sldNum" sz="quarter" idx="10"/>
          </p:nvPr>
        </p:nvSpPr>
        <p:spPr/>
        <p:txBody>
          <a:bodyPr/>
          <a:lstStyle/>
          <a:p>
            <a:fld id="{DB333E9F-084A-8543-BC6F-0AE70009C29B}" type="slidenum">
              <a:rPr lang="en-US" smtClean="0"/>
              <a:t>38</a:t>
            </a:fld>
            <a:endParaRPr lang="en-US"/>
          </a:p>
        </p:txBody>
      </p:sp>
    </p:spTree>
    <p:extLst>
      <p:ext uri="{BB962C8B-B14F-4D97-AF65-F5344CB8AC3E}">
        <p14:creationId xmlns:p14="http://schemas.microsoft.com/office/powerpoint/2010/main" val="19885094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But by introducing a single hidden layer – using an MLP with one hidden layer – we immediately jump up to 96% accuracy.</a:t>
            </a:r>
          </a:p>
          <a:p>
            <a:r>
              <a:rPr lang="en-US" dirty="0"/>
              <a:t>And if you don’t think this is a big difference, think about an ATM that sometimes gave you only $400 dollars instead of the $900 you really deposited – it can happen 9% of the time or 4% of the time – you get to choose.</a:t>
            </a:r>
          </a:p>
        </p:txBody>
      </p:sp>
      <p:sp>
        <p:nvSpPr>
          <p:cNvPr id="4" name="Slide Number Placeholder 3"/>
          <p:cNvSpPr>
            <a:spLocks noGrp="1"/>
          </p:cNvSpPr>
          <p:nvPr>
            <p:ph type="sldNum" sz="quarter" idx="10"/>
          </p:nvPr>
        </p:nvSpPr>
        <p:spPr/>
        <p:txBody>
          <a:bodyPr/>
          <a:lstStyle/>
          <a:p>
            <a:fld id="{DB333E9F-084A-8543-BC6F-0AE70009C29B}" type="slidenum">
              <a:rPr lang="en-US" smtClean="0"/>
              <a:t>39</a:t>
            </a:fld>
            <a:endParaRPr lang="en-US"/>
          </a:p>
        </p:txBody>
      </p:sp>
    </p:spTree>
    <p:extLst>
      <p:ext uri="{BB962C8B-B14F-4D97-AF65-F5344CB8AC3E}">
        <p14:creationId xmlns:p14="http://schemas.microsoft.com/office/powerpoint/2010/main" val="2260772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Thanks &amp; see you next time.</a:t>
            </a:r>
          </a:p>
        </p:txBody>
      </p:sp>
      <p:sp>
        <p:nvSpPr>
          <p:cNvPr id="4" name="Slide Number Placeholder 3"/>
          <p:cNvSpPr>
            <a:spLocks noGrp="1"/>
          </p:cNvSpPr>
          <p:nvPr>
            <p:ph type="sldNum" sz="quarter" idx="5"/>
          </p:nvPr>
        </p:nvSpPr>
        <p:spPr/>
        <p:txBody>
          <a:bodyPr/>
          <a:lstStyle/>
          <a:p>
            <a:fld id="{77EC36FA-DBBA-6141-8519-EF3DFAEADE3B}" type="slidenum">
              <a:rPr lang="en-US" smtClean="0"/>
              <a:t>40</a:t>
            </a:fld>
            <a:endParaRPr lang="en-US"/>
          </a:p>
        </p:txBody>
      </p:sp>
    </p:spTree>
    <p:extLst>
      <p:ext uri="{BB962C8B-B14F-4D97-AF65-F5344CB8AC3E}">
        <p14:creationId xmlns:p14="http://schemas.microsoft.com/office/powerpoint/2010/main" val="3002365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And since our model only cares about how much </a:t>
            </a:r>
            <a:r>
              <a:rPr lang="en-US" dirty="0" err="1"/>
              <a:t>x_i</a:t>
            </a:r>
            <a:r>
              <a:rPr lang="en-US" dirty="0"/>
              <a:t> points in the b direction, our decision boundary is the hyperplane perpendicular to b</a:t>
            </a:r>
          </a:p>
          <a:p>
            <a:endParaRPr lang="en-US" dirty="0"/>
          </a:p>
          <a:p>
            <a:r>
              <a:rPr lang="en-US" dirty="0"/>
              <a:t>The image on this slide allows us to visualize the decision boundary.</a:t>
            </a:r>
          </a:p>
          <a:p>
            <a:r>
              <a:rPr lang="en-US" dirty="0"/>
              <a:t>In places where the background is red, the logistic regression model predicts that with &gt;50% probability, a point in that location will be red</a:t>
            </a:r>
          </a:p>
          <a:p>
            <a:r>
              <a:rPr lang="en-US" dirty="0"/>
              <a:t>In places where the background is blue, the logistic regression model predicts that with &gt;50% probability, a point in that location will be blue</a:t>
            </a:r>
          </a:p>
          <a:p>
            <a:r>
              <a:rPr lang="en-US" dirty="0"/>
              <a:t>The darker the shade, the more confident the model is in its predictions</a:t>
            </a:r>
          </a:p>
          <a:p>
            <a:endParaRPr lang="en-US" dirty="0"/>
          </a:p>
          <a:p>
            <a:r>
              <a:rPr lang="en-US" dirty="0"/>
              <a:t>Assuming we use a threshold of 50%, or .5, the model will predict that in regions with blue background, points will be blue; and that in regions with red background, points will be red.</a:t>
            </a:r>
          </a:p>
          <a:p>
            <a:r>
              <a:rPr lang="en-US" dirty="0"/>
              <a:t>And no matter what threshold we choose, the boundary between predicting red and predicting blue will be a line.</a:t>
            </a:r>
          </a:p>
          <a:p>
            <a:endParaRPr lang="en-US" dirty="0"/>
          </a:p>
          <a:p>
            <a:r>
              <a:rPr lang="en-US" dirty="0"/>
              <a:t>But clearly, this boundary is far from perfect: we have blue points on red background and vice versa; there are many examples for which logistic regression will perform poorly..</a:t>
            </a:r>
          </a:p>
          <a:p>
            <a:endParaRPr lang="en-US" dirty="0"/>
          </a:p>
          <a:p>
            <a:r>
              <a:rPr lang="en-US" dirty="0"/>
              <a:t>Now, I hope some of the explanations I’ve given here are helpful, but what really matters is this: logistic regression by its nature always gives us a linear decision boundary. But in practice, this often isn’t good enough.</a:t>
            </a:r>
          </a:p>
        </p:txBody>
      </p:sp>
      <p:sp>
        <p:nvSpPr>
          <p:cNvPr id="4" name="Slide Number Placeholder 3"/>
          <p:cNvSpPr>
            <a:spLocks noGrp="1"/>
          </p:cNvSpPr>
          <p:nvPr>
            <p:ph type="sldNum" sz="quarter" idx="10"/>
          </p:nvPr>
        </p:nvSpPr>
        <p:spPr/>
        <p:txBody>
          <a:bodyPr/>
          <a:lstStyle/>
          <a:p>
            <a:fld id="{DB333E9F-084A-8543-BC6F-0AE70009C29B}" type="slidenum">
              <a:rPr lang="en-US" smtClean="0"/>
              <a:t>3</a:t>
            </a:fld>
            <a:endParaRPr lang="en-US"/>
          </a:p>
        </p:txBody>
      </p:sp>
    </p:spTree>
    <p:extLst>
      <p:ext uri="{BB962C8B-B14F-4D97-AF65-F5344CB8AC3E}">
        <p14:creationId xmlns:p14="http://schemas.microsoft.com/office/powerpoint/2010/main" val="2748163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What we’d like to have, in contrast, is a more flexible decision boundary. This is exactly what we’ll get by extending logistic regression to the multilayer perceptron, or MLP. In contrast to the previous figure, we see here that when we train an MLP to classify these points, it is highly effective – it learns a non-linear decision boundary that separates the red and blue groups quite well</a:t>
            </a:r>
          </a:p>
        </p:txBody>
      </p:sp>
      <p:sp>
        <p:nvSpPr>
          <p:cNvPr id="4" name="Slide Number Placeholder 3"/>
          <p:cNvSpPr>
            <a:spLocks noGrp="1"/>
          </p:cNvSpPr>
          <p:nvPr>
            <p:ph type="sldNum" sz="quarter" idx="10"/>
          </p:nvPr>
        </p:nvSpPr>
        <p:spPr/>
        <p:txBody>
          <a:bodyPr/>
          <a:lstStyle/>
          <a:p>
            <a:fld id="{DB333E9F-084A-8543-BC6F-0AE70009C29B}" type="slidenum">
              <a:rPr lang="en-US" smtClean="0"/>
              <a:t>4</a:t>
            </a:fld>
            <a:endParaRPr lang="en-US"/>
          </a:p>
        </p:txBody>
      </p:sp>
    </p:spTree>
    <p:extLst>
      <p:ext uri="{BB962C8B-B14F-4D97-AF65-F5344CB8AC3E}">
        <p14:creationId xmlns:p14="http://schemas.microsoft.com/office/powerpoint/2010/main" val="79260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So, let’s get to it.</a:t>
            </a:r>
          </a:p>
          <a:p>
            <a:r>
              <a:rPr lang="en-US" dirty="0"/>
              <a:t>Returning to our logistic regression model, we’re going to make yet another simplification to our diagram</a:t>
            </a:r>
          </a:p>
          <a:p>
            <a:endParaRPr lang="en-US" dirty="0"/>
          </a:p>
        </p:txBody>
      </p:sp>
      <p:sp>
        <p:nvSpPr>
          <p:cNvPr id="4" name="Slide Number Placeholder 3"/>
          <p:cNvSpPr>
            <a:spLocks noGrp="1"/>
          </p:cNvSpPr>
          <p:nvPr>
            <p:ph type="sldNum" sz="quarter" idx="10"/>
          </p:nvPr>
        </p:nvSpPr>
        <p:spPr/>
        <p:txBody>
          <a:bodyPr/>
          <a:lstStyle/>
          <a:p>
            <a:fld id="{DB333E9F-084A-8543-BC6F-0AE70009C29B}" type="slidenum">
              <a:rPr lang="en-US" smtClean="0"/>
              <a:t>13</a:t>
            </a:fld>
            <a:endParaRPr lang="en-US"/>
          </a:p>
        </p:txBody>
      </p:sp>
    </p:spTree>
    <p:extLst>
      <p:ext uri="{BB962C8B-B14F-4D97-AF65-F5344CB8AC3E}">
        <p14:creationId xmlns:p14="http://schemas.microsoft.com/office/powerpoint/2010/main" val="1732815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What we’d like to have, in contrast, is a more flexible decision boundary. This is exactly what we’ll get by extending logistic regression to the multilayer perceptron, or MLP. In contrast to the previous figure, we see here that when we train an MLP to classify these points, it is highly effective – it learns a non-linear decision boundary that separates the red and blue groups quite well</a:t>
            </a:r>
          </a:p>
        </p:txBody>
      </p:sp>
      <p:sp>
        <p:nvSpPr>
          <p:cNvPr id="4" name="Slide Number Placeholder 3"/>
          <p:cNvSpPr>
            <a:spLocks noGrp="1"/>
          </p:cNvSpPr>
          <p:nvPr>
            <p:ph type="sldNum" sz="quarter" idx="10"/>
          </p:nvPr>
        </p:nvSpPr>
        <p:spPr/>
        <p:txBody>
          <a:bodyPr/>
          <a:lstStyle/>
          <a:p>
            <a:fld id="{DB333E9F-084A-8543-BC6F-0AE70009C29B}" type="slidenum">
              <a:rPr lang="en-US" smtClean="0"/>
              <a:t>20</a:t>
            </a:fld>
            <a:endParaRPr lang="en-US"/>
          </a:p>
        </p:txBody>
      </p:sp>
    </p:spTree>
    <p:extLst>
      <p:ext uri="{BB962C8B-B14F-4D97-AF65-F5344CB8AC3E}">
        <p14:creationId xmlns:p14="http://schemas.microsoft.com/office/powerpoint/2010/main" val="2749199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So, let’s get to it.</a:t>
            </a:r>
          </a:p>
          <a:p>
            <a:r>
              <a:rPr lang="en-US" dirty="0"/>
              <a:t>Returning to our logistic regression model, we’re going to make yet another simplification to our diagram</a:t>
            </a:r>
          </a:p>
          <a:p>
            <a:endParaRPr lang="en-US" dirty="0"/>
          </a:p>
        </p:txBody>
      </p:sp>
      <p:sp>
        <p:nvSpPr>
          <p:cNvPr id="4" name="Slide Number Placeholder 3"/>
          <p:cNvSpPr>
            <a:spLocks noGrp="1"/>
          </p:cNvSpPr>
          <p:nvPr>
            <p:ph type="sldNum" sz="quarter" idx="10"/>
          </p:nvPr>
        </p:nvSpPr>
        <p:spPr/>
        <p:txBody>
          <a:bodyPr/>
          <a:lstStyle/>
          <a:p>
            <a:fld id="{DB333E9F-084A-8543-BC6F-0AE70009C29B}" type="slidenum">
              <a:rPr lang="en-US" smtClean="0"/>
              <a:t>21</a:t>
            </a:fld>
            <a:endParaRPr lang="en-US"/>
          </a:p>
        </p:txBody>
      </p:sp>
    </p:spTree>
    <p:extLst>
      <p:ext uri="{BB962C8B-B14F-4D97-AF65-F5344CB8AC3E}">
        <p14:creationId xmlns:p14="http://schemas.microsoft.com/office/powerpoint/2010/main" val="3558976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Don’t forget to explain bold font</a:t>
            </a:r>
          </a:p>
        </p:txBody>
      </p:sp>
      <p:sp>
        <p:nvSpPr>
          <p:cNvPr id="4" name="Slide Number Placeholder 3"/>
          <p:cNvSpPr>
            <a:spLocks noGrp="1"/>
          </p:cNvSpPr>
          <p:nvPr>
            <p:ph type="sldNum" sz="quarter" idx="10"/>
          </p:nvPr>
        </p:nvSpPr>
        <p:spPr/>
        <p:txBody>
          <a:bodyPr/>
          <a:lstStyle/>
          <a:p>
            <a:fld id="{DB333E9F-084A-8543-BC6F-0AE70009C29B}" type="slidenum">
              <a:rPr lang="en-US" smtClean="0"/>
              <a:t>22</a:t>
            </a:fld>
            <a:endParaRPr lang="en-US"/>
          </a:p>
        </p:txBody>
      </p:sp>
    </p:spTree>
    <p:extLst>
      <p:ext uri="{BB962C8B-B14F-4D97-AF65-F5344CB8AC3E}">
        <p14:creationId xmlns:p14="http://schemas.microsoft.com/office/powerpoint/2010/main" val="33179718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other terms for hidden layer</a:t>
            </a:r>
          </a:p>
          <a:p>
            <a:endParaRPr lang="en-US" dirty="0"/>
          </a:p>
          <a:p>
            <a:r>
              <a:rPr lang="en-US" dirty="0"/>
              <a:t>Latent features</a:t>
            </a:r>
          </a:p>
          <a:p>
            <a:r>
              <a:rPr lang="en-US" dirty="0"/>
              <a:t>Latent variables</a:t>
            </a:r>
          </a:p>
          <a:p>
            <a:endParaRPr lang="en-US" dirty="0"/>
          </a:p>
          <a:p>
            <a:r>
              <a:rPr lang="en-US" dirty="0"/>
              <a:t>Hidden units are the individual values</a:t>
            </a:r>
          </a:p>
        </p:txBody>
      </p:sp>
      <p:sp>
        <p:nvSpPr>
          <p:cNvPr id="4" name="Slide Number Placeholder 3"/>
          <p:cNvSpPr>
            <a:spLocks noGrp="1"/>
          </p:cNvSpPr>
          <p:nvPr>
            <p:ph type="sldNum" sz="quarter" idx="5"/>
          </p:nvPr>
        </p:nvSpPr>
        <p:spPr/>
        <p:txBody>
          <a:bodyPr/>
          <a:lstStyle/>
          <a:p>
            <a:fld id="{77EC36FA-DBBA-6141-8519-EF3DFAEADE3B}" type="slidenum">
              <a:rPr lang="en-US" smtClean="0"/>
              <a:t>25</a:t>
            </a:fld>
            <a:endParaRPr lang="en-US"/>
          </a:p>
        </p:txBody>
      </p:sp>
    </p:spTree>
    <p:extLst>
      <p:ext uri="{BB962C8B-B14F-4D97-AF65-F5344CB8AC3E}">
        <p14:creationId xmlns:p14="http://schemas.microsoft.com/office/powerpoint/2010/main" val="158744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2E9E7-C297-0548-83FE-519EFA7725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65ABB0-B43C-D940-A767-2F05E6C115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975FC5-1AB7-0E46-A34D-B4E3727CF8D4}"/>
              </a:ext>
            </a:extLst>
          </p:cNvPr>
          <p:cNvSpPr>
            <a:spLocks noGrp="1"/>
          </p:cNvSpPr>
          <p:nvPr>
            <p:ph type="dt" sz="half" idx="10"/>
          </p:nvPr>
        </p:nvSpPr>
        <p:spPr/>
        <p:txBody>
          <a:bodyPr/>
          <a:lstStyle/>
          <a:p>
            <a:fld id="{90B15CD7-F30A-1849-AF44-44760E73158E}" type="datetimeFigureOut">
              <a:rPr lang="en-US" smtClean="0"/>
              <a:t>9/19/22</a:t>
            </a:fld>
            <a:endParaRPr lang="en-US"/>
          </a:p>
        </p:txBody>
      </p:sp>
      <p:sp>
        <p:nvSpPr>
          <p:cNvPr id="5" name="Footer Placeholder 4">
            <a:extLst>
              <a:ext uri="{FF2B5EF4-FFF2-40B4-BE49-F238E27FC236}">
                <a16:creationId xmlns:a16="http://schemas.microsoft.com/office/drawing/2014/main" id="{496787EC-D901-0B47-BA52-B9D0C74522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FD7EA7-1BE2-FF4F-AFE4-9A0BCE5A90F6}"/>
              </a:ext>
            </a:extLst>
          </p:cNvPr>
          <p:cNvSpPr>
            <a:spLocks noGrp="1"/>
          </p:cNvSpPr>
          <p:nvPr>
            <p:ph type="sldNum" sz="quarter" idx="12"/>
          </p:nvPr>
        </p:nvSpPr>
        <p:spPr/>
        <p:txBody>
          <a:bodyPr/>
          <a:lstStyle/>
          <a:p>
            <a:fld id="{4C7E61E3-801D-6041-BA3A-8CFA5110F9E7}" type="slidenum">
              <a:rPr lang="en-US" smtClean="0"/>
              <a:t>‹#›</a:t>
            </a:fld>
            <a:endParaRPr lang="en-US"/>
          </a:p>
        </p:txBody>
      </p:sp>
    </p:spTree>
    <p:extLst>
      <p:ext uri="{BB962C8B-B14F-4D97-AF65-F5344CB8AC3E}">
        <p14:creationId xmlns:p14="http://schemas.microsoft.com/office/powerpoint/2010/main" val="4023862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FC0FF-8DBC-214D-9C2D-3D55853318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FEAF8D3-C770-0549-9D56-2B326700DD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F5A44A-4635-FA4D-996E-2852F8884431}"/>
              </a:ext>
            </a:extLst>
          </p:cNvPr>
          <p:cNvSpPr>
            <a:spLocks noGrp="1"/>
          </p:cNvSpPr>
          <p:nvPr>
            <p:ph type="dt" sz="half" idx="10"/>
          </p:nvPr>
        </p:nvSpPr>
        <p:spPr/>
        <p:txBody>
          <a:bodyPr/>
          <a:lstStyle/>
          <a:p>
            <a:fld id="{90B15CD7-F30A-1849-AF44-44760E73158E}" type="datetimeFigureOut">
              <a:rPr lang="en-US" smtClean="0"/>
              <a:t>9/19/22</a:t>
            </a:fld>
            <a:endParaRPr lang="en-US"/>
          </a:p>
        </p:txBody>
      </p:sp>
      <p:sp>
        <p:nvSpPr>
          <p:cNvPr id="5" name="Footer Placeholder 4">
            <a:extLst>
              <a:ext uri="{FF2B5EF4-FFF2-40B4-BE49-F238E27FC236}">
                <a16:creationId xmlns:a16="http://schemas.microsoft.com/office/drawing/2014/main" id="{B6053E90-A558-114A-B15F-BA8EAE2851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D90948-4115-0442-AF74-72283BF2CEEC}"/>
              </a:ext>
            </a:extLst>
          </p:cNvPr>
          <p:cNvSpPr>
            <a:spLocks noGrp="1"/>
          </p:cNvSpPr>
          <p:nvPr>
            <p:ph type="sldNum" sz="quarter" idx="12"/>
          </p:nvPr>
        </p:nvSpPr>
        <p:spPr/>
        <p:txBody>
          <a:bodyPr/>
          <a:lstStyle/>
          <a:p>
            <a:fld id="{4C7E61E3-801D-6041-BA3A-8CFA5110F9E7}" type="slidenum">
              <a:rPr lang="en-US" smtClean="0"/>
              <a:t>‹#›</a:t>
            </a:fld>
            <a:endParaRPr lang="en-US"/>
          </a:p>
        </p:txBody>
      </p:sp>
    </p:spTree>
    <p:extLst>
      <p:ext uri="{BB962C8B-B14F-4D97-AF65-F5344CB8AC3E}">
        <p14:creationId xmlns:p14="http://schemas.microsoft.com/office/powerpoint/2010/main" val="4282876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605D33-64F9-DA4F-8227-66DB9A0689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495BDA-4232-F340-98CD-AF6FDB17D8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FC17F8-0754-A741-B178-7CE9383C818A}"/>
              </a:ext>
            </a:extLst>
          </p:cNvPr>
          <p:cNvSpPr>
            <a:spLocks noGrp="1"/>
          </p:cNvSpPr>
          <p:nvPr>
            <p:ph type="dt" sz="half" idx="10"/>
          </p:nvPr>
        </p:nvSpPr>
        <p:spPr/>
        <p:txBody>
          <a:bodyPr/>
          <a:lstStyle/>
          <a:p>
            <a:fld id="{90B15CD7-F30A-1849-AF44-44760E73158E}" type="datetimeFigureOut">
              <a:rPr lang="en-US" smtClean="0"/>
              <a:t>9/19/22</a:t>
            </a:fld>
            <a:endParaRPr lang="en-US"/>
          </a:p>
        </p:txBody>
      </p:sp>
      <p:sp>
        <p:nvSpPr>
          <p:cNvPr id="5" name="Footer Placeholder 4">
            <a:extLst>
              <a:ext uri="{FF2B5EF4-FFF2-40B4-BE49-F238E27FC236}">
                <a16:creationId xmlns:a16="http://schemas.microsoft.com/office/drawing/2014/main" id="{1961947C-C364-974F-9818-7AE59FCCED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19FAEA-F1A3-564B-9D01-554772B86E77}"/>
              </a:ext>
            </a:extLst>
          </p:cNvPr>
          <p:cNvSpPr>
            <a:spLocks noGrp="1"/>
          </p:cNvSpPr>
          <p:nvPr>
            <p:ph type="sldNum" sz="quarter" idx="12"/>
          </p:nvPr>
        </p:nvSpPr>
        <p:spPr/>
        <p:txBody>
          <a:bodyPr/>
          <a:lstStyle/>
          <a:p>
            <a:fld id="{4C7E61E3-801D-6041-BA3A-8CFA5110F9E7}" type="slidenum">
              <a:rPr lang="en-US" smtClean="0"/>
              <a:t>‹#›</a:t>
            </a:fld>
            <a:endParaRPr lang="en-US"/>
          </a:p>
        </p:txBody>
      </p:sp>
    </p:spTree>
    <p:extLst>
      <p:ext uri="{BB962C8B-B14F-4D97-AF65-F5344CB8AC3E}">
        <p14:creationId xmlns:p14="http://schemas.microsoft.com/office/powerpoint/2010/main" val="2543742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BF131-C484-2444-8B42-30084E6F27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17258E-DEE6-4343-998E-5910836E22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E8B39D-4B21-F44D-B052-75D9C86A9DB6}"/>
              </a:ext>
            </a:extLst>
          </p:cNvPr>
          <p:cNvSpPr>
            <a:spLocks noGrp="1"/>
          </p:cNvSpPr>
          <p:nvPr>
            <p:ph type="dt" sz="half" idx="10"/>
          </p:nvPr>
        </p:nvSpPr>
        <p:spPr/>
        <p:txBody>
          <a:bodyPr/>
          <a:lstStyle/>
          <a:p>
            <a:fld id="{90B15CD7-F30A-1849-AF44-44760E73158E}" type="datetimeFigureOut">
              <a:rPr lang="en-US" smtClean="0"/>
              <a:t>9/19/22</a:t>
            </a:fld>
            <a:endParaRPr lang="en-US"/>
          </a:p>
        </p:txBody>
      </p:sp>
      <p:sp>
        <p:nvSpPr>
          <p:cNvPr id="5" name="Footer Placeholder 4">
            <a:extLst>
              <a:ext uri="{FF2B5EF4-FFF2-40B4-BE49-F238E27FC236}">
                <a16:creationId xmlns:a16="http://schemas.microsoft.com/office/drawing/2014/main" id="{AE2AF6CC-FE33-EE4D-BF76-7612A13E6E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46E0A9-6106-E745-977C-E2E4D6453618}"/>
              </a:ext>
            </a:extLst>
          </p:cNvPr>
          <p:cNvSpPr>
            <a:spLocks noGrp="1"/>
          </p:cNvSpPr>
          <p:nvPr>
            <p:ph type="sldNum" sz="quarter" idx="12"/>
          </p:nvPr>
        </p:nvSpPr>
        <p:spPr/>
        <p:txBody>
          <a:bodyPr/>
          <a:lstStyle/>
          <a:p>
            <a:fld id="{4C7E61E3-801D-6041-BA3A-8CFA5110F9E7}" type="slidenum">
              <a:rPr lang="en-US" smtClean="0"/>
              <a:t>‹#›</a:t>
            </a:fld>
            <a:endParaRPr lang="en-US"/>
          </a:p>
        </p:txBody>
      </p:sp>
    </p:spTree>
    <p:extLst>
      <p:ext uri="{BB962C8B-B14F-4D97-AF65-F5344CB8AC3E}">
        <p14:creationId xmlns:p14="http://schemas.microsoft.com/office/powerpoint/2010/main" val="915320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E20DF-4BDD-084C-8B7A-E19FD5E34E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921C9F-679A-2145-920F-D2A5496CCB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ECE203-3DB3-854B-AB39-90E9A9809EA1}"/>
              </a:ext>
            </a:extLst>
          </p:cNvPr>
          <p:cNvSpPr>
            <a:spLocks noGrp="1"/>
          </p:cNvSpPr>
          <p:nvPr>
            <p:ph type="dt" sz="half" idx="10"/>
          </p:nvPr>
        </p:nvSpPr>
        <p:spPr/>
        <p:txBody>
          <a:bodyPr/>
          <a:lstStyle/>
          <a:p>
            <a:fld id="{90B15CD7-F30A-1849-AF44-44760E73158E}" type="datetimeFigureOut">
              <a:rPr lang="en-US" smtClean="0"/>
              <a:t>9/19/22</a:t>
            </a:fld>
            <a:endParaRPr lang="en-US"/>
          </a:p>
        </p:txBody>
      </p:sp>
      <p:sp>
        <p:nvSpPr>
          <p:cNvPr id="5" name="Footer Placeholder 4">
            <a:extLst>
              <a:ext uri="{FF2B5EF4-FFF2-40B4-BE49-F238E27FC236}">
                <a16:creationId xmlns:a16="http://schemas.microsoft.com/office/drawing/2014/main" id="{43B3BC5E-30F6-C84D-B476-8EEB71431B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5A8932-99E2-4648-81E1-F845E60C624D}"/>
              </a:ext>
            </a:extLst>
          </p:cNvPr>
          <p:cNvSpPr>
            <a:spLocks noGrp="1"/>
          </p:cNvSpPr>
          <p:nvPr>
            <p:ph type="sldNum" sz="quarter" idx="12"/>
          </p:nvPr>
        </p:nvSpPr>
        <p:spPr/>
        <p:txBody>
          <a:bodyPr/>
          <a:lstStyle/>
          <a:p>
            <a:fld id="{4C7E61E3-801D-6041-BA3A-8CFA5110F9E7}" type="slidenum">
              <a:rPr lang="en-US" smtClean="0"/>
              <a:t>‹#›</a:t>
            </a:fld>
            <a:endParaRPr lang="en-US"/>
          </a:p>
        </p:txBody>
      </p:sp>
    </p:spTree>
    <p:extLst>
      <p:ext uri="{BB962C8B-B14F-4D97-AF65-F5344CB8AC3E}">
        <p14:creationId xmlns:p14="http://schemas.microsoft.com/office/powerpoint/2010/main" val="3405391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20EEE-A066-A847-9DCA-7132CFF7D3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2A88B6-37A1-8A44-97D0-3896241BDA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B341F3-CA4F-F042-BB69-32137FFAB3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7D5E93-6851-454F-BDAD-BB15BBDD74AB}"/>
              </a:ext>
            </a:extLst>
          </p:cNvPr>
          <p:cNvSpPr>
            <a:spLocks noGrp="1"/>
          </p:cNvSpPr>
          <p:nvPr>
            <p:ph type="dt" sz="half" idx="10"/>
          </p:nvPr>
        </p:nvSpPr>
        <p:spPr/>
        <p:txBody>
          <a:bodyPr/>
          <a:lstStyle/>
          <a:p>
            <a:fld id="{90B15CD7-F30A-1849-AF44-44760E73158E}" type="datetimeFigureOut">
              <a:rPr lang="en-US" smtClean="0"/>
              <a:t>9/19/22</a:t>
            </a:fld>
            <a:endParaRPr lang="en-US"/>
          </a:p>
        </p:txBody>
      </p:sp>
      <p:sp>
        <p:nvSpPr>
          <p:cNvPr id="6" name="Footer Placeholder 5">
            <a:extLst>
              <a:ext uri="{FF2B5EF4-FFF2-40B4-BE49-F238E27FC236}">
                <a16:creationId xmlns:a16="http://schemas.microsoft.com/office/drawing/2014/main" id="{4183D430-1E19-DD43-8BA2-3F764B25B1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A9CD9E-5313-2441-A165-A8FE348482FE}"/>
              </a:ext>
            </a:extLst>
          </p:cNvPr>
          <p:cNvSpPr>
            <a:spLocks noGrp="1"/>
          </p:cNvSpPr>
          <p:nvPr>
            <p:ph type="sldNum" sz="quarter" idx="12"/>
          </p:nvPr>
        </p:nvSpPr>
        <p:spPr/>
        <p:txBody>
          <a:bodyPr/>
          <a:lstStyle/>
          <a:p>
            <a:fld id="{4C7E61E3-801D-6041-BA3A-8CFA5110F9E7}" type="slidenum">
              <a:rPr lang="en-US" smtClean="0"/>
              <a:t>‹#›</a:t>
            </a:fld>
            <a:endParaRPr lang="en-US"/>
          </a:p>
        </p:txBody>
      </p:sp>
    </p:spTree>
    <p:extLst>
      <p:ext uri="{BB962C8B-B14F-4D97-AF65-F5344CB8AC3E}">
        <p14:creationId xmlns:p14="http://schemas.microsoft.com/office/powerpoint/2010/main" val="2433258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6207-7907-7C44-A418-85BE6ED111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5DA2E9-5E25-5748-8F0B-39F1F7703D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6EBEB5-6814-314B-9A56-4AA6A502FB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564A51-1E86-DE4D-9696-90326B2D0E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4D87D1-A085-C248-B6AF-C07E9E2F97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976633-B872-A34D-BBA1-5950BB94BCB6}"/>
              </a:ext>
            </a:extLst>
          </p:cNvPr>
          <p:cNvSpPr>
            <a:spLocks noGrp="1"/>
          </p:cNvSpPr>
          <p:nvPr>
            <p:ph type="dt" sz="half" idx="10"/>
          </p:nvPr>
        </p:nvSpPr>
        <p:spPr/>
        <p:txBody>
          <a:bodyPr/>
          <a:lstStyle/>
          <a:p>
            <a:fld id="{90B15CD7-F30A-1849-AF44-44760E73158E}" type="datetimeFigureOut">
              <a:rPr lang="en-US" smtClean="0"/>
              <a:t>9/19/22</a:t>
            </a:fld>
            <a:endParaRPr lang="en-US"/>
          </a:p>
        </p:txBody>
      </p:sp>
      <p:sp>
        <p:nvSpPr>
          <p:cNvPr id="8" name="Footer Placeholder 7">
            <a:extLst>
              <a:ext uri="{FF2B5EF4-FFF2-40B4-BE49-F238E27FC236}">
                <a16:creationId xmlns:a16="http://schemas.microsoft.com/office/drawing/2014/main" id="{59B857B3-3ECB-1145-8D04-C7DF8AE57F3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8E6954-15E3-6C41-8745-C8DD1606EA2B}"/>
              </a:ext>
            </a:extLst>
          </p:cNvPr>
          <p:cNvSpPr>
            <a:spLocks noGrp="1"/>
          </p:cNvSpPr>
          <p:nvPr>
            <p:ph type="sldNum" sz="quarter" idx="12"/>
          </p:nvPr>
        </p:nvSpPr>
        <p:spPr/>
        <p:txBody>
          <a:bodyPr/>
          <a:lstStyle/>
          <a:p>
            <a:fld id="{4C7E61E3-801D-6041-BA3A-8CFA5110F9E7}" type="slidenum">
              <a:rPr lang="en-US" smtClean="0"/>
              <a:t>‹#›</a:t>
            </a:fld>
            <a:endParaRPr lang="en-US"/>
          </a:p>
        </p:txBody>
      </p:sp>
    </p:spTree>
    <p:extLst>
      <p:ext uri="{BB962C8B-B14F-4D97-AF65-F5344CB8AC3E}">
        <p14:creationId xmlns:p14="http://schemas.microsoft.com/office/powerpoint/2010/main" val="42571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CE63D-40A0-4542-B3DB-574E8BC0A3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69282C-0DA0-DE41-A6CC-459D31DF8C7A}"/>
              </a:ext>
            </a:extLst>
          </p:cNvPr>
          <p:cNvSpPr>
            <a:spLocks noGrp="1"/>
          </p:cNvSpPr>
          <p:nvPr>
            <p:ph type="dt" sz="half" idx="10"/>
          </p:nvPr>
        </p:nvSpPr>
        <p:spPr/>
        <p:txBody>
          <a:bodyPr/>
          <a:lstStyle/>
          <a:p>
            <a:fld id="{90B15CD7-F30A-1849-AF44-44760E73158E}" type="datetimeFigureOut">
              <a:rPr lang="en-US" smtClean="0"/>
              <a:t>9/19/22</a:t>
            </a:fld>
            <a:endParaRPr lang="en-US"/>
          </a:p>
        </p:txBody>
      </p:sp>
      <p:sp>
        <p:nvSpPr>
          <p:cNvPr id="4" name="Footer Placeholder 3">
            <a:extLst>
              <a:ext uri="{FF2B5EF4-FFF2-40B4-BE49-F238E27FC236}">
                <a16:creationId xmlns:a16="http://schemas.microsoft.com/office/drawing/2014/main" id="{CBA4B377-A9DB-7344-A2D4-A117E40048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89623D-7B2C-B942-8A4D-67475FF65AE1}"/>
              </a:ext>
            </a:extLst>
          </p:cNvPr>
          <p:cNvSpPr>
            <a:spLocks noGrp="1"/>
          </p:cNvSpPr>
          <p:nvPr>
            <p:ph type="sldNum" sz="quarter" idx="12"/>
          </p:nvPr>
        </p:nvSpPr>
        <p:spPr/>
        <p:txBody>
          <a:bodyPr/>
          <a:lstStyle/>
          <a:p>
            <a:fld id="{4C7E61E3-801D-6041-BA3A-8CFA5110F9E7}" type="slidenum">
              <a:rPr lang="en-US" smtClean="0"/>
              <a:t>‹#›</a:t>
            </a:fld>
            <a:endParaRPr lang="en-US"/>
          </a:p>
        </p:txBody>
      </p:sp>
    </p:spTree>
    <p:extLst>
      <p:ext uri="{BB962C8B-B14F-4D97-AF65-F5344CB8AC3E}">
        <p14:creationId xmlns:p14="http://schemas.microsoft.com/office/powerpoint/2010/main" val="3753903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B3B949-DB42-B84E-A9ED-E56537E68EDF}"/>
              </a:ext>
            </a:extLst>
          </p:cNvPr>
          <p:cNvSpPr>
            <a:spLocks noGrp="1"/>
          </p:cNvSpPr>
          <p:nvPr>
            <p:ph type="dt" sz="half" idx="10"/>
          </p:nvPr>
        </p:nvSpPr>
        <p:spPr/>
        <p:txBody>
          <a:bodyPr/>
          <a:lstStyle/>
          <a:p>
            <a:fld id="{90B15CD7-F30A-1849-AF44-44760E73158E}" type="datetimeFigureOut">
              <a:rPr lang="en-US" smtClean="0"/>
              <a:t>9/19/22</a:t>
            </a:fld>
            <a:endParaRPr lang="en-US"/>
          </a:p>
        </p:txBody>
      </p:sp>
      <p:sp>
        <p:nvSpPr>
          <p:cNvPr id="3" name="Footer Placeholder 2">
            <a:extLst>
              <a:ext uri="{FF2B5EF4-FFF2-40B4-BE49-F238E27FC236}">
                <a16:creationId xmlns:a16="http://schemas.microsoft.com/office/drawing/2014/main" id="{47BEF3B6-9C95-7E4F-B733-5EAE6D5AC8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BF87627-C027-7C4F-B7BB-BF6830EFA890}"/>
              </a:ext>
            </a:extLst>
          </p:cNvPr>
          <p:cNvSpPr>
            <a:spLocks noGrp="1"/>
          </p:cNvSpPr>
          <p:nvPr>
            <p:ph type="sldNum" sz="quarter" idx="12"/>
          </p:nvPr>
        </p:nvSpPr>
        <p:spPr/>
        <p:txBody>
          <a:bodyPr/>
          <a:lstStyle/>
          <a:p>
            <a:fld id="{4C7E61E3-801D-6041-BA3A-8CFA5110F9E7}" type="slidenum">
              <a:rPr lang="en-US" smtClean="0"/>
              <a:t>‹#›</a:t>
            </a:fld>
            <a:endParaRPr lang="en-US"/>
          </a:p>
        </p:txBody>
      </p:sp>
    </p:spTree>
    <p:extLst>
      <p:ext uri="{BB962C8B-B14F-4D97-AF65-F5344CB8AC3E}">
        <p14:creationId xmlns:p14="http://schemas.microsoft.com/office/powerpoint/2010/main" val="1411015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A27E8-2AEB-294F-A480-68E3188D62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569405-21ED-CE45-9B04-121C6BA090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FD5023-A4D9-204D-AB71-BBF5E0E8E3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C63DB7-02F4-1142-BD3A-41471B34852C}"/>
              </a:ext>
            </a:extLst>
          </p:cNvPr>
          <p:cNvSpPr>
            <a:spLocks noGrp="1"/>
          </p:cNvSpPr>
          <p:nvPr>
            <p:ph type="dt" sz="half" idx="10"/>
          </p:nvPr>
        </p:nvSpPr>
        <p:spPr/>
        <p:txBody>
          <a:bodyPr/>
          <a:lstStyle/>
          <a:p>
            <a:fld id="{90B15CD7-F30A-1849-AF44-44760E73158E}" type="datetimeFigureOut">
              <a:rPr lang="en-US" smtClean="0"/>
              <a:t>9/19/22</a:t>
            </a:fld>
            <a:endParaRPr lang="en-US"/>
          </a:p>
        </p:txBody>
      </p:sp>
      <p:sp>
        <p:nvSpPr>
          <p:cNvPr id="6" name="Footer Placeholder 5">
            <a:extLst>
              <a:ext uri="{FF2B5EF4-FFF2-40B4-BE49-F238E27FC236}">
                <a16:creationId xmlns:a16="http://schemas.microsoft.com/office/drawing/2014/main" id="{07292F61-941F-7F4F-9C49-FEAE944317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1E4608-E399-D545-B211-7EBEEA6525C3}"/>
              </a:ext>
            </a:extLst>
          </p:cNvPr>
          <p:cNvSpPr>
            <a:spLocks noGrp="1"/>
          </p:cNvSpPr>
          <p:nvPr>
            <p:ph type="sldNum" sz="quarter" idx="12"/>
          </p:nvPr>
        </p:nvSpPr>
        <p:spPr/>
        <p:txBody>
          <a:bodyPr/>
          <a:lstStyle/>
          <a:p>
            <a:fld id="{4C7E61E3-801D-6041-BA3A-8CFA5110F9E7}" type="slidenum">
              <a:rPr lang="en-US" smtClean="0"/>
              <a:t>‹#›</a:t>
            </a:fld>
            <a:endParaRPr lang="en-US"/>
          </a:p>
        </p:txBody>
      </p:sp>
    </p:spTree>
    <p:extLst>
      <p:ext uri="{BB962C8B-B14F-4D97-AF65-F5344CB8AC3E}">
        <p14:creationId xmlns:p14="http://schemas.microsoft.com/office/powerpoint/2010/main" val="3978530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16607-F7BE-BC4E-B8EE-D13D64B5ED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FD5CA1C-ADF5-9947-BDC3-D7EB2460AA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3AB9869-2F70-4941-93CB-8F7D92BE59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C23E36-169B-D947-A500-4AB0B457CEF3}"/>
              </a:ext>
            </a:extLst>
          </p:cNvPr>
          <p:cNvSpPr>
            <a:spLocks noGrp="1"/>
          </p:cNvSpPr>
          <p:nvPr>
            <p:ph type="dt" sz="half" idx="10"/>
          </p:nvPr>
        </p:nvSpPr>
        <p:spPr/>
        <p:txBody>
          <a:bodyPr/>
          <a:lstStyle/>
          <a:p>
            <a:fld id="{90B15CD7-F30A-1849-AF44-44760E73158E}" type="datetimeFigureOut">
              <a:rPr lang="en-US" smtClean="0"/>
              <a:t>9/19/22</a:t>
            </a:fld>
            <a:endParaRPr lang="en-US"/>
          </a:p>
        </p:txBody>
      </p:sp>
      <p:sp>
        <p:nvSpPr>
          <p:cNvPr id="6" name="Footer Placeholder 5">
            <a:extLst>
              <a:ext uri="{FF2B5EF4-FFF2-40B4-BE49-F238E27FC236}">
                <a16:creationId xmlns:a16="http://schemas.microsoft.com/office/drawing/2014/main" id="{0A8E4781-1D0E-AC47-AF19-50DAB3ED56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984F26-9E61-2A47-B9D3-754B9D674792}"/>
              </a:ext>
            </a:extLst>
          </p:cNvPr>
          <p:cNvSpPr>
            <a:spLocks noGrp="1"/>
          </p:cNvSpPr>
          <p:nvPr>
            <p:ph type="sldNum" sz="quarter" idx="12"/>
          </p:nvPr>
        </p:nvSpPr>
        <p:spPr/>
        <p:txBody>
          <a:bodyPr/>
          <a:lstStyle/>
          <a:p>
            <a:fld id="{4C7E61E3-801D-6041-BA3A-8CFA5110F9E7}" type="slidenum">
              <a:rPr lang="en-US" smtClean="0"/>
              <a:t>‹#›</a:t>
            </a:fld>
            <a:endParaRPr lang="en-US"/>
          </a:p>
        </p:txBody>
      </p:sp>
    </p:spTree>
    <p:extLst>
      <p:ext uri="{BB962C8B-B14F-4D97-AF65-F5344CB8AC3E}">
        <p14:creationId xmlns:p14="http://schemas.microsoft.com/office/powerpoint/2010/main" val="2944908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3EFF07-4689-5B48-8801-D9B093C39B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A1A328-2517-7143-9A3A-EE3A19D6D6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E99721-F559-0341-B430-55620ABC2A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B15CD7-F30A-1849-AF44-44760E73158E}" type="datetimeFigureOut">
              <a:rPr lang="en-US" smtClean="0"/>
              <a:t>9/19/22</a:t>
            </a:fld>
            <a:endParaRPr lang="en-US"/>
          </a:p>
        </p:txBody>
      </p:sp>
      <p:sp>
        <p:nvSpPr>
          <p:cNvPr id="5" name="Footer Placeholder 4">
            <a:extLst>
              <a:ext uri="{FF2B5EF4-FFF2-40B4-BE49-F238E27FC236}">
                <a16:creationId xmlns:a16="http://schemas.microsoft.com/office/drawing/2014/main" id="{B4C7B07E-BEEC-B441-96C0-B7C2B94E1D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FF24E9-F331-4146-ADEE-6E2B383F60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7E61E3-801D-6041-BA3A-8CFA5110F9E7}" type="slidenum">
              <a:rPr lang="en-US" smtClean="0"/>
              <a:t>‹#›</a:t>
            </a:fld>
            <a:endParaRPr lang="en-US"/>
          </a:p>
        </p:txBody>
      </p:sp>
    </p:spTree>
    <p:extLst>
      <p:ext uri="{BB962C8B-B14F-4D97-AF65-F5344CB8AC3E}">
        <p14:creationId xmlns:p14="http://schemas.microsoft.com/office/powerpoint/2010/main" val="1134964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0.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60.png"/><Relationship Id="rId7"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s>
</file>

<file path=ppt/slides/_rels/slide16.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 Id="rId1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microsoft.com/office/2007/relationships/hdphoto" Target="../media/hdphoto3.wdp"/></Relationships>
</file>

<file path=ppt/slides/_rels/slide19.xml.rels><?xml version="1.0" encoding="UTF-8" standalone="yes"?>
<Relationships xmlns="http://schemas.openxmlformats.org/package/2006/relationships"><Relationship Id="rId3" Type="http://schemas.microsoft.com/office/2007/relationships/hdphoto" Target="../media/hdphoto4.wdp"/><Relationship Id="rId7" Type="http://schemas.microsoft.com/office/2007/relationships/hdphoto" Target="../media/hdphoto6.wdp"/><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microsoft.com/office/2007/relationships/hdphoto" Target="../media/hdphoto5.wdp"/></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8" Type="http://schemas.openxmlformats.org/officeDocument/2006/relationships/image" Target="../media/image15.png"/><Relationship Id="rId7" Type="http://schemas.openxmlformats.org/officeDocument/2006/relationships/image" Target="../media/image3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8.png"/><Relationship Id="rId10" Type="http://schemas.openxmlformats.org/officeDocument/2006/relationships/image" Target="../media/image3.png"/><Relationship Id="rId9" Type="http://schemas.openxmlformats.org/officeDocument/2006/relationships/image" Target="../media/image16.png"/></Relationships>
</file>

<file path=ppt/slides/_rels/slide23.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png"/><Relationship Id="rId3" Type="http://schemas.openxmlformats.org/officeDocument/2006/relationships/image" Target="../media/image42.png"/><Relationship Id="rId7" Type="http://schemas.openxmlformats.org/officeDocument/2006/relationships/image" Target="../media/image46.png"/><Relationship Id="rId12" Type="http://schemas.openxmlformats.org/officeDocument/2006/relationships/image" Target="../media/image51.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0" Type="http://schemas.openxmlformats.org/officeDocument/2006/relationships/image" Target="../media/image49.png"/><Relationship Id="rId9" Type="http://schemas.openxmlformats.org/officeDocument/2006/relationships/image" Target="../media/image48.png"/><Relationship Id="rId14" Type="http://schemas.openxmlformats.org/officeDocument/2006/relationships/image" Target="../media/image40.png"/></Relationships>
</file>

<file path=ppt/slides/_rels/slide24.xml.rels><?xml version="1.0" encoding="UTF-8" standalone="yes"?>
<Relationships xmlns="http://schemas.openxmlformats.org/package/2006/relationships"><Relationship Id="rId7" Type="http://schemas.openxmlformats.org/officeDocument/2006/relationships/image" Target="../media/image46.png"/><Relationship Id="rId12" Type="http://schemas.openxmlformats.org/officeDocument/2006/relationships/image" Target="../media/image43.png"/><Relationship Id="rId2" Type="http://schemas.openxmlformats.org/officeDocument/2006/relationships/image" Target="../media/image41.png"/><Relationship Id="rId1" Type="http://schemas.openxmlformats.org/officeDocument/2006/relationships/slideLayout" Target="../slideLayouts/slideLayout2.xml"/><Relationship Id="rId11" Type="http://schemas.openxmlformats.org/officeDocument/2006/relationships/image" Target="../media/image50.png"/><Relationship Id="rId10" Type="http://schemas.openxmlformats.org/officeDocument/2006/relationships/image" Target="../media/image49.png"/></Relationships>
</file>

<file path=ppt/slides/_rels/slide25.xml.rels><?xml version="1.0" encoding="UTF-8" standalone="yes"?>
<Relationships xmlns="http://schemas.openxmlformats.org/package/2006/relationships"><Relationship Id="rId13" Type="http://schemas.openxmlformats.org/officeDocument/2006/relationships/image" Target="../media/image350.png"/><Relationship Id="rId3" Type="http://schemas.openxmlformats.org/officeDocument/2006/relationships/image" Target="../media/image41.png"/><Relationship Id="rId7" Type="http://schemas.openxmlformats.org/officeDocument/2006/relationships/image" Target="../media/image46.png"/><Relationship Id="rId12" Type="http://schemas.openxmlformats.org/officeDocument/2006/relationships/image" Target="../media/image150.png"/><Relationship Id="rId2" Type="http://schemas.openxmlformats.org/officeDocument/2006/relationships/notesSlide" Target="../notesSlides/notesSlide9.xml"/><Relationship Id="rId1" Type="http://schemas.openxmlformats.org/officeDocument/2006/relationships/slideLayout" Target="../slideLayouts/slideLayout2.xml"/><Relationship Id="rId11" Type="http://schemas.openxmlformats.org/officeDocument/2006/relationships/image" Target="../media/image50.png"/><Relationship Id="rId10" Type="http://schemas.openxmlformats.org/officeDocument/2006/relationships/image" Target="../media/image49.png"/><Relationship Id="rId14" Type="http://schemas.openxmlformats.org/officeDocument/2006/relationships/image" Target="../media/image53.png"/></Relationships>
</file>

<file path=ppt/slides/_rels/slide26.xml.rels><?xml version="1.0" encoding="UTF-8" standalone="yes"?>
<Relationships xmlns="http://schemas.openxmlformats.org/package/2006/relationships"><Relationship Id="rId13" Type="http://schemas.openxmlformats.org/officeDocument/2006/relationships/image" Target="../media/image150.png"/><Relationship Id="rId3" Type="http://schemas.openxmlformats.org/officeDocument/2006/relationships/image" Target="../media/image41.png"/><Relationship Id="rId7" Type="http://schemas.openxmlformats.org/officeDocument/2006/relationships/image" Target="../media/image46.png"/><Relationship Id="rId12" Type="http://schemas.openxmlformats.org/officeDocument/2006/relationships/image" Target="../media/image54.png"/><Relationship Id="rId2" Type="http://schemas.openxmlformats.org/officeDocument/2006/relationships/notesSlide" Target="../notesSlides/notesSlide10.xml"/><Relationship Id="rId16" Type="http://schemas.openxmlformats.org/officeDocument/2006/relationships/image" Target="../media/image55.png"/><Relationship Id="rId1" Type="http://schemas.openxmlformats.org/officeDocument/2006/relationships/slideLayout" Target="../slideLayouts/slideLayout2.xml"/><Relationship Id="rId11" Type="http://schemas.openxmlformats.org/officeDocument/2006/relationships/image" Target="../media/image50.png"/><Relationship Id="rId15" Type="http://schemas.openxmlformats.org/officeDocument/2006/relationships/image" Target="../media/image530.png"/><Relationship Id="rId10" Type="http://schemas.openxmlformats.org/officeDocument/2006/relationships/image" Target="../media/image49.png"/><Relationship Id="rId14" Type="http://schemas.openxmlformats.org/officeDocument/2006/relationships/image" Target="../media/image350.png"/></Relationships>
</file>

<file path=ppt/slides/_rels/slide27.xml.rels><?xml version="1.0" encoding="UTF-8" standalone="yes"?>
<Relationships xmlns="http://schemas.openxmlformats.org/package/2006/relationships"><Relationship Id="rId13" Type="http://schemas.openxmlformats.org/officeDocument/2006/relationships/image" Target="../media/image150.png"/><Relationship Id="rId12" Type="http://schemas.openxmlformats.org/officeDocument/2006/relationships/image" Target="../media/image540.png"/><Relationship Id="rId2" Type="http://schemas.openxmlformats.org/officeDocument/2006/relationships/notesSlide" Target="../notesSlides/notesSlide11.xml"/><Relationship Id="rId1" Type="http://schemas.openxmlformats.org/officeDocument/2006/relationships/slideLayout" Target="../slideLayouts/slideLayout2.xml"/><Relationship Id="rId11" Type="http://schemas.openxmlformats.org/officeDocument/2006/relationships/image" Target="../media/image50.png"/><Relationship Id="rId15" Type="http://schemas.openxmlformats.org/officeDocument/2006/relationships/image" Target="../media/image56.png"/><Relationship Id="rId10" Type="http://schemas.openxmlformats.org/officeDocument/2006/relationships/image" Target="../media/image49.png"/><Relationship Id="rId14" Type="http://schemas.openxmlformats.org/officeDocument/2006/relationships/image" Target="../media/image550.png"/></Relationships>
</file>

<file path=ppt/slides/_rels/slide28.xml.rels><?xml version="1.0" encoding="UTF-8" standalone="yes"?>
<Relationships xmlns="http://schemas.openxmlformats.org/package/2006/relationships"><Relationship Id="rId13" Type="http://schemas.openxmlformats.org/officeDocument/2006/relationships/image" Target="../media/image150.png"/><Relationship Id="rId12" Type="http://schemas.openxmlformats.org/officeDocument/2006/relationships/image" Target="../media/image560.png"/><Relationship Id="rId2" Type="http://schemas.openxmlformats.org/officeDocument/2006/relationships/notesSlide" Target="../notesSlides/notesSlide12.xml"/><Relationship Id="rId16" Type="http://schemas.openxmlformats.org/officeDocument/2006/relationships/image" Target="../media/image59.png"/><Relationship Id="rId1" Type="http://schemas.openxmlformats.org/officeDocument/2006/relationships/slideLayout" Target="../slideLayouts/slideLayout2.xml"/><Relationship Id="rId11" Type="http://schemas.openxmlformats.org/officeDocument/2006/relationships/image" Target="../media/image50.png"/><Relationship Id="rId15" Type="http://schemas.openxmlformats.org/officeDocument/2006/relationships/image" Target="../media/image58.png"/><Relationship Id="rId10" Type="http://schemas.openxmlformats.org/officeDocument/2006/relationships/image" Target="../media/image49.png"/><Relationship Id="rId14" Type="http://schemas.openxmlformats.org/officeDocument/2006/relationships/image" Target="../media/image57.png"/></Relationships>
</file>

<file path=ppt/slides/_rels/slide29.xml.rels><?xml version="1.0" encoding="UTF-8" standalone="yes"?>
<Relationships xmlns="http://schemas.openxmlformats.org/package/2006/relationships"><Relationship Id="rId13" Type="http://schemas.openxmlformats.org/officeDocument/2006/relationships/image" Target="../media/image57.png"/><Relationship Id="rId12" Type="http://schemas.openxmlformats.org/officeDocument/2006/relationships/image" Target="../media/image150.png"/><Relationship Id="rId2" Type="http://schemas.openxmlformats.org/officeDocument/2006/relationships/notesSlide" Target="../notesSlides/notesSlide13.xml"/><Relationship Id="rId1" Type="http://schemas.openxmlformats.org/officeDocument/2006/relationships/slideLayout" Target="../slideLayouts/slideLayout2.xml"/><Relationship Id="rId11" Type="http://schemas.openxmlformats.org/officeDocument/2006/relationships/image" Target="../media/image50.png"/><Relationship Id="rId15" Type="http://schemas.openxmlformats.org/officeDocument/2006/relationships/image" Target="../media/image59.png"/><Relationship Id="rId10" Type="http://schemas.openxmlformats.org/officeDocument/2006/relationships/image" Target="../media/image49.png"/><Relationship Id="rId14" Type="http://schemas.openxmlformats.org/officeDocument/2006/relationships/image" Target="../media/image58.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60.emf"/><Relationship Id="rId7" Type="http://schemas.openxmlformats.org/officeDocument/2006/relationships/image" Target="../media/image61.emf"/><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101.png"/></Relationships>
</file>

<file path=ppt/slides/_rels/slide32.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65.emf"/><Relationship Id="rId5" Type="http://schemas.openxmlformats.org/officeDocument/2006/relationships/image" Target="../media/image64.emf"/><Relationship Id="rId4" Type="http://schemas.openxmlformats.org/officeDocument/2006/relationships/image" Target="../media/image63.emf"/></Relationships>
</file>

<file path=ppt/slides/_rels/slide33.xml.rels><?xml version="1.0" encoding="UTF-8" standalone="yes"?>
<Relationships xmlns="http://schemas.openxmlformats.org/package/2006/relationships"><Relationship Id="rId3" Type="http://schemas.openxmlformats.org/officeDocument/2006/relationships/image" Target="../media/image66.emf"/><Relationship Id="rId7" Type="http://schemas.openxmlformats.org/officeDocument/2006/relationships/image" Target="../media/image67.emf"/><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65.emf"/><Relationship Id="rId5" Type="http://schemas.openxmlformats.org/officeDocument/2006/relationships/image" Target="../media/image64.emf"/><Relationship Id="rId4" Type="http://schemas.openxmlformats.org/officeDocument/2006/relationships/image" Target="../media/image63.emf"/></Relationships>
</file>

<file path=ppt/slides/_rels/slide34.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1.png"/><Relationship Id="rId7" Type="http://schemas.openxmlformats.org/officeDocument/2006/relationships/image" Target="../media/image680.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67.emf"/><Relationship Id="rId5" Type="http://schemas.openxmlformats.org/officeDocument/2006/relationships/image" Target="../media/image68.png"/><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8" Type="http://schemas.openxmlformats.org/officeDocument/2006/relationships/image" Target="../media/image70.emf"/><Relationship Id="rId3" Type="http://schemas.openxmlformats.org/officeDocument/2006/relationships/image" Target="../media/image66.emf"/><Relationship Id="rId7" Type="http://schemas.openxmlformats.org/officeDocument/2006/relationships/image" Target="../media/image69.emf"/><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65.emf"/><Relationship Id="rId5" Type="http://schemas.openxmlformats.org/officeDocument/2006/relationships/image" Target="../media/image64.emf"/><Relationship Id="rId4" Type="http://schemas.openxmlformats.org/officeDocument/2006/relationships/image" Target="../media/image63.emf"/><Relationship Id="rId9" Type="http://schemas.openxmlformats.org/officeDocument/2006/relationships/image" Target="../media/image71.emf"/></Relationships>
</file>

<file path=ppt/slides/_rels/slide36.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notesSlide" Target="../notesSlides/notesSlide19.xml"/><Relationship Id="rId7" Type="http://schemas.openxmlformats.org/officeDocument/2006/relationships/image" Target="../media/image76.png"/><Relationship Id="rId12" Type="http://schemas.openxmlformats.org/officeDocument/2006/relationships/image" Target="../media/image78.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75.png"/><Relationship Id="rId11" Type="http://schemas.openxmlformats.org/officeDocument/2006/relationships/image" Target="../media/image71.emf"/><Relationship Id="rId5" Type="http://schemas.openxmlformats.org/officeDocument/2006/relationships/image" Target="../media/image74.png"/><Relationship Id="rId10" Type="http://schemas.openxmlformats.org/officeDocument/2006/relationships/image" Target="../media/image70.emf"/><Relationship Id="rId4" Type="http://schemas.openxmlformats.org/officeDocument/2006/relationships/image" Target="../media/image73.png"/><Relationship Id="rId9" Type="http://schemas.openxmlformats.org/officeDocument/2006/relationships/image" Target="../media/image69.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0.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597900"/>
            <a:ext cx="10363200" cy="3189721"/>
          </a:xfrm>
        </p:spPr>
        <p:txBody>
          <a:bodyPr>
            <a:normAutofit/>
          </a:bodyPr>
          <a:lstStyle/>
          <a:p>
            <a:pPr>
              <a:spcAft>
                <a:spcPts val="1200"/>
              </a:spcAft>
            </a:pPr>
            <a:r>
              <a:rPr lang="en-US" dirty="0"/>
              <a:t>The Multilayer Perceptron</a:t>
            </a:r>
            <a:br>
              <a:rPr lang="en-US" dirty="0"/>
            </a:br>
            <a:endParaRPr lang="en-US" sz="4800" dirty="0"/>
          </a:p>
        </p:txBody>
      </p:sp>
      <p:sp>
        <p:nvSpPr>
          <p:cNvPr id="3" name="Subtitle 2"/>
          <p:cNvSpPr>
            <a:spLocks noGrp="1"/>
          </p:cNvSpPr>
          <p:nvPr>
            <p:ph type="subTitle" idx="1"/>
          </p:nvPr>
        </p:nvSpPr>
        <p:spPr>
          <a:xfrm>
            <a:off x="3027218" y="3620899"/>
            <a:ext cx="6137564" cy="2243188"/>
          </a:xfrm>
        </p:spPr>
        <p:txBody>
          <a:bodyPr>
            <a:normAutofit lnSpcReduction="10000"/>
          </a:bodyPr>
          <a:lstStyle/>
          <a:p>
            <a:r>
              <a:rPr lang="en-US" dirty="0"/>
              <a:t>(in other words, a </a:t>
            </a:r>
            <a:r>
              <a:rPr lang="en-US" i="1" dirty="0"/>
              <a:t>standard</a:t>
            </a:r>
            <a:r>
              <a:rPr lang="en-US" dirty="0"/>
              <a:t> neural network)</a:t>
            </a:r>
          </a:p>
          <a:p>
            <a:endParaRPr lang="en-US" dirty="0"/>
          </a:p>
          <a:p>
            <a:endParaRPr lang="en-US" sz="2400" dirty="0"/>
          </a:p>
          <a:p>
            <a:endParaRPr lang="en-US" sz="2400" dirty="0"/>
          </a:p>
          <a:p>
            <a:r>
              <a:rPr lang="en-US" sz="2400" dirty="0"/>
              <a:t>Matthew Engelhard</a:t>
            </a:r>
          </a:p>
        </p:txBody>
      </p:sp>
    </p:spTree>
    <p:extLst>
      <p:ext uri="{BB962C8B-B14F-4D97-AF65-F5344CB8AC3E}">
        <p14:creationId xmlns:p14="http://schemas.microsoft.com/office/powerpoint/2010/main" val="3193569505"/>
      </p:ext>
    </p:extLst>
  </p:cSld>
  <p:clrMapOvr>
    <a:masterClrMapping/>
  </p:clrMapOvr>
  <mc:AlternateContent xmlns:mc="http://schemas.openxmlformats.org/markup-compatibility/2006" xmlns:p14="http://schemas.microsoft.com/office/powerpoint/2010/main">
    <mc:Choice Requires="p14">
      <p:transition spd="slow" p14:dur="2000" advTm="34886"/>
    </mc:Choice>
    <mc:Fallback xmlns="">
      <p:transition spd="slow" advTm="3488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062F108C-45DE-A330-B0FC-310F0CA513D5}"/>
              </a:ext>
            </a:extLst>
          </p:cNvPr>
          <p:cNvCxnSpPr>
            <a:cxnSpLocks/>
            <a:stCxn id="18" idx="0"/>
          </p:cNvCxnSpPr>
          <p:nvPr/>
        </p:nvCxnSpPr>
        <p:spPr>
          <a:xfrm flipV="1">
            <a:off x="8604263" y="3952896"/>
            <a:ext cx="11584" cy="96110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TextBox 7">
            <a:extLst>
              <a:ext uri="{FF2B5EF4-FFF2-40B4-BE49-F238E27FC236}">
                <a16:creationId xmlns:a16="http://schemas.microsoft.com/office/drawing/2014/main" id="{6E98A25E-1D86-E780-18F5-A962FB8FA17F}"/>
              </a:ext>
            </a:extLst>
          </p:cNvPr>
          <p:cNvSpPr txBox="1"/>
          <p:nvPr/>
        </p:nvSpPr>
        <p:spPr>
          <a:xfrm>
            <a:off x="8604263" y="4199173"/>
            <a:ext cx="543479"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1</a:t>
            </a:r>
            <a:endParaRPr lang="en-US" sz="2797" baseline="-25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844478D0-9DD7-1995-B5CF-C73E8F929535}"/>
                  </a:ext>
                </a:extLst>
              </p:cNvPr>
              <p:cNvSpPr/>
              <p:nvPr/>
            </p:nvSpPr>
            <p:spPr>
              <a:xfrm>
                <a:off x="8373122" y="2570349"/>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xmlns="">
          <p:sp>
            <p:nvSpPr>
              <p:cNvPr id="10" name="Oval 9">
                <a:extLst>
                  <a:ext uri="{FF2B5EF4-FFF2-40B4-BE49-F238E27FC236}">
                    <a16:creationId xmlns:a16="http://schemas.microsoft.com/office/drawing/2014/main" id="{844478D0-9DD7-1995-B5CF-C73E8F929535}"/>
                  </a:ext>
                </a:extLst>
              </p:cNvPr>
              <p:cNvSpPr>
                <a:spLocks noRot="1" noChangeAspect="1" noMove="1" noResize="1" noEditPoints="1" noAdjustHandles="1" noChangeArrowheads="1" noChangeShapeType="1" noTextEdit="1"/>
              </p:cNvSpPr>
              <p:nvPr/>
            </p:nvSpPr>
            <p:spPr>
              <a:xfrm>
                <a:off x="8373122" y="2570349"/>
                <a:ext cx="470357" cy="459473"/>
              </a:xfrm>
              <a:prstGeom prst="ellipse">
                <a:avLst/>
              </a:prstGeom>
              <a:blipFill>
                <a:blip r:embed="rId2"/>
                <a:stretch>
                  <a:fillRect l="-39474" t="-10526" b="-39474"/>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08A0A041-3471-E990-09D7-23F444E97563}"/>
              </a:ext>
            </a:extLst>
          </p:cNvPr>
          <p:cNvCxnSpPr>
            <a:cxnSpLocks/>
          </p:cNvCxnSpPr>
          <p:nvPr/>
        </p:nvCxnSpPr>
        <p:spPr>
          <a:xfrm flipV="1">
            <a:off x="8608301" y="3016661"/>
            <a:ext cx="0" cy="30544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170A3532-63E8-1D49-1FEA-A259B90F5BB6}"/>
              </a:ext>
            </a:extLst>
          </p:cNvPr>
          <p:cNvCxnSpPr>
            <a:cxnSpLocks/>
            <a:stCxn id="10" idx="0"/>
          </p:cNvCxnSpPr>
          <p:nvPr/>
        </p:nvCxnSpPr>
        <p:spPr>
          <a:xfrm flipV="1">
            <a:off x="8608301" y="2320845"/>
            <a:ext cx="0" cy="2495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14" name="Table 13">
            <a:extLst>
              <a:ext uri="{FF2B5EF4-FFF2-40B4-BE49-F238E27FC236}">
                <a16:creationId xmlns:a16="http://schemas.microsoft.com/office/drawing/2014/main" id="{AB8CC734-5CC6-FCFA-8FE6-91A178662555}"/>
              </a:ext>
            </a:extLst>
          </p:cNvPr>
          <p:cNvGraphicFramePr>
            <a:graphicFrameLocks noGrp="1"/>
          </p:cNvGraphicFramePr>
          <p:nvPr/>
        </p:nvGraphicFramePr>
        <p:xfrm>
          <a:off x="8296078" y="1698547"/>
          <a:ext cx="624443" cy="622932"/>
        </p:xfrm>
        <a:graphic>
          <a:graphicData uri="http://schemas.openxmlformats.org/drawingml/2006/table">
            <a:tbl>
              <a:tblPr firstRow="1" bandRow="1">
                <a:tableStyleId>{5C22544A-7EE6-4342-B048-85BDC9FD1C3A}</a:tableStyleId>
              </a:tblPr>
              <a:tblGrid>
                <a:gridCol w="624443">
                  <a:extLst>
                    <a:ext uri="{9D8B030D-6E8A-4147-A177-3AD203B41FA5}">
                      <a16:colId xmlns:a16="http://schemas.microsoft.com/office/drawing/2014/main" val="4002730172"/>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4E6390C-ED25-D5FC-864C-673A4A2ADD53}"/>
                  </a:ext>
                </a:extLst>
              </p:cNvPr>
              <p:cNvSpPr txBox="1"/>
              <p:nvPr/>
            </p:nvSpPr>
            <p:spPr>
              <a:xfrm>
                <a:off x="8980951" y="3322105"/>
                <a:ext cx="482826" cy="5125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797" i="1" dirty="0" smtClean="0">
                          <a:latin typeface="Cambria Math" panose="02040503050406030204" pitchFamily="18" charset="0"/>
                          <a:cs typeface="Times New Roman" panose="02020603050405020304" pitchFamily="18" charset="0"/>
                        </a:rPr>
                        <m:t>𝑧</m:t>
                      </m:r>
                    </m:oMath>
                  </m:oMathPara>
                </a14:m>
                <a:endParaRPr lang="en-US" sz="2797" baseline="-25000" dirty="0">
                  <a:latin typeface="Times New Roman" panose="02020603050405020304" pitchFamily="18" charset="0"/>
                  <a:cs typeface="Times New Roman" panose="02020603050405020304" pitchFamily="18" charset="0"/>
                </a:endParaRPr>
              </a:p>
            </p:txBody>
          </p:sp>
        </mc:Choice>
        <mc:Fallback xmlns="">
          <p:sp>
            <p:nvSpPr>
              <p:cNvPr id="15" name="TextBox 14">
                <a:extLst>
                  <a:ext uri="{FF2B5EF4-FFF2-40B4-BE49-F238E27FC236}">
                    <a16:creationId xmlns:a16="http://schemas.microsoft.com/office/drawing/2014/main" id="{44E6390C-ED25-D5FC-864C-673A4A2ADD53}"/>
                  </a:ext>
                </a:extLst>
              </p:cNvPr>
              <p:cNvSpPr txBox="1">
                <a:spLocks noRot="1" noChangeAspect="1" noMove="1" noResize="1" noEditPoints="1" noAdjustHandles="1" noChangeArrowheads="1" noChangeShapeType="1" noTextEdit="1"/>
              </p:cNvSpPr>
              <p:nvPr/>
            </p:nvSpPr>
            <p:spPr>
              <a:xfrm>
                <a:off x="8980951" y="3322105"/>
                <a:ext cx="482826" cy="51257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18" name="Table 17">
                <a:extLst>
                  <a:ext uri="{FF2B5EF4-FFF2-40B4-BE49-F238E27FC236}">
                    <a16:creationId xmlns:a16="http://schemas.microsoft.com/office/drawing/2014/main" id="{762A18C0-9CC7-285F-673C-ED6C90CB75B7}"/>
                  </a:ext>
                </a:extLst>
              </p:cNvPr>
              <p:cNvGraphicFramePr>
                <a:graphicFrameLocks noGrp="1"/>
              </p:cNvGraphicFramePr>
              <p:nvPr>
                <p:extLst>
                  <p:ext uri="{D42A27DB-BD31-4B8C-83A1-F6EECF244321}">
                    <p14:modId xmlns:p14="http://schemas.microsoft.com/office/powerpoint/2010/main" val="1130602988"/>
                  </p:ext>
                </p:extLst>
              </p:nvPr>
            </p:nvGraphicFramePr>
            <p:xfrm>
              <a:off x="8242748" y="4914003"/>
              <a:ext cx="723031" cy="707853"/>
            </p:xfrm>
            <a:graphic>
              <a:graphicData uri="http://schemas.openxmlformats.org/drawingml/2006/table">
                <a:tbl>
                  <a:tblPr firstRow="1" bandRow="1">
                    <a:tableStyleId>{5C22544A-7EE6-4342-B048-85BDC9FD1C3A}</a:tableStyleId>
                  </a:tblPr>
                  <a:tblGrid>
                    <a:gridCol w="723031">
                      <a:extLst>
                        <a:ext uri="{9D8B030D-6E8A-4147-A177-3AD203B41FA5}">
                          <a16:colId xmlns:a16="http://schemas.microsoft.com/office/drawing/2014/main" val="440623976"/>
                        </a:ext>
                      </a:extLst>
                    </a:gridCol>
                  </a:tblGrid>
                  <a:tr h="707853">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1</m:t>
                                    </m:r>
                                  </m:sub>
                                </m:sSub>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Choice>
        <mc:Fallback>
          <p:graphicFrame>
            <p:nvGraphicFramePr>
              <p:cNvPr id="18" name="Table 17">
                <a:extLst>
                  <a:ext uri="{FF2B5EF4-FFF2-40B4-BE49-F238E27FC236}">
                    <a16:creationId xmlns:a16="http://schemas.microsoft.com/office/drawing/2014/main" id="{762A18C0-9CC7-285F-673C-ED6C90CB75B7}"/>
                  </a:ext>
                </a:extLst>
              </p:cNvPr>
              <p:cNvGraphicFramePr>
                <a:graphicFrameLocks noGrp="1"/>
              </p:cNvGraphicFramePr>
              <p:nvPr>
                <p:extLst>
                  <p:ext uri="{D42A27DB-BD31-4B8C-83A1-F6EECF244321}">
                    <p14:modId xmlns:p14="http://schemas.microsoft.com/office/powerpoint/2010/main" val="1130602988"/>
                  </p:ext>
                </p:extLst>
              </p:nvPr>
            </p:nvGraphicFramePr>
            <p:xfrm>
              <a:off x="8242748" y="4914003"/>
              <a:ext cx="723031" cy="707853"/>
            </p:xfrm>
            <a:graphic>
              <a:graphicData uri="http://schemas.openxmlformats.org/drawingml/2006/table">
                <a:tbl>
                  <a:tblPr firstRow="1" bandRow="1">
                    <a:tableStyleId>{5C22544A-7EE6-4342-B048-85BDC9FD1C3A}</a:tableStyleId>
                  </a:tblPr>
                  <a:tblGrid>
                    <a:gridCol w="723031">
                      <a:extLst>
                        <a:ext uri="{9D8B030D-6E8A-4147-A177-3AD203B41FA5}">
                          <a16:colId xmlns:a16="http://schemas.microsoft.com/office/drawing/2014/main" val="440623976"/>
                        </a:ext>
                      </a:extLst>
                    </a:gridCol>
                  </a:tblGrid>
                  <a:tr h="707853">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4"/>
                          <a:stretch>
                            <a:fillRect l="-3509" t="-3509" r="-7018" b="-5263"/>
                          </a:stretch>
                        </a:blipFill>
                      </a:tcPr>
                    </a:tc>
                    <a:extLst>
                      <a:ext uri="{0D108BD9-81ED-4DB2-BD59-A6C34878D82A}">
                        <a16:rowId xmlns:a16="http://schemas.microsoft.com/office/drawing/2014/main" val="3775152605"/>
                      </a:ext>
                    </a:extLst>
                  </a:tr>
                </a:tbl>
              </a:graphicData>
            </a:graphic>
          </p:graphicFrame>
        </mc:Fallback>
      </mc:AlternateContent>
      <p:sp>
        <p:nvSpPr>
          <p:cNvPr id="19" name="TextBox 18">
            <a:extLst>
              <a:ext uri="{FF2B5EF4-FFF2-40B4-BE49-F238E27FC236}">
                <a16:creationId xmlns:a16="http://schemas.microsoft.com/office/drawing/2014/main" id="{19FB555F-6E68-8923-6E5A-36D09DB174EF}"/>
              </a:ext>
            </a:extLst>
          </p:cNvPr>
          <p:cNvSpPr txBox="1"/>
          <p:nvPr/>
        </p:nvSpPr>
        <p:spPr>
          <a:xfrm rot="18054908">
            <a:off x="7875304" y="5976907"/>
            <a:ext cx="1095366" cy="400110"/>
          </a:xfrm>
          <a:prstGeom prst="rect">
            <a:avLst/>
          </a:prstGeom>
          <a:noFill/>
        </p:spPr>
        <p:txBody>
          <a:bodyPr wrap="square" rtlCol="0">
            <a:spAutoFit/>
          </a:bodyPr>
          <a:lstStyle/>
          <a:p>
            <a:pPr algn="r"/>
            <a:r>
              <a:rPr lang="en-US" sz="2000" dirty="0"/>
              <a:t>SBP</a:t>
            </a:r>
          </a:p>
        </p:txBody>
      </p:sp>
      <p:sp>
        <p:nvSpPr>
          <p:cNvPr id="25" name="Title 1">
            <a:extLst>
              <a:ext uri="{FF2B5EF4-FFF2-40B4-BE49-F238E27FC236}">
                <a16:creationId xmlns:a16="http://schemas.microsoft.com/office/drawing/2014/main" id="{8D903558-55C0-B958-78D9-84B20B9A0ACA}"/>
              </a:ext>
            </a:extLst>
          </p:cNvPr>
          <p:cNvSpPr>
            <a:spLocks noGrp="1"/>
          </p:cNvSpPr>
          <p:nvPr>
            <p:ph type="title"/>
          </p:nvPr>
        </p:nvSpPr>
        <p:spPr>
          <a:xfrm>
            <a:off x="838200" y="365125"/>
            <a:ext cx="10515600" cy="1325563"/>
          </a:xfrm>
        </p:spPr>
        <p:txBody>
          <a:bodyPr/>
          <a:lstStyle/>
          <a:p>
            <a:r>
              <a:rPr lang="en-US" dirty="0"/>
              <a:t>Breaking logistic regression: simple example 2</a:t>
            </a:r>
          </a:p>
        </p:txBody>
      </p:sp>
      <p:graphicFrame>
        <p:nvGraphicFramePr>
          <p:cNvPr id="29" name="Table 28">
            <a:extLst>
              <a:ext uri="{FF2B5EF4-FFF2-40B4-BE49-F238E27FC236}">
                <a16:creationId xmlns:a16="http://schemas.microsoft.com/office/drawing/2014/main" id="{5A54BBA9-97B7-9D5C-5A00-8F43789E5500}"/>
              </a:ext>
            </a:extLst>
          </p:cNvPr>
          <p:cNvGraphicFramePr>
            <a:graphicFrameLocks noGrp="1"/>
          </p:cNvGraphicFramePr>
          <p:nvPr/>
        </p:nvGraphicFramePr>
        <p:xfrm>
          <a:off x="8303626" y="3322105"/>
          <a:ext cx="624443" cy="622932"/>
        </p:xfrm>
        <a:graphic>
          <a:graphicData uri="http://schemas.openxmlformats.org/drawingml/2006/table">
            <a:tbl>
              <a:tblPr firstRow="1" bandRow="1">
                <a:tableStyleId>{5C22544A-7EE6-4342-B048-85BDC9FD1C3A}</a:tableStyleId>
              </a:tblPr>
              <a:tblGrid>
                <a:gridCol w="624443">
                  <a:extLst>
                    <a:ext uri="{9D8B030D-6E8A-4147-A177-3AD203B41FA5}">
                      <a16:colId xmlns:a16="http://schemas.microsoft.com/office/drawing/2014/main" val="4002730172"/>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52FEBF88-07FA-B4C0-06A3-7F9BB6C3E7BB}"/>
                  </a:ext>
                </a:extLst>
              </p:cNvPr>
              <p:cNvSpPr txBox="1"/>
              <p:nvPr/>
            </p:nvSpPr>
            <p:spPr>
              <a:xfrm>
                <a:off x="8980951" y="1758852"/>
                <a:ext cx="1980699" cy="51257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797" b="0" i="1" dirty="0" smtClean="0">
                          <a:latin typeface="Cambria Math" panose="02040503050406030204" pitchFamily="18" charset="0"/>
                          <a:cs typeface="Times New Roman" panose="02020603050405020304" pitchFamily="18" charset="0"/>
                        </a:rPr>
                        <m:t>𝑝</m:t>
                      </m:r>
                      <m:d>
                        <m:dPr>
                          <m:ctrlPr>
                            <a:rPr lang="en-US" sz="2797" i="1" dirty="0" smtClean="0">
                              <a:latin typeface="Cambria Math" panose="02040503050406030204" pitchFamily="18" charset="0"/>
                              <a:cs typeface="Times New Roman" panose="02020603050405020304" pitchFamily="18" charset="0"/>
                            </a:rPr>
                          </m:ctrlPr>
                        </m:dPr>
                        <m:e>
                          <m:r>
                            <a:rPr lang="en-US" sz="2797" b="0" i="1" dirty="0" smtClean="0">
                              <a:latin typeface="Cambria Math" panose="02040503050406030204" pitchFamily="18" charset="0"/>
                              <a:cs typeface="Times New Roman" panose="02020603050405020304" pitchFamily="18" charset="0"/>
                            </a:rPr>
                            <m:t>𝑦</m:t>
                          </m:r>
                          <m:r>
                            <a:rPr lang="en-US" sz="2797" i="1" dirty="0">
                              <a:latin typeface="Cambria Math" panose="02040503050406030204" pitchFamily="18" charset="0"/>
                              <a:cs typeface="Times New Roman" panose="02020603050405020304" pitchFamily="18" charset="0"/>
                            </a:rPr>
                            <m:t>=1</m:t>
                          </m:r>
                        </m:e>
                        <m:e>
                          <m:r>
                            <a:rPr lang="en-US" sz="2797" b="0" i="1" dirty="0" smtClean="0">
                              <a:latin typeface="Cambria Math" panose="02040503050406030204" pitchFamily="18" charset="0"/>
                              <a:cs typeface="Times New Roman" panose="02020603050405020304" pitchFamily="18" charset="0"/>
                            </a:rPr>
                            <m:t>𝑥</m:t>
                          </m:r>
                        </m:e>
                      </m:d>
                    </m:oMath>
                  </m:oMathPara>
                </a14:m>
                <a:endParaRPr lang="en-US" sz="2797" baseline="-25000" dirty="0">
                  <a:latin typeface="Times New Roman" panose="02020603050405020304" pitchFamily="18" charset="0"/>
                  <a:cs typeface="Times New Roman" panose="02020603050405020304" pitchFamily="18" charset="0"/>
                </a:endParaRPr>
              </a:p>
            </p:txBody>
          </p:sp>
        </mc:Choice>
        <mc:Fallback xmlns="">
          <p:sp>
            <p:nvSpPr>
              <p:cNvPr id="32" name="TextBox 31">
                <a:extLst>
                  <a:ext uri="{FF2B5EF4-FFF2-40B4-BE49-F238E27FC236}">
                    <a16:creationId xmlns:a16="http://schemas.microsoft.com/office/drawing/2014/main" id="{52FEBF88-07FA-B4C0-06A3-7F9BB6C3E7BB}"/>
                  </a:ext>
                </a:extLst>
              </p:cNvPr>
              <p:cNvSpPr txBox="1">
                <a:spLocks noRot="1" noChangeAspect="1" noMove="1" noResize="1" noEditPoints="1" noAdjustHandles="1" noChangeArrowheads="1" noChangeShapeType="1" noTextEdit="1"/>
              </p:cNvSpPr>
              <p:nvPr/>
            </p:nvSpPr>
            <p:spPr>
              <a:xfrm>
                <a:off x="8980951" y="1758852"/>
                <a:ext cx="1980699" cy="512576"/>
              </a:xfrm>
              <a:prstGeom prst="rect">
                <a:avLst/>
              </a:prstGeom>
              <a:blipFill>
                <a:blip r:embed="rId5"/>
                <a:stretch>
                  <a:fillRect l="-1911" b="-1190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3" name="Content Placeholder 2">
                <a:extLst>
                  <a:ext uri="{FF2B5EF4-FFF2-40B4-BE49-F238E27FC236}">
                    <a16:creationId xmlns:a16="http://schemas.microsoft.com/office/drawing/2014/main" id="{668CE95F-1C08-1B23-4D57-2B285D39F26D}"/>
                  </a:ext>
                </a:extLst>
              </p:cNvPr>
              <p:cNvSpPr>
                <a:spLocks noGrp="1"/>
              </p:cNvSpPr>
              <p:nvPr>
                <p:ph idx="1"/>
              </p:nvPr>
            </p:nvSpPr>
            <p:spPr>
              <a:xfrm>
                <a:off x="838200" y="1698547"/>
                <a:ext cx="4959284" cy="4478416"/>
              </a:xfrm>
            </p:spPr>
            <p:txBody>
              <a:bodyPr>
                <a:normAutofit/>
              </a:bodyPr>
              <a:lstStyle/>
              <a:p>
                <a:r>
                  <a:rPr lang="en-US" dirty="0"/>
                  <a:t>Predictor 1: Systolic blood pressure</a:t>
                </a:r>
              </a:p>
              <a:p>
                <a:endParaRPr lang="en-US" dirty="0"/>
              </a:p>
              <a:p>
                <a:r>
                  <a:rPr lang="en-US" dirty="0"/>
                  <a:t>Goal: predict high log-odds only for</a:t>
                </a:r>
              </a:p>
              <a:p>
                <a:pPr lvl="1"/>
                <a:r>
                  <a:rPr lang="en-US" dirty="0"/>
                  <a:t>SBP &gt; 200</a:t>
                </a:r>
              </a:p>
              <a:p>
                <a:pPr lvl="1"/>
                <a:r>
                  <a:rPr lang="en-US" dirty="0"/>
                  <a:t>SBP &lt; 60</a:t>
                </a:r>
              </a:p>
              <a:p>
                <a:pPr lvl="1"/>
                <a:endParaRPr lang="en-US" dirty="0"/>
              </a:p>
              <a:p>
                <a:r>
                  <a:rPr lang="en-US" dirty="0"/>
                  <a:t>What should the parameter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𝑏</m:t>
                        </m:r>
                      </m:e>
                      <m:sub>
                        <m:r>
                          <a:rPr lang="en-US" i="1" dirty="0" smtClean="0">
                            <a:latin typeface="Cambria Math" panose="02040503050406030204" pitchFamily="18" charset="0"/>
                          </a:rPr>
                          <m:t>1</m:t>
                        </m:r>
                      </m:sub>
                    </m:sSub>
                  </m:oMath>
                </a14:m>
                <a:r>
                  <a:rPr lang="en-US" dirty="0"/>
                  <a:t>) be?</a:t>
                </a:r>
              </a:p>
            </p:txBody>
          </p:sp>
        </mc:Choice>
        <mc:Fallback>
          <p:sp>
            <p:nvSpPr>
              <p:cNvPr id="33" name="Content Placeholder 2">
                <a:extLst>
                  <a:ext uri="{FF2B5EF4-FFF2-40B4-BE49-F238E27FC236}">
                    <a16:creationId xmlns:a16="http://schemas.microsoft.com/office/drawing/2014/main" id="{668CE95F-1C08-1B23-4D57-2B285D39F26D}"/>
                  </a:ext>
                </a:extLst>
              </p:cNvPr>
              <p:cNvSpPr>
                <a:spLocks noGrp="1" noRot="1" noChangeAspect="1" noMove="1" noResize="1" noEditPoints="1" noAdjustHandles="1" noChangeArrowheads="1" noChangeShapeType="1" noTextEdit="1"/>
              </p:cNvSpPr>
              <p:nvPr>
                <p:ph idx="1"/>
              </p:nvPr>
            </p:nvSpPr>
            <p:spPr>
              <a:xfrm>
                <a:off x="838200" y="1698547"/>
                <a:ext cx="4959284" cy="4478416"/>
              </a:xfrm>
              <a:blipFill>
                <a:blip r:embed="rId6"/>
                <a:stretch>
                  <a:fillRect l="-2302" t="-2260" b="-565"/>
                </a:stretch>
              </a:blipFill>
            </p:spPr>
            <p:txBody>
              <a:bodyPr/>
              <a:lstStyle/>
              <a:p>
                <a:r>
                  <a:rPr lang="en-US">
                    <a:noFill/>
                  </a:rPr>
                  <a:t> </a:t>
                </a:r>
              </a:p>
            </p:txBody>
          </p:sp>
        </mc:Fallback>
      </mc:AlternateContent>
    </p:spTree>
    <p:extLst>
      <p:ext uri="{BB962C8B-B14F-4D97-AF65-F5344CB8AC3E}">
        <p14:creationId xmlns:p14="http://schemas.microsoft.com/office/powerpoint/2010/main" val="1031229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86756F1-9EAC-1623-6990-6099D3FDD8DE}"/>
              </a:ext>
            </a:extLst>
          </p:cNvPr>
          <p:cNvSpPr>
            <a:spLocks noGrp="1"/>
          </p:cNvSpPr>
          <p:nvPr>
            <p:ph type="title"/>
          </p:nvPr>
        </p:nvSpPr>
        <p:spPr>
          <a:xfrm>
            <a:off x="838200" y="365125"/>
            <a:ext cx="10515600" cy="1325563"/>
          </a:xfrm>
        </p:spPr>
        <p:txBody>
          <a:bodyPr/>
          <a:lstStyle/>
          <a:p>
            <a:r>
              <a:rPr lang="en-US" dirty="0"/>
              <a:t>Breaking logistic regression: simple example 2</a:t>
            </a:r>
          </a:p>
        </p:txBody>
      </p:sp>
      <p:pic>
        <p:nvPicPr>
          <p:cNvPr id="9" name="Content Placeholder 7">
            <a:extLst>
              <a:ext uri="{FF2B5EF4-FFF2-40B4-BE49-F238E27FC236}">
                <a16:creationId xmlns:a16="http://schemas.microsoft.com/office/drawing/2014/main" id="{9C9C1853-0B70-97F0-3AAE-94F95744644C}"/>
              </a:ext>
            </a:extLst>
          </p:cNvPr>
          <p:cNvPicPr>
            <a:picLocks noChangeAspect="1"/>
          </p:cNvPicPr>
          <p:nvPr/>
        </p:nvPicPr>
        <p:blipFill>
          <a:blip r:embed="rId2"/>
          <a:stretch>
            <a:fillRect/>
          </a:stretch>
        </p:blipFill>
        <p:spPr>
          <a:xfrm>
            <a:off x="6895186" y="1690688"/>
            <a:ext cx="5077151" cy="5077151"/>
          </a:xfrm>
          <a:prstGeom prst="rect">
            <a:avLst/>
          </a:prstGeom>
        </p:spPr>
      </p:pic>
      <p:sp>
        <p:nvSpPr>
          <p:cNvPr id="10" name="TextBox 9">
            <a:extLst>
              <a:ext uri="{FF2B5EF4-FFF2-40B4-BE49-F238E27FC236}">
                <a16:creationId xmlns:a16="http://schemas.microsoft.com/office/drawing/2014/main" id="{1DA6BDC2-26C7-9F9A-3D3D-A54CEDB2F88F}"/>
              </a:ext>
            </a:extLst>
          </p:cNvPr>
          <p:cNvSpPr txBox="1"/>
          <p:nvPr/>
        </p:nvSpPr>
        <p:spPr>
          <a:xfrm>
            <a:off x="7832681" y="1690688"/>
            <a:ext cx="3202159" cy="646331"/>
          </a:xfrm>
          <a:prstGeom prst="rect">
            <a:avLst/>
          </a:prstGeom>
          <a:noFill/>
        </p:spPr>
        <p:txBody>
          <a:bodyPr wrap="none" rtlCol="0">
            <a:spAutoFit/>
          </a:bodyPr>
          <a:lstStyle/>
          <a:p>
            <a:r>
              <a:rPr lang="en-US" dirty="0"/>
              <a:t>Example of a Logistic Regression</a:t>
            </a:r>
          </a:p>
          <a:p>
            <a:pPr algn="ctr"/>
            <a:r>
              <a:rPr lang="en-US" dirty="0"/>
              <a:t>Decision Boundary</a:t>
            </a:r>
          </a:p>
        </p:txBody>
      </p:sp>
      <p:sp>
        <p:nvSpPr>
          <p:cNvPr id="11" name="Rectangle 10">
            <a:extLst>
              <a:ext uri="{FF2B5EF4-FFF2-40B4-BE49-F238E27FC236}">
                <a16:creationId xmlns:a16="http://schemas.microsoft.com/office/drawing/2014/main" id="{7C769E8F-0DDB-815C-6062-24F7B3177F6F}"/>
              </a:ext>
            </a:extLst>
          </p:cNvPr>
          <p:cNvSpPr/>
          <p:nvPr/>
        </p:nvSpPr>
        <p:spPr>
          <a:xfrm>
            <a:off x="1048455" y="1736854"/>
            <a:ext cx="4902724" cy="1200329"/>
          </a:xfrm>
          <a:prstGeom prst="rect">
            <a:avLst/>
          </a:prstGeom>
        </p:spPr>
        <p:txBody>
          <a:bodyPr wrap="square">
            <a:spAutoFit/>
          </a:bodyPr>
          <a:lstStyle/>
          <a:p>
            <a:r>
              <a:rPr lang="en-US" dirty="0"/>
              <a:t>Can we solve this with a linear decision boundary?</a:t>
            </a:r>
          </a:p>
          <a:p>
            <a:endParaRPr lang="en-US" dirty="0"/>
          </a:p>
          <a:p>
            <a:r>
              <a:rPr lang="en-US" dirty="0"/>
              <a:t>In other words, </a:t>
            </a:r>
            <a:r>
              <a:rPr lang="en-US" b="1" dirty="0"/>
              <a:t>can we draw a line separating those who lived from those who died?</a:t>
            </a:r>
          </a:p>
        </p:txBody>
      </p:sp>
      <p:pic>
        <p:nvPicPr>
          <p:cNvPr id="3" name="Picture 2" descr="Chart&#10;&#10;Description automatically generated">
            <a:extLst>
              <a:ext uri="{FF2B5EF4-FFF2-40B4-BE49-F238E27FC236}">
                <a16:creationId xmlns:a16="http://schemas.microsoft.com/office/drawing/2014/main" id="{8B7DE63B-6EF1-39F4-5146-B69922B15620}"/>
              </a:ext>
            </a:extLst>
          </p:cNvPr>
          <p:cNvPicPr>
            <a:picLocks noChangeAspect="1"/>
          </p:cNvPicPr>
          <p:nvPr/>
        </p:nvPicPr>
        <p:blipFill>
          <a:blip r:embed="rId3"/>
          <a:stretch>
            <a:fillRect/>
          </a:stretch>
        </p:blipFill>
        <p:spPr>
          <a:xfrm>
            <a:off x="578817" y="3110649"/>
            <a:ext cx="5842000" cy="3238500"/>
          </a:xfrm>
          <a:prstGeom prst="rect">
            <a:avLst/>
          </a:prstGeom>
        </p:spPr>
      </p:pic>
    </p:spTree>
    <p:extLst>
      <p:ext uri="{BB962C8B-B14F-4D97-AF65-F5344CB8AC3E}">
        <p14:creationId xmlns:p14="http://schemas.microsoft.com/office/powerpoint/2010/main" val="3644892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92BC2-73B7-B444-6C6E-59838A51EE02}"/>
              </a:ext>
            </a:extLst>
          </p:cNvPr>
          <p:cNvSpPr>
            <a:spLocks noGrp="1"/>
          </p:cNvSpPr>
          <p:nvPr>
            <p:ph type="title"/>
          </p:nvPr>
        </p:nvSpPr>
        <p:spPr/>
        <p:txBody>
          <a:bodyPr/>
          <a:lstStyle/>
          <a:p>
            <a:r>
              <a:rPr lang="en-US" dirty="0"/>
              <a:t>In general, there can be:</a:t>
            </a:r>
          </a:p>
        </p:txBody>
      </p:sp>
      <p:sp>
        <p:nvSpPr>
          <p:cNvPr id="3" name="Content Placeholder 2">
            <a:extLst>
              <a:ext uri="{FF2B5EF4-FFF2-40B4-BE49-F238E27FC236}">
                <a16:creationId xmlns:a16="http://schemas.microsoft.com/office/drawing/2014/main" id="{660BBE76-26EC-4CCD-7801-56C346A8B813}"/>
              </a:ext>
            </a:extLst>
          </p:cNvPr>
          <p:cNvSpPr>
            <a:spLocks noGrp="1"/>
          </p:cNvSpPr>
          <p:nvPr>
            <p:ph idx="1"/>
          </p:nvPr>
        </p:nvSpPr>
        <p:spPr/>
        <p:txBody>
          <a:bodyPr/>
          <a:lstStyle/>
          <a:p>
            <a:r>
              <a:rPr lang="en-US" dirty="0"/>
              <a:t>Nonlinear affects (e.g. </a:t>
            </a:r>
            <a:r>
              <a:rPr lang="en-US" i="1" dirty="0"/>
              <a:t>high</a:t>
            </a:r>
            <a:r>
              <a:rPr lang="en-US" dirty="0"/>
              <a:t> and </a:t>
            </a:r>
            <a:r>
              <a:rPr lang="en-US" i="1" dirty="0"/>
              <a:t>low</a:t>
            </a:r>
            <a:r>
              <a:rPr lang="en-US" dirty="0"/>
              <a:t> blood pressure both increase risk; middle/normal blood pressure is OK)</a:t>
            </a:r>
          </a:p>
          <a:p>
            <a:endParaRPr lang="en-US" dirty="0"/>
          </a:p>
          <a:p>
            <a:r>
              <a:rPr lang="en-US" dirty="0"/>
              <a:t>Interactions: males over 60 are at risk, and females under 60 are at risk, but being male (or female) does not on its own increase risk</a:t>
            </a:r>
          </a:p>
          <a:p>
            <a:endParaRPr lang="en-US" dirty="0"/>
          </a:p>
          <a:p>
            <a:r>
              <a:rPr lang="en-US" dirty="0"/>
              <a:t>We need models that can figure this stuff out… but how?</a:t>
            </a:r>
          </a:p>
        </p:txBody>
      </p:sp>
    </p:spTree>
    <p:extLst>
      <p:ext uri="{BB962C8B-B14F-4D97-AF65-F5344CB8AC3E}">
        <p14:creationId xmlns:p14="http://schemas.microsoft.com/office/powerpoint/2010/main" val="1209935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8BDBB-042C-494C-A05E-EDFA7D0FB285}"/>
              </a:ext>
            </a:extLst>
          </p:cNvPr>
          <p:cNvSpPr>
            <a:spLocks noGrp="1"/>
          </p:cNvSpPr>
          <p:nvPr>
            <p:ph type="title"/>
          </p:nvPr>
        </p:nvSpPr>
        <p:spPr/>
        <p:txBody>
          <a:bodyPr>
            <a:noAutofit/>
          </a:bodyPr>
          <a:lstStyle/>
          <a:p>
            <a:r>
              <a:rPr lang="en-US" sz="4267" dirty="0"/>
              <a:t>How can we modify logistic regression to learn complex, nonlinear relationships?</a:t>
            </a:r>
          </a:p>
        </p:txBody>
      </p:sp>
      <p:cxnSp>
        <p:nvCxnSpPr>
          <p:cNvPr id="3" name="Straight Arrow Connector 2">
            <a:extLst>
              <a:ext uri="{FF2B5EF4-FFF2-40B4-BE49-F238E27FC236}">
                <a16:creationId xmlns:a16="http://schemas.microsoft.com/office/drawing/2014/main" id="{D6AFA6E3-067A-B40E-73D6-1ED2E8570E31}"/>
              </a:ext>
            </a:extLst>
          </p:cNvPr>
          <p:cNvCxnSpPr>
            <a:cxnSpLocks/>
            <a:stCxn id="17" idx="0"/>
            <a:endCxn id="10" idx="2"/>
          </p:cNvCxnSpPr>
          <p:nvPr/>
        </p:nvCxnSpPr>
        <p:spPr>
          <a:xfrm flipH="1" flipV="1">
            <a:off x="2752965" y="4197090"/>
            <a:ext cx="10669" cy="145768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 name="Straight Arrow Connector 3">
            <a:extLst>
              <a:ext uri="{FF2B5EF4-FFF2-40B4-BE49-F238E27FC236}">
                <a16:creationId xmlns:a16="http://schemas.microsoft.com/office/drawing/2014/main" id="{0E3AE5E1-72B2-5511-312C-523C99C37A67}"/>
              </a:ext>
            </a:extLst>
          </p:cNvPr>
          <p:cNvCxnSpPr>
            <a:cxnSpLocks/>
          </p:cNvCxnSpPr>
          <p:nvPr/>
        </p:nvCxnSpPr>
        <p:spPr>
          <a:xfrm flipV="1">
            <a:off x="1762831" y="4197090"/>
            <a:ext cx="814044" cy="144885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 name="Straight Arrow Connector 4">
            <a:extLst>
              <a:ext uri="{FF2B5EF4-FFF2-40B4-BE49-F238E27FC236}">
                <a16:creationId xmlns:a16="http://schemas.microsoft.com/office/drawing/2014/main" id="{9059FAEA-6DD6-AAE2-1FF3-7C8F69EC4244}"/>
              </a:ext>
            </a:extLst>
          </p:cNvPr>
          <p:cNvCxnSpPr>
            <a:cxnSpLocks/>
          </p:cNvCxnSpPr>
          <p:nvPr/>
        </p:nvCxnSpPr>
        <p:spPr>
          <a:xfrm flipV="1">
            <a:off x="2257898" y="4197090"/>
            <a:ext cx="373805" cy="14554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205BAA71-1F76-2488-26E4-F1B48D7FB73C}"/>
              </a:ext>
            </a:extLst>
          </p:cNvPr>
          <p:cNvCxnSpPr>
            <a:cxnSpLocks/>
            <a:endCxn id="10" idx="2"/>
          </p:cNvCxnSpPr>
          <p:nvPr/>
        </p:nvCxnSpPr>
        <p:spPr>
          <a:xfrm flipH="1" flipV="1">
            <a:off x="2752965" y="4197090"/>
            <a:ext cx="505736" cy="144885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 name="Straight Arrow Connector 6">
            <a:extLst>
              <a:ext uri="{FF2B5EF4-FFF2-40B4-BE49-F238E27FC236}">
                <a16:creationId xmlns:a16="http://schemas.microsoft.com/office/drawing/2014/main" id="{030AF2EA-CE9A-C550-628C-91A62F12F0E8}"/>
              </a:ext>
            </a:extLst>
          </p:cNvPr>
          <p:cNvCxnSpPr>
            <a:cxnSpLocks/>
          </p:cNvCxnSpPr>
          <p:nvPr/>
        </p:nvCxnSpPr>
        <p:spPr>
          <a:xfrm flipH="1" flipV="1">
            <a:off x="2880618" y="4197090"/>
            <a:ext cx="881993" cy="144885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TextBox 7">
            <a:extLst>
              <a:ext uri="{FF2B5EF4-FFF2-40B4-BE49-F238E27FC236}">
                <a16:creationId xmlns:a16="http://schemas.microsoft.com/office/drawing/2014/main" id="{AEA93F05-D8D9-2824-BD58-31DC7D272852}"/>
              </a:ext>
            </a:extLst>
          </p:cNvPr>
          <p:cNvSpPr txBox="1"/>
          <p:nvPr/>
        </p:nvSpPr>
        <p:spPr>
          <a:xfrm>
            <a:off x="1645847" y="4660132"/>
            <a:ext cx="543479"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1</a:t>
            </a:r>
            <a:endParaRPr lang="en-US" sz="2797" baseline="-25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D265ED00-FDB8-3C71-919C-A8A5E49DD6DB}"/>
              </a:ext>
            </a:extLst>
          </p:cNvPr>
          <p:cNvSpPr txBox="1"/>
          <p:nvPr/>
        </p:nvSpPr>
        <p:spPr>
          <a:xfrm>
            <a:off x="3345911" y="4660132"/>
            <a:ext cx="695655"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5</a:t>
            </a:r>
            <a:endParaRPr lang="en-US" sz="2797" baseline="-25000" dirty="0">
              <a:latin typeface="Times New Roman" panose="02020603050405020304" pitchFamily="18" charset="0"/>
              <a:cs typeface="Times New Roman" panose="02020603050405020304" pitchFamily="18" charset="0"/>
            </a:endParaRPr>
          </a:p>
        </p:txBody>
      </p:sp>
      <p:graphicFrame>
        <p:nvGraphicFramePr>
          <p:cNvPr id="10" name="Table 9">
            <a:extLst>
              <a:ext uri="{FF2B5EF4-FFF2-40B4-BE49-F238E27FC236}">
                <a16:creationId xmlns:a16="http://schemas.microsoft.com/office/drawing/2014/main" id="{2CFE5FF3-8A0E-C452-851C-F9EE38B21EB9}"/>
              </a:ext>
            </a:extLst>
          </p:cNvPr>
          <p:cNvGraphicFramePr>
            <a:graphicFrameLocks noGrp="1"/>
          </p:cNvGraphicFramePr>
          <p:nvPr>
            <p:extLst>
              <p:ext uri="{D42A27DB-BD31-4B8C-83A1-F6EECF244321}">
                <p14:modId xmlns:p14="http://schemas.microsoft.com/office/powerpoint/2010/main" val="2418297811"/>
              </p:ext>
            </p:extLst>
          </p:nvPr>
        </p:nvGraphicFramePr>
        <p:xfrm>
          <a:off x="2522222" y="3737617"/>
          <a:ext cx="461487" cy="459473"/>
        </p:xfrm>
        <a:graphic>
          <a:graphicData uri="http://schemas.openxmlformats.org/drawingml/2006/table">
            <a:tbl>
              <a:tblPr firstRow="1" bandRow="1">
                <a:tableStyleId>{5C22544A-7EE6-4342-B048-85BDC9FD1C3A}</a:tableStyleId>
              </a:tblPr>
              <a:tblGrid>
                <a:gridCol w="461487">
                  <a:extLst>
                    <a:ext uri="{9D8B030D-6E8A-4147-A177-3AD203B41FA5}">
                      <a16:colId xmlns:a16="http://schemas.microsoft.com/office/drawing/2014/main" val="4002730172"/>
                    </a:ext>
                  </a:extLst>
                </a:gridCol>
              </a:tblGrid>
              <a:tr h="459473">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75152605"/>
                  </a:ext>
                </a:extLst>
              </a:tr>
            </a:tbl>
          </a:graphicData>
        </a:graphic>
      </p:graphicFrame>
      <p:sp>
        <p:nvSpPr>
          <p:cNvPr id="11" name="TextBox 10">
            <a:extLst>
              <a:ext uri="{FF2B5EF4-FFF2-40B4-BE49-F238E27FC236}">
                <a16:creationId xmlns:a16="http://schemas.microsoft.com/office/drawing/2014/main" id="{2B15BCB4-10EC-1340-87E1-884A2ECFBC99}"/>
              </a:ext>
            </a:extLst>
          </p:cNvPr>
          <p:cNvSpPr txBox="1"/>
          <p:nvPr/>
        </p:nvSpPr>
        <p:spPr>
          <a:xfrm>
            <a:off x="2601806" y="3665492"/>
            <a:ext cx="695655"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z</a:t>
            </a:r>
            <a:endParaRPr lang="en-US" sz="2797" baseline="-250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2" name="Oval 11">
                <a:extLst>
                  <a:ext uri="{FF2B5EF4-FFF2-40B4-BE49-F238E27FC236}">
                    <a16:creationId xmlns:a16="http://schemas.microsoft.com/office/drawing/2014/main" id="{A11DA7CE-5440-389A-1881-6469B23CB747}"/>
                  </a:ext>
                </a:extLst>
              </p:cNvPr>
              <p:cNvSpPr/>
              <p:nvPr/>
            </p:nvSpPr>
            <p:spPr>
              <a:xfrm>
                <a:off x="2510579" y="3059978"/>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p:sp>
            <p:nvSpPr>
              <p:cNvPr id="12" name="Oval 11">
                <a:extLst>
                  <a:ext uri="{FF2B5EF4-FFF2-40B4-BE49-F238E27FC236}">
                    <a16:creationId xmlns:a16="http://schemas.microsoft.com/office/drawing/2014/main" id="{A11DA7CE-5440-389A-1881-6469B23CB747}"/>
                  </a:ext>
                </a:extLst>
              </p:cNvPr>
              <p:cNvSpPr>
                <a:spLocks noRot="1" noChangeAspect="1" noMove="1" noResize="1" noEditPoints="1" noAdjustHandles="1" noChangeArrowheads="1" noChangeShapeType="1" noTextEdit="1"/>
              </p:cNvSpPr>
              <p:nvPr/>
            </p:nvSpPr>
            <p:spPr>
              <a:xfrm>
                <a:off x="2510579" y="3059978"/>
                <a:ext cx="470357" cy="459473"/>
              </a:xfrm>
              <a:prstGeom prst="ellipse">
                <a:avLst/>
              </a:prstGeom>
              <a:blipFill>
                <a:blip r:embed="rId3"/>
                <a:stretch>
                  <a:fillRect l="-38462" t="-10526" b="-42105"/>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AE1AD06F-7BC2-222A-643B-03893AB3098B}"/>
              </a:ext>
            </a:extLst>
          </p:cNvPr>
          <p:cNvCxnSpPr>
            <a:cxnSpLocks/>
            <a:stCxn id="10" idx="0"/>
            <a:endCxn id="12" idx="4"/>
          </p:cNvCxnSpPr>
          <p:nvPr/>
        </p:nvCxnSpPr>
        <p:spPr>
          <a:xfrm flipH="1" flipV="1">
            <a:off x="2745758" y="3519451"/>
            <a:ext cx="7207" cy="2181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14" name="Table 13">
            <a:extLst>
              <a:ext uri="{FF2B5EF4-FFF2-40B4-BE49-F238E27FC236}">
                <a16:creationId xmlns:a16="http://schemas.microsoft.com/office/drawing/2014/main" id="{76F843B9-728A-E977-0B3E-BC336053580F}"/>
              </a:ext>
            </a:extLst>
          </p:cNvPr>
          <p:cNvGraphicFramePr>
            <a:graphicFrameLocks noGrp="1"/>
          </p:cNvGraphicFramePr>
          <p:nvPr>
            <p:extLst>
              <p:ext uri="{D42A27DB-BD31-4B8C-83A1-F6EECF244321}">
                <p14:modId xmlns:p14="http://schemas.microsoft.com/office/powerpoint/2010/main" val="1768948377"/>
              </p:ext>
            </p:extLst>
          </p:nvPr>
        </p:nvGraphicFramePr>
        <p:xfrm>
          <a:off x="2515015" y="2336187"/>
          <a:ext cx="461487" cy="459473"/>
        </p:xfrm>
        <a:graphic>
          <a:graphicData uri="http://schemas.openxmlformats.org/drawingml/2006/table">
            <a:tbl>
              <a:tblPr firstRow="1" bandRow="1">
                <a:tableStyleId>{5C22544A-7EE6-4342-B048-85BDC9FD1C3A}</a:tableStyleId>
              </a:tblPr>
              <a:tblGrid>
                <a:gridCol w="461487">
                  <a:extLst>
                    <a:ext uri="{9D8B030D-6E8A-4147-A177-3AD203B41FA5}">
                      <a16:colId xmlns:a16="http://schemas.microsoft.com/office/drawing/2014/main" val="4002730172"/>
                    </a:ext>
                  </a:extLst>
                </a:gridCol>
              </a:tblGrid>
              <a:tr h="459473">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75152605"/>
                  </a:ext>
                </a:extLst>
              </a:tr>
            </a:tbl>
          </a:graphicData>
        </a:graphic>
      </p:graphicFrame>
      <p:cxnSp>
        <p:nvCxnSpPr>
          <p:cNvPr id="15" name="Straight Arrow Connector 14">
            <a:extLst>
              <a:ext uri="{FF2B5EF4-FFF2-40B4-BE49-F238E27FC236}">
                <a16:creationId xmlns:a16="http://schemas.microsoft.com/office/drawing/2014/main" id="{58DC89C5-5D9A-C51B-497E-C07C588085A7}"/>
              </a:ext>
            </a:extLst>
          </p:cNvPr>
          <p:cNvCxnSpPr>
            <a:cxnSpLocks/>
            <a:stCxn id="12" idx="0"/>
            <a:endCxn id="14" idx="2"/>
          </p:cNvCxnSpPr>
          <p:nvPr/>
        </p:nvCxnSpPr>
        <p:spPr>
          <a:xfrm flipV="1">
            <a:off x="2745758" y="2795660"/>
            <a:ext cx="0" cy="26431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8DB451FF-336B-C274-DFC3-D3D31D02347C}"/>
                  </a:ext>
                </a:extLst>
              </p:cNvPr>
              <p:cNvSpPr txBox="1"/>
              <p:nvPr/>
            </p:nvSpPr>
            <p:spPr>
              <a:xfrm>
                <a:off x="2522222" y="2280811"/>
                <a:ext cx="482826" cy="5125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797" i="1" dirty="0" smtClean="0">
                          <a:latin typeface="Cambria Math" panose="02040503050406030204" pitchFamily="18" charset="0"/>
                          <a:cs typeface="Times New Roman" panose="02020603050405020304" pitchFamily="18" charset="0"/>
                        </a:rPr>
                        <m:t>𝑝</m:t>
                      </m:r>
                    </m:oMath>
                  </m:oMathPara>
                </a14:m>
                <a:endParaRPr lang="en-US" sz="2797" baseline="-25000" dirty="0">
                  <a:latin typeface="Times New Roman" panose="02020603050405020304" pitchFamily="18" charset="0"/>
                  <a:cs typeface="Times New Roman" panose="02020603050405020304" pitchFamily="18" charset="0"/>
                </a:endParaRPr>
              </a:p>
            </p:txBody>
          </p:sp>
        </mc:Choice>
        <mc:Fallback>
          <p:sp>
            <p:nvSpPr>
              <p:cNvPr id="16" name="TextBox 15">
                <a:extLst>
                  <a:ext uri="{FF2B5EF4-FFF2-40B4-BE49-F238E27FC236}">
                    <a16:creationId xmlns:a16="http://schemas.microsoft.com/office/drawing/2014/main" id="{8DB451FF-336B-C274-DFC3-D3D31D02347C}"/>
                  </a:ext>
                </a:extLst>
              </p:cNvPr>
              <p:cNvSpPr txBox="1">
                <a:spLocks noRot="1" noChangeAspect="1" noMove="1" noResize="1" noEditPoints="1" noAdjustHandles="1" noChangeArrowheads="1" noChangeShapeType="1" noTextEdit="1"/>
              </p:cNvSpPr>
              <p:nvPr/>
            </p:nvSpPr>
            <p:spPr>
              <a:xfrm>
                <a:off x="2522222" y="2280811"/>
                <a:ext cx="482826" cy="512576"/>
              </a:xfrm>
              <a:prstGeom prst="rect">
                <a:avLst/>
              </a:prstGeom>
              <a:blipFill>
                <a:blip r:embed="rId4"/>
                <a:stretch>
                  <a:fillRect b="-1707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17" name="Table 16">
                <a:extLst>
                  <a:ext uri="{FF2B5EF4-FFF2-40B4-BE49-F238E27FC236}">
                    <a16:creationId xmlns:a16="http://schemas.microsoft.com/office/drawing/2014/main" id="{07D94C59-CF3E-E7EF-99DD-17B3BF851CCA}"/>
                  </a:ext>
                </a:extLst>
              </p:cNvPr>
              <p:cNvGraphicFramePr>
                <a:graphicFrameLocks noGrp="1"/>
              </p:cNvGraphicFramePr>
              <p:nvPr>
                <p:extLst>
                  <p:ext uri="{D42A27DB-BD31-4B8C-83A1-F6EECF244321}">
                    <p14:modId xmlns:p14="http://schemas.microsoft.com/office/powerpoint/2010/main" val="1925221202"/>
                  </p:ext>
                </p:extLst>
              </p:nvPr>
            </p:nvGraphicFramePr>
            <p:xfrm>
              <a:off x="1508727" y="5654773"/>
              <a:ext cx="2509815" cy="457200"/>
            </p:xfrm>
            <a:graphic>
              <a:graphicData uri="http://schemas.openxmlformats.org/drawingml/2006/table">
                <a:tbl>
                  <a:tblPr firstRow="1" bandRow="1">
                    <a:tableStyleId>{5C22544A-7EE6-4342-B048-85BDC9FD1C3A}</a:tableStyleId>
                  </a:tblPr>
                  <a:tblGrid>
                    <a:gridCol w="501963">
                      <a:extLst>
                        <a:ext uri="{9D8B030D-6E8A-4147-A177-3AD203B41FA5}">
                          <a16:colId xmlns:a16="http://schemas.microsoft.com/office/drawing/2014/main" val="440623976"/>
                        </a:ext>
                      </a:extLst>
                    </a:gridCol>
                    <a:gridCol w="501963">
                      <a:extLst>
                        <a:ext uri="{9D8B030D-6E8A-4147-A177-3AD203B41FA5}">
                          <a16:colId xmlns:a16="http://schemas.microsoft.com/office/drawing/2014/main" val="2300620790"/>
                        </a:ext>
                      </a:extLst>
                    </a:gridCol>
                    <a:gridCol w="501963">
                      <a:extLst>
                        <a:ext uri="{9D8B030D-6E8A-4147-A177-3AD203B41FA5}">
                          <a16:colId xmlns:a16="http://schemas.microsoft.com/office/drawing/2014/main" val="4210497350"/>
                        </a:ext>
                      </a:extLst>
                    </a:gridCol>
                    <a:gridCol w="501963">
                      <a:extLst>
                        <a:ext uri="{9D8B030D-6E8A-4147-A177-3AD203B41FA5}">
                          <a16:colId xmlns:a16="http://schemas.microsoft.com/office/drawing/2014/main" val="1355715283"/>
                        </a:ext>
                      </a:extLst>
                    </a:gridCol>
                    <a:gridCol w="501963">
                      <a:extLst>
                        <a:ext uri="{9D8B030D-6E8A-4147-A177-3AD203B41FA5}">
                          <a16:colId xmlns:a16="http://schemas.microsoft.com/office/drawing/2014/main" val="4188481745"/>
                        </a:ext>
                      </a:extLst>
                    </a:gridCol>
                  </a:tblGrid>
                  <a:tr h="393606">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1</m:t>
                                    </m:r>
                                  </m:sub>
                                </m:sSub>
                              </m:oMath>
                            </m:oMathPara>
                          </a14:m>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2</m:t>
                                    </m:r>
                                  </m:sub>
                                </m:sSub>
                              </m:oMath>
                            </m:oMathPara>
                          </a14:m>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3</m:t>
                                    </m:r>
                                  </m:sub>
                                </m:sSub>
                              </m:oMath>
                            </m:oMathPara>
                          </a14:m>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4</m:t>
                                    </m:r>
                                  </m:sub>
                                </m:sSub>
                              </m:oMath>
                            </m:oMathPara>
                          </a14:m>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5</m:t>
                                    </m:r>
                                  </m:sub>
                                </m:sSub>
                              </m:oMath>
                            </m:oMathPara>
                          </a14:m>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5152605"/>
                      </a:ext>
                    </a:extLst>
                  </a:tr>
                </a:tbl>
              </a:graphicData>
            </a:graphic>
          </p:graphicFrame>
        </mc:Choice>
        <mc:Fallback>
          <p:graphicFrame>
            <p:nvGraphicFramePr>
              <p:cNvPr id="17" name="Table 16">
                <a:extLst>
                  <a:ext uri="{FF2B5EF4-FFF2-40B4-BE49-F238E27FC236}">
                    <a16:creationId xmlns:a16="http://schemas.microsoft.com/office/drawing/2014/main" id="{07D94C59-CF3E-E7EF-99DD-17B3BF851CCA}"/>
                  </a:ext>
                </a:extLst>
              </p:cNvPr>
              <p:cNvGraphicFramePr>
                <a:graphicFrameLocks noGrp="1"/>
              </p:cNvGraphicFramePr>
              <p:nvPr>
                <p:extLst>
                  <p:ext uri="{D42A27DB-BD31-4B8C-83A1-F6EECF244321}">
                    <p14:modId xmlns:p14="http://schemas.microsoft.com/office/powerpoint/2010/main" val="1925221202"/>
                  </p:ext>
                </p:extLst>
              </p:nvPr>
            </p:nvGraphicFramePr>
            <p:xfrm>
              <a:off x="1508727" y="5654773"/>
              <a:ext cx="2509815" cy="457200"/>
            </p:xfrm>
            <a:graphic>
              <a:graphicData uri="http://schemas.openxmlformats.org/drawingml/2006/table">
                <a:tbl>
                  <a:tblPr firstRow="1" bandRow="1">
                    <a:tableStyleId>{5C22544A-7EE6-4342-B048-85BDC9FD1C3A}</a:tableStyleId>
                  </a:tblPr>
                  <a:tblGrid>
                    <a:gridCol w="501963">
                      <a:extLst>
                        <a:ext uri="{9D8B030D-6E8A-4147-A177-3AD203B41FA5}">
                          <a16:colId xmlns:a16="http://schemas.microsoft.com/office/drawing/2014/main" val="440623976"/>
                        </a:ext>
                      </a:extLst>
                    </a:gridCol>
                    <a:gridCol w="501963">
                      <a:extLst>
                        <a:ext uri="{9D8B030D-6E8A-4147-A177-3AD203B41FA5}">
                          <a16:colId xmlns:a16="http://schemas.microsoft.com/office/drawing/2014/main" val="2300620790"/>
                        </a:ext>
                      </a:extLst>
                    </a:gridCol>
                    <a:gridCol w="501963">
                      <a:extLst>
                        <a:ext uri="{9D8B030D-6E8A-4147-A177-3AD203B41FA5}">
                          <a16:colId xmlns:a16="http://schemas.microsoft.com/office/drawing/2014/main" val="4210497350"/>
                        </a:ext>
                      </a:extLst>
                    </a:gridCol>
                    <a:gridCol w="501963">
                      <a:extLst>
                        <a:ext uri="{9D8B030D-6E8A-4147-A177-3AD203B41FA5}">
                          <a16:colId xmlns:a16="http://schemas.microsoft.com/office/drawing/2014/main" val="1355715283"/>
                        </a:ext>
                      </a:extLst>
                    </a:gridCol>
                    <a:gridCol w="501963">
                      <a:extLst>
                        <a:ext uri="{9D8B030D-6E8A-4147-A177-3AD203B41FA5}">
                          <a16:colId xmlns:a16="http://schemas.microsoft.com/office/drawing/2014/main" val="4188481745"/>
                        </a:ext>
                      </a:extLst>
                    </a:gridCol>
                  </a:tblGrid>
                  <a:tr h="45720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t="-2703" r="-400000" b="-2703"/>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100000" t="-2703" r="-300000" b="-2703"/>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205128" t="-2703" r="-207692" b="-2703"/>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297500" t="-2703" r="-102500" b="-2703"/>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397500" t="-2703" r="-2500" b="-2703"/>
                          </a:stretch>
                        </a:blipFill>
                      </a:tcPr>
                    </a:tc>
                    <a:extLst>
                      <a:ext uri="{0D108BD9-81ED-4DB2-BD59-A6C34878D82A}">
                        <a16:rowId xmlns:a16="http://schemas.microsoft.com/office/drawing/2014/main" val="3775152605"/>
                      </a:ext>
                    </a:extLst>
                  </a:tr>
                </a:tbl>
              </a:graphicData>
            </a:graphic>
          </p:graphicFrame>
        </mc:Fallback>
      </mc:AlternateContent>
    </p:spTree>
    <p:extLst>
      <p:ext uri="{BB962C8B-B14F-4D97-AF65-F5344CB8AC3E}">
        <p14:creationId xmlns:p14="http://schemas.microsoft.com/office/powerpoint/2010/main" val="2984164218"/>
      </p:ext>
    </p:extLst>
  </p:cSld>
  <p:clrMapOvr>
    <a:masterClrMapping/>
  </p:clrMapOvr>
  <mc:AlternateContent xmlns:mc="http://schemas.openxmlformats.org/markup-compatibility/2006" xmlns:p14="http://schemas.microsoft.com/office/powerpoint/2010/main">
    <mc:Choice Requires="p14">
      <p:transition spd="slow" p14:dur="2000" advTm="10236"/>
    </mc:Choice>
    <mc:Fallback xmlns="">
      <p:transition spd="slow" advTm="10236"/>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844478D0-9DD7-1995-B5CF-C73E8F929535}"/>
                  </a:ext>
                </a:extLst>
              </p:cNvPr>
              <p:cNvSpPr/>
              <p:nvPr/>
            </p:nvSpPr>
            <p:spPr>
              <a:xfrm>
                <a:off x="8373122" y="2570349"/>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xmlns="">
          <p:sp>
            <p:nvSpPr>
              <p:cNvPr id="10" name="Oval 9">
                <a:extLst>
                  <a:ext uri="{FF2B5EF4-FFF2-40B4-BE49-F238E27FC236}">
                    <a16:creationId xmlns:a16="http://schemas.microsoft.com/office/drawing/2014/main" id="{844478D0-9DD7-1995-B5CF-C73E8F929535}"/>
                  </a:ext>
                </a:extLst>
              </p:cNvPr>
              <p:cNvSpPr>
                <a:spLocks noRot="1" noChangeAspect="1" noMove="1" noResize="1" noEditPoints="1" noAdjustHandles="1" noChangeArrowheads="1" noChangeShapeType="1" noTextEdit="1"/>
              </p:cNvSpPr>
              <p:nvPr/>
            </p:nvSpPr>
            <p:spPr>
              <a:xfrm>
                <a:off x="8373122" y="2570349"/>
                <a:ext cx="470357" cy="459473"/>
              </a:xfrm>
              <a:prstGeom prst="ellipse">
                <a:avLst/>
              </a:prstGeom>
              <a:blipFill>
                <a:blip r:embed="rId2"/>
                <a:stretch>
                  <a:fillRect l="-39474" t="-10526" b="-39474"/>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08A0A041-3471-E990-09D7-23F444E97563}"/>
              </a:ext>
            </a:extLst>
          </p:cNvPr>
          <p:cNvCxnSpPr>
            <a:cxnSpLocks/>
          </p:cNvCxnSpPr>
          <p:nvPr/>
        </p:nvCxnSpPr>
        <p:spPr>
          <a:xfrm flipV="1">
            <a:off x="8608301" y="3016661"/>
            <a:ext cx="0" cy="30544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170A3532-63E8-1D49-1FEA-A259B90F5BB6}"/>
              </a:ext>
            </a:extLst>
          </p:cNvPr>
          <p:cNvCxnSpPr>
            <a:cxnSpLocks/>
            <a:stCxn id="10" idx="0"/>
          </p:cNvCxnSpPr>
          <p:nvPr/>
        </p:nvCxnSpPr>
        <p:spPr>
          <a:xfrm flipV="1">
            <a:off x="8608301" y="2320845"/>
            <a:ext cx="0" cy="2495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14" name="Table 13">
            <a:extLst>
              <a:ext uri="{FF2B5EF4-FFF2-40B4-BE49-F238E27FC236}">
                <a16:creationId xmlns:a16="http://schemas.microsoft.com/office/drawing/2014/main" id="{AB8CC734-5CC6-FCFA-8FE6-91A178662555}"/>
              </a:ext>
            </a:extLst>
          </p:cNvPr>
          <p:cNvGraphicFramePr>
            <a:graphicFrameLocks noGrp="1"/>
          </p:cNvGraphicFramePr>
          <p:nvPr/>
        </p:nvGraphicFramePr>
        <p:xfrm>
          <a:off x="8296078" y="1698547"/>
          <a:ext cx="624443" cy="622932"/>
        </p:xfrm>
        <a:graphic>
          <a:graphicData uri="http://schemas.openxmlformats.org/drawingml/2006/table">
            <a:tbl>
              <a:tblPr firstRow="1" bandRow="1">
                <a:tableStyleId>{5C22544A-7EE6-4342-B048-85BDC9FD1C3A}</a:tableStyleId>
              </a:tblPr>
              <a:tblGrid>
                <a:gridCol w="624443">
                  <a:extLst>
                    <a:ext uri="{9D8B030D-6E8A-4147-A177-3AD203B41FA5}">
                      <a16:colId xmlns:a16="http://schemas.microsoft.com/office/drawing/2014/main" val="4002730172"/>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4E6390C-ED25-D5FC-864C-673A4A2ADD53}"/>
                  </a:ext>
                </a:extLst>
              </p:cNvPr>
              <p:cNvSpPr txBox="1"/>
              <p:nvPr/>
            </p:nvSpPr>
            <p:spPr>
              <a:xfrm>
                <a:off x="8980951" y="3322105"/>
                <a:ext cx="482826" cy="5125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797" b="0" i="1" dirty="0" smtClean="0">
                              <a:solidFill>
                                <a:schemeClr val="accent2"/>
                              </a:solidFill>
                              <a:latin typeface="Cambria Math" panose="02040503050406030204" pitchFamily="18" charset="0"/>
                              <a:cs typeface="Times New Roman" panose="02020603050405020304" pitchFamily="18" charset="0"/>
                            </a:rPr>
                          </m:ctrlPr>
                        </m:sSubPr>
                        <m:e>
                          <m:r>
                            <a:rPr lang="en-US" sz="2797" i="1" dirty="0" smtClean="0">
                              <a:solidFill>
                                <a:schemeClr val="accent2"/>
                              </a:solidFill>
                              <a:latin typeface="Cambria Math" panose="02040503050406030204" pitchFamily="18" charset="0"/>
                              <a:cs typeface="Times New Roman" panose="02020603050405020304" pitchFamily="18" charset="0"/>
                            </a:rPr>
                            <m:t>𝑧</m:t>
                          </m:r>
                        </m:e>
                        <m:sub>
                          <m:r>
                            <a:rPr lang="en-US" sz="2797" b="0" i="1" dirty="0" smtClean="0">
                              <a:solidFill>
                                <a:schemeClr val="accent2"/>
                              </a:solidFill>
                              <a:latin typeface="Cambria Math" panose="02040503050406030204" pitchFamily="18" charset="0"/>
                              <a:cs typeface="Times New Roman" panose="02020603050405020304" pitchFamily="18" charset="0"/>
                            </a:rPr>
                            <m:t>1</m:t>
                          </m:r>
                        </m:sub>
                      </m:sSub>
                    </m:oMath>
                  </m:oMathPara>
                </a14:m>
                <a:endParaRPr lang="en-US" sz="2797" baseline="-25000" dirty="0">
                  <a:latin typeface="Times New Roman" panose="02020603050405020304" pitchFamily="18" charset="0"/>
                  <a:cs typeface="Times New Roman" panose="02020603050405020304" pitchFamily="18" charset="0"/>
                </a:endParaRPr>
              </a:p>
            </p:txBody>
          </p:sp>
        </mc:Choice>
        <mc:Fallback xmlns="">
          <p:sp>
            <p:nvSpPr>
              <p:cNvPr id="15" name="TextBox 14">
                <a:extLst>
                  <a:ext uri="{FF2B5EF4-FFF2-40B4-BE49-F238E27FC236}">
                    <a16:creationId xmlns:a16="http://schemas.microsoft.com/office/drawing/2014/main" id="{44E6390C-ED25-D5FC-864C-673A4A2ADD53}"/>
                  </a:ext>
                </a:extLst>
              </p:cNvPr>
              <p:cNvSpPr txBox="1">
                <a:spLocks noRot="1" noChangeAspect="1" noMove="1" noResize="1" noEditPoints="1" noAdjustHandles="1" noChangeArrowheads="1" noChangeShapeType="1" noTextEdit="1"/>
              </p:cNvSpPr>
              <p:nvPr/>
            </p:nvSpPr>
            <p:spPr>
              <a:xfrm>
                <a:off x="8980951" y="3322105"/>
                <a:ext cx="482826" cy="512576"/>
              </a:xfrm>
              <a:prstGeom prst="rect">
                <a:avLst/>
              </a:prstGeom>
              <a:blipFill>
                <a:blip r:embed="rId3"/>
                <a:stretch>
                  <a:fillRect b="-7317"/>
                </a:stretch>
              </a:blipFill>
            </p:spPr>
            <p:txBody>
              <a:bodyPr/>
              <a:lstStyle/>
              <a:p>
                <a:r>
                  <a:rPr lang="en-US">
                    <a:noFill/>
                  </a:rPr>
                  <a:t> </a:t>
                </a:r>
              </a:p>
            </p:txBody>
          </p:sp>
        </mc:Fallback>
      </mc:AlternateContent>
      <p:graphicFrame>
        <p:nvGraphicFramePr>
          <p:cNvPr id="29" name="Table 28">
            <a:extLst>
              <a:ext uri="{FF2B5EF4-FFF2-40B4-BE49-F238E27FC236}">
                <a16:creationId xmlns:a16="http://schemas.microsoft.com/office/drawing/2014/main" id="{5A54BBA9-97B7-9D5C-5A00-8F43789E5500}"/>
              </a:ext>
            </a:extLst>
          </p:cNvPr>
          <p:cNvGraphicFramePr>
            <a:graphicFrameLocks noGrp="1"/>
          </p:cNvGraphicFramePr>
          <p:nvPr/>
        </p:nvGraphicFramePr>
        <p:xfrm>
          <a:off x="8303626" y="3322105"/>
          <a:ext cx="624443" cy="622932"/>
        </p:xfrm>
        <a:graphic>
          <a:graphicData uri="http://schemas.openxmlformats.org/drawingml/2006/table">
            <a:tbl>
              <a:tblPr firstRow="1" bandRow="1">
                <a:tableStyleId>{5C22544A-7EE6-4342-B048-85BDC9FD1C3A}</a:tableStyleId>
              </a:tblPr>
              <a:tblGrid>
                <a:gridCol w="624443">
                  <a:extLst>
                    <a:ext uri="{9D8B030D-6E8A-4147-A177-3AD203B41FA5}">
                      <a16:colId xmlns:a16="http://schemas.microsoft.com/office/drawing/2014/main" val="4002730172"/>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52FEBF88-07FA-B4C0-06A3-7F9BB6C3E7BB}"/>
                  </a:ext>
                </a:extLst>
              </p:cNvPr>
              <p:cNvSpPr txBox="1"/>
              <p:nvPr/>
            </p:nvSpPr>
            <p:spPr>
              <a:xfrm>
                <a:off x="8980951" y="1758852"/>
                <a:ext cx="1980699" cy="51257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797" b="0" i="1" dirty="0" smtClean="0">
                          <a:latin typeface="Cambria Math" panose="02040503050406030204" pitchFamily="18" charset="0"/>
                          <a:cs typeface="Times New Roman" panose="02020603050405020304" pitchFamily="18" charset="0"/>
                        </a:rPr>
                        <m:t>𝑝</m:t>
                      </m:r>
                      <m:d>
                        <m:dPr>
                          <m:ctrlPr>
                            <a:rPr lang="en-US" sz="2797" i="1" dirty="0" smtClean="0">
                              <a:latin typeface="Cambria Math" panose="02040503050406030204" pitchFamily="18" charset="0"/>
                              <a:cs typeface="Times New Roman" panose="02020603050405020304" pitchFamily="18" charset="0"/>
                            </a:rPr>
                          </m:ctrlPr>
                        </m:dPr>
                        <m:e>
                          <m:sSub>
                            <m:sSubPr>
                              <m:ctrlPr>
                                <a:rPr lang="en-US" sz="2797" b="0" i="1" dirty="0" smtClean="0">
                                  <a:solidFill>
                                    <a:schemeClr val="accent2"/>
                                  </a:solidFill>
                                  <a:latin typeface="Cambria Math" panose="02040503050406030204" pitchFamily="18" charset="0"/>
                                  <a:cs typeface="Times New Roman" panose="02020603050405020304" pitchFamily="18" charset="0"/>
                                </a:rPr>
                              </m:ctrlPr>
                            </m:sSubPr>
                            <m:e>
                              <m:r>
                                <a:rPr lang="en-US" sz="2797" b="0" i="1" dirty="0" smtClean="0">
                                  <a:solidFill>
                                    <a:schemeClr val="accent2"/>
                                  </a:solidFill>
                                  <a:latin typeface="Cambria Math" panose="02040503050406030204" pitchFamily="18" charset="0"/>
                                  <a:cs typeface="Times New Roman" panose="02020603050405020304" pitchFamily="18" charset="0"/>
                                </a:rPr>
                                <m:t>h</m:t>
                              </m:r>
                            </m:e>
                            <m:sub>
                              <m:r>
                                <a:rPr lang="en-US" sz="2797" b="0" i="1" dirty="0" smtClean="0">
                                  <a:solidFill>
                                    <a:schemeClr val="accent2"/>
                                  </a:solidFill>
                                  <a:latin typeface="Cambria Math" panose="02040503050406030204" pitchFamily="18" charset="0"/>
                                  <a:cs typeface="Times New Roman" panose="02020603050405020304" pitchFamily="18" charset="0"/>
                                </a:rPr>
                                <m:t>1</m:t>
                              </m:r>
                            </m:sub>
                          </m:sSub>
                          <m:r>
                            <a:rPr lang="en-US" sz="2797" i="1" dirty="0">
                              <a:solidFill>
                                <a:schemeClr val="accent2"/>
                              </a:solidFill>
                              <a:latin typeface="Cambria Math" panose="02040503050406030204" pitchFamily="18" charset="0"/>
                              <a:cs typeface="Times New Roman" panose="02020603050405020304" pitchFamily="18" charset="0"/>
                            </a:rPr>
                            <m:t>=1</m:t>
                          </m:r>
                        </m:e>
                        <m:e>
                          <m:r>
                            <a:rPr lang="en-US" sz="2797" b="0" i="1" dirty="0" smtClean="0">
                              <a:latin typeface="Cambria Math" panose="02040503050406030204" pitchFamily="18" charset="0"/>
                              <a:cs typeface="Times New Roman" panose="02020603050405020304" pitchFamily="18" charset="0"/>
                            </a:rPr>
                            <m:t>𝑥</m:t>
                          </m:r>
                        </m:e>
                      </m:d>
                    </m:oMath>
                  </m:oMathPara>
                </a14:m>
                <a:endParaRPr lang="en-US" sz="2797" baseline="-25000" dirty="0">
                  <a:latin typeface="Times New Roman" panose="02020603050405020304" pitchFamily="18" charset="0"/>
                  <a:cs typeface="Times New Roman" panose="02020603050405020304" pitchFamily="18" charset="0"/>
                </a:endParaRPr>
              </a:p>
            </p:txBody>
          </p:sp>
        </mc:Choice>
        <mc:Fallback xmlns="">
          <p:sp>
            <p:nvSpPr>
              <p:cNvPr id="32" name="TextBox 31">
                <a:extLst>
                  <a:ext uri="{FF2B5EF4-FFF2-40B4-BE49-F238E27FC236}">
                    <a16:creationId xmlns:a16="http://schemas.microsoft.com/office/drawing/2014/main" id="{52FEBF88-07FA-B4C0-06A3-7F9BB6C3E7BB}"/>
                  </a:ext>
                </a:extLst>
              </p:cNvPr>
              <p:cNvSpPr txBox="1">
                <a:spLocks noRot="1" noChangeAspect="1" noMove="1" noResize="1" noEditPoints="1" noAdjustHandles="1" noChangeArrowheads="1" noChangeShapeType="1" noTextEdit="1"/>
              </p:cNvSpPr>
              <p:nvPr/>
            </p:nvSpPr>
            <p:spPr>
              <a:xfrm>
                <a:off x="8980951" y="1758852"/>
                <a:ext cx="1980699" cy="512576"/>
              </a:xfrm>
              <a:prstGeom prst="rect">
                <a:avLst/>
              </a:prstGeom>
              <a:blipFill>
                <a:blip r:embed="rId5"/>
                <a:stretch>
                  <a:fillRect l="-1911" b="-1190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3" name="Content Placeholder 2">
                <a:extLst>
                  <a:ext uri="{FF2B5EF4-FFF2-40B4-BE49-F238E27FC236}">
                    <a16:creationId xmlns:a16="http://schemas.microsoft.com/office/drawing/2014/main" id="{668CE95F-1C08-1B23-4D57-2B285D39F26D}"/>
                  </a:ext>
                </a:extLst>
              </p:cNvPr>
              <p:cNvSpPr>
                <a:spLocks noGrp="1"/>
              </p:cNvSpPr>
              <p:nvPr>
                <p:ph idx="1"/>
              </p:nvPr>
            </p:nvSpPr>
            <p:spPr>
              <a:xfrm>
                <a:off x="838200" y="1698547"/>
                <a:ext cx="4959284" cy="4478416"/>
              </a:xfrm>
            </p:spPr>
            <p:txBody>
              <a:bodyPr>
                <a:normAutofit fontScale="85000" lnSpcReduction="20000"/>
              </a:bodyPr>
              <a:lstStyle/>
              <a:p>
                <a:r>
                  <a:rPr lang="en-US" dirty="0"/>
                  <a:t>Predictor 1: Age</a:t>
                </a:r>
              </a:p>
              <a:p>
                <a:pPr lvl="1"/>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1</m:t>
                        </m:r>
                      </m:sub>
                    </m:sSub>
                    <m:r>
                      <a:rPr lang="en-US" i="1" dirty="0" smtClean="0">
                        <a:latin typeface="Cambria Math" panose="02040503050406030204" pitchFamily="18" charset="0"/>
                      </a:rPr>
                      <m:t>=1 </m:t>
                    </m:r>
                  </m:oMath>
                </a14:m>
                <a:r>
                  <a:rPr lang="en-US" dirty="0"/>
                  <a:t>if age &gt; 60</a:t>
                </a:r>
              </a:p>
              <a:p>
                <a:pPr lvl="1"/>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r>
                      <a:rPr lang="en-US" i="1" dirty="0" smtClean="0">
                        <a:latin typeface="Cambria Math" panose="02040503050406030204" pitchFamily="18" charset="0"/>
                      </a:rPr>
                      <m:t>=0 </m:t>
                    </m:r>
                  </m:oMath>
                </a14:m>
                <a:r>
                  <a:rPr lang="en-US" dirty="0"/>
                  <a:t>if age </a:t>
                </a:r>
                <a14:m>
                  <m:oMath xmlns:m="http://schemas.openxmlformats.org/officeDocument/2006/math">
                    <m:r>
                      <a:rPr lang="en-US" i="1" dirty="0" smtClean="0">
                        <a:latin typeface="Cambria Math" panose="02040503050406030204" pitchFamily="18" charset="0"/>
                      </a:rPr>
                      <m:t>≤</m:t>
                    </m:r>
                  </m:oMath>
                </a14:m>
                <a:r>
                  <a:rPr lang="en-US" dirty="0"/>
                  <a:t>60</a:t>
                </a:r>
              </a:p>
              <a:p>
                <a:pPr lvl="1"/>
                <a:endParaRPr lang="en-US" dirty="0"/>
              </a:p>
              <a:p>
                <a:r>
                  <a:rPr lang="en-US" dirty="0"/>
                  <a:t>Predictor 2: Sex</a:t>
                </a:r>
              </a:p>
              <a:p>
                <a:pPr lvl="1"/>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2</m:t>
                        </m:r>
                      </m:sub>
                    </m:sSub>
                    <m:r>
                      <a:rPr lang="en-US" i="1" dirty="0" smtClean="0">
                        <a:latin typeface="Cambria Math" panose="02040503050406030204" pitchFamily="18" charset="0"/>
                      </a:rPr>
                      <m:t>=</m:t>
                    </m:r>
                    <m:r>
                      <a:rPr lang="en-US" b="0" i="1" dirty="0" smtClean="0">
                        <a:latin typeface="Cambria Math" panose="02040503050406030204" pitchFamily="18" charset="0"/>
                      </a:rPr>
                      <m:t>1</m:t>
                    </m:r>
                    <m:r>
                      <a:rPr lang="en-US" i="1" dirty="0" smtClean="0">
                        <a:latin typeface="Cambria Math" panose="02040503050406030204" pitchFamily="18" charset="0"/>
                      </a:rPr>
                      <m:t> </m:t>
                    </m:r>
                  </m:oMath>
                </a14:m>
                <a:r>
                  <a:rPr lang="en-US" dirty="0"/>
                  <a:t>if female</a:t>
                </a:r>
              </a:p>
              <a:p>
                <a:pPr lvl="1"/>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2</m:t>
                        </m:r>
                      </m:sub>
                    </m:sSub>
                    <m:r>
                      <a:rPr lang="en-US" i="1" dirty="0" smtClean="0">
                        <a:latin typeface="Cambria Math" panose="02040503050406030204" pitchFamily="18" charset="0"/>
                      </a:rPr>
                      <m:t>=</m:t>
                    </m:r>
                    <m:r>
                      <a:rPr lang="en-US" b="0" i="1" dirty="0" smtClean="0">
                        <a:latin typeface="Cambria Math" panose="02040503050406030204" pitchFamily="18" charset="0"/>
                      </a:rPr>
                      <m:t>0</m:t>
                    </m:r>
                    <m:r>
                      <a:rPr lang="en-US" i="1" dirty="0" smtClean="0">
                        <a:latin typeface="Cambria Math" panose="02040503050406030204" pitchFamily="18" charset="0"/>
                      </a:rPr>
                      <m:t> </m:t>
                    </m:r>
                  </m:oMath>
                </a14:m>
                <a:r>
                  <a:rPr lang="en-US" dirty="0"/>
                  <a:t>if male</a:t>
                </a:r>
              </a:p>
              <a:p>
                <a:endParaRPr lang="en-US" dirty="0"/>
              </a:p>
              <a:p>
                <a:r>
                  <a:rPr lang="en-US" dirty="0"/>
                  <a:t>Can logistic regression identify</a:t>
                </a:r>
              </a:p>
              <a:p>
                <a:pPr lvl="1"/>
                <a:r>
                  <a:rPr lang="en-US" dirty="0">
                    <a:solidFill>
                      <a:schemeClr val="accent2"/>
                    </a:solidFill>
                  </a:rPr>
                  <a:t>Females under 60 (</a:t>
                </a:r>
                <a14:m>
                  <m:oMath xmlns:m="http://schemas.openxmlformats.org/officeDocument/2006/math">
                    <m:sSub>
                      <m:sSubPr>
                        <m:ctrlPr>
                          <a:rPr lang="en-US" i="1" dirty="0" smtClean="0">
                            <a:solidFill>
                              <a:schemeClr val="accent2"/>
                            </a:solidFill>
                            <a:latin typeface="Cambria Math" panose="02040503050406030204" pitchFamily="18" charset="0"/>
                          </a:rPr>
                        </m:ctrlPr>
                      </m:sSubPr>
                      <m:e>
                        <m:r>
                          <a:rPr lang="en-US" i="1" dirty="0" smtClean="0">
                            <a:solidFill>
                              <a:schemeClr val="accent2"/>
                            </a:solidFill>
                            <a:latin typeface="Cambria Math" panose="02040503050406030204" pitchFamily="18" charset="0"/>
                          </a:rPr>
                          <m:t>h</m:t>
                        </m:r>
                      </m:e>
                      <m:sub>
                        <m:r>
                          <a:rPr lang="en-US" i="1" dirty="0" smtClean="0">
                            <a:solidFill>
                              <a:schemeClr val="accent2"/>
                            </a:solidFill>
                            <a:latin typeface="Cambria Math" panose="02040503050406030204" pitchFamily="18" charset="0"/>
                          </a:rPr>
                          <m:t>1</m:t>
                        </m:r>
                      </m:sub>
                    </m:sSub>
                  </m:oMath>
                </a14:m>
                <a:r>
                  <a:rPr lang="en-US" dirty="0">
                    <a:solidFill>
                      <a:schemeClr val="accent2"/>
                    </a:solidFill>
                  </a:rPr>
                  <a:t>=1)?</a:t>
                </a:r>
              </a:p>
              <a:p>
                <a:pPr lvl="1"/>
                <a:r>
                  <a:rPr lang="en-US" dirty="0"/>
                  <a:t>Males over </a:t>
                </a:r>
                <a:r>
                  <a:rPr lang="en-US" dirty="0">
                    <a:solidFill>
                      <a:schemeClr val="tx1"/>
                    </a:solidFill>
                  </a:rPr>
                  <a:t>60 (</a:t>
                </a:r>
                <a14:m>
                  <m:oMath xmlns:m="http://schemas.openxmlformats.org/officeDocument/2006/math">
                    <m:sSub>
                      <m:sSubPr>
                        <m:ctrlPr>
                          <a:rPr lang="en-US" i="1" dirty="0">
                            <a:solidFill>
                              <a:schemeClr val="tx1"/>
                            </a:solidFill>
                            <a:latin typeface="Cambria Math" panose="02040503050406030204" pitchFamily="18" charset="0"/>
                          </a:rPr>
                        </m:ctrlPr>
                      </m:sSubPr>
                      <m:e>
                        <m:r>
                          <a:rPr lang="en-US" i="1" dirty="0">
                            <a:solidFill>
                              <a:schemeClr val="tx1"/>
                            </a:solidFill>
                            <a:latin typeface="Cambria Math" panose="02040503050406030204" pitchFamily="18" charset="0"/>
                          </a:rPr>
                          <m:t>h</m:t>
                        </m:r>
                      </m:e>
                      <m:sub>
                        <m:r>
                          <a:rPr lang="en-US" i="1" dirty="0">
                            <a:solidFill>
                              <a:schemeClr val="tx1"/>
                            </a:solidFill>
                            <a:latin typeface="Cambria Math" panose="02040503050406030204" pitchFamily="18" charset="0"/>
                          </a:rPr>
                          <m:t>2</m:t>
                        </m:r>
                      </m:sub>
                    </m:sSub>
                  </m:oMath>
                </a14:m>
                <a:r>
                  <a:rPr lang="en-US" dirty="0">
                    <a:solidFill>
                      <a:schemeClr val="tx1"/>
                    </a:solidFill>
                  </a:rPr>
                  <a:t>=1)?</a:t>
                </a:r>
              </a:p>
              <a:p>
                <a:pPr lvl="1"/>
                <a:endParaRPr lang="en-US" dirty="0"/>
              </a:p>
              <a:p>
                <a:r>
                  <a:rPr lang="en-US" dirty="0"/>
                  <a:t>What should the parameters be?</a:t>
                </a:r>
              </a:p>
            </p:txBody>
          </p:sp>
        </mc:Choice>
        <mc:Fallback>
          <p:sp>
            <p:nvSpPr>
              <p:cNvPr id="33" name="Content Placeholder 2">
                <a:extLst>
                  <a:ext uri="{FF2B5EF4-FFF2-40B4-BE49-F238E27FC236}">
                    <a16:creationId xmlns:a16="http://schemas.microsoft.com/office/drawing/2014/main" id="{668CE95F-1C08-1B23-4D57-2B285D39F26D}"/>
                  </a:ext>
                </a:extLst>
              </p:cNvPr>
              <p:cNvSpPr>
                <a:spLocks noGrp="1" noRot="1" noChangeAspect="1" noMove="1" noResize="1" noEditPoints="1" noAdjustHandles="1" noChangeArrowheads="1" noChangeShapeType="1" noTextEdit="1"/>
              </p:cNvSpPr>
              <p:nvPr>
                <p:ph idx="1"/>
              </p:nvPr>
            </p:nvSpPr>
            <p:spPr>
              <a:xfrm>
                <a:off x="838200" y="1698547"/>
                <a:ext cx="4959284" cy="4478416"/>
              </a:xfrm>
              <a:blipFill>
                <a:blip r:embed="rId6"/>
                <a:stretch>
                  <a:fillRect l="-1790" t="-3107"/>
                </a:stretch>
              </a:blipFill>
            </p:spPr>
            <p:txBody>
              <a:bodyPr/>
              <a:lstStyle/>
              <a:p>
                <a:r>
                  <a:rPr lang="en-US">
                    <a:noFill/>
                  </a:rPr>
                  <a:t> </a:t>
                </a:r>
              </a:p>
            </p:txBody>
          </p:sp>
        </mc:Fallback>
      </mc:AlternateContent>
      <p:sp>
        <p:nvSpPr>
          <p:cNvPr id="23" name="Title 1">
            <a:extLst>
              <a:ext uri="{FF2B5EF4-FFF2-40B4-BE49-F238E27FC236}">
                <a16:creationId xmlns:a16="http://schemas.microsoft.com/office/drawing/2014/main" id="{375FB1F9-F9F1-BF01-EA13-2A9D10E6CD65}"/>
              </a:ext>
            </a:extLst>
          </p:cNvPr>
          <p:cNvSpPr>
            <a:spLocks noGrp="1"/>
          </p:cNvSpPr>
          <p:nvPr>
            <p:ph type="title"/>
          </p:nvPr>
        </p:nvSpPr>
        <p:spPr>
          <a:xfrm>
            <a:off x="838200" y="365125"/>
            <a:ext cx="10515600" cy="1325563"/>
          </a:xfrm>
        </p:spPr>
        <p:txBody>
          <a:bodyPr/>
          <a:lstStyle/>
          <a:p>
            <a:r>
              <a:rPr lang="en-US" dirty="0"/>
              <a:t>Let’s break the problem into simpler pieces.</a:t>
            </a:r>
          </a:p>
        </p:txBody>
      </p:sp>
      <p:cxnSp>
        <p:nvCxnSpPr>
          <p:cNvPr id="21" name="Straight Arrow Connector 20">
            <a:extLst>
              <a:ext uri="{FF2B5EF4-FFF2-40B4-BE49-F238E27FC236}">
                <a16:creationId xmlns:a16="http://schemas.microsoft.com/office/drawing/2014/main" id="{0B0E788C-12BF-6339-2165-CD0A03155AB5}"/>
              </a:ext>
            </a:extLst>
          </p:cNvPr>
          <p:cNvCxnSpPr>
            <a:cxnSpLocks/>
          </p:cNvCxnSpPr>
          <p:nvPr/>
        </p:nvCxnSpPr>
        <p:spPr>
          <a:xfrm flipV="1">
            <a:off x="8250744" y="3937839"/>
            <a:ext cx="296242" cy="9593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AAE80CBC-3A40-ADB1-1902-00D5B3752C03}"/>
              </a:ext>
            </a:extLst>
          </p:cNvPr>
          <p:cNvCxnSpPr>
            <a:cxnSpLocks/>
          </p:cNvCxnSpPr>
          <p:nvPr/>
        </p:nvCxnSpPr>
        <p:spPr>
          <a:xfrm flipH="1" flipV="1">
            <a:off x="8681877" y="3928403"/>
            <a:ext cx="299074" cy="956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5" name="TextBox 24">
            <a:extLst>
              <a:ext uri="{FF2B5EF4-FFF2-40B4-BE49-F238E27FC236}">
                <a16:creationId xmlns:a16="http://schemas.microsoft.com/office/drawing/2014/main" id="{1248F474-0901-4AB8-702C-5BC8E9A014F2}"/>
              </a:ext>
            </a:extLst>
          </p:cNvPr>
          <p:cNvSpPr txBox="1"/>
          <p:nvPr/>
        </p:nvSpPr>
        <p:spPr>
          <a:xfrm>
            <a:off x="7733564" y="4249301"/>
            <a:ext cx="543479"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1</a:t>
            </a:r>
            <a:endParaRPr lang="en-US" sz="2797" baseline="-25000"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F88FB597-EF02-564A-1751-806B0F89FC92}"/>
              </a:ext>
            </a:extLst>
          </p:cNvPr>
          <p:cNvSpPr txBox="1"/>
          <p:nvPr/>
        </p:nvSpPr>
        <p:spPr>
          <a:xfrm>
            <a:off x="8948067" y="4226196"/>
            <a:ext cx="695655"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2</a:t>
            </a:r>
            <a:endParaRPr lang="en-US" sz="2797" baseline="-250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graphicFrame>
            <p:nvGraphicFramePr>
              <p:cNvPr id="27" name="Table 26">
                <a:extLst>
                  <a:ext uri="{FF2B5EF4-FFF2-40B4-BE49-F238E27FC236}">
                    <a16:creationId xmlns:a16="http://schemas.microsoft.com/office/drawing/2014/main" id="{6684639C-5B56-BFCD-6223-58B3D81902FC}"/>
                  </a:ext>
                </a:extLst>
              </p:cNvPr>
              <p:cNvGraphicFramePr>
                <a:graphicFrameLocks noGrp="1"/>
              </p:cNvGraphicFramePr>
              <p:nvPr>
                <p:extLst>
                  <p:ext uri="{D42A27DB-BD31-4B8C-83A1-F6EECF244321}">
                    <p14:modId xmlns:p14="http://schemas.microsoft.com/office/powerpoint/2010/main" val="3110315618"/>
                  </p:ext>
                </p:extLst>
              </p:nvPr>
            </p:nvGraphicFramePr>
            <p:xfrm>
              <a:off x="7892816" y="4901684"/>
              <a:ext cx="1446062" cy="707853"/>
            </p:xfrm>
            <a:graphic>
              <a:graphicData uri="http://schemas.openxmlformats.org/drawingml/2006/table">
                <a:tbl>
                  <a:tblPr firstRow="1" bandRow="1">
                    <a:tableStyleId>{5C22544A-7EE6-4342-B048-85BDC9FD1C3A}</a:tableStyleId>
                  </a:tblPr>
                  <a:tblGrid>
                    <a:gridCol w="723031">
                      <a:extLst>
                        <a:ext uri="{9D8B030D-6E8A-4147-A177-3AD203B41FA5}">
                          <a16:colId xmlns:a16="http://schemas.microsoft.com/office/drawing/2014/main" val="440623976"/>
                        </a:ext>
                      </a:extLst>
                    </a:gridCol>
                    <a:gridCol w="723031">
                      <a:extLst>
                        <a:ext uri="{9D8B030D-6E8A-4147-A177-3AD203B41FA5}">
                          <a16:colId xmlns:a16="http://schemas.microsoft.com/office/drawing/2014/main" val="2300620790"/>
                        </a:ext>
                      </a:extLst>
                    </a:gridCol>
                  </a:tblGrid>
                  <a:tr h="707853">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1</m:t>
                                    </m:r>
                                  </m:sub>
                                </m:sSub>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2</m:t>
                                    </m:r>
                                  </m:sub>
                                </m:sSub>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Choice>
        <mc:Fallback>
          <p:graphicFrame>
            <p:nvGraphicFramePr>
              <p:cNvPr id="27" name="Table 26">
                <a:extLst>
                  <a:ext uri="{FF2B5EF4-FFF2-40B4-BE49-F238E27FC236}">
                    <a16:creationId xmlns:a16="http://schemas.microsoft.com/office/drawing/2014/main" id="{6684639C-5B56-BFCD-6223-58B3D81902FC}"/>
                  </a:ext>
                </a:extLst>
              </p:cNvPr>
              <p:cNvGraphicFramePr>
                <a:graphicFrameLocks noGrp="1"/>
              </p:cNvGraphicFramePr>
              <p:nvPr>
                <p:extLst>
                  <p:ext uri="{D42A27DB-BD31-4B8C-83A1-F6EECF244321}">
                    <p14:modId xmlns:p14="http://schemas.microsoft.com/office/powerpoint/2010/main" val="3110315618"/>
                  </p:ext>
                </p:extLst>
              </p:nvPr>
            </p:nvGraphicFramePr>
            <p:xfrm>
              <a:off x="7892816" y="4901684"/>
              <a:ext cx="1446062" cy="707853"/>
            </p:xfrm>
            <a:graphic>
              <a:graphicData uri="http://schemas.openxmlformats.org/drawingml/2006/table">
                <a:tbl>
                  <a:tblPr firstRow="1" bandRow="1">
                    <a:tableStyleId>{5C22544A-7EE6-4342-B048-85BDC9FD1C3A}</a:tableStyleId>
                  </a:tblPr>
                  <a:tblGrid>
                    <a:gridCol w="723031">
                      <a:extLst>
                        <a:ext uri="{9D8B030D-6E8A-4147-A177-3AD203B41FA5}">
                          <a16:colId xmlns:a16="http://schemas.microsoft.com/office/drawing/2014/main" val="440623976"/>
                        </a:ext>
                      </a:extLst>
                    </a:gridCol>
                    <a:gridCol w="723031">
                      <a:extLst>
                        <a:ext uri="{9D8B030D-6E8A-4147-A177-3AD203B41FA5}">
                          <a16:colId xmlns:a16="http://schemas.microsoft.com/office/drawing/2014/main" val="2300620790"/>
                        </a:ext>
                      </a:extLst>
                    </a:gridCol>
                  </a:tblGrid>
                  <a:tr h="707853">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7"/>
                          <a:stretch>
                            <a:fillRect l="-3448" t="-1754" r="-103448" b="-5263"/>
                          </a:stretch>
                        </a:blipFill>
                      </a:tcPr>
                    </a:tc>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7"/>
                          <a:stretch>
                            <a:fillRect l="-105263" t="-1754" r="-5263" b="-5263"/>
                          </a:stretch>
                        </a:blipFill>
                      </a:tcPr>
                    </a:tc>
                    <a:extLst>
                      <a:ext uri="{0D108BD9-81ED-4DB2-BD59-A6C34878D82A}">
                        <a16:rowId xmlns:a16="http://schemas.microsoft.com/office/drawing/2014/main" val="3775152605"/>
                      </a:ext>
                    </a:extLst>
                  </a:tr>
                </a:tbl>
              </a:graphicData>
            </a:graphic>
          </p:graphicFrame>
        </mc:Fallback>
      </mc:AlternateContent>
      <p:sp>
        <p:nvSpPr>
          <p:cNvPr id="28" name="TextBox 27">
            <a:extLst>
              <a:ext uri="{FF2B5EF4-FFF2-40B4-BE49-F238E27FC236}">
                <a16:creationId xmlns:a16="http://schemas.microsoft.com/office/drawing/2014/main" id="{0A093F50-A87A-27FF-16BB-EA4BDA20624B}"/>
              </a:ext>
            </a:extLst>
          </p:cNvPr>
          <p:cNvSpPr txBox="1"/>
          <p:nvPr/>
        </p:nvSpPr>
        <p:spPr>
          <a:xfrm rot="18054908">
            <a:off x="7552087" y="5927187"/>
            <a:ext cx="1095366" cy="400110"/>
          </a:xfrm>
          <a:prstGeom prst="rect">
            <a:avLst/>
          </a:prstGeom>
          <a:noFill/>
        </p:spPr>
        <p:txBody>
          <a:bodyPr wrap="square" rtlCol="0">
            <a:spAutoFit/>
          </a:bodyPr>
          <a:lstStyle/>
          <a:p>
            <a:pPr algn="r"/>
            <a:r>
              <a:rPr lang="en-US" sz="2000" dirty="0"/>
              <a:t>Age &gt;60</a:t>
            </a:r>
          </a:p>
        </p:txBody>
      </p:sp>
      <p:sp>
        <p:nvSpPr>
          <p:cNvPr id="30" name="TextBox 29">
            <a:extLst>
              <a:ext uri="{FF2B5EF4-FFF2-40B4-BE49-F238E27FC236}">
                <a16:creationId xmlns:a16="http://schemas.microsoft.com/office/drawing/2014/main" id="{A5880446-8584-DB6F-C385-3E092A0AC806}"/>
              </a:ext>
            </a:extLst>
          </p:cNvPr>
          <p:cNvSpPr txBox="1"/>
          <p:nvPr/>
        </p:nvSpPr>
        <p:spPr>
          <a:xfrm rot="18054908">
            <a:off x="8225667" y="5924919"/>
            <a:ext cx="1090081" cy="400110"/>
          </a:xfrm>
          <a:prstGeom prst="rect">
            <a:avLst/>
          </a:prstGeom>
          <a:noFill/>
        </p:spPr>
        <p:txBody>
          <a:bodyPr wrap="square" rtlCol="0">
            <a:spAutoFit/>
          </a:bodyPr>
          <a:lstStyle/>
          <a:p>
            <a:pPr algn="r"/>
            <a:r>
              <a:rPr lang="en-US" sz="2000" dirty="0"/>
              <a:t>Sex</a:t>
            </a:r>
          </a:p>
        </p:txBody>
      </p:sp>
    </p:spTree>
    <p:extLst>
      <p:ext uri="{BB962C8B-B14F-4D97-AF65-F5344CB8AC3E}">
        <p14:creationId xmlns:p14="http://schemas.microsoft.com/office/powerpoint/2010/main" val="981785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844478D0-9DD7-1995-B5CF-C73E8F929535}"/>
                  </a:ext>
                </a:extLst>
              </p:cNvPr>
              <p:cNvSpPr/>
              <p:nvPr/>
            </p:nvSpPr>
            <p:spPr>
              <a:xfrm>
                <a:off x="8373122" y="2570349"/>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xmlns="">
          <p:sp>
            <p:nvSpPr>
              <p:cNvPr id="10" name="Oval 9">
                <a:extLst>
                  <a:ext uri="{FF2B5EF4-FFF2-40B4-BE49-F238E27FC236}">
                    <a16:creationId xmlns:a16="http://schemas.microsoft.com/office/drawing/2014/main" id="{844478D0-9DD7-1995-B5CF-C73E8F929535}"/>
                  </a:ext>
                </a:extLst>
              </p:cNvPr>
              <p:cNvSpPr>
                <a:spLocks noRot="1" noChangeAspect="1" noMove="1" noResize="1" noEditPoints="1" noAdjustHandles="1" noChangeArrowheads="1" noChangeShapeType="1" noTextEdit="1"/>
              </p:cNvSpPr>
              <p:nvPr/>
            </p:nvSpPr>
            <p:spPr>
              <a:xfrm>
                <a:off x="8373122" y="2570349"/>
                <a:ext cx="470357" cy="459473"/>
              </a:xfrm>
              <a:prstGeom prst="ellipse">
                <a:avLst/>
              </a:prstGeom>
              <a:blipFill>
                <a:blip r:embed="rId2"/>
                <a:stretch>
                  <a:fillRect l="-39474" t="-10526" b="-39474"/>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08A0A041-3471-E990-09D7-23F444E97563}"/>
              </a:ext>
            </a:extLst>
          </p:cNvPr>
          <p:cNvCxnSpPr>
            <a:cxnSpLocks/>
          </p:cNvCxnSpPr>
          <p:nvPr/>
        </p:nvCxnSpPr>
        <p:spPr>
          <a:xfrm flipV="1">
            <a:off x="8608301" y="3016661"/>
            <a:ext cx="0" cy="30544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170A3532-63E8-1D49-1FEA-A259B90F5BB6}"/>
              </a:ext>
            </a:extLst>
          </p:cNvPr>
          <p:cNvCxnSpPr>
            <a:cxnSpLocks/>
            <a:stCxn id="10" idx="0"/>
          </p:cNvCxnSpPr>
          <p:nvPr/>
        </p:nvCxnSpPr>
        <p:spPr>
          <a:xfrm flipV="1">
            <a:off x="8608301" y="2320845"/>
            <a:ext cx="0" cy="2495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14" name="Table 13">
            <a:extLst>
              <a:ext uri="{FF2B5EF4-FFF2-40B4-BE49-F238E27FC236}">
                <a16:creationId xmlns:a16="http://schemas.microsoft.com/office/drawing/2014/main" id="{AB8CC734-5CC6-FCFA-8FE6-91A178662555}"/>
              </a:ext>
            </a:extLst>
          </p:cNvPr>
          <p:cNvGraphicFramePr>
            <a:graphicFrameLocks noGrp="1"/>
          </p:cNvGraphicFramePr>
          <p:nvPr/>
        </p:nvGraphicFramePr>
        <p:xfrm>
          <a:off x="8296078" y="1698547"/>
          <a:ext cx="624443" cy="622932"/>
        </p:xfrm>
        <a:graphic>
          <a:graphicData uri="http://schemas.openxmlformats.org/drawingml/2006/table">
            <a:tbl>
              <a:tblPr firstRow="1" bandRow="1">
                <a:tableStyleId>{5C22544A-7EE6-4342-B048-85BDC9FD1C3A}</a:tableStyleId>
              </a:tblPr>
              <a:tblGrid>
                <a:gridCol w="624443">
                  <a:extLst>
                    <a:ext uri="{9D8B030D-6E8A-4147-A177-3AD203B41FA5}">
                      <a16:colId xmlns:a16="http://schemas.microsoft.com/office/drawing/2014/main" val="4002730172"/>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4E6390C-ED25-D5FC-864C-673A4A2ADD53}"/>
                  </a:ext>
                </a:extLst>
              </p:cNvPr>
              <p:cNvSpPr txBox="1"/>
              <p:nvPr/>
            </p:nvSpPr>
            <p:spPr>
              <a:xfrm>
                <a:off x="8980951" y="3322105"/>
                <a:ext cx="482826" cy="5125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797" b="0" i="1" dirty="0" smtClean="0">
                              <a:solidFill>
                                <a:schemeClr val="accent6"/>
                              </a:solidFill>
                              <a:latin typeface="Cambria Math" panose="02040503050406030204" pitchFamily="18" charset="0"/>
                              <a:cs typeface="Times New Roman" panose="02020603050405020304" pitchFamily="18" charset="0"/>
                            </a:rPr>
                          </m:ctrlPr>
                        </m:sSubPr>
                        <m:e>
                          <m:r>
                            <a:rPr lang="en-US" sz="2797" i="1" dirty="0" smtClean="0">
                              <a:solidFill>
                                <a:schemeClr val="accent6"/>
                              </a:solidFill>
                              <a:latin typeface="Cambria Math" panose="02040503050406030204" pitchFamily="18" charset="0"/>
                              <a:cs typeface="Times New Roman" panose="02020603050405020304" pitchFamily="18" charset="0"/>
                            </a:rPr>
                            <m:t>𝑧</m:t>
                          </m:r>
                        </m:e>
                        <m:sub>
                          <m:r>
                            <a:rPr lang="en-US" sz="2797" b="0" i="1" dirty="0" smtClean="0">
                              <a:solidFill>
                                <a:schemeClr val="accent6"/>
                              </a:solidFill>
                              <a:latin typeface="Cambria Math" panose="02040503050406030204" pitchFamily="18" charset="0"/>
                              <a:cs typeface="Times New Roman" panose="02020603050405020304" pitchFamily="18" charset="0"/>
                            </a:rPr>
                            <m:t>2</m:t>
                          </m:r>
                        </m:sub>
                      </m:sSub>
                    </m:oMath>
                  </m:oMathPara>
                </a14:m>
                <a:endParaRPr lang="en-US" sz="2797" baseline="-25000" dirty="0">
                  <a:latin typeface="Times New Roman" panose="02020603050405020304" pitchFamily="18" charset="0"/>
                  <a:cs typeface="Times New Roman" panose="02020603050405020304" pitchFamily="18" charset="0"/>
                </a:endParaRPr>
              </a:p>
            </p:txBody>
          </p:sp>
        </mc:Choice>
        <mc:Fallback xmlns="">
          <p:sp>
            <p:nvSpPr>
              <p:cNvPr id="15" name="TextBox 14">
                <a:extLst>
                  <a:ext uri="{FF2B5EF4-FFF2-40B4-BE49-F238E27FC236}">
                    <a16:creationId xmlns:a16="http://schemas.microsoft.com/office/drawing/2014/main" id="{44E6390C-ED25-D5FC-864C-673A4A2ADD53}"/>
                  </a:ext>
                </a:extLst>
              </p:cNvPr>
              <p:cNvSpPr txBox="1">
                <a:spLocks noRot="1" noChangeAspect="1" noMove="1" noResize="1" noEditPoints="1" noAdjustHandles="1" noChangeArrowheads="1" noChangeShapeType="1" noTextEdit="1"/>
              </p:cNvSpPr>
              <p:nvPr/>
            </p:nvSpPr>
            <p:spPr>
              <a:xfrm>
                <a:off x="8980951" y="3322105"/>
                <a:ext cx="482826" cy="512576"/>
              </a:xfrm>
              <a:prstGeom prst="rect">
                <a:avLst/>
              </a:prstGeom>
              <a:blipFill>
                <a:blip r:embed="rId3"/>
                <a:stretch>
                  <a:fillRect r="-2632" b="-7317"/>
                </a:stretch>
              </a:blipFill>
            </p:spPr>
            <p:txBody>
              <a:bodyPr/>
              <a:lstStyle/>
              <a:p>
                <a:r>
                  <a:rPr lang="en-US">
                    <a:noFill/>
                  </a:rPr>
                  <a:t> </a:t>
                </a:r>
              </a:p>
            </p:txBody>
          </p:sp>
        </mc:Fallback>
      </mc:AlternateContent>
      <p:graphicFrame>
        <p:nvGraphicFramePr>
          <p:cNvPr id="29" name="Table 28">
            <a:extLst>
              <a:ext uri="{FF2B5EF4-FFF2-40B4-BE49-F238E27FC236}">
                <a16:creationId xmlns:a16="http://schemas.microsoft.com/office/drawing/2014/main" id="{5A54BBA9-97B7-9D5C-5A00-8F43789E5500}"/>
              </a:ext>
            </a:extLst>
          </p:cNvPr>
          <p:cNvGraphicFramePr>
            <a:graphicFrameLocks noGrp="1"/>
          </p:cNvGraphicFramePr>
          <p:nvPr/>
        </p:nvGraphicFramePr>
        <p:xfrm>
          <a:off x="8303626" y="3322105"/>
          <a:ext cx="624443" cy="622932"/>
        </p:xfrm>
        <a:graphic>
          <a:graphicData uri="http://schemas.openxmlformats.org/drawingml/2006/table">
            <a:tbl>
              <a:tblPr firstRow="1" bandRow="1">
                <a:tableStyleId>{5C22544A-7EE6-4342-B048-85BDC9FD1C3A}</a:tableStyleId>
              </a:tblPr>
              <a:tblGrid>
                <a:gridCol w="624443">
                  <a:extLst>
                    <a:ext uri="{9D8B030D-6E8A-4147-A177-3AD203B41FA5}">
                      <a16:colId xmlns:a16="http://schemas.microsoft.com/office/drawing/2014/main" val="4002730172"/>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52FEBF88-07FA-B4C0-06A3-7F9BB6C3E7BB}"/>
                  </a:ext>
                </a:extLst>
              </p:cNvPr>
              <p:cNvSpPr txBox="1"/>
              <p:nvPr/>
            </p:nvSpPr>
            <p:spPr>
              <a:xfrm>
                <a:off x="8980951" y="1758852"/>
                <a:ext cx="1980699" cy="51257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797" b="0" i="1" dirty="0" smtClean="0">
                          <a:latin typeface="Cambria Math" panose="02040503050406030204" pitchFamily="18" charset="0"/>
                          <a:cs typeface="Times New Roman" panose="02020603050405020304" pitchFamily="18" charset="0"/>
                        </a:rPr>
                        <m:t>𝑝</m:t>
                      </m:r>
                      <m:d>
                        <m:dPr>
                          <m:ctrlPr>
                            <a:rPr lang="en-US" sz="2797" i="1" dirty="0" smtClean="0">
                              <a:latin typeface="Cambria Math" panose="02040503050406030204" pitchFamily="18" charset="0"/>
                              <a:cs typeface="Times New Roman" panose="02020603050405020304" pitchFamily="18" charset="0"/>
                            </a:rPr>
                          </m:ctrlPr>
                        </m:dPr>
                        <m:e>
                          <m:sSub>
                            <m:sSubPr>
                              <m:ctrlPr>
                                <a:rPr lang="en-US" sz="2797" b="0" i="1" dirty="0" smtClean="0">
                                  <a:solidFill>
                                    <a:schemeClr val="accent6"/>
                                  </a:solidFill>
                                  <a:latin typeface="Cambria Math" panose="02040503050406030204" pitchFamily="18" charset="0"/>
                                  <a:cs typeface="Times New Roman" panose="02020603050405020304" pitchFamily="18" charset="0"/>
                                </a:rPr>
                              </m:ctrlPr>
                            </m:sSubPr>
                            <m:e>
                              <m:r>
                                <a:rPr lang="en-US" sz="2797" b="0" i="1" dirty="0" smtClean="0">
                                  <a:solidFill>
                                    <a:schemeClr val="accent6"/>
                                  </a:solidFill>
                                  <a:latin typeface="Cambria Math" panose="02040503050406030204" pitchFamily="18" charset="0"/>
                                  <a:cs typeface="Times New Roman" panose="02020603050405020304" pitchFamily="18" charset="0"/>
                                </a:rPr>
                                <m:t>h</m:t>
                              </m:r>
                            </m:e>
                            <m:sub>
                              <m:r>
                                <a:rPr lang="en-US" sz="2797" b="0" i="1" dirty="0" smtClean="0">
                                  <a:solidFill>
                                    <a:schemeClr val="accent6"/>
                                  </a:solidFill>
                                  <a:latin typeface="Cambria Math" panose="02040503050406030204" pitchFamily="18" charset="0"/>
                                  <a:cs typeface="Times New Roman" panose="02020603050405020304" pitchFamily="18" charset="0"/>
                                </a:rPr>
                                <m:t>2</m:t>
                              </m:r>
                            </m:sub>
                          </m:sSub>
                          <m:r>
                            <a:rPr lang="en-US" sz="2797" i="1" dirty="0">
                              <a:solidFill>
                                <a:schemeClr val="accent6"/>
                              </a:solidFill>
                              <a:latin typeface="Cambria Math" panose="02040503050406030204" pitchFamily="18" charset="0"/>
                              <a:cs typeface="Times New Roman" panose="02020603050405020304" pitchFamily="18" charset="0"/>
                            </a:rPr>
                            <m:t>=1</m:t>
                          </m:r>
                        </m:e>
                        <m:e>
                          <m:r>
                            <a:rPr lang="en-US" sz="2797" b="0" i="1" dirty="0" smtClean="0">
                              <a:latin typeface="Cambria Math" panose="02040503050406030204" pitchFamily="18" charset="0"/>
                              <a:cs typeface="Times New Roman" panose="02020603050405020304" pitchFamily="18" charset="0"/>
                            </a:rPr>
                            <m:t>𝑥</m:t>
                          </m:r>
                        </m:e>
                      </m:d>
                    </m:oMath>
                  </m:oMathPara>
                </a14:m>
                <a:endParaRPr lang="en-US" sz="2797" baseline="-25000" dirty="0">
                  <a:latin typeface="Times New Roman" panose="02020603050405020304" pitchFamily="18" charset="0"/>
                  <a:cs typeface="Times New Roman" panose="02020603050405020304" pitchFamily="18" charset="0"/>
                </a:endParaRPr>
              </a:p>
            </p:txBody>
          </p:sp>
        </mc:Choice>
        <mc:Fallback xmlns="">
          <p:sp>
            <p:nvSpPr>
              <p:cNvPr id="32" name="TextBox 31">
                <a:extLst>
                  <a:ext uri="{FF2B5EF4-FFF2-40B4-BE49-F238E27FC236}">
                    <a16:creationId xmlns:a16="http://schemas.microsoft.com/office/drawing/2014/main" id="{52FEBF88-07FA-B4C0-06A3-7F9BB6C3E7BB}"/>
                  </a:ext>
                </a:extLst>
              </p:cNvPr>
              <p:cNvSpPr txBox="1">
                <a:spLocks noRot="1" noChangeAspect="1" noMove="1" noResize="1" noEditPoints="1" noAdjustHandles="1" noChangeArrowheads="1" noChangeShapeType="1" noTextEdit="1"/>
              </p:cNvSpPr>
              <p:nvPr/>
            </p:nvSpPr>
            <p:spPr>
              <a:xfrm>
                <a:off x="8980951" y="1758852"/>
                <a:ext cx="1980699" cy="512576"/>
              </a:xfrm>
              <a:prstGeom prst="rect">
                <a:avLst/>
              </a:prstGeom>
              <a:blipFill>
                <a:blip r:embed="rId5"/>
                <a:stretch>
                  <a:fillRect l="-1911" b="-1190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3" name="Content Placeholder 2">
                <a:extLst>
                  <a:ext uri="{FF2B5EF4-FFF2-40B4-BE49-F238E27FC236}">
                    <a16:creationId xmlns:a16="http://schemas.microsoft.com/office/drawing/2014/main" id="{668CE95F-1C08-1B23-4D57-2B285D39F26D}"/>
                  </a:ext>
                </a:extLst>
              </p:cNvPr>
              <p:cNvSpPr>
                <a:spLocks noGrp="1"/>
              </p:cNvSpPr>
              <p:nvPr>
                <p:ph idx="1"/>
              </p:nvPr>
            </p:nvSpPr>
            <p:spPr>
              <a:xfrm>
                <a:off x="838200" y="1698547"/>
                <a:ext cx="4959284" cy="4478416"/>
              </a:xfrm>
            </p:spPr>
            <p:txBody>
              <a:bodyPr>
                <a:normAutofit fontScale="85000" lnSpcReduction="20000"/>
              </a:bodyPr>
              <a:lstStyle/>
              <a:p>
                <a:r>
                  <a:rPr lang="en-US" dirty="0"/>
                  <a:t>Predictor 1: Age</a:t>
                </a:r>
              </a:p>
              <a:p>
                <a:pPr lvl="1"/>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1</m:t>
                        </m:r>
                      </m:sub>
                    </m:sSub>
                    <m:r>
                      <a:rPr lang="en-US" i="1" dirty="0" smtClean="0">
                        <a:latin typeface="Cambria Math" panose="02040503050406030204" pitchFamily="18" charset="0"/>
                      </a:rPr>
                      <m:t>=1 </m:t>
                    </m:r>
                  </m:oMath>
                </a14:m>
                <a:r>
                  <a:rPr lang="en-US" dirty="0"/>
                  <a:t>if age &gt; 60</a:t>
                </a:r>
              </a:p>
              <a:p>
                <a:pPr lvl="1"/>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r>
                      <a:rPr lang="en-US" i="1" dirty="0" smtClean="0">
                        <a:latin typeface="Cambria Math" panose="02040503050406030204" pitchFamily="18" charset="0"/>
                      </a:rPr>
                      <m:t>=0 </m:t>
                    </m:r>
                  </m:oMath>
                </a14:m>
                <a:r>
                  <a:rPr lang="en-US" dirty="0"/>
                  <a:t>if age </a:t>
                </a:r>
                <a14:m>
                  <m:oMath xmlns:m="http://schemas.openxmlformats.org/officeDocument/2006/math">
                    <m:r>
                      <a:rPr lang="en-US" i="1" dirty="0" smtClean="0">
                        <a:latin typeface="Cambria Math" panose="02040503050406030204" pitchFamily="18" charset="0"/>
                      </a:rPr>
                      <m:t>≤</m:t>
                    </m:r>
                  </m:oMath>
                </a14:m>
                <a:r>
                  <a:rPr lang="en-US" dirty="0"/>
                  <a:t>60</a:t>
                </a:r>
              </a:p>
              <a:p>
                <a:pPr lvl="1"/>
                <a:endParaRPr lang="en-US" dirty="0"/>
              </a:p>
              <a:p>
                <a:r>
                  <a:rPr lang="en-US" dirty="0"/>
                  <a:t>Predictor 2: Sex</a:t>
                </a:r>
              </a:p>
              <a:p>
                <a:pPr lvl="1"/>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2</m:t>
                        </m:r>
                      </m:sub>
                    </m:sSub>
                    <m:r>
                      <a:rPr lang="en-US" i="1" dirty="0" smtClean="0">
                        <a:latin typeface="Cambria Math" panose="02040503050406030204" pitchFamily="18" charset="0"/>
                      </a:rPr>
                      <m:t>=</m:t>
                    </m:r>
                    <m:r>
                      <a:rPr lang="en-US" b="0" i="1" dirty="0" smtClean="0">
                        <a:latin typeface="Cambria Math" panose="02040503050406030204" pitchFamily="18" charset="0"/>
                      </a:rPr>
                      <m:t>1</m:t>
                    </m:r>
                    <m:r>
                      <a:rPr lang="en-US" i="1" dirty="0" smtClean="0">
                        <a:latin typeface="Cambria Math" panose="02040503050406030204" pitchFamily="18" charset="0"/>
                      </a:rPr>
                      <m:t> </m:t>
                    </m:r>
                  </m:oMath>
                </a14:m>
                <a:r>
                  <a:rPr lang="en-US" dirty="0"/>
                  <a:t>if female</a:t>
                </a:r>
              </a:p>
              <a:p>
                <a:pPr lvl="1"/>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2</m:t>
                        </m:r>
                      </m:sub>
                    </m:sSub>
                    <m:r>
                      <a:rPr lang="en-US" i="1" dirty="0" smtClean="0">
                        <a:latin typeface="Cambria Math" panose="02040503050406030204" pitchFamily="18" charset="0"/>
                      </a:rPr>
                      <m:t>=</m:t>
                    </m:r>
                    <m:r>
                      <a:rPr lang="en-US" b="0" i="1" dirty="0" smtClean="0">
                        <a:latin typeface="Cambria Math" panose="02040503050406030204" pitchFamily="18" charset="0"/>
                      </a:rPr>
                      <m:t>0</m:t>
                    </m:r>
                    <m:r>
                      <a:rPr lang="en-US" i="1" dirty="0" smtClean="0">
                        <a:latin typeface="Cambria Math" panose="02040503050406030204" pitchFamily="18" charset="0"/>
                      </a:rPr>
                      <m:t> </m:t>
                    </m:r>
                  </m:oMath>
                </a14:m>
                <a:r>
                  <a:rPr lang="en-US" dirty="0"/>
                  <a:t>if male</a:t>
                </a:r>
              </a:p>
              <a:p>
                <a:endParaRPr lang="en-US" dirty="0"/>
              </a:p>
              <a:p>
                <a:r>
                  <a:rPr lang="en-US" dirty="0"/>
                  <a:t>Can logistic regression identify</a:t>
                </a:r>
              </a:p>
              <a:p>
                <a:pPr lvl="1"/>
                <a:r>
                  <a:rPr lang="en-US" dirty="0">
                    <a:solidFill>
                      <a:schemeClr val="tx1"/>
                    </a:solidFill>
                  </a:rPr>
                  <a:t>Females under 60 (</a:t>
                </a:r>
                <a14:m>
                  <m:oMath xmlns:m="http://schemas.openxmlformats.org/officeDocument/2006/math">
                    <m:sSub>
                      <m:sSubPr>
                        <m:ctrlPr>
                          <a:rPr lang="en-US" i="1" dirty="0" smtClean="0">
                            <a:solidFill>
                              <a:schemeClr val="tx1"/>
                            </a:solidFill>
                            <a:latin typeface="Cambria Math" panose="02040503050406030204" pitchFamily="18" charset="0"/>
                          </a:rPr>
                        </m:ctrlPr>
                      </m:sSubPr>
                      <m:e>
                        <m:r>
                          <a:rPr lang="en-US" i="1" dirty="0" smtClean="0">
                            <a:solidFill>
                              <a:schemeClr val="tx1"/>
                            </a:solidFill>
                            <a:latin typeface="Cambria Math" panose="02040503050406030204" pitchFamily="18" charset="0"/>
                          </a:rPr>
                          <m:t>h</m:t>
                        </m:r>
                      </m:e>
                      <m:sub>
                        <m:r>
                          <a:rPr lang="en-US" i="1" dirty="0" smtClean="0">
                            <a:solidFill>
                              <a:schemeClr val="tx1"/>
                            </a:solidFill>
                            <a:latin typeface="Cambria Math" panose="02040503050406030204" pitchFamily="18" charset="0"/>
                          </a:rPr>
                          <m:t>1</m:t>
                        </m:r>
                      </m:sub>
                    </m:sSub>
                  </m:oMath>
                </a14:m>
                <a:r>
                  <a:rPr lang="en-US" dirty="0">
                    <a:solidFill>
                      <a:schemeClr val="tx1"/>
                    </a:solidFill>
                  </a:rPr>
                  <a:t>=1)?</a:t>
                </a:r>
              </a:p>
              <a:p>
                <a:pPr lvl="1"/>
                <a:r>
                  <a:rPr lang="en-US" dirty="0">
                    <a:solidFill>
                      <a:schemeClr val="accent6"/>
                    </a:solidFill>
                  </a:rPr>
                  <a:t>Males over 60 (</a:t>
                </a:r>
                <a14:m>
                  <m:oMath xmlns:m="http://schemas.openxmlformats.org/officeDocument/2006/math">
                    <m:sSub>
                      <m:sSubPr>
                        <m:ctrlPr>
                          <a:rPr lang="en-US" i="1" dirty="0" smtClean="0">
                            <a:solidFill>
                              <a:schemeClr val="accent6"/>
                            </a:solidFill>
                            <a:latin typeface="Cambria Math" panose="02040503050406030204" pitchFamily="18" charset="0"/>
                          </a:rPr>
                        </m:ctrlPr>
                      </m:sSubPr>
                      <m:e>
                        <m:r>
                          <a:rPr lang="en-US" i="1" dirty="0" smtClean="0">
                            <a:solidFill>
                              <a:schemeClr val="accent6"/>
                            </a:solidFill>
                            <a:latin typeface="Cambria Math" panose="02040503050406030204" pitchFamily="18" charset="0"/>
                          </a:rPr>
                          <m:t>h</m:t>
                        </m:r>
                      </m:e>
                      <m:sub>
                        <m:r>
                          <a:rPr lang="en-US" i="1" dirty="0" smtClean="0">
                            <a:solidFill>
                              <a:schemeClr val="accent6"/>
                            </a:solidFill>
                            <a:latin typeface="Cambria Math" panose="02040503050406030204" pitchFamily="18" charset="0"/>
                          </a:rPr>
                          <m:t>2</m:t>
                        </m:r>
                      </m:sub>
                    </m:sSub>
                  </m:oMath>
                </a14:m>
                <a:r>
                  <a:rPr lang="en-US" dirty="0">
                    <a:solidFill>
                      <a:schemeClr val="accent6"/>
                    </a:solidFill>
                  </a:rPr>
                  <a:t>=1)?</a:t>
                </a:r>
              </a:p>
              <a:p>
                <a:pPr lvl="1"/>
                <a:endParaRPr lang="en-US" dirty="0"/>
              </a:p>
              <a:p>
                <a:r>
                  <a:rPr lang="en-US" dirty="0"/>
                  <a:t>What should the parameters be?</a:t>
                </a:r>
              </a:p>
            </p:txBody>
          </p:sp>
        </mc:Choice>
        <mc:Fallback>
          <p:sp>
            <p:nvSpPr>
              <p:cNvPr id="33" name="Content Placeholder 2">
                <a:extLst>
                  <a:ext uri="{FF2B5EF4-FFF2-40B4-BE49-F238E27FC236}">
                    <a16:creationId xmlns:a16="http://schemas.microsoft.com/office/drawing/2014/main" id="{668CE95F-1C08-1B23-4D57-2B285D39F26D}"/>
                  </a:ext>
                </a:extLst>
              </p:cNvPr>
              <p:cNvSpPr>
                <a:spLocks noGrp="1" noRot="1" noChangeAspect="1" noMove="1" noResize="1" noEditPoints="1" noAdjustHandles="1" noChangeArrowheads="1" noChangeShapeType="1" noTextEdit="1"/>
              </p:cNvSpPr>
              <p:nvPr>
                <p:ph idx="1"/>
              </p:nvPr>
            </p:nvSpPr>
            <p:spPr>
              <a:xfrm>
                <a:off x="838200" y="1698547"/>
                <a:ext cx="4959284" cy="4478416"/>
              </a:xfrm>
              <a:blipFill>
                <a:blip r:embed="rId6"/>
                <a:stretch>
                  <a:fillRect l="-1790" t="-3107"/>
                </a:stretch>
              </a:blipFill>
            </p:spPr>
            <p:txBody>
              <a:bodyPr/>
              <a:lstStyle/>
              <a:p>
                <a:r>
                  <a:rPr lang="en-US">
                    <a:noFill/>
                  </a:rPr>
                  <a:t> </a:t>
                </a:r>
              </a:p>
            </p:txBody>
          </p:sp>
        </mc:Fallback>
      </mc:AlternateContent>
      <p:sp>
        <p:nvSpPr>
          <p:cNvPr id="23" name="Title 1">
            <a:extLst>
              <a:ext uri="{FF2B5EF4-FFF2-40B4-BE49-F238E27FC236}">
                <a16:creationId xmlns:a16="http://schemas.microsoft.com/office/drawing/2014/main" id="{375FB1F9-F9F1-BF01-EA13-2A9D10E6CD65}"/>
              </a:ext>
            </a:extLst>
          </p:cNvPr>
          <p:cNvSpPr>
            <a:spLocks noGrp="1"/>
          </p:cNvSpPr>
          <p:nvPr>
            <p:ph type="title"/>
          </p:nvPr>
        </p:nvSpPr>
        <p:spPr>
          <a:xfrm>
            <a:off x="838200" y="365125"/>
            <a:ext cx="10515600" cy="1325563"/>
          </a:xfrm>
        </p:spPr>
        <p:txBody>
          <a:bodyPr/>
          <a:lstStyle/>
          <a:p>
            <a:r>
              <a:rPr lang="en-US" dirty="0"/>
              <a:t>Let’s break the problem into simpler pieces.</a:t>
            </a:r>
          </a:p>
        </p:txBody>
      </p:sp>
      <p:cxnSp>
        <p:nvCxnSpPr>
          <p:cNvPr id="2" name="Straight Arrow Connector 1">
            <a:extLst>
              <a:ext uri="{FF2B5EF4-FFF2-40B4-BE49-F238E27FC236}">
                <a16:creationId xmlns:a16="http://schemas.microsoft.com/office/drawing/2014/main" id="{BE84D0B8-24B9-B2B8-C76E-7E90A43CED48}"/>
              </a:ext>
            </a:extLst>
          </p:cNvPr>
          <p:cNvCxnSpPr>
            <a:cxnSpLocks/>
          </p:cNvCxnSpPr>
          <p:nvPr/>
        </p:nvCxnSpPr>
        <p:spPr>
          <a:xfrm flipV="1">
            <a:off x="8250744" y="3937839"/>
            <a:ext cx="296242" cy="9593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 name="Straight Arrow Connector 2">
            <a:extLst>
              <a:ext uri="{FF2B5EF4-FFF2-40B4-BE49-F238E27FC236}">
                <a16:creationId xmlns:a16="http://schemas.microsoft.com/office/drawing/2014/main" id="{377CFBA5-C759-9E4C-B535-5F9829A805A7}"/>
              </a:ext>
            </a:extLst>
          </p:cNvPr>
          <p:cNvCxnSpPr>
            <a:cxnSpLocks/>
          </p:cNvCxnSpPr>
          <p:nvPr/>
        </p:nvCxnSpPr>
        <p:spPr>
          <a:xfrm flipH="1" flipV="1">
            <a:off x="8681877" y="3928403"/>
            <a:ext cx="299074" cy="956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80055C78-81DE-4E33-A516-BC3F0450713B}"/>
              </a:ext>
            </a:extLst>
          </p:cNvPr>
          <p:cNvSpPr txBox="1"/>
          <p:nvPr/>
        </p:nvSpPr>
        <p:spPr>
          <a:xfrm>
            <a:off x="7733564" y="4249301"/>
            <a:ext cx="543479"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1</a:t>
            </a:r>
            <a:endParaRPr lang="en-US" sz="2797" baseline="-250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3B8D43C5-698F-3AC2-B27F-18D8F5CF0BD4}"/>
              </a:ext>
            </a:extLst>
          </p:cNvPr>
          <p:cNvSpPr txBox="1"/>
          <p:nvPr/>
        </p:nvSpPr>
        <p:spPr>
          <a:xfrm>
            <a:off x="8948067" y="4226196"/>
            <a:ext cx="695655"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2</a:t>
            </a:r>
            <a:endParaRPr lang="en-US" sz="2797" baseline="-250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graphicFrame>
            <p:nvGraphicFramePr>
              <p:cNvPr id="16" name="Table 15">
                <a:extLst>
                  <a:ext uri="{FF2B5EF4-FFF2-40B4-BE49-F238E27FC236}">
                    <a16:creationId xmlns:a16="http://schemas.microsoft.com/office/drawing/2014/main" id="{D58FFB64-8089-D238-203D-91EDF4C63211}"/>
                  </a:ext>
                </a:extLst>
              </p:cNvPr>
              <p:cNvGraphicFramePr>
                <a:graphicFrameLocks noGrp="1"/>
              </p:cNvGraphicFramePr>
              <p:nvPr>
                <p:extLst>
                  <p:ext uri="{D42A27DB-BD31-4B8C-83A1-F6EECF244321}">
                    <p14:modId xmlns:p14="http://schemas.microsoft.com/office/powerpoint/2010/main" val="3110315618"/>
                  </p:ext>
                </p:extLst>
              </p:nvPr>
            </p:nvGraphicFramePr>
            <p:xfrm>
              <a:off x="7892816" y="4901684"/>
              <a:ext cx="1446062" cy="707853"/>
            </p:xfrm>
            <a:graphic>
              <a:graphicData uri="http://schemas.openxmlformats.org/drawingml/2006/table">
                <a:tbl>
                  <a:tblPr firstRow="1" bandRow="1">
                    <a:tableStyleId>{5C22544A-7EE6-4342-B048-85BDC9FD1C3A}</a:tableStyleId>
                  </a:tblPr>
                  <a:tblGrid>
                    <a:gridCol w="723031">
                      <a:extLst>
                        <a:ext uri="{9D8B030D-6E8A-4147-A177-3AD203B41FA5}">
                          <a16:colId xmlns:a16="http://schemas.microsoft.com/office/drawing/2014/main" val="440623976"/>
                        </a:ext>
                      </a:extLst>
                    </a:gridCol>
                    <a:gridCol w="723031">
                      <a:extLst>
                        <a:ext uri="{9D8B030D-6E8A-4147-A177-3AD203B41FA5}">
                          <a16:colId xmlns:a16="http://schemas.microsoft.com/office/drawing/2014/main" val="2300620790"/>
                        </a:ext>
                      </a:extLst>
                    </a:gridCol>
                  </a:tblGrid>
                  <a:tr h="707853">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1</m:t>
                                    </m:r>
                                  </m:sub>
                                </m:sSub>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2</m:t>
                                    </m:r>
                                  </m:sub>
                                </m:sSub>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Choice>
        <mc:Fallback>
          <p:graphicFrame>
            <p:nvGraphicFramePr>
              <p:cNvPr id="16" name="Table 15">
                <a:extLst>
                  <a:ext uri="{FF2B5EF4-FFF2-40B4-BE49-F238E27FC236}">
                    <a16:creationId xmlns:a16="http://schemas.microsoft.com/office/drawing/2014/main" id="{D58FFB64-8089-D238-203D-91EDF4C63211}"/>
                  </a:ext>
                </a:extLst>
              </p:cNvPr>
              <p:cNvGraphicFramePr>
                <a:graphicFrameLocks noGrp="1"/>
              </p:cNvGraphicFramePr>
              <p:nvPr>
                <p:extLst>
                  <p:ext uri="{D42A27DB-BD31-4B8C-83A1-F6EECF244321}">
                    <p14:modId xmlns:p14="http://schemas.microsoft.com/office/powerpoint/2010/main" val="3110315618"/>
                  </p:ext>
                </p:extLst>
              </p:nvPr>
            </p:nvGraphicFramePr>
            <p:xfrm>
              <a:off x="7892816" y="4901684"/>
              <a:ext cx="1446062" cy="707853"/>
            </p:xfrm>
            <a:graphic>
              <a:graphicData uri="http://schemas.openxmlformats.org/drawingml/2006/table">
                <a:tbl>
                  <a:tblPr firstRow="1" bandRow="1">
                    <a:tableStyleId>{5C22544A-7EE6-4342-B048-85BDC9FD1C3A}</a:tableStyleId>
                  </a:tblPr>
                  <a:tblGrid>
                    <a:gridCol w="723031">
                      <a:extLst>
                        <a:ext uri="{9D8B030D-6E8A-4147-A177-3AD203B41FA5}">
                          <a16:colId xmlns:a16="http://schemas.microsoft.com/office/drawing/2014/main" val="440623976"/>
                        </a:ext>
                      </a:extLst>
                    </a:gridCol>
                    <a:gridCol w="723031">
                      <a:extLst>
                        <a:ext uri="{9D8B030D-6E8A-4147-A177-3AD203B41FA5}">
                          <a16:colId xmlns:a16="http://schemas.microsoft.com/office/drawing/2014/main" val="2300620790"/>
                        </a:ext>
                      </a:extLst>
                    </a:gridCol>
                  </a:tblGrid>
                  <a:tr h="707853">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7"/>
                          <a:stretch>
                            <a:fillRect l="-3448" t="-1754" r="-103448" b="-5263"/>
                          </a:stretch>
                        </a:blipFill>
                      </a:tcPr>
                    </a:tc>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7"/>
                          <a:stretch>
                            <a:fillRect l="-105263" t="-1754" r="-5263" b="-5263"/>
                          </a:stretch>
                        </a:blipFill>
                      </a:tcPr>
                    </a:tc>
                    <a:extLst>
                      <a:ext uri="{0D108BD9-81ED-4DB2-BD59-A6C34878D82A}">
                        <a16:rowId xmlns:a16="http://schemas.microsoft.com/office/drawing/2014/main" val="3775152605"/>
                      </a:ext>
                    </a:extLst>
                  </a:tr>
                </a:tbl>
              </a:graphicData>
            </a:graphic>
          </p:graphicFrame>
        </mc:Fallback>
      </mc:AlternateContent>
      <p:sp>
        <p:nvSpPr>
          <p:cNvPr id="21" name="TextBox 20">
            <a:extLst>
              <a:ext uri="{FF2B5EF4-FFF2-40B4-BE49-F238E27FC236}">
                <a16:creationId xmlns:a16="http://schemas.microsoft.com/office/drawing/2014/main" id="{E4FBE8C6-38D7-6F45-BDF7-85153304A26A}"/>
              </a:ext>
            </a:extLst>
          </p:cNvPr>
          <p:cNvSpPr txBox="1"/>
          <p:nvPr/>
        </p:nvSpPr>
        <p:spPr>
          <a:xfrm rot="18054908">
            <a:off x="7552087" y="5927187"/>
            <a:ext cx="1095366" cy="400110"/>
          </a:xfrm>
          <a:prstGeom prst="rect">
            <a:avLst/>
          </a:prstGeom>
          <a:noFill/>
        </p:spPr>
        <p:txBody>
          <a:bodyPr wrap="square" rtlCol="0">
            <a:spAutoFit/>
          </a:bodyPr>
          <a:lstStyle/>
          <a:p>
            <a:pPr algn="r"/>
            <a:r>
              <a:rPr lang="en-US" sz="2000" dirty="0"/>
              <a:t>Age &gt;60</a:t>
            </a:r>
          </a:p>
        </p:txBody>
      </p:sp>
      <p:sp>
        <p:nvSpPr>
          <p:cNvPr id="24" name="TextBox 23">
            <a:extLst>
              <a:ext uri="{FF2B5EF4-FFF2-40B4-BE49-F238E27FC236}">
                <a16:creationId xmlns:a16="http://schemas.microsoft.com/office/drawing/2014/main" id="{D1CE969F-59B8-3593-1DF7-D5FE27D7F9D9}"/>
              </a:ext>
            </a:extLst>
          </p:cNvPr>
          <p:cNvSpPr txBox="1"/>
          <p:nvPr/>
        </p:nvSpPr>
        <p:spPr>
          <a:xfrm rot="18054908">
            <a:off x="8225667" y="5924919"/>
            <a:ext cx="1090081" cy="400110"/>
          </a:xfrm>
          <a:prstGeom prst="rect">
            <a:avLst/>
          </a:prstGeom>
          <a:noFill/>
        </p:spPr>
        <p:txBody>
          <a:bodyPr wrap="square" rtlCol="0">
            <a:spAutoFit/>
          </a:bodyPr>
          <a:lstStyle/>
          <a:p>
            <a:pPr algn="r"/>
            <a:r>
              <a:rPr lang="en-US" sz="2000" dirty="0"/>
              <a:t>Sex</a:t>
            </a:r>
          </a:p>
        </p:txBody>
      </p:sp>
    </p:spTree>
    <p:extLst>
      <p:ext uri="{BB962C8B-B14F-4D97-AF65-F5344CB8AC3E}">
        <p14:creationId xmlns:p14="http://schemas.microsoft.com/office/powerpoint/2010/main" val="4123652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062F108C-45DE-A330-B0FC-310F0CA513D5}"/>
              </a:ext>
            </a:extLst>
          </p:cNvPr>
          <p:cNvCxnSpPr>
            <a:cxnSpLocks/>
          </p:cNvCxnSpPr>
          <p:nvPr/>
        </p:nvCxnSpPr>
        <p:spPr>
          <a:xfrm flipV="1">
            <a:off x="8791898" y="4756895"/>
            <a:ext cx="25847" cy="5742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D96E8342-07E8-2965-C489-E83DBE658881}"/>
              </a:ext>
            </a:extLst>
          </p:cNvPr>
          <p:cNvCxnSpPr>
            <a:cxnSpLocks/>
          </p:cNvCxnSpPr>
          <p:nvPr/>
        </p:nvCxnSpPr>
        <p:spPr>
          <a:xfrm flipH="1" flipV="1">
            <a:off x="8971953" y="4750150"/>
            <a:ext cx="530413" cy="60411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844478D0-9DD7-1995-B5CF-C73E8F929535}"/>
                  </a:ext>
                </a:extLst>
              </p:cNvPr>
              <p:cNvSpPr/>
              <p:nvPr/>
            </p:nvSpPr>
            <p:spPr>
              <a:xfrm>
                <a:off x="8582566" y="3475350"/>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xmlns="">
          <p:sp>
            <p:nvSpPr>
              <p:cNvPr id="10" name="Oval 9">
                <a:extLst>
                  <a:ext uri="{FF2B5EF4-FFF2-40B4-BE49-F238E27FC236}">
                    <a16:creationId xmlns:a16="http://schemas.microsoft.com/office/drawing/2014/main" id="{844478D0-9DD7-1995-B5CF-C73E8F929535}"/>
                  </a:ext>
                </a:extLst>
              </p:cNvPr>
              <p:cNvSpPr>
                <a:spLocks noRot="1" noChangeAspect="1" noMove="1" noResize="1" noEditPoints="1" noAdjustHandles="1" noChangeArrowheads="1" noChangeShapeType="1" noTextEdit="1"/>
              </p:cNvSpPr>
              <p:nvPr/>
            </p:nvSpPr>
            <p:spPr>
              <a:xfrm>
                <a:off x="8582566" y="3475350"/>
                <a:ext cx="470357" cy="459473"/>
              </a:xfrm>
              <a:prstGeom prst="ellipse">
                <a:avLst/>
              </a:prstGeom>
              <a:blipFill>
                <a:blip r:embed="rId2"/>
                <a:stretch>
                  <a:fillRect l="-38462" t="-10526" b="-39474"/>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08A0A041-3471-E990-09D7-23F444E97563}"/>
              </a:ext>
            </a:extLst>
          </p:cNvPr>
          <p:cNvCxnSpPr>
            <a:cxnSpLocks/>
            <a:endCxn id="10" idx="4"/>
          </p:cNvCxnSpPr>
          <p:nvPr/>
        </p:nvCxnSpPr>
        <p:spPr>
          <a:xfrm flipV="1">
            <a:off x="8817745" y="3934823"/>
            <a:ext cx="0" cy="2074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170A3532-63E8-1D49-1FEA-A259B90F5BB6}"/>
              </a:ext>
            </a:extLst>
          </p:cNvPr>
          <p:cNvCxnSpPr>
            <a:cxnSpLocks/>
            <a:stCxn id="10" idx="0"/>
          </p:cNvCxnSpPr>
          <p:nvPr/>
        </p:nvCxnSpPr>
        <p:spPr>
          <a:xfrm flipV="1">
            <a:off x="8817745" y="3299385"/>
            <a:ext cx="0" cy="1759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4E6390C-ED25-D5FC-864C-673A4A2ADD53}"/>
                  </a:ext>
                </a:extLst>
              </p:cNvPr>
              <p:cNvSpPr txBox="1"/>
              <p:nvPr/>
            </p:nvSpPr>
            <p:spPr>
              <a:xfrm>
                <a:off x="9267439" y="4152500"/>
                <a:ext cx="482826" cy="5125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797" b="0" i="1" dirty="0" smtClean="0">
                              <a:solidFill>
                                <a:schemeClr val="accent6"/>
                              </a:solidFill>
                              <a:latin typeface="Cambria Math" panose="02040503050406030204" pitchFamily="18" charset="0"/>
                              <a:cs typeface="Times New Roman" panose="02020603050405020304" pitchFamily="18" charset="0"/>
                            </a:rPr>
                          </m:ctrlPr>
                        </m:sSubPr>
                        <m:e>
                          <m:r>
                            <a:rPr lang="en-US" sz="2797" i="1" dirty="0" smtClean="0">
                              <a:solidFill>
                                <a:schemeClr val="accent6"/>
                              </a:solidFill>
                              <a:latin typeface="Cambria Math" panose="02040503050406030204" pitchFamily="18" charset="0"/>
                              <a:cs typeface="Times New Roman" panose="02020603050405020304" pitchFamily="18" charset="0"/>
                            </a:rPr>
                            <m:t>𝑧</m:t>
                          </m:r>
                        </m:e>
                        <m:sub>
                          <m:r>
                            <a:rPr lang="en-US" sz="2797" b="0" i="1" dirty="0" smtClean="0">
                              <a:solidFill>
                                <a:schemeClr val="accent6"/>
                              </a:solidFill>
                              <a:latin typeface="Cambria Math" panose="02040503050406030204" pitchFamily="18" charset="0"/>
                              <a:cs typeface="Times New Roman" panose="02020603050405020304" pitchFamily="18" charset="0"/>
                            </a:rPr>
                            <m:t>2</m:t>
                          </m:r>
                        </m:sub>
                      </m:sSub>
                    </m:oMath>
                  </m:oMathPara>
                </a14:m>
                <a:endParaRPr lang="en-US" sz="2797" baseline="-25000" dirty="0">
                  <a:latin typeface="Times New Roman" panose="02020603050405020304" pitchFamily="18" charset="0"/>
                  <a:cs typeface="Times New Roman" panose="02020603050405020304" pitchFamily="18" charset="0"/>
                </a:endParaRPr>
              </a:p>
            </p:txBody>
          </p:sp>
        </mc:Choice>
        <mc:Fallback xmlns="">
          <p:sp>
            <p:nvSpPr>
              <p:cNvPr id="15" name="TextBox 14">
                <a:extLst>
                  <a:ext uri="{FF2B5EF4-FFF2-40B4-BE49-F238E27FC236}">
                    <a16:creationId xmlns:a16="http://schemas.microsoft.com/office/drawing/2014/main" id="{44E6390C-ED25-D5FC-864C-673A4A2ADD53}"/>
                  </a:ext>
                </a:extLst>
              </p:cNvPr>
              <p:cNvSpPr txBox="1">
                <a:spLocks noRot="1" noChangeAspect="1" noMove="1" noResize="1" noEditPoints="1" noAdjustHandles="1" noChangeArrowheads="1" noChangeShapeType="1" noTextEdit="1"/>
              </p:cNvSpPr>
              <p:nvPr/>
            </p:nvSpPr>
            <p:spPr>
              <a:xfrm>
                <a:off x="9267439" y="4152500"/>
                <a:ext cx="482826" cy="512576"/>
              </a:xfrm>
              <a:prstGeom prst="rect">
                <a:avLst/>
              </a:prstGeom>
              <a:blipFill>
                <a:blip r:embed="rId3"/>
                <a:stretch>
                  <a:fillRect r="-2564" b="-71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18" name="Table 17">
                <a:extLst>
                  <a:ext uri="{FF2B5EF4-FFF2-40B4-BE49-F238E27FC236}">
                    <a16:creationId xmlns:a16="http://schemas.microsoft.com/office/drawing/2014/main" id="{762A18C0-9CC7-285F-673C-ED6C90CB75B7}"/>
                  </a:ext>
                </a:extLst>
              </p:cNvPr>
              <p:cNvGraphicFramePr>
                <a:graphicFrameLocks noGrp="1"/>
              </p:cNvGraphicFramePr>
              <p:nvPr>
                <p:extLst>
                  <p:ext uri="{D42A27DB-BD31-4B8C-83A1-F6EECF244321}">
                    <p14:modId xmlns:p14="http://schemas.microsoft.com/office/powerpoint/2010/main" val="3874895401"/>
                  </p:ext>
                </p:extLst>
              </p:nvPr>
            </p:nvGraphicFramePr>
            <p:xfrm>
              <a:off x="8412083" y="5364296"/>
              <a:ext cx="1446062" cy="707853"/>
            </p:xfrm>
            <a:graphic>
              <a:graphicData uri="http://schemas.openxmlformats.org/drawingml/2006/table">
                <a:tbl>
                  <a:tblPr firstRow="1" bandRow="1">
                    <a:tableStyleId>{5C22544A-7EE6-4342-B048-85BDC9FD1C3A}</a:tableStyleId>
                  </a:tblPr>
                  <a:tblGrid>
                    <a:gridCol w="723031">
                      <a:extLst>
                        <a:ext uri="{9D8B030D-6E8A-4147-A177-3AD203B41FA5}">
                          <a16:colId xmlns:a16="http://schemas.microsoft.com/office/drawing/2014/main" val="440623976"/>
                        </a:ext>
                      </a:extLst>
                    </a:gridCol>
                    <a:gridCol w="723031">
                      <a:extLst>
                        <a:ext uri="{9D8B030D-6E8A-4147-A177-3AD203B41FA5}">
                          <a16:colId xmlns:a16="http://schemas.microsoft.com/office/drawing/2014/main" val="2300620790"/>
                        </a:ext>
                      </a:extLst>
                    </a:gridCol>
                  </a:tblGrid>
                  <a:tr h="707853">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1</m:t>
                                    </m:r>
                                  </m:sub>
                                </m:sSub>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2</m:t>
                                    </m:r>
                                  </m:sub>
                                </m:sSub>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Choice>
        <mc:Fallback>
          <p:graphicFrame>
            <p:nvGraphicFramePr>
              <p:cNvPr id="18" name="Table 17">
                <a:extLst>
                  <a:ext uri="{FF2B5EF4-FFF2-40B4-BE49-F238E27FC236}">
                    <a16:creationId xmlns:a16="http://schemas.microsoft.com/office/drawing/2014/main" id="{762A18C0-9CC7-285F-673C-ED6C90CB75B7}"/>
                  </a:ext>
                </a:extLst>
              </p:cNvPr>
              <p:cNvGraphicFramePr>
                <a:graphicFrameLocks noGrp="1"/>
              </p:cNvGraphicFramePr>
              <p:nvPr>
                <p:extLst>
                  <p:ext uri="{D42A27DB-BD31-4B8C-83A1-F6EECF244321}">
                    <p14:modId xmlns:p14="http://schemas.microsoft.com/office/powerpoint/2010/main" val="3874895401"/>
                  </p:ext>
                </p:extLst>
              </p:nvPr>
            </p:nvGraphicFramePr>
            <p:xfrm>
              <a:off x="8412083" y="5364296"/>
              <a:ext cx="1446062" cy="707853"/>
            </p:xfrm>
            <a:graphic>
              <a:graphicData uri="http://schemas.openxmlformats.org/drawingml/2006/table">
                <a:tbl>
                  <a:tblPr firstRow="1" bandRow="1">
                    <a:tableStyleId>{5C22544A-7EE6-4342-B048-85BDC9FD1C3A}</a:tableStyleId>
                  </a:tblPr>
                  <a:tblGrid>
                    <a:gridCol w="723031">
                      <a:extLst>
                        <a:ext uri="{9D8B030D-6E8A-4147-A177-3AD203B41FA5}">
                          <a16:colId xmlns:a16="http://schemas.microsoft.com/office/drawing/2014/main" val="440623976"/>
                        </a:ext>
                      </a:extLst>
                    </a:gridCol>
                    <a:gridCol w="723031">
                      <a:extLst>
                        <a:ext uri="{9D8B030D-6E8A-4147-A177-3AD203B41FA5}">
                          <a16:colId xmlns:a16="http://schemas.microsoft.com/office/drawing/2014/main" val="2300620790"/>
                        </a:ext>
                      </a:extLst>
                    </a:gridCol>
                  </a:tblGrid>
                  <a:tr h="707853">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4"/>
                          <a:stretch>
                            <a:fillRect l="-3448" t="-3509" r="-103448" b="-5263"/>
                          </a:stretch>
                        </a:blipFill>
                      </a:tcPr>
                    </a:tc>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4"/>
                          <a:stretch>
                            <a:fillRect l="-105263" t="-3509" r="-5263" b="-5263"/>
                          </a:stretch>
                        </a:blipFill>
                      </a:tcPr>
                    </a:tc>
                    <a:extLst>
                      <a:ext uri="{0D108BD9-81ED-4DB2-BD59-A6C34878D82A}">
                        <a16:rowId xmlns:a16="http://schemas.microsoft.com/office/drawing/2014/main" val="3775152605"/>
                      </a:ext>
                    </a:extLst>
                  </a:tr>
                </a:tbl>
              </a:graphicData>
            </a:graphic>
          </p:graphicFrame>
        </mc:Fallback>
      </mc:AlternateContent>
      <p:sp>
        <p:nvSpPr>
          <p:cNvPr id="19" name="TextBox 18">
            <a:extLst>
              <a:ext uri="{FF2B5EF4-FFF2-40B4-BE49-F238E27FC236}">
                <a16:creationId xmlns:a16="http://schemas.microsoft.com/office/drawing/2014/main" id="{19FB555F-6E68-8923-6E5A-36D09DB174EF}"/>
              </a:ext>
            </a:extLst>
          </p:cNvPr>
          <p:cNvSpPr txBox="1"/>
          <p:nvPr/>
        </p:nvSpPr>
        <p:spPr>
          <a:xfrm rot="18054908">
            <a:off x="7976493" y="6446133"/>
            <a:ext cx="1095366" cy="307777"/>
          </a:xfrm>
          <a:prstGeom prst="rect">
            <a:avLst/>
          </a:prstGeom>
          <a:noFill/>
        </p:spPr>
        <p:txBody>
          <a:bodyPr wrap="square" rtlCol="0">
            <a:spAutoFit/>
          </a:bodyPr>
          <a:lstStyle/>
          <a:p>
            <a:pPr algn="r"/>
            <a:r>
              <a:rPr lang="en-US" sz="1400" dirty="0"/>
              <a:t>Age &gt;60</a:t>
            </a:r>
          </a:p>
        </p:txBody>
      </p:sp>
      <p:sp>
        <p:nvSpPr>
          <p:cNvPr id="20" name="TextBox 19">
            <a:extLst>
              <a:ext uri="{FF2B5EF4-FFF2-40B4-BE49-F238E27FC236}">
                <a16:creationId xmlns:a16="http://schemas.microsoft.com/office/drawing/2014/main" id="{A96E946D-451E-ACE4-584C-738C22781E8B}"/>
              </a:ext>
            </a:extLst>
          </p:cNvPr>
          <p:cNvSpPr txBox="1"/>
          <p:nvPr/>
        </p:nvSpPr>
        <p:spPr>
          <a:xfrm rot="18054908">
            <a:off x="8692119" y="6465188"/>
            <a:ext cx="1090081" cy="307777"/>
          </a:xfrm>
          <a:prstGeom prst="rect">
            <a:avLst/>
          </a:prstGeom>
          <a:noFill/>
        </p:spPr>
        <p:txBody>
          <a:bodyPr wrap="square" rtlCol="0">
            <a:spAutoFit/>
          </a:bodyPr>
          <a:lstStyle/>
          <a:p>
            <a:pPr algn="r"/>
            <a:r>
              <a:rPr lang="en-US" sz="1400" dirty="0"/>
              <a:t>Sex</a:t>
            </a:r>
          </a:p>
        </p:txBody>
      </p:sp>
      <p:graphicFrame>
        <p:nvGraphicFramePr>
          <p:cNvPr id="29" name="Table 28">
            <a:extLst>
              <a:ext uri="{FF2B5EF4-FFF2-40B4-BE49-F238E27FC236}">
                <a16:creationId xmlns:a16="http://schemas.microsoft.com/office/drawing/2014/main" id="{5A54BBA9-97B7-9D5C-5A00-8F43789E5500}"/>
              </a:ext>
            </a:extLst>
          </p:cNvPr>
          <p:cNvGraphicFramePr>
            <a:graphicFrameLocks noGrp="1"/>
          </p:cNvGraphicFramePr>
          <p:nvPr>
            <p:extLst>
              <p:ext uri="{D42A27DB-BD31-4B8C-83A1-F6EECF244321}">
                <p14:modId xmlns:p14="http://schemas.microsoft.com/office/powerpoint/2010/main" val="2743581646"/>
              </p:ext>
            </p:extLst>
          </p:nvPr>
        </p:nvGraphicFramePr>
        <p:xfrm>
          <a:off x="8457317" y="4133963"/>
          <a:ext cx="1372864" cy="622932"/>
        </p:xfrm>
        <a:graphic>
          <a:graphicData uri="http://schemas.openxmlformats.org/drawingml/2006/table">
            <a:tbl>
              <a:tblPr firstRow="1" bandRow="1">
                <a:tableStyleId>{5C22544A-7EE6-4342-B048-85BDC9FD1C3A}</a:tableStyleId>
              </a:tblPr>
              <a:tblGrid>
                <a:gridCol w="686432">
                  <a:extLst>
                    <a:ext uri="{9D8B030D-6E8A-4147-A177-3AD203B41FA5}">
                      <a16:colId xmlns:a16="http://schemas.microsoft.com/office/drawing/2014/main" val="4002730172"/>
                    </a:ext>
                  </a:extLst>
                </a:gridCol>
                <a:gridCol w="686432">
                  <a:extLst>
                    <a:ext uri="{9D8B030D-6E8A-4147-A177-3AD203B41FA5}">
                      <a16:colId xmlns:a16="http://schemas.microsoft.com/office/drawing/2014/main" val="2833431289"/>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52FEBF88-07FA-B4C0-06A3-7F9BB6C3E7BB}"/>
                  </a:ext>
                </a:extLst>
              </p:cNvPr>
              <p:cNvSpPr txBox="1"/>
              <p:nvPr/>
            </p:nvSpPr>
            <p:spPr>
              <a:xfrm>
                <a:off x="9830181" y="2720422"/>
                <a:ext cx="1980699" cy="51257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797" b="0" i="1" dirty="0" smtClean="0">
                          <a:latin typeface="Cambria Math" panose="02040503050406030204" pitchFamily="18" charset="0"/>
                          <a:cs typeface="Times New Roman" panose="02020603050405020304" pitchFamily="18" charset="0"/>
                        </a:rPr>
                        <m:t>𝑝</m:t>
                      </m:r>
                      <m:d>
                        <m:dPr>
                          <m:ctrlPr>
                            <a:rPr lang="en-US" sz="2797" i="1" dirty="0" smtClean="0">
                              <a:latin typeface="Cambria Math" panose="02040503050406030204" pitchFamily="18" charset="0"/>
                              <a:cs typeface="Times New Roman" panose="02020603050405020304" pitchFamily="18" charset="0"/>
                            </a:rPr>
                          </m:ctrlPr>
                        </m:dPr>
                        <m:e>
                          <m:sSub>
                            <m:sSubPr>
                              <m:ctrlPr>
                                <a:rPr lang="en-US" sz="2797" b="0" i="1" dirty="0" smtClean="0">
                                  <a:solidFill>
                                    <a:schemeClr val="accent6"/>
                                  </a:solidFill>
                                  <a:latin typeface="Cambria Math" panose="02040503050406030204" pitchFamily="18" charset="0"/>
                                  <a:cs typeface="Times New Roman" panose="02020603050405020304" pitchFamily="18" charset="0"/>
                                </a:rPr>
                              </m:ctrlPr>
                            </m:sSubPr>
                            <m:e>
                              <m:r>
                                <a:rPr lang="en-US" sz="2797" b="0" i="1" dirty="0" smtClean="0">
                                  <a:solidFill>
                                    <a:schemeClr val="accent6"/>
                                  </a:solidFill>
                                  <a:latin typeface="Cambria Math" panose="02040503050406030204" pitchFamily="18" charset="0"/>
                                  <a:cs typeface="Times New Roman" panose="02020603050405020304" pitchFamily="18" charset="0"/>
                                </a:rPr>
                                <m:t>h</m:t>
                              </m:r>
                            </m:e>
                            <m:sub>
                              <m:r>
                                <a:rPr lang="en-US" sz="2797" b="0" i="1" dirty="0" smtClean="0">
                                  <a:solidFill>
                                    <a:schemeClr val="accent6"/>
                                  </a:solidFill>
                                  <a:latin typeface="Cambria Math" panose="02040503050406030204" pitchFamily="18" charset="0"/>
                                  <a:cs typeface="Times New Roman" panose="02020603050405020304" pitchFamily="18" charset="0"/>
                                </a:rPr>
                                <m:t>2</m:t>
                              </m:r>
                            </m:sub>
                          </m:sSub>
                          <m:r>
                            <a:rPr lang="en-US" sz="2797" i="1" dirty="0">
                              <a:solidFill>
                                <a:schemeClr val="accent6"/>
                              </a:solidFill>
                              <a:latin typeface="Cambria Math" panose="02040503050406030204" pitchFamily="18" charset="0"/>
                              <a:cs typeface="Times New Roman" panose="02020603050405020304" pitchFamily="18" charset="0"/>
                            </a:rPr>
                            <m:t>=1</m:t>
                          </m:r>
                        </m:e>
                        <m:e>
                          <m:r>
                            <a:rPr lang="en-US" sz="2797" b="0" i="1" dirty="0" smtClean="0">
                              <a:latin typeface="Cambria Math" panose="02040503050406030204" pitchFamily="18" charset="0"/>
                              <a:cs typeface="Times New Roman" panose="02020603050405020304" pitchFamily="18" charset="0"/>
                            </a:rPr>
                            <m:t>𝑥</m:t>
                          </m:r>
                        </m:e>
                      </m:d>
                    </m:oMath>
                  </m:oMathPara>
                </a14:m>
                <a:endParaRPr lang="en-US" sz="2797" baseline="-25000" dirty="0">
                  <a:latin typeface="Times New Roman" panose="02020603050405020304" pitchFamily="18" charset="0"/>
                  <a:cs typeface="Times New Roman" panose="02020603050405020304" pitchFamily="18" charset="0"/>
                </a:endParaRPr>
              </a:p>
            </p:txBody>
          </p:sp>
        </mc:Choice>
        <mc:Fallback xmlns="">
          <p:sp>
            <p:nvSpPr>
              <p:cNvPr id="32" name="TextBox 31">
                <a:extLst>
                  <a:ext uri="{FF2B5EF4-FFF2-40B4-BE49-F238E27FC236}">
                    <a16:creationId xmlns:a16="http://schemas.microsoft.com/office/drawing/2014/main" id="{52FEBF88-07FA-B4C0-06A3-7F9BB6C3E7BB}"/>
                  </a:ext>
                </a:extLst>
              </p:cNvPr>
              <p:cNvSpPr txBox="1">
                <a:spLocks noRot="1" noChangeAspect="1" noMove="1" noResize="1" noEditPoints="1" noAdjustHandles="1" noChangeArrowheads="1" noChangeShapeType="1" noTextEdit="1"/>
              </p:cNvSpPr>
              <p:nvPr/>
            </p:nvSpPr>
            <p:spPr>
              <a:xfrm>
                <a:off x="9830181" y="2720422"/>
                <a:ext cx="1980699" cy="512576"/>
              </a:xfrm>
              <a:prstGeom prst="rect">
                <a:avLst/>
              </a:prstGeom>
              <a:blipFill>
                <a:blip r:embed="rId5"/>
                <a:stretch>
                  <a:fillRect l="-1923" b="-146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Content Placeholder 2">
                <a:extLst>
                  <a:ext uri="{FF2B5EF4-FFF2-40B4-BE49-F238E27FC236}">
                    <a16:creationId xmlns:a16="http://schemas.microsoft.com/office/drawing/2014/main" id="{668CE95F-1C08-1B23-4D57-2B285D39F26D}"/>
                  </a:ext>
                </a:extLst>
              </p:cNvPr>
              <p:cNvSpPr>
                <a:spLocks noGrp="1"/>
              </p:cNvSpPr>
              <p:nvPr>
                <p:ph idx="1"/>
              </p:nvPr>
            </p:nvSpPr>
            <p:spPr>
              <a:xfrm>
                <a:off x="876716" y="1992882"/>
                <a:ext cx="4959284" cy="4478416"/>
              </a:xfrm>
            </p:spPr>
            <p:txBody>
              <a:bodyPr>
                <a:normAutofit/>
              </a:bodyPr>
              <a:lstStyle/>
              <a:p>
                <a:r>
                  <a:rPr lang="en-US" dirty="0">
                    <a:solidFill>
                      <a:schemeClr val="accent2"/>
                    </a:solidFill>
                  </a:rPr>
                  <a:t>Neuron 1 (</a:t>
                </a:r>
                <a14:m>
                  <m:oMath xmlns:m="http://schemas.openxmlformats.org/officeDocument/2006/math">
                    <m:sSub>
                      <m:sSubPr>
                        <m:ctrlPr>
                          <a:rPr lang="en-US" i="1" dirty="0" smtClean="0">
                            <a:solidFill>
                              <a:schemeClr val="accent2"/>
                            </a:solidFill>
                            <a:latin typeface="Cambria Math" panose="02040503050406030204" pitchFamily="18" charset="0"/>
                          </a:rPr>
                        </m:ctrlPr>
                      </m:sSubPr>
                      <m:e>
                        <m:r>
                          <a:rPr lang="en-US" i="1" dirty="0" smtClean="0">
                            <a:solidFill>
                              <a:schemeClr val="accent2"/>
                            </a:solidFill>
                            <a:latin typeface="Cambria Math" panose="02040503050406030204" pitchFamily="18" charset="0"/>
                          </a:rPr>
                          <m:t>h</m:t>
                        </m:r>
                      </m:e>
                      <m:sub>
                        <m:r>
                          <a:rPr lang="en-US" i="1" dirty="0" smtClean="0">
                            <a:solidFill>
                              <a:schemeClr val="accent2"/>
                            </a:solidFill>
                            <a:latin typeface="Cambria Math" panose="02040503050406030204" pitchFamily="18" charset="0"/>
                          </a:rPr>
                          <m:t>1</m:t>
                        </m:r>
                      </m:sub>
                    </m:sSub>
                  </m:oMath>
                </a14:m>
                <a:r>
                  <a:rPr lang="en-US" dirty="0">
                    <a:solidFill>
                      <a:schemeClr val="accent2"/>
                    </a:solidFill>
                  </a:rPr>
                  <a:t>): </a:t>
                </a:r>
              </a:p>
              <a:p>
                <a:pPr lvl="1"/>
                <a14:m>
                  <m:oMath xmlns:m="http://schemas.openxmlformats.org/officeDocument/2006/math">
                    <m:sSub>
                      <m:sSubPr>
                        <m:ctrlPr>
                          <a:rPr lang="en-US" i="1" dirty="0" smtClean="0">
                            <a:solidFill>
                              <a:schemeClr val="accent2"/>
                            </a:solidFill>
                            <a:latin typeface="Cambria Math" panose="02040503050406030204" pitchFamily="18" charset="0"/>
                          </a:rPr>
                        </m:ctrlPr>
                      </m:sSubPr>
                      <m:e>
                        <m:r>
                          <a:rPr lang="en-US" b="0" i="1" dirty="0" smtClean="0">
                            <a:solidFill>
                              <a:schemeClr val="accent2"/>
                            </a:solidFill>
                            <a:latin typeface="Cambria Math" panose="02040503050406030204" pitchFamily="18" charset="0"/>
                          </a:rPr>
                          <m:t>h</m:t>
                        </m:r>
                      </m:e>
                      <m:sub>
                        <m:r>
                          <a:rPr lang="en-US" b="0" i="1" dirty="0" smtClean="0">
                            <a:solidFill>
                              <a:schemeClr val="accent2"/>
                            </a:solidFill>
                            <a:latin typeface="Cambria Math" panose="02040503050406030204" pitchFamily="18" charset="0"/>
                          </a:rPr>
                          <m:t>1</m:t>
                        </m:r>
                      </m:sub>
                    </m:sSub>
                    <m:r>
                      <a:rPr lang="en-US" i="1" dirty="0" smtClean="0">
                        <a:solidFill>
                          <a:schemeClr val="accent2"/>
                        </a:solidFill>
                        <a:latin typeface="Cambria Math" panose="02040503050406030204" pitchFamily="18" charset="0"/>
                      </a:rPr>
                      <m:t>=1</m:t>
                    </m:r>
                  </m:oMath>
                </a14:m>
                <a:r>
                  <a:rPr lang="en-US" dirty="0">
                    <a:solidFill>
                      <a:schemeClr val="accent2"/>
                    </a:solidFill>
                  </a:rPr>
                  <a:t> if (female </a:t>
                </a:r>
                <a14:m>
                  <m:oMath xmlns:m="http://schemas.openxmlformats.org/officeDocument/2006/math">
                    <m:r>
                      <a:rPr lang="en-US" i="1" dirty="0">
                        <a:solidFill>
                          <a:schemeClr val="accent2"/>
                        </a:solidFill>
                        <a:latin typeface="Cambria Math" panose="02040503050406030204" pitchFamily="18" charset="0"/>
                      </a:rPr>
                      <m:t>≤</m:t>
                    </m:r>
                  </m:oMath>
                </a14:m>
                <a:r>
                  <a:rPr lang="en-US" dirty="0">
                    <a:solidFill>
                      <a:schemeClr val="accent2"/>
                    </a:solidFill>
                  </a:rPr>
                  <a:t>60)</a:t>
                </a:r>
              </a:p>
              <a:p>
                <a:pPr lvl="1"/>
                <a14:m>
                  <m:oMath xmlns:m="http://schemas.openxmlformats.org/officeDocument/2006/math">
                    <m:sSub>
                      <m:sSubPr>
                        <m:ctrlPr>
                          <a:rPr lang="en-US" i="1" dirty="0" smtClean="0">
                            <a:solidFill>
                              <a:schemeClr val="accent2"/>
                            </a:solidFill>
                            <a:latin typeface="Cambria Math" panose="02040503050406030204" pitchFamily="18" charset="0"/>
                          </a:rPr>
                        </m:ctrlPr>
                      </m:sSubPr>
                      <m:e>
                        <m:r>
                          <a:rPr lang="en-US" i="1" dirty="0" smtClean="0">
                            <a:solidFill>
                              <a:schemeClr val="accent2"/>
                            </a:solidFill>
                            <a:latin typeface="Cambria Math" panose="02040503050406030204" pitchFamily="18" charset="0"/>
                          </a:rPr>
                          <m:t>h</m:t>
                        </m:r>
                      </m:e>
                      <m:sub>
                        <m:r>
                          <a:rPr lang="en-US" i="1" dirty="0" smtClean="0">
                            <a:solidFill>
                              <a:schemeClr val="accent2"/>
                            </a:solidFill>
                            <a:latin typeface="Cambria Math" panose="02040503050406030204" pitchFamily="18" charset="0"/>
                          </a:rPr>
                          <m:t>1</m:t>
                        </m:r>
                      </m:sub>
                    </m:sSub>
                    <m:r>
                      <a:rPr lang="en-US" i="1" dirty="0" smtClean="0">
                        <a:solidFill>
                          <a:schemeClr val="accent2"/>
                        </a:solidFill>
                        <a:latin typeface="Cambria Math" panose="02040503050406030204" pitchFamily="18" charset="0"/>
                      </a:rPr>
                      <m:t>=0</m:t>
                    </m:r>
                  </m:oMath>
                </a14:m>
                <a:r>
                  <a:rPr lang="en-US" dirty="0">
                    <a:solidFill>
                      <a:schemeClr val="accent2"/>
                    </a:solidFill>
                  </a:rPr>
                  <a:t> otherwise</a:t>
                </a:r>
              </a:p>
              <a:p>
                <a:endParaRPr lang="en-US" dirty="0">
                  <a:solidFill>
                    <a:schemeClr val="accent6"/>
                  </a:solidFill>
                </a:endParaRPr>
              </a:p>
              <a:p>
                <a:r>
                  <a:rPr lang="en-US" dirty="0">
                    <a:solidFill>
                      <a:schemeClr val="accent6"/>
                    </a:solidFill>
                  </a:rPr>
                  <a:t>Neuron 2 (</a:t>
                </a:r>
                <a14:m>
                  <m:oMath xmlns:m="http://schemas.openxmlformats.org/officeDocument/2006/math">
                    <m:sSub>
                      <m:sSubPr>
                        <m:ctrlPr>
                          <a:rPr lang="en-US" i="1" dirty="0" smtClean="0">
                            <a:solidFill>
                              <a:schemeClr val="accent6"/>
                            </a:solidFill>
                            <a:latin typeface="Cambria Math" panose="02040503050406030204" pitchFamily="18" charset="0"/>
                          </a:rPr>
                        </m:ctrlPr>
                      </m:sSubPr>
                      <m:e>
                        <m:r>
                          <a:rPr lang="en-US" i="1" dirty="0" smtClean="0">
                            <a:solidFill>
                              <a:schemeClr val="accent6"/>
                            </a:solidFill>
                            <a:latin typeface="Cambria Math" panose="02040503050406030204" pitchFamily="18" charset="0"/>
                          </a:rPr>
                          <m:t>h</m:t>
                        </m:r>
                      </m:e>
                      <m:sub>
                        <m:r>
                          <a:rPr lang="en-US" i="1" dirty="0" smtClean="0">
                            <a:solidFill>
                              <a:schemeClr val="accent6"/>
                            </a:solidFill>
                            <a:latin typeface="Cambria Math" panose="02040503050406030204" pitchFamily="18" charset="0"/>
                          </a:rPr>
                          <m:t>2</m:t>
                        </m:r>
                      </m:sub>
                    </m:sSub>
                  </m:oMath>
                </a14:m>
                <a:r>
                  <a:rPr lang="en-US" dirty="0">
                    <a:solidFill>
                      <a:schemeClr val="accent6"/>
                    </a:solidFill>
                  </a:rPr>
                  <a:t>):</a:t>
                </a:r>
              </a:p>
              <a:p>
                <a:pPr lvl="1"/>
                <a14:m>
                  <m:oMath xmlns:m="http://schemas.openxmlformats.org/officeDocument/2006/math">
                    <m:sSub>
                      <m:sSubPr>
                        <m:ctrlPr>
                          <a:rPr lang="en-US" i="1" dirty="0" smtClean="0">
                            <a:solidFill>
                              <a:schemeClr val="accent6"/>
                            </a:solidFill>
                            <a:latin typeface="Cambria Math" panose="02040503050406030204" pitchFamily="18" charset="0"/>
                          </a:rPr>
                        </m:ctrlPr>
                      </m:sSubPr>
                      <m:e>
                        <m:r>
                          <a:rPr lang="en-US" i="1" dirty="0">
                            <a:solidFill>
                              <a:schemeClr val="accent6"/>
                            </a:solidFill>
                            <a:latin typeface="Cambria Math" panose="02040503050406030204" pitchFamily="18" charset="0"/>
                          </a:rPr>
                          <m:t>h</m:t>
                        </m:r>
                      </m:e>
                      <m:sub>
                        <m:r>
                          <a:rPr lang="en-US" b="0" i="1" dirty="0" smtClean="0">
                            <a:solidFill>
                              <a:schemeClr val="accent6"/>
                            </a:solidFill>
                            <a:latin typeface="Cambria Math" panose="02040503050406030204" pitchFamily="18" charset="0"/>
                          </a:rPr>
                          <m:t>2</m:t>
                        </m:r>
                      </m:sub>
                    </m:sSub>
                    <m:r>
                      <a:rPr lang="en-US" i="1" dirty="0">
                        <a:solidFill>
                          <a:schemeClr val="accent6"/>
                        </a:solidFill>
                        <a:latin typeface="Cambria Math" panose="02040503050406030204" pitchFamily="18" charset="0"/>
                      </a:rPr>
                      <m:t>=1</m:t>
                    </m:r>
                  </m:oMath>
                </a14:m>
                <a:r>
                  <a:rPr lang="en-US" dirty="0">
                    <a:solidFill>
                      <a:schemeClr val="accent6"/>
                    </a:solidFill>
                  </a:rPr>
                  <a:t> if (male </a:t>
                </a:r>
                <a14:m>
                  <m:oMath xmlns:m="http://schemas.openxmlformats.org/officeDocument/2006/math">
                    <m:r>
                      <a:rPr lang="en-US" b="0" i="1" smtClean="0">
                        <a:solidFill>
                          <a:schemeClr val="accent6"/>
                        </a:solidFill>
                        <a:latin typeface="Cambria Math" panose="02040503050406030204" pitchFamily="18" charset="0"/>
                      </a:rPr>
                      <m:t>&gt;</m:t>
                    </m:r>
                  </m:oMath>
                </a14:m>
                <a:r>
                  <a:rPr lang="en-US" dirty="0">
                    <a:solidFill>
                      <a:schemeClr val="accent6"/>
                    </a:solidFill>
                  </a:rPr>
                  <a:t>60)</a:t>
                </a:r>
              </a:p>
              <a:p>
                <a:pPr lvl="1"/>
                <a14:m>
                  <m:oMath xmlns:m="http://schemas.openxmlformats.org/officeDocument/2006/math">
                    <m:sSub>
                      <m:sSubPr>
                        <m:ctrlPr>
                          <a:rPr lang="en-US" i="1" dirty="0">
                            <a:solidFill>
                              <a:schemeClr val="accent6"/>
                            </a:solidFill>
                            <a:latin typeface="Cambria Math" panose="02040503050406030204" pitchFamily="18" charset="0"/>
                          </a:rPr>
                        </m:ctrlPr>
                      </m:sSubPr>
                      <m:e>
                        <m:r>
                          <a:rPr lang="en-US" i="1" dirty="0">
                            <a:solidFill>
                              <a:schemeClr val="accent6"/>
                            </a:solidFill>
                            <a:latin typeface="Cambria Math" panose="02040503050406030204" pitchFamily="18" charset="0"/>
                          </a:rPr>
                          <m:t>h</m:t>
                        </m:r>
                      </m:e>
                      <m:sub>
                        <m:r>
                          <a:rPr lang="en-US" b="0" i="1" dirty="0" smtClean="0">
                            <a:solidFill>
                              <a:schemeClr val="accent6"/>
                            </a:solidFill>
                            <a:latin typeface="Cambria Math" panose="02040503050406030204" pitchFamily="18" charset="0"/>
                          </a:rPr>
                          <m:t>2</m:t>
                        </m:r>
                      </m:sub>
                    </m:sSub>
                    <m:r>
                      <a:rPr lang="en-US" i="1" dirty="0">
                        <a:solidFill>
                          <a:schemeClr val="accent6"/>
                        </a:solidFill>
                        <a:latin typeface="Cambria Math" panose="02040503050406030204" pitchFamily="18" charset="0"/>
                      </a:rPr>
                      <m:t>=0</m:t>
                    </m:r>
                  </m:oMath>
                </a14:m>
                <a:r>
                  <a:rPr lang="en-US" dirty="0">
                    <a:solidFill>
                      <a:schemeClr val="accent6"/>
                    </a:solidFill>
                  </a:rPr>
                  <a:t> otherwise</a:t>
                </a:r>
              </a:p>
              <a:p>
                <a:endParaRPr lang="en-US" dirty="0"/>
              </a:p>
              <a:p>
                <a:r>
                  <a:rPr lang="en-US" dirty="0"/>
                  <a:t>What should the parameters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𝛽</m:t>
                        </m:r>
                      </m:e>
                      <m:sub>
                        <m:r>
                          <a:rPr lang="en-US" i="1" dirty="0" smtClean="0">
                            <a:latin typeface="Cambria Math" panose="02040503050406030204" pitchFamily="18" charset="0"/>
                          </a:rPr>
                          <m:t>1</m:t>
                        </m:r>
                      </m:sub>
                    </m:sSub>
                  </m:oMath>
                </a14:m>
                <a:r>
                  <a:rPr lang="en-US" dirty="0"/>
                  <a:t> and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𝛽</m:t>
                        </m:r>
                      </m:e>
                      <m:sub>
                        <m:r>
                          <a:rPr lang="en-US" i="1" dirty="0" smtClean="0">
                            <a:latin typeface="Cambria Math" panose="02040503050406030204" pitchFamily="18" charset="0"/>
                          </a:rPr>
                          <m:t>2</m:t>
                        </m:r>
                      </m:sub>
                    </m:sSub>
                  </m:oMath>
                </a14:m>
                <a:r>
                  <a:rPr lang="en-US" dirty="0"/>
                  <a:t>) be?</a:t>
                </a:r>
              </a:p>
            </p:txBody>
          </p:sp>
        </mc:Choice>
        <mc:Fallback xmlns="">
          <p:sp>
            <p:nvSpPr>
              <p:cNvPr id="33" name="Content Placeholder 2">
                <a:extLst>
                  <a:ext uri="{FF2B5EF4-FFF2-40B4-BE49-F238E27FC236}">
                    <a16:creationId xmlns:a16="http://schemas.microsoft.com/office/drawing/2014/main" id="{668CE95F-1C08-1B23-4D57-2B285D39F26D}"/>
                  </a:ext>
                </a:extLst>
              </p:cNvPr>
              <p:cNvSpPr>
                <a:spLocks noGrp="1" noRot="1" noChangeAspect="1" noMove="1" noResize="1" noEditPoints="1" noAdjustHandles="1" noChangeArrowheads="1" noChangeShapeType="1" noTextEdit="1"/>
              </p:cNvSpPr>
              <p:nvPr>
                <p:ph idx="1"/>
              </p:nvPr>
            </p:nvSpPr>
            <p:spPr>
              <a:xfrm>
                <a:off x="876716" y="1992882"/>
                <a:ext cx="4959284" cy="4478416"/>
              </a:xfrm>
              <a:blipFill>
                <a:blip r:embed="rId6"/>
                <a:stretch>
                  <a:fillRect l="-2302" t="-2260" b="-3672"/>
                </a:stretch>
              </a:blipFill>
            </p:spPr>
            <p:txBody>
              <a:bodyPr/>
              <a:lstStyle/>
              <a:p>
                <a:r>
                  <a:rPr lang="en-US">
                    <a:noFill/>
                  </a:rPr>
                  <a:t> </a:t>
                </a:r>
              </a:p>
            </p:txBody>
          </p:sp>
        </mc:Fallback>
      </mc:AlternateContent>
      <p:sp>
        <p:nvSpPr>
          <p:cNvPr id="23" name="Title 1">
            <a:extLst>
              <a:ext uri="{FF2B5EF4-FFF2-40B4-BE49-F238E27FC236}">
                <a16:creationId xmlns:a16="http://schemas.microsoft.com/office/drawing/2014/main" id="{375FB1F9-F9F1-BF01-EA13-2A9D10E6CD65}"/>
              </a:ext>
            </a:extLst>
          </p:cNvPr>
          <p:cNvSpPr>
            <a:spLocks noGrp="1"/>
          </p:cNvSpPr>
          <p:nvPr>
            <p:ph type="title"/>
          </p:nvPr>
        </p:nvSpPr>
        <p:spPr>
          <a:xfrm>
            <a:off x="838199" y="365125"/>
            <a:ext cx="10785049" cy="1325563"/>
          </a:xfrm>
        </p:spPr>
        <p:txBody>
          <a:bodyPr/>
          <a:lstStyle/>
          <a:p>
            <a:r>
              <a:rPr lang="en-US" dirty="0"/>
              <a:t>Now, </a:t>
            </a:r>
            <a:r>
              <a:rPr lang="en-US" i="1" dirty="0"/>
              <a:t>use these predictions</a:t>
            </a:r>
            <a:br>
              <a:rPr lang="en-US" i="1" dirty="0"/>
            </a:br>
            <a:r>
              <a:rPr lang="en-US" dirty="0"/>
              <a:t>to make predictions</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25868E51-D8C5-DB94-3859-8E381134BFCD}"/>
                  </a:ext>
                </a:extLst>
              </p:cNvPr>
              <p:cNvSpPr txBox="1"/>
              <p:nvPr/>
            </p:nvSpPr>
            <p:spPr>
              <a:xfrm>
                <a:off x="8582566" y="4152500"/>
                <a:ext cx="482826" cy="5125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797" b="0" i="1" dirty="0" smtClean="0">
                              <a:solidFill>
                                <a:schemeClr val="accent2"/>
                              </a:solidFill>
                              <a:latin typeface="Cambria Math" panose="02040503050406030204" pitchFamily="18" charset="0"/>
                              <a:cs typeface="Times New Roman" panose="02020603050405020304" pitchFamily="18" charset="0"/>
                            </a:rPr>
                          </m:ctrlPr>
                        </m:sSubPr>
                        <m:e>
                          <m:r>
                            <a:rPr lang="en-US" sz="2797" i="1" dirty="0" smtClean="0">
                              <a:solidFill>
                                <a:schemeClr val="accent2"/>
                              </a:solidFill>
                              <a:latin typeface="Cambria Math" panose="02040503050406030204" pitchFamily="18" charset="0"/>
                              <a:cs typeface="Times New Roman" panose="02020603050405020304" pitchFamily="18" charset="0"/>
                            </a:rPr>
                            <m:t>𝑧</m:t>
                          </m:r>
                        </m:e>
                        <m:sub>
                          <m:r>
                            <a:rPr lang="en-US" sz="2797" b="0" i="1" dirty="0" smtClean="0">
                              <a:solidFill>
                                <a:schemeClr val="accent2"/>
                              </a:solidFill>
                              <a:latin typeface="Cambria Math" panose="02040503050406030204" pitchFamily="18" charset="0"/>
                              <a:cs typeface="Times New Roman" panose="02020603050405020304" pitchFamily="18" charset="0"/>
                            </a:rPr>
                            <m:t>1</m:t>
                          </m:r>
                        </m:sub>
                      </m:sSub>
                    </m:oMath>
                  </m:oMathPara>
                </a14:m>
                <a:endParaRPr lang="en-US" sz="2797" baseline="-25000" dirty="0">
                  <a:latin typeface="Times New Roman" panose="02020603050405020304" pitchFamily="18" charset="0"/>
                  <a:cs typeface="Times New Roman" panose="02020603050405020304" pitchFamily="18" charset="0"/>
                </a:endParaRPr>
              </a:p>
            </p:txBody>
          </p:sp>
        </mc:Choice>
        <mc:Fallback xmlns="">
          <p:sp>
            <p:nvSpPr>
              <p:cNvPr id="21" name="TextBox 20">
                <a:extLst>
                  <a:ext uri="{FF2B5EF4-FFF2-40B4-BE49-F238E27FC236}">
                    <a16:creationId xmlns:a16="http://schemas.microsoft.com/office/drawing/2014/main" id="{25868E51-D8C5-DB94-3859-8E381134BFCD}"/>
                  </a:ext>
                </a:extLst>
              </p:cNvPr>
              <p:cNvSpPr txBox="1">
                <a:spLocks noRot="1" noChangeAspect="1" noMove="1" noResize="1" noEditPoints="1" noAdjustHandles="1" noChangeArrowheads="1" noChangeShapeType="1" noTextEdit="1"/>
              </p:cNvSpPr>
              <p:nvPr/>
            </p:nvSpPr>
            <p:spPr>
              <a:xfrm>
                <a:off x="8582566" y="4152500"/>
                <a:ext cx="482826" cy="512576"/>
              </a:xfrm>
              <a:prstGeom prst="rect">
                <a:avLst/>
              </a:prstGeom>
              <a:blipFill>
                <a:blip r:embed="rId7"/>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Oval 23">
                <a:extLst>
                  <a:ext uri="{FF2B5EF4-FFF2-40B4-BE49-F238E27FC236}">
                    <a16:creationId xmlns:a16="http://schemas.microsoft.com/office/drawing/2014/main" id="{503EC5F7-D052-34D1-B7D7-CABC86FDA99D}"/>
                  </a:ext>
                </a:extLst>
              </p:cNvPr>
              <p:cNvSpPr/>
              <p:nvPr/>
            </p:nvSpPr>
            <p:spPr>
              <a:xfrm>
                <a:off x="9267188" y="3476786"/>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xmlns="">
          <p:sp>
            <p:nvSpPr>
              <p:cNvPr id="24" name="Oval 23">
                <a:extLst>
                  <a:ext uri="{FF2B5EF4-FFF2-40B4-BE49-F238E27FC236}">
                    <a16:creationId xmlns:a16="http://schemas.microsoft.com/office/drawing/2014/main" id="{503EC5F7-D052-34D1-B7D7-CABC86FDA99D}"/>
                  </a:ext>
                </a:extLst>
              </p:cNvPr>
              <p:cNvSpPr>
                <a:spLocks noRot="1" noChangeAspect="1" noMove="1" noResize="1" noEditPoints="1" noAdjustHandles="1" noChangeArrowheads="1" noChangeShapeType="1" noTextEdit="1"/>
              </p:cNvSpPr>
              <p:nvPr/>
            </p:nvSpPr>
            <p:spPr>
              <a:xfrm>
                <a:off x="9267188" y="3476786"/>
                <a:ext cx="470357" cy="459473"/>
              </a:xfrm>
              <a:prstGeom prst="ellipse">
                <a:avLst/>
              </a:prstGeom>
              <a:blipFill>
                <a:blip r:embed="rId8"/>
                <a:stretch>
                  <a:fillRect l="-35897" t="-10526" b="-39474"/>
                </a:stretch>
              </a:blipFill>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5795A150-ADE7-9D70-1CAC-AA296A0C262B}"/>
              </a:ext>
            </a:extLst>
          </p:cNvPr>
          <p:cNvCxnSpPr>
            <a:cxnSpLocks/>
            <a:endCxn id="24" idx="4"/>
          </p:cNvCxnSpPr>
          <p:nvPr/>
        </p:nvCxnSpPr>
        <p:spPr>
          <a:xfrm flipV="1">
            <a:off x="9502367" y="3936259"/>
            <a:ext cx="0" cy="2074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8FB95CE7-CA7A-367A-BD9E-2FD73AE836A2}"/>
              </a:ext>
            </a:extLst>
          </p:cNvPr>
          <p:cNvCxnSpPr>
            <a:cxnSpLocks/>
            <a:stCxn id="24" idx="0"/>
          </p:cNvCxnSpPr>
          <p:nvPr/>
        </p:nvCxnSpPr>
        <p:spPr>
          <a:xfrm flipV="1">
            <a:off x="9502367" y="3299385"/>
            <a:ext cx="0" cy="1774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44FF1B6F-29D0-F7E8-3EFC-DE779C9BD7B6}"/>
              </a:ext>
            </a:extLst>
          </p:cNvPr>
          <p:cNvCxnSpPr>
            <a:cxnSpLocks/>
          </p:cNvCxnSpPr>
          <p:nvPr/>
        </p:nvCxnSpPr>
        <p:spPr>
          <a:xfrm flipV="1">
            <a:off x="8886243" y="4743266"/>
            <a:ext cx="624650" cy="61099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9BAC2402-07CD-A673-E67F-30C651EEDECF}"/>
              </a:ext>
            </a:extLst>
          </p:cNvPr>
          <p:cNvCxnSpPr>
            <a:cxnSpLocks/>
          </p:cNvCxnSpPr>
          <p:nvPr/>
        </p:nvCxnSpPr>
        <p:spPr>
          <a:xfrm flipV="1">
            <a:off x="9698004" y="4756895"/>
            <a:ext cx="0" cy="59736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42" name="Table 41">
            <a:extLst>
              <a:ext uri="{FF2B5EF4-FFF2-40B4-BE49-F238E27FC236}">
                <a16:creationId xmlns:a16="http://schemas.microsoft.com/office/drawing/2014/main" id="{31C05348-72B1-C23B-9354-AA16005E1F89}"/>
              </a:ext>
            </a:extLst>
          </p:cNvPr>
          <p:cNvGraphicFramePr>
            <a:graphicFrameLocks noGrp="1"/>
          </p:cNvGraphicFramePr>
          <p:nvPr>
            <p:extLst>
              <p:ext uri="{D42A27DB-BD31-4B8C-83A1-F6EECF244321}">
                <p14:modId xmlns:p14="http://schemas.microsoft.com/office/powerpoint/2010/main" val="4095438269"/>
              </p:ext>
            </p:extLst>
          </p:nvPr>
        </p:nvGraphicFramePr>
        <p:xfrm>
          <a:off x="8457317" y="2673703"/>
          <a:ext cx="1372864" cy="622932"/>
        </p:xfrm>
        <a:graphic>
          <a:graphicData uri="http://schemas.openxmlformats.org/drawingml/2006/table">
            <a:tbl>
              <a:tblPr firstRow="1" bandRow="1">
                <a:tableStyleId>{5C22544A-7EE6-4342-B048-85BDC9FD1C3A}</a:tableStyleId>
              </a:tblPr>
              <a:tblGrid>
                <a:gridCol w="686432">
                  <a:extLst>
                    <a:ext uri="{9D8B030D-6E8A-4147-A177-3AD203B41FA5}">
                      <a16:colId xmlns:a16="http://schemas.microsoft.com/office/drawing/2014/main" val="4002730172"/>
                    </a:ext>
                  </a:extLst>
                </a:gridCol>
                <a:gridCol w="686432">
                  <a:extLst>
                    <a:ext uri="{9D8B030D-6E8A-4147-A177-3AD203B41FA5}">
                      <a16:colId xmlns:a16="http://schemas.microsoft.com/office/drawing/2014/main" val="2833431289"/>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00C33572-4E6B-CC1A-42FC-34954AF35FDE}"/>
                  </a:ext>
                </a:extLst>
              </p:cNvPr>
              <p:cNvSpPr txBox="1"/>
              <p:nvPr/>
            </p:nvSpPr>
            <p:spPr>
              <a:xfrm>
                <a:off x="6473621" y="2720510"/>
                <a:ext cx="1980699" cy="51257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797" b="0" i="1" dirty="0" smtClean="0">
                          <a:latin typeface="Cambria Math" panose="02040503050406030204" pitchFamily="18" charset="0"/>
                          <a:cs typeface="Times New Roman" panose="02020603050405020304" pitchFamily="18" charset="0"/>
                        </a:rPr>
                        <m:t>𝑝</m:t>
                      </m:r>
                      <m:d>
                        <m:dPr>
                          <m:ctrlPr>
                            <a:rPr lang="en-US" sz="2797" i="1" dirty="0" smtClean="0">
                              <a:latin typeface="Cambria Math" panose="02040503050406030204" pitchFamily="18" charset="0"/>
                              <a:cs typeface="Times New Roman" panose="02020603050405020304" pitchFamily="18" charset="0"/>
                            </a:rPr>
                          </m:ctrlPr>
                        </m:dPr>
                        <m:e>
                          <m:sSub>
                            <m:sSubPr>
                              <m:ctrlPr>
                                <a:rPr lang="en-US" sz="2797" b="0" i="1" dirty="0" smtClean="0">
                                  <a:solidFill>
                                    <a:schemeClr val="accent2"/>
                                  </a:solidFill>
                                  <a:latin typeface="Cambria Math" panose="02040503050406030204" pitchFamily="18" charset="0"/>
                                  <a:cs typeface="Times New Roman" panose="02020603050405020304" pitchFamily="18" charset="0"/>
                                </a:rPr>
                              </m:ctrlPr>
                            </m:sSubPr>
                            <m:e>
                              <m:r>
                                <a:rPr lang="en-US" sz="2797" b="0" i="1" dirty="0" smtClean="0">
                                  <a:solidFill>
                                    <a:schemeClr val="accent2"/>
                                  </a:solidFill>
                                  <a:latin typeface="Cambria Math" panose="02040503050406030204" pitchFamily="18" charset="0"/>
                                  <a:cs typeface="Times New Roman" panose="02020603050405020304" pitchFamily="18" charset="0"/>
                                </a:rPr>
                                <m:t>h</m:t>
                              </m:r>
                            </m:e>
                            <m:sub>
                              <m:r>
                                <a:rPr lang="en-US" sz="2797" b="0" i="1" dirty="0" smtClean="0">
                                  <a:solidFill>
                                    <a:schemeClr val="accent2"/>
                                  </a:solidFill>
                                  <a:latin typeface="Cambria Math" panose="02040503050406030204" pitchFamily="18" charset="0"/>
                                  <a:cs typeface="Times New Roman" panose="02020603050405020304" pitchFamily="18" charset="0"/>
                                </a:rPr>
                                <m:t>1</m:t>
                              </m:r>
                            </m:sub>
                          </m:sSub>
                          <m:r>
                            <a:rPr lang="en-US" sz="2797" i="1" dirty="0">
                              <a:solidFill>
                                <a:schemeClr val="accent2"/>
                              </a:solidFill>
                              <a:latin typeface="Cambria Math" panose="02040503050406030204" pitchFamily="18" charset="0"/>
                              <a:cs typeface="Times New Roman" panose="02020603050405020304" pitchFamily="18" charset="0"/>
                            </a:rPr>
                            <m:t>=1</m:t>
                          </m:r>
                        </m:e>
                        <m:e>
                          <m:r>
                            <a:rPr lang="en-US" sz="2797" b="0" i="1" dirty="0" smtClean="0">
                              <a:latin typeface="Cambria Math" panose="02040503050406030204" pitchFamily="18" charset="0"/>
                              <a:cs typeface="Times New Roman" panose="02020603050405020304" pitchFamily="18" charset="0"/>
                            </a:rPr>
                            <m:t>𝑥</m:t>
                          </m:r>
                        </m:e>
                      </m:d>
                    </m:oMath>
                  </m:oMathPara>
                </a14:m>
                <a:endParaRPr lang="en-US" sz="2797" baseline="-25000" dirty="0">
                  <a:latin typeface="Times New Roman" panose="02020603050405020304" pitchFamily="18" charset="0"/>
                  <a:cs typeface="Times New Roman" panose="02020603050405020304" pitchFamily="18" charset="0"/>
                </a:endParaRPr>
              </a:p>
            </p:txBody>
          </p:sp>
        </mc:Choice>
        <mc:Fallback xmlns="">
          <p:sp>
            <p:nvSpPr>
              <p:cNvPr id="43" name="TextBox 42">
                <a:extLst>
                  <a:ext uri="{FF2B5EF4-FFF2-40B4-BE49-F238E27FC236}">
                    <a16:creationId xmlns:a16="http://schemas.microsoft.com/office/drawing/2014/main" id="{00C33572-4E6B-CC1A-42FC-34954AF35FDE}"/>
                  </a:ext>
                </a:extLst>
              </p:cNvPr>
              <p:cNvSpPr txBox="1">
                <a:spLocks noRot="1" noChangeAspect="1" noMove="1" noResize="1" noEditPoints="1" noAdjustHandles="1" noChangeArrowheads="1" noChangeShapeType="1" noTextEdit="1"/>
              </p:cNvSpPr>
              <p:nvPr/>
            </p:nvSpPr>
            <p:spPr>
              <a:xfrm>
                <a:off x="6473621" y="2720510"/>
                <a:ext cx="1980699" cy="512576"/>
              </a:xfrm>
              <a:prstGeom prst="rect">
                <a:avLst/>
              </a:prstGeom>
              <a:blipFill>
                <a:blip r:embed="rId9"/>
                <a:stretch>
                  <a:fillRect l="-1274" b="-14634"/>
                </a:stretch>
              </a:blipFill>
            </p:spPr>
            <p:txBody>
              <a:bodyPr/>
              <a:lstStyle/>
              <a:p>
                <a:r>
                  <a:rPr lang="en-US">
                    <a:noFill/>
                  </a:rPr>
                  <a:t> </a:t>
                </a:r>
              </a:p>
            </p:txBody>
          </p:sp>
        </mc:Fallback>
      </mc:AlternateContent>
      <p:cxnSp>
        <p:nvCxnSpPr>
          <p:cNvPr id="56" name="Straight Arrow Connector 55">
            <a:extLst>
              <a:ext uri="{FF2B5EF4-FFF2-40B4-BE49-F238E27FC236}">
                <a16:creationId xmlns:a16="http://schemas.microsoft.com/office/drawing/2014/main" id="{B7C952AE-4E97-EFAE-3531-41B5586E6440}"/>
              </a:ext>
            </a:extLst>
          </p:cNvPr>
          <p:cNvCxnSpPr>
            <a:cxnSpLocks/>
          </p:cNvCxnSpPr>
          <p:nvPr/>
        </p:nvCxnSpPr>
        <p:spPr>
          <a:xfrm flipH="1" flipV="1">
            <a:off x="9349611" y="2360917"/>
            <a:ext cx="152755" cy="3316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60" name="Table 59">
            <a:extLst>
              <a:ext uri="{FF2B5EF4-FFF2-40B4-BE49-F238E27FC236}">
                <a16:creationId xmlns:a16="http://schemas.microsoft.com/office/drawing/2014/main" id="{806CD2E5-6890-A439-0EE5-65FE97F0E569}"/>
              </a:ext>
            </a:extLst>
          </p:cNvPr>
          <p:cNvGraphicFramePr>
            <a:graphicFrameLocks noGrp="1"/>
          </p:cNvGraphicFramePr>
          <p:nvPr>
            <p:extLst>
              <p:ext uri="{D42A27DB-BD31-4B8C-83A1-F6EECF244321}">
                <p14:modId xmlns:p14="http://schemas.microsoft.com/office/powerpoint/2010/main" val="3366736263"/>
              </p:ext>
            </p:extLst>
          </p:nvPr>
        </p:nvGraphicFramePr>
        <p:xfrm>
          <a:off x="8806247" y="1749912"/>
          <a:ext cx="686432" cy="622932"/>
        </p:xfrm>
        <a:graphic>
          <a:graphicData uri="http://schemas.openxmlformats.org/drawingml/2006/table">
            <a:tbl>
              <a:tblPr firstRow="1" bandRow="1">
                <a:tableStyleId>{5C22544A-7EE6-4342-B048-85BDC9FD1C3A}</a:tableStyleId>
              </a:tblPr>
              <a:tblGrid>
                <a:gridCol w="686432">
                  <a:extLst>
                    <a:ext uri="{9D8B030D-6E8A-4147-A177-3AD203B41FA5}">
                      <a16:colId xmlns:a16="http://schemas.microsoft.com/office/drawing/2014/main" val="4002730172"/>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A8BA7788-908F-C4FC-72F9-16BC459195D4}"/>
                  </a:ext>
                </a:extLst>
              </p:cNvPr>
              <p:cNvSpPr txBox="1"/>
              <p:nvPr/>
            </p:nvSpPr>
            <p:spPr>
              <a:xfrm>
                <a:off x="8924525" y="1759834"/>
                <a:ext cx="482826" cy="5125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797" b="0" i="1" dirty="0" smtClean="0">
                              <a:solidFill>
                                <a:schemeClr val="tx1"/>
                              </a:solidFill>
                              <a:latin typeface="Cambria Math" panose="02040503050406030204" pitchFamily="18" charset="0"/>
                              <a:cs typeface="Times New Roman" panose="02020603050405020304" pitchFamily="18" charset="0"/>
                            </a:rPr>
                          </m:ctrlPr>
                        </m:sSubPr>
                        <m:e>
                          <m:r>
                            <a:rPr lang="en-US" sz="2797" b="0" i="1" dirty="0" smtClean="0">
                              <a:solidFill>
                                <a:schemeClr val="tx1"/>
                              </a:solidFill>
                              <a:latin typeface="Cambria Math" panose="02040503050406030204" pitchFamily="18" charset="0"/>
                              <a:cs typeface="Times New Roman" panose="02020603050405020304" pitchFamily="18" charset="0"/>
                            </a:rPr>
                            <m:t>𝜁</m:t>
                          </m:r>
                        </m:e>
                        <m:sub>
                          <m:r>
                            <a:rPr lang="en-US" sz="2797" b="0" i="1" dirty="0" smtClean="0">
                              <a:solidFill>
                                <a:schemeClr val="tx1"/>
                              </a:solidFill>
                              <a:latin typeface="Cambria Math" panose="02040503050406030204" pitchFamily="18" charset="0"/>
                              <a:cs typeface="Times New Roman" panose="02020603050405020304" pitchFamily="18" charset="0"/>
                            </a:rPr>
                            <m:t>1</m:t>
                          </m:r>
                        </m:sub>
                      </m:sSub>
                    </m:oMath>
                  </m:oMathPara>
                </a14:m>
                <a:endParaRPr lang="en-US" sz="2797" baseline="-250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61" name="TextBox 60">
                <a:extLst>
                  <a:ext uri="{FF2B5EF4-FFF2-40B4-BE49-F238E27FC236}">
                    <a16:creationId xmlns:a16="http://schemas.microsoft.com/office/drawing/2014/main" id="{A8BA7788-908F-C4FC-72F9-16BC459195D4}"/>
                  </a:ext>
                </a:extLst>
              </p:cNvPr>
              <p:cNvSpPr txBox="1">
                <a:spLocks noRot="1" noChangeAspect="1" noMove="1" noResize="1" noEditPoints="1" noAdjustHandles="1" noChangeArrowheads="1" noChangeShapeType="1" noTextEdit="1"/>
              </p:cNvSpPr>
              <p:nvPr/>
            </p:nvSpPr>
            <p:spPr>
              <a:xfrm>
                <a:off x="8924525" y="1759834"/>
                <a:ext cx="482826" cy="512576"/>
              </a:xfrm>
              <a:prstGeom prst="rect">
                <a:avLst/>
              </a:prstGeom>
              <a:blipFill>
                <a:blip r:embed="rId10"/>
                <a:stretch>
                  <a:fillRect l="-15385" b="-19048"/>
                </a:stretch>
              </a:blipFill>
            </p:spPr>
            <p:txBody>
              <a:bodyPr/>
              <a:lstStyle/>
              <a:p>
                <a:r>
                  <a:rPr lang="en-US">
                    <a:noFill/>
                  </a:rPr>
                  <a:t> </a:t>
                </a:r>
              </a:p>
            </p:txBody>
          </p:sp>
        </mc:Fallback>
      </mc:AlternateContent>
      <p:cxnSp>
        <p:nvCxnSpPr>
          <p:cNvPr id="65" name="Straight Arrow Connector 64">
            <a:extLst>
              <a:ext uri="{FF2B5EF4-FFF2-40B4-BE49-F238E27FC236}">
                <a16:creationId xmlns:a16="http://schemas.microsoft.com/office/drawing/2014/main" id="{DF146179-ACF3-4CC1-68A6-F07E08F766C9}"/>
              </a:ext>
            </a:extLst>
          </p:cNvPr>
          <p:cNvCxnSpPr>
            <a:cxnSpLocks/>
          </p:cNvCxnSpPr>
          <p:nvPr/>
        </p:nvCxnSpPr>
        <p:spPr>
          <a:xfrm flipV="1">
            <a:off x="8800533" y="2371175"/>
            <a:ext cx="171420" cy="28578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70" name="Oval 69">
                <a:extLst>
                  <a:ext uri="{FF2B5EF4-FFF2-40B4-BE49-F238E27FC236}">
                    <a16:creationId xmlns:a16="http://schemas.microsoft.com/office/drawing/2014/main" id="{D690356D-7998-8D5D-D2A6-164B1985CB33}"/>
                  </a:ext>
                </a:extLst>
              </p:cNvPr>
              <p:cNvSpPr/>
              <p:nvPr/>
            </p:nvSpPr>
            <p:spPr>
              <a:xfrm>
                <a:off x="8899936" y="1061573"/>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xmlns="">
          <p:sp>
            <p:nvSpPr>
              <p:cNvPr id="70" name="Oval 69">
                <a:extLst>
                  <a:ext uri="{FF2B5EF4-FFF2-40B4-BE49-F238E27FC236}">
                    <a16:creationId xmlns:a16="http://schemas.microsoft.com/office/drawing/2014/main" id="{D690356D-7998-8D5D-D2A6-164B1985CB33}"/>
                  </a:ext>
                </a:extLst>
              </p:cNvPr>
              <p:cNvSpPr>
                <a:spLocks noRot="1" noChangeAspect="1" noMove="1" noResize="1" noEditPoints="1" noAdjustHandles="1" noChangeArrowheads="1" noChangeShapeType="1" noTextEdit="1"/>
              </p:cNvSpPr>
              <p:nvPr/>
            </p:nvSpPr>
            <p:spPr>
              <a:xfrm>
                <a:off x="8899936" y="1061573"/>
                <a:ext cx="470357" cy="459473"/>
              </a:xfrm>
              <a:prstGeom prst="ellipse">
                <a:avLst/>
              </a:prstGeom>
              <a:blipFill>
                <a:blip r:embed="rId11"/>
                <a:stretch>
                  <a:fillRect l="-35897" t="-10526" b="-39474"/>
                </a:stretch>
              </a:blipFill>
            </p:spPr>
            <p:txBody>
              <a:bodyPr/>
              <a:lstStyle/>
              <a:p>
                <a:r>
                  <a:rPr lang="en-US">
                    <a:noFill/>
                  </a:rPr>
                  <a:t> </a:t>
                </a:r>
              </a:p>
            </p:txBody>
          </p:sp>
        </mc:Fallback>
      </mc:AlternateContent>
      <p:cxnSp>
        <p:nvCxnSpPr>
          <p:cNvPr id="71" name="Straight Arrow Connector 70">
            <a:extLst>
              <a:ext uri="{FF2B5EF4-FFF2-40B4-BE49-F238E27FC236}">
                <a16:creationId xmlns:a16="http://schemas.microsoft.com/office/drawing/2014/main" id="{89D4BD4F-0321-F674-053D-41D0077FB465}"/>
              </a:ext>
            </a:extLst>
          </p:cNvPr>
          <p:cNvCxnSpPr>
            <a:cxnSpLocks/>
            <a:endCxn id="70" idx="4"/>
          </p:cNvCxnSpPr>
          <p:nvPr/>
        </p:nvCxnSpPr>
        <p:spPr>
          <a:xfrm flipV="1">
            <a:off x="9135115" y="1521046"/>
            <a:ext cx="0" cy="2074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2" name="Straight Arrow Connector 71">
            <a:extLst>
              <a:ext uri="{FF2B5EF4-FFF2-40B4-BE49-F238E27FC236}">
                <a16:creationId xmlns:a16="http://schemas.microsoft.com/office/drawing/2014/main" id="{9F20A7A0-9EE9-E6A7-C16E-583A62B6CAB9}"/>
              </a:ext>
            </a:extLst>
          </p:cNvPr>
          <p:cNvCxnSpPr>
            <a:cxnSpLocks/>
            <a:stCxn id="70" idx="0"/>
          </p:cNvCxnSpPr>
          <p:nvPr/>
        </p:nvCxnSpPr>
        <p:spPr>
          <a:xfrm flipV="1">
            <a:off x="9135115" y="885608"/>
            <a:ext cx="0" cy="1759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75" name="Table 74">
            <a:extLst>
              <a:ext uri="{FF2B5EF4-FFF2-40B4-BE49-F238E27FC236}">
                <a16:creationId xmlns:a16="http://schemas.microsoft.com/office/drawing/2014/main" id="{D38ACE28-2CFC-C627-C666-B1CBBD48388F}"/>
              </a:ext>
            </a:extLst>
          </p:cNvPr>
          <p:cNvGraphicFramePr>
            <a:graphicFrameLocks noGrp="1"/>
          </p:cNvGraphicFramePr>
          <p:nvPr>
            <p:extLst>
              <p:ext uri="{D42A27DB-BD31-4B8C-83A1-F6EECF244321}">
                <p14:modId xmlns:p14="http://schemas.microsoft.com/office/powerpoint/2010/main" val="2298184819"/>
              </p:ext>
            </p:extLst>
          </p:nvPr>
        </p:nvGraphicFramePr>
        <p:xfrm>
          <a:off x="8791898" y="281579"/>
          <a:ext cx="686432" cy="622932"/>
        </p:xfrm>
        <a:graphic>
          <a:graphicData uri="http://schemas.openxmlformats.org/drawingml/2006/table">
            <a:tbl>
              <a:tblPr firstRow="1" bandRow="1">
                <a:tableStyleId>{5C22544A-7EE6-4342-B048-85BDC9FD1C3A}</a:tableStyleId>
              </a:tblPr>
              <a:tblGrid>
                <a:gridCol w="686432">
                  <a:extLst>
                    <a:ext uri="{9D8B030D-6E8A-4147-A177-3AD203B41FA5}">
                      <a16:colId xmlns:a16="http://schemas.microsoft.com/office/drawing/2014/main" val="4002730172"/>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7E0D8397-ABA4-4114-7BD6-2AEFD3C1C637}"/>
                  </a:ext>
                </a:extLst>
              </p:cNvPr>
              <p:cNvSpPr txBox="1"/>
              <p:nvPr/>
            </p:nvSpPr>
            <p:spPr>
              <a:xfrm>
                <a:off x="9478330" y="296268"/>
                <a:ext cx="1980699" cy="51257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797" b="0" i="1" dirty="0" smtClean="0">
                          <a:latin typeface="Cambria Math" panose="02040503050406030204" pitchFamily="18" charset="0"/>
                          <a:cs typeface="Times New Roman" panose="02020603050405020304" pitchFamily="18" charset="0"/>
                        </a:rPr>
                        <m:t>𝑝</m:t>
                      </m:r>
                      <m:d>
                        <m:dPr>
                          <m:ctrlPr>
                            <a:rPr lang="en-US" sz="2797" i="1" dirty="0" smtClean="0">
                              <a:solidFill>
                                <a:schemeClr val="tx1"/>
                              </a:solidFill>
                              <a:latin typeface="Cambria Math" panose="02040503050406030204" pitchFamily="18" charset="0"/>
                              <a:cs typeface="Times New Roman" panose="02020603050405020304" pitchFamily="18" charset="0"/>
                            </a:rPr>
                          </m:ctrlPr>
                        </m:dPr>
                        <m:e>
                          <m:r>
                            <a:rPr lang="en-US" sz="2797" b="0" i="1" dirty="0" smtClean="0">
                              <a:solidFill>
                                <a:schemeClr val="tx1"/>
                              </a:solidFill>
                              <a:latin typeface="Cambria Math" panose="02040503050406030204" pitchFamily="18" charset="0"/>
                              <a:cs typeface="Times New Roman" panose="02020603050405020304" pitchFamily="18" charset="0"/>
                            </a:rPr>
                            <m:t>𝑦</m:t>
                          </m:r>
                          <m:r>
                            <a:rPr lang="en-US" sz="2797" i="1" dirty="0">
                              <a:solidFill>
                                <a:schemeClr val="tx1"/>
                              </a:solidFill>
                              <a:latin typeface="Cambria Math" panose="02040503050406030204" pitchFamily="18" charset="0"/>
                              <a:cs typeface="Times New Roman" panose="02020603050405020304" pitchFamily="18" charset="0"/>
                            </a:rPr>
                            <m:t>=1</m:t>
                          </m:r>
                        </m:e>
                        <m:e>
                          <m:r>
                            <a:rPr lang="en-US" sz="2797" b="0" i="1" dirty="0" smtClean="0">
                              <a:solidFill>
                                <a:schemeClr val="tx1"/>
                              </a:solidFill>
                              <a:latin typeface="Cambria Math" panose="02040503050406030204" pitchFamily="18" charset="0"/>
                              <a:cs typeface="Times New Roman" panose="02020603050405020304" pitchFamily="18" charset="0"/>
                            </a:rPr>
                            <m:t>𝑥</m:t>
                          </m:r>
                        </m:e>
                      </m:d>
                    </m:oMath>
                  </m:oMathPara>
                </a14:m>
                <a:endParaRPr lang="en-US" sz="2797" baseline="-25000" dirty="0">
                  <a:latin typeface="Times New Roman" panose="02020603050405020304" pitchFamily="18" charset="0"/>
                  <a:cs typeface="Times New Roman" panose="02020603050405020304" pitchFamily="18" charset="0"/>
                </a:endParaRPr>
              </a:p>
            </p:txBody>
          </p:sp>
        </mc:Choice>
        <mc:Fallback xmlns="">
          <p:sp>
            <p:nvSpPr>
              <p:cNvPr id="76" name="TextBox 75">
                <a:extLst>
                  <a:ext uri="{FF2B5EF4-FFF2-40B4-BE49-F238E27FC236}">
                    <a16:creationId xmlns:a16="http://schemas.microsoft.com/office/drawing/2014/main" id="{7E0D8397-ABA4-4114-7BD6-2AEFD3C1C637}"/>
                  </a:ext>
                </a:extLst>
              </p:cNvPr>
              <p:cNvSpPr txBox="1">
                <a:spLocks noRot="1" noChangeAspect="1" noMove="1" noResize="1" noEditPoints="1" noAdjustHandles="1" noChangeArrowheads="1" noChangeShapeType="1" noTextEdit="1"/>
              </p:cNvSpPr>
              <p:nvPr/>
            </p:nvSpPr>
            <p:spPr>
              <a:xfrm>
                <a:off x="9478330" y="296268"/>
                <a:ext cx="1980699" cy="512576"/>
              </a:xfrm>
              <a:prstGeom prst="rect">
                <a:avLst/>
              </a:prstGeom>
              <a:blipFill>
                <a:blip r:embed="rId12"/>
                <a:stretch>
                  <a:fillRect l="-1274" b="-146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749F7CD5-AC8B-F4F9-DA8F-ADFF6190DDC0}"/>
                  </a:ext>
                </a:extLst>
              </p:cNvPr>
              <p:cNvSpPr txBox="1"/>
              <p:nvPr/>
            </p:nvSpPr>
            <p:spPr>
              <a:xfrm>
                <a:off x="8463152" y="2297139"/>
                <a:ext cx="482826" cy="39299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b="0" i="1" dirty="0" smtClean="0">
                              <a:solidFill>
                                <a:schemeClr val="tx1"/>
                              </a:solidFill>
                              <a:latin typeface="Cambria Math" panose="02040503050406030204" pitchFamily="18" charset="0"/>
                              <a:cs typeface="Times New Roman" panose="02020603050405020304" pitchFamily="18" charset="0"/>
                            </a:rPr>
                          </m:ctrlPr>
                        </m:sSubPr>
                        <m:e>
                          <m:r>
                            <a:rPr lang="en-US" sz="2000" b="0" i="1" dirty="0" smtClean="0">
                              <a:solidFill>
                                <a:schemeClr val="tx1"/>
                              </a:solidFill>
                              <a:latin typeface="Cambria Math" panose="02040503050406030204" pitchFamily="18" charset="0"/>
                              <a:cs typeface="Times New Roman" panose="02020603050405020304" pitchFamily="18" charset="0"/>
                            </a:rPr>
                            <m:t>𝛽</m:t>
                          </m:r>
                        </m:e>
                        <m:sub>
                          <m:r>
                            <a:rPr lang="en-US" sz="2000" b="0" i="1" dirty="0" smtClean="0">
                              <a:solidFill>
                                <a:schemeClr val="tx1"/>
                              </a:solidFill>
                              <a:latin typeface="Cambria Math" panose="02040503050406030204" pitchFamily="18" charset="0"/>
                              <a:cs typeface="Times New Roman" panose="02020603050405020304" pitchFamily="18" charset="0"/>
                            </a:rPr>
                            <m:t>1</m:t>
                          </m:r>
                        </m:sub>
                      </m:sSub>
                    </m:oMath>
                  </m:oMathPara>
                </a14:m>
                <a:endParaRPr lang="en-US" sz="2000" baseline="-250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79" name="TextBox 78">
                <a:extLst>
                  <a:ext uri="{FF2B5EF4-FFF2-40B4-BE49-F238E27FC236}">
                    <a16:creationId xmlns:a16="http://schemas.microsoft.com/office/drawing/2014/main" id="{749F7CD5-AC8B-F4F9-DA8F-ADFF6190DDC0}"/>
                  </a:ext>
                </a:extLst>
              </p:cNvPr>
              <p:cNvSpPr txBox="1">
                <a:spLocks noRot="1" noChangeAspect="1" noMove="1" noResize="1" noEditPoints="1" noAdjustHandles="1" noChangeArrowheads="1" noChangeShapeType="1" noTextEdit="1"/>
              </p:cNvSpPr>
              <p:nvPr/>
            </p:nvSpPr>
            <p:spPr>
              <a:xfrm>
                <a:off x="8463152" y="2297139"/>
                <a:ext cx="482826" cy="392993"/>
              </a:xfrm>
              <a:prstGeom prst="rect">
                <a:avLst/>
              </a:prstGeom>
              <a:blipFill>
                <a:blip r:embed="rId13"/>
                <a:stretch>
                  <a:fillRect b="-156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7E48F25E-3DC0-B9AD-5F42-0F55FB4E0DAD}"/>
                  </a:ext>
                </a:extLst>
              </p:cNvPr>
              <p:cNvSpPr txBox="1"/>
              <p:nvPr/>
            </p:nvSpPr>
            <p:spPr>
              <a:xfrm>
                <a:off x="9366677" y="2307082"/>
                <a:ext cx="482826" cy="39299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b="0" i="1" dirty="0" smtClean="0">
                              <a:solidFill>
                                <a:schemeClr val="tx1"/>
                              </a:solidFill>
                              <a:latin typeface="Cambria Math" panose="02040503050406030204" pitchFamily="18" charset="0"/>
                              <a:cs typeface="Times New Roman" panose="02020603050405020304" pitchFamily="18" charset="0"/>
                            </a:rPr>
                          </m:ctrlPr>
                        </m:sSubPr>
                        <m:e>
                          <m:r>
                            <a:rPr lang="en-US" sz="2000" b="0" i="1" dirty="0" smtClean="0">
                              <a:solidFill>
                                <a:schemeClr val="tx1"/>
                              </a:solidFill>
                              <a:latin typeface="Cambria Math" panose="02040503050406030204" pitchFamily="18" charset="0"/>
                              <a:cs typeface="Times New Roman" panose="02020603050405020304" pitchFamily="18" charset="0"/>
                            </a:rPr>
                            <m:t>𝛽</m:t>
                          </m:r>
                        </m:e>
                        <m:sub>
                          <m:r>
                            <a:rPr lang="en-US" sz="2000" b="0" i="1" dirty="0" smtClean="0">
                              <a:solidFill>
                                <a:schemeClr val="tx1"/>
                              </a:solidFill>
                              <a:latin typeface="Cambria Math" panose="02040503050406030204" pitchFamily="18" charset="0"/>
                              <a:cs typeface="Times New Roman" panose="02020603050405020304" pitchFamily="18" charset="0"/>
                            </a:rPr>
                            <m:t>2</m:t>
                          </m:r>
                        </m:sub>
                      </m:sSub>
                    </m:oMath>
                  </m:oMathPara>
                </a14:m>
                <a:endParaRPr lang="en-US" sz="2000" baseline="-250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80" name="TextBox 79">
                <a:extLst>
                  <a:ext uri="{FF2B5EF4-FFF2-40B4-BE49-F238E27FC236}">
                    <a16:creationId xmlns:a16="http://schemas.microsoft.com/office/drawing/2014/main" id="{7E48F25E-3DC0-B9AD-5F42-0F55FB4E0DAD}"/>
                  </a:ext>
                </a:extLst>
              </p:cNvPr>
              <p:cNvSpPr txBox="1">
                <a:spLocks noRot="1" noChangeAspect="1" noMove="1" noResize="1" noEditPoints="1" noAdjustHandles="1" noChangeArrowheads="1" noChangeShapeType="1" noTextEdit="1"/>
              </p:cNvSpPr>
              <p:nvPr/>
            </p:nvSpPr>
            <p:spPr>
              <a:xfrm>
                <a:off x="9366677" y="2307082"/>
                <a:ext cx="482826" cy="392993"/>
              </a:xfrm>
              <a:prstGeom prst="rect">
                <a:avLst/>
              </a:prstGeom>
              <a:blipFill>
                <a:blip r:embed="rId14"/>
                <a:stretch>
                  <a:fillRect b="-15625"/>
                </a:stretch>
              </a:blipFill>
            </p:spPr>
            <p:txBody>
              <a:bodyPr/>
              <a:lstStyle/>
              <a:p>
                <a:r>
                  <a:rPr lang="en-US">
                    <a:noFill/>
                  </a:rPr>
                  <a:t> </a:t>
                </a:r>
              </a:p>
            </p:txBody>
          </p:sp>
        </mc:Fallback>
      </mc:AlternateContent>
    </p:spTree>
    <p:extLst>
      <p:ext uri="{BB962C8B-B14F-4D97-AF65-F5344CB8AC3E}">
        <p14:creationId xmlns:p14="http://schemas.microsoft.com/office/powerpoint/2010/main" val="1978038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88DD0-FA8E-0745-9290-7F3D805755AD}"/>
              </a:ext>
            </a:extLst>
          </p:cNvPr>
          <p:cNvSpPr>
            <a:spLocks noGrp="1"/>
          </p:cNvSpPr>
          <p:nvPr>
            <p:ph type="title"/>
          </p:nvPr>
        </p:nvSpPr>
        <p:spPr/>
        <p:txBody>
          <a:bodyPr/>
          <a:lstStyle/>
          <a:p>
            <a:r>
              <a:rPr lang="en-US" dirty="0"/>
              <a:t>This is a neural network, or MLP.</a:t>
            </a:r>
          </a:p>
        </p:txBody>
      </p:sp>
      <p:pic>
        <p:nvPicPr>
          <p:cNvPr id="1026" name="Picture 2" descr="Light-Up Neuron">
            <a:extLst>
              <a:ext uri="{FF2B5EF4-FFF2-40B4-BE49-F238E27FC236}">
                <a16:creationId xmlns:a16="http://schemas.microsoft.com/office/drawing/2014/main" id="{8C1CF7A9-F4C9-CD02-6785-ADF1740A2F1A}"/>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foregroundMark x1="25867" y1="52482" x2="25867" y2="52482"/>
                        <a14:foregroundMark x1="17200" y1="44681" x2="17200" y2="44681"/>
                        <a14:foregroundMark x1="12667" y1="52246" x2="12667" y2="52246"/>
                      </a14:backgroundRemoval>
                    </a14:imgEffect>
                  </a14:imgLayer>
                </a14:imgProps>
              </a:ext>
              <a:ext uri="{28A0092B-C50C-407E-A947-70E740481C1C}">
                <a14:useLocalDpi xmlns:a14="http://schemas.microsoft.com/office/drawing/2010/main" val="0"/>
              </a:ext>
            </a:extLst>
          </a:blip>
          <a:srcRect/>
          <a:stretch>
            <a:fillRect/>
          </a:stretch>
        </p:blipFill>
        <p:spPr bwMode="auto">
          <a:xfrm rot="16930986">
            <a:off x="5358258" y="4296144"/>
            <a:ext cx="3287473" cy="185413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C81988A8-2094-572C-F7CF-AE00ACC4F61C}"/>
                  </a:ext>
                </a:extLst>
              </p:cNvPr>
              <p:cNvSpPr/>
              <p:nvPr/>
            </p:nvSpPr>
            <p:spPr>
              <a:xfrm>
                <a:off x="3597953" y="4991411"/>
                <a:ext cx="2582887" cy="646331"/>
              </a:xfrm>
              <a:prstGeom prst="rect">
                <a:avLst/>
              </a:prstGeom>
            </p:spPr>
            <p:txBody>
              <a:bodyPr wrap="none">
                <a:spAutoFit/>
              </a:bodyPr>
              <a:lstStyle/>
              <a:p>
                <a:r>
                  <a:rPr lang="en-US" dirty="0">
                    <a:solidFill>
                      <a:schemeClr val="accent2"/>
                    </a:solidFill>
                  </a:rPr>
                  <a:t>Neuron 1 (</a:t>
                </a:r>
                <a14:m>
                  <m:oMath xmlns:m="http://schemas.openxmlformats.org/officeDocument/2006/math">
                    <m:sSub>
                      <m:sSubPr>
                        <m:ctrlPr>
                          <a:rPr lang="en-US" i="1" dirty="0">
                            <a:solidFill>
                              <a:schemeClr val="accent2"/>
                            </a:solidFill>
                            <a:latin typeface="Cambria Math" panose="02040503050406030204" pitchFamily="18" charset="0"/>
                          </a:rPr>
                        </m:ctrlPr>
                      </m:sSubPr>
                      <m:e>
                        <m:r>
                          <a:rPr lang="en-US" i="1" dirty="0">
                            <a:solidFill>
                              <a:schemeClr val="accent2"/>
                            </a:solidFill>
                            <a:latin typeface="Cambria Math" panose="02040503050406030204" pitchFamily="18" charset="0"/>
                          </a:rPr>
                          <m:t>h</m:t>
                        </m:r>
                      </m:e>
                      <m:sub>
                        <m:r>
                          <a:rPr lang="en-US" i="1" dirty="0">
                            <a:solidFill>
                              <a:schemeClr val="accent2"/>
                            </a:solidFill>
                            <a:latin typeface="Cambria Math" panose="02040503050406030204" pitchFamily="18" charset="0"/>
                          </a:rPr>
                          <m:t>1</m:t>
                        </m:r>
                      </m:sub>
                    </m:sSub>
                  </m:oMath>
                </a14:m>
                <a:r>
                  <a:rPr lang="en-US" dirty="0">
                    <a:solidFill>
                      <a:schemeClr val="accent2"/>
                    </a:solidFill>
                  </a:rPr>
                  <a:t>):</a:t>
                </a:r>
              </a:p>
              <a:p>
                <a:r>
                  <a:rPr lang="en-US" dirty="0">
                    <a:solidFill>
                      <a:schemeClr val="accent2"/>
                    </a:solidFill>
                  </a:rPr>
                  <a:t>Detects females under 60</a:t>
                </a:r>
              </a:p>
            </p:txBody>
          </p:sp>
        </mc:Choice>
        <mc:Fallback xmlns="">
          <p:sp>
            <p:nvSpPr>
              <p:cNvPr id="4" name="Rectangle 3">
                <a:extLst>
                  <a:ext uri="{FF2B5EF4-FFF2-40B4-BE49-F238E27FC236}">
                    <a16:creationId xmlns:a16="http://schemas.microsoft.com/office/drawing/2014/main" id="{C81988A8-2094-572C-F7CF-AE00ACC4F61C}"/>
                  </a:ext>
                </a:extLst>
              </p:cNvPr>
              <p:cNvSpPr>
                <a:spLocks noRot="1" noChangeAspect="1" noMove="1" noResize="1" noEditPoints="1" noAdjustHandles="1" noChangeArrowheads="1" noChangeShapeType="1" noTextEdit="1"/>
              </p:cNvSpPr>
              <p:nvPr/>
            </p:nvSpPr>
            <p:spPr>
              <a:xfrm>
                <a:off x="3597953" y="4991411"/>
                <a:ext cx="2582887" cy="646331"/>
              </a:xfrm>
              <a:prstGeom prst="rect">
                <a:avLst/>
              </a:prstGeom>
              <a:blipFill>
                <a:blip r:embed="rId4"/>
                <a:stretch>
                  <a:fillRect l="-1961" t="-5769" r="-980" b="-11538"/>
                </a:stretch>
              </a:blipFill>
            </p:spPr>
            <p:txBody>
              <a:bodyPr/>
              <a:lstStyle/>
              <a:p>
                <a:r>
                  <a:rPr lang="en-US">
                    <a:noFill/>
                  </a:rPr>
                  <a:t> </a:t>
                </a:r>
              </a:p>
            </p:txBody>
          </p:sp>
        </mc:Fallback>
      </mc:AlternateContent>
      <p:sp>
        <p:nvSpPr>
          <p:cNvPr id="10" name="Rounded Rectangle 9">
            <a:extLst>
              <a:ext uri="{FF2B5EF4-FFF2-40B4-BE49-F238E27FC236}">
                <a16:creationId xmlns:a16="http://schemas.microsoft.com/office/drawing/2014/main" id="{83A53A24-DCDD-4C20-FECA-B11DF998FD74}"/>
              </a:ext>
            </a:extLst>
          </p:cNvPr>
          <p:cNvSpPr/>
          <p:nvPr/>
        </p:nvSpPr>
        <p:spPr>
          <a:xfrm>
            <a:off x="6180840" y="3940403"/>
            <a:ext cx="1668544" cy="2665636"/>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C6537BA6-7A67-4F90-88D7-8344BB65C9F7}"/>
              </a:ext>
            </a:extLst>
          </p:cNvPr>
          <p:cNvSpPr>
            <a:spLocks noGrp="1"/>
          </p:cNvSpPr>
          <p:nvPr>
            <p:ph idx="1"/>
          </p:nvPr>
        </p:nvSpPr>
        <p:spPr>
          <a:xfrm>
            <a:off x="838200" y="1698547"/>
            <a:ext cx="4959284" cy="4478416"/>
          </a:xfrm>
        </p:spPr>
        <p:txBody>
          <a:bodyPr>
            <a:normAutofit/>
          </a:bodyPr>
          <a:lstStyle/>
          <a:p>
            <a:r>
              <a:rPr lang="en-US" sz="1800" dirty="0"/>
              <a:t>Each logistic regression is like a neuron</a:t>
            </a:r>
          </a:p>
        </p:txBody>
      </p:sp>
    </p:spTree>
    <p:extLst>
      <p:ext uri="{BB962C8B-B14F-4D97-AF65-F5344CB8AC3E}">
        <p14:creationId xmlns:p14="http://schemas.microsoft.com/office/powerpoint/2010/main" val="4263824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88DD0-FA8E-0745-9290-7F3D805755AD}"/>
              </a:ext>
            </a:extLst>
          </p:cNvPr>
          <p:cNvSpPr>
            <a:spLocks noGrp="1"/>
          </p:cNvSpPr>
          <p:nvPr>
            <p:ph type="title"/>
          </p:nvPr>
        </p:nvSpPr>
        <p:spPr/>
        <p:txBody>
          <a:bodyPr/>
          <a:lstStyle/>
          <a:p>
            <a:r>
              <a:rPr lang="en-US" dirty="0"/>
              <a:t>This is a neural network, or MLP.</a:t>
            </a:r>
          </a:p>
        </p:txBody>
      </p:sp>
      <p:pic>
        <p:nvPicPr>
          <p:cNvPr id="1026" name="Picture 2" descr="Light-Up Neuron">
            <a:extLst>
              <a:ext uri="{FF2B5EF4-FFF2-40B4-BE49-F238E27FC236}">
                <a16:creationId xmlns:a16="http://schemas.microsoft.com/office/drawing/2014/main" id="{8C1CF7A9-F4C9-CD02-6785-ADF1740A2F1A}"/>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foregroundMark x1="25867" y1="52482" x2="25867" y2="52482"/>
                        <a14:foregroundMark x1="17200" y1="44681" x2="17200" y2="44681"/>
                        <a14:foregroundMark x1="12667" y1="52246" x2="12667" y2="52246"/>
                      </a14:backgroundRemoval>
                    </a14:imgEffect>
                  </a14:imgLayer>
                </a14:imgProps>
              </a:ext>
              <a:ext uri="{28A0092B-C50C-407E-A947-70E740481C1C}">
                <a14:useLocalDpi xmlns:a14="http://schemas.microsoft.com/office/drawing/2010/main" val="0"/>
              </a:ext>
            </a:extLst>
          </a:blip>
          <a:srcRect/>
          <a:stretch>
            <a:fillRect/>
          </a:stretch>
        </p:blipFill>
        <p:spPr bwMode="auto">
          <a:xfrm rot="16930986">
            <a:off x="5358258" y="4296144"/>
            <a:ext cx="3287473" cy="185413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Light-Up Neuron">
            <a:extLst>
              <a:ext uri="{FF2B5EF4-FFF2-40B4-BE49-F238E27FC236}">
                <a16:creationId xmlns:a16="http://schemas.microsoft.com/office/drawing/2014/main" id="{B7861EEB-C07C-2ADC-6A88-01EE32CA05C0}"/>
              </a:ext>
            </a:extLst>
          </p:cNvPr>
          <p:cNvPicPr>
            <a:picLocks noChangeAspect="1" noChangeArrowheads="1"/>
          </p:cNvPicPr>
          <p:nvPr/>
        </p:nvPicPr>
        <p:blipFill>
          <a:blip r:embed="rId2">
            <a:extLst>
              <a:ext uri="{BEBA8EAE-BF5A-486C-A8C5-ECC9F3942E4B}">
                <a14:imgProps xmlns:a14="http://schemas.microsoft.com/office/drawing/2010/main">
                  <a14:imgLayer r:embed="rId4">
                    <a14:imgEffect>
                      <a14:backgroundRemoval t="10000" b="90000" l="10000" r="90000">
                        <a14:foregroundMark x1="25867" y1="52482" x2="25867" y2="52482"/>
                        <a14:foregroundMark x1="17200" y1="44681" x2="17200" y2="44681"/>
                        <a14:foregroundMark x1="12667" y1="52246" x2="12667" y2="52246"/>
                      </a14:backgroundRemoval>
                    </a14:imgEffect>
                  </a14:imgLayer>
                </a14:imgProps>
              </a:ext>
              <a:ext uri="{28A0092B-C50C-407E-A947-70E740481C1C}">
                <a14:useLocalDpi xmlns:a14="http://schemas.microsoft.com/office/drawing/2010/main" val="0"/>
              </a:ext>
            </a:extLst>
          </a:blip>
          <a:srcRect/>
          <a:stretch>
            <a:fillRect/>
          </a:stretch>
        </p:blipFill>
        <p:spPr bwMode="auto">
          <a:xfrm rot="4669014" flipH="1">
            <a:off x="7127919" y="4296143"/>
            <a:ext cx="3287473" cy="185413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C81988A8-2094-572C-F7CF-AE00ACC4F61C}"/>
                  </a:ext>
                </a:extLst>
              </p:cNvPr>
              <p:cNvSpPr/>
              <p:nvPr/>
            </p:nvSpPr>
            <p:spPr>
              <a:xfrm>
                <a:off x="3597953" y="4991411"/>
                <a:ext cx="2582887" cy="646331"/>
              </a:xfrm>
              <a:prstGeom prst="rect">
                <a:avLst/>
              </a:prstGeom>
            </p:spPr>
            <p:txBody>
              <a:bodyPr wrap="none">
                <a:spAutoFit/>
              </a:bodyPr>
              <a:lstStyle/>
              <a:p>
                <a:r>
                  <a:rPr lang="en-US" dirty="0">
                    <a:solidFill>
                      <a:schemeClr val="accent2"/>
                    </a:solidFill>
                  </a:rPr>
                  <a:t>Neuron 1 (</a:t>
                </a:r>
                <a14:m>
                  <m:oMath xmlns:m="http://schemas.openxmlformats.org/officeDocument/2006/math">
                    <m:sSub>
                      <m:sSubPr>
                        <m:ctrlPr>
                          <a:rPr lang="en-US" i="1" dirty="0">
                            <a:solidFill>
                              <a:schemeClr val="accent2"/>
                            </a:solidFill>
                            <a:latin typeface="Cambria Math" panose="02040503050406030204" pitchFamily="18" charset="0"/>
                          </a:rPr>
                        </m:ctrlPr>
                      </m:sSubPr>
                      <m:e>
                        <m:r>
                          <a:rPr lang="en-US" i="1" dirty="0">
                            <a:solidFill>
                              <a:schemeClr val="accent2"/>
                            </a:solidFill>
                            <a:latin typeface="Cambria Math" panose="02040503050406030204" pitchFamily="18" charset="0"/>
                          </a:rPr>
                          <m:t>h</m:t>
                        </m:r>
                      </m:e>
                      <m:sub>
                        <m:r>
                          <a:rPr lang="en-US" i="1" dirty="0">
                            <a:solidFill>
                              <a:schemeClr val="accent2"/>
                            </a:solidFill>
                            <a:latin typeface="Cambria Math" panose="02040503050406030204" pitchFamily="18" charset="0"/>
                          </a:rPr>
                          <m:t>1</m:t>
                        </m:r>
                      </m:sub>
                    </m:sSub>
                  </m:oMath>
                </a14:m>
                <a:r>
                  <a:rPr lang="en-US" dirty="0">
                    <a:solidFill>
                      <a:schemeClr val="accent2"/>
                    </a:solidFill>
                  </a:rPr>
                  <a:t>):</a:t>
                </a:r>
              </a:p>
              <a:p>
                <a:r>
                  <a:rPr lang="en-US" dirty="0">
                    <a:solidFill>
                      <a:schemeClr val="accent2"/>
                    </a:solidFill>
                  </a:rPr>
                  <a:t>Detects females under 60</a:t>
                </a:r>
              </a:p>
            </p:txBody>
          </p:sp>
        </mc:Choice>
        <mc:Fallback xmlns="">
          <p:sp>
            <p:nvSpPr>
              <p:cNvPr id="4" name="Rectangle 3">
                <a:extLst>
                  <a:ext uri="{FF2B5EF4-FFF2-40B4-BE49-F238E27FC236}">
                    <a16:creationId xmlns:a16="http://schemas.microsoft.com/office/drawing/2014/main" id="{C81988A8-2094-572C-F7CF-AE00ACC4F61C}"/>
                  </a:ext>
                </a:extLst>
              </p:cNvPr>
              <p:cNvSpPr>
                <a:spLocks noRot="1" noChangeAspect="1" noMove="1" noResize="1" noEditPoints="1" noAdjustHandles="1" noChangeArrowheads="1" noChangeShapeType="1" noTextEdit="1"/>
              </p:cNvSpPr>
              <p:nvPr/>
            </p:nvSpPr>
            <p:spPr>
              <a:xfrm>
                <a:off x="3597953" y="4991411"/>
                <a:ext cx="2582887" cy="646331"/>
              </a:xfrm>
              <a:prstGeom prst="rect">
                <a:avLst/>
              </a:prstGeom>
              <a:blipFill>
                <a:blip r:embed="rId5"/>
                <a:stretch>
                  <a:fillRect l="-1961" t="-5769" r="-980" b="-11538"/>
                </a:stretch>
              </a:blipFill>
            </p:spPr>
            <p:txBody>
              <a:bodyPr/>
              <a:lstStyle/>
              <a:p>
                <a:r>
                  <a:rPr lang="en-US">
                    <a:noFill/>
                  </a:rPr>
                  <a:t> </a:t>
                </a:r>
              </a:p>
            </p:txBody>
          </p:sp>
        </mc:Fallback>
      </mc:AlternateContent>
      <p:sp>
        <p:nvSpPr>
          <p:cNvPr id="10" name="Rounded Rectangle 9">
            <a:extLst>
              <a:ext uri="{FF2B5EF4-FFF2-40B4-BE49-F238E27FC236}">
                <a16:creationId xmlns:a16="http://schemas.microsoft.com/office/drawing/2014/main" id="{83A53A24-DCDD-4C20-FECA-B11DF998FD74}"/>
              </a:ext>
            </a:extLst>
          </p:cNvPr>
          <p:cNvSpPr/>
          <p:nvPr/>
        </p:nvSpPr>
        <p:spPr>
          <a:xfrm>
            <a:off x="6180840" y="3940403"/>
            <a:ext cx="1668544" cy="2665636"/>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3BF8A595-56AE-2397-FD56-E7F44D61DD11}"/>
              </a:ext>
            </a:extLst>
          </p:cNvPr>
          <p:cNvSpPr/>
          <p:nvPr/>
        </p:nvSpPr>
        <p:spPr>
          <a:xfrm>
            <a:off x="7937383" y="3940403"/>
            <a:ext cx="1668544" cy="2665635"/>
          </a:xfrm>
          <a:prstGeom prst="roundRect">
            <a:avLst/>
          </a:prstGeom>
          <a:noFill/>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A11E6BFE-4A17-C525-2074-1BE02C7F4FB6}"/>
                  </a:ext>
                </a:extLst>
              </p:cNvPr>
              <p:cNvSpPr/>
              <p:nvPr/>
            </p:nvSpPr>
            <p:spPr>
              <a:xfrm>
                <a:off x="9693926" y="4991410"/>
                <a:ext cx="2259978" cy="646331"/>
              </a:xfrm>
              <a:prstGeom prst="rect">
                <a:avLst/>
              </a:prstGeom>
            </p:spPr>
            <p:txBody>
              <a:bodyPr wrap="none">
                <a:spAutoFit/>
              </a:bodyPr>
              <a:lstStyle/>
              <a:p>
                <a:r>
                  <a:rPr lang="en-US" dirty="0">
                    <a:solidFill>
                      <a:schemeClr val="accent6"/>
                    </a:solidFill>
                  </a:rPr>
                  <a:t>Neuron 2 (</a:t>
                </a:r>
                <a14:m>
                  <m:oMath xmlns:m="http://schemas.openxmlformats.org/officeDocument/2006/math">
                    <m:sSub>
                      <m:sSubPr>
                        <m:ctrlPr>
                          <a:rPr lang="en-US" i="1" dirty="0">
                            <a:solidFill>
                              <a:schemeClr val="accent6"/>
                            </a:solidFill>
                            <a:latin typeface="Cambria Math" panose="02040503050406030204" pitchFamily="18" charset="0"/>
                          </a:rPr>
                        </m:ctrlPr>
                      </m:sSubPr>
                      <m:e>
                        <m:r>
                          <a:rPr lang="en-US" i="1" dirty="0">
                            <a:solidFill>
                              <a:schemeClr val="accent6"/>
                            </a:solidFill>
                            <a:latin typeface="Cambria Math" panose="02040503050406030204" pitchFamily="18" charset="0"/>
                          </a:rPr>
                          <m:t>h</m:t>
                        </m:r>
                      </m:e>
                      <m:sub>
                        <m:r>
                          <a:rPr lang="en-US" i="1" dirty="0">
                            <a:solidFill>
                              <a:schemeClr val="accent6"/>
                            </a:solidFill>
                            <a:latin typeface="Cambria Math" panose="02040503050406030204" pitchFamily="18" charset="0"/>
                          </a:rPr>
                          <m:t>2</m:t>
                        </m:r>
                      </m:sub>
                    </m:sSub>
                  </m:oMath>
                </a14:m>
                <a:r>
                  <a:rPr lang="en-US" dirty="0">
                    <a:solidFill>
                      <a:schemeClr val="accent6"/>
                    </a:solidFill>
                  </a:rPr>
                  <a:t>):</a:t>
                </a:r>
              </a:p>
              <a:p>
                <a:r>
                  <a:rPr lang="en-US" dirty="0">
                    <a:solidFill>
                      <a:schemeClr val="accent6"/>
                    </a:solidFill>
                  </a:rPr>
                  <a:t>Detects males over 60</a:t>
                </a:r>
              </a:p>
            </p:txBody>
          </p:sp>
        </mc:Choice>
        <mc:Fallback xmlns="">
          <p:sp>
            <p:nvSpPr>
              <p:cNvPr id="11" name="Rectangle 10">
                <a:extLst>
                  <a:ext uri="{FF2B5EF4-FFF2-40B4-BE49-F238E27FC236}">
                    <a16:creationId xmlns:a16="http://schemas.microsoft.com/office/drawing/2014/main" id="{A11E6BFE-4A17-C525-2074-1BE02C7F4FB6}"/>
                  </a:ext>
                </a:extLst>
              </p:cNvPr>
              <p:cNvSpPr>
                <a:spLocks noRot="1" noChangeAspect="1" noMove="1" noResize="1" noEditPoints="1" noAdjustHandles="1" noChangeArrowheads="1" noChangeShapeType="1" noTextEdit="1"/>
              </p:cNvSpPr>
              <p:nvPr/>
            </p:nvSpPr>
            <p:spPr>
              <a:xfrm>
                <a:off x="9693926" y="4991410"/>
                <a:ext cx="2259978" cy="646331"/>
              </a:xfrm>
              <a:prstGeom prst="rect">
                <a:avLst/>
              </a:prstGeom>
              <a:blipFill>
                <a:blip r:embed="rId6"/>
                <a:stretch>
                  <a:fillRect l="-2235" t="-5769" r="-1117" b="-11538"/>
                </a:stretch>
              </a:blipFill>
            </p:spPr>
            <p:txBody>
              <a:bodyPr/>
              <a:lstStyle/>
              <a:p>
                <a:r>
                  <a:rPr lang="en-US">
                    <a:noFill/>
                  </a:rPr>
                  <a:t> </a:t>
                </a:r>
              </a:p>
            </p:txBody>
          </p:sp>
        </mc:Fallback>
      </mc:AlternateContent>
      <p:sp>
        <p:nvSpPr>
          <p:cNvPr id="13" name="Content Placeholder 2">
            <a:extLst>
              <a:ext uri="{FF2B5EF4-FFF2-40B4-BE49-F238E27FC236}">
                <a16:creationId xmlns:a16="http://schemas.microsoft.com/office/drawing/2014/main" id="{3BD74367-401E-DBD6-0D52-444A9A25DF58}"/>
              </a:ext>
            </a:extLst>
          </p:cNvPr>
          <p:cNvSpPr>
            <a:spLocks noGrp="1"/>
          </p:cNvSpPr>
          <p:nvPr>
            <p:ph idx="1"/>
          </p:nvPr>
        </p:nvSpPr>
        <p:spPr>
          <a:xfrm>
            <a:off x="838200" y="1698547"/>
            <a:ext cx="4959284" cy="4478416"/>
          </a:xfrm>
        </p:spPr>
        <p:txBody>
          <a:bodyPr>
            <a:normAutofit/>
          </a:bodyPr>
          <a:lstStyle/>
          <a:p>
            <a:r>
              <a:rPr lang="en-US" sz="1800" dirty="0"/>
              <a:t>Each logistic regression is like a neuron</a:t>
            </a:r>
          </a:p>
          <a:p>
            <a:endParaRPr lang="en-US" sz="1800" dirty="0"/>
          </a:p>
          <a:p>
            <a:r>
              <a:rPr lang="en-US" sz="1800" dirty="0"/>
              <a:t>Different neurons detect different </a:t>
            </a:r>
            <a:r>
              <a:rPr lang="en-US" sz="1800" i="1" dirty="0"/>
              <a:t>features</a:t>
            </a:r>
          </a:p>
          <a:p>
            <a:pPr lvl="1"/>
            <a:r>
              <a:rPr lang="en-US" sz="1600" i="1" dirty="0"/>
              <a:t>Feature 1</a:t>
            </a:r>
            <a:r>
              <a:rPr lang="en-US" sz="1600" dirty="0"/>
              <a:t>: female under 60</a:t>
            </a:r>
          </a:p>
          <a:p>
            <a:pPr lvl="1"/>
            <a:r>
              <a:rPr lang="en-US" sz="1600" i="1" dirty="0"/>
              <a:t>Feature 2</a:t>
            </a:r>
            <a:r>
              <a:rPr lang="en-US" sz="1600" dirty="0"/>
              <a:t>: male over 60</a:t>
            </a:r>
          </a:p>
        </p:txBody>
      </p:sp>
    </p:spTree>
    <p:extLst>
      <p:ext uri="{BB962C8B-B14F-4D97-AF65-F5344CB8AC3E}">
        <p14:creationId xmlns:p14="http://schemas.microsoft.com/office/powerpoint/2010/main" val="12770919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88DD0-FA8E-0745-9290-7F3D805755AD}"/>
              </a:ext>
            </a:extLst>
          </p:cNvPr>
          <p:cNvSpPr>
            <a:spLocks noGrp="1"/>
          </p:cNvSpPr>
          <p:nvPr>
            <p:ph type="title"/>
          </p:nvPr>
        </p:nvSpPr>
        <p:spPr/>
        <p:txBody>
          <a:bodyPr/>
          <a:lstStyle/>
          <a:p>
            <a:r>
              <a:rPr lang="en-US" dirty="0"/>
              <a:t>This is a neural network, or MLP.</a:t>
            </a:r>
          </a:p>
        </p:txBody>
      </p:sp>
      <p:pic>
        <p:nvPicPr>
          <p:cNvPr id="1026" name="Picture 2" descr="Light-Up Neuron">
            <a:extLst>
              <a:ext uri="{FF2B5EF4-FFF2-40B4-BE49-F238E27FC236}">
                <a16:creationId xmlns:a16="http://schemas.microsoft.com/office/drawing/2014/main" id="{8C1CF7A9-F4C9-CD02-6785-ADF1740A2F1A}"/>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foregroundMark x1="25867" y1="52482" x2="25867" y2="52482"/>
                        <a14:foregroundMark x1="17200" y1="44681" x2="17200" y2="44681"/>
                        <a14:foregroundMark x1="12667" y1="52246" x2="12667" y2="52246"/>
                      </a14:backgroundRemoval>
                    </a14:imgEffect>
                  </a14:imgLayer>
                </a14:imgProps>
              </a:ext>
              <a:ext uri="{28A0092B-C50C-407E-A947-70E740481C1C}">
                <a14:useLocalDpi xmlns:a14="http://schemas.microsoft.com/office/drawing/2010/main" val="0"/>
              </a:ext>
            </a:extLst>
          </a:blip>
          <a:srcRect/>
          <a:stretch>
            <a:fillRect/>
          </a:stretch>
        </p:blipFill>
        <p:spPr bwMode="auto">
          <a:xfrm rot="16930986">
            <a:off x="5358258" y="4296144"/>
            <a:ext cx="3287473" cy="185413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Light-Up Neuron">
            <a:extLst>
              <a:ext uri="{FF2B5EF4-FFF2-40B4-BE49-F238E27FC236}">
                <a16:creationId xmlns:a16="http://schemas.microsoft.com/office/drawing/2014/main" id="{B7861EEB-C07C-2ADC-6A88-01EE32CA05C0}"/>
              </a:ext>
            </a:extLst>
          </p:cNvPr>
          <p:cNvPicPr>
            <a:picLocks noChangeAspect="1" noChangeArrowheads="1"/>
          </p:cNvPicPr>
          <p:nvPr/>
        </p:nvPicPr>
        <p:blipFill>
          <a:blip r:embed="rId2">
            <a:extLst>
              <a:ext uri="{BEBA8EAE-BF5A-486C-A8C5-ECC9F3942E4B}">
                <a14:imgProps xmlns:a14="http://schemas.microsoft.com/office/drawing/2010/main">
                  <a14:imgLayer r:embed="rId4">
                    <a14:imgEffect>
                      <a14:backgroundRemoval t="10000" b="90000" l="10000" r="90000">
                        <a14:foregroundMark x1="25867" y1="52482" x2="25867" y2="52482"/>
                        <a14:foregroundMark x1="17200" y1="44681" x2="17200" y2="44681"/>
                        <a14:foregroundMark x1="12667" y1="52246" x2="12667" y2="52246"/>
                      </a14:backgroundRemoval>
                    </a14:imgEffect>
                  </a14:imgLayer>
                </a14:imgProps>
              </a:ext>
              <a:ext uri="{28A0092B-C50C-407E-A947-70E740481C1C}">
                <a14:useLocalDpi xmlns:a14="http://schemas.microsoft.com/office/drawing/2010/main" val="0"/>
              </a:ext>
            </a:extLst>
          </a:blip>
          <a:srcRect/>
          <a:stretch>
            <a:fillRect/>
          </a:stretch>
        </p:blipFill>
        <p:spPr bwMode="auto">
          <a:xfrm rot="4669014" flipH="1">
            <a:off x="7127919" y="4296143"/>
            <a:ext cx="3287473" cy="185413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C81988A8-2094-572C-F7CF-AE00ACC4F61C}"/>
                  </a:ext>
                </a:extLst>
              </p:cNvPr>
              <p:cNvSpPr/>
              <p:nvPr/>
            </p:nvSpPr>
            <p:spPr>
              <a:xfrm>
                <a:off x="3597953" y="4991411"/>
                <a:ext cx="2582887" cy="646331"/>
              </a:xfrm>
              <a:prstGeom prst="rect">
                <a:avLst/>
              </a:prstGeom>
            </p:spPr>
            <p:txBody>
              <a:bodyPr wrap="none">
                <a:spAutoFit/>
              </a:bodyPr>
              <a:lstStyle/>
              <a:p>
                <a:r>
                  <a:rPr lang="en-US" dirty="0">
                    <a:solidFill>
                      <a:schemeClr val="accent2"/>
                    </a:solidFill>
                  </a:rPr>
                  <a:t>Neuron 1 (</a:t>
                </a:r>
                <a14:m>
                  <m:oMath xmlns:m="http://schemas.openxmlformats.org/officeDocument/2006/math">
                    <m:sSub>
                      <m:sSubPr>
                        <m:ctrlPr>
                          <a:rPr lang="en-US" i="1" dirty="0">
                            <a:solidFill>
                              <a:schemeClr val="accent2"/>
                            </a:solidFill>
                            <a:latin typeface="Cambria Math" panose="02040503050406030204" pitchFamily="18" charset="0"/>
                          </a:rPr>
                        </m:ctrlPr>
                      </m:sSubPr>
                      <m:e>
                        <m:r>
                          <a:rPr lang="en-US" i="1" dirty="0">
                            <a:solidFill>
                              <a:schemeClr val="accent2"/>
                            </a:solidFill>
                            <a:latin typeface="Cambria Math" panose="02040503050406030204" pitchFamily="18" charset="0"/>
                          </a:rPr>
                          <m:t>h</m:t>
                        </m:r>
                      </m:e>
                      <m:sub>
                        <m:r>
                          <a:rPr lang="en-US" i="1" dirty="0">
                            <a:solidFill>
                              <a:schemeClr val="accent2"/>
                            </a:solidFill>
                            <a:latin typeface="Cambria Math" panose="02040503050406030204" pitchFamily="18" charset="0"/>
                          </a:rPr>
                          <m:t>1</m:t>
                        </m:r>
                      </m:sub>
                    </m:sSub>
                  </m:oMath>
                </a14:m>
                <a:r>
                  <a:rPr lang="en-US" dirty="0">
                    <a:solidFill>
                      <a:schemeClr val="accent2"/>
                    </a:solidFill>
                  </a:rPr>
                  <a:t>):</a:t>
                </a:r>
              </a:p>
              <a:p>
                <a:r>
                  <a:rPr lang="en-US" dirty="0">
                    <a:solidFill>
                      <a:schemeClr val="accent2"/>
                    </a:solidFill>
                  </a:rPr>
                  <a:t>Detects females under 60</a:t>
                </a:r>
              </a:p>
            </p:txBody>
          </p:sp>
        </mc:Choice>
        <mc:Fallback xmlns="">
          <p:sp>
            <p:nvSpPr>
              <p:cNvPr id="4" name="Rectangle 3">
                <a:extLst>
                  <a:ext uri="{FF2B5EF4-FFF2-40B4-BE49-F238E27FC236}">
                    <a16:creationId xmlns:a16="http://schemas.microsoft.com/office/drawing/2014/main" id="{C81988A8-2094-572C-F7CF-AE00ACC4F61C}"/>
                  </a:ext>
                </a:extLst>
              </p:cNvPr>
              <p:cNvSpPr>
                <a:spLocks noRot="1" noChangeAspect="1" noMove="1" noResize="1" noEditPoints="1" noAdjustHandles="1" noChangeArrowheads="1" noChangeShapeType="1" noTextEdit="1"/>
              </p:cNvSpPr>
              <p:nvPr/>
            </p:nvSpPr>
            <p:spPr>
              <a:xfrm>
                <a:off x="3597953" y="4991411"/>
                <a:ext cx="2582887" cy="646331"/>
              </a:xfrm>
              <a:prstGeom prst="rect">
                <a:avLst/>
              </a:prstGeom>
              <a:blipFill>
                <a:blip r:embed="rId5"/>
                <a:stretch>
                  <a:fillRect l="-1961" t="-5769" r="-980" b="-11538"/>
                </a:stretch>
              </a:blipFill>
            </p:spPr>
            <p:txBody>
              <a:bodyPr/>
              <a:lstStyle/>
              <a:p>
                <a:r>
                  <a:rPr lang="en-US">
                    <a:noFill/>
                  </a:rPr>
                  <a:t> </a:t>
                </a:r>
              </a:p>
            </p:txBody>
          </p:sp>
        </mc:Fallback>
      </mc:AlternateContent>
      <p:sp>
        <p:nvSpPr>
          <p:cNvPr id="10" name="Rounded Rectangle 9">
            <a:extLst>
              <a:ext uri="{FF2B5EF4-FFF2-40B4-BE49-F238E27FC236}">
                <a16:creationId xmlns:a16="http://schemas.microsoft.com/office/drawing/2014/main" id="{83A53A24-DCDD-4C20-FECA-B11DF998FD74}"/>
              </a:ext>
            </a:extLst>
          </p:cNvPr>
          <p:cNvSpPr/>
          <p:nvPr/>
        </p:nvSpPr>
        <p:spPr>
          <a:xfrm>
            <a:off x="6180840" y="3940403"/>
            <a:ext cx="1668544" cy="2665636"/>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3BF8A595-56AE-2397-FD56-E7F44D61DD11}"/>
              </a:ext>
            </a:extLst>
          </p:cNvPr>
          <p:cNvSpPr/>
          <p:nvPr/>
        </p:nvSpPr>
        <p:spPr>
          <a:xfrm>
            <a:off x="7937383" y="3940403"/>
            <a:ext cx="1668544" cy="2665635"/>
          </a:xfrm>
          <a:prstGeom prst="roundRect">
            <a:avLst/>
          </a:prstGeom>
          <a:noFill/>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A11E6BFE-4A17-C525-2074-1BE02C7F4FB6}"/>
                  </a:ext>
                </a:extLst>
              </p:cNvPr>
              <p:cNvSpPr/>
              <p:nvPr/>
            </p:nvSpPr>
            <p:spPr>
              <a:xfrm>
                <a:off x="9693926" y="4991410"/>
                <a:ext cx="2259978" cy="646331"/>
              </a:xfrm>
              <a:prstGeom prst="rect">
                <a:avLst/>
              </a:prstGeom>
            </p:spPr>
            <p:txBody>
              <a:bodyPr wrap="none">
                <a:spAutoFit/>
              </a:bodyPr>
              <a:lstStyle/>
              <a:p>
                <a:r>
                  <a:rPr lang="en-US" dirty="0">
                    <a:solidFill>
                      <a:schemeClr val="accent6"/>
                    </a:solidFill>
                  </a:rPr>
                  <a:t>Neuron 2 (</a:t>
                </a:r>
                <a14:m>
                  <m:oMath xmlns:m="http://schemas.openxmlformats.org/officeDocument/2006/math">
                    <m:sSub>
                      <m:sSubPr>
                        <m:ctrlPr>
                          <a:rPr lang="en-US" i="1" dirty="0">
                            <a:solidFill>
                              <a:schemeClr val="accent6"/>
                            </a:solidFill>
                            <a:latin typeface="Cambria Math" panose="02040503050406030204" pitchFamily="18" charset="0"/>
                          </a:rPr>
                        </m:ctrlPr>
                      </m:sSubPr>
                      <m:e>
                        <m:r>
                          <a:rPr lang="en-US" i="1" dirty="0">
                            <a:solidFill>
                              <a:schemeClr val="accent6"/>
                            </a:solidFill>
                            <a:latin typeface="Cambria Math" panose="02040503050406030204" pitchFamily="18" charset="0"/>
                          </a:rPr>
                          <m:t>h</m:t>
                        </m:r>
                      </m:e>
                      <m:sub>
                        <m:r>
                          <a:rPr lang="en-US" i="1" dirty="0">
                            <a:solidFill>
                              <a:schemeClr val="accent6"/>
                            </a:solidFill>
                            <a:latin typeface="Cambria Math" panose="02040503050406030204" pitchFamily="18" charset="0"/>
                          </a:rPr>
                          <m:t>2</m:t>
                        </m:r>
                      </m:sub>
                    </m:sSub>
                  </m:oMath>
                </a14:m>
                <a:r>
                  <a:rPr lang="en-US" dirty="0">
                    <a:solidFill>
                      <a:schemeClr val="accent6"/>
                    </a:solidFill>
                  </a:rPr>
                  <a:t>):</a:t>
                </a:r>
              </a:p>
              <a:p>
                <a:r>
                  <a:rPr lang="en-US" dirty="0">
                    <a:solidFill>
                      <a:schemeClr val="accent6"/>
                    </a:solidFill>
                  </a:rPr>
                  <a:t>Detects males over 60</a:t>
                </a:r>
              </a:p>
            </p:txBody>
          </p:sp>
        </mc:Choice>
        <mc:Fallback xmlns="">
          <p:sp>
            <p:nvSpPr>
              <p:cNvPr id="11" name="Rectangle 10">
                <a:extLst>
                  <a:ext uri="{FF2B5EF4-FFF2-40B4-BE49-F238E27FC236}">
                    <a16:creationId xmlns:a16="http://schemas.microsoft.com/office/drawing/2014/main" id="{A11E6BFE-4A17-C525-2074-1BE02C7F4FB6}"/>
                  </a:ext>
                </a:extLst>
              </p:cNvPr>
              <p:cNvSpPr>
                <a:spLocks noRot="1" noChangeAspect="1" noMove="1" noResize="1" noEditPoints="1" noAdjustHandles="1" noChangeArrowheads="1" noChangeShapeType="1" noTextEdit="1"/>
              </p:cNvSpPr>
              <p:nvPr/>
            </p:nvSpPr>
            <p:spPr>
              <a:xfrm>
                <a:off x="9693926" y="4991410"/>
                <a:ext cx="2259978" cy="646331"/>
              </a:xfrm>
              <a:prstGeom prst="rect">
                <a:avLst/>
              </a:prstGeom>
              <a:blipFill>
                <a:blip r:embed="rId6"/>
                <a:stretch>
                  <a:fillRect l="-2235" t="-5769" r="-1117" b="-11538"/>
                </a:stretch>
              </a:blipFill>
            </p:spPr>
            <p:txBody>
              <a:bodyPr/>
              <a:lstStyle/>
              <a:p>
                <a:r>
                  <a:rPr lang="en-US">
                    <a:noFill/>
                  </a:rPr>
                  <a:t> </a:t>
                </a:r>
              </a:p>
            </p:txBody>
          </p:sp>
        </mc:Fallback>
      </mc:AlternateContent>
      <p:pic>
        <p:nvPicPr>
          <p:cNvPr id="14" name="Picture 2" descr="Light-Up Neuron">
            <a:extLst>
              <a:ext uri="{FF2B5EF4-FFF2-40B4-BE49-F238E27FC236}">
                <a16:creationId xmlns:a16="http://schemas.microsoft.com/office/drawing/2014/main" id="{2536FDB9-059F-352F-02CC-64C24031E15F}"/>
              </a:ext>
            </a:extLst>
          </p:cNvPr>
          <p:cNvPicPr>
            <a:picLocks noChangeAspect="1" noChangeArrowheads="1"/>
          </p:cNvPicPr>
          <p:nvPr/>
        </p:nvPicPr>
        <p:blipFill>
          <a:blip r:embed="rId2">
            <a:extLst>
              <a:ext uri="{BEBA8EAE-BF5A-486C-A8C5-ECC9F3942E4B}">
                <a14:imgProps xmlns:a14="http://schemas.microsoft.com/office/drawing/2010/main">
                  <a14:imgLayer r:embed="rId7">
                    <a14:imgEffect>
                      <a14:backgroundRemoval t="10000" b="90000" l="10000" r="90000">
                        <a14:foregroundMark x1="25867" y1="52482" x2="25867" y2="52482"/>
                        <a14:foregroundMark x1="17200" y1="44681" x2="17200" y2="44681"/>
                        <a14:foregroundMark x1="12667" y1="52246" x2="12667" y2="52246"/>
                      </a14:backgroundRemoval>
                    </a14:imgEffect>
                  </a14:imgLayer>
                </a14:imgProps>
              </a:ext>
              <a:ext uri="{28A0092B-C50C-407E-A947-70E740481C1C}">
                <a14:useLocalDpi xmlns:a14="http://schemas.microsoft.com/office/drawing/2010/main" val="0"/>
              </a:ext>
            </a:extLst>
          </a:blip>
          <a:srcRect/>
          <a:stretch>
            <a:fillRect/>
          </a:stretch>
        </p:blipFill>
        <p:spPr bwMode="auto">
          <a:xfrm rot="5400000" flipH="1">
            <a:off x="6359695" y="1983288"/>
            <a:ext cx="3287473" cy="1854135"/>
          </a:xfrm>
          <a:prstGeom prst="rect">
            <a:avLst/>
          </a:prstGeom>
          <a:noFill/>
          <a:extLst>
            <a:ext uri="{909E8E84-426E-40DD-AFC4-6F175D3DCCD1}">
              <a14:hiddenFill xmlns:a14="http://schemas.microsoft.com/office/drawing/2010/main">
                <a:solidFill>
                  <a:srgbClr val="FFFFFF"/>
                </a:solidFill>
              </a14:hiddenFill>
            </a:ext>
          </a:extLst>
        </p:spPr>
      </p:pic>
      <p:sp>
        <p:nvSpPr>
          <p:cNvPr id="15" name="Rounded Rectangle 14">
            <a:extLst>
              <a:ext uri="{FF2B5EF4-FFF2-40B4-BE49-F238E27FC236}">
                <a16:creationId xmlns:a16="http://schemas.microsoft.com/office/drawing/2014/main" id="{2ED8B1A4-A2A4-3FC0-D065-1514ED7772C0}"/>
              </a:ext>
            </a:extLst>
          </p:cNvPr>
          <p:cNvSpPr/>
          <p:nvPr/>
        </p:nvSpPr>
        <p:spPr>
          <a:xfrm>
            <a:off x="7169159" y="1577537"/>
            <a:ext cx="1668544" cy="2665636"/>
          </a:xfrm>
          <a:prstGeom prst="roundRect">
            <a:avLst/>
          </a:prstGeom>
          <a:noFill/>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6" name="Rectangle 15">
            <a:extLst>
              <a:ext uri="{FF2B5EF4-FFF2-40B4-BE49-F238E27FC236}">
                <a16:creationId xmlns:a16="http://schemas.microsoft.com/office/drawing/2014/main" id="{52A63FBB-9E88-72CA-5497-298D61FF8D64}"/>
              </a:ext>
            </a:extLst>
          </p:cNvPr>
          <p:cNvSpPr/>
          <p:nvPr/>
        </p:nvSpPr>
        <p:spPr>
          <a:xfrm>
            <a:off x="8837703" y="2587189"/>
            <a:ext cx="2190280" cy="646331"/>
          </a:xfrm>
          <a:prstGeom prst="rect">
            <a:avLst/>
          </a:prstGeom>
        </p:spPr>
        <p:txBody>
          <a:bodyPr wrap="none">
            <a:spAutoFit/>
          </a:bodyPr>
          <a:lstStyle/>
          <a:p>
            <a:r>
              <a:rPr lang="en-US" dirty="0"/>
              <a:t>Neuron 3:</a:t>
            </a:r>
          </a:p>
          <a:p>
            <a:r>
              <a:rPr lang="en-US" dirty="0"/>
              <a:t>Predicts the outcome</a:t>
            </a:r>
          </a:p>
        </p:txBody>
      </p:sp>
      <p:sp>
        <p:nvSpPr>
          <p:cNvPr id="17" name="Content Placeholder 2">
            <a:extLst>
              <a:ext uri="{FF2B5EF4-FFF2-40B4-BE49-F238E27FC236}">
                <a16:creationId xmlns:a16="http://schemas.microsoft.com/office/drawing/2014/main" id="{6020D778-9878-807D-65FA-1A909030F3F4}"/>
              </a:ext>
            </a:extLst>
          </p:cNvPr>
          <p:cNvSpPr>
            <a:spLocks noGrp="1"/>
          </p:cNvSpPr>
          <p:nvPr>
            <p:ph idx="1"/>
          </p:nvPr>
        </p:nvSpPr>
        <p:spPr>
          <a:xfrm>
            <a:off x="838200" y="1698547"/>
            <a:ext cx="4959284" cy="4478416"/>
          </a:xfrm>
        </p:spPr>
        <p:txBody>
          <a:bodyPr>
            <a:normAutofit/>
          </a:bodyPr>
          <a:lstStyle/>
          <a:p>
            <a:r>
              <a:rPr lang="en-US" sz="1800" dirty="0"/>
              <a:t>Each logistic regression is like a neuron</a:t>
            </a:r>
          </a:p>
          <a:p>
            <a:endParaRPr lang="en-US" sz="1800" dirty="0"/>
          </a:p>
          <a:p>
            <a:r>
              <a:rPr lang="en-US" sz="1800" dirty="0"/>
              <a:t>Different neurons detect different </a:t>
            </a:r>
            <a:r>
              <a:rPr lang="en-US" sz="1800" i="1" dirty="0"/>
              <a:t>features</a:t>
            </a:r>
          </a:p>
          <a:p>
            <a:pPr lvl="1"/>
            <a:r>
              <a:rPr lang="en-US" sz="1600" i="1" dirty="0"/>
              <a:t>Feature 1</a:t>
            </a:r>
            <a:r>
              <a:rPr lang="en-US" sz="1600" dirty="0"/>
              <a:t>: female under 60</a:t>
            </a:r>
          </a:p>
          <a:p>
            <a:pPr lvl="1"/>
            <a:r>
              <a:rPr lang="en-US" sz="1600" i="1" dirty="0"/>
              <a:t>Feature 2</a:t>
            </a:r>
            <a:r>
              <a:rPr lang="en-US" sz="1600" dirty="0"/>
              <a:t>: male over 60</a:t>
            </a:r>
          </a:p>
          <a:p>
            <a:pPr lvl="1"/>
            <a:endParaRPr lang="en-US" sz="1600" dirty="0"/>
          </a:p>
          <a:p>
            <a:r>
              <a:rPr lang="en-US" sz="1800" dirty="0"/>
              <a:t>Predictions are made based on detected features rather than the original predictors</a:t>
            </a:r>
          </a:p>
        </p:txBody>
      </p:sp>
    </p:spTree>
    <p:extLst>
      <p:ext uri="{BB962C8B-B14F-4D97-AF65-F5344CB8AC3E}">
        <p14:creationId xmlns:p14="http://schemas.microsoft.com/office/powerpoint/2010/main" val="707007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8BDBB-042C-494C-A05E-EDFA7D0FB285}"/>
              </a:ext>
            </a:extLst>
          </p:cNvPr>
          <p:cNvSpPr>
            <a:spLocks noGrp="1"/>
          </p:cNvSpPr>
          <p:nvPr>
            <p:ph type="title"/>
          </p:nvPr>
        </p:nvSpPr>
        <p:spPr/>
        <p:txBody>
          <a:bodyPr>
            <a:noAutofit/>
          </a:bodyPr>
          <a:lstStyle/>
          <a:p>
            <a:r>
              <a:rPr lang="en-US" sz="4267" u="sng" dirty="0"/>
              <a:t>Today</a:t>
            </a:r>
            <a:r>
              <a:rPr lang="en-US" sz="4267" dirty="0"/>
              <a:t>: How can we modify logistic regression to learn complex, nonlinear relationships?</a:t>
            </a:r>
          </a:p>
        </p:txBody>
      </p:sp>
      <p:cxnSp>
        <p:nvCxnSpPr>
          <p:cNvPr id="64" name="Straight Arrow Connector 63">
            <a:extLst>
              <a:ext uri="{FF2B5EF4-FFF2-40B4-BE49-F238E27FC236}">
                <a16:creationId xmlns:a16="http://schemas.microsoft.com/office/drawing/2014/main" id="{816F69D8-015E-B8CF-ABC4-CC7B223128C8}"/>
              </a:ext>
            </a:extLst>
          </p:cNvPr>
          <p:cNvCxnSpPr>
            <a:cxnSpLocks/>
            <a:stCxn id="79" idx="0"/>
            <a:endCxn id="72" idx="2"/>
          </p:cNvCxnSpPr>
          <p:nvPr/>
        </p:nvCxnSpPr>
        <p:spPr>
          <a:xfrm flipH="1" flipV="1">
            <a:off x="2752965" y="4197090"/>
            <a:ext cx="10669" cy="145768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6" name="Straight Arrow Connector 65">
            <a:extLst>
              <a:ext uri="{FF2B5EF4-FFF2-40B4-BE49-F238E27FC236}">
                <a16:creationId xmlns:a16="http://schemas.microsoft.com/office/drawing/2014/main" id="{E89CACAC-9661-2CF3-E034-01BFF0ABEC73}"/>
              </a:ext>
            </a:extLst>
          </p:cNvPr>
          <p:cNvCxnSpPr>
            <a:cxnSpLocks/>
          </p:cNvCxnSpPr>
          <p:nvPr/>
        </p:nvCxnSpPr>
        <p:spPr>
          <a:xfrm flipV="1">
            <a:off x="1762831" y="4197090"/>
            <a:ext cx="814044" cy="144885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7" name="Straight Arrow Connector 66">
            <a:extLst>
              <a:ext uri="{FF2B5EF4-FFF2-40B4-BE49-F238E27FC236}">
                <a16:creationId xmlns:a16="http://schemas.microsoft.com/office/drawing/2014/main" id="{8AF9EA0C-237D-B2E1-66C0-CE85E36A5256}"/>
              </a:ext>
            </a:extLst>
          </p:cNvPr>
          <p:cNvCxnSpPr>
            <a:cxnSpLocks/>
          </p:cNvCxnSpPr>
          <p:nvPr/>
        </p:nvCxnSpPr>
        <p:spPr>
          <a:xfrm flipV="1">
            <a:off x="2257898" y="4197090"/>
            <a:ext cx="373805" cy="14554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8" name="Straight Arrow Connector 67">
            <a:extLst>
              <a:ext uri="{FF2B5EF4-FFF2-40B4-BE49-F238E27FC236}">
                <a16:creationId xmlns:a16="http://schemas.microsoft.com/office/drawing/2014/main" id="{8AC949DF-49AB-4F5C-2B5D-A226121F751E}"/>
              </a:ext>
            </a:extLst>
          </p:cNvPr>
          <p:cNvCxnSpPr>
            <a:cxnSpLocks/>
            <a:endCxn id="72" idx="2"/>
          </p:cNvCxnSpPr>
          <p:nvPr/>
        </p:nvCxnSpPr>
        <p:spPr>
          <a:xfrm flipH="1" flipV="1">
            <a:off x="2752965" y="4197090"/>
            <a:ext cx="505736" cy="144885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9" name="Straight Arrow Connector 68">
            <a:extLst>
              <a:ext uri="{FF2B5EF4-FFF2-40B4-BE49-F238E27FC236}">
                <a16:creationId xmlns:a16="http://schemas.microsoft.com/office/drawing/2014/main" id="{2354232D-2EB3-CA0F-1A02-43278E869F1F}"/>
              </a:ext>
            </a:extLst>
          </p:cNvPr>
          <p:cNvCxnSpPr>
            <a:cxnSpLocks/>
          </p:cNvCxnSpPr>
          <p:nvPr/>
        </p:nvCxnSpPr>
        <p:spPr>
          <a:xfrm flipH="1" flipV="1">
            <a:off x="2880618" y="4197090"/>
            <a:ext cx="881993" cy="144885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0" name="TextBox 69">
            <a:extLst>
              <a:ext uri="{FF2B5EF4-FFF2-40B4-BE49-F238E27FC236}">
                <a16:creationId xmlns:a16="http://schemas.microsoft.com/office/drawing/2014/main" id="{BE38E4A3-1988-AEA4-2D51-DA6548363A31}"/>
              </a:ext>
            </a:extLst>
          </p:cNvPr>
          <p:cNvSpPr txBox="1"/>
          <p:nvPr/>
        </p:nvSpPr>
        <p:spPr>
          <a:xfrm>
            <a:off x="1645847" y="4660132"/>
            <a:ext cx="543479"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1</a:t>
            </a:r>
            <a:endParaRPr lang="en-US" sz="2797" baseline="-25000" dirty="0">
              <a:latin typeface="Times New Roman" panose="02020603050405020304" pitchFamily="18" charset="0"/>
              <a:cs typeface="Times New Roman" panose="02020603050405020304" pitchFamily="18" charset="0"/>
            </a:endParaRPr>
          </a:p>
        </p:txBody>
      </p:sp>
      <p:sp>
        <p:nvSpPr>
          <p:cNvPr id="71" name="TextBox 70">
            <a:extLst>
              <a:ext uri="{FF2B5EF4-FFF2-40B4-BE49-F238E27FC236}">
                <a16:creationId xmlns:a16="http://schemas.microsoft.com/office/drawing/2014/main" id="{33EE26CD-7E2C-7605-0AF9-0516DFB3B9E1}"/>
              </a:ext>
            </a:extLst>
          </p:cNvPr>
          <p:cNvSpPr txBox="1"/>
          <p:nvPr/>
        </p:nvSpPr>
        <p:spPr>
          <a:xfrm>
            <a:off x="3345911" y="4660132"/>
            <a:ext cx="695655"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5</a:t>
            </a:r>
            <a:endParaRPr lang="en-US" sz="2797" baseline="-25000" dirty="0">
              <a:latin typeface="Times New Roman" panose="02020603050405020304" pitchFamily="18" charset="0"/>
              <a:cs typeface="Times New Roman" panose="02020603050405020304" pitchFamily="18" charset="0"/>
            </a:endParaRPr>
          </a:p>
        </p:txBody>
      </p:sp>
      <p:graphicFrame>
        <p:nvGraphicFramePr>
          <p:cNvPr id="72" name="Table 71">
            <a:extLst>
              <a:ext uri="{FF2B5EF4-FFF2-40B4-BE49-F238E27FC236}">
                <a16:creationId xmlns:a16="http://schemas.microsoft.com/office/drawing/2014/main" id="{D8B9F3EE-897F-6D1D-0E3D-D27F98B4B52E}"/>
              </a:ext>
            </a:extLst>
          </p:cNvPr>
          <p:cNvGraphicFramePr>
            <a:graphicFrameLocks noGrp="1"/>
          </p:cNvGraphicFramePr>
          <p:nvPr>
            <p:extLst>
              <p:ext uri="{D42A27DB-BD31-4B8C-83A1-F6EECF244321}">
                <p14:modId xmlns:p14="http://schemas.microsoft.com/office/powerpoint/2010/main" val="947754679"/>
              </p:ext>
            </p:extLst>
          </p:nvPr>
        </p:nvGraphicFramePr>
        <p:xfrm>
          <a:off x="2522222" y="3737617"/>
          <a:ext cx="461487" cy="459473"/>
        </p:xfrm>
        <a:graphic>
          <a:graphicData uri="http://schemas.openxmlformats.org/drawingml/2006/table">
            <a:tbl>
              <a:tblPr firstRow="1" bandRow="1">
                <a:tableStyleId>{5C22544A-7EE6-4342-B048-85BDC9FD1C3A}</a:tableStyleId>
              </a:tblPr>
              <a:tblGrid>
                <a:gridCol w="461487">
                  <a:extLst>
                    <a:ext uri="{9D8B030D-6E8A-4147-A177-3AD203B41FA5}">
                      <a16:colId xmlns:a16="http://schemas.microsoft.com/office/drawing/2014/main" val="4002730172"/>
                    </a:ext>
                  </a:extLst>
                </a:gridCol>
              </a:tblGrid>
              <a:tr h="459473">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75152605"/>
                  </a:ext>
                </a:extLst>
              </a:tr>
            </a:tbl>
          </a:graphicData>
        </a:graphic>
      </p:graphicFrame>
      <p:sp>
        <p:nvSpPr>
          <p:cNvPr id="73" name="TextBox 72">
            <a:extLst>
              <a:ext uri="{FF2B5EF4-FFF2-40B4-BE49-F238E27FC236}">
                <a16:creationId xmlns:a16="http://schemas.microsoft.com/office/drawing/2014/main" id="{E1502C03-0CAA-AD88-7332-8B9445727771}"/>
              </a:ext>
            </a:extLst>
          </p:cNvPr>
          <p:cNvSpPr txBox="1"/>
          <p:nvPr/>
        </p:nvSpPr>
        <p:spPr>
          <a:xfrm>
            <a:off x="2601806" y="3665492"/>
            <a:ext cx="695655"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z</a:t>
            </a:r>
            <a:endParaRPr lang="en-US" sz="2797" baseline="-25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4" name="Oval 73">
                <a:extLst>
                  <a:ext uri="{FF2B5EF4-FFF2-40B4-BE49-F238E27FC236}">
                    <a16:creationId xmlns:a16="http://schemas.microsoft.com/office/drawing/2014/main" id="{09C32A5A-48DB-6FD3-41CC-A6F9F9438973}"/>
                  </a:ext>
                </a:extLst>
              </p:cNvPr>
              <p:cNvSpPr/>
              <p:nvPr/>
            </p:nvSpPr>
            <p:spPr>
              <a:xfrm>
                <a:off x="2510579" y="3059978"/>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xmlns="">
          <p:sp>
            <p:nvSpPr>
              <p:cNvPr id="74" name="Oval 73">
                <a:extLst>
                  <a:ext uri="{FF2B5EF4-FFF2-40B4-BE49-F238E27FC236}">
                    <a16:creationId xmlns:a16="http://schemas.microsoft.com/office/drawing/2014/main" id="{09C32A5A-48DB-6FD3-41CC-A6F9F9438973}"/>
                  </a:ext>
                </a:extLst>
              </p:cNvPr>
              <p:cNvSpPr>
                <a:spLocks noRot="1" noChangeAspect="1" noMove="1" noResize="1" noEditPoints="1" noAdjustHandles="1" noChangeArrowheads="1" noChangeShapeType="1" noTextEdit="1"/>
              </p:cNvSpPr>
              <p:nvPr/>
            </p:nvSpPr>
            <p:spPr>
              <a:xfrm>
                <a:off x="2510579" y="3059978"/>
                <a:ext cx="470357" cy="459473"/>
              </a:xfrm>
              <a:prstGeom prst="ellipse">
                <a:avLst/>
              </a:prstGeom>
              <a:blipFill>
                <a:blip r:embed="rId3"/>
                <a:stretch>
                  <a:fillRect l="-38462" t="-10526" b="-42105"/>
                </a:stretch>
              </a:blipFill>
            </p:spPr>
            <p:txBody>
              <a:bodyPr/>
              <a:lstStyle/>
              <a:p>
                <a:r>
                  <a:rPr lang="en-US">
                    <a:noFill/>
                  </a:rPr>
                  <a:t> </a:t>
                </a:r>
              </a:p>
            </p:txBody>
          </p:sp>
        </mc:Fallback>
      </mc:AlternateContent>
      <p:cxnSp>
        <p:nvCxnSpPr>
          <p:cNvPr id="75" name="Straight Arrow Connector 74">
            <a:extLst>
              <a:ext uri="{FF2B5EF4-FFF2-40B4-BE49-F238E27FC236}">
                <a16:creationId xmlns:a16="http://schemas.microsoft.com/office/drawing/2014/main" id="{FBB27367-2FEE-C402-69A9-1E2F10144D4A}"/>
              </a:ext>
            </a:extLst>
          </p:cNvPr>
          <p:cNvCxnSpPr>
            <a:cxnSpLocks/>
            <a:stCxn id="72" idx="0"/>
            <a:endCxn id="74" idx="4"/>
          </p:cNvCxnSpPr>
          <p:nvPr/>
        </p:nvCxnSpPr>
        <p:spPr>
          <a:xfrm flipH="1" flipV="1">
            <a:off x="2745758" y="3519451"/>
            <a:ext cx="7207" cy="2181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76" name="Table 75">
            <a:extLst>
              <a:ext uri="{FF2B5EF4-FFF2-40B4-BE49-F238E27FC236}">
                <a16:creationId xmlns:a16="http://schemas.microsoft.com/office/drawing/2014/main" id="{3919F1F4-5A5D-852B-5F02-9FBD37C85E43}"/>
              </a:ext>
            </a:extLst>
          </p:cNvPr>
          <p:cNvGraphicFramePr>
            <a:graphicFrameLocks noGrp="1"/>
          </p:cNvGraphicFramePr>
          <p:nvPr>
            <p:extLst>
              <p:ext uri="{D42A27DB-BD31-4B8C-83A1-F6EECF244321}">
                <p14:modId xmlns:p14="http://schemas.microsoft.com/office/powerpoint/2010/main" val="286818585"/>
              </p:ext>
            </p:extLst>
          </p:nvPr>
        </p:nvGraphicFramePr>
        <p:xfrm>
          <a:off x="2515015" y="2336187"/>
          <a:ext cx="461487" cy="459473"/>
        </p:xfrm>
        <a:graphic>
          <a:graphicData uri="http://schemas.openxmlformats.org/drawingml/2006/table">
            <a:tbl>
              <a:tblPr firstRow="1" bandRow="1">
                <a:tableStyleId>{5C22544A-7EE6-4342-B048-85BDC9FD1C3A}</a:tableStyleId>
              </a:tblPr>
              <a:tblGrid>
                <a:gridCol w="461487">
                  <a:extLst>
                    <a:ext uri="{9D8B030D-6E8A-4147-A177-3AD203B41FA5}">
                      <a16:colId xmlns:a16="http://schemas.microsoft.com/office/drawing/2014/main" val="4002730172"/>
                    </a:ext>
                  </a:extLst>
                </a:gridCol>
              </a:tblGrid>
              <a:tr h="459473">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75152605"/>
                  </a:ext>
                </a:extLst>
              </a:tr>
            </a:tbl>
          </a:graphicData>
        </a:graphic>
      </p:graphicFrame>
      <p:cxnSp>
        <p:nvCxnSpPr>
          <p:cNvPr id="77" name="Straight Arrow Connector 76">
            <a:extLst>
              <a:ext uri="{FF2B5EF4-FFF2-40B4-BE49-F238E27FC236}">
                <a16:creationId xmlns:a16="http://schemas.microsoft.com/office/drawing/2014/main" id="{24B455E8-25B6-645E-B424-20F586EC3820}"/>
              </a:ext>
            </a:extLst>
          </p:cNvPr>
          <p:cNvCxnSpPr>
            <a:cxnSpLocks/>
            <a:stCxn id="74" idx="0"/>
            <a:endCxn id="76" idx="2"/>
          </p:cNvCxnSpPr>
          <p:nvPr/>
        </p:nvCxnSpPr>
        <p:spPr>
          <a:xfrm flipV="1">
            <a:off x="2745758" y="2795660"/>
            <a:ext cx="0" cy="26431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32865C6B-9131-370A-0912-AAB207032185}"/>
                  </a:ext>
                </a:extLst>
              </p:cNvPr>
              <p:cNvSpPr txBox="1"/>
              <p:nvPr/>
            </p:nvSpPr>
            <p:spPr>
              <a:xfrm>
                <a:off x="2522222" y="2280811"/>
                <a:ext cx="482826" cy="5125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797" i="1" dirty="0" smtClean="0">
                          <a:latin typeface="Cambria Math" panose="02040503050406030204" pitchFamily="18" charset="0"/>
                          <a:cs typeface="Times New Roman" panose="02020603050405020304" pitchFamily="18" charset="0"/>
                        </a:rPr>
                        <m:t>𝑝</m:t>
                      </m:r>
                    </m:oMath>
                  </m:oMathPara>
                </a14:m>
                <a:endParaRPr lang="en-US" sz="2797" baseline="-25000" dirty="0">
                  <a:latin typeface="Times New Roman" panose="02020603050405020304" pitchFamily="18" charset="0"/>
                  <a:cs typeface="Times New Roman" panose="02020603050405020304" pitchFamily="18" charset="0"/>
                </a:endParaRPr>
              </a:p>
            </p:txBody>
          </p:sp>
        </mc:Choice>
        <mc:Fallback xmlns="">
          <p:sp>
            <p:nvSpPr>
              <p:cNvPr id="78" name="TextBox 77">
                <a:extLst>
                  <a:ext uri="{FF2B5EF4-FFF2-40B4-BE49-F238E27FC236}">
                    <a16:creationId xmlns:a16="http://schemas.microsoft.com/office/drawing/2014/main" id="{32865C6B-9131-370A-0912-AAB207032185}"/>
                  </a:ext>
                </a:extLst>
              </p:cNvPr>
              <p:cNvSpPr txBox="1">
                <a:spLocks noRot="1" noChangeAspect="1" noMove="1" noResize="1" noEditPoints="1" noAdjustHandles="1" noChangeArrowheads="1" noChangeShapeType="1" noTextEdit="1"/>
              </p:cNvSpPr>
              <p:nvPr/>
            </p:nvSpPr>
            <p:spPr>
              <a:xfrm>
                <a:off x="2522222" y="2280811"/>
                <a:ext cx="482826" cy="512576"/>
              </a:xfrm>
              <a:prstGeom prst="rect">
                <a:avLst/>
              </a:prstGeom>
              <a:blipFill>
                <a:blip r:embed="rId4"/>
                <a:stretch>
                  <a:fillRect b="-1707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79" name="Table 78">
                <a:extLst>
                  <a:ext uri="{FF2B5EF4-FFF2-40B4-BE49-F238E27FC236}">
                    <a16:creationId xmlns:a16="http://schemas.microsoft.com/office/drawing/2014/main" id="{E5E2FBBE-485A-DEF0-2FE7-C54249084C4B}"/>
                  </a:ext>
                </a:extLst>
              </p:cNvPr>
              <p:cNvGraphicFramePr>
                <a:graphicFrameLocks noGrp="1"/>
              </p:cNvGraphicFramePr>
              <p:nvPr>
                <p:extLst>
                  <p:ext uri="{D42A27DB-BD31-4B8C-83A1-F6EECF244321}">
                    <p14:modId xmlns:p14="http://schemas.microsoft.com/office/powerpoint/2010/main" val="2436889784"/>
                  </p:ext>
                </p:extLst>
              </p:nvPr>
            </p:nvGraphicFramePr>
            <p:xfrm>
              <a:off x="1508727" y="5654773"/>
              <a:ext cx="2509815" cy="457200"/>
            </p:xfrm>
            <a:graphic>
              <a:graphicData uri="http://schemas.openxmlformats.org/drawingml/2006/table">
                <a:tbl>
                  <a:tblPr firstRow="1" bandRow="1">
                    <a:tableStyleId>{5C22544A-7EE6-4342-B048-85BDC9FD1C3A}</a:tableStyleId>
                  </a:tblPr>
                  <a:tblGrid>
                    <a:gridCol w="501963">
                      <a:extLst>
                        <a:ext uri="{9D8B030D-6E8A-4147-A177-3AD203B41FA5}">
                          <a16:colId xmlns:a16="http://schemas.microsoft.com/office/drawing/2014/main" val="440623976"/>
                        </a:ext>
                      </a:extLst>
                    </a:gridCol>
                    <a:gridCol w="501963">
                      <a:extLst>
                        <a:ext uri="{9D8B030D-6E8A-4147-A177-3AD203B41FA5}">
                          <a16:colId xmlns:a16="http://schemas.microsoft.com/office/drawing/2014/main" val="2300620790"/>
                        </a:ext>
                      </a:extLst>
                    </a:gridCol>
                    <a:gridCol w="501963">
                      <a:extLst>
                        <a:ext uri="{9D8B030D-6E8A-4147-A177-3AD203B41FA5}">
                          <a16:colId xmlns:a16="http://schemas.microsoft.com/office/drawing/2014/main" val="4210497350"/>
                        </a:ext>
                      </a:extLst>
                    </a:gridCol>
                    <a:gridCol w="501963">
                      <a:extLst>
                        <a:ext uri="{9D8B030D-6E8A-4147-A177-3AD203B41FA5}">
                          <a16:colId xmlns:a16="http://schemas.microsoft.com/office/drawing/2014/main" val="1355715283"/>
                        </a:ext>
                      </a:extLst>
                    </a:gridCol>
                    <a:gridCol w="501963">
                      <a:extLst>
                        <a:ext uri="{9D8B030D-6E8A-4147-A177-3AD203B41FA5}">
                          <a16:colId xmlns:a16="http://schemas.microsoft.com/office/drawing/2014/main" val="4188481745"/>
                        </a:ext>
                      </a:extLst>
                    </a:gridCol>
                  </a:tblGrid>
                  <a:tr h="393606">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1</m:t>
                                    </m:r>
                                  </m:sub>
                                </m:sSub>
                              </m:oMath>
                            </m:oMathPara>
                          </a14:m>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2</m:t>
                                    </m:r>
                                  </m:sub>
                                </m:sSub>
                              </m:oMath>
                            </m:oMathPara>
                          </a14:m>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3</m:t>
                                    </m:r>
                                  </m:sub>
                                </m:sSub>
                              </m:oMath>
                            </m:oMathPara>
                          </a14:m>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4</m:t>
                                    </m:r>
                                  </m:sub>
                                </m:sSub>
                              </m:oMath>
                            </m:oMathPara>
                          </a14:m>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5</m:t>
                                    </m:r>
                                  </m:sub>
                                </m:sSub>
                              </m:oMath>
                            </m:oMathPara>
                          </a14:m>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5152605"/>
                      </a:ext>
                    </a:extLst>
                  </a:tr>
                </a:tbl>
              </a:graphicData>
            </a:graphic>
          </p:graphicFrame>
        </mc:Choice>
        <mc:Fallback>
          <p:graphicFrame>
            <p:nvGraphicFramePr>
              <p:cNvPr id="79" name="Table 78">
                <a:extLst>
                  <a:ext uri="{FF2B5EF4-FFF2-40B4-BE49-F238E27FC236}">
                    <a16:creationId xmlns:a16="http://schemas.microsoft.com/office/drawing/2014/main" id="{E5E2FBBE-485A-DEF0-2FE7-C54249084C4B}"/>
                  </a:ext>
                </a:extLst>
              </p:cNvPr>
              <p:cNvGraphicFramePr>
                <a:graphicFrameLocks noGrp="1"/>
              </p:cNvGraphicFramePr>
              <p:nvPr>
                <p:extLst>
                  <p:ext uri="{D42A27DB-BD31-4B8C-83A1-F6EECF244321}">
                    <p14:modId xmlns:p14="http://schemas.microsoft.com/office/powerpoint/2010/main" val="2436889784"/>
                  </p:ext>
                </p:extLst>
              </p:nvPr>
            </p:nvGraphicFramePr>
            <p:xfrm>
              <a:off x="1508727" y="5654773"/>
              <a:ext cx="2509815" cy="457200"/>
            </p:xfrm>
            <a:graphic>
              <a:graphicData uri="http://schemas.openxmlformats.org/drawingml/2006/table">
                <a:tbl>
                  <a:tblPr firstRow="1" bandRow="1">
                    <a:tableStyleId>{5C22544A-7EE6-4342-B048-85BDC9FD1C3A}</a:tableStyleId>
                  </a:tblPr>
                  <a:tblGrid>
                    <a:gridCol w="501963">
                      <a:extLst>
                        <a:ext uri="{9D8B030D-6E8A-4147-A177-3AD203B41FA5}">
                          <a16:colId xmlns:a16="http://schemas.microsoft.com/office/drawing/2014/main" val="440623976"/>
                        </a:ext>
                      </a:extLst>
                    </a:gridCol>
                    <a:gridCol w="501963">
                      <a:extLst>
                        <a:ext uri="{9D8B030D-6E8A-4147-A177-3AD203B41FA5}">
                          <a16:colId xmlns:a16="http://schemas.microsoft.com/office/drawing/2014/main" val="2300620790"/>
                        </a:ext>
                      </a:extLst>
                    </a:gridCol>
                    <a:gridCol w="501963">
                      <a:extLst>
                        <a:ext uri="{9D8B030D-6E8A-4147-A177-3AD203B41FA5}">
                          <a16:colId xmlns:a16="http://schemas.microsoft.com/office/drawing/2014/main" val="4210497350"/>
                        </a:ext>
                      </a:extLst>
                    </a:gridCol>
                    <a:gridCol w="501963">
                      <a:extLst>
                        <a:ext uri="{9D8B030D-6E8A-4147-A177-3AD203B41FA5}">
                          <a16:colId xmlns:a16="http://schemas.microsoft.com/office/drawing/2014/main" val="1355715283"/>
                        </a:ext>
                      </a:extLst>
                    </a:gridCol>
                    <a:gridCol w="501963">
                      <a:extLst>
                        <a:ext uri="{9D8B030D-6E8A-4147-A177-3AD203B41FA5}">
                          <a16:colId xmlns:a16="http://schemas.microsoft.com/office/drawing/2014/main" val="4188481745"/>
                        </a:ext>
                      </a:extLst>
                    </a:gridCol>
                  </a:tblGrid>
                  <a:tr h="45720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t="-2703" r="-400000" b="-2703"/>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100000" t="-2703" r="-300000" b="-2703"/>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205128" t="-2703" r="-207692" b="-2703"/>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297500" t="-2703" r="-102500" b="-2703"/>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397500" t="-2703" r="-2500" b="-2703"/>
                          </a:stretch>
                        </a:blipFill>
                      </a:tcPr>
                    </a:tc>
                    <a:extLst>
                      <a:ext uri="{0D108BD9-81ED-4DB2-BD59-A6C34878D82A}">
                        <a16:rowId xmlns:a16="http://schemas.microsoft.com/office/drawing/2014/main" val="3775152605"/>
                      </a:ext>
                    </a:extLst>
                  </a:tr>
                </a:tbl>
              </a:graphicData>
            </a:graphic>
          </p:graphicFrame>
        </mc:Fallback>
      </mc:AlternateContent>
    </p:spTree>
    <p:extLst>
      <p:ext uri="{BB962C8B-B14F-4D97-AF65-F5344CB8AC3E}">
        <p14:creationId xmlns:p14="http://schemas.microsoft.com/office/powerpoint/2010/main" val="3467661860"/>
      </p:ext>
    </p:extLst>
  </p:cSld>
  <p:clrMapOvr>
    <a:masterClrMapping/>
  </p:clrMapOvr>
  <mc:AlternateContent xmlns:mc="http://schemas.openxmlformats.org/markup-compatibility/2006" xmlns:p14="http://schemas.microsoft.com/office/powerpoint/2010/main">
    <mc:Choice Requires="p14">
      <p:transition spd="slow" p14:dur="2000" advTm="54173"/>
    </mc:Choice>
    <mc:Fallback xmlns="">
      <p:transition spd="slow" advTm="54173"/>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315ED-205A-BB4F-86E2-4BDA73F28C0F}"/>
              </a:ext>
            </a:extLst>
          </p:cNvPr>
          <p:cNvSpPr>
            <a:spLocks noGrp="1"/>
          </p:cNvSpPr>
          <p:nvPr>
            <p:ph type="title"/>
          </p:nvPr>
        </p:nvSpPr>
        <p:spPr>
          <a:xfrm>
            <a:off x="838200" y="365126"/>
            <a:ext cx="10515600" cy="992118"/>
          </a:xfrm>
        </p:spPr>
        <p:txBody>
          <a:bodyPr>
            <a:normAutofit fontScale="90000"/>
          </a:bodyPr>
          <a:lstStyle/>
          <a:p>
            <a:r>
              <a:rPr lang="en-US" sz="4800" dirty="0"/>
              <a:t>Neural networks provide unlimited flexibility.</a:t>
            </a:r>
          </a:p>
        </p:txBody>
      </p:sp>
      <p:pic>
        <p:nvPicPr>
          <p:cNvPr id="5" name="Content Placeholder 5">
            <a:extLst>
              <a:ext uri="{FF2B5EF4-FFF2-40B4-BE49-F238E27FC236}">
                <a16:creationId xmlns:a16="http://schemas.microsoft.com/office/drawing/2014/main" id="{2AD48400-5955-F445-AA34-C5BC496DBA34}"/>
              </a:ext>
            </a:extLst>
          </p:cNvPr>
          <p:cNvPicPr>
            <a:picLocks noChangeAspect="1"/>
          </p:cNvPicPr>
          <p:nvPr/>
        </p:nvPicPr>
        <p:blipFill>
          <a:blip r:embed="rId3"/>
          <a:stretch>
            <a:fillRect/>
          </a:stretch>
        </p:blipFill>
        <p:spPr>
          <a:xfrm>
            <a:off x="6702152" y="1501827"/>
            <a:ext cx="4904944" cy="4904944"/>
          </a:xfrm>
          <a:prstGeom prst="rect">
            <a:avLst/>
          </a:prstGeom>
        </p:spPr>
      </p:pic>
      <p:sp>
        <p:nvSpPr>
          <p:cNvPr id="7" name="TextBox 6">
            <a:extLst>
              <a:ext uri="{FF2B5EF4-FFF2-40B4-BE49-F238E27FC236}">
                <a16:creationId xmlns:a16="http://schemas.microsoft.com/office/drawing/2014/main" id="{CE463494-96A8-C94A-9277-2FA18309646F}"/>
              </a:ext>
            </a:extLst>
          </p:cNvPr>
          <p:cNvSpPr txBox="1"/>
          <p:nvPr/>
        </p:nvSpPr>
        <p:spPr>
          <a:xfrm>
            <a:off x="8023213" y="1417224"/>
            <a:ext cx="2561855" cy="646331"/>
          </a:xfrm>
          <a:prstGeom prst="rect">
            <a:avLst/>
          </a:prstGeom>
          <a:noFill/>
        </p:spPr>
        <p:txBody>
          <a:bodyPr wrap="none" rtlCol="0">
            <a:spAutoFit/>
          </a:bodyPr>
          <a:lstStyle/>
          <a:p>
            <a:r>
              <a:rPr lang="en-US" dirty="0"/>
              <a:t>MLP (i.e. neural network)</a:t>
            </a:r>
          </a:p>
          <a:p>
            <a:pPr algn="ctr"/>
            <a:r>
              <a:rPr lang="en-US" dirty="0"/>
              <a:t>decision boundary</a:t>
            </a:r>
          </a:p>
        </p:txBody>
      </p:sp>
      <p:sp>
        <p:nvSpPr>
          <p:cNvPr id="9" name="Content Placeholder 2">
            <a:extLst>
              <a:ext uri="{FF2B5EF4-FFF2-40B4-BE49-F238E27FC236}">
                <a16:creationId xmlns:a16="http://schemas.microsoft.com/office/drawing/2014/main" id="{01C391A9-D746-50B3-05A1-AB611375E2FC}"/>
              </a:ext>
            </a:extLst>
          </p:cNvPr>
          <p:cNvSpPr>
            <a:spLocks noGrp="1"/>
          </p:cNvSpPr>
          <p:nvPr>
            <p:ph sz="half" idx="1"/>
          </p:nvPr>
        </p:nvSpPr>
        <p:spPr>
          <a:xfrm>
            <a:off x="527187" y="1640264"/>
            <a:ext cx="5378757" cy="4852610"/>
          </a:xfrm>
        </p:spPr>
        <p:txBody>
          <a:bodyPr>
            <a:normAutofit/>
          </a:bodyPr>
          <a:lstStyle/>
          <a:p>
            <a:r>
              <a:rPr lang="en-US" dirty="0">
                <a:solidFill>
                  <a:schemeClr val="tx1"/>
                </a:solidFill>
              </a:rPr>
              <a:t>Become more flexible by:</a:t>
            </a:r>
          </a:p>
          <a:p>
            <a:pPr lvl="1"/>
            <a:endParaRPr lang="en-US" dirty="0"/>
          </a:p>
          <a:p>
            <a:pPr lvl="1"/>
            <a:r>
              <a:rPr lang="en-US" dirty="0"/>
              <a:t>Adding more layers of feature detectors</a:t>
            </a:r>
          </a:p>
          <a:p>
            <a:pPr lvl="1"/>
            <a:r>
              <a:rPr lang="en-US" dirty="0">
                <a:solidFill>
                  <a:schemeClr val="tx1"/>
                </a:solidFill>
              </a:rPr>
              <a:t>Adding more feature detectors per layer</a:t>
            </a:r>
          </a:p>
        </p:txBody>
      </p:sp>
    </p:spTree>
    <p:extLst>
      <p:ext uri="{BB962C8B-B14F-4D97-AF65-F5344CB8AC3E}">
        <p14:creationId xmlns:p14="http://schemas.microsoft.com/office/powerpoint/2010/main" val="910338012"/>
      </p:ext>
    </p:extLst>
  </p:cSld>
  <p:clrMapOvr>
    <a:masterClrMapping/>
  </p:clrMapOvr>
  <mc:AlternateContent xmlns:mc="http://schemas.openxmlformats.org/markup-compatibility/2006" xmlns:p14="http://schemas.microsoft.com/office/powerpoint/2010/main">
    <mc:Choice Requires="p14">
      <p:transition spd="slow" p14:dur="2000" advTm="26070"/>
    </mc:Choice>
    <mc:Fallback xmlns="">
      <p:transition spd="slow" advTm="2607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a:extLst>
              <a:ext uri="{FF2B5EF4-FFF2-40B4-BE49-F238E27FC236}">
                <a16:creationId xmlns:a16="http://schemas.microsoft.com/office/drawing/2014/main" id="{30C90355-C0BB-40C8-27DB-5B9D72585518}"/>
              </a:ext>
            </a:extLst>
          </p:cNvPr>
          <p:cNvSpPr>
            <a:spLocks noGrp="1"/>
          </p:cNvSpPr>
          <p:nvPr>
            <p:ph type="title"/>
          </p:nvPr>
        </p:nvSpPr>
        <p:spPr>
          <a:xfrm>
            <a:off x="838200" y="365125"/>
            <a:ext cx="10515600" cy="1325563"/>
          </a:xfrm>
        </p:spPr>
        <p:txBody>
          <a:bodyPr>
            <a:noAutofit/>
          </a:bodyPr>
          <a:lstStyle/>
          <a:p>
            <a:r>
              <a:rPr lang="en-US" sz="4267" dirty="0"/>
              <a:t>To show multiple layers of neurons, we need to simplify our logistic regression graph.</a:t>
            </a:r>
          </a:p>
        </p:txBody>
      </p:sp>
      <p:cxnSp>
        <p:nvCxnSpPr>
          <p:cNvPr id="2" name="Straight Arrow Connector 1">
            <a:extLst>
              <a:ext uri="{FF2B5EF4-FFF2-40B4-BE49-F238E27FC236}">
                <a16:creationId xmlns:a16="http://schemas.microsoft.com/office/drawing/2014/main" id="{CB21A8AC-3C43-63D5-6B0F-F8C6CF4A628D}"/>
              </a:ext>
            </a:extLst>
          </p:cNvPr>
          <p:cNvCxnSpPr>
            <a:cxnSpLocks/>
            <a:stCxn id="16" idx="0"/>
            <a:endCxn id="9" idx="2"/>
          </p:cNvCxnSpPr>
          <p:nvPr/>
        </p:nvCxnSpPr>
        <p:spPr>
          <a:xfrm flipH="1" flipV="1">
            <a:off x="2752965" y="4197090"/>
            <a:ext cx="10669" cy="145768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 name="Straight Arrow Connector 2">
            <a:extLst>
              <a:ext uri="{FF2B5EF4-FFF2-40B4-BE49-F238E27FC236}">
                <a16:creationId xmlns:a16="http://schemas.microsoft.com/office/drawing/2014/main" id="{BA8CBBC8-0C40-8F92-1F5B-163F772CA9A8}"/>
              </a:ext>
            </a:extLst>
          </p:cNvPr>
          <p:cNvCxnSpPr>
            <a:cxnSpLocks/>
          </p:cNvCxnSpPr>
          <p:nvPr/>
        </p:nvCxnSpPr>
        <p:spPr>
          <a:xfrm flipV="1">
            <a:off x="1762831" y="4197090"/>
            <a:ext cx="814044" cy="144885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 name="Straight Arrow Connector 3">
            <a:extLst>
              <a:ext uri="{FF2B5EF4-FFF2-40B4-BE49-F238E27FC236}">
                <a16:creationId xmlns:a16="http://schemas.microsoft.com/office/drawing/2014/main" id="{1DC33BB7-6377-858E-8627-277147A05941}"/>
              </a:ext>
            </a:extLst>
          </p:cNvPr>
          <p:cNvCxnSpPr>
            <a:cxnSpLocks/>
          </p:cNvCxnSpPr>
          <p:nvPr/>
        </p:nvCxnSpPr>
        <p:spPr>
          <a:xfrm flipV="1">
            <a:off x="2257898" y="4197090"/>
            <a:ext cx="373805" cy="14554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 name="Straight Arrow Connector 4">
            <a:extLst>
              <a:ext uri="{FF2B5EF4-FFF2-40B4-BE49-F238E27FC236}">
                <a16:creationId xmlns:a16="http://schemas.microsoft.com/office/drawing/2014/main" id="{857835F6-0BC9-CB0A-2E40-811476180875}"/>
              </a:ext>
            </a:extLst>
          </p:cNvPr>
          <p:cNvCxnSpPr>
            <a:cxnSpLocks/>
            <a:endCxn id="9" idx="2"/>
          </p:cNvCxnSpPr>
          <p:nvPr/>
        </p:nvCxnSpPr>
        <p:spPr>
          <a:xfrm flipH="1" flipV="1">
            <a:off x="2752965" y="4197090"/>
            <a:ext cx="505736" cy="144885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D46B05D2-7D96-BFA7-6C07-7E692EA41FCB}"/>
              </a:ext>
            </a:extLst>
          </p:cNvPr>
          <p:cNvCxnSpPr>
            <a:cxnSpLocks/>
          </p:cNvCxnSpPr>
          <p:nvPr/>
        </p:nvCxnSpPr>
        <p:spPr>
          <a:xfrm flipH="1" flipV="1">
            <a:off x="2880618" y="4197090"/>
            <a:ext cx="881993" cy="144885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D991CB57-9F2A-2033-9641-7ED8E1095F47}"/>
              </a:ext>
            </a:extLst>
          </p:cNvPr>
          <p:cNvSpPr txBox="1"/>
          <p:nvPr/>
        </p:nvSpPr>
        <p:spPr>
          <a:xfrm>
            <a:off x="1645847" y="4660132"/>
            <a:ext cx="543479"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1</a:t>
            </a:r>
            <a:endParaRPr lang="en-US" sz="2797" baseline="-25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E1634ED-77F7-E75C-999C-E5C5A64B15DF}"/>
              </a:ext>
            </a:extLst>
          </p:cNvPr>
          <p:cNvSpPr txBox="1"/>
          <p:nvPr/>
        </p:nvSpPr>
        <p:spPr>
          <a:xfrm>
            <a:off x="3345911" y="4660132"/>
            <a:ext cx="695655"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5</a:t>
            </a:r>
            <a:endParaRPr lang="en-US" sz="2797" baseline="-25000" dirty="0">
              <a:latin typeface="Times New Roman" panose="02020603050405020304" pitchFamily="18" charset="0"/>
              <a:cs typeface="Times New Roman" panose="02020603050405020304" pitchFamily="18" charset="0"/>
            </a:endParaRPr>
          </a:p>
        </p:txBody>
      </p:sp>
      <p:graphicFrame>
        <p:nvGraphicFramePr>
          <p:cNvPr id="9" name="Table 8">
            <a:extLst>
              <a:ext uri="{FF2B5EF4-FFF2-40B4-BE49-F238E27FC236}">
                <a16:creationId xmlns:a16="http://schemas.microsoft.com/office/drawing/2014/main" id="{7C2698FB-EC10-12C6-8FEC-8132D237FBE8}"/>
              </a:ext>
            </a:extLst>
          </p:cNvPr>
          <p:cNvGraphicFramePr>
            <a:graphicFrameLocks noGrp="1"/>
          </p:cNvGraphicFramePr>
          <p:nvPr>
            <p:extLst>
              <p:ext uri="{D42A27DB-BD31-4B8C-83A1-F6EECF244321}">
                <p14:modId xmlns:p14="http://schemas.microsoft.com/office/powerpoint/2010/main" val="4096035707"/>
              </p:ext>
            </p:extLst>
          </p:nvPr>
        </p:nvGraphicFramePr>
        <p:xfrm>
          <a:off x="2522222" y="3737617"/>
          <a:ext cx="461487" cy="459473"/>
        </p:xfrm>
        <a:graphic>
          <a:graphicData uri="http://schemas.openxmlformats.org/drawingml/2006/table">
            <a:tbl>
              <a:tblPr firstRow="1" bandRow="1">
                <a:tableStyleId>{5C22544A-7EE6-4342-B048-85BDC9FD1C3A}</a:tableStyleId>
              </a:tblPr>
              <a:tblGrid>
                <a:gridCol w="461487">
                  <a:extLst>
                    <a:ext uri="{9D8B030D-6E8A-4147-A177-3AD203B41FA5}">
                      <a16:colId xmlns:a16="http://schemas.microsoft.com/office/drawing/2014/main" val="4002730172"/>
                    </a:ext>
                  </a:extLst>
                </a:gridCol>
              </a:tblGrid>
              <a:tr h="459473">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75152605"/>
                  </a:ext>
                </a:extLst>
              </a:tr>
            </a:tbl>
          </a:graphicData>
        </a:graphic>
      </p:graphicFrame>
      <p:sp>
        <p:nvSpPr>
          <p:cNvPr id="10" name="TextBox 9">
            <a:extLst>
              <a:ext uri="{FF2B5EF4-FFF2-40B4-BE49-F238E27FC236}">
                <a16:creationId xmlns:a16="http://schemas.microsoft.com/office/drawing/2014/main" id="{3E119668-5A2C-5CA4-F0C8-33677AE6CE8D}"/>
              </a:ext>
            </a:extLst>
          </p:cNvPr>
          <p:cNvSpPr txBox="1"/>
          <p:nvPr/>
        </p:nvSpPr>
        <p:spPr>
          <a:xfrm>
            <a:off x="2601806" y="3665492"/>
            <a:ext cx="695655"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z</a:t>
            </a:r>
            <a:endParaRPr lang="en-US" sz="2797" baseline="-250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1" name="Oval 10">
                <a:extLst>
                  <a:ext uri="{FF2B5EF4-FFF2-40B4-BE49-F238E27FC236}">
                    <a16:creationId xmlns:a16="http://schemas.microsoft.com/office/drawing/2014/main" id="{9BDBBF68-C9AD-7793-BD77-EDFF9CFE3679}"/>
                  </a:ext>
                </a:extLst>
              </p:cNvPr>
              <p:cNvSpPr/>
              <p:nvPr/>
            </p:nvSpPr>
            <p:spPr>
              <a:xfrm>
                <a:off x="2510579" y="3059978"/>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p:sp>
            <p:nvSpPr>
              <p:cNvPr id="11" name="Oval 10">
                <a:extLst>
                  <a:ext uri="{FF2B5EF4-FFF2-40B4-BE49-F238E27FC236}">
                    <a16:creationId xmlns:a16="http://schemas.microsoft.com/office/drawing/2014/main" id="{9BDBBF68-C9AD-7793-BD77-EDFF9CFE3679}"/>
                  </a:ext>
                </a:extLst>
              </p:cNvPr>
              <p:cNvSpPr>
                <a:spLocks noRot="1" noChangeAspect="1" noMove="1" noResize="1" noEditPoints="1" noAdjustHandles="1" noChangeArrowheads="1" noChangeShapeType="1" noTextEdit="1"/>
              </p:cNvSpPr>
              <p:nvPr/>
            </p:nvSpPr>
            <p:spPr>
              <a:xfrm>
                <a:off x="2510579" y="3059978"/>
                <a:ext cx="470357" cy="459473"/>
              </a:xfrm>
              <a:prstGeom prst="ellipse">
                <a:avLst/>
              </a:prstGeom>
              <a:blipFill>
                <a:blip r:embed="rId3"/>
                <a:stretch>
                  <a:fillRect l="-38462" t="-10526" b="-42105"/>
                </a:stretch>
              </a:blipFill>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8FEC7FB1-B0ED-3CAD-B4C4-42835275ED5B}"/>
              </a:ext>
            </a:extLst>
          </p:cNvPr>
          <p:cNvCxnSpPr>
            <a:cxnSpLocks/>
            <a:stCxn id="9" idx="0"/>
            <a:endCxn id="11" idx="4"/>
          </p:cNvCxnSpPr>
          <p:nvPr/>
        </p:nvCxnSpPr>
        <p:spPr>
          <a:xfrm flipH="1" flipV="1">
            <a:off x="2745758" y="3519451"/>
            <a:ext cx="7207" cy="2181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13" name="Table 12">
            <a:extLst>
              <a:ext uri="{FF2B5EF4-FFF2-40B4-BE49-F238E27FC236}">
                <a16:creationId xmlns:a16="http://schemas.microsoft.com/office/drawing/2014/main" id="{C1FE77D0-D78B-70E7-D933-A897ED5AEC1F}"/>
              </a:ext>
            </a:extLst>
          </p:cNvPr>
          <p:cNvGraphicFramePr>
            <a:graphicFrameLocks noGrp="1"/>
          </p:cNvGraphicFramePr>
          <p:nvPr>
            <p:extLst>
              <p:ext uri="{D42A27DB-BD31-4B8C-83A1-F6EECF244321}">
                <p14:modId xmlns:p14="http://schemas.microsoft.com/office/powerpoint/2010/main" val="2992858015"/>
              </p:ext>
            </p:extLst>
          </p:nvPr>
        </p:nvGraphicFramePr>
        <p:xfrm>
          <a:off x="2515015" y="2336187"/>
          <a:ext cx="461487" cy="459473"/>
        </p:xfrm>
        <a:graphic>
          <a:graphicData uri="http://schemas.openxmlformats.org/drawingml/2006/table">
            <a:tbl>
              <a:tblPr firstRow="1" bandRow="1">
                <a:tableStyleId>{5C22544A-7EE6-4342-B048-85BDC9FD1C3A}</a:tableStyleId>
              </a:tblPr>
              <a:tblGrid>
                <a:gridCol w="461487">
                  <a:extLst>
                    <a:ext uri="{9D8B030D-6E8A-4147-A177-3AD203B41FA5}">
                      <a16:colId xmlns:a16="http://schemas.microsoft.com/office/drawing/2014/main" val="4002730172"/>
                    </a:ext>
                  </a:extLst>
                </a:gridCol>
              </a:tblGrid>
              <a:tr h="459473">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75152605"/>
                  </a:ext>
                </a:extLst>
              </a:tr>
            </a:tbl>
          </a:graphicData>
        </a:graphic>
      </p:graphicFrame>
      <p:cxnSp>
        <p:nvCxnSpPr>
          <p:cNvPr id="14" name="Straight Arrow Connector 13">
            <a:extLst>
              <a:ext uri="{FF2B5EF4-FFF2-40B4-BE49-F238E27FC236}">
                <a16:creationId xmlns:a16="http://schemas.microsoft.com/office/drawing/2014/main" id="{32C7036F-99EB-F729-AF62-A10CA1434D28}"/>
              </a:ext>
            </a:extLst>
          </p:cNvPr>
          <p:cNvCxnSpPr>
            <a:cxnSpLocks/>
            <a:stCxn id="11" idx="0"/>
            <a:endCxn id="13" idx="2"/>
          </p:cNvCxnSpPr>
          <p:nvPr/>
        </p:nvCxnSpPr>
        <p:spPr>
          <a:xfrm flipV="1">
            <a:off x="2745758" y="2795660"/>
            <a:ext cx="0" cy="26431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A631B6A1-B52F-9AF3-16C0-22FD91BCAFF1}"/>
                  </a:ext>
                </a:extLst>
              </p:cNvPr>
              <p:cNvSpPr txBox="1"/>
              <p:nvPr/>
            </p:nvSpPr>
            <p:spPr>
              <a:xfrm>
                <a:off x="2522222" y="2280811"/>
                <a:ext cx="482826" cy="5125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797" i="1" dirty="0" smtClean="0">
                          <a:latin typeface="Cambria Math" panose="02040503050406030204" pitchFamily="18" charset="0"/>
                          <a:cs typeface="Times New Roman" panose="02020603050405020304" pitchFamily="18" charset="0"/>
                        </a:rPr>
                        <m:t>𝑝</m:t>
                      </m:r>
                    </m:oMath>
                  </m:oMathPara>
                </a14:m>
                <a:endParaRPr lang="en-US" sz="2797" baseline="-25000" dirty="0">
                  <a:latin typeface="Times New Roman" panose="02020603050405020304" pitchFamily="18" charset="0"/>
                  <a:cs typeface="Times New Roman" panose="02020603050405020304" pitchFamily="18" charset="0"/>
                </a:endParaRPr>
              </a:p>
            </p:txBody>
          </p:sp>
        </mc:Choice>
        <mc:Fallback>
          <p:sp>
            <p:nvSpPr>
              <p:cNvPr id="15" name="TextBox 14">
                <a:extLst>
                  <a:ext uri="{FF2B5EF4-FFF2-40B4-BE49-F238E27FC236}">
                    <a16:creationId xmlns:a16="http://schemas.microsoft.com/office/drawing/2014/main" id="{A631B6A1-B52F-9AF3-16C0-22FD91BCAFF1}"/>
                  </a:ext>
                </a:extLst>
              </p:cNvPr>
              <p:cNvSpPr txBox="1">
                <a:spLocks noRot="1" noChangeAspect="1" noMove="1" noResize="1" noEditPoints="1" noAdjustHandles="1" noChangeArrowheads="1" noChangeShapeType="1" noTextEdit="1"/>
              </p:cNvSpPr>
              <p:nvPr/>
            </p:nvSpPr>
            <p:spPr>
              <a:xfrm>
                <a:off x="2522222" y="2280811"/>
                <a:ext cx="482826" cy="512576"/>
              </a:xfrm>
              <a:prstGeom prst="rect">
                <a:avLst/>
              </a:prstGeom>
              <a:blipFill>
                <a:blip r:embed="rId4"/>
                <a:stretch>
                  <a:fillRect b="-1707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16" name="Table 15">
                <a:extLst>
                  <a:ext uri="{FF2B5EF4-FFF2-40B4-BE49-F238E27FC236}">
                    <a16:creationId xmlns:a16="http://schemas.microsoft.com/office/drawing/2014/main" id="{3F21706C-54CC-7D22-DDC6-DB54635451BE}"/>
                  </a:ext>
                </a:extLst>
              </p:cNvPr>
              <p:cNvGraphicFramePr>
                <a:graphicFrameLocks noGrp="1"/>
              </p:cNvGraphicFramePr>
              <p:nvPr>
                <p:extLst>
                  <p:ext uri="{D42A27DB-BD31-4B8C-83A1-F6EECF244321}">
                    <p14:modId xmlns:p14="http://schemas.microsoft.com/office/powerpoint/2010/main" val="2570843740"/>
                  </p:ext>
                </p:extLst>
              </p:nvPr>
            </p:nvGraphicFramePr>
            <p:xfrm>
              <a:off x="1508727" y="5654773"/>
              <a:ext cx="2509815" cy="457200"/>
            </p:xfrm>
            <a:graphic>
              <a:graphicData uri="http://schemas.openxmlformats.org/drawingml/2006/table">
                <a:tbl>
                  <a:tblPr firstRow="1" bandRow="1">
                    <a:tableStyleId>{5C22544A-7EE6-4342-B048-85BDC9FD1C3A}</a:tableStyleId>
                  </a:tblPr>
                  <a:tblGrid>
                    <a:gridCol w="501963">
                      <a:extLst>
                        <a:ext uri="{9D8B030D-6E8A-4147-A177-3AD203B41FA5}">
                          <a16:colId xmlns:a16="http://schemas.microsoft.com/office/drawing/2014/main" val="440623976"/>
                        </a:ext>
                      </a:extLst>
                    </a:gridCol>
                    <a:gridCol w="501963">
                      <a:extLst>
                        <a:ext uri="{9D8B030D-6E8A-4147-A177-3AD203B41FA5}">
                          <a16:colId xmlns:a16="http://schemas.microsoft.com/office/drawing/2014/main" val="2300620790"/>
                        </a:ext>
                      </a:extLst>
                    </a:gridCol>
                    <a:gridCol w="501963">
                      <a:extLst>
                        <a:ext uri="{9D8B030D-6E8A-4147-A177-3AD203B41FA5}">
                          <a16:colId xmlns:a16="http://schemas.microsoft.com/office/drawing/2014/main" val="4210497350"/>
                        </a:ext>
                      </a:extLst>
                    </a:gridCol>
                    <a:gridCol w="501963">
                      <a:extLst>
                        <a:ext uri="{9D8B030D-6E8A-4147-A177-3AD203B41FA5}">
                          <a16:colId xmlns:a16="http://schemas.microsoft.com/office/drawing/2014/main" val="1355715283"/>
                        </a:ext>
                      </a:extLst>
                    </a:gridCol>
                    <a:gridCol w="501963">
                      <a:extLst>
                        <a:ext uri="{9D8B030D-6E8A-4147-A177-3AD203B41FA5}">
                          <a16:colId xmlns:a16="http://schemas.microsoft.com/office/drawing/2014/main" val="4188481745"/>
                        </a:ext>
                      </a:extLst>
                    </a:gridCol>
                  </a:tblGrid>
                  <a:tr h="393606">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1</m:t>
                                    </m:r>
                                  </m:sub>
                                </m:sSub>
                              </m:oMath>
                            </m:oMathPara>
                          </a14:m>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2</m:t>
                                    </m:r>
                                  </m:sub>
                                </m:sSub>
                              </m:oMath>
                            </m:oMathPara>
                          </a14:m>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3</m:t>
                                    </m:r>
                                  </m:sub>
                                </m:sSub>
                              </m:oMath>
                            </m:oMathPara>
                          </a14:m>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4</m:t>
                                    </m:r>
                                  </m:sub>
                                </m:sSub>
                              </m:oMath>
                            </m:oMathPara>
                          </a14:m>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5</m:t>
                                    </m:r>
                                  </m:sub>
                                </m:sSub>
                              </m:oMath>
                            </m:oMathPara>
                          </a14:m>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5152605"/>
                      </a:ext>
                    </a:extLst>
                  </a:tr>
                </a:tbl>
              </a:graphicData>
            </a:graphic>
          </p:graphicFrame>
        </mc:Choice>
        <mc:Fallback>
          <p:graphicFrame>
            <p:nvGraphicFramePr>
              <p:cNvPr id="16" name="Table 15">
                <a:extLst>
                  <a:ext uri="{FF2B5EF4-FFF2-40B4-BE49-F238E27FC236}">
                    <a16:creationId xmlns:a16="http://schemas.microsoft.com/office/drawing/2014/main" id="{3F21706C-54CC-7D22-DDC6-DB54635451BE}"/>
                  </a:ext>
                </a:extLst>
              </p:cNvPr>
              <p:cNvGraphicFramePr>
                <a:graphicFrameLocks noGrp="1"/>
              </p:cNvGraphicFramePr>
              <p:nvPr>
                <p:extLst>
                  <p:ext uri="{D42A27DB-BD31-4B8C-83A1-F6EECF244321}">
                    <p14:modId xmlns:p14="http://schemas.microsoft.com/office/powerpoint/2010/main" val="2570843740"/>
                  </p:ext>
                </p:extLst>
              </p:nvPr>
            </p:nvGraphicFramePr>
            <p:xfrm>
              <a:off x="1508727" y="5654773"/>
              <a:ext cx="2509815" cy="457200"/>
            </p:xfrm>
            <a:graphic>
              <a:graphicData uri="http://schemas.openxmlformats.org/drawingml/2006/table">
                <a:tbl>
                  <a:tblPr firstRow="1" bandRow="1">
                    <a:tableStyleId>{5C22544A-7EE6-4342-B048-85BDC9FD1C3A}</a:tableStyleId>
                  </a:tblPr>
                  <a:tblGrid>
                    <a:gridCol w="501963">
                      <a:extLst>
                        <a:ext uri="{9D8B030D-6E8A-4147-A177-3AD203B41FA5}">
                          <a16:colId xmlns:a16="http://schemas.microsoft.com/office/drawing/2014/main" val="440623976"/>
                        </a:ext>
                      </a:extLst>
                    </a:gridCol>
                    <a:gridCol w="501963">
                      <a:extLst>
                        <a:ext uri="{9D8B030D-6E8A-4147-A177-3AD203B41FA5}">
                          <a16:colId xmlns:a16="http://schemas.microsoft.com/office/drawing/2014/main" val="2300620790"/>
                        </a:ext>
                      </a:extLst>
                    </a:gridCol>
                    <a:gridCol w="501963">
                      <a:extLst>
                        <a:ext uri="{9D8B030D-6E8A-4147-A177-3AD203B41FA5}">
                          <a16:colId xmlns:a16="http://schemas.microsoft.com/office/drawing/2014/main" val="4210497350"/>
                        </a:ext>
                      </a:extLst>
                    </a:gridCol>
                    <a:gridCol w="501963">
                      <a:extLst>
                        <a:ext uri="{9D8B030D-6E8A-4147-A177-3AD203B41FA5}">
                          <a16:colId xmlns:a16="http://schemas.microsoft.com/office/drawing/2014/main" val="1355715283"/>
                        </a:ext>
                      </a:extLst>
                    </a:gridCol>
                    <a:gridCol w="501963">
                      <a:extLst>
                        <a:ext uri="{9D8B030D-6E8A-4147-A177-3AD203B41FA5}">
                          <a16:colId xmlns:a16="http://schemas.microsoft.com/office/drawing/2014/main" val="4188481745"/>
                        </a:ext>
                      </a:extLst>
                    </a:gridCol>
                  </a:tblGrid>
                  <a:tr h="45720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t="-2703" r="-400000" b="-2703"/>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100000" t="-2703" r="-300000" b="-2703"/>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205128" t="-2703" r="-207692" b="-2703"/>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297500" t="-2703" r="-102500" b="-2703"/>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397500" t="-2703" r="-2500" b="-2703"/>
                          </a:stretch>
                        </a:blipFill>
                      </a:tcPr>
                    </a:tc>
                    <a:extLst>
                      <a:ext uri="{0D108BD9-81ED-4DB2-BD59-A6C34878D82A}">
                        <a16:rowId xmlns:a16="http://schemas.microsoft.com/office/drawing/2014/main" val="3775152605"/>
                      </a:ext>
                    </a:extLst>
                  </a:tr>
                </a:tbl>
              </a:graphicData>
            </a:graphic>
          </p:graphicFrame>
        </mc:Fallback>
      </mc:AlternateContent>
    </p:spTree>
    <p:extLst>
      <p:ext uri="{BB962C8B-B14F-4D97-AF65-F5344CB8AC3E}">
        <p14:creationId xmlns:p14="http://schemas.microsoft.com/office/powerpoint/2010/main" val="4212884894"/>
      </p:ext>
    </p:extLst>
  </p:cSld>
  <p:clrMapOvr>
    <a:masterClrMapping/>
  </p:clrMapOvr>
  <mc:AlternateContent xmlns:mc="http://schemas.openxmlformats.org/markup-compatibility/2006" xmlns:p14="http://schemas.microsoft.com/office/powerpoint/2010/main">
    <mc:Choice Requires="p14">
      <p:transition spd="slow" p14:dur="2000" advTm="10236"/>
    </mc:Choice>
    <mc:Fallback xmlns="">
      <p:transition spd="slow" advTm="10236"/>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8BDBB-042C-494C-A05E-EDFA7D0FB285}"/>
              </a:ext>
            </a:extLst>
          </p:cNvPr>
          <p:cNvSpPr>
            <a:spLocks noGrp="1"/>
          </p:cNvSpPr>
          <p:nvPr>
            <p:ph type="title"/>
          </p:nvPr>
        </p:nvSpPr>
        <p:spPr/>
        <p:txBody>
          <a:bodyPr>
            <a:noAutofit/>
          </a:bodyPr>
          <a:lstStyle/>
          <a:p>
            <a:r>
              <a:rPr lang="en-US" sz="4267" dirty="0"/>
              <a:t>To show multiple layers of neurons, we need to simplify our logistic regression graph.</a:t>
            </a:r>
          </a:p>
        </p:txBody>
      </p:sp>
      <p:cxnSp>
        <p:nvCxnSpPr>
          <p:cNvPr id="35" name="Straight Arrow Connector 34">
            <a:extLst>
              <a:ext uri="{FF2B5EF4-FFF2-40B4-BE49-F238E27FC236}">
                <a16:creationId xmlns:a16="http://schemas.microsoft.com/office/drawing/2014/main" id="{7AC3DBEE-ECC0-608B-A7A6-09E660BF1A05}"/>
              </a:ext>
            </a:extLst>
          </p:cNvPr>
          <p:cNvCxnSpPr>
            <a:cxnSpLocks/>
            <a:stCxn id="65" idx="0"/>
          </p:cNvCxnSpPr>
          <p:nvPr/>
        </p:nvCxnSpPr>
        <p:spPr>
          <a:xfrm flipH="1" flipV="1">
            <a:off x="9404946" y="4197090"/>
            <a:ext cx="5379" cy="144716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76F5BC22-74A3-26C4-8FB5-03E3BCC95F1C}"/>
              </a:ext>
            </a:extLst>
          </p:cNvPr>
          <p:cNvCxnSpPr>
            <a:cxnSpLocks/>
          </p:cNvCxnSpPr>
          <p:nvPr/>
        </p:nvCxnSpPr>
        <p:spPr>
          <a:xfrm flipV="1">
            <a:off x="8396840" y="4197090"/>
            <a:ext cx="832016" cy="144716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83943FD5-137F-CC65-3219-11BB4675A2C0}"/>
              </a:ext>
            </a:extLst>
          </p:cNvPr>
          <p:cNvCxnSpPr>
            <a:cxnSpLocks/>
          </p:cNvCxnSpPr>
          <p:nvPr/>
        </p:nvCxnSpPr>
        <p:spPr>
          <a:xfrm flipV="1">
            <a:off x="8932462" y="4197090"/>
            <a:ext cx="351222" cy="144716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0" name="Straight Arrow Connector 39">
            <a:extLst>
              <a:ext uri="{FF2B5EF4-FFF2-40B4-BE49-F238E27FC236}">
                <a16:creationId xmlns:a16="http://schemas.microsoft.com/office/drawing/2014/main" id="{D051071D-A8BE-0FC7-F368-4A27EBF1D930}"/>
              </a:ext>
            </a:extLst>
          </p:cNvPr>
          <p:cNvCxnSpPr>
            <a:cxnSpLocks/>
          </p:cNvCxnSpPr>
          <p:nvPr/>
        </p:nvCxnSpPr>
        <p:spPr>
          <a:xfrm flipH="1" flipV="1">
            <a:off x="9404946" y="4197090"/>
            <a:ext cx="518390" cy="144716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3" name="Straight Arrow Connector 52">
            <a:extLst>
              <a:ext uri="{FF2B5EF4-FFF2-40B4-BE49-F238E27FC236}">
                <a16:creationId xmlns:a16="http://schemas.microsoft.com/office/drawing/2014/main" id="{777602EA-3116-8328-9CD5-4E7DBAFEACAE}"/>
              </a:ext>
            </a:extLst>
          </p:cNvPr>
          <p:cNvCxnSpPr>
            <a:cxnSpLocks/>
          </p:cNvCxnSpPr>
          <p:nvPr/>
        </p:nvCxnSpPr>
        <p:spPr>
          <a:xfrm flipH="1" flipV="1">
            <a:off x="9532599" y="4197090"/>
            <a:ext cx="876703" cy="14554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5" name="TextBox 54">
            <a:extLst>
              <a:ext uri="{FF2B5EF4-FFF2-40B4-BE49-F238E27FC236}">
                <a16:creationId xmlns:a16="http://schemas.microsoft.com/office/drawing/2014/main" id="{3D11B9F0-6943-29E8-7BB0-7C0069D9CCF2}"/>
              </a:ext>
            </a:extLst>
          </p:cNvPr>
          <p:cNvSpPr txBox="1"/>
          <p:nvPr/>
        </p:nvSpPr>
        <p:spPr>
          <a:xfrm>
            <a:off x="10249269" y="4475979"/>
            <a:ext cx="695655" cy="522772"/>
          </a:xfrm>
          <a:prstGeom prst="rect">
            <a:avLst/>
          </a:prstGeom>
          <a:noFill/>
        </p:spPr>
        <p:txBody>
          <a:bodyPr wrap="square" rtlCol="0">
            <a:spAutoFit/>
          </a:bodyPr>
          <a:lstStyle/>
          <a:p>
            <a:r>
              <a:rPr lang="en-US" sz="2797" b="1" i="1" dirty="0">
                <a:latin typeface="Times New Roman" panose="02020603050405020304" pitchFamily="18" charset="0"/>
                <a:cs typeface="Times New Roman" panose="02020603050405020304" pitchFamily="18" charset="0"/>
              </a:rPr>
              <a:t>b</a:t>
            </a:r>
            <a:endParaRPr lang="en-US" sz="2797" baseline="-25000" dirty="0">
              <a:latin typeface="Times New Roman" panose="02020603050405020304" pitchFamily="18" charset="0"/>
              <a:cs typeface="Times New Roman" panose="02020603050405020304" pitchFamily="18" charset="0"/>
            </a:endParaRPr>
          </a:p>
        </p:txBody>
      </p:sp>
      <p:graphicFrame>
        <p:nvGraphicFramePr>
          <p:cNvPr id="65" name="Table 64">
            <a:extLst>
              <a:ext uri="{FF2B5EF4-FFF2-40B4-BE49-F238E27FC236}">
                <a16:creationId xmlns:a16="http://schemas.microsoft.com/office/drawing/2014/main" id="{641FF412-34B6-3A19-CAE0-82E588A25841}"/>
              </a:ext>
            </a:extLst>
          </p:cNvPr>
          <p:cNvGraphicFramePr>
            <a:graphicFrameLocks noGrp="1"/>
          </p:cNvGraphicFramePr>
          <p:nvPr>
            <p:extLst>
              <p:ext uri="{D42A27DB-BD31-4B8C-83A1-F6EECF244321}">
                <p14:modId xmlns:p14="http://schemas.microsoft.com/office/powerpoint/2010/main" val="414774127"/>
              </p:ext>
            </p:extLst>
          </p:nvPr>
        </p:nvGraphicFramePr>
        <p:xfrm>
          <a:off x="8155418" y="5644250"/>
          <a:ext cx="2509815" cy="457200"/>
        </p:xfrm>
        <a:graphic>
          <a:graphicData uri="http://schemas.openxmlformats.org/drawingml/2006/table">
            <a:tbl>
              <a:tblPr firstRow="1" bandRow="1">
                <a:tableStyleId>{5C22544A-7EE6-4342-B048-85BDC9FD1C3A}</a:tableStyleId>
              </a:tblPr>
              <a:tblGrid>
                <a:gridCol w="501963">
                  <a:extLst>
                    <a:ext uri="{9D8B030D-6E8A-4147-A177-3AD203B41FA5}">
                      <a16:colId xmlns:a16="http://schemas.microsoft.com/office/drawing/2014/main" val="440623976"/>
                    </a:ext>
                  </a:extLst>
                </a:gridCol>
                <a:gridCol w="501963">
                  <a:extLst>
                    <a:ext uri="{9D8B030D-6E8A-4147-A177-3AD203B41FA5}">
                      <a16:colId xmlns:a16="http://schemas.microsoft.com/office/drawing/2014/main" val="2300620790"/>
                    </a:ext>
                  </a:extLst>
                </a:gridCol>
                <a:gridCol w="501963">
                  <a:extLst>
                    <a:ext uri="{9D8B030D-6E8A-4147-A177-3AD203B41FA5}">
                      <a16:colId xmlns:a16="http://schemas.microsoft.com/office/drawing/2014/main" val="4210497350"/>
                    </a:ext>
                  </a:extLst>
                </a:gridCol>
                <a:gridCol w="501963">
                  <a:extLst>
                    <a:ext uri="{9D8B030D-6E8A-4147-A177-3AD203B41FA5}">
                      <a16:colId xmlns:a16="http://schemas.microsoft.com/office/drawing/2014/main" val="1355715283"/>
                    </a:ext>
                  </a:extLst>
                </a:gridCol>
                <a:gridCol w="501963">
                  <a:extLst>
                    <a:ext uri="{9D8B030D-6E8A-4147-A177-3AD203B41FA5}">
                      <a16:colId xmlns:a16="http://schemas.microsoft.com/office/drawing/2014/main" val="4188481745"/>
                    </a:ext>
                  </a:extLst>
                </a:gridCol>
              </a:tblGrid>
              <a:tr h="393606">
                <a:tc>
                  <a:txBody>
                    <a:bodyPr/>
                    <a:lstStyle/>
                    <a:p>
                      <a:pPr algn="ctr"/>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5152605"/>
                  </a:ext>
                </a:extLst>
              </a:tr>
            </a:tbl>
          </a:graphicData>
        </a:graphic>
      </p:graphicFrame>
      <p:sp>
        <p:nvSpPr>
          <p:cNvPr id="4" name="Right Arrow 3">
            <a:extLst>
              <a:ext uri="{FF2B5EF4-FFF2-40B4-BE49-F238E27FC236}">
                <a16:creationId xmlns:a16="http://schemas.microsoft.com/office/drawing/2014/main" id="{AA0F3F72-7447-946D-CBB5-988619C43403}"/>
              </a:ext>
            </a:extLst>
          </p:cNvPr>
          <p:cNvSpPr/>
          <p:nvPr/>
        </p:nvSpPr>
        <p:spPr>
          <a:xfrm>
            <a:off x="5290008" y="3737617"/>
            <a:ext cx="1611984" cy="114831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simplify</a:t>
            </a:r>
          </a:p>
        </p:txBody>
      </p:sp>
      <p:graphicFrame>
        <p:nvGraphicFramePr>
          <p:cNvPr id="72" name="Table 71">
            <a:extLst>
              <a:ext uri="{FF2B5EF4-FFF2-40B4-BE49-F238E27FC236}">
                <a16:creationId xmlns:a16="http://schemas.microsoft.com/office/drawing/2014/main" id="{8A40039C-245C-0E07-DACF-CE4B189304ED}"/>
              </a:ext>
            </a:extLst>
          </p:cNvPr>
          <p:cNvGraphicFramePr>
            <a:graphicFrameLocks noGrp="1"/>
          </p:cNvGraphicFramePr>
          <p:nvPr>
            <p:extLst>
              <p:ext uri="{D42A27DB-BD31-4B8C-83A1-F6EECF244321}">
                <p14:modId xmlns:p14="http://schemas.microsoft.com/office/powerpoint/2010/main" val="2829241136"/>
              </p:ext>
            </p:extLst>
          </p:nvPr>
        </p:nvGraphicFramePr>
        <p:xfrm>
          <a:off x="9179583" y="3748140"/>
          <a:ext cx="461487" cy="459473"/>
        </p:xfrm>
        <a:graphic>
          <a:graphicData uri="http://schemas.openxmlformats.org/drawingml/2006/table">
            <a:tbl>
              <a:tblPr firstRow="1" bandRow="1">
                <a:tableStyleId>{5C22544A-7EE6-4342-B048-85BDC9FD1C3A}</a:tableStyleId>
              </a:tblPr>
              <a:tblGrid>
                <a:gridCol w="461487">
                  <a:extLst>
                    <a:ext uri="{9D8B030D-6E8A-4147-A177-3AD203B41FA5}">
                      <a16:colId xmlns:a16="http://schemas.microsoft.com/office/drawing/2014/main" val="4002730172"/>
                    </a:ext>
                  </a:extLst>
                </a:gridCol>
              </a:tblGrid>
              <a:tr h="459473">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75152605"/>
                  </a:ext>
                </a:extLst>
              </a:tr>
            </a:tbl>
          </a:graphicData>
        </a:graphic>
      </p:graphicFrame>
      <p:sp>
        <p:nvSpPr>
          <p:cNvPr id="73" name="TextBox 72">
            <a:extLst>
              <a:ext uri="{FF2B5EF4-FFF2-40B4-BE49-F238E27FC236}">
                <a16:creationId xmlns:a16="http://schemas.microsoft.com/office/drawing/2014/main" id="{A3D19F09-6639-4D6B-228C-F478D62D310D}"/>
              </a:ext>
            </a:extLst>
          </p:cNvPr>
          <p:cNvSpPr txBox="1"/>
          <p:nvPr/>
        </p:nvSpPr>
        <p:spPr>
          <a:xfrm>
            <a:off x="9666921" y="3684841"/>
            <a:ext cx="695655"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z</a:t>
            </a:r>
            <a:endParaRPr lang="en-US" sz="2797" baseline="-25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4" name="Oval 73">
                <a:extLst>
                  <a:ext uri="{FF2B5EF4-FFF2-40B4-BE49-F238E27FC236}">
                    <a16:creationId xmlns:a16="http://schemas.microsoft.com/office/drawing/2014/main" id="{EA3E32D6-2DFA-50AF-39EE-2BB21D039457}"/>
                  </a:ext>
                </a:extLst>
              </p:cNvPr>
              <p:cNvSpPr/>
              <p:nvPr/>
            </p:nvSpPr>
            <p:spPr>
              <a:xfrm>
                <a:off x="9167940" y="3070501"/>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xmlns="">
          <p:sp>
            <p:nvSpPr>
              <p:cNvPr id="74" name="Oval 73">
                <a:extLst>
                  <a:ext uri="{FF2B5EF4-FFF2-40B4-BE49-F238E27FC236}">
                    <a16:creationId xmlns:a16="http://schemas.microsoft.com/office/drawing/2014/main" id="{EA3E32D6-2DFA-50AF-39EE-2BB21D039457}"/>
                  </a:ext>
                </a:extLst>
              </p:cNvPr>
              <p:cNvSpPr>
                <a:spLocks noRot="1" noChangeAspect="1" noMove="1" noResize="1" noEditPoints="1" noAdjustHandles="1" noChangeArrowheads="1" noChangeShapeType="1" noTextEdit="1"/>
              </p:cNvSpPr>
              <p:nvPr/>
            </p:nvSpPr>
            <p:spPr>
              <a:xfrm>
                <a:off x="9167940" y="3070501"/>
                <a:ext cx="470357" cy="459473"/>
              </a:xfrm>
              <a:prstGeom prst="ellipse">
                <a:avLst/>
              </a:prstGeom>
              <a:blipFill>
                <a:blip r:embed="rId6"/>
                <a:stretch>
                  <a:fillRect l="-35897" t="-10526" b="-42105"/>
                </a:stretch>
              </a:blipFill>
            </p:spPr>
            <p:txBody>
              <a:bodyPr/>
              <a:lstStyle/>
              <a:p>
                <a:r>
                  <a:rPr lang="en-US">
                    <a:noFill/>
                  </a:rPr>
                  <a:t> </a:t>
                </a:r>
              </a:p>
            </p:txBody>
          </p:sp>
        </mc:Fallback>
      </mc:AlternateContent>
      <p:cxnSp>
        <p:nvCxnSpPr>
          <p:cNvPr id="75" name="Straight Arrow Connector 74">
            <a:extLst>
              <a:ext uri="{FF2B5EF4-FFF2-40B4-BE49-F238E27FC236}">
                <a16:creationId xmlns:a16="http://schemas.microsoft.com/office/drawing/2014/main" id="{C8887F3A-570F-E55E-882F-2D6CE8D9A2B7}"/>
              </a:ext>
            </a:extLst>
          </p:cNvPr>
          <p:cNvCxnSpPr>
            <a:cxnSpLocks/>
            <a:stCxn id="72" idx="0"/>
            <a:endCxn id="74" idx="4"/>
          </p:cNvCxnSpPr>
          <p:nvPr/>
        </p:nvCxnSpPr>
        <p:spPr>
          <a:xfrm flipH="1" flipV="1">
            <a:off x="9403119" y="3529974"/>
            <a:ext cx="7207" cy="2181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76" name="Table 75">
            <a:extLst>
              <a:ext uri="{FF2B5EF4-FFF2-40B4-BE49-F238E27FC236}">
                <a16:creationId xmlns:a16="http://schemas.microsoft.com/office/drawing/2014/main" id="{C678A8A6-FEE9-9015-79F1-EEA5E3C29C3D}"/>
              </a:ext>
            </a:extLst>
          </p:cNvPr>
          <p:cNvGraphicFramePr>
            <a:graphicFrameLocks noGrp="1"/>
          </p:cNvGraphicFramePr>
          <p:nvPr>
            <p:extLst>
              <p:ext uri="{D42A27DB-BD31-4B8C-83A1-F6EECF244321}">
                <p14:modId xmlns:p14="http://schemas.microsoft.com/office/powerpoint/2010/main" val="2202398602"/>
              </p:ext>
            </p:extLst>
          </p:nvPr>
        </p:nvGraphicFramePr>
        <p:xfrm>
          <a:off x="9172376" y="2346710"/>
          <a:ext cx="461487" cy="459473"/>
        </p:xfrm>
        <a:graphic>
          <a:graphicData uri="http://schemas.openxmlformats.org/drawingml/2006/table">
            <a:tbl>
              <a:tblPr firstRow="1" bandRow="1">
                <a:tableStyleId>{5C22544A-7EE6-4342-B048-85BDC9FD1C3A}</a:tableStyleId>
              </a:tblPr>
              <a:tblGrid>
                <a:gridCol w="461487">
                  <a:extLst>
                    <a:ext uri="{9D8B030D-6E8A-4147-A177-3AD203B41FA5}">
                      <a16:colId xmlns:a16="http://schemas.microsoft.com/office/drawing/2014/main" val="4002730172"/>
                    </a:ext>
                  </a:extLst>
                </a:gridCol>
              </a:tblGrid>
              <a:tr h="459473">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75152605"/>
                  </a:ext>
                </a:extLst>
              </a:tr>
            </a:tbl>
          </a:graphicData>
        </a:graphic>
      </p:graphicFrame>
      <p:cxnSp>
        <p:nvCxnSpPr>
          <p:cNvPr id="77" name="Straight Arrow Connector 76">
            <a:extLst>
              <a:ext uri="{FF2B5EF4-FFF2-40B4-BE49-F238E27FC236}">
                <a16:creationId xmlns:a16="http://schemas.microsoft.com/office/drawing/2014/main" id="{7F60A2A8-FE53-84CC-BBD0-0D43BD0C3A2C}"/>
              </a:ext>
            </a:extLst>
          </p:cNvPr>
          <p:cNvCxnSpPr>
            <a:cxnSpLocks/>
            <a:stCxn id="74" idx="0"/>
            <a:endCxn id="76" idx="2"/>
          </p:cNvCxnSpPr>
          <p:nvPr/>
        </p:nvCxnSpPr>
        <p:spPr>
          <a:xfrm flipV="1">
            <a:off x="9403119" y="2806183"/>
            <a:ext cx="0" cy="26431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384094E0-C573-51C5-3382-1EA0F1CB7C4E}"/>
                  </a:ext>
                </a:extLst>
              </p:cNvPr>
              <p:cNvSpPr txBox="1"/>
              <p:nvPr/>
            </p:nvSpPr>
            <p:spPr>
              <a:xfrm>
                <a:off x="9602374" y="2300501"/>
                <a:ext cx="482826" cy="5125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797" i="1" dirty="0" smtClean="0">
                          <a:latin typeface="Cambria Math" panose="02040503050406030204" pitchFamily="18" charset="0"/>
                          <a:cs typeface="Times New Roman" panose="02020603050405020304" pitchFamily="18" charset="0"/>
                        </a:rPr>
                        <m:t>𝑝</m:t>
                      </m:r>
                    </m:oMath>
                  </m:oMathPara>
                </a14:m>
                <a:endParaRPr lang="en-US" sz="2797" baseline="-25000" dirty="0">
                  <a:latin typeface="Times New Roman" panose="02020603050405020304" pitchFamily="18" charset="0"/>
                  <a:cs typeface="Times New Roman" panose="02020603050405020304" pitchFamily="18" charset="0"/>
                </a:endParaRPr>
              </a:p>
            </p:txBody>
          </p:sp>
        </mc:Choice>
        <mc:Fallback xmlns="">
          <p:sp>
            <p:nvSpPr>
              <p:cNvPr id="78" name="TextBox 77">
                <a:extLst>
                  <a:ext uri="{FF2B5EF4-FFF2-40B4-BE49-F238E27FC236}">
                    <a16:creationId xmlns:a16="http://schemas.microsoft.com/office/drawing/2014/main" id="{384094E0-C573-51C5-3382-1EA0F1CB7C4E}"/>
                  </a:ext>
                </a:extLst>
              </p:cNvPr>
              <p:cNvSpPr txBox="1">
                <a:spLocks noRot="1" noChangeAspect="1" noMove="1" noResize="1" noEditPoints="1" noAdjustHandles="1" noChangeArrowheads="1" noChangeShapeType="1" noTextEdit="1"/>
              </p:cNvSpPr>
              <p:nvPr/>
            </p:nvSpPr>
            <p:spPr>
              <a:xfrm>
                <a:off x="9602374" y="2300501"/>
                <a:ext cx="482826" cy="512576"/>
              </a:xfrm>
              <a:prstGeom prst="rect">
                <a:avLst/>
              </a:prstGeom>
              <a:blipFill>
                <a:blip r:embed="rId7"/>
                <a:stretch>
                  <a:fillRect b="-14286"/>
                </a:stretch>
              </a:blipFill>
            </p:spPr>
            <p:txBody>
              <a:bodyPr/>
              <a:lstStyle/>
              <a:p>
                <a:r>
                  <a:rPr lang="en-US">
                    <a:noFill/>
                  </a:rPr>
                  <a:t> </a:t>
                </a:r>
              </a:p>
            </p:txBody>
          </p:sp>
        </mc:Fallback>
      </mc:AlternateContent>
      <p:sp>
        <p:nvSpPr>
          <p:cNvPr id="86" name="TextBox 85">
            <a:extLst>
              <a:ext uri="{FF2B5EF4-FFF2-40B4-BE49-F238E27FC236}">
                <a16:creationId xmlns:a16="http://schemas.microsoft.com/office/drawing/2014/main" id="{1D08B186-40F4-D184-71C0-F4D203B56784}"/>
              </a:ext>
            </a:extLst>
          </p:cNvPr>
          <p:cNvSpPr txBox="1"/>
          <p:nvPr/>
        </p:nvSpPr>
        <p:spPr>
          <a:xfrm>
            <a:off x="10933280" y="5589201"/>
            <a:ext cx="695655" cy="522772"/>
          </a:xfrm>
          <a:prstGeom prst="rect">
            <a:avLst/>
          </a:prstGeom>
          <a:noFill/>
        </p:spPr>
        <p:txBody>
          <a:bodyPr wrap="square" rtlCol="0">
            <a:spAutoFit/>
          </a:bodyPr>
          <a:lstStyle/>
          <a:p>
            <a:r>
              <a:rPr lang="en-US" sz="2797" b="1" i="1" dirty="0">
                <a:latin typeface="Times New Roman" panose="02020603050405020304" pitchFamily="18" charset="0"/>
                <a:cs typeface="Times New Roman" panose="02020603050405020304" pitchFamily="18" charset="0"/>
              </a:rPr>
              <a:t>x</a:t>
            </a:r>
            <a:endParaRPr lang="en-US" sz="2797" b="1" baseline="-25000" dirty="0">
              <a:latin typeface="Times New Roman" panose="02020603050405020304" pitchFamily="18" charset="0"/>
              <a:cs typeface="Times New Roman" panose="02020603050405020304" pitchFamily="18" charset="0"/>
            </a:endParaRPr>
          </a:p>
        </p:txBody>
      </p:sp>
      <p:cxnSp>
        <p:nvCxnSpPr>
          <p:cNvPr id="3" name="Straight Arrow Connector 2">
            <a:extLst>
              <a:ext uri="{FF2B5EF4-FFF2-40B4-BE49-F238E27FC236}">
                <a16:creationId xmlns:a16="http://schemas.microsoft.com/office/drawing/2014/main" id="{4E1FD369-7DE9-3241-E2AD-E0167E49237F}"/>
              </a:ext>
            </a:extLst>
          </p:cNvPr>
          <p:cNvCxnSpPr>
            <a:cxnSpLocks/>
            <a:stCxn id="18" idx="0"/>
            <a:endCxn id="11" idx="2"/>
          </p:cNvCxnSpPr>
          <p:nvPr/>
        </p:nvCxnSpPr>
        <p:spPr>
          <a:xfrm flipH="1" flipV="1">
            <a:off x="2752965" y="4197090"/>
            <a:ext cx="10669" cy="145768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 name="Straight Arrow Connector 4">
            <a:extLst>
              <a:ext uri="{FF2B5EF4-FFF2-40B4-BE49-F238E27FC236}">
                <a16:creationId xmlns:a16="http://schemas.microsoft.com/office/drawing/2014/main" id="{D0C77CA3-DE89-949B-8A41-9646D3F8E53D}"/>
              </a:ext>
            </a:extLst>
          </p:cNvPr>
          <p:cNvCxnSpPr>
            <a:cxnSpLocks/>
          </p:cNvCxnSpPr>
          <p:nvPr/>
        </p:nvCxnSpPr>
        <p:spPr>
          <a:xfrm flipV="1">
            <a:off x="1762831" y="4197090"/>
            <a:ext cx="814044" cy="144885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BA850777-A502-F15E-2288-256DADF49983}"/>
              </a:ext>
            </a:extLst>
          </p:cNvPr>
          <p:cNvCxnSpPr>
            <a:cxnSpLocks/>
          </p:cNvCxnSpPr>
          <p:nvPr/>
        </p:nvCxnSpPr>
        <p:spPr>
          <a:xfrm flipV="1">
            <a:off x="2257898" y="4197090"/>
            <a:ext cx="373805" cy="14554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 name="Straight Arrow Connector 6">
            <a:extLst>
              <a:ext uri="{FF2B5EF4-FFF2-40B4-BE49-F238E27FC236}">
                <a16:creationId xmlns:a16="http://schemas.microsoft.com/office/drawing/2014/main" id="{46CF5028-D792-8DEF-C9A8-0B284FE451AB}"/>
              </a:ext>
            </a:extLst>
          </p:cNvPr>
          <p:cNvCxnSpPr>
            <a:cxnSpLocks/>
            <a:endCxn id="11" idx="2"/>
          </p:cNvCxnSpPr>
          <p:nvPr/>
        </p:nvCxnSpPr>
        <p:spPr>
          <a:xfrm flipH="1" flipV="1">
            <a:off x="2752965" y="4197090"/>
            <a:ext cx="505736" cy="144885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 name="Straight Arrow Connector 7">
            <a:extLst>
              <a:ext uri="{FF2B5EF4-FFF2-40B4-BE49-F238E27FC236}">
                <a16:creationId xmlns:a16="http://schemas.microsoft.com/office/drawing/2014/main" id="{88DDCB77-299B-3C8E-5394-CFC52031FC4B}"/>
              </a:ext>
            </a:extLst>
          </p:cNvPr>
          <p:cNvCxnSpPr>
            <a:cxnSpLocks/>
          </p:cNvCxnSpPr>
          <p:nvPr/>
        </p:nvCxnSpPr>
        <p:spPr>
          <a:xfrm flipH="1" flipV="1">
            <a:off x="2880618" y="4197090"/>
            <a:ext cx="881993" cy="144885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C415903A-7F23-98C5-1F5E-8C4582E71848}"/>
              </a:ext>
            </a:extLst>
          </p:cNvPr>
          <p:cNvSpPr txBox="1"/>
          <p:nvPr/>
        </p:nvSpPr>
        <p:spPr>
          <a:xfrm>
            <a:off x="1645847" y="4660132"/>
            <a:ext cx="543479"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1</a:t>
            </a:r>
            <a:endParaRPr lang="en-US" sz="2797" baseline="-250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A534B0BC-5F2D-C61B-5897-2E1B31AEA17C}"/>
              </a:ext>
            </a:extLst>
          </p:cNvPr>
          <p:cNvSpPr txBox="1"/>
          <p:nvPr/>
        </p:nvSpPr>
        <p:spPr>
          <a:xfrm>
            <a:off x="3345911" y="4660132"/>
            <a:ext cx="695655"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5</a:t>
            </a:r>
            <a:endParaRPr lang="en-US" sz="2797" baseline="-25000" dirty="0">
              <a:latin typeface="Times New Roman" panose="02020603050405020304" pitchFamily="18" charset="0"/>
              <a:cs typeface="Times New Roman" panose="02020603050405020304" pitchFamily="18" charset="0"/>
            </a:endParaRPr>
          </a:p>
        </p:txBody>
      </p:sp>
      <p:graphicFrame>
        <p:nvGraphicFramePr>
          <p:cNvPr id="11" name="Table 10">
            <a:extLst>
              <a:ext uri="{FF2B5EF4-FFF2-40B4-BE49-F238E27FC236}">
                <a16:creationId xmlns:a16="http://schemas.microsoft.com/office/drawing/2014/main" id="{400B0B74-1531-DD87-B157-FD425BE45936}"/>
              </a:ext>
            </a:extLst>
          </p:cNvPr>
          <p:cNvGraphicFramePr>
            <a:graphicFrameLocks noGrp="1"/>
          </p:cNvGraphicFramePr>
          <p:nvPr>
            <p:extLst>
              <p:ext uri="{D42A27DB-BD31-4B8C-83A1-F6EECF244321}">
                <p14:modId xmlns:p14="http://schemas.microsoft.com/office/powerpoint/2010/main" val="4096035707"/>
              </p:ext>
            </p:extLst>
          </p:nvPr>
        </p:nvGraphicFramePr>
        <p:xfrm>
          <a:off x="2522222" y="3737617"/>
          <a:ext cx="461487" cy="459473"/>
        </p:xfrm>
        <a:graphic>
          <a:graphicData uri="http://schemas.openxmlformats.org/drawingml/2006/table">
            <a:tbl>
              <a:tblPr firstRow="1" bandRow="1">
                <a:tableStyleId>{5C22544A-7EE6-4342-B048-85BDC9FD1C3A}</a:tableStyleId>
              </a:tblPr>
              <a:tblGrid>
                <a:gridCol w="461487">
                  <a:extLst>
                    <a:ext uri="{9D8B030D-6E8A-4147-A177-3AD203B41FA5}">
                      <a16:colId xmlns:a16="http://schemas.microsoft.com/office/drawing/2014/main" val="4002730172"/>
                    </a:ext>
                  </a:extLst>
                </a:gridCol>
              </a:tblGrid>
              <a:tr h="459473">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75152605"/>
                  </a:ext>
                </a:extLst>
              </a:tr>
            </a:tbl>
          </a:graphicData>
        </a:graphic>
      </p:graphicFrame>
      <p:sp>
        <p:nvSpPr>
          <p:cNvPr id="12" name="TextBox 11">
            <a:extLst>
              <a:ext uri="{FF2B5EF4-FFF2-40B4-BE49-F238E27FC236}">
                <a16:creationId xmlns:a16="http://schemas.microsoft.com/office/drawing/2014/main" id="{86950BF4-9CD5-90D7-8A90-BE762BEE64D0}"/>
              </a:ext>
            </a:extLst>
          </p:cNvPr>
          <p:cNvSpPr txBox="1"/>
          <p:nvPr/>
        </p:nvSpPr>
        <p:spPr>
          <a:xfrm>
            <a:off x="2601806" y="3665492"/>
            <a:ext cx="695655"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z</a:t>
            </a:r>
            <a:endParaRPr lang="en-US" sz="2797" baseline="-250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3" name="Oval 12">
                <a:extLst>
                  <a:ext uri="{FF2B5EF4-FFF2-40B4-BE49-F238E27FC236}">
                    <a16:creationId xmlns:a16="http://schemas.microsoft.com/office/drawing/2014/main" id="{14696C3C-E208-C79F-A1A4-0FB2BEB5E2D7}"/>
                  </a:ext>
                </a:extLst>
              </p:cNvPr>
              <p:cNvSpPr/>
              <p:nvPr/>
            </p:nvSpPr>
            <p:spPr>
              <a:xfrm>
                <a:off x="2510579" y="3059978"/>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p:sp>
            <p:nvSpPr>
              <p:cNvPr id="13" name="Oval 12">
                <a:extLst>
                  <a:ext uri="{FF2B5EF4-FFF2-40B4-BE49-F238E27FC236}">
                    <a16:creationId xmlns:a16="http://schemas.microsoft.com/office/drawing/2014/main" id="{14696C3C-E208-C79F-A1A4-0FB2BEB5E2D7}"/>
                  </a:ext>
                </a:extLst>
              </p:cNvPr>
              <p:cNvSpPr>
                <a:spLocks noRot="1" noChangeAspect="1" noMove="1" noResize="1" noEditPoints="1" noAdjustHandles="1" noChangeArrowheads="1" noChangeShapeType="1" noTextEdit="1"/>
              </p:cNvSpPr>
              <p:nvPr/>
            </p:nvSpPr>
            <p:spPr>
              <a:xfrm>
                <a:off x="2510579" y="3059978"/>
                <a:ext cx="470357" cy="459473"/>
              </a:xfrm>
              <a:prstGeom prst="ellipse">
                <a:avLst/>
              </a:prstGeom>
              <a:blipFill>
                <a:blip r:embed="rId8"/>
                <a:stretch>
                  <a:fillRect l="-38462" t="-10526" b="-42105"/>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738BCCF0-A8F5-BC1B-762A-5323F9C7E0A4}"/>
              </a:ext>
            </a:extLst>
          </p:cNvPr>
          <p:cNvCxnSpPr>
            <a:cxnSpLocks/>
            <a:stCxn id="11" idx="0"/>
            <a:endCxn id="13" idx="4"/>
          </p:cNvCxnSpPr>
          <p:nvPr/>
        </p:nvCxnSpPr>
        <p:spPr>
          <a:xfrm flipH="1" flipV="1">
            <a:off x="2745758" y="3519451"/>
            <a:ext cx="7207" cy="2181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15" name="Table 14">
            <a:extLst>
              <a:ext uri="{FF2B5EF4-FFF2-40B4-BE49-F238E27FC236}">
                <a16:creationId xmlns:a16="http://schemas.microsoft.com/office/drawing/2014/main" id="{A8C8ACA8-AEDE-F4D9-A28F-7EDEF0719F38}"/>
              </a:ext>
            </a:extLst>
          </p:cNvPr>
          <p:cNvGraphicFramePr>
            <a:graphicFrameLocks noGrp="1"/>
          </p:cNvGraphicFramePr>
          <p:nvPr>
            <p:extLst>
              <p:ext uri="{D42A27DB-BD31-4B8C-83A1-F6EECF244321}">
                <p14:modId xmlns:p14="http://schemas.microsoft.com/office/powerpoint/2010/main" val="2992858015"/>
              </p:ext>
            </p:extLst>
          </p:nvPr>
        </p:nvGraphicFramePr>
        <p:xfrm>
          <a:off x="2515015" y="2336187"/>
          <a:ext cx="461487" cy="459473"/>
        </p:xfrm>
        <a:graphic>
          <a:graphicData uri="http://schemas.openxmlformats.org/drawingml/2006/table">
            <a:tbl>
              <a:tblPr firstRow="1" bandRow="1">
                <a:tableStyleId>{5C22544A-7EE6-4342-B048-85BDC9FD1C3A}</a:tableStyleId>
              </a:tblPr>
              <a:tblGrid>
                <a:gridCol w="461487">
                  <a:extLst>
                    <a:ext uri="{9D8B030D-6E8A-4147-A177-3AD203B41FA5}">
                      <a16:colId xmlns:a16="http://schemas.microsoft.com/office/drawing/2014/main" val="4002730172"/>
                    </a:ext>
                  </a:extLst>
                </a:gridCol>
              </a:tblGrid>
              <a:tr h="459473">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75152605"/>
                  </a:ext>
                </a:extLst>
              </a:tr>
            </a:tbl>
          </a:graphicData>
        </a:graphic>
      </p:graphicFrame>
      <p:cxnSp>
        <p:nvCxnSpPr>
          <p:cNvPr id="16" name="Straight Arrow Connector 15">
            <a:extLst>
              <a:ext uri="{FF2B5EF4-FFF2-40B4-BE49-F238E27FC236}">
                <a16:creationId xmlns:a16="http://schemas.microsoft.com/office/drawing/2014/main" id="{FFF78732-7ED7-779C-50E9-6C82A965148A}"/>
              </a:ext>
            </a:extLst>
          </p:cNvPr>
          <p:cNvCxnSpPr>
            <a:cxnSpLocks/>
            <a:stCxn id="13" idx="0"/>
            <a:endCxn id="15" idx="2"/>
          </p:cNvCxnSpPr>
          <p:nvPr/>
        </p:nvCxnSpPr>
        <p:spPr>
          <a:xfrm flipV="1">
            <a:off x="2745758" y="2795660"/>
            <a:ext cx="0" cy="26431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C9DD35E4-9B75-C129-1FEA-3DDE385002E6}"/>
                  </a:ext>
                </a:extLst>
              </p:cNvPr>
              <p:cNvSpPr txBox="1"/>
              <p:nvPr/>
            </p:nvSpPr>
            <p:spPr>
              <a:xfrm>
                <a:off x="2522222" y="2280811"/>
                <a:ext cx="482826" cy="5125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797" i="1" dirty="0" smtClean="0">
                          <a:latin typeface="Cambria Math" panose="02040503050406030204" pitchFamily="18" charset="0"/>
                          <a:cs typeface="Times New Roman" panose="02020603050405020304" pitchFamily="18" charset="0"/>
                        </a:rPr>
                        <m:t>𝑝</m:t>
                      </m:r>
                    </m:oMath>
                  </m:oMathPara>
                </a14:m>
                <a:endParaRPr lang="en-US" sz="2797" baseline="-25000" dirty="0">
                  <a:latin typeface="Times New Roman" panose="02020603050405020304" pitchFamily="18" charset="0"/>
                  <a:cs typeface="Times New Roman" panose="02020603050405020304" pitchFamily="18" charset="0"/>
                </a:endParaRPr>
              </a:p>
            </p:txBody>
          </p:sp>
        </mc:Choice>
        <mc:Fallback>
          <p:sp>
            <p:nvSpPr>
              <p:cNvPr id="17" name="TextBox 16">
                <a:extLst>
                  <a:ext uri="{FF2B5EF4-FFF2-40B4-BE49-F238E27FC236}">
                    <a16:creationId xmlns:a16="http://schemas.microsoft.com/office/drawing/2014/main" id="{C9DD35E4-9B75-C129-1FEA-3DDE385002E6}"/>
                  </a:ext>
                </a:extLst>
              </p:cNvPr>
              <p:cNvSpPr txBox="1">
                <a:spLocks noRot="1" noChangeAspect="1" noMove="1" noResize="1" noEditPoints="1" noAdjustHandles="1" noChangeArrowheads="1" noChangeShapeType="1" noTextEdit="1"/>
              </p:cNvSpPr>
              <p:nvPr/>
            </p:nvSpPr>
            <p:spPr>
              <a:xfrm>
                <a:off x="2522222" y="2280811"/>
                <a:ext cx="482826" cy="512576"/>
              </a:xfrm>
              <a:prstGeom prst="rect">
                <a:avLst/>
              </a:prstGeom>
              <a:blipFill>
                <a:blip r:embed="rId9"/>
                <a:stretch>
                  <a:fillRect b="-1707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18" name="Table 17">
                <a:extLst>
                  <a:ext uri="{FF2B5EF4-FFF2-40B4-BE49-F238E27FC236}">
                    <a16:creationId xmlns:a16="http://schemas.microsoft.com/office/drawing/2014/main" id="{232A7F7B-82EB-D62B-77EC-6074455AF933}"/>
                  </a:ext>
                </a:extLst>
              </p:cNvPr>
              <p:cNvGraphicFramePr>
                <a:graphicFrameLocks noGrp="1"/>
              </p:cNvGraphicFramePr>
              <p:nvPr>
                <p:extLst>
                  <p:ext uri="{D42A27DB-BD31-4B8C-83A1-F6EECF244321}">
                    <p14:modId xmlns:p14="http://schemas.microsoft.com/office/powerpoint/2010/main" val="2570843740"/>
                  </p:ext>
                </p:extLst>
              </p:nvPr>
            </p:nvGraphicFramePr>
            <p:xfrm>
              <a:off x="1508727" y="5654773"/>
              <a:ext cx="2509815" cy="457200"/>
            </p:xfrm>
            <a:graphic>
              <a:graphicData uri="http://schemas.openxmlformats.org/drawingml/2006/table">
                <a:tbl>
                  <a:tblPr firstRow="1" bandRow="1">
                    <a:tableStyleId>{5C22544A-7EE6-4342-B048-85BDC9FD1C3A}</a:tableStyleId>
                  </a:tblPr>
                  <a:tblGrid>
                    <a:gridCol w="501963">
                      <a:extLst>
                        <a:ext uri="{9D8B030D-6E8A-4147-A177-3AD203B41FA5}">
                          <a16:colId xmlns:a16="http://schemas.microsoft.com/office/drawing/2014/main" val="440623976"/>
                        </a:ext>
                      </a:extLst>
                    </a:gridCol>
                    <a:gridCol w="501963">
                      <a:extLst>
                        <a:ext uri="{9D8B030D-6E8A-4147-A177-3AD203B41FA5}">
                          <a16:colId xmlns:a16="http://schemas.microsoft.com/office/drawing/2014/main" val="2300620790"/>
                        </a:ext>
                      </a:extLst>
                    </a:gridCol>
                    <a:gridCol w="501963">
                      <a:extLst>
                        <a:ext uri="{9D8B030D-6E8A-4147-A177-3AD203B41FA5}">
                          <a16:colId xmlns:a16="http://schemas.microsoft.com/office/drawing/2014/main" val="4210497350"/>
                        </a:ext>
                      </a:extLst>
                    </a:gridCol>
                    <a:gridCol w="501963">
                      <a:extLst>
                        <a:ext uri="{9D8B030D-6E8A-4147-A177-3AD203B41FA5}">
                          <a16:colId xmlns:a16="http://schemas.microsoft.com/office/drawing/2014/main" val="1355715283"/>
                        </a:ext>
                      </a:extLst>
                    </a:gridCol>
                    <a:gridCol w="501963">
                      <a:extLst>
                        <a:ext uri="{9D8B030D-6E8A-4147-A177-3AD203B41FA5}">
                          <a16:colId xmlns:a16="http://schemas.microsoft.com/office/drawing/2014/main" val="4188481745"/>
                        </a:ext>
                      </a:extLst>
                    </a:gridCol>
                  </a:tblGrid>
                  <a:tr h="393606">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1</m:t>
                                    </m:r>
                                  </m:sub>
                                </m:sSub>
                              </m:oMath>
                            </m:oMathPara>
                          </a14:m>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2</m:t>
                                    </m:r>
                                  </m:sub>
                                </m:sSub>
                              </m:oMath>
                            </m:oMathPara>
                          </a14:m>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3</m:t>
                                    </m:r>
                                  </m:sub>
                                </m:sSub>
                              </m:oMath>
                            </m:oMathPara>
                          </a14:m>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4</m:t>
                                    </m:r>
                                  </m:sub>
                                </m:sSub>
                              </m:oMath>
                            </m:oMathPara>
                          </a14:m>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5</m:t>
                                    </m:r>
                                  </m:sub>
                                </m:sSub>
                              </m:oMath>
                            </m:oMathPara>
                          </a14:m>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5152605"/>
                      </a:ext>
                    </a:extLst>
                  </a:tr>
                </a:tbl>
              </a:graphicData>
            </a:graphic>
          </p:graphicFrame>
        </mc:Choice>
        <mc:Fallback>
          <p:graphicFrame>
            <p:nvGraphicFramePr>
              <p:cNvPr id="18" name="Table 17">
                <a:extLst>
                  <a:ext uri="{FF2B5EF4-FFF2-40B4-BE49-F238E27FC236}">
                    <a16:creationId xmlns:a16="http://schemas.microsoft.com/office/drawing/2014/main" id="{232A7F7B-82EB-D62B-77EC-6074455AF933}"/>
                  </a:ext>
                </a:extLst>
              </p:cNvPr>
              <p:cNvGraphicFramePr>
                <a:graphicFrameLocks noGrp="1"/>
              </p:cNvGraphicFramePr>
              <p:nvPr>
                <p:extLst>
                  <p:ext uri="{D42A27DB-BD31-4B8C-83A1-F6EECF244321}">
                    <p14:modId xmlns:p14="http://schemas.microsoft.com/office/powerpoint/2010/main" val="2570843740"/>
                  </p:ext>
                </p:extLst>
              </p:nvPr>
            </p:nvGraphicFramePr>
            <p:xfrm>
              <a:off x="1508727" y="5654773"/>
              <a:ext cx="2509815" cy="457200"/>
            </p:xfrm>
            <a:graphic>
              <a:graphicData uri="http://schemas.openxmlformats.org/drawingml/2006/table">
                <a:tbl>
                  <a:tblPr firstRow="1" bandRow="1">
                    <a:tableStyleId>{5C22544A-7EE6-4342-B048-85BDC9FD1C3A}</a:tableStyleId>
                  </a:tblPr>
                  <a:tblGrid>
                    <a:gridCol w="501963">
                      <a:extLst>
                        <a:ext uri="{9D8B030D-6E8A-4147-A177-3AD203B41FA5}">
                          <a16:colId xmlns:a16="http://schemas.microsoft.com/office/drawing/2014/main" val="440623976"/>
                        </a:ext>
                      </a:extLst>
                    </a:gridCol>
                    <a:gridCol w="501963">
                      <a:extLst>
                        <a:ext uri="{9D8B030D-6E8A-4147-A177-3AD203B41FA5}">
                          <a16:colId xmlns:a16="http://schemas.microsoft.com/office/drawing/2014/main" val="2300620790"/>
                        </a:ext>
                      </a:extLst>
                    </a:gridCol>
                    <a:gridCol w="501963">
                      <a:extLst>
                        <a:ext uri="{9D8B030D-6E8A-4147-A177-3AD203B41FA5}">
                          <a16:colId xmlns:a16="http://schemas.microsoft.com/office/drawing/2014/main" val="4210497350"/>
                        </a:ext>
                      </a:extLst>
                    </a:gridCol>
                    <a:gridCol w="501963">
                      <a:extLst>
                        <a:ext uri="{9D8B030D-6E8A-4147-A177-3AD203B41FA5}">
                          <a16:colId xmlns:a16="http://schemas.microsoft.com/office/drawing/2014/main" val="1355715283"/>
                        </a:ext>
                      </a:extLst>
                    </a:gridCol>
                    <a:gridCol w="501963">
                      <a:extLst>
                        <a:ext uri="{9D8B030D-6E8A-4147-A177-3AD203B41FA5}">
                          <a16:colId xmlns:a16="http://schemas.microsoft.com/office/drawing/2014/main" val="4188481745"/>
                        </a:ext>
                      </a:extLst>
                    </a:gridCol>
                  </a:tblGrid>
                  <a:tr h="45720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10"/>
                          <a:stretch>
                            <a:fillRect t="-2703" r="-400000" b="-2703"/>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10"/>
                          <a:stretch>
                            <a:fillRect l="-100000" t="-2703" r="-300000" b="-2703"/>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10"/>
                          <a:stretch>
                            <a:fillRect l="-205128" t="-2703" r="-207692" b="-2703"/>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10"/>
                          <a:stretch>
                            <a:fillRect l="-297500" t="-2703" r="-102500" b="-2703"/>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10"/>
                          <a:stretch>
                            <a:fillRect l="-397500" t="-2703" r="-2500" b="-2703"/>
                          </a:stretch>
                        </a:blipFill>
                      </a:tcPr>
                    </a:tc>
                    <a:extLst>
                      <a:ext uri="{0D108BD9-81ED-4DB2-BD59-A6C34878D82A}">
                        <a16:rowId xmlns:a16="http://schemas.microsoft.com/office/drawing/2014/main" val="3775152605"/>
                      </a:ext>
                    </a:extLst>
                  </a:tr>
                </a:tbl>
              </a:graphicData>
            </a:graphic>
          </p:graphicFrame>
        </mc:Fallback>
      </mc:AlternateContent>
    </p:spTree>
    <p:extLst>
      <p:ext uri="{BB962C8B-B14F-4D97-AF65-F5344CB8AC3E}">
        <p14:creationId xmlns:p14="http://schemas.microsoft.com/office/powerpoint/2010/main" val="602825413"/>
      </p:ext>
    </p:extLst>
  </p:cSld>
  <p:clrMapOvr>
    <a:masterClrMapping/>
  </p:clrMapOvr>
  <mc:AlternateContent xmlns:mc="http://schemas.openxmlformats.org/markup-compatibility/2006" xmlns:p14="http://schemas.microsoft.com/office/powerpoint/2010/main">
    <mc:Choice Requires="p14">
      <p:transition spd="slow" p14:dur="2000" advTm="25323"/>
    </mc:Choice>
    <mc:Fallback xmlns="">
      <p:transition spd="slow" advTm="25323"/>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844478D0-9DD7-1995-B5CF-C73E8F929535}"/>
                  </a:ext>
                </a:extLst>
              </p:cNvPr>
              <p:cNvSpPr/>
              <p:nvPr/>
            </p:nvSpPr>
            <p:spPr>
              <a:xfrm>
                <a:off x="2521131" y="3428216"/>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xmlns="">
          <p:sp>
            <p:nvSpPr>
              <p:cNvPr id="10" name="Oval 9">
                <a:extLst>
                  <a:ext uri="{FF2B5EF4-FFF2-40B4-BE49-F238E27FC236}">
                    <a16:creationId xmlns:a16="http://schemas.microsoft.com/office/drawing/2014/main" id="{844478D0-9DD7-1995-B5CF-C73E8F929535}"/>
                  </a:ext>
                </a:extLst>
              </p:cNvPr>
              <p:cNvSpPr>
                <a:spLocks noRot="1" noChangeAspect="1" noMove="1" noResize="1" noEditPoints="1" noAdjustHandles="1" noChangeArrowheads="1" noChangeShapeType="1" noTextEdit="1"/>
              </p:cNvSpPr>
              <p:nvPr/>
            </p:nvSpPr>
            <p:spPr>
              <a:xfrm>
                <a:off x="2521131" y="3428216"/>
                <a:ext cx="470357" cy="459473"/>
              </a:xfrm>
              <a:prstGeom prst="ellipse">
                <a:avLst/>
              </a:prstGeom>
              <a:blipFill>
                <a:blip r:embed="rId2"/>
                <a:stretch>
                  <a:fillRect l="-38462" t="-10526" b="-42105"/>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08A0A041-3471-E990-09D7-23F444E97563}"/>
              </a:ext>
            </a:extLst>
          </p:cNvPr>
          <p:cNvCxnSpPr>
            <a:cxnSpLocks/>
            <a:endCxn id="10" idx="4"/>
          </p:cNvCxnSpPr>
          <p:nvPr/>
        </p:nvCxnSpPr>
        <p:spPr>
          <a:xfrm flipV="1">
            <a:off x="2756310" y="3887689"/>
            <a:ext cx="0" cy="2074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170A3532-63E8-1D49-1FEA-A259B90F5BB6}"/>
              </a:ext>
            </a:extLst>
          </p:cNvPr>
          <p:cNvCxnSpPr>
            <a:cxnSpLocks/>
            <a:stCxn id="10" idx="0"/>
          </p:cNvCxnSpPr>
          <p:nvPr/>
        </p:nvCxnSpPr>
        <p:spPr>
          <a:xfrm flipV="1">
            <a:off x="2756310" y="3252251"/>
            <a:ext cx="0" cy="1759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4E6390C-ED25-D5FC-864C-673A4A2ADD53}"/>
                  </a:ext>
                </a:extLst>
              </p:cNvPr>
              <p:cNvSpPr txBox="1"/>
              <p:nvPr/>
            </p:nvSpPr>
            <p:spPr>
              <a:xfrm>
                <a:off x="3206004" y="4105366"/>
                <a:ext cx="482826" cy="5125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797" b="0" i="1" dirty="0" smtClean="0">
                              <a:solidFill>
                                <a:schemeClr val="accent6"/>
                              </a:solidFill>
                              <a:latin typeface="Cambria Math" panose="02040503050406030204" pitchFamily="18" charset="0"/>
                              <a:cs typeface="Times New Roman" panose="02020603050405020304" pitchFamily="18" charset="0"/>
                            </a:rPr>
                          </m:ctrlPr>
                        </m:sSubPr>
                        <m:e>
                          <m:r>
                            <a:rPr lang="en-US" sz="2797" i="1" dirty="0" smtClean="0">
                              <a:solidFill>
                                <a:schemeClr val="accent6"/>
                              </a:solidFill>
                              <a:latin typeface="Cambria Math" panose="02040503050406030204" pitchFamily="18" charset="0"/>
                              <a:cs typeface="Times New Roman" panose="02020603050405020304" pitchFamily="18" charset="0"/>
                            </a:rPr>
                            <m:t>𝑧</m:t>
                          </m:r>
                        </m:e>
                        <m:sub>
                          <m:r>
                            <a:rPr lang="en-US" sz="2797" b="0" i="1" dirty="0" smtClean="0">
                              <a:solidFill>
                                <a:schemeClr val="accent6"/>
                              </a:solidFill>
                              <a:latin typeface="Cambria Math" panose="02040503050406030204" pitchFamily="18" charset="0"/>
                              <a:cs typeface="Times New Roman" panose="02020603050405020304" pitchFamily="18" charset="0"/>
                            </a:rPr>
                            <m:t>2</m:t>
                          </m:r>
                        </m:sub>
                      </m:sSub>
                    </m:oMath>
                  </m:oMathPara>
                </a14:m>
                <a:endParaRPr lang="en-US" sz="2797" baseline="-25000" dirty="0">
                  <a:latin typeface="Times New Roman" panose="02020603050405020304" pitchFamily="18" charset="0"/>
                  <a:cs typeface="Times New Roman" panose="02020603050405020304" pitchFamily="18" charset="0"/>
                </a:endParaRPr>
              </a:p>
            </p:txBody>
          </p:sp>
        </mc:Choice>
        <mc:Fallback xmlns="">
          <p:sp>
            <p:nvSpPr>
              <p:cNvPr id="15" name="TextBox 14">
                <a:extLst>
                  <a:ext uri="{FF2B5EF4-FFF2-40B4-BE49-F238E27FC236}">
                    <a16:creationId xmlns:a16="http://schemas.microsoft.com/office/drawing/2014/main" id="{44E6390C-ED25-D5FC-864C-673A4A2ADD53}"/>
                  </a:ext>
                </a:extLst>
              </p:cNvPr>
              <p:cNvSpPr txBox="1">
                <a:spLocks noRot="1" noChangeAspect="1" noMove="1" noResize="1" noEditPoints="1" noAdjustHandles="1" noChangeArrowheads="1" noChangeShapeType="1" noTextEdit="1"/>
              </p:cNvSpPr>
              <p:nvPr/>
            </p:nvSpPr>
            <p:spPr>
              <a:xfrm>
                <a:off x="3206004" y="4105366"/>
                <a:ext cx="482826" cy="512576"/>
              </a:xfrm>
              <a:prstGeom prst="rect">
                <a:avLst/>
              </a:prstGeom>
              <a:blipFill>
                <a:blip r:embed="rId3"/>
                <a:stretch>
                  <a:fillRect b="-7317"/>
                </a:stretch>
              </a:blipFill>
            </p:spPr>
            <p:txBody>
              <a:bodyPr/>
              <a:lstStyle/>
              <a:p>
                <a:r>
                  <a:rPr lang="en-US">
                    <a:noFill/>
                  </a:rPr>
                  <a:t> </a:t>
                </a:r>
              </a:p>
            </p:txBody>
          </p:sp>
        </mc:Fallback>
      </mc:AlternateContent>
      <p:graphicFrame>
        <p:nvGraphicFramePr>
          <p:cNvPr id="29" name="Table 28">
            <a:extLst>
              <a:ext uri="{FF2B5EF4-FFF2-40B4-BE49-F238E27FC236}">
                <a16:creationId xmlns:a16="http://schemas.microsoft.com/office/drawing/2014/main" id="{5A54BBA9-97B7-9D5C-5A00-8F43789E5500}"/>
              </a:ext>
            </a:extLst>
          </p:cNvPr>
          <p:cNvGraphicFramePr>
            <a:graphicFrameLocks noGrp="1"/>
          </p:cNvGraphicFramePr>
          <p:nvPr/>
        </p:nvGraphicFramePr>
        <p:xfrm>
          <a:off x="2395882" y="4086829"/>
          <a:ext cx="1372864" cy="622932"/>
        </p:xfrm>
        <a:graphic>
          <a:graphicData uri="http://schemas.openxmlformats.org/drawingml/2006/table">
            <a:tbl>
              <a:tblPr firstRow="1" bandRow="1">
                <a:tableStyleId>{5C22544A-7EE6-4342-B048-85BDC9FD1C3A}</a:tableStyleId>
              </a:tblPr>
              <a:tblGrid>
                <a:gridCol w="686432">
                  <a:extLst>
                    <a:ext uri="{9D8B030D-6E8A-4147-A177-3AD203B41FA5}">
                      <a16:colId xmlns:a16="http://schemas.microsoft.com/office/drawing/2014/main" val="4002730172"/>
                    </a:ext>
                  </a:extLst>
                </a:gridCol>
                <a:gridCol w="686432">
                  <a:extLst>
                    <a:ext uri="{9D8B030D-6E8A-4147-A177-3AD203B41FA5}">
                      <a16:colId xmlns:a16="http://schemas.microsoft.com/office/drawing/2014/main" val="2833431289"/>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52FEBF88-07FA-B4C0-06A3-7F9BB6C3E7BB}"/>
                  </a:ext>
                </a:extLst>
              </p:cNvPr>
              <p:cNvSpPr txBox="1"/>
              <p:nvPr/>
            </p:nvSpPr>
            <p:spPr>
              <a:xfrm>
                <a:off x="3768746" y="2673288"/>
                <a:ext cx="1980699" cy="51257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797" b="0" i="1" dirty="0" smtClean="0">
                          <a:latin typeface="Cambria Math" panose="02040503050406030204" pitchFamily="18" charset="0"/>
                          <a:cs typeface="Times New Roman" panose="02020603050405020304" pitchFamily="18" charset="0"/>
                        </a:rPr>
                        <m:t>𝑝</m:t>
                      </m:r>
                      <m:d>
                        <m:dPr>
                          <m:ctrlPr>
                            <a:rPr lang="en-US" sz="2797" i="1" dirty="0" smtClean="0">
                              <a:latin typeface="Cambria Math" panose="02040503050406030204" pitchFamily="18" charset="0"/>
                              <a:cs typeface="Times New Roman" panose="02020603050405020304" pitchFamily="18" charset="0"/>
                            </a:rPr>
                          </m:ctrlPr>
                        </m:dPr>
                        <m:e>
                          <m:sSub>
                            <m:sSubPr>
                              <m:ctrlPr>
                                <a:rPr lang="en-US" sz="2797" b="0" i="1" dirty="0" smtClean="0">
                                  <a:solidFill>
                                    <a:schemeClr val="accent6"/>
                                  </a:solidFill>
                                  <a:latin typeface="Cambria Math" panose="02040503050406030204" pitchFamily="18" charset="0"/>
                                  <a:cs typeface="Times New Roman" panose="02020603050405020304" pitchFamily="18" charset="0"/>
                                </a:rPr>
                              </m:ctrlPr>
                            </m:sSubPr>
                            <m:e>
                              <m:r>
                                <a:rPr lang="en-US" sz="2797" b="0" i="1" dirty="0" smtClean="0">
                                  <a:solidFill>
                                    <a:schemeClr val="accent6"/>
                                  </a:solidFill>
                                  <a:latin typeface="Cambria Math" panose="02040503050406030204" pitchFamily="18" charset="0"/>
                                  <a:cs typeface="Times New Roman" panose="02020603050405020304" pitchFamily="18" charset="0"/>
                                </a:rPr>
                                <m:t>h</m:t>
                              </m:r>
                            </m:e>
                            <m:sub>
                              <m:r>
                                <a:rPr lang="en-US" sz="2797" b="0" i="1" dirty="0" smtClean="0">
                                  <a:solidFill>
                                    <a:schemeClr val="accent6"/>
                                  </a:solidFill>
                                  <a:latin typeface="Cambria Math" panose="02040503050406030204" pitchFamily="18" charset="0"/>
                                  <a:cs typeface="Times New Roman" panose="02020603050405020304" pitchFamily="18" charset="0"/>
                                </a:rPr>
                                <m:t>2</m:t>
                              </m:r>
                            </m:sub>
                          </m:sSub>
                          <m:r>
                            <a:rPr lang="en-US" sz="2797" i="1" dirty="0">
                              <a:solidFill>
                                <a:schemeClr val="accent6"/>
                              </a:solidFill>
                              <a:latin typeface="Cambria Math" panose="02040503050406030204" pitchFamily="18" charset="0"/>
                              <a:cs typeface="Times New Roman" panose="02020603050405020304" pitchFamily="18" charset="0"/>
                            </a:rPr>
                            <m:t>=1</m:t>
                          </m:r>
                        </m:e>
                        <m:e>
                          <m:r>
                            <a:rPr lang="en-US" sz="2797" b="0" i="1" dirty="0" smtClean="0">
                              <a:latin typeface="Cambria Math" panose="02040503050406030204" pitchFamily="18" charset="0"/>
                              <a:cs typeface="Times New Roman" panose="02020603050405020304" pitchFamily="18" charset="0"/>
                            </a:rPr>
                            <m:t>𝑥</m:t>
                          </m:r>
                        </m:e>
                      </m:d>
                    </m:oMath>
                  </m:oMathPara>
                </a14:m>
                <a:endParaRPr lang="en-US" sz="2797" baseline="-25000" dirty="0">
                  <a:latin typeface="Times New Roman" panose="02020603050405020304" pitchFamily="18" charset="0"/>
                  <a:cs typeface="Times New Roman" panose="02020603050405020304" pitchFamily="18" charset="0"/>
                </a:endParaRPr>
              </a:p>
            </p:txBody>
          </p:sp>
        </mc:Choice>
        <mc:Fallback xmlns="">
          <p:sp>
            <p:nvSpPr>
              <p:cNvPr id="32" name="TextBox 31">
                <a:extLst>
                  <a:ext uri="{FF2B5EF4-FFF2-40B4-BE49-F238E27FC236}">
                    <a16:creationId xmlns:a16="http://schemas.microsoft.com/office/drawing/2014/main" id="{52FEBF88-07FA-B4C0-06A3-7F9BB6C3E7BB}"/>
                  </a:ext>
                </a:extLst>
              </p:cNvPr>
              <p:cNvSpPr txBox="1">
                <a:spLocks noRot="1" noChangeAspect="1" noMove="1" noResize="1" noEditPoints="1" noAdjustHandles="1" noChangeArrowheads="1" noChangeShapeType="1" noTextEdit="1"/>
              </p:cNvSpPr>
              <p:nvPr/>
            </p:nvSpPr>
            <p:spPr>
              <a:xfrm>
                <a:off x="3768746" y="2673288"/>
                <a:ext cx="1980699" cy="512576"/>
              </a:xfrm>
              <a:prstGeom prst="rect">
                <a:avLst/>
              </a:prstGeom>
              <a:blipFill>
                <a:blip r:embed="rId5"/>
                <a:stretch>
                  <a:fillRect l="-1274" b="-119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25868E51-D8C5-DB94-3859-8E381134BFCD}"/>
                  </a:ext>
                </a:extLst>
              </p:cNvPr>
              <p:cNvSpPr txBox="1"/>
              <p:nvPr/>
            </p:nvSpPr>
            <p:spPr>
              <a:xfrm>
                <a:off x="2521131" y="4105366"/>
                <a:ext cx="482826" cy="5125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797" b="0" i="1" dirty="0" smtClean="0">
                              <a:solidFill>
                                <a:schemeClr val="accent2"/>
                              </a:solidFill>
                              <a:latin typeface="Cambria Math" panose="02040503050406030204" pitchFamily="18" charset="0"/>
                              <a:cs typeface="Times New Roman" panose="02020603050405020304" pitchFamily="18" charset="0"/>
                            </a:rPr>
                          </m:ctrlPr>
                        </m:sSubPr>
                        <m:e>
                          <m:r>
                            <a:rPr lang="en-US" sz="2797" i="1" dirty="0" smtClean="0">
                              <a:solidFill>
                                <a:schemeClr val="accent2"/>
                              </a:solidFill>
                              <a:latin typeface="Cambria Math" panose="02040503050406030204" pitchFamily="18" charset="0"/>
                              <a:cs typeface="Times New Roman" panose="02020603050405020304" pitchFamily="18" charset="0"/>
                            </a:rPr>
                            <m:t>𝑧</m:t>
                          </m:r>
                        </m:e>
                        <m:sub>
                          <m:r>
                            <a:rPr lang="en-US" sz="2797" b="0" i="1" dirty="0" smtClean="0">
                              <a:solidFill>
                                <a:schemeClr val="accent2"/>
                              </a:solidFill>
                              <a:latin typeface="Cambria Math" panose="02040503050406030204" pitchFamily="18" charset="0"/>
                              <a:cs typeface="Times New Roman" panose="02020603050405020304" pitchFamily="18" charset="0"/>
                            </a:rPr>
                            <m:t>1</m:t>
                          </m:r>
                        </m:sub>
                      </m:sSub>
                    </m:oMath>
                  </m:oMathPara>
                </a14:m>
                <a:endParaRPr lang="en-US" sz="2797" baseline="-25000" dirty="0">
                  <a:latin typeface="Times New Roman" panose="02020603050405020304" pitchFamily="18" charset="0"/>
                  <a:cs typeface="Times New Roman" panose="02020603050405020304" pitchFamily="18" charset="0"/>
                </a:endParaRPr>
              </a:p>
            </p:txBody>
          </p:sp>
        </mc:Choice>
        <mc:Fallback xmlns="">
          <p:sp>
            <p:nvSpPr>
              <p:cNvPr id="21" name="TextBox 20">
                <a:extLst>
                  <a:ext uri="{FF2B5EF4-FFF2-40B4-BE49-F238E27FC236}">
                    <a16:creationId xmlns:a16="http://schemas.microsoft.com/office/drawing/2014/main" id="{25868E51-D8C5-DB94-3859-8E381134BFCD}"/>
                  </a:ext>
                </a:extLst>
              </p:cNvPr>
              <p:cNvSpPr txBox="1">
                <a:spLocks noRot="1" noChangeAspect="1" noMove="1" noResize="1" noEditPoints="1" noAdjustHandles="1" noChangeArrowheads="1" noChangeShapeType="1" noTextEdit="1"/>
              </p:cNvSpPr>
              <p:nvPr/>
            </p:nvSpPr>
            <p:spPr>
              <a:xfrm>
                <a:off x="2521131" y="4105366"/>
                <a:ext cx="482826" cy="512576"/>
              </a:xfrm>
              <a:prstGeom prst="rect">
                <a:avLst/>
              </a:prstGeom>
              <a:blipFill>
                <a:blip r:embed="rId6"/>
                <a:stretch>
                  <a:fillRect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Oval 23">
                <a:extLst>
                  <a:ext uri="{FF2B5EF4-FFF2-40B4-BE49-F238E27FC236}">
                    <a16:creationId xmlns:a16="http://schemas.microsoft.com/office/drawing/2014/main" id="{503EC5F7-D052-34D1-B7D7-CABC86FDA99D}"/>
                  </a:ext>
                </a:extLst>
              </p:cNvPr>
              <p:cNvSpPr/>
              <p:nvPr/>
            </p:nvSpPr>
            <p:spPr>
              <a:xfrm>
                <a:off x="3205753" y="3429652"/>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xmlns="">
          <p:sp>
            <p:nvSpPr>
              <p:cNvPr id="24" name="Oval 23">
                <a:extLst>
                  <a:ext uri="{FF2B5EF4-FFF2-40B4-BE49-F238E27FC236}">
                    <a16:creationId xmlns:a16="http://schemas.microsoft.com/office/drawing/2014/main" id="{503EC5F7-D052-34D1-B7D7-CABC86FDA99D}"/>
                  </a:ext>
                </a:extLst>
              </p:cNvPr>
              <p:cNvSpPr>
                <a:spLocks noRot="1" noChangeAspect="1" noMove="1" noResize="1" noEditPoints="1" noAdjustHandles="1" noChangeArrowheads="1" noChangeShapeType="1" noTextEdit="1"/>
              </p:cNvSpPr>
              <p:nvPr/>
            </p:nvSpPr>
            <p:spPr>
              <a:xfrm>
                <a:off x="3205753" y="3429652"/>
                <a:ext cx="470357" cy="459473"/>
              </a:xfrm>
              <a:prstGeom prst="ellipse">
                <a:avLst/>
              </a:prstGeom>
              <a:blipFill>
                <a:blip r:embed="rId7"/>
                <a:stretch>
                  <a:fillRect l="-39474" t="-10526" b="-42105"/>
                </a:stretch>
              </a:blipFill>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5795A150-ADE7-9D70-1CAC-AA296A0C262B}"/>
              </a:ext>
            </a:extLst>
          </p:cNvPr>
          <p:cNvCxnSpPr>
            <a:cxnSpLocks/>
            <a:endCxn id="24" idx="4"/>
          </p:cNvCxnSpPr>
          <p:nvPr/>
        </p:nvCxnSpPr>
        <p:spPr>
          <a:xfrm flipV="1">
            <a:off x="3440932" y="3889125"/>
            <a:ext cx="0" cy="2074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8FB95CE7-CA7A-367A-BD9E-2FD73AE836A2}"/>
              </a:ext>
            </a:extLst>
          </p:cNvPr>
          <p:cNvCxnSpPr>
            <a:cxnSpLocks/>
            <a:stCxn id="24" idx="0"/>
          </p:cNvCxnSpPr>
          <p:nvPr/>
        </p:nvCxnSpPr>
        <p:spPr>
          <a:xfrm flipV="1">
            <a:off x="3440932" y="3252251"/>
            <a:ext cx="0" cy="1774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42" name="Table 41">
            <a:extLst>
              <a:ext uri="{FF2B5EF4-FFF2-40B4-BE49-F238E27FC236}">
                <a16:creationId xmlns:a16="http://schemas.microsoft.com/office/drawing/2014/main" id="{31C05348-72B1-C23B-9354-AA16005E1F89}"/>
              </a:ext>
            </a:extLst>
          </p:cNvPr>
          <p:cNvGraphicFramePr>
            <a:graphicFrameLocks noGrp="1"/>
          </p:cNvGraphicFramePr>
          <p:nvPr/>
        </p:nvGraphicFramePr>
        <p:xfrm>
          <a:off x="2395882" y="2626569"/>
          <a:ext cx="1372864" cy="622932"/>
        </p:xfrm>
        <a:graphic>
          <a:graphicData uri="http://schemas.openxmlformats.org/drawingml/2006/table">
            <a:tbl>
              <a:tblPr firstRow="1" bandRow="1">
                <a:tableStyleId>{5C22544A-7EE6-4342-B048-85BDC9FD1C3A}</a:tableStyleId>
              </a:tblPr>
              <a:tblGrid>
                <a:gridCol w="686432">
                  <a:extLst>
                    <a:ext uri="{9D8B030D-6E8A-4147-A177-3AD203B41FA5}">
                      <a16:colId xmlns:a16="http://schemas.microsoft.com/office/drawing/2014/main" val="4002730172"/>
                    </a:ext>
                  </a:extLst>
                </a:gridCol>
                <a:gridCol w="686432">
                  <a:extLst>
                    <a:ext uri="{9D8B030D-6E8A-4147-A177-3AD203B41FA5}">
                      <a16:colId xmlns:a16="http://schemas.microsoft.com/office/drawing/2014/main" val="2833431289"/>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00C33572-4E6B-CC1A-42FC-34954AF35FDE}"/>
                  </a:ext>
                </a:extLst>
              </p:cNvPr>
              <p:cNvSpPr txBox="1"/>
              <p:nvPr/>
            </p:nvSpPr>
            <p:spPr>
              <a:xfrm>
                <a:off x="412186" y="2673376"/>
                <a:ext cx="1980699" cy="51257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797" b="0" i="1" dirty="0" smtClean="0">
                          <a:latin typeface="Cambria Math" panose="02040503050406030204" pitchFamily="18" charset="0"/>
                          <a:cs typeface="Times New Roman" panose="02020603050405020304" pitchFamily="18" charset="0"/>
                        </a:rPr>
                        <m:t>𝑝</m:t>
                      </m:r>
                      <m:d>
                        <m:dPr>
                          <m:ctrlPr>
                            <a:rPr lang="en-US" sz="2797" i="1" dirty="0" smtClean="0">
                              <a:latin typeface="Cambria Math" panose="02040503050406030204" pitchFamily="18" charset="0"/>
                              <a:cs typeface="Times New Roman" panose="02020603050405020304" pitchFamily="18" charset="0"/>
                            </a:rPr>
                          </m:ctrlPr>
                        </m:dPr>
                        <m:e>
                          <m:sSub>
                            <m:sSubPr>
                              <m:ctrlPr>
                                <a:rPr lang="en-US" sz="2797" b="0" i="1" dirty="0" smtClean="0">
                                  <a:solidFill>
                                    <a:schemeClr val="accent2"/>
                                  </a:solidFill>
                                  <a:latin typeface="Cambria Math" panose="02040503050406030204" pitchFamily="18" charset="0"/>
                                  <a:cs typeface="Times New Roman" panose="02020603050405020304" pitchFamily="18" charset="0"/>
                                </a:rPr>
                              </m:ctrlPr>
                            </m:sSubPr>
                            <m:e>
                              <m:r>
                                <a:rPr lang="en-US" sz="2797" b="0" i="1" dirty="0" smtClean="0">
                                  <a:solidFill>
                                    <a:schemeClr val="accent2"/>
                                  </a:solidFill>
                                  <a:latin typeface="Cambria Math" panose="02040503050406030204" pitchFamily="18" charset="0"/>
                                  <a:cs typeface="Times New Roman" panose="02020603050405020304" pitchFamily="18" charset="0"/>
                                </a:rPr>
                                <m:t>h</m:t>
                              </m:r>
                            </m:e>
                            <m:sub>
                              <m:r>
                                <a:rPr lang="en-US" sz="2797" b="0" i="1" dirty="0" smtClean="0">
                                  <a:solidFill>
                                    <a:schemeClr val="accent2"/>
                                  </a:solidFill>
                                  <a:latin typeface="Cambria Math" panose="02040503050406030204" pitchFamily="18" charset="0"/>
                                  <a:cs typeface="Times New Roman" panose="02020603050405020304" pitchFamily="18" charset="0"/>
                                </a:rPr>
                                <m:t>1</m:t>
                              </m:r>
                            </m:sub>
                          </m:sSub>
                          <m:r>
                            <a:rPr lang="en-US" sz="2797" i="1" dirty="0">
                              <a:solidFill>
                                <a:schemeClr val="accent2"/>
                              </a:solidFill>
                              <a:latin typeface="Cambria Math" panose="02040503050406030204" pitchFamily="18" charset="0"/>
                              <a:cs typeface="Times New Roman" panose="02020603050405020304" pitchFamily="18" charset="0"/>
                            </a:rPr>
                            <m:t>=1</m:t>
                          </m:r>
                        </m:e>
                        <m:e>
                          <m:r>
                            <a:rPr lang="en-US" sz="2797" b="0" i="1" dirty="0" smtClean="0">
                              <a:latin typeface="Cambria Math" panose="02040503050406030204" pitchFamily="18" charset="0"/>
                              <a:cs typeface="Times New Roman" panose="02020603050405020304" pitchFamily="18" charset="0"/>
                            </a:rPr>
                            <m:t>𝑥</m:t>
                          </m:r>
                        </m:e>
                      </m:d>
                    </m:oMath>
                  </m:oMathPara>
                </a14:m>
                <a:endParaRPr lang="en-US" sz="2797" baseline="-25000" dirty="0">
                  <a:latin typeface="Times New Roman" panose="02020603050405020304" pitchFamily="18" charset="0"/>
                  <a:cs typeface="Times New Roman" panose="02020603050405020304" pitchFamily="18" charset="0"/>
                </a:endParaRPr>
              </a:p>
            </p:txBody>
          </p:sp>
        </mc:Choice>
        <mc:Fallback xmlns="">
          <p:sp>
            <p:nvSpPr>
              <p:cNvPr id="43" name="TextBox 42">
                <a:extLst>
                  <a:ext uri="{FF2B5EF4-FFF2-40B4-BE49-F238E27FC236}">
                    <a16:creationId xmlns:a16="http://schemas.microsoft.com/office/drawing/2014/main" id="{00C33572-4E6B-CC1A-42FC-34954AF35FDE}"/>
                  </a:ext>
                </a:extLst>
              </p:cNvPr>
              <p:cNvSpPr txBox="1">
                <a:spLocks noRot="1" noChangeAspect="1" noMove="1" noResize="1" noEditPoints="1" noAdjustHandles="1" noChangeArrowheads="1" noChangeShapeType="1" noTextEdit="1"/>
              </p:cNvSpPr>
              <p:nvPr/>
            </p:nvSpPr>
            <p:spPr>
              <a:xfrm>
                <a:off x="412186" y="2673376"/>
                <a:ext cx="1980699" cy="512576"/>
              </a:xfrm>
              <a:prstGeom prst="rect">
                <a:avLst/>
              </a:prstGeom>
              <a:blipFill>
                <a:blip r:embed="rId8"/>
                <a:stretch>
                  <a:fillRect l="-1911" b="-11905"/>
                </a:stretch>
              </a:blipFill>
            </p:spPr>
            <p:txBody>
              <a:bodyPr/>
              <a:lstStyle/>
              <a:p>
                <a:r>
                  <a:rPr lang="en-US">
                    <a:noFill/>
                  </a:rPr>
                  <a:t> </a:t>
                </a:r>
              </a:p>
            </p:txBody>
          </p:sp>
        </mc:Fallback>
      </mc:AlternateContent>
      <p:cxnSp>
        <p:nvCxnSpPr>
          <p:cNvPr id="56" name="Straight Arrow Connector 55">
            <a:extLst>
              <a:ext uri="{FF2B5EF4-FFF2-40B4-BE49-F238E27FC236}">
                <a16:creationId xmlns:a16="http://schemas.microsoft.com/office/drawing/2014/main" id="{B7C952AE-4E97-EFAE-3531-41B5586E6440}"/>
              </a:ext>
            </a:extLst>
          </p:cNvPr>
          <p:cNvCxnSpPr>
            <a:cxnSpLocks/>
          </p:cNvCxnSpPr>
          <p:nvPr/>
        </p:nvCxnSpPr>
        <p:spPr>
          <a:xfrm flipH="1" flipV="1">
            <a:off x="3288176" y="2313783"/>
            <a:ext cx="152755" cy="3316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60" name="Table 59">
            <a:extLst>
              <a:ext uri="{FF2B5EF4-FFF2-40B4-BE49-F238E27FC236}">
                <a16:creationId xmlns:a16="http://schemas.microsoft.com/office/drawing/2014/main" id="{806CD2E5-6890-A439-0EE5-65FE97F0E569}"/>
              </a:ext>
            </a:extLst>
          </p:cNvPr>
          <p:cNvGraphicFramePr>
            <a:graphicFrameLocks noGrp="1"/>
          </p:cNvGraphicFramePr>
          <p:nvPr/>
        </p:nvGraphicFramePr>
        <p:xfrm>
          <a:off x="2744812" y="1702778"/>
          <a:ext cx="686432" cy="622932"/>
        </p:xfrm>
        <a:graphic>
          <a:graphicData uri="http://schemas.openxmlformats.org/drawingml/2006/table">
            <a:tbl>
              <a:tblPr firstRow="1" bandRow="1">
                <a:tableStyleId>{5C22544A-7EE6-4342-B048-85BDC9FD1C3A}</a:tableStyleId>
              </a:tblPr>
              <a:tblGrid>
                <a:gridCol w="686432">
                  <a:extLst>
                    <a:ext uri="{9D8B030D-6E8A-4147-A177-3AD203B41FA5}">
                      <a16:colId xmlns:a16="http://schemas.microsoft.com/office/drawing/2014/main" val="4002730172"/>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A8BA7788-908F-C4FC-72F9-16BC459195D4}"/>
                  </a:ext>
                </a:extLst>
              </p:cNvPr>
              <p:cNvSpPr txBox="1"/>
              <p:nvPr/>
            </p:nvSpPr>
            <p:spPr>
              <a:xfrm>
                <a:off x="2863090" y="1712700"/>
                <a:ext cx="482826" cy="5125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797" b="0" i="1" dirty="0" smtClean="0">
                              <a:solidFill>
                                <a:schemeClr val="tx1"/>
                              </a:solidFill>
                              <a:latin typeface="Cambria Math" panose="02040503050406030204" pitchFamily="18" charset="0"/>
                              <a:cs typeface="Times New Roman" panose="02020603050405020304" pitchFamily="18" charset="0"/>
                            </a:rPr>
                          </m:ctrlPr>
                        </m:sSubPr>
                        <m:e>
                          <m:r>
                            <a:rPr lang="en-US" sz="2797" b="0" i="1" dirty="0" smtClean="0">
                              <a:solidFill>
                                <a:schemeClr val="tx1"/>
                              </a:solidFill>
                              <a:latin typeface="Cambria Math" panose="02040503050406030204" pitchFamily="18" charset="0"/>
                              <a:cs typeface="Times New Roman" panose="02020603050405020304" pitchFamily="18" charset="0"/>
                            </a:rPr>
                            <m:t>𝜁</m:t>
                          </m:r>
                        </m:e>
                        <m:sub>
                          <m:r>
                            <a:rPr lang="en-US" sz="2797" b="0" i="1" dirty="0" smtClean="0">
                              <a:solidFill>
                                <a:schemeClr val="tx1"/>
                              </a:solidFill>
                              <a:latin typeface="Cambria Math" panose="02040503050406030204" pitchFamily="18" charset="0"/>
                              <a:cs typeface="Times New Roman" panose="02020603050405020304" pitchFamily="18" charset="0"/>
                            </a:rPr>
                            <m:t>1</m:t>
                          </m:r>
                        </m:sub>
                      </m:sSub>
                    </m:oMath>
                  </m:oMathPara>
                </a14:m>
                <a:endParaRPr lang="en-US" sz="2797" baseline="-250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61" name="TextBox 60">
                <a:extLst>
                  <a:ext uri="{FF2B5EF4-FFF2-40B4-BE49-F238E27FC236}">
                    <a16:creationId xmlns:a16="http://schemas.microsoft.com/office/drawing/2014/main" id="{A8BA7788-908F-C4FC-72F9-16BC459195D4}"/>
                  </a:ext>
                </a:extLst>
              </p:cNvPr>
              <p:cNvSpPr txBox="1">
                <a:spLocks noRot="1" noChangeAspect="1" noMove="1" noResize="1" noEditPoints="1" noAdjustHandles="1" noChangeArrowheads="1" noChangeShapeType="1" noTextEdit="1"/>
              </p:cNvSpPr>
              <p:nvPr/>
            </p:nvSpPr>
            <p:spPr>
              <a:xfrm>
                <a:off x="2863090" y="1712700"/>
                <a:ext cx="482826" cy="512576"/>
              </a:xfrm>
              <a:prstGeom prst="rect">
                <a:avLst/>
              </a:prstGeom>
              <a:blipFill>
                <a:blip r:embed="rId9"/>
                <a:stretch>
                  <a:fillRect l="-15385" b="-21429"/>
                </a:stretch>
              </a:blipFill>
            </p:spPr>
            <p:txBody>
              <a:bodyPr/>
              <a:lstStyle/>
              <a:p>
                <a:r>
                  <a:rPr lang="en-US">
                    <a:noFill/>
                  </a:rPr>
                  <a:t> </a:t>
                </a:r>
              </a:p>
            </p:txBody>
          </p:sp>
        </mc:Fallback>
      </mc:AlternateContent>
      <p:cxnSp>
        <p:nvCxnSpPr>
          <p:cNvPr id="65" name="Straight Arrow Connector 64">
            <a:extLst>
              <a:ext uri="{FF2B5EF4-FFF2-40B4-BE49-F238E27FC236}">
                <a16:creationId xmlns:a16="http://schemas.microsoft.com/office/drawing/2014/main" id="{DF146179-ACF3-4CC1-68A6-F07E08F766C9}"/>
              </a:ext>
            </a:extLst>
          </p:cNvPr>
          <p:cNvCxnSpPr>
            <a:cxnSpLocks/>
          </p:cNvCxnSpPr>
          <p:nvPr/>
        </p:nvCxnSpPr>
        <p:spPr>
          <a:xfrm flipV="1">
            <a:off x="2739098" y="2324041"/>
            <a:ext cx="171420" cy="28578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70" name="Oval 69">
                <a:extLst>
                  <a:ext uri="{FF2B5EF4-FFF2-40B4-BE49-F238E27FC236}">
                    <a16:creationId xmlns:a16="http://schemas.microsoft.com/office/drawing/2014/main" id="{D690356D-7998-8D5D-D2A6-164B1985CB33}"/>
                  </a:ext>
                </a:extLst>
              </p:cNvPr>
              <p:cNvSpPr/>
              <p:nvPr/>
            </p:nvSpPr>
            <p:spPr>
              <a:xfrm>
                <a:off x="2838501" y="1014439"/>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xmlns="">
          <p:sp>
            <p:nvSpPr>
              <p:cNvPr id="70" name="Oval 69">
                <a:extLst>
                  <a:ext uri="{FF2B5EF4-FFF2-40B4-BE49-F238E27FC236}">
                    <a16:creationId xmlns:a16="http://schemas.microsoft.com/office/drawing/2014/main" id="{D690356D-7998-8D5D-D2A6-164B1985CB33}"/>
                  </a:ext>
                </a:extLst>
              </p:cNvPr>
              <p:cNvSpPr>
                <a:spLocks noRot="1" noChangeAspect="1" noMove="1" noResize="1" noEditPoints="1" noAdjustHandles="1" noChangeArrowheads="1" noChangeShapeType="1" noTextEdit="1"/>
              </p:cNvSpPr>
              <p:nvPr/>
            </p:nvSpPr>
            <p:spPr>
              <a:xfrm>
                <a:off x="2838501" y="1014439"/>
                <a:ext cx="470357" cy="459473"/>
              </a:xfrm>
              <a:prstGeom prst="ellipse">
                <a:avLst/>
              </a:prstGeom>
              <a:blipFill>
                <a:blip r:embed="rId10"/>
                <a:stretch>
                  <a:fillRect l="-38462" t="-10526" b="-39474"/>
                </a:stretch>
              </a:blipFill>
            </p:spPr>
            <p:txBody>
              <a:bodyPr/>
              <a:lstStyle/>
              <a:p>
                <a:r>
                  <a:rPr lang="en-US">
                    <a:noFill/>
                  </a:rPr>
                  <a:t> </a:t>
                </a:r>
              </a:p>
            </p:txBody>
          </p:sp>
        </mc:Fallback>
      </mc:AlternateContent>
      <p:cxnSp>
        <p:nvCxnSpPr>
          <p:cNvPr id="71" name="Straight Arrow Connector 70">
            <a:extLst>
              <a:ext uri="{FF2B5EF4-FFF2-40B4-BE49-F238E27FC236}">
                <a16:creationId xmlns:a16="http://schemas.microsoft.com/office/drawing/2014/main" id="{89D4BD4F-0321-F674-053D-41D0077FB465}"/>
              </a:ext>
            </a:extLst>
          </p:cNvPr>
          <p:cNvCxnSpPr>
            <a:cxnSpLocks/>
            <a:endCxn id="70" idx="4"/>
          </p:cNvCxnSpPr>
          <p:nvPr/>
        </p:nvCxnSpPr>
        <p:spPr>
          <a:xfrm flipV="1">
            <a:off x="3073680" y="1473912"/>
            <a:ext cx="0" cy="2074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2" name="Straight Arrow Connector 71">
            <a:extLst>
              <a:ext uri="{FF2B5EF4-FFF2-40B4-BE49-F238E27FC236}">
                <a16:creationId xmlns:a16="http://schemas.microsoft.com/office/drawing/2014/main" id="{9F20A7A0-9EE9-E6A7-C16E-583A62B6CAB9}"/>
              </a:ext>
            </a:extLst>
          </p:cNvPr>
          <p:cNvCxnSpPr>
            <a:cxnSpLocks/>
            <a:stCxn id="70" idx="0"/>
          </p:cNvCxnSpPr>
          <p:nvPr/>
        </p:nvCxnSpPr>
        <p:spPr>
          <a:xfrm flipV="1">
            <a:off x="3073680" y="838474"/>
            <a:ext cx="0" cy="1759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75" name="Table 74">
            <a:extLst>
              <a:ext uri="{FF2B5EF4-FFF2-40B4-BE49-F238E27FC236}">
                <a16:creationId xmlns:a16="http://schemas.microsoft.com/office/drawing/2014/main" id="{D38ACE28-2CFC-C627-C666-B1CBBD48388F}"/>
              </a:ext>
            </a:extLst>
          </p:cNvPr>
          <p:cNvGraphicFramePr>
            <a:graphicFrameLocks noGrp="1"/>
          </p:cNvGraphicFramePr>
          <p:nvPr/>
        </p:nvGraphicFramePr>
        <p:xfrm>
          <a:off x="2730463" y="234445"/>
          <a:ext cx="686432" cy="622932"/>
        </p:xfrm>
        <a:graphic>
          <a:graphicData uri="http://schemas.openxmlformats.org/drawingml/2006/table">
            <a:tbl>
              <a:tblPr firstRow="1" bandRow="1">
                <a:tableStyleId>{5C22544A-7EE6-4342-B048-85BDC9FD1C3A}</a:tableStyleId>
              </a:tblPr>
              <a:tblGrid>
                <a:gridCol w="686432">
                  <a:extLst>
                    <a:ext uri="{9D8B030D-6E8A-4147-A177-3AD203B41FA5}">
                      <a16:colId xmlns:a16="http://schemas.microsoft.com/office/drawing/2014/main" val="4002730172"/>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7E0D8397-ABA4-4114-7BD6-2AEFD3C1C637}"/>
                  </a:ext>
                </a:extLst>
              </p:cNvPr>
              <p:cNvSpPr txBox="1"/>
              <p:nvPr/>
            </p:nvSpPr>
            <p:spPr>
              <a:xfrm>
                <a:off x="3416895" y="249134"/>
                <a:ext cx="1980699" cy="51257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797" b="0" i="1" dirty="0" smtClean="0">
                          <a:latin typeface="Cambria Math" panose="02040503050406030204" pitchFamily="18" charset="0"/>
                          <a:cs typeface="Times New Roman" panose="02020603050405020304" pitchFamily="18" charset="0"/>
                        </a:rPr>
                        <m:t>𝑝</m:t>
                      </m:r>
                      <m:d>
                        <m:dPr>
                          <m:ctrlPr>
                            <a:rPr lang="en-US" sz="2797" i="1" dirty="0" smtClean="0">
                              <a:solidFill>
                                <a:schemeClr val="tx1"/>
                              </a:solidFill>
                              <a:latin typeface="Cambria Math" panose="02040503050406030204" pitchFamily="18" charset="0"/>
                              <a:cs typeface="Times New Roman" panose="02020603050405020304" pitchFamily="18" charset="0"/>
                            </a:rPr>
                          </m:ctrlPr>
                        </m:dPr>
                        <m:e>
                          <m:r>
                            <a:rPr lang="en-US" sz="2797" b="0" i="1" dirty="0" smtClean="0">
                              <a:solidFill>
                                <a:schemeClr val="tx1"/>
                              </a:solidFill>
                              <a:latin typeface="Cambria Math" panose="02040503050406030204" pitchFamily="18" charset="0"/>
                              <a:cs typeface="Times New Roman" panose="02020603050405020304" pitchFamily="18" charset="0"/>
                            </a:rPr>
                            <m:t>𝑦</m:t>
                          </m:r>
                          <m:r>
                            <a:rPr lang="en-US" sz="2797" i="1" dirty="0">
                              <a:solidFill>
                                <a:schemeClr val="tx1"/>
                              </a:solidFill>
                              <a:latin typeface="Cambria Math" panose="02040503050406030204" pitchFamily="18" charset="0"/>
                              <a:cs typeface="Times New Roman" panose="02020603050405020304" pitchFamily="18" charset="0"/>
                            </a:rPr>
                            <m:t>=1</m:t>
                          </m:r>
                        </m:e>
                        <m:e>
                          <m:r>
                            <a:rPr lang="en-US" sz="2797" b="0" i="1" dirty="0" smtClean="0">
                              <a:solidFill>
                                <a:schemeClr val="tx1"/>
                              </a:solidFill>
                              <a:latin typeface="Cambria Math" panose="02040503050406030204" pitchFamily="18" charset="0"/>
                              <a:cs typeface="Times New Roman" panose="02020603050405020304" pitchFamily="18" charset="0"/>
                            </a:rPr>
                            <m:t>𝑥</m:t>
                          </m:r>
                        </m:e>
                      </m:d>
                    </m:oMath>
                  </m:oMathPara>
                </a14:m>
                <a:endParaRPr lang="en-US" sz="2797" baseline="-25000" dirty="0">
                  <a:latin typeface="Times New Roman" panose="02020603050405020304" pitchFamily="18" charset="0"/>
                  <a:cs typeface="Times New Roman" panose="02020603050405020304" pitchFamily="18" charset="0"/>
                </a:endParaRPr>
              </a:p>
            </p:txBody>
          </p:sp>
        </mc:Choice>
        <mc:Fallback xmlns="">
          <p:sp>
            <p:nvSpPr>
              <p:cNvPr id="76" name="TextBox 75">
                <a:extLst>
                  <a:ext uri="{FF2B5EF4-FFF2-40B4-BE49-F238E27FC236}">
                    <a16:creationId xmlns:a16="http://schemas.microsoft.com/office/drawing/2014/main" id="{7E0D8397-ABA4-4114-7BD6-2AEFD3C1C637}"/>
                  </a:ext>
                </a:extLst>
              </p:cNvPr>
              <p:cNvSpPr txBox="1">
                <a:spLocks noRot="1" noChangeAspect="1" noMove="1" noResize="1" noEditPoints="1" noAdjustHandles="1" noChangeArrowheads="1" noChangeShapeType="1" noTextEdit="1"/>
              </p:cNvSpPr>
              <p:nvPr/>
            </p:nvSpPr>
            <p:spPr>
              <a:xfrm>
                <a:off x="3416895" y="249134"/>
                <a:ext cx="1980699" cy="512576"/>
              </a:xfrm>
              <a:prstGeom prst="rect">
                <a:avLst/>
              </a:prstGeom>
              <a:blipFill>
                <a:blip r:embed="rId11"/>
                <a:stretch>
                  <a:fillRect l="-1923" b="-119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749F7CD5-AC8B-F4F9-DA8F-ADFF6190DDC0}"/>
                  </a:ext>
                </a:extLst>
              </p:cNvPr>
              <p:cNvSpPr txBox="1"/>
              <p:nvPr/>
            </p:nvSpPr>
            <p:spPr>
              <a:xfrm>
                <a:off x="2401717" y="2250005"/>
                <a:ext cx="482826" cy="39299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b="0" i="1" dirty="0" smtClean="0">
                              <a:solidFill>
                                <a:schemeClr val="tx1"/>
                              </a:solidFill>
                              <a:latin typeface="Cambria Math" panose="02040503050406030204" pitchFamily="18" charset="0"/>
                              <a:cs typeface="Times New Roman" panose="02020603050405020304" pitchFamily="18" charset="0"/>
                            </a:rPr>
                          </m:ctrlPr>
                        </m:sSubPr>
                        <m:e>
                          <m:r>
                            <a:rPr lang="en-US" sz="2000" b="0" i="1" dirty="0" smtClean="0">
                              <a:solidFill>
                                <a:schemeClr val="tx1"/>
                              </a:solidFill>
                              <a:latin typeface="Cambria Math" panose="02040503050406030204" pitchFamily="18" charset="0"/>
                              <a:cs typeface="Times New Roman" panose="02020603050405020304" pitchFamily="18" charset="0"/>
                            </a:rPr>
                            <m:t>𝛽</m:t>
                          </m:r>
                        </m:e>
                        <m:sub>
                          <m:r>
                            <a:rPr lang="en-US" sz="2000" b="0" i="1" dirty="0" smtClean="0">
                              <a:solidFill>
                                <a:schemeClr val="tx1"/>
                              </a:solidFill>
                              <a:latin typeface="Cambria Math" panose="02040503050406030204" pitchFamily="18" charset="0"/>
                              <a:cs typeface="Times New Roman" panose="02020603050405020304" pitchFamily="18" charset="0"/>
                            </a:rPr>
                            <m:t>1</m:t>
                          </m:r>
                        </m:sub>
                      </m:sSub>
                    </m:oMath>
                  </m:oMathPara>
                </a14:m>
                <a:endParaRPr lang="en-US" sz="2000" baseline="-250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79" name="TextBox 78">
                <a:extLst>
                  <a:ext uri="{FF2B5EF4-FFF2-40B4-BE49-F238E27FC236}">
                    <a16:creationId xmlns:a16="http://schemas.microsoft.com/office/drawing/2014/main" id="{749F7CD5-AC8B-F4F9-DA8F-ADFF6190DDC0}"/>
                  </a:ext>
                </a:extLst>
              </p:cNvPr>
              <p:cNvSpPr txBox="1">
                <a:spLocks noRot="1" noChangeAspect="1" noMove="1" noResize="1" noEditPoints="1" noAdjustHandles="1" noChangeArrowheads="1" noChangeShapeType="1" noTextEdit="1"/>
              </p:cNvSpPr>
              <p:nvPr/>
            </p:nvSpPr>
            <p:spPr>
              <a:xfrm>
                <a:off x="2401717" y="2250005"/>
                <a:ext cx="482826" cy="392993"/>
              </a:xfrm>
              <a:prstGeom prst="rect">
                <a:avLst/>
              </a:prstGeom>
              <a:blipFill>
                <a:blip r:embed="rId12"/>
                <a:stretch>
                  <a:fillRect b="-156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7E48F25E-3DC0-B9AD-5F42-0F55FB4E0DAD}"/>
                  </a:ext>
                </a:extLst>
              </p:cNvPr>
              <p:cNvSpPr txBox="1"/>
              <p:nvPr/>
            </p:nvSpPr>
            <p:spPr>
              <a:xfrm>
                <a:off x="3305242" y="2259948"/>
                <a:ext cx="482826" cy="39299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b="0" i="1" dirty="0" smtClean="0">
                              <a:solidFill>
                                <a:schemeClr val="tx1"/>
                              </a:solidFill>
                              <a:latin typeface="Cambria Math" panose="02040503050406030204" pitchFamily="18" charset="0"/>
                              <a:cs typeface="Times New Roman" panose="02020603050405020304" pitchFamily="18" charset="0"/>
                            </a:rPr>
                          </m:ctrlPr>
                        </m:sSubPr>
                        <m:e>
                          <m:r>
                            <a:rPr lang="en-US" sz="2000" b="0" i="1" dirty="0" smtClean="0">
                              <a:solidFill>
                                <a:schemeClr val="tx1"/>
                              </a:solidFill>
                              <a:latin typeface="Cambria Math" panose="02040503050406030204" pitchFamily="18" charset="0"/>
                              <a:cs typeface="Times New Roman" panose="02020603050405020304" pitchFamily="18" charset="0"/>
                            </a:rPr>
                            <m:t>𝛽</m:t>
                          </m:r>
                        </m:e>
                        <m:sub>
                          <m:r>
                            <a:rPr lang="en-US" sz="2000" b="0" i="1" dirty="0" smtClean="0">
                              <a:solidFill>
                                <a:schemeClr val="tx1"/>
                              </a:solidFill>
                              <a:latin typeface="Cambria Math" panose="02040503050406030204" pitchFamily="18" charset="0"/>
                              <a:cs typeface="Times New Roman" panose="02020603050405020304" pitchFamily="18" charset="0"/>
                            </a:rPr>
                            <m:t>2</m:t>
                          </m:r>
                        </m:sub>
                      </m:sSub>
                    </m:oMath>
                  </m:oMathPara>
                </a14:m>
                <a:endParaRPr lang="en-US" sz="2000" baseline="-250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80" name="TextBox 79">
                <a:extLst>
                  <a:ext uri="{FF2B5EF4-FFF2-40B4-BE49-F238E27FC236}">
                    <a16:creationId xmlns:a16="http://schemas.microsoft.com/office/drawing/2014/main" id="{7E48F25E-3DC0-B9AD-5F42-0F55FB4E0DAD}"/>
                  </a:ext>
                </a:extLst>
              </p:cNvPr>
              <p:cNvSpPr txBox="1">
                <a:spLocks noRot="1" noChangeAspect="1" noMove="1" noResize="1" noEditPoints="1" noAdjustHandles="1" noChangeArrowheads="1" noChangeShapeType="1" noTextEdit="1"/>
              </p:cNvSpPr>
              <p:nvPr/>
            </p:nvSpPr>
            <p:spPr>
              <a:xfrm>
                <a:off x="3305242" y="2259948"/>
                <a:ext cx="482826" cy="392993"/>
              </a:xfrm>
              <a:prstGeom prst="rect">
                <a:avLst/>
              </a:prstGeom>
              <a:blipFill>
                <a:blip r:embed="rId13"/>
                <a:stretch>
                  <a:fillRect l="-2564" b="-16129"/>
                </a:stretch>
              </a:blipFill>
            </p:spPr>
            <p:txBody>
              <a:bodyPr/>
              <a:lstStyle/>
              <a:p>
                <a:r>
                  <a:rPr lang="en-US">
                    <a:noFill/>
                  </a:rPr>
                  <a:t> </a:t>
                </a:r>
              </a:p>
            </p:txBody>
          </p:sp>
        </mc:Fallback>
      </mc:AlternateContent>
      <p:sp>
        <p:nvSpPr>
          <p:cNvPr id="67" name="Title 1">
            <a:extLst>
              <a:ext uri="{FF2B5EF4-FFF2-40B4-BE49-F238E27FC236}">
                <a16:creationId xmlns:a16="http://schemas.microsoft.com/office/drawing/2014/main" id="{AB2B32E0-DFFD-A028-46AA-1122279571CC}"/>
              </a:ext>
            </a:extLst>
          </p:cNvPr>
          <p:cNvSpPr>
            <a:spLocks noGrp="1"/>
          </p:cNvSpPr>
          <p:nvPr>
            <p:ph type="title"/>
          </p:nvPr>
        </p:nvSpPr>
        <p:spPr>
          <a:xfrm>
            <a:off x="7047158" y="294520"/>
            <a:ext cx="4828758" cy="1263872"/>
          </a:xfrm>
        </p:spPr>
        <p:txBody>
          <a:bodyPr>
            <a:noAutofit/>
          </a:bodyPr>
          <a:lstStyle/>
          <a:p>
            <a:r>
              <a:rPr lang="en-US" sz="4800" dirty="0"/>
              <a:t>Let’s clean this up.</a:t>
            </a:r>
          </a:p>
        </p:txBody>
      </p:sp>
      <p:cxnSp>
        <p:nvCxnSpPr>
          <p:cNvPr id="2" name="Straight Arrow Connector 1">
            <a:extLst>
              <a:ext uri="{FF2B5EF4-FFF2-40B4-BE49-F238E27FC236}">
                <a16:creationId xmlns:a16="http://schemas.microsoft.com/office/drawing/2014/main" id="{54E8F517-9CBF-86B2-96BC-B8EF725A50B8}"/>
              </a:ext>
            </a:extLst>
          </p:cNvPr>
          <p:cNvCxnSpPr>
            <a:cxnSpLocks/>
          </p:cNvCxnSpPr>
          <p:nvPr/>
        </p:nvCxnSpPr>
        <p:spPr>
          <a:xfrm flipV="1">
            <a:off x="2730463" y="4732191"/>
            <a:ext cx="25847" cy="5742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 name="Straight Arrow Connector 2">
            <a:extLst>
              <a:ext uri="{FF2B5EF4-FFF2-40B4-BE49-F238E27FC236}">
                <a16:creationId xmlns:a16="http://schemas.microsoft.com/office/drawing/2014/main" id="{B436B35E-D3F4-9383-A803-59D1F3B1ABD6}"/>
              </a:ext>
            </a:extLst>
          </p:cNvPr>
          <p:cNvCxnSpPr>
            <a:cxnSpLocks/>
          </p:cNvCxnSpPr>
          <p:nvPr/>
        </p:nvCxnSpPr>
        <p:spPr>
          <a:xfrm flipH="1" flipV="1">
            <a:off x="2910518" y="4725446"/>
            <a:ext cx="530413" cy="60411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graphicFrame>
            <p:nvGraphicFramePr>
              <p:cNvPr id="7" name="Table 6">
                <a:extLst>
                  <a:ext uri="{FF2B5EF4-FFF2-40B4-BE49-F238E27FC236}">
                    <a16:creationId xmlns:a16="http://schemas.microsoft.com/office/drawing/2014/main" id="{55CF8240-649C-9377-10DC-3E1748A69C43}"/>
                  </a:ext>
                </a:extLst>
              </p:cNvPr>
              <p:cNvGraphicFramePr>
                <a:graphicFrameLocks noGrp="1"/>
              </p:cNvGraphicFramePr>
              <p:nvPr>
                <p:extLst>
                  <p:ext uri="{D42A27DB-BD31-4B8C-83A1-F6EECF244321}">
                    <p14:modId xmlns:p14="http://schemas.microsoft.com/office/powerpoint/2010/main" val="3125960978"/>
                  </p:ext>
                </p:extLst>
              </p:nvPr>
            </p:nvGraphicFramePr>
            <p:xfrm>
              <a:off x="2350648" y="5339592"/>
              <a:ext cx="1446062" cy="707853"/>
            </p:xfrm>
            <a:graphic>
              <a:graphicData uri="http://schemas.openxmlformats.org/drawingml/2006/table">
                <a:tbl>
                  <a:tblPr firstRow="1" bandRow="1">
                    <a:tableStyleId>{5C22544A-7EE6-4342-B048-85BDC9FD1C3A}</a:tableStyleId>
                  </a:tblPr>
                  <a:tblGrid>
                    <a:gridCol w="723031">
                      <a:extLst>
                        <a:ext uri="{9D8B030D-6E8A-4147-A177-3AD203B41FA5}">
                          <a16:colId xmlns:a16="http://schemas.microsoft.com/office/drawing/2014/main" val="440623976"/>
                        </a:ext>
                      </a:extLst>
                    </a:gridCol>
                    <a:gridCol w="723031">
                      <a:extLst>
                        <a:ext uri="{9D8B030D-6E8A-4147-A177-3AD203B41FA5}">
                          <a16:colId xmlns:a16="http://schemas.microsoft.com/office/drawing/2014/main" val="2300620790"/>
                        </a:ext>
                      </a:extLst>
                    </a:gridCol>
                  </a:tblGrid>
                  <a:tr h="707853">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1</m:t>
                                    </m:r>
                                  </m:sub>
                                </m:sSub>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2</m:t>
                                    </m:r>
                                  </m:sub>
                                </m:sSub>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Choice>
        <mc:Fallback>
          <p:graphicFrame>
            <p:nvGraphicFramePr>
              <p:cNvPr id="7" name="Table 6">
                <a:extLst>
                  <a:ext uri="{FF2B5EF4-FFF2-40B4-BE49-F238E27FC236}">
                    <a16:creationId xmlns:a16="http://schemas.microsoft.com/office/drawing/2014/main" id="{55CF8240-649C-9377-10DC-3E1748A69C43}"/>
                  </a:ext>
                </a:extLst>
              </p:cNvPr>
              <p:cNvGraphicFramePr>
                <a:graphicFrameLocks noGrp="1"/>
              </p:cNvGraphicFramePr>
              <p:nvPr>
                <p:extLst>
                  <p:ext uri="{D42A27DB-BD31-4B8C-83A1-F6EECF244321}">
                    <p14:modId xmlns:p14="http://schemas.microsoft.com/office/powerpoint/2010/main" val="3125960978"/>
                  </p:ext>
                </p:extLst>
              </p:nvPr>
            </p:nvGraphicFramePr>
            <p:xfrm>
              <a:off x="2350648" y="5339592"/>
              <a:ext cx="1446062" cy="707853"/>
            </p:xfrm>
            <a:graphic>
              <a:graphicData uri="http://schemas.openxmlformats.org/drawingml/2006/table">
                <a:tbl>
                  <a:tblPr firstRow="1" bandRow="1">
                    <a:tableStyleId>{5C22544A-7EE6-4342-B048-85BDC9FD1C3A}</a:tableStyleId>
                  </a:tblPr>
                  <a:tblGrid>
                    <a:gridCol w="723031">
                      <a:extLst>
                        <a:ext uri="{9D8B030D-6E8A-4147-A177-3AD203B41FA5}">
                          <a16:colId xmlns:a16="http://schemas.microsoft.com/office/drawing/2014/main" val="440623976"/>
                        </a:ext>
                      </a:extLst>
                    </a:gridCol>
                    <a:gridCol w="723031">
                      <a:extLst>
                        <a:ext uri="{9D8B030D-6E8A-4147-A177-3AD203B41FA5}">
                          <a16:colId xmlns:a16="http://schemas.microsoft.com/office/drawing/2014/main" val="2300620790"/>
                        </a:ext>
                      </a:extLst>
                    </a:gridCol>
                  </a:tblGrid>
                  <a:tr h="707853">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14"/>
                          <a:stretch>
                            <a:fillRect l="-3509" t="-3509" r="-107018" b="-5263"/>
                          </a:stretch>
                        </a:blipFill>
                      </a:tcPr>
                    </a:tc>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14"/>
                          <a:stretch>
                            <a:fillRect l="-103509" t="-3509" r="-7018" b="-5263"/>
                          </a:stretch>
                        </a:blipFill>
                      </a:tcPr>
                    </a:tc>
                    <a:extLst>
                      <a:ext uri="{0D108BD9-81ED-4DB2-BD59-A6C34878D82A}">
                        <a16:rowId xmlns:a16="http://schemas.microsoft.com/office/drawing/2014/main" val="3775152605"/>
                      </a:ext>
                    </a:extLst>
                  </a:tr>
                </a:tbl>
              </a:graphicData>
            </a:graphic>
          </p:graphicFrame>
        </mc:Fallback>
      </mc:AlternateContent>
      <p:sp>
        <p:nvSpPr>
          <p:cNvPr id="8" name="TextBox 7">
            <a:extLst>
              <a:ext uri="{FF2B5EF4-FFF2-40B4-BE49-F238E27FC236}">
                <a16:creationId xmlns:a16="http://schemas.microsoft.com/office/drawing/2014/main" id="{F7C1F630-11FB-8CED-B358-19B44E148314}"/>
              </a:ext>
            </a:extLst>
          </p:cNvPr>
          <p:cNvSpPr txBox="1"/>
          <p:nvPr/>
        </p:nvSpPr>
        <p:spPr>
          <a:xfrm rot="18054908">
            <a:off x="1915058" y="6421429"/>
            <a:ext cx="1095366" cy="307777"/>
          </a:xfrm>
          <a:prstGeom prst="rect">
            <a:avLst/>
          </a:prstGeom>
          <a:noFill/>
        </p:spPr>
        <p:txBody>
          <a:bodyPr wrap="square" rtlCol="0">
            <a:spAutoFit/>
          </a:bodyPr>
          <a:lstStyle/>
          <a:p>
            <a:pPr algn="r"/>
            <a:r>
              <a:rPr lang="en-US" sz="1400" dirty="0"/>
              <a:t>Age &gt;60</a:t>
            </a:r>
          </a:p>
        </p:txBody>
      </p:sp>
      <p:sp>
        <p:nvSpPr>
          <p:cNvPr id="9" name="TextBox 8">
            <a:extLst>
              <a:ext uri="{FF2B5EF4-FFF2-40B4-BE49-F238E27FC236}">
                <a16:creationId xmlns:a16="http://schemas.microsoft.com/office/drawing/2014/main" id="{6C082BE6-7783-FCD6-D28F-5E5BE53401D5}"/>
              </a:ext>
            </a:extLst>
          </p:cNvPr>
          <p:cNvSpPr txBox="1"/>
          <p:nvPr/>
        </p:nvSpPr>
        <p:spPr>
          <a:xfrm rot="18054908">
            <a:off x="2630684" y="6440484"/>
            <a:ext cx="1090081" cy="307777"/>
          </a:xfrm>
          <a:prstGeom prst="rect">
            <a:avLst/>
          </a:prstGeom>
          <a:noFill/>
        </p:spPr>
        <p:txBody>
          <a:bodyPr wrap="square" rtlCol="0">
            <a:spAutoFit/>
          </a:bodyPr>
          <a:lstStyle/>
          <a:p>
            <a:pPr algn="r"/>
            <a:r>
              <a:rPr lang="en-US" sz="1400" dirty="0"/>
              <a:t>Sex</a:t>
            </a:r>
          </a:p>
        </p:txBody>
      </p:sp>
      <p:cxnSp>
        <p:nvCxnSpPr>
          <p:cNvPr id="13" name="Straight Arrow Connector 12">
            <a:extLst>
              <a:ext uri="{FF2B5EF4-FFF2-40B4-BE49-F238E27FC236}">
                <a16:creationId xmlns:a16="http://schemas.microsoft.com/office/drawing/2014/main" id="{7711260F-155E-52CA-E5AC-155FF550BEB9}"/>
              </a:ext>
            </a:extLst>
          </p:cNvPr>
          <p:cNvCxnSpPr>
            <a:cxnSpLocks/>
          </p:cNvCxnSpPr>
          <p:nvPr/>
        </p:nvCxnSpPr>
        <p:spPr>
          <a:xfrm flipV="1">
            <a:off x="2824808" y="4718562"/>
            <a:ext cx="624650" cy="61099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F28F22D1-754D-0FA8-4499-49853BA08247}"/>
              </a:ext>
            </a:extLst>
          </p:cNvPr>
          <p:cNvCxnSpPr>
            <a:cxnSpLocks/>
          </p:cNvCxnSpPr>
          <p:nvPr/>
        </p:nvCxnSpPr>
        <p:spPr>
          <a:xfrm flipV="1">
            <a:off x="3636569" y="4732191"/>
            <a:ext cx="0" cy="59736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2922075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Table 28">
            <a:extLst>
              <a:ext uri="{FF2B5EF4-FFF2-40B4-BE49-F238E27FC236}">
                <a16:creationId xmlns:a16="http://schemas.microsoft.com/office/drawing/2014/main" id="{5A54BBA9-97B7-9D5C-5A00-8F43789E5500}"/>
              </a:ext>
            </a:extLst>
          </p:cNvPr>
          <p:cNvGraphicFramePr>
            <a:graphicFrameLocks noGrp="1"/>
          </p:cNvGraphicFramePr>
          <p:nvPr/>
        </p:nvGraphicFramePr>
        <p:xfrm>
          <a:off x="2395882" y="4086829"/>
          <a:ext cx="1372864" cy="622932"/>
        </p:xfrm>
        <a:graphic>
          <a:graphicData uri="http://schemas.openxmlformats.org/drawingml/2006/table">
            <a:tbl>
              <a:tblPr firstRow="1" bandRow="1">
                <a:tableStyleId>{5C22544A-7EE6-4342-B048-85BDC9FD1C3A}</a:tableStyleId>
              </a:tblPr>
              <a:tblGrid>
                <a:gridCol w="686432">
                  <a:extLst>
                    <a:ext uri="{9D8B030D-6E8A-4147-A177-3AD203B41FA5}">
                      <a16:colId xmlns:a16="http://schemas.microsoft.com/office/drawing/2014/main" val="4002730172"/>
                    </a:ext>
                  </a:extLst>
                </a:gridCol>
                <a:gridCol w="686432">
                  <a:extLst>
                    <a:ext uri="{9D8B030D-6E8A-4147-A177-3AD203B41FA5}">
                      <a16:colId xmlns:a16="http://schemas.microsoft.com/office/drawing/2014/main" val="2833431289"/>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844478D0-9DD7-1995-B5CF-C73E8F929535}"/>
                  </a:ext>
                </a:extLst>
              </p:cNvPr>
              <p:cNvSpPr/>
              <p:nvPr/>
            </p:nvSpPr>
            <p:spPr>
              <a:xfrm>
                <a:off x="2521131" y="3428216"/>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xmlns="">
          <p:sp>
            <p:nvSpPr>
              <p:cNvPr id="10" name="Oval 9">
                <a:extLst>
                  <a:ext uri="{FF2B5EF4-FFF2-40B4-BE49-F238E27FC236}">
                    <a16:creationId xmlns:a16="http://schemas.microsoft.com/office/drawing/2014/main" id="{844478D0-9DD7-1995-B5CF-C73E8F929535}"/>
                  </a:ext>
                </a:extLst>
              </p:cNvPr>
              <p:cNvSpPr>
                <a:spLocks noRot="1" noChangeAspect="1" noMove="1" noResize="1" noEditPoints="1" noAdjustHandles="1" noChangeArrowheads="1" noChangeShapeType="1" noTextEdit="1"/>
              </p:cNvSpPr>
              <p:nvPr/>
            </p:nvSpPr>
            <p:spPr>
              <a:xfrm>
                <a:off x="2521131" y="3428216"/>
                <a:ext cx="470357" cy="459473"/>
              </a:xfrm>
              <a:prstGeom prst="ellipse">
                <a:avLst/>
              </a:prstGeom>
              <a:blipFill>
                <a:blip r:embed="rId2"/>
                <a:stretch>
                  <a:fillRect l="-38462" t="-10526" b="-42105"/>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08A0A041-3471-E990-09D7-23F444E97563}"/>
              </a:ext>
            </a:extLst>
          </p:cNvPr>
          <p:cNvCxnSpPr>
            <a:cxnSpLocks/>
            <a:endCxn id="10" idx="4"/>
          </p:cNvCxnSpPr>
          <p:nvPr/>
        </p:nvCxnSpPr>
        <p:spPr>
          <a:xfrm flipV="1">
            <a:off x="2756310" y="3887689"/>
            <a:ext cx="0" cy="2074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170A3532-63E8-1D49-1FEA-A259B90F5BB6}"/>
              </a:ext>
            </a:extLst>
          </p:cNvPr>
          <p:cNvCxnSpPr>
            <a:cxnSpLocks/>
            <a:stCxn id="10" idx="0"/>
          </p:cNvCxnSpPr>
          <p:nvPr/>
        </p:nvCxnSpPr>
        <p:spPr>
          <a:xfrm flipV="1">
            <a:off x="2756310" y="3252251"/>
            <a:ext cx="0" cy="1759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24" name="Oval 23">
                <a:extLst>
                  <a:ext uri="{FF2B5EF4-FFF2-40B4-BE49-F238E27FC236}">
                    <a16:creationId xmlns:a16="http://schemas.microsoft.com/office/drawing/2014/main" id="{503EC5F7-D052-34D1-B7D7-CABC86FDA99D}"/>
                  </a:ext>
                </a:extLst>
              </p:cNvPr>
              <p:cNvSpPr/>
              <p:nvPr/>
            </p:nvSpPr>
            <p:spPr>
              <a:xfrm>
                <a:off x="3205753" y="3429652"/>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xmlns="">
          <p:sp>
            <p:nvSpPr>
              <p:cNvPr id="24" name="Oval 23">
                <a:extLst>
                  <a:ext uri="{FF2B5EF4-FFF2-40B4-BE49-F238E27FC236}">
                    <a16:creationId xmlns:a16="http://schemas.microsoft.com/office/drawing/2014/main" id="{503EC5F7-D052-34D1-B7D7-CABC86FDA99D}"/>
                  </a:ext>
                </a:extLst>
              </p:cNvPr>
              <p:cNvSpPr>
                <a:spLocks noRot="1" noChangeAspect="1" noMove="1" noResize="1" noEditPoints="1" noAdjustHandles="1" noChangeArrowheads="1" noChangeShapeType="1" noTextEdit="1"/>
              </p:cNvSpPr>
              <p:nvPr/>
            </p:nvSpPr>
            <p:spPr>
              <a:xfrm>
                <a:off x="3205753" y="3429652"/>
                <a:ext cx="470357" cy="459473"/>
              </a:xfrm>
              <a:prstGeom prst="ellipse">
                <a:avLst/>
              </a:prstGeom>
              <a:blipFill>
                <a:blip r:embed="rId7"/>
                <a:stretch>
                  <a:fillRect l="-39474" t="-10526" b="-42105"/>
                </a:stretch>
              </a:blipFill>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5795A150-ADE7-9D70-1CAC-AA296A0C262B}"/>
              </a:ext>
            </a:extLst>
          </p:cNvPr>
          <p:cNvCxnSpPr>
            <a:cxnSpLocks/>
            <a:endCxn id="24" idx="4"/>
          </p:cNvCxnSpPr>
          <p:nvPr/>
        </p:nvCxnSpPr>
        <p:spPr>
          <a:xfrm flipV="1">
            <a:off x="3440932" y="3889125"/>
            <a:ext cx="0" cy="2074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8FB95CE7-CA7A-367A-BD9E-2FD73AE836A2}"/>
              </a:ext>
            </a:extLst>
          </p:cNvPr>
          <p:cNvCxnSpPr>
            <a:cxnSpLocks/>
            <a:stCxn id="24" idx="0"/>
          </p:cNvCxnSpPr>
          <p:nvPr/>
        </p:nvCxnSpPr>
        <p:spPr>
          <a:xfrm flipV="1">
            <a:off x="3440932" y="3252251"/>
            <a:ext cx="0" cy="1774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42" name="Table 41">
            <a:extLst>
              <a:ext uri="{FF2B5EF4-FFF2-40B4-BE49-F238E27FC236}">
                <a16:creationId xmlns:a16="http://schemas.microsoft.com/office/drawing/2014/main" id="{31C05348-72B1-C23B-9354-AA16005E1F89}"/>
              </a:ext>
            </a:extLst>
          </p:cNvPr>
          <p:cNvGraphicFramePr>
            <a:graphicFrameLocks noGrp="1"/>
          </p:cNvGraphicFramePr>
          <p:nvPr/>
        </p:nvGraphicFramePr>
        <p:xfrm>
          <a:off x="2395882" y="2626569"/>
          <a:ext cx="1372864" cy="622932"/>
        </p:xfrm>
        <a:graphic>
          <a:graphicData uri="http://schemas.openxmlformats.org/drawingml/2006/table">
            <a:tbl>
              <a:tblPr firstRow="1" bandRow="1">
                <a:tableStyleId>{5C22544A-7EE6-4342-B048-85BDC9FD1C3A}</a:tableStyleId>
              </a:tblPr>
              <a:tblGrid>
                <a:gridCol w="686432">
                  <a:extLst>
                    <a:ext uri="{9D8B030D-6E8A-4147-A177-3AD203B41FA5}">
                      <a16:colId xmlns:a16="http://schemas.microsoft.com/office/drawing/2014/main" val="4002730172"/>
                    </a:ext>
                  </a:extLst>
                </a:gridCol>
                <a:gridCol w="686432">
                  <a:extLst>
                    <a:ext uri="{9D8B030D-6E8A-4147-A177-3AD203B41FA5}">
                      <a16:colId xmlns:a16="http://schemas.microsoft.com/office/drawing/2014/main" val="2833431289"/>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p:cxnSp>
        <p:nvCxnSpPr>
          <p:cNvPr id="56" name="Straight Arrow Connector 55">
            <a:extLst>
              <a:ext uri="{FF2B5EF4-FFF2-40B4-BE49-F238E27FC236}">
                <a16:creationId xmlns:a16="http://schemas.microsoft.com/office/drawing/2014/main" id="{B7C952AE-4E97-EFAE-3531-41B5586E6440}"/>
              </a:ext>
            </a:extLst>
          </p:cNvPr>
          <p:cNvCxnSpPr>
            <a:cxnSpLocks/>
          </p:cNvCxnSpPr>
          <p:nvPr/>
        </p:nvCxnSpPr>
        <p:spPr>
          <a:xfrm flipH="1" flipV="1">
            <a:off x="3288176" y="2313783"/>
            <a:ext cx="152755" cy="3316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60" name="Table 59">
            <a:extLst>
              <a:ext uri="{FF2B5EF4-FFF2-40B4-BE49-F238E27FC236}">
                <a16:creationId xmlns:a16="http://schemas.microsoft.com/office/drawing/2014/main" id="{806CD2E5-6890-A439-0EE5-65FE97F0E569}"/>
              </a:ext>
            </a:extLst>
          </p:cNvPr>
          <p:cNvGraphicFramePr>
            <a:graphicFrameLocks noGrp="1"/>
          </p:cNvGraphicFramePr>
          <p:nvPr/>
        </p:nvGraphicFramePr>
        <p:xfrm>
          <a:off x="2744812" y="1702778"/>
          <a:ext cx="686432" cy="622932"/>
        </p:xfrm>
        <a:graphic>
          <a:graphicData uri="http://schemas.openxmlformats.org/drawingml/2006/table">
            <a:tbl>
              <a:tblPr firstRow="1" bandRow="1">
                <a:tableStyleId>{5C22544A-7EE6-4342-B048-85BDC9FD1C3A}</a:tableStyleId>
              </a:tblPr>
              <a:tblGrid>
                <a:gridCol w="686432">
                  <a:extLst>
                    <a:ext uri="{9D8B030D-6E8A-4147-A177-3AD203B41FA5}">
                      <a16:colId xmlns:a16="http://schemas.microsoft.com/office/drawing/2014/main" val="4002730172"/>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p:cxnSp>
        <p:nvCxnSpPr>
          <p:cNvPr id="65" name="Straight Arrow Connector 64">
            <a:extLst>
              <a:ext uri="{FF2B5EF4-FFF2-40B4-BE49-F238E27FC236}">
                <a16:creationId xmlns:a16="http://schemas.microsoft.com/office/drawing/2014/main" id="{DF146179-ACF3-4CC1-68A6-F07E08F766C9}"/>
              </a:ext>
            </a:extLst>
          </p:cNvPr>
          <p:cNvCxnSpPr>
            <a:cxnSpLocks/>
          </p:cNvCxnSpPr>
          <p:nvPr/>
        </p:nvCxnSpPr>
        <p:spPr>
          <a:xfrm flipV="1">
            <a:off x="2739098" y="2324041"/>
            <a:ext cx="171420" cy="28578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70" name="Oval 69">
                <a:extLst>
                  <a:ext uri="{FF2B5EF4-FFF2-40B4-BE49-F238E27FC236}">
                    <a16:creationId xmlns:a16="http://schemas.microsoft.com/office/drawing/2014/main" id="{D690356D-7998-8D5D-D2A6-164B1985CB33}"/>
                  </a:ext>
                </a:extLst>
              </p:cNvPr>
              <p:cNvSpPr/>
              <p:nvPr/>
            </p:nvSpPr>
            <p:spPr>
              <a:xfrm>
                <a:off x="2838501" y="1014439"/>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xmlns="">
          <p:sp>
            <p:nvSpPr>
              <p:cNvPr id="70" name="Oval 69">
                <a:extLst>
                  <a:ext uri="{FF2B5EF4-FFF2-40B4-BE49-F238E27FC236}">
                    <a16:creationId xmlns:a16="http://schemas.microsoft.com/office/drawing/2014/main" id="{D690356D-7998-8D5D-D2A6-164B1985CB33}"/>
                  </a:ext>
                </a:extLst>
              </p:cNvPr>
              <p:cNvSpPr>
                <a:spLocks noRot="1" noChangeAspect="1" noMove="1" noResize="1" noEditPoints="1" noAdjustHandles="1" noChangeArrowheads="1" noChangeShapeType="1" noTextEdit="1"/>
              </p:cNvSpPr>
              <p:nvPr/>
            </p:nvSpPr>
            <p:spPr>
              <a:xfrm>
                <a:off x="2838501" y="1014439"/>
                <a:ext cx="470357" cy="459473"/>
              </a:xfrm>
              <a:prstGeom prst="ellipse">
                <a:avLst/>
              </a:prstGeom>
              <a:blipFill>
                <a:blip r:embed="rId10"/>
                <a:stretch>
                  <a:fillRect l="-38462" t="-10526" b="-39474"/>
                </a:stretch>
              </a:blipFill>
            </p:spPr>
            <p:txBody>
              <a:bodyPr/>
              <a:lstStyle/>
              <a:p>
                <a:r>
                  <a:rPr lang="en-US">
                    <a:noFill/>
                  </a:rPr>
                  <a:t> </a:t>
                </a:r>
              </a:p>
            </p:txBody>
          </p:sp>
        </mc:Fallback>
      </mc:AlternateContent>
      <p:cxnSp>
        <p:nvCxnSpPr>
          <p:cNvPr id="71" name="Straight Arrow Connector 70">
            <a:extLst>
              <a:ext uri="{FF2B5EF4-FFF2-40B4-BE49-F238E27FC236}">
                <a16:creationId xmlns:a16="http://schemas.microsoft.com/office/drawing/2014/main" id="{89D4BD4F-0321-F674-053D-41D0077FB465}"/>
              </a:ext>
            </a:extLst>
          </p:cNvPr>
          <p:cNvCxnSpPr>
            <a:cxnSpLocks/>
            <a:endCxn id="70" idx="4"/>
          </p:cNvCxnSpPr>
          <p:nvPr/>
        </p:nvCxnSpPr>
        <p:spPr>
          <a:xfrm flipV="1">
            <a:off x="3073680" y="1473912"/>
            <a:ext cx="0" cy="2074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2" name="Straight Arrow Connector 71">
            <a:extLst>
              <a:ext uri="{FF2B5EF4-FFF2-40B4-BE49-F238E27FC236}">
                <a16:creationId xmlns:a16="http://schemas.microsoft.com/office/drawing/2014/main" id="{9F20A7A0-9EE9-E6A7-C16E-583A62B6CAB9}"/>
              </a:ext>
            </a:extLst>
          </p:cNvPr>
          <p:cNvCxnSpPr>
            <a:cxnSpLocks/>
            <a:stCxn id="70" idx="0"/>
          </p:cNvCxnSpPr>
          <p:nvPr/>
        </p:nvCxnSpPr>
        <p:spPr>
          <a:xfrm flipV="1">
            <a:off x="3073680" y="838474"/>
            <a:ext cx="0" cy="1759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75" name="Table 74">
            <a:extLst>
              <a:ext uri="{FF2B5EF4-FFF2-40B4-BE49-F238E27FC236}">
                <a16:creationId xmlns:a16="http://schemas.microsoft.com/office/drawing/2014/main" id="{D38ACE28-2CFC-C627-C666-B1CBBD48388F}"/>
              </a:ext>
            </a:extLst>
          </p:cNvPr>
          <p:cNvGraphicFramePr>
            <a:graphicFrameLocks noGrp="1"/>
          </p:cNvGraphicFramePr>
          <p:nvPr/>
        </p:nvGraphicFramePr>
        <p:xfrm>
          <a:off x="2730463" y="234445"/>
          <a:ext cx="686432" cy="622932"/>
        </p:xfrm>
        <a:graphic>
          <a:graphicData uri="http://schemas.openxmlformats.org/drawingml/2006/table">
            <a:tbl>
              <a:tblPr firstRow="1" bandRow="1">
                <a:tableStyleId>{5C22544A-7EE6-4342-B048-85BDC9FD1C3A}</a:tableStyleId>
              </a:tblPr>
              <a:tblGrid>
                <a:gridCol w="686432">
                  <a:extLst>
                    <a:ext uri="{9D8B030D-6E8A-4147-A177-3AD203B41FA5}">
                      <a16:colId xmlns:a16="http://schemas.microsoft.com/office/drawing/2014/main" val="4002730172"/>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7E0D8397-ABA4-4114-7BD6-2AEFD3C1C637}"/>
                  </a:ext>
                </a:extLst>
              </p:cNvPr>
              <p:cNvSpPr txBox="1"/>
              <p:nvPr/>
            </p:nvSpPr>
            <p:spPr>
              <a:xfrm>
                <a:off x="3416895" y="249134"/>
                <a:ext cx="1980699" cy="51257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797" b="0" i="1" dirty="0" smtClean="0">
                          <a:latin typeface="Cambria Math" panose="02040503050406030204" pitchFamily="18" charset="0"/>
                          <a:cs typeface="Times New Roman" panose="02020603050405020304" pitchFamily="18" charset="0"/>
                        </a:rPr>
                        <m:t>𝑝</m:t>
                      </m:r>
                      <m:d>
                        <m:dPr>
                          <m:ctrlPr>
                            <a:rPr lang="en-US" sz="2797" i="1" dirty="0" smtClean="0">
                              <a:solidFill>
                                <a:schemeClr val="tx1"/>
                              </a:solidFill>
                              <a:latin typeface="Cambria Math" panose="02040503050406030204" pitchFamily="18" charset="0"/>
                              <a:cs typeface="Times New Roman" panose="02020603050405020304" pitchFamily="18" charset="0"/>
                            </a:rPr>
                          </m:ctrlPr>
                        </m:dPr>
                        <m:e>
                          <m:r>
                            <a:rPr lang="en-US" sz="2797" b="0" i="1" dirty="0" smtClean="0">
                              <a:solidFill>
                                <a:schemeClr val="tx1"/>
                              </a:solidFill>
                              <a:latin typeface="Cambria Math" panose="02040503050406030204" pitchFamily="18" charset="0"/>
                              <a:cs typeface="Times New Roman" panose="02020603050405020304" pitchFamily="18" charset="0"/>
                            </a:rPr>
                            <m:t>𝑦</m:t>
                          </m:r>
                          <m:r>
                            <a:rPr lang="en-US" sz="2797" i="1" dirty="0">
                              <a:solidFill>
                                <a:schemeClr val="tx1"/>
                              </a:solidFill>
                              <a:latin typeface="Cambria Math" panose="02040503050406030204" pitchFamily="18" charset="0"/>
                              <a:cs typeface="Times New Roman" panose="02020603050405020304" pitchFamily="18" charset="0"/>
                            </a:rPr>
                            <m:t>=1</m:t>
                          </m:r>
                        </m:e>
                        <m:e>
                          <m:r>
                            <a:rPr lang="en-US" sz="2797" b="0" i="1" dirty="0" smtClean="0">
                              <a:solidFill>
                                <a:schemeClr val="tx1"/>
                              </a:solidFill>
                              <a:latin typeface="Cambria Math" panose="02040503050406030204" pitchFamily="18" charset="0"/>
                              <a:cs typeface="Times New Roman" panose="02020603050405020304" pitchFamily="18" charset="0"/>
                            </a:rPr>
                            <m:t>𝑥</m:t>
                          </m:r>
                        </m:e>
                      </m:d>
                    </m:oMath>
                  </m:oMathPara>
                </a14:m>
                <a:endParaRPr lang="en-US" sz="2797" baseline="-25000" dirty="0">
                  <a:latin typeface="Times New Roman" panose="02020603050405020304" pitchFamily="18" charset="0"/>
                  <a:cs typeface="Times New Roman" panose="02020603050405020304" pitchFamily="18" charset="0"/>
                </a:endParaRPr>
              </a:p>
            </p:txBody>
          </p:sp>
        </mc:Choice>
        <mc:Fallback xmlns="">
          <p:sp>
            <p:nvSpPr>
              <p:cNvPr id="76" name="TextBox 75">
                <a:extLst>
                  <a:ext uri="{FF2B5EF4-FFF2-40B4-BE49-F238E27FC236}">
                    <a16:creationId xmlns:a16="http://schemas.microsoft.com/office/drawing/2014/main" id="{7E0D8397-ABA4-4114-7BD6-2AEFD3C1C637}"/>
                  </a:ext>
                </a:extLst>
              </p:cNvPr>
              <p:cNvSpPr txBox="1">
                <a:spLocks noRot="1" noChangeAspect="1" noMove="1" noResize="1" noEditPoints="1" noAdjustHandles="1" noChangeArrowheads="1" noChangeShapeType="1" noTextEdit="1"/>
              </p:cNvSpPr>
              <p:nvPr/>
            </p:nvSpPr>
            <p:spPr>
              <a:xfrm>
                <a:off x="3416895" y="249134"/>
                <a:ext cx="1980699" cy="512576"/>
              </a:xfrm>
              <a:prstGeom prst="rect">
                <a:avLst/>
              </a:prstGeom>
              <a:blipFill>
                <a:blip r:embed="rId11"/>
                <a:stretch>
                  <a:fillRect l="-1923" b="-11905"/>
                </a:stretch>
              </a:blipFill>
            </p:spPr>
            <p:txBody>
              <a:bodyPr/>
              <a:lstStyle/>
              <a:p>
                <a:r>
                  <a:rPr lang="en-US">
                    <a:noFill/>
                  </a:rPr>
                  <a:t> </a:t>
                </a:r>
              </a:p>
            </p:txBody>
          </p:sp>
        </mc:Fallback>
      </mc:AlternateContent>
      <p:sp>
        <p:nvSpPr>
          <p:cNvPr id="38" name="Title 1">
            <a:extLst>
              <a:ext uri="{FF2B5EF4-FFF2-40B4-BE49-F238E27FC236}">
                <a16:creationId xmlns:a16="http://schemas.microsoft.com/office/drawing/2014/main" id="{E3B62E7F-EFBD-A9F4-4809-011E7F7E282B}"/>
              </a:ext>
            </a:extLst>
          </p:cNvPr>
          <p:cNvSpPr>
            <a:spLocks noGrp="1"/>
          </p:cNvSpPr>
          <p:nvPr>
            <p:ph type="title"/>
          </p:nvPr>
        </p:nvSpPr>
        <p:spPr>
          <a:xfrm>
            <a:off x="7047158" y="294520"/>
            <a:ext cx="4828758" cy="1263872"/>
          </a:xfrm>
        </p:spPr>
        <p:txBody>
          <a:bodyPr>
            <a:noAutofit/>
          </a:bodyPr>
          <a:lstStyle/>
          <a:p>
            <a:r>
              <a:rPr lang="en-US" sz="4800" dirty="0"/>
              <a:t>Let’s clean this up.</a:t>
            </a:r>
          </a:p>
        </p:txBody>
      </p:sp>
      <p:sp>
        <p:nvSpPr>
          <p:cNvPr id="7" name="TextBox 6">
            <a:extLst>
              <a:ext uri="{FF2B5EF4-FFF2-40B4-BE49-F238E27FC236}">
                <a16:creationId xmlns:a16="http://schemas.microsoft.com/office/drawing/2014/main" id="{53B87621-F9DC-2CCE-F7BD-089B7511BF87}"/>
              </a:ext>
            </a:extLst>
          </p:cNvPr>
          <p:cNvSpPr txBox="1"/>
          <p:nvPr/>
        </p:nvSpPr>
        <p:spPr>
          <a:xfrm>
            <a:off x="7048954" y="2002918"/>
            <a:ext cx="4826962" cy="369332"/>
          </a:xfrm>
          <a:prstGeom prst="rect">
            <a:avLst/>
          </a:prstGeom>
          <a:noFill/>
        </p:spPr>
        <p:txBody>
          <a:bodyPr wrap="none" rtlCol="0">
            <a:spAutoFit/>
          </a:bodyPr>
          <a:lstStyle/>
          <a:p>
            <a:r>
              <a:rPr lang="en-US" dirty="0"/>
              <a:t>We’ll work toward standard NN/MLP terminology</a:t>
            </a:r>
            <a:endParaRPr lang="en-US" i="1" dirty="0"/>
          </a:p>
        </p:txBody>
      </p:sp>
      <p:cxnSp>
        <p:nvCxnSpPr>
          <p:cNvPr id="16" name="Straight Arrow Connector 15">
            <a:extLst>
              <a:ext uri="{FF2B5EF4-FFF2-40B4-BE49-F238E27FC236}">
                <a16:creationId xmlns:a16="http://schemas.microsoft.com/office/drawing/2014/main" id="{35B27F17-D5F0-83DA-B100-F359F0C2EEE9}"/>
              </a:ext>
            </a:extLst>
          </p:cNvPr>
          <p:cNvCxnSpPr>
            <a:cxnSpLocks/>
          </p:cNvCxnSpPr>
          <p:nvPr/>
        </p:nvCxnSpPr>
        <p:spPr>
          <a:xfrm flipV="1">
            <a:off x="2713251" y="4723390"/>
            <a:ext cx="25847" cy="5742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563CC923-5087-91B1-46FD-2B96FFE6D29E}"/>
              </a:ext>
            </a:extLst>
          </p:cNvPr>
          <p:cNvCxnSpPr>
            <a:cxnSpLocks/>
          </p:cNvCxnSpPr>
          <p:nvPr/>
        </p:nvCxnSpPr>
        <p:spPr>
          <a:xfrm flipH="1" flipV="1">
            <a:off x="2893306" y="4716645"/>
            <a:ext cx="530413" cy="60411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graphicFrame>
            <p:nvGraphicFramePr>
              <p:cNvPr id="21" name="Table 20">
                <a:extLst>
                  <a:ext uri="{FF2B5EF4-FFF2-40B4-BE49-F238E27FC236}">
                    <a16:creationId xmlns:a16="http://schemas.microsoft.com/office/drawing/2014/main" id="{993F22B7-4442-3724-D2A0-4DB3986D5239}"/>
                  </a:ext>
                </a:extLst>
              </p:cNvPr>
              <p:cNvGraphicFramePr>
                <a:graphicFrameLocks noGrp="1"/>
              </p:cNvGraphicFramePr>
              <p:nvPr>
                <p:extLst>
                  <p:ext uri="{D42A27DB-BD31-4B8C-83A1-F6EECF244321}">
                    <p14:modId xmlns:p14="http://schemas.microsoft.com/office/powerpoint/2010/main" val="3252003080"/>
                  </p:ext>
                </p:extLst>
              </p:nvPr>
            </p:nvGraphicFramePr>
            <p:xfrm>
              <a:off x="2333436" y="5330791"/>
              <a:ext cx="1446062" cy="707853"/>
            </p:xfrm>
            <a:graphic>
              <a:graphicData uri="http://schemas.openxmlformats.org/drawingml/2006/table">
                <a:tbl>
                  <a:tblPr firstRow="1" bandRow="1">
                    <a:tableStyleId>{5C22544A-7EE6-4342-B048-85BDC9FD1C3A}</a:tableStyleId>
                  </a:tblPr>
                  <a:tblGrid>
                    <a:gridCol w="723031">
                      <a:extLst>
                        <a:ext uri="{9D8B030D-6E8A-4147-A177-3AD203B41FA5}">
                          <a16:colId xmlns:a16="http://schemas.microsoft.com/office/drawing/2014/main" val="440623976"/>
                        </a:ext>
                      </a:extLst>
                    </a:gridCol>
                    <a:gridCol w="723031">
                      <a:extLst>
                        <a:ext uri="{9D8B030D-6E8A-4147-A177-3AD203B41FA5}">
                          <a16:colId xmlns:a16="http://schemas.microsoft.com/office/drawing/2014/main" val="2300620790"/>
                        </a:ext>
                      </a:extLst>
                    </a:gridCol>
                  </a:tblGrid>
                  <a:tr h="707853">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1</m:t>
                                    </m:r>
                                  </m:sub>
                                </m:sSub>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2</m:t>
                                    </m:r>
                                  </m:sub>
                                </m:sSub>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Choice>
        <mc:Fallback>
          <p:graphicFrame>
            <p:nvGraphicFramePr>
              <p:cNvPr id="21" name="Table 20">
                <a:extLst>
                  <a:ext uri="{FF2B5EF4-FFF2-40B4-BE49-F238E27FC236}">
                    <a16:creationId xmlns:a16="http://schemas.microsoft.com/office/drawing/2014/main" id="{993F22B7-4442-3724-D2A0-4DB3986D5239}"/>
                  </a:ext>
                </a:extLst>
              </p:cNvPr>
              <p:cNvGraphicFramePr>
                <a:graphicFrameLocks noGrp="1"/>
              </p:cNvGraphicFramePr>
              <p:nvPr>
                <p:extLst>
                  <p:ext uri="{D42A27DB-BD31-4B8C-83A1-F6EECF244321}">
                    <p14:modId xmlns:p14="http://schemas.microsoft.com/office/powerpoint/2010/main" val="3252003080"/>
                  </p:ext>
                </p:extLst>
              </p:nvPr>
            </p:nvGraphicFramePr>
            <p:xfrm>
              <a:off x="2333436" y="5330791"/>
              <a:ext cx="1446062" cy="707853"/>
            </p:xfrm>
            <a:graphic>
              <a:graphicData uri="http://schemas.openxmlformats.org/drawingml/2006/table">
                <a:tbl>
                  <a:tblPr firstRow="1" bandRow="1">
                    <a:tableStyleId>{5C22544A-7EE6-4342-B048-85BDC9FD1C3A}</a:tableStyleId>
                  </a:tblPr>
                  <a:tblGrid>
                    <a:gridCol w="723031">
                      <a:extLst>
                        <a:ext uri="{9D8B030D-6E8A-4147-A177-3AD203B41FA5}">
                          <a16:colId xmlns:a16="http://schemas.microsoft.com/office/drawing/2014/main" val="440623976"/>
                        </a:ext>
                      </a:extLst>
                    </a:gridCol>
                    <a:gridCol w="723031">
                      <a:extLst>
                        <a:ext uri="{9D8B030D-6E8A-4147-A177-3AD203B41FA5}">
                          <a16:colId xmlns:a16="http://schemas.microsoft.com/office/drawing/2014/main" val="2300620790"/>
                        </a:ext>
                      </a:extLst>
                    </a:gridCol>
                  </a:tblGrid>
                  <a:tr h="707853">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12"/>
                          <a:stretch>
                            <a:fillRect l="-3448" t="-1754" r="-103448" b="-5263"/>
                          </a:stretch>
                        </a:blipFill>
                      </a:tcPr>
                    </a:tc>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12"/>
                          <a:stretch>
                            <a:fillRect l="-105263" t="-1754" r="-5263" b="-5263"/>
                          </a:stretch>
                        </a:blipFill>
                      </a:tcPr>
                    </a:tc>
                    <a:extLst>
                      <a:ext uri="{0D108BD9-81ED-4DB2-BD59-A6C34878D82A}">
                        <a16:rowId xmlns:a16="http://schemas.microsoft.com/office/drawing/2014/main" val="3775152605"/>
                      </a:ext>
                    </a:extLst>
                  </a:tr>
                </a:tbl>
              </a:graphicData>
            </a:graphic>
          </p:graphicFrame>
        </mc:Fallback>
      </mc:AlternateContent>
      <p:sp>
        <p:nvSpPr>
          <p:cNvPr id="23" name="TextBox 22">
            <a:extLst>
              <a:ext uri="{FF2B5EF4-FFF2-40B4-BE49-F238E27FC236}">
                <a16:creationId xmlns:a16="http://schemas.microsoft.com/office/drawing/2014/main" id="{5F26B782-9695-4C88-83CF-43196CB38E0D}"/>
              </a:ext>
            </a:extLst>
          </p:cNvPr>
          <p:cNvSpPr txBox="1"/>
          <p:nvPr/>
        </p:nvSpPr>
        <p:spPr>
          <a:xfrm rot="18054908">
            <a:off x="1897846" y="6412628"/>
            <a:ext cx="1095366" cy="307777"/>
          </a:xfrm>
          <a:prstGeom prst="rect">
            <a:avLst/>
          </a:prstGeom>
          <a:noFill/>
        </p:spPr>
        <p:txBody>
          <a:bodyPr wrap="square" rtlCol="0">
            <a:spAutoFit/>
          </a:bodyPr>
          <a:lstStyle/>
          <a:p>
            <a:pPr algn="r"/>
            <a:r>
              <a:rPr lang="en-US" sz="1400" dirty="0"/>
              <a:t>Age &gt;60</a:t>
            </a:r>
          </a:p>
        </p:txBody>
      </p:sp>
      <p:sp>
        <p:nvSpPr>
          <p:cNvPr id="27" name="TextBox 26">
            <a:extLst>
              <a:ext uri="{FF2B5EF4-FFF2-40B4-BE49-F238E27FC236}">
                <a16:creationId xmlns:a16="http://schemas.microsoft.com/office/drawing/2014/main" id="{30AA9821-65AD-6CFA-65D0-8281C0767654}"/>
              </a:ext>
            </a:extLst>
          </p:cNvPr>
          <p:cNvSpPr txBox="1"/>
          <p:nvPr/>
        </p:nvSpPr>
        <p:spPr>
          <a:xfrm rot="18054908">
            <a:off x="2613472" y="6431683"/>
            <a:ext cx="1090081" cy="307777"/>
          </a:xfrm>
          <a:prstGeom prst="rect">
            <a:avLst/>
          </a:prstGeom>
          <a:noFill/>
        </p:spPr>
        <p:txBody>
          <a:bodyPr wrap="square" rtlCol="0">
            <a:spAutoFit/>
          </a:bodyPr>
          <a:lstStyle/>
          <a:p>
            <a:pPr algn="r"/>
            <a:r>
              <a:rPr lang="en-US" sz="1400" dirty="0"/>
              <a:t>Sex</a:t>
            </a:r>
          </a:p>
        </p:txBody>
      </p:sp>
      <p:cxnSp>
        <p:nvCxnSpPr>
          <p:cNvPr id="28" name="Straight Arrow Connector 27">
            <a:extLst>
              <a:ext uri="{FF2B5EF4-FFF2-40B4-BE49-F238E27FC236}">
                <a16:creationId xmlns:a16="http://schemas.microsoft.com/office/drawing/2014/main" id="{7126F6F7-BD8C-2B60-79A5-3CDBF44276E9}"/>
              </a:ext>
            </a:extLst>
          </p:cNvPr>
          <p:cNvCxnSpPr>
            <a:cxnSpLocks/>
          </p:cNvCxnSpPr>
          <p:nvPr/>
        </p:nvCxnSpPr>
        <p:spPr>
          <a:xfrm flipV="1">
            <a:off x="2807596" y="4709761"/>
            <a:ext cx="624650" cy="61099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id="{F352623A-DBC2-4B17-1F49-FD44C87159FC}"/>
              </a:ext>
            </a:extLst>
          </p:cNvPr>
          <p:cNvCxnSpPr>
            <a:cxnSpLocks/>
          </p:cNvCxnSpPr>
          <p:nvPr/>
        </p:nvCxnSpPr>
        <p:spPr>
          <a:xfrm flipV="1">
            <a:off x="3619357" y="4723390"/>
            <a:ext cx="0" cy="59736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1452950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Table 28">
            <a:extLst>
              <a:ext uri="{FF2B5EF4-FFF2-40B4-BE49-F238E27FC236}">
                <a16:creationId xmlns:a16="http://schemas.microsoft.com/office/drawing/2014/main" id="{5A54BBA9-97B7-9D5C-5A00-8F43789E5500}"/>
              </a:ext>
            </a:extLst>
          </p:cNvPr>
          <p:cNvGraphicFramePr>
            <a:graphicFrameLocks noGrp="1"/>
          </p:cNvGraphicFramePr>
          <p:nvPr>
            <p:extLst>
              <p:ext uri="{D42A27DB-BD31-4B8C-83A1-F6EECF244321}">
                <p14:modId xmlns:p14="http://schemas.microsoft.com/office/powerpoint/2010/main" val="3154526411"/>
              </p:ext>
            </p:extLst>
          </p:nvPr>
        </p:nvGraphicFramePr>
        <p:xfrm>
          <a:off x="2395882" y="4086829"/>
          <a:ext cx="1372864" cy="622932"/>
        </p:xfrm>
        <a:graphic>
          <a:graphicData uri="http://schemas.openxmlformats.org/drawingml/2006/table">
            <a:tbl>
              <a:tblPr firstRow="1" bandRow="1">
                <a:tableStyleId>{5C22544A-7EE6-4342-B048-85BDC9FD1C3A}</a:tableStyleId>
              </a:tblPr>
              <a:tblGrid>
                <a:gridCol w="686432">
                  <a:extLst>
                    <a:ext uri="{9D8B030D-6E8A-4147-A177-3AD203B41FA5}">
                      <a16:colId xmlns:a16="http://schemas.microsoft.com/office/drawing/2014/main" val="4002730172"/>
                    </a:ext>
                  </a:extLst>
                </a:gridCol>
                <a:gridCol w="686432">
                  <a:extLst>
                    <a:ext uri="{9D8B030D-6E8A-4147-A177-3AD203B41FA5}">
                      <a16:colId xmlns:a16="http://schemas.microsoft.com/office/drawing/2014/main" val="2833431289"/>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844478D0-9DD7-1995-B5CF-C73E8F929535}"/>
                  </a:ext>
                </a:extLst>
              </p:cNvPr>
              <p:cNvSpPr/>
              <p:nvPr/>
            </p:nvSpPr>
            <p:spPr>
              <a:xfrm>
                <a:off x="2521131" y="3428216"/>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xmlns="">
          <p:sp>
            <p:nvSpPr>
              <p:cNvPr id="10" name="Oval 9">
                <a:extLst>
                  <a:ext uri="{FF2B5EF4-FFF2-40B4-BE49-F238E27FC236}">
                    <a16:creationId xmlns:a16="http://schemas.microsoft.com/office/drawing/2014/main" id="{844478D0-9DD7-1995-B5CF-C73E8F929535}"/>
                  </a:ext>
                </a:extLst>
              </p:cNvPr>
              <p:cNvSpPr>
                <a:spLocks noRot="1" noChangeAspect="1" noMove="1" noResize="1" noEditPoints="1" noAdjustHandles="1" noChangeArrowheads="1" noChangeShapeType="1" noTextEdit="1"/>
              </p:cNvSpPr>
              <p:nvPr/>
            </p:nvSpPr>
            <p:spPr>
              <a:xfrm>
                <a:off x="2521131" y="3428216"/>
                <a:ext cx="470357" cy="459473"/>
              </a:xfrm>
              <a:prstGeom prst="ellipse">
                <a:avLst/>
              </a:prstGeom>
              <a:blipFill>
                <a:blip r:embed="rId3"/>
                <a:stretch>
                  <a:fillRect l="-38462" t="-10526" b="-42105"/>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08A0A041-3471-E990-09D7-23F444E97563}"/>
              </a:ext>
            </a:extLst>
          </p:cNvPr>
          <p:cNvCxnSpPr>
            <a:cxnSpLocks/>
            <a:endCxn id="10" idx="4"/>
          </p:cNvCxnSpPr>
          <p:nvPr/>
        </p:nvCxnSpPr>
        <p:spPr>
          <a:xfrm flipV="1">
            <a:off x="2756310" y="3887689"/>
            <a:ext cx="0" cy="2074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170A3532-63E8-1D49-1FEA-A259B90F5BB6}"/>
              </a:ext>
            </a:extLst>
          </p:cNvPr>
          <p:cNvCxnSpPr>
            <a:cxnSpLocks/>
            <a:stCxn id="10" idx="0"/>
          </p:cNvCxnSpPr>
          <p:nvPr/>
        </p:nvCxnSpPr>
        <p:spPr>
          <a:xfrm flipV="1">
            <a:off x="2756310" y="3252251"/>
            <a:ext cx="0" cy="1759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24" name="Oval 23">
                <a:extLst>
                  <a:ext uri="{FF2B5EF4-FFF2-40B4-BE49-F238E27FC236}">
                    <a16:creationId xmlns:a16="http://schemas.microsoft.com/office/drawing/2014/main" id="{503EC5F7-D052-34D1-B7D7-CABC86FDA99D}"/>
                  </a:ext>
                </a:extLst>
              </p:cNvPr>
              <p:cNvSpPr/>
              <p:nvPr/>
            </p:nvSpPr>
            <p:spPr>
              <a:xfrm>
                <a:off x="3205753" y="3429652"/>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xmlns="">
          <p:sp>
            <p:nvSpPr>
              <p:cNvPr id="24" name="Oval 23">
                <a:extLst>
                  <a:ext uri="{FF2B5EF4-FFF2-40B4-BE49-F238E27FC236}">
                    <a16:creationId xmlns:a16="http://schemas.microsoft.com/office/drawing/2014/main" id="{503EC5F7-D052-34D1-B7D7-CABC86FDA99D}"/>
                  </a:ext>
                </a:extLst>
              </p:cNvPr>
              <p:cNvSpPr>
                <a:spLocks noRot="1" noChangeAspect="1" noMove="1" noResize="1" noEditPoints="1" noAdjustHandles="1" noChangeArrowheads="1" noChangeShapeType="1" noTextEdit="1"/>
              </p:cNvSpPr>
              <p:nvPr/>
            </p:nvSpPr>
            <p:spPr>
              <a:xfrm>
                <a:off x="3205753" y="3429652"/>
                <a:ext cx="470357" cy="459473"/>
              </a:xfrm>
              <a:prstGeom prst="ellipse">
                <a:avLst/>
              </a:prstGeom>
              <a:blipFill>
                <a:blip r:embed="rId7"/>
                <a:stretch>
                  <a:fillRect l="-39474" t="-10526" b="-42105"/>
                </a:stretch>
              </a:blipFill>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5795A150-ADE7-9D70-1CAC-AA296A0C262B}"/>
              </a:ext>
            </a:extLst>
          </p:cNvPr>
          <p:cNvCxnSpPr>
            <a:cxnSpLocks/>
            <a:endCxn id="24" idx="4"/>
          </p:cNvCxnSpPr>
          <p:nvPr/>
        </p:nvCxnSpPr>
        <p:spPr>
          <a:xfrm flipV="1">
            <a:off x="3440932" y="3889125"/>
            <a:ext cx="0" cy="2074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8FB95CE7-CA7A-367A-BD9E-2FD73AE836A2}"/>
              </a:ext>
            </a:extLst>
          </p:cNvPr>
          <p:cNvCxnSpPr>
            <a:cxnSpLocks/>
            <a:stCxn id="24" idx="0"/>
          </p:cNvCxnSpPr>
          <p:nvPr/>
        </p:nvCxnSpPr>
        <p:spPr>
          <a:xfrm flipV="1">
            <a:off x="3440932" y="3252251"/>
            <a:ext cx="0" cy="1774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42" name="Table 41">
            <a:extLst>
              <a:ext uri="{FF2B5EF4-FFF2-40B4-BE49-F238E27FC236}">
                <a16:creationId xmlns:a16="http://schemas.microsoft.com/office/drawing/2014/main" id="{31C05348-72B1-C23B-9354-AA16005E1F89}"/>
              </a:ext>
            </a:extLst>
          </p:cNvPr>
          <p:cNvGraphicFramePr>
            <a:graphicFrameLocks noGrp="1"/>
          </p:cNvGraphicFramePr>
          <p:nvPr/>
        </p:nvGraphicFramePr>
        <p:xfrm>
          <a:off x="2395882" y="2626569"/>
          <a:ext cx="1372864" cy="622932"/>
        </p:xfrm>
        <a:graphic>
          <a:graphicData uri="http://schemas.openxmlformats.org/drawingml/2006/table">
            <a:tbl>
              <a:tblPr firstRow="1" bandRow="1">
                <a:tableStyleId>{5C22544A-7EE6-4342-B048-85BDC9FD1C3A}</a:tableStyleId>
              </a:tblPr>
              <a:tblGrid>
                <a:gridCol w="686432">
                  <a:extLst>
                    <a:ext uri="{9D8B030D-6E8A-4147-A177-3AD203B41FA5}">
                      <a16:colId xmlns:a16="http://schemas.microsoft.com/office/drawing/2014/main" val="4002730172"/>
                    </a:ext>
                  </a:extLst>
                </a:gridCol>
                <a:gridCol w="686432">
                  <a:extLst>
                    <a:ext uri="{9D8B030D-6E8A-4147-A177-3AD203B41FA5}">
                      <a16:colId xmlns:a16="http://schemas.microsoft.com/office/drawing/2014/main" val="2833431289"/>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p:cxnSp>
        <p:nvCxnSpPr>
          <p:cNvPr id="56" name="Straight Arrow Connector 55">
            <a:extLst>
              <a:ext uri="{FF2B5EF4-FFF2-40B4-BE49-F238E27FC236}">
                <a16:creationId xmlns:a16="http://schemas.microsoft.com/office/drawing/2014/main" id="{B7C952AE-4E97-EFAE-3531-41B5586E6440}"/>
              </a:ext>
            </a:extLst>
          </p:cNvPr>
          <p:cNvCxnSpPr>
            <a:cxnSpLocks/>
          </p:cNvCxnSpPr>
          <p:nvPr/>
        </p:nvCxnSpPr>
        <p:spPr>
          <a:xfrm flipH="1" flipV="1">
            <a:off x="3288176" y="2313783"/>
            <a:ext cx="152755" cy="3316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60" name="Table 59">
            <a:extLst>
              <a:ext uri="{FF2B5EF4-FFF2-40B4-BE49-F238E27FC236}">
                <a16:creationId xmlns:a16="http://schemas.microsoft.com/office/drawing/2014/main" id="{806CD2E5-6890-A439-0EE5-65FE97F0E569}"/>
              </a:ext>
            </a:extLst>
          </p:cNvPr>
          <p:cNvGraphicFramePr>
            <a:graphicFrameLocks noGrp="1"/>
          </p:cNvGraphicFramePr>
          <p:nvPr/>
        </p:nvGraphicFramePr>
        <p:xfrm>
          <a:off x="2744812" y="1702778"/>
          <a:ext cx="686432" cy="622932"/>
        </p:xfrm>
        <a:graphic>
          <a:graphicData uri="http://schemas.openxmlformats.org/drawingml/2006/table">
            <a:tbl>
              <a:tblPr firstRow="1" bandRow="1">
                <a:tableStyleId>{5C22544A-7EE6-4342-B048-85BDC9FD1C3A}</a:tableStyleId>
              </a:tblPr>
              <a:tblGrid>
                <a:gridCol w="686432">
                  <a:extLst>
                    <a:ext uri="{9D8B030D-6E8A-4147-A177-3AD203B41FA5}">
                      <a16:colId xmlns:a16="http://schemas.microsoft.com/office/drawing/2014/main" val="4002730172"/>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p:cxnSp>
        <p:nvCxnSpPr>
          <p:cNvPr id="65" name="Straight Arrow Connector 64">
            <a:extLst>
              <a:ext uri="{FF2B5EF4-FFF2-40B4-BE49-F238E27FC236}">
                <a16:creationId xmlns:a16="http://schemas.microsoft.com/office/drawing/2014/main" id="{DF146179-ACF3-4CC1-68A6-F07E08F766C9}"/>
              </a:ext>
            </a:extLst>
          </p:cNvPr>
          <p:cNvCxnSpPr>
            <a:cxnSpLocks/>
          </p:cNvCxnSpPr>
          <p:nvPr/>
        </p:nvCxnSpPr>
        <p:spPr>
          <a:xfrm flipV="1">
            <a:off x="2739098" y="2324041"/>
            <a:ext cx="171420" cy="28578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70" name="Oval 69">
                <a:extLst>
                  <a:ext uri="{FF2B5EF4-FFF2-40B4-BE49-F238E27FC236}">
                    <a16:creationId xmlns:a16="http://schemas.microsoft.com/office/drawing/2014/main" id="{D690356D-7998-8D5D-D2A6-164B1985CB33}"/>
                  </a:ext>
                </a:extLst>
              </p:cNvPr>
              <p:cNvSpPr/>
              <p:nvPr/>
            </p:nvSpPr>
            <p:spPr>
              <a:xfrm>
                <a:off x="2838501" y="1014439"/>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xmlns="">
          <p:sp>
            <p:nvSpPr>
              <p:cNvPr id="70" name="Oval 69">
                <a:extLst>
                  <a:ext uri="{FF2B5EF4-FFF2-40B4-BE49-F238E27FC236}">
                    <a16:creationId xmlns:a16="http://schemas.microsoft.com/office/drawing/2014/main" id="{D690356D-7998-8D5D-D2A6-164B1985CB33}"/>
                  </a:ext>
                </a:extLst>
              </p:cNvPr>
              <p:cNvSpPr>
                <a:spLocks noRot="1" noChangeAspect="1" noMove="1" noResize="1" noEditPoints="1" noAdjustHandles="1" noChangeArrowheads="1" noChangeShapeType="1" noTextEdit="1"/>
              </p:cNvSpPr>
              <p:nvPr/>
            </p:nvSpPr>
            <p:spPr>
              <a:xfrm>
                <a:off x="2838501" y="1014439"/>
                <a:ext cx="470357" cy="459473"/>
              </a:xfrm>
              <a:prstGeom prst="ellipse">
                <a:avLst/>
              </a:prstGeom>
              <a:blipFill>
                <a:blip r:embed="rId10"/>
                <a:stretch>
                  <a:fillRect l="-38462" t="-10526" b="-39474"/>
                </a:stretch>
              </a:blipFill>
            </p:spPr>
            <p:txBody>
              <a:bodyPr/>
              <a:lstStyle/>
              <a:p>
                <a:r>
                  <a:rPr lang="en-US">
                    <a:noFill/>
                  </a:rPr>
                  <a:t> </a:t>
                </a:r>
              </a:p>
            </p:txBody>
          </p:sp>
        </mc:Fallback>
      </mc:AlternateContent>
      <p:cxnSp>
        <p:nvCxnSpPr>
          <p:cNvPr id="71" name="Straight Arrow Connector 70">
            <a:extLst>
              <a:ext uri="{FF2B5EF4-FFF2-40B4-BE49-F238E27FC236}">
                <a16:creationId xmlns:a16="http://schemas.microsoft.com/office/drawing/2014/main" id="{89D4BD4F-0321-F674-053D-41D0077FB465}"/>
              </a:ext>
            </a:extLst>
          </p:cNvPr>
          <p:cNvCxnSpPr>
            <a:cxnSpLocks/>
            <a:endCxn id="70" idx="4"/>
          </p:cNvCxnSpPr>
          <p:nvPr/>
        </p:nvCxnSpPr>
        <p:spPr>
          <a:xfrm flipV="1">
            <a:off x="3073680" y="1473912"/>
            <a:ext cx="0" cy="2074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2" name="Straight Arrow Connector 71">
            <a:extLst>
              <a:ext uri="{FF2B5EF4-FFF2-40B4-BE49-F238E27FC236}">
                <a16:creationId xmlns:a16="http://schemas.microsoft.com/office/drawing/2014/main" id="{9F20A7A0-9EE9-E6A7-C16E-583A62B6CAB9}"/>
              </a:ext>
            </a:extLst>
          </p:cNvPr>
          <p:cNvCxnSpPr>
            <a:cxnSpLocks/>
            <a:stCxn id="70" idx="0"/>
          </p:cNvCxnSpPr>
          <p:nvPr/>
        </p:nvCxnSpPr>
        <p:spPr>
          <a:xfrm flipV="1">
            <a:off x="3073680" y="838474"/>
            <a:ext cx="0" cy="1759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75" name="Table 74">
            <a:extLst>
              <a:ext uri="{FF2B5EF4-FFF2-40B4-BE49-F238E27FC236}">
                <a16:creationId xmlns:a16="http://schemas.microsoft.com/office/drawing/2014/main" id="{D38ACE28-2CFC-C627-C666-B1CBBD48388F}"/>
              </a:ext>
            </a:extLst>
          </p:cNvPr>
          <p:cNvGraphicFramePr>
            <a:graphicFrameLocks noGrp="1"/>
          </p:cNvGraphicFramePr>
          <p:nvPr/>
        </p:nvGraphicFramePr>
        <p:xfrm>
          <a:off x="2730463" y="234445"/>
          <a:ext cx="686432" cy="622932"/>
        </p:xfrm>
        <a:graphic>
          <a:graphicData uri="http://schemas.openxmlformats.org/drawingml/2006/table">
            <a:tbl>
              <a:tblPr firstRow="1" bandRow="1">
                <a:tableStyleId>{5C22544A-7EE6-4342-B048-85BDC9FD1C3A}</a:tableStyleId>
              </a:tblPr>
              <a:tblGrid>
                <a:gridCol w="686432">
                  <a:extLst>
                    <a:ext uri="{9D8B030D-6E8A-4147-A177-3AD203B41FA5}">
                      <a16:colId xmlns:a16="http://schemas.microsoft.com/office/drawing/2014/main" val="4002730172"/>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7E0D8397-ABA4-4114-7BD6-2AEFD3C1C637}"/>
                  </a:ext>
                </a:extLst>
              </p:cNvPr>
              <p:cNvSpPr txBox="1"/>
              <p:nvPr/>
            </p:nvSpPr>
            <p:spPr>
              <a:xfrm>
                <a:off x="3416895" y="249134"/>
                <a:ext cx="1980699" cy="51257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797" b="0" i="1" dirty="0" smtClean="0">
                          <a:latin typeface="Cambria Math" panose="02040503050406030204" pitchFamily="18" charset="0"/>
                          <a:cs typeface="Times New Roman" panose="02020603050405020304" pitchFamily="18" charset="0"/>
                        </a:rPr>
                        <m:t>𝑝</m:t>
                      </m:r>
                      <m:d>
                        <m:dPr>
                          <m:ctrlPr>
                            <a:rPr lang="en-US" sz="2797" i="1" dirty="0" smtClean="0">
                              <a:solidFill>
                                <a:schemeClr val="tx1"/>
                              </a:solidFill>
                              <a:latin typeface="Cambria Math" panose="02040503050406030204" pitchFamily="18" charset="0"/>
                              <a:cs typeface="Times New Roman" panose="02020603050405020304" pitchFamily="18" charset="0"/>
                            </a:rPr>
                          </m:ctrlPr>
                        </m:dPr>
                        <m:e>
                          <m:r>
                            <a:rPr lang="en-US" sz="2797" b="0" i="1" dirty="0" smtClean="0">
                              <a:solidFill>
                                <a:schemeClr val="tx1"/>
                              </a:solidFill>
                              <a:latin typeface="Cambria Math" panose="02040503050406030204" pitchFamily="18" charset="0"/>
                              <a:cs typeface="Times New Roman" panose="02020603050405020304" pitchFamily="18" charset="0"/>
                            </a:rPr>
                            <m:t>𝑦</m:t>
                          </m:r>
                          <m:r>
                            <a:rPr lang="en-US" sz="2797" i="1" dirty="0">
                              <a:solidFill>
                                <a:schemeClr val="tx1"/>
                              </a:solidFill>
                              <a:latin typeface="Cambria Math" panose="02040503050406030204" pitchFamily="18" charset="0"/>
                              <a:cs typeface="Times New Roman" panose="02020603050405020304" pitchFamily="18" charset="0"/>
                            </a:rPr>
                            <m:t>=1</m:t>
                          </m:r>
                        </m:e>
                        <m:e>
                          <m:r>
                            <a:rPr lang="en-US" sz="2797" b="0" i="1" dirty="0" smtClean="0">
                              <a:solidFill>
                                <a:schemeClr val="tx1"/>
                              </a:solidFill>
                              <a:latin typeface="Cambria Math" panose="02040503050406030204" pitchFamily="18" charset="0"/>
                              <a:cs typeface="Times New Roman" panose="02020603050405020304" pitchFamily="18" charset="0"/>
                            </a:rPr>
                            <m:t>𝑥</m:t>
                          </m:r>
                        </m:e>
                      </m:d>
                    </m:oMath>
                  </m:oMathPara>
                </a14:m>
                <a:endParaRPr lang="en-US" sz="2797" baseline="-25000" dirty="0">
                  <a:latin typeface="Times New Roman" panose="02020603050405020304" pitchFamily="18" charset="0"/>
                  <a:cs typeface="Times New Roman" panose="02020603050405020304" pitchFamily="18" charset="0"/>
                </a:endParaRPr>
              </a:p>
            </p:txBody>
          </p:sp>
        </mc:Choice>
        <mc:Fallback xmlns="">
          <p:sp>
            <p:nvSpPr>
              <p:cNvPr id="76" name="TextBox 75">
                <a:extLst>
                  <a:ext uri="{FF2B5EF4-FFF2-40B4-BE49-F238E27FC236}">
                    <a16:creationId xmlns:a16="http://schemas.microsoft.com/office/drawing/2014/main" id="{7E0D8397-ABA4-4114-7BD6-2AEFD3C1C637}"/>
                  </a:ext>
                </a:extLst>
              </p:cNvPr>
              <p:cNvSpPr txBox="1">
                <a:spLocks noRot="1" noChangeAspect="1" noMove="1" noResize="1" noEditPoints="1" noAdjustHandles="1" noChangeArrowheads="1" noChangeShapeType="1" noTextEdit="1"/>
              </p:cNvSpPr>
              <p:nvPr/>
            </p:nvSpPr>
            <p:spPr>
              <a:xfrm>
                <a:off x="3416895" y="249134"/>
                <a:ext cx="1980699" cy="512576"/>
              </a:xfrm>
              <a:prstGeom prst="rect">
                <a:avLst/>
              </a:prstGeom>
              <a:blipFill>
                <a:blip r:embed="rId11"/>
                <a:stretch>
                  <a:fillRect l="-1923" b="-11905"/>
                </a:stretch>
              </a:blipFill>
            </p:spPr>
            <p:txBody>
              <a:bodyPr/>
              <a:lstStyle/>
              <a:p>
                <a:r>
                  <a:rPr lang="en-US">
                    <a:noFill/>
                  </a:rPr>
                  <a:t> </a:t>
                </a:r>
              </a:p>
            </p:txBody>
          </p:sp>
        </mc:Fallback>
      </mc:AlternateContent>
      <p:sp>
        <p:nvSpPr>
          <p:cNvPr id="38" name="Title 1">
            <a:extLst>
              <a:ext uri="{FF2B5EF4-FFF2-40B4-BE49-F238E27FC236}">
                <a16:creationId xmlns:a16="http://schemas.microsoft.com/office/drawing/2014/main" id="{E3B62E7F-EFBD-A9F4-4809-011E7F7E282B}"/>
              </a:ext>
            </a:extLst>
          </p:cNvPr>
          <p:cNvSpPr>
            <a:spLocks noGrp="1"/>
          </p:cNvSpPr>
          <p:nvPr>
            <p:ph type="title"/>
          </p:nvPr>
        </p:nvSpPr>
        <p:spPr>
          <a:xfrm>
            <a:off x="7047158" y="294520"/>
            <a:ext cx="4828758" cy="1263872"/>
          </a:xfrm>
        </p:spPr>
        <p:txBody>
          <a:bodyPr>
            <a:noAutofit/>
          </a:bodyPr>
          <a:lstStyle/>
          <a:p>
            <a:r>
              <a:rPr lang="en-US" sz="4800" dirty="0"/>
              <a:t>Let’s clean this up.</a:t>
            </a:r>
          </a:p>
        </p:txBody>
      </p:sp>
      <p:sp>
        <p:nvSpPr>
          <p:cNvPr id="7" name="TextBox 6">
            <a:extLst>
              <a:ext uri="{FF2B5EF4-FFF2-40B4-BE49-F238E27FC236}">
                <a16:creationId xmlns:a16="http://schemas.microsoft.com/office/drawing/2014/main" id="{53B87621-F9DC-2CCE-F7BD-089B7511BF87}"/>
              </a:ext>
            </a:extLst>
          </p:cNvPr>
          <p:cNvSpPr txBox="1"/>
          <p:nvPr/>
        </p:nvSpPr>
        <p:spPr>
          <a:xfrm>
            <a:off x="7048954" y="2002918"/>
            <a:ext cx="4826961" cy="2031325"/>
          </a:xfrm>
          <a:prstGeom prst="rect">
            <a:avLst/>
          </a:prstGeom>
          <a:noFill/>
        </p:spPr>
        <p:txBody>
          <a:bodyPr wrap="square" rtlCol="0">
            <a:spAutoFit/>
          </a:bodyPr>
          <a:lstStyle/>
          <a:p>
            <a:r>
              <a:rPr lang="en-US" dirty="0"/>
              <a:t>We’ll work toward standard NN/MLP terminology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i="1" dirty="0"/>
              <a:t>z</a:t>
            </a:r>
            <a:r>
              <a:rPr lang="en-US" dirty="0"/>
              <a:t>: the predicted log-odds of </a:t>
            </a:r>
            <a:r>
              <a:rPr lang="en-US" i="1" dirty="0"/>
              <a:t>y</a:t>
            </a:r>
          </a:p>
          <a:p>
            <a:pPr marL="285750" indent="-285750">
              <a:buFont typeface="Arial" panose="020B0604020202020204" pitchFamily="34" charset="0"/>
              <a:buChar char="•"/>
            </a:pPr>
            <a:r>
              <a:rPr lang="en-US" b="1" i="1" dirty="0"/>
              <a:t>h</a:t>
            </a:r>
            <a:r>
              <a:rPr lang="en-US" i="1" dirty="0"/>
              <a:t>: </a:t>
            </a:r>
            <a:r>
              <a:rPr lang="en-US" dirty="0"/>
              <a:t>the predicted log-odds of features in the hidden layer</a:t>
            </a:r>
          </a:p>
          <a:p>
            <a:pPr marL="285750" indent="-285750">
              <a:buFont typeface="Arial" panose="020B0604020202020204" pitchFamily="34" charset="0"/>
              <a:buChar char="•"/>
            </a:pPr>
            <a:endParaRPr lang="en-US" i="1" dirty="0"/>
          </a:p>
          <a:p>
            <a:pPr marL="285750" indent="-285750">
              <a:buFont typeface="Arial" panose="020B0604020202020204" pitchFamily="34" charset="0"/>
              <a:buChar char="•"/>
            </a:pPr>
            <a:endParaRPr lang="en-US" i="1" dirty="0"/>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C62AA479-70EF-C304-F852-154F34E8C25E}"/>
                  </a:ext>
                </a:extLst>
              </p:cNvPr>
              <p:cNvSpPr txBox="1"/>
              <p:nvPr/>
            </p:nvSpPr>
            <p:spPr>
              <a:xfrm>
                <a:off x="3395156" y="1746630"/>
                <a:ext cx="482826" cy="5125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797" b="0" i="1" dirty="0" smtClean="0">
                          <a:solidFill>
                            <a:schemeClr val="tx1"/>
                          </a:solidFill>
                          <a:latin typeface="Cambria Math" panose="02040503050406030204" pitchFamily="18" charset="0"/>
                          <a:cs typeface="Times New Roman" panose="02020603050405020304" pitchFamily="18" charset="0"/>
                        </a:rPr>
                        <m:t>𝑧</m:t>
                      </m:r>
                    </m:oMath>
                  </m:oMathPara>
                </a14:m>
                <a:endParaRPr lang="en-US" sz="2797" baseline="-250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40" name="TextBox 39">
                <a:extLst>
                  <a:ext uri="{FF2B5EF4-FFF2-40B4-BE49-F238E27FC236}">
                    <a16:creationId xmlns:a16="http://schemas.microsoft.com/office/drawing/2014/main" id="{C62AA479-70EF-C304-F852-154F34E8C25E}"/>
                  </a:ext>
                </a:extLst>
              </p:cNvPr>
              <p:cNvSpPr txBox="1">
                <a:spLocks noRot="1" noChangeAspect="1" noMove="1" noResize="1" noEditPoints="1" noAdjustHandles="1" noChangeArrowheads="1" noChangeShapeType="1" noTextEdit="1"/>
              </p:cNvSpPr>
              <p:nvPr/>
            </p:nvSpPr>
            <p:spPr>
              <a:xfrm>
                <a:off x="3395156" y="1746630"/>
                <a:ext cx="482826" cy="512576"/>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B07BF19E-837B-5E2B-0CEC-A6A91FC3AAA4}"/>
                  </a:ext>
                </a:extLst>
              </p:cNvPr>
              <p:cNvSpPr txBox="1"/>
              <p:nvPr/>
            </p:nvSpPr>
            <p:spPr>
              <a:xfrm>
                <a:off x="3826391" y="4142007"/>
                <a:ext cx="1980699" cy="51257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797" b="1" i="1" dirty="0" smtClean="0">
                          <a:latin typeface="Cambria Math" panose="02040503050406030204" pitchFamily="18" charset="0"/>
                          <a:cs typeface="Times New Roman" panose="02020603050405020304" pitchFamily="18" charset="0"/>
                        </a:rPr>
                        <m:t>𝒉</m:t>
                      </m:r>
                    </m:oMath>
                  </m:oMathPara>
                </a14:m>
                <a:endParaRPr lang="en-US" sz="2797" b="1" baseline="-25000" dirty="0">
                  <a:latin typeface="Times New Roman" panose="02020603050405020304" pitchFamily="18" charset="0"/>
                  <a:cs typeface="Times New Roman" panose="02020603050405020304" pitchFamily="18" charset="0"/>
                </a:endParaRPr>
              </a:p>
            </p:txBody>
          </p:sp>
        </mc:Choice>
        <mc:Fallback xmlns="">
          <p:sp>
            <p:nvSpPr>
              <p:cNvPr id="41" name="TextBox 40">
                <a:extLst>
                  <a:ext uri="{FF2B5EF4-FFF2-40B4-BE49-F238E27FC236}">
                    <a16:creationId xmlns:a16="http://schemas.microsoft.com/office/drawing/2014/main" id="{B07BF19E-837B-5E2B-0CEC-A6A91FC3AAA4}"/>
                  </a:ext>
                </a:extLst>
              </p:cNvPr>
              <p:cNvSpPr txBox="1">
                <a:spLocks noRot="1" noChangeAspect="1" noMove="1" noResize="1" noEditPoints="1" noAdjustHandles="1" noChangeArrowheads="1" noChangeShapeType="1" noTextEdit="1"/>
              </p:cNvSpPr>
              <p:nvPr/>
            </p:nvSpPr>
            <p:spPr>
              <a:xfrm>
                <a:off x="3826391" y="4142007"/>
                <a:ext cx="1980699" cy="512576"/>
              </a:xfrm>
              <a:prstGeom prst="rect">
                <a:avLst/>
              </a:prstGeom>
              <a:blipFill>
                <a:blip r:embed="rId13"/>
                <a:stretch>
                  <a:fillRect l="-1911" b="-2381"/>
                </a:stretch>
              </a:blipFill>
            </p:spPr>
            <p:txBody>
              <a:bodyPr/>
              <a:lstStyle/>
              <a:p>
                <a:r>
                  <a:rPr lang="en-US">
                    <a:noFill/>
                  </a:rPr>
                  <a:t> </a:t>
                </a:r>
              </a:p>
            </p:txBody>
          </p:sp>
        </mc:Fallback>
      </mc:AlternateContent>
      <p:sp>
        <p:nvSpPr>
          <p:cNvPr id="8" name="Rounded Rectangle 7">
            <a:extLst>
              <a:ext uri="{FF2B5EF4-FFF2-40B4-BE49-F238E27FC236}">
                <a16:creationId xmlns:a16="http://schemas.microsoft.com/office/drawing/2014/main" id="{2571A929-F31B-842C-7678-6EDA9C66B0AA}"/>
              </a:ext>
            </a:extLst>
          </p:cNvPr>
          <p:cNvSpPr/>
          <p:nvPr/>
        </p:nvSpPr>
        <p:spPr>
          <a:xfrm>
            <a:off x="1765602" y="2446964"/>
            <a:ext cx="4224759" cy="2430684"/>
          </a:xfrm>
          <a:prstGeom prst="roundRect">
            <a:avLst/>
          </a:prstGeom>
          <a:noFill/>
          <a:ln w="38100"/>
        </p:spPr>
        <p:style>
          <a:lnRef idx="2">
            <a:schemeClr val="accent4"/>
          </a:lnRef>
          <a:fillRef idx="1">
            <a:schemeClr val="lt1"/>
          </a:fillRef>
          <a:effectRef idx="0">
            <a:schemeClr val="accent4"/>
          </a:effectRef>
          <a:fontRef idx="minor">
            <a:schemeClr val="dk1"/>
          </a:fontRef>
        </p:style>
        <p:txBody>
          <a:bodyPr rtlCol="0" anchor="ctr"/>
          <a:lstStyle/>
          <a:p>
            <a:pPr algn="r"/>
            <a:r>
              <a:rPr lang="en-US" i="1" dirty="0"/>
              <a:t>Hidden Layer</a:t>
            </a:r>
          </a:p>
        </p:txBody>
      </p:sp>
      <p:cxnSp>
        <p:nvCxnSpPr>
          <p:cNvPr id="2" name="Straight Arrow Connector 1">
            <a:extLst>
              <a:ext uri="{FF2B5EF4-FFF2-40B4-BE49-F238E27FC236}">
                <a16:creationId xmlns:a16="http://schemas.microsoft.com/office/drawing/2014/main" id="{66775B99-F850-AAAC-ABF3-9BB6D17A9CFE}"/>
              </a:ext>
            </a:extLst>
          </p:cNvPr>
          <p:cNvCxnSpPr>
            <a:cxnSpLocks/>
          </p:cNvCxnSpPr>
          <p:nvPr/>
        </p:nvCxnSpPr>
        <p:spPr>
          <a:xfrm flipV="1">
            <a:off x="2717539" y="4725017"/>
            <a:ext cx="25847" cy="5742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 name="Straight Arrow Connector 2">
            <a:extLst>
              <a:ext uri="{FF2B5EF4-FFF2-40B4-BE49-F238E27FC236}">
                <a16:creationId xmlns:a16="http://schemas.microsoft.com/office/drawing/2014/main" id="{EFF12DC1-F399-DD92-C7CD-C40110AACD6F}"/>
              </a:ext>
            </a:extLst>
          </p:cNvPr>
          <p:cNvCxnSpPr>
            <a:cxnSpLocks/>
          </p:cNvCxnSpPr>
          <p:nvPr/>
        </p:nvCxnSpPr>
        <p:spPr>
          <a:xfrm flipH="1" flipV="1">
            <a:off x="2897594" y="4718272"/>
            <a:ext cx="530413" cy="60411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graphicFrame>
            <p:nvGraphicFramePr>
              <p:cNvPr id="9" name="Table 8">
                <a:extLst>
                  <a:ext uri="{FF2B5EF4-FFF2-40B4-BE49-F238E27FC236}">
                    <a16:creationId xmlns:a16="http://schemas.microsoft.com/office/drawing/2014/main" id="{415EF9FF-B3E2-80D1-2D70-D1A46C6E0122}"/>
                  </a:ext>
                </a:extLst>
              </p:cNvPr>
              <p:cNvGraphicFramePr>
                <a:graphicFrameLocks noGrp="1"/>
              </p:cNvGraphicFramePr>
              <p:nvPr>
                <p:extLst>
                  <p:ext uri="{D42A27DB-BD31-4B8C-83A1-F6EECF244321}">
                    <p14:modId xmlns:p14="http://schemas.microsoft.com/office/powerpoint/2010/main" val="1198455943"/>
                  </p:ext>
                </p:extLst>
              </p:nvPr>
            </p:nvGraphicFramePr>
            <p:xfrm>
              <a:off x="2337724" y="5332418"/>
              <a:ext cx="1446062" cy="707853"/>
            </p:xfrm>
            <a:graphic>
              <a:graphicData uri="http://schemas.openxmlformats.org/drawingml/2006/table">
                <a:tbl>
                  <a:tblPr firstRow="1" bandRow="1">
                    <a:tableStyleId>{5C22544A-7EE6-4342-B048-85BDC9FD1C3A}</a:tableStyleId>
                  </a:tblPr>
                  <a:tblGrid>
                    <a:gridCol w="723031">
                      <a:extLst>
                        <a:ext uri="{9D8B030D-6E8A-4147-A177-3AD203B41FA5}">
                          <a16:colId xmlns:a16="http://schemas.microsoft.com/office/drawing/2014/main" val="440623976"/>
                        </a:ext>
                      </a:extLst>
                    </a:gridCol>
                    <a:gridCol w="723031">
                      <a:extLst>
                        <a:ext uri="{9D8B030D-6E8A-4147-A177-3AD203B41FA5}">
                          <a16:colId xmlns:a16="http://schemas.microsoft.com/office/drawing/2014/main" val="2300620790"/>
                        </a:ext>
                      </a:extLst>
                    </a:gridCol>
                  </a:tblGrid>
                  <a:tr h="707853">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1</m:t>
                                    </m:r>
                                  </m:sub>
                                </m:sSub>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2</m:t>
                                    </m:r>
                                  </m:sub>
                                </m:sSub>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Choice>
        <mc:Fallback>
          <p:graphicFrame>
            <p:nvGraphicFramePr>
              <p:cNvPr id="9" name="Table 8">
                <a:extLst>
                  <a:ext uri="{FF2B5EF4-FFF2-40B4-BE49-F238E27FC236}">
                    <a16:creationId xmlns:a16="http://schemas.microsoft.com/office/drawing/2014/main" id="{415EF9FF-B3E2-80D1-2D70-D1A46C6E0122}"/>
                  </a:ext>
                </a:extLst>
              </p:cNvPr>
              <p:cNvGraphicFramePr>
                <a:graphicFrameLocks noGrp="1"/>
              </p:cNvGraphicFramePr>
              <p:nvPr>
                <p:extLst>
                  <p:ext uri="{D42A27DB-BD31-4B8C-83A1-F6EECF244321}">
                    <p14:modId xmlns:p14="http://schemas.microsoft.com/office/powerpoint/2010/main" val="1198455943"/>
                  </p:ext>
                </p:extLst>
              </p:nvPr>
            </p:nvGraphicFramePr>
            <p:xfrm>
              <a:off x="2337724" y="5332418"/>
              <a:ext cx="1446062" cy="707853"/>
            </p:xfrm>
            <a:graphic>
              <a:graphicData uri="http://schemas.openxmlformats.org/drawingml/2006/table">
                <a:tbl>
                  <a:tblPr firstRow="1" bandRow="1">
                    <a:tableStyleId>{5C22544A-7EE6-4342-B048-85BDC9FD1C3A}</a:tableStyleId>
                  </a:tblPr>
                  <a:tblGrid>
                    <a:gridCol w="723031">
                      <a:extLst>
                        <a:ext uri="{9D8B030D-6E8A-4147-A177-3AD203B41FA5}">
                          <a16:colId xmlns:a16="http://schemas.microsoft.com/office/drawing/2014/main" val="440623976"/>
                        </a:ext>
                      </a:extLst>
                    </a:gridCol>
                    <a:gridCol w="723031">
                      <a:extLst>
                        <a:ext uri="{9D8B030D-6E8A-4147-A177-3AD203B41FA5}">
                          <a16:colId xmlns:a16="http://schemas.microsoft.com/office/drawing/2014/main" val="2300620790"/>
                        </a:ext>
                      </a:extLst>
                    </a:gridCol>
                  </a:tblGrid>
                  <a:tr h="707853">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14"/>
                          <a:stretch>
                            <a:fillRect l="-3509" t="-1754" r="-105263" b="-7018"/>
                          </a:stretch>
                        </a:blipFill>
                      </a:tcPr>
                    </a:tc>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14"/>
                          <a:stretch>
                            <a:fillRect l="-103509" t="-1754" r="-5263" b="-7018"/>
                          </a:stretch>
                        </a:blipFill>
                      </a:tcPr>
                    </a:tc>
                    <a:extLst>
                      <a:ext uri="{0D108BD9-81ED-4DB2-BD59-A6C34878D82A}">
                        <a16:rowId xmlns:a16="http://schemas.microsoft.com/office/drawing/2014/main" val="3775152605"/>
                      </a:ext>
                    </a:extLst>
                  </a:tr>
                </a:tbl>
              </a:graphicData>
            </a:graphic>
          </p:graphicFrame>
        </mc:Fallback>
      </mc:AlternateContent>
      <p:sp>
        <p:nvSpPr>
          <p:cNvPr id="13" name="TextBox 12">
            <a:extLst>
              <a:ext uri="{FF2B5EF4-FFF2-40B4-BE49-F238E27FC236}">
                <a16:creationId xmlns:a16="http://schemas.microsoft.com/office/drawing/2014/main" id="{E8D6D588-DA86-59F7-ABFB-56001999EE55}"/>
              </a:ext>
            </a:extLst>
          </p:cNvPr>
          <p:cNvSpPr txBox="1"/>
          <p:nvPr/>
        </p:nvSpPr>
        <p:spPr>
          <a:xfrm rot="18054908">
            <a:off x="1902134" y="6414255"/>
            <a:ext cx="1095366" cy="307777"/>
          </a:xfrm>
          <a:prstGeom prst="rect">
            <a:avLst/>
          </a:prstGeom>
          <a:noFill/>
        </p:spPr>
        <p:txBody>
          <a:bodyPr wrap="square" rtlCol="0">
            <a:spAutoFit/>
          </a:bodyPr>
          <a:lstStyle/>
          <a:p>
            <a:pPr algn="r"/>
            <a:r>
              <a:rPr lang="en-US" sz="1400" dirty="0"/>
              <a:t>Age &gt;60</a:t>
            </a:r>
          </a:p>
        </p:txBody>
      </p:sp>
      <p:sp>
        <p:nvSpPr>
          <p:cNvPr id="14" name="TextBox 13">
            <a:extLst>
              <a:ext uri="{FF2B5EF4-FFF2-40B4-BE49-F238E27FC236}">
                <a16:creationId xmlns:a16="http://schemas.microsoft.com/office/drawing/2014/main" id="{A552E5A0-71A6-063B-D72B-BA83CFBEE896}"/>
              </a:ext>
            </a:extLst>
          </p:cNvPr>
          <p:cNvSpPr txBox="1"/>
          <p:nvPr/>
        </p:nvSpPr>
        <p:spPr>
          <a:xfrm rot="18054908">
            <a:off x="2617760" y="6433310"/>
            <a:ext cx="1090081" cy="307777"/>
          </a:xfrm>
          <a:prstGeom prst="rect">
            <a:avLst/>
          </a:prstGeom>
          <a:noFill/>
        </p:spPr>
        <p:txBody>
          <a:bodyPr wrap="square" rtlCol="0">
            <a:spAutoFit/>
          </a:bodyPr>
          <a:lstStyle/>
          <a:p>
            <a:pPr algn="r"/>
            <a:r>
              <a:rPr lang="en-US" sz="1400" dirty="0"/>
              <a:t>Sex</a:t>
            </a:r>
          </a:p>
        </p:txBody>
      </p:sp>
      <p:cxnSp>
        <p:nvCxnSpPr>
          <p:cNvPr id="15" name="Straight Arrow Connector 14">
            <a:extLst>
              <a:ext uri="{FF2B5EF4-FFF2-40B4-BE49-F238E27FC236}">
                <a16:creationId xmlns:a16="http://schemas.microsoft.com/office/drawing/2014/main" id="{40F6A9FD-D170-6558-9C49-6DC3B0876C2F}"/>
              </a:ext>
            </a:extLst>
          </p:cNvPr>
          <p:cNvCxnSpPr>
            <a:cxnSpLocks/>
          </p:cNvCxnSpPr>
          <p:nvPr/>
        </p:nvCxnSpPr>
        <p:spPr>
          <a:xfrm flipV="1">
            <a:off x="2811884" y="4711388"/>
            <a:ext cx="624650" cy="61099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7D936107-4B90-9B59-FFF2-68C8E6689D70}"/>
              </a:ext>
            </a:extLst>
          </p:cNvPr>
          <p:cNvCxnSpPr>
            <a:cxnSpLocks/>
          </p:cNvCxnSpPr>
          <p:nvPr/>
        </p:nvCxnSpPr>
        <p:spPr>
          <a:xfrm flipV="1">
            <a:off x="3623645" y="4725017"/>
            <a:ext cx="0" cy="59736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808218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Table 28">
            <a:extLst>
              <a:ext uri="{FF2B5EF4-FFF2-40B4-BE49-F238E27FC236}">
                <a16:creationId xmlns:a16="http://schemas.microsoft.com/office/drawing/2014/main" id="{5A54BBA9-97B7-9D5C-5A00-8F43789E5500}"/>
              </a:ext>
            </a:extLst>
          </p:cNvPr>
          <p:cNvGraphicFramePr>
            <a:graphicFrameLocks noGrp="1"/>
          </p:cNvGraphicFramePr>
          <p:nvPr/>
        </p:nvGraphicFramePr>
        <p:xfrm>
          <a:off x="2395882" y="4086829"/>
          <a:ext cx="1372864" cy="622932"/>
        </p:xfrm>
        <a:graphic>
          <a:graphicData uri="http://schemas.openxmlformats.org/drawingml/2006/table">
            <a:tbl>
              <a:tblPr firstRow="1" bandRow="1">
                <a:tableStyleId>{5C22544A-7EE6-4342-B048-85BDC9FD1C3A}</a:tableStyleId>
              </a:tblPr>
              <a:tblGrid>
                <a:gridCol w="686432">
                  <a:extLst>
                    <a:ext uri="{9D8B030D-6E8A-4147-A177-3AD203B41FA5}">
                      <a16:colId xmlns:a16="http://schemas.microsoft.com/office/drawing/2014/main" val="4002730172"/>
                    </a:ext>
                  </a:extLst>
                </a:gridCol>
                <a:gridCol w="686432">
                  <a:extLst>
                    <a:ext uri="{9D8B030D-6E8A-4147-A177-3AD203B41FA5}">
                      <a16:colId xmlns:a16="http://schemas.microsoft.com/office/drawing/2014/main" val="2833431289"/>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844478D0-9DD7-1995-B5CF-C73E8F929535}"/>
                  </a:ext>
                </a:extLst>
              </p:cNvPr>
              <p:cNvSpPr/>
              <p:nvPr/>
            </p:nvSpPr>
            <p:spPr>
              <a:xfrm>
                <a:off x="2521131" y="3428216"/>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xmlns="">
          <p:sp>
            <p:nvSpPr>
              <p:cNvPr id="10" name="Oval 9">
                <a:extLst>
                  <a:ext uri="{FF2B5EF4-FFF2-40B4-BE49-F238E27FC236}">
                    <a16:creationId xmlns:a16="http://schemas.microsoft.com/office/drawing/2014/main" id="{844478D0-9DD7-1995-B5CF-C73E8F929535}"/>
                  </a:ext>
                </a:extLst>
              </p:cNvPr>
              <p:cNvSpPr>
                <a:spLocks noRot="1" noChangeAspect="1" noMove="1" noResize="1" noEditPoints="1" noAdjustHandles="1" noChangeArrowheads="1" noChangeShapeType="1" noTextEdit="1"/>
              </p:cNvSpPr>
              <p:nvPr/>
            </p:nvSpPr>
            <p:spPr>
              <a:xfrm>
                <a:off x="2521131" y="3428216"/>
                <a:ext cx="470357" cy="459473"/>
              </a:xfrm>
              <a:prstGeom prst="ellipse">
                <a:avLst/>
              </a:prstGeom>
              <a:blipFill>
                <a:blip r:embed="rId3"/>
                <a:stretch>
                  <a:fillRect l="-38462" t="-10526" b="-42105"/>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08A0A041-3471-E990-09D7-23F444E97563}"/>
              </a:ext>
            </a:extLst>
          </p:cNvPr>
          <p:cNvCxnSpPr>
            <a:cxnSpLocks/>
            <a:endCxn id="10" idx="4"/>
          </p:cNvCxnSpPr>
          <p:nvPr/>
        </p:nvCxnSpPr>
        <p:spPr>
          <a:xfrm flipV="1">
            <a:off x="2756310" y="3887689"/>
            <a:ext cx="0" cy="2074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170A3532-63E8-1D49-1FEA-A259B90F5BB6}"/>
              </a:ext>
            </a:extLst>
          </p:cNvPr>
          <p:cNvCxnSpPr>
            <a:cxnSpLocks/>
            <a:stCxn id="10" idx="0"/>
          </p:cNvCxnSpPr>
          <p:nvPr/>
        </p:nvCxnSpPr>
        <p:spPr>
          <a:xfrm flipV="1">
            <a:off x="2756310" y="3252251"/>
            <a:ext cx="0" cy="1759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24" name="Oval 23">
                <a:extLst>
                  <a:ext uri="{FF2B5EF4-FFF2-40B4-BE49-F238E27FC236}">
                    <a16:creationId xmlns:a16="http://schemas.microsoft.com/office/drawing/2014/main" id="{503EC5F7-D052-34D1-B7D7-CABC86FDA99D}"/>
                  </a:ext>
                </a:extLst>
              </p:cNvPr>
              <p:cNvSpPr/>
              <p:nvPr/>
            </p:nvSpPr>
            <p:spPr>
              <a:xfrm>
                <a:off x="3205753" y="3429652"/>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xmlns="">
          <p:sp>
            <p:nvSpPr>
              <p:cNvPr id="24" name="Oval 23">
                <a:extLst>
                  <a:ext uri="{FF2B5EF4-FFF2-40B4-BE49-F238E27FC236}">
                    <a16:creationId xmlns:a16="http://schemas.microsoft.com/office/drawing/2014/main" id="{503EC5F7-D052-34D1-B7D7-CABC86FDA99D}"/>
                  </a:ext>
                </a:extLst>
              </p:cNvPr>
              <p:cNvSpPr>
                <a:spLocks noRot="1" noChangeAspect="1" noMove="1" noResize="1" noEditPoints="1" noAdjustHandles="1" noChangeArrowheads="1" noChangeShapeType="1" noTextEdit="1"/>
              </p:cNvSpPr>
              <p:nvPr/>
            </p:nvSpPr>
            <p:spPr>
              <a:xfrm>
                <a:off x="3205753" y="3429652"/>
                <a:ext cx="470357" cy="459473"/>
              </a:xfrm>
              <a:prstGeom prst="ellipse">
                <a:avLst/>
              </a:prstGeom>
              <a:blipFill>
                <a:blip r:embed="rId7"/>
                <a:stretch>
                  <a:fillRect l="-39474" t="-10526" b="-42105"/>
                </a:stretch>
              </a:blipFill>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5795A150-ADE7-9D70-1CAC-AA296A0C262B}"/>
              </a:ext>
            </a:extLst>
          </p:cNvPr>
          <p:cNvCxnSpPr>
            <a:cxnSpLocks/>
            <a:endCxn id="24" idx="4"/>
          </p:cNvCxnSpPr>
          <p:nvPr/>
        </p:nvCxnSpPr>
        <p:spPr>
          <a:xfrm flipV="1">
            <a:off x="3440932" y="3889125"/>
            <a:ext cx="0" cy="2074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8FB95CE7-CA7A-367A-BD9E-2FD73AE836A2}"/>
              </a:ext>
            </a:extLst>
          </p:cNvPr>
          <p:cNvCxnSpPr>
            <a:cxnSpLocks/>
            <a:stCxn id="24" idx="0"/>
          </p:cNvCxnSpPr>
          <p:nvPr/>
        </p:nvCxnSpPr>
        <p:spPr>
          <a:xfrm flipV="1">
            <a:off x="3440932" y="3252251"/>
            <a:ext cx="0" cy="1774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42" name="Table 41">
            <a:extLst>
              <a:ext uri="{FF2B5EF4-FFF2-40B4-BE49-F238E27FC236}">
                <a16:creationId xmlns:a16="http://schemas.microsoft.com/office/drawing/2014/main" id="{31C05348-72B1-C23B-9354-AA16005E1F89}"/>
              </a:ext>
            </a:extLst>
          </p:cNvPr>
          <p:cNvGraphicFramePr>
            <a:graphicFrameLocks noGrp="1"/>
          </p:cNvGraphicFramePr>
          <p:nvPr/>
        </p:nvGraphicFramePr>
        <p:xfrm>
          <a:off x="2395882" y="2626569"/>
          <a:ext cx="1372864" cy="622932"/>
        </p:xfrm>
        <a:graphic>
          <a:graphicData uri="http://schemas.openxmlformats.org/drawingml/2006/table">
            <a:tbl>
              <a:tblPr firstRow="1" bandRow="1">
                <a:tableStyleId>{5C22544A-7EE6-4342-B048-85BDC9FD1C3A}</a:tableStyleId>
              </a:tblPr>
              <a:tblGrid>
                <a:gridCol w="686432">
                  <a:extLst>
                    <a:ext uri="{9D8B030D-6E8A-4147-A177-3AD203B41FA5}">
                      <a16:colId xmlns:a16="http://schemas.microsoft.com/office/drawing/2014/main" val="4002730172"/>
                    </a:ext>
                  </a:extLst>
                </a:gridCol>
                <a:gridCol w="686432">
                  <a:extLst>
                    <a:ext uri="{9D8B030D-6E8A-4147-A177-3AD203B41FA5}">
                      <a16:colId xmlns:a16="http://schemas.microsoft.com/office/drawing/2014/main" val="2833431289"/>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p:cxnSp>
        <p:nvCxnSpPr>
          <p:cNvPr id="56" name="Straight Arrow Connector 55">
            <a:extLst>
              <a:ext uri="{FF2B5EF4-FFF2-40B4-BE49-F238E27FC236}">
                <a16:creationId xmlns:a16="http://schemas.microsoft.com/office/drawing/2014/main" id="{B7C952AE-4E97-EFAE-3531-41B5586E6440}"/>
              </a:ext>
            </a:extLst>
          </p:cNvPr>
          <p:cNvCxnSpPr>
            <a:cxnSpLocks/>
          </p:cNvCxnSpPr>
          <p:nvPr/>
        </p:nvCxnSpPr>
        <p:spPr>
          <a:xfrm flipH="1" flipV="1">
            <a:off x="3288176" y="2313783"/>
            <a:ext cx="152755" cy="3316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60" name="Table 59">
            <a:extLst>
              <a:ext uri="{FF2B5EF4-FFF2-40B4-BE49-F238E27FC236}">
                <a16:creationId xmlns:a16="http://schemas.microsoft.com/office/drawing/2014/main" id="{806CD2E5-6890-A439-0EE5-65FE97F0E569}"/>
              </a:ext>
            </a:extLst>
          </p:cNvPr>
          <p:cNvGraphicFramePr>
            <a:graphicFrameLocks noGrp="1"/>
          </p:cNvGraphicFramePr>
          <p:nvPr/>
        </p:nvGraphicFramePr>
        <p:xfrm>
          <a:off x="2744812" y="1702778"/>
          <a:ext cx="686432" cy="622932"/>
        </p:xfrm>
        <a:graphic>
          <a:graphicData uri="http://schemas.openxmlformats.org/drawingml/2006/table">
            <a:tbl>
              <a:tblPr firstRow="1" bandRow="1">
                <a:tableStyleId>{5C22544A-7EE6-4342-B048-85BDC9FD1C3A}</a:tableStyleId>
              </a:tblPr>
              <a:tblGrid>
                <a:gridCol w="686432">
                  <a:extLst>
                    <a:ext uri="{9D8B030D-6E8A-4147-A177-3AD203B41FA5}">
                      <a16:colId xmlns:a16="http://schemas.microsoft.com/office/drawing/2014/main" val="4002730172"/>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p:cxnSp>
        <p:nvCxnSpPr>
          <p:cNvPr id="65" name="Straight Arrow Connector 64">
            <a:extLst>
              <a:ext uri="{FF2B5EF4-FFF2-40B4-BE49-F238E27FC236}">
                <a16:creationId xmlns:a16="http://schemas.microsoft.com/office/drawing/2014/main" id="{DF146179-ACF3-4CC1-68A6-F07E08F766C9}"/>
              </a:ext>
            </a:extLst>
          </p:cNvPr>
          <p:cNvCxnSpPr>
            <a:cxnSpLocks/>
          </p:cNvCxnSpPr>
          <p:nvPr/>
        </p:nvCxnSpPr>
        <p:spPr>
          <a:xfrm flipV="1">
            <a:off x="2739098" y="2324041"/>
            <a:ext cx="171420" cy="28578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70" name="Oval 69">
                <a:extLst>
                  <a:ext uri="{FF2B5EF4-FFF2-40B4-BE49-F238E27FC236}">
                    <a16:creationId xmlns:a16="http://schemas.microsoft.com/office/drawing/2014/main" id="{D690356D-7998-8D5D-D2A6-164B1985CB33}"/>
                  </a:ext>
                </a:extLst>
              </p:cNvPr>
              <p:cNvSpPr/>
              <p:nvPr/>
            </p:nvSpPr>
            <p:spPr>
              <a:xfrm>
                <a:off x="2838501" y="1014439"/>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xmlns="">
          <p:sp>
            <p:nvSpPr>
              <p:cNvPr id="70" name="Oval 69">
                <a:extLst>
                  <a:ext uri="{FF2B5EF4-FFF2-40B4-BE49-F238E27FC236}">
                    <a16:creationId xmlns:a16="http://schemas.microsoft.com/office/drawing/2014/main" id="{D690356D-7998-8D5D-D2A6-164B1985CB33}"/>
                  </a:ext>
                </a:extLst>
              </p:cNvPr>
              <p:cNvSpPr>
                <a:spLocks noRot="1" noChangeAspect="1" noMove="1" noResize="1" noEditPoints="1" noAdjustHandles="1" noChangeArrowheads="1" noChangeShapeType="1" noTextEdit="1"/>
              </p:cNvSpPr>
              <p:nvPr/>
            </p:nvSpPr>
            <p:spPr>
              <a:xfrm>
                <a:off x="2838501" y="1014439"/>
                <a:ext cx="470357" cy="459473"/>
              </a:xfrm>
              <a:prstGeom prst="ellipse">
                <a:avLst/>
              </a:prstGeom>
              <a:blipFill>
                <a:blip r:embed="rId10"/>
                <a:stretch>
                  <a:fillRect l="-38462" t="-10526" b="-39474"/>
                </a:stretch>
              </a:blipFill>
            </p:spPr>
            <p:txBody>
              <a:bodyPr/>
              <a:lstStyle/>
              <a:p>
                <a:r>
                  <a:rPr lang="en-US">
                    <a:noFill/>
                  </a:rPr>
                  <a:t> </a:t>
                </a:r>
              </a:p>
            </p:txBody>
          </p:sp>
        </mc:Fallback>
      </mc:AlternateContent>
      <p:cxnSp>
        <p:nvCxnSpPr>
          <p:cNvPr id="71" name="Straight Arrow Connector 70">
            <a:extLst>
              <a:ext uri="{FF2B5EF4-FFF2-40B4-BE49-F238E27FC236}">
                <a16:creationId xmlns:a16="http://schemas.microsoft.com/office/drawing/2014/main" id="{89D4BD4F-0321-F674-053D-41D0077FB465}"/>
              </a:ext>
            </a:extLst>
          </p:cNvPr>
          <p:cNvCxnSpPr>
            <a:cxnSpLocks/>
            <a:endCxn id="70" idx="4"/>
          </p:cNvCxnSpPr>
          <p:nvPr/>
        </p:nvCxnSpPr>
        <p:spPr>
          <a:xfrm flipV="1">
            <a:off x="3073680" y="1473912"/>
            <a:ext cx="0" cy="2074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2" name="Straight Arrow Connector 71">
            <a:extLst>
              <a:ext uri="{FF2B5EF4-FFF2-40B4-BE49-F238E27FC236}">
                <a16:creationId xmlns:a16="http://schemas.microsoft.com/office/drawing/2014/main" id="{9F20A7A0-9EE9-E6A7-C16E-583A62B6CAB9}"/>
              </a:ext>
            </a:extLst>
          </p:cNvPr>
          <p:cNvCxnSpPr>
            <a:cxnSpLocks/>
            <a:stCxn id="70" idx="0"/>
          </p:cNvCxnSpPr>
          <p:nvPr/>
        </p:nvCxnSpPr>
        <p:spPr>
          <a:xfrm flipV="1">
            <a:off x="3073680" y="838474"/>
            <a:ext cx="0" cy="1759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75" name="Table 74">
            <a:extLst>
              <a:ext uri="{FF2B5EF4-FFF2-40B4-BE49-F238E27FC236}">
                <a16:creationId xmlns:a16="http://schemas.microsoft.com/office/drawing/2014/main" id="{D38ACE28-2CFC-C627-C666-B1CBBD48388F}"/>
              </a:ext>
            </a:extLst>
          </p:cNvPr>
          <p:cNvGraphicFramePr>
            <a:graphicFrameLocks noGrp="1"/>
          </p:cNvGraphicFramePr>
          <p:nvPr/>
        </p:nvGraphicFramePr>
        <p:xfrm>
          <a:off x="2730463" y="234445"/>
          <a:ext cx="686432" cy="622932"/>
        </p:xfrm>
        <a:graphic>
          <a:graphicData uri="http://schemas.openxmlformats.org/drawingml/2006/table">
            <a:tbl>
              <a:tblPr firstRow="1" bandRow="1">
                <a:tableStyleId>{5C22544A-7EE6-4342-B048-85BDC9FD1C3A}</a:tableStyleId>
              </a:tblPr>
              <a:tblGrid>
                <a:gridCol w="686432">
                  <a:extLst>
                    <a:ext uri="{9D8B030D-6E8A-4147-A177-3AD203B41FA5}">
                      <a16:colId xmlns:a16="http://schemas.microsoft.com/office/drawing/2014/main" val="4002730172"/>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7E0D8397-ABA4-4114-7BD6-2AEFD3C1C637}"/>
                  </a:ext>
                </a:extLst>
              </p:cNvPr>
              <p:cNvSpPr txBox="1"/>
              <p:nvPr/>
            </p:nvSpPr>
            <p:spPr>
              <a:xfrm>
                <a:off x="3416895" y="249134"/>
                <a:ext cx="1980699" cy="51257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797" b="0" i="1" dirty="0" smtClean="0">
                          <a:latin typeface="Cambria Math" panose="02040503050406030204" pitchFamily="18" charset="0"/>
                          <a:cs typeface="Times New Roman" panose="02020603050405020304" pitchFamily="18" charset="0"/>
                        </a:rPr>
                        <m:t>𝑝</m:t>
                      </m:r>
                      <m:d>
                        <m:dPr>
                          <m:ctrlPr>
                            <a:rPr lang="en-US" sz="2797" i="1" dirty="0" smtClean="0">
                              <a:solidFill>
                                <a:schemeClr val="tx1"/>
                              </a:solidFill>
                              <a:latin typeface="Cambria Math" panose="02040503050406030204" pitchFamily="18" charset="0"/>
                              <a:cs typeface="Times New Roman" panose="02020603050405020304" pitchFamily="18" charset="0"/>
                            </a:rPr>
                          </m:ctrlPr>
                        </m:dPr>
                        <m:e>
                          <m:r>
                            <a:rPr lang="en-US" sz="2797" b="0" i="1" dirty="0" smtClean="0">
                              <a:solidFill>
                                <a:schemeClr val="tx1"/>
                              </a:solidFill>
                              <a:latin typeface="Cambria Math" panose="02040503050406030204" pitchFamily="18" charset="0"/>
                              <a:cs typeface="Times New Roman" panose="02020603050405020304" pitchFamily="18" charset="0"/>
                            </a:rPr>
                            <m:t>𝑦</m:t>
                          </m:r>
                          <m:r>
                            <a:rPr lang="en-US" sz="2797" i="1" dirty="0">
                              <a:solidFill>
                                <a:schemeClr val="tx1"/>
                              </a:solidFill>
                              <a:latin typeface="Cambria Math" panose="02040503050406030204" pitchFamily="18" charset="0"/>
                              <a:cs typeface="Times New Roman" panose="02020603050405020304" pitchFamily="18" charset="0"/>
                            </a:rPr>
                            <m:t>=1</m:t>
                          </m:r>
                        </m:e>
                        <m:e>
                          <m:r>
                            <a:rPr lang="en-US" sz="2797" b="0" i="1" dirty="0" smtClean="0">
                              <a:solidFill>
                                <a:schemeClr val="tx1"/>
                              </a:solidFill>
                              <a:latin typeface="Cambria Math" panose="02040503050406030204" pitchFamily="18" charset="0"/>
                              <a:cs typeface="Times New Roman" panose="02020603050405020304" pitchFamily="18" charset="0"/>
                            </a:rPr>
                            <m:t>𝑥</m:t>
                          </m:r>
                        </m:e>
                      </m:d>
                    </m:oMath>
                  </m:oMathPara>
                </a14:m>
                <a:endParaRPr lang="en-US" sz="2797" baseline="-25000" dirty="0">
                  <a:latin typeface="Times New Roman" panose="02020603050405020304" pitchFamily="18" charset="0"/>
                  <a:cs typeface="Times New Roman" panose="02020603050405020304" pitchFamily="18" charset="0"/>
                </a:endParaRPr>
              </a:p>
            </p:txBody>
          </p:sp>
        </mc:Choice>
        <mc:Fallback xmlns="">
          <p:sp>
            <p:nvSpPr>
              <p:cNvPr id="76" name="TextBox 75">
                <a:extLst>
                  <a:ext uri="{FF2B5EF4-FFF2-40B4-BE49-F238E27FC236}">
                    <a16:creationId xmlns:a16="http://schemas.microsoft.com/office/drawing/2014/main" id="{7E0D8397-ABA4-4114-7BD6-2AEFD3C1C637}"/>
                  </a:ext>
                </a:extLst>
              </p:cNvPr>
              <p:cNvSpPr txBox="1">
                <a:spLocks noRot="1" noChangeAspect="1" noMove="1" noResize="1" noEditPoints="1" noAdjustHandles="1" noChangeArrowheads="1" noChangeShapeType="1" noTextEdit="1"/>
              </p:cNvSpPr>
              <p:nvPr/>
            </p:nvSpPr>
            <p:spPr>
              <a:xfrm>
                <a:off x="3416895" y="249134"/>
                <a:ext cx="1980699" cy="512576"/>
              </a:xfrm>
              <a:prstGeom prst="rect">
                <a:avLst/>
              </a:prstGeom>
              <a:blipFill>
                <a:blip r:embed="rId11"/>
                <a:stretch>
                  <a:fillRect l="-1923" b="-11905"/>
                </a:stretch>
              </a:blipFill>
            </p:spPr>
            <p:txBody>
              <a:bodyPr/>
              <a:lstStyle/>
              <a:p>
                <a:r>
                  <a:rPr lang="en-US">
                    <a:noFill/>
                  </a:rPr>
                  <a:t> </a:t>
                </a:r>
              </a:p>
            </p:txBody>
          </p:sp>
        </mc:Fallback>
      </mc:AlternateContent>
      <p:sp>
        <p:nvSpPr>
          <p:cNvPr id="38" name="Title 1">
            <a:extLst>
              <a:ext uri="{FF2B5EF4-FFF2-40B4-BE49-F238E27FC236}">
                <a16:creationId xmlns:a16="http://schemas.microsoft.com/office/drawing/2014/main" id="{E3B62E7F-EFBD-A9F4-4809-011E7F7E282B}"/>
              </a:ext>
            </a:extLst>
          </p:cNvPr>
          <p:cNvSpPr>
            <a:spLocks noGrp="1"/>
          </p:cNvSpPr>
          <p:nvPr>
            <p:ph type="title"/>
          </p:nvPr>
        </p:nvSpPr>
        <p:spPr>
          <a:xfrm>
            <a:off x="7047158" y="294520"/>
            <a:ext cx="4828758" cy="1263872"/>
          </a:xfrm>
        </p:spPr>
        <p:txBody>
          <a:bodyPr>
            <a:noAutofit/>
          </a:bodyPr>
          <a:lstStyle/>
          <a:p>
            <a:r>
              <a:rPr lang="en-US" sz="4800" dirty="0"/>
              <a:t>Let’s clean this up.</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53B87621-F9DC-2CCE-F7BD-089B7511BF87}"/>
                  </a:ext>
                </a:extLst>
              </p:cNvPr>
              <p:cNvSpPr txBox="1"/>
              <p:nvPr/>
            </p:nvSpPr>
            <p:spPr>
              <a:xfrm>
                <a:off x="7048954" y="2002918"/>
                <a:ext cx="4826961" cy="2585323"/>
              </a:xfrm>
              <a:prstGeom prst="rect">
                <a:avLst/>
              </a:prstGeom>
              <a:noFill/>
            </p:spPr>
            <p:txBody>
              <a:bodyPr wrap="square" rtlCol="0">
                <a:spAutoFit/>
              </a:bodyPr>
              <a:lstStyle/>
              <a:p>
                <a:r>
                  <a:rPr lang="en-US" dirty="0"/>
                  <a:t>We’ll work toward standard NN/MLP terminology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i="1" dirty="0"/>
                  <a:t>z</a:t>
                </a:r>
                <a:r>
                  <a:rPr lang="en-US" dirty="0"/>
                  <a:t>: the predicted log-odds of </a:t>
                </a:r>
                <a:r>
                  <a:rPr lang="en-US" i="1" dirty="0"/>
                  <a:t>y</a:t>
                </a:r>
              </a:p>
              <a:p>
                <a:pPr marL="285750" indent="-285750">
                  <a:buFont typeface="Arial" panose="020B0604020202020204" pitchFamily="34" charset="0"/>
                  <a:buChar char="•"/>
                </a:pPr>
                <a:r>
                  <a:rPr lang="en-US" b="1" i="1" dirty="0"/>
                  <a:t>h</a:t>
                </a:r>
                <a:r>
                  <a:rPr lang="en-US" i="1" dirty="0"/>
                  <a:t>: </a:t>
                </a:r>
                <a:r>
                  <a:rPr lang="en-US" dirty="0"/>
                  <a:t>the predicted log-odds of features in the hidden layer</a:t>
                </a:r>
              </a:p>
              <a:p>
                <a:pPr marL="285750" indent="-28575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𝜎</m:t>
                    </m:r>
                    <m:r>
                      <a:rPr lang="en-US" b="0" i="1" smtClean="0">
                        <a:latin typeface="Cambria Math" panose="02040503050406030204" pitchFamily="18" charset="0"/>
                      </a:rPr>
                      <m:t>(</m:t>
                    </m:r>
                    <m:r>
                      <a:rPr lang="en-US" b="1" i="1" smtClean="0">
                        <a:latin typeface="Cambria Math" panose="02040503050406030204" pitchFamily="18" charset="0"/>
                      </a:rPr>
                      <m:t>𝒉</m:t>
                    </m:r>
                    <m:r>
                      <a:rPr lang="en-US" b="0" i="1" smtClean="0">
                        <a:latin typeface="Cambria Math" panose="02040503050406030204" pitchFamily="18" charset="0"/>
                      </a:rPr>
                      <m:t>)</m:t>
                    </m:r>
                  </m:oMath>
                </a14:m>
                <a:r>
                  <a:rPr lang="en-US" dirty="0"/>
                  <a:t>: the predicted probabilities of features in the hidden layer</a:t>
                </a:r>
              </a:p>
              <a:p>
                <a:pPr marL="285750" indent="-285750">
                  <a:buFont typeface="Arial" panose="020B0604020202020204" pitchFamily="34" charset="0"/>
                  <a:buChar char="•"/>
                </a:pPr>
                <a:endParaRPr lang="en-US" i="1" dirty="0"/>
              </a:p>
              <a:p>
                <a:pPr marL="285750" indent="-285750">
                  <a:buFont typeface="Arial" panose="020B0604020202020204" pitchFamily="34" charset="0"/>
                  <a:buChar char="•"/>
                </a:pPr>
                <a:endParaRPr lang="en-US" i="1" dirty="0"/>
              </a:p>
            </p:txBody>
          </p:sp>
        </mc:Choice>
        <mc:Fallback>
          <p:sp>
            <p:nvSpPr>
              <p:cNvPr id="7" name="TextBox 6">
                <a:extLst>
                  <a:ext uri="{FF2B5EF4-FFF2-40B4-BE49-F238E27FC236}">
                    <a16:creationId xmlns:a16="http://schemas.microsoft.com/office/drawing/2014/main" id="{53B87621-F9DC-2CCE-F7BD-089B7511BF87}"/>
                  </a:ext>
                </a:extLst>
              </p:cNvPr>
              <p:cNvSpPr txBox="1">
                <a:spLocks noRot="1" noChangeAspect="1" noMove="1" noResize="1" noEditPoints="1" noAdjustHandles="1" noChangeArrowheads="1" noChangeShapeType="1" noTextEdit="1"/>
              </p:cNvSpPr>
              <p:nvPr/>
            </p:nvSpPr>
            <p:spPr>
              <a:xfrm>
                <a:off x="7048954" y="2002918"/>
                <a:ext cx="4826961" cy="2585323"/>
              </a:xfrm>
              <a:prstGeom prst="rect">
                <a:avLst/>
              </a:prstGeom>
              <a:blipFill>
                <a:blip r:embed="rId12"/>
                <a:stretch>
                  <a:fillRect l="-785" t="-976" r="-1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C62AA479-70EF-C304-F852-154F34E8C25E}"/>
                  </a:ext>
                </a:extLst>
              </p:cNvPr>
              <p:cNvSpPr txBox="1"/>
              <p:nvPr/>
            </p:nvSpPr>
            <p:spPr>
              <a:xfrm>
                <a:off x="3395156" y="1746630"/>
                <a:ext cx="482826" cy="5125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797" b="0" i="1" dirty="0" smtClean="0">
                          <a:solidFill>
                            <a:schemeClr val="tx1"/>
                          </a:solidFill>
                          <a:latin typeface="Cambria Math" panose="02040503050406030204" pitchFamily="18" charset="0"/>
                          <a:cs typeface="Times New Roman" panose="02020603050405020304" pitchFamily="18" charset="0"/>
                        </a:rPr>
                        <m:t>𝑧</m:t>
                      </m:r>
                    </m:oMath>
                  </m:oMathPara>
                </a14:m>
                <a:endParaRPr lang="en-US" sz="2797" baseline="-250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40" name="TextBox 39">
                <a:extLst>
                  <a:ext uri="{FF2B5EF4-FFF2-40B4-BE49-F238E27FC236}">
                    <a16:creationId xmlns:a16="http://schemas.microsoft.com/office/drawing/2014/main" id="{C62AA479-70EF-C304-F852-154F34E8C25E}"/>
                  </a:ext>
                </a:extLst>
              </p:cNvPr>
              <p:cNvSpPr txBox="1">
                <a:spLocks noRot="1" noChangeAspect="1" noMove="1" noResize="1" noEditPoints="1" noAdjustHandles="1" noChangeArrowheads="1" noChangeShapeType="1" noTextEdit="1"/>
              </p:cNvSpPr>
              <p:nvPr/>
            </p:nvSpPr>
            <p:spPr>
              <a:xfrm>
                <a:off x="3395156" y="1746630"/>
                <a:ext cx="482826" cy="512576"/>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B07BF19E-837B-5E2B-0CEC-A6A91FC3AAA4}"/>
                  </a:ext>
                </a:extLst>
              </p:cNvPr>
              <p:cNvSpPr txBox="1"/>
              <p:nvPr/>
            </p:nvSpPr>
            <p:spPr>
              <a:xfrm>
                <a:off x="3826391" y="4142007"/>
                <a:ext cx="1980699" cy="51257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797" b="1" i="1" dirty="0" smtClean="0">
                          <a:latin typeface="Cambria Math" panose="02040503050406030204" pitchFamily="18" charset="0"/>
                          <a:cs typeface="Times New Roman" panose="02020603050405020304" pitchFamily="18" charset="0"/>
                        </a:rPr>
                        <m:t>𝒉</m:t>
                      </m:r>
                    </m:oMath>
                  </m:oMathPara>
                </a14:m>
                <a:endParaRPr lang="en-US" sz="2797" b="1" baseline="-25000" dirty="0">
                  <a:latin typeface="Times New Roman" panose="02020603050405020304" pitchFamily="18" charset="0"/>
                  <a:cs typeface="Times New Roman" panose="02020603050405020304" pitchFamily="18" charset="0"/>
                </a:endParaRPr>
              </a:p>
            </p:txBody>
          </p:sp>
        </mc:Choice>
        <mc:Fallback xmlns="">
          <p:sp>
            <p:nvSpPr>
              <p:cNvPr id="41" name="TextBox 40">
                <a:extLst>
                  <a:ext uri="{FF2B5EF4-FFF2-40B4-BE49-F238E27FC236}">
                    <a16:creationId xmlns:a16="http://schemas.microsoft.com/office/drawing/2014/main" id="{B07BF19E-837B-5E2B-0CEC-A6A91FC3AAA4}"/>
                  </a:ext>
                </a:extLst>
              </p:cNvPr>
              <p:cNvSpPr txBox="1">
                <a:spLocks noRot="1" noChangeAspect="1" noMove="1" noResize="1" noEditPoints="1" noAdjustHandles="1" noChangeArrowheads="1" noChangeShapeType="1" noTextEdit="1"/>
              </p:cNvSpPr>
              <p:nvPr/>
            </p:nvSpPr>
            <p:spPr>
              <a:xfrm>
                <a:off x="3826391" y="4142007"/>
                <a:ext cx="1980699" cy="512576"/>
              </a:xfrm>
              <a:prstGeom prst="rect">
                <a:avLst/>
              </a:prstGeom>
              <a:blipFill>
                <a:blip r:embed="rId14"/>
                <a:stretch>
                  <a:fillRect l="-1911" b="-2381"/>
                </a:stretch>
              </a:blipFill>
            </p:spPr>
            <p:txBody>
              <a:bodyPr/>
              <a:lstStyle/>
              <a:p>
                <a:r>
                  <a:rPr lang="en-US">
                    <a:noFill/>
                  </a:rPr>
                  <a:t> </a:t>
                </a:r>
              </a:p>
            </p:txBody>
          </p:sp>
        </mc:Fallback>
      </mc:AlternateContent>
      <p:sp>
        <p:nvSpPr>
          <p:cNvPr id="8" name="Rounded Rectangle 7">
            <a:extLst>
              <a:ext uri="{FF2B5EF4-FFF2-40B4-BE49-F238E27FC236}">
                <a16:creationId xmlns:a16="http://schemas.microsoft.com/office/drawing/2014/main" id="{2571A929-F31B-842C-7678-6EDA9C66B0AA}"/>
              </a:ext>
            </a:extLst>
          </p:cNvPr>
          <p:cNvSpPr/>
          <p:nvPr/>
        </p:nvSpPr>
        <p:spPr>
          <a:xfrm>
            <a:off x="1765602" y="2446964"/>
            <a:ext cx="4224759" cy="2430684"/>
          </a:xfrm>
          <a:prstGeom prst="roundRect">
            <a:avLst/>
          </a:prstGeom>
          <a:noFill/>
          <a:ln w="38100"/>
        </p:spPr>
        <p:style>
          <a:lnRef idx="2">
            <a:schemeClr val="accent4"/>
          </a:lnRef>
          <a:fillRef idx="1">
            <a:schemeClr val="lt1"/>
          </a:fillRef>
          <a:effectRef idx="0">
            <a:schemeClr val="accent4"/>
          </a:effectRef>
          <a:fontRef idx="minor">
            <a:schemeClr val="dk1"/>
          </a:fontRef>
        </p:style>
        <p:txBody>
          <a:bodyPr rtlCol="0" anchor="ctr"/>
          <a:lstStyle/>
          <a:p>
            <a:pPr algn="r"/>
            <a:r>
              <a:rPr lang="en-US" i="1" dirty="0"/>
              <a:t>Hidden Layer</a:t>
            </a: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545BA6A1-91E9-BFB8-33AD-7C4E28F16C1A}"/>
                  </a:ext>
                </a:extLst>
              </p:cNvPr>
              <p:cNvSpPr txBox="1"/>
              <p:nvPr/>
            </p:nvSpPr>
            <p:spPr>
              <a:xfrm>
                <a:off x="3826391" y="2681747"/>
                <a:ext cx="1980699" cy="51257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797" b="0" i="1" dirty="0" smtClean="0">
                          <a:latin typeface="Cambria Math" panose="02040503050406030204" pitchFamily="18" charset="0"/>
                          <a:cs typeface="Times New Roman" panose="02020603050405020304" pitchFamily="18" charset="0"/>
                        </a:rPr>
                        <m:t>𝜎</m:t>
                      </m:r>
                      <m:r>
                        <a:rPr lang="en-US" sz="2797" b="1" i="1" dirty="0" smtClean="0">
                          <a:latin typeface="Cambria Math" panose="02040503050406030204" pitchFamily="18" charset="0"/>
                          <a:cs typeface="Times New Roman" panose="02020603050405020304" pitchFamily="18" charset="0"/>
                        </a:rPr>
                        <m:t>(</m:t>
                      </m:r>
                      <m:r>
                        <a:rPr lang="en-US" sz="2797" b="1" i="1" dirty="0" smtClean="0">
                          <a:latin typeface="Cambria Math" panose="02040503050406030204" pitchFamily="18" charset="0"/>
                          <a:cs typeface="Times New Roman" panose="02020603050405020304" pitchFamily="18" charset="0"/>
                        </a:rPr>
                        <m:t>𝒉</m:t>
                      </m:r>
                      <m:r>
                        <a:rPr lang="en-US" sz="2797" b="1" i="1" dirty="0" smtClean="0">
                          <a:latin typeface="Cambria Math" panose="02040503050406030204" pitchFamily="18" charset="0"/>
                          <a:cs typeface="Times New Roman" panose="02020603050405020304" pitchFamily="18" charset="0"/>
                        </a:rPr>
                        <m:t>)</m:t>
                      </m:r>
                    </m:oMath>
                  </m:oMathPara>
                </a14:m>
                <a:endParaRPr lang="en-US" sz="2797" b="1" baseline="-25000" dirty="0">
                  <a:latin typeface="Times New Roman" panose="02020603050405020304" pitchFamily="18" charset="0"/>
                  <a:cs typeface="Times New Roman" panose="02020603050405020304" pitchFamily="18" charset="0"/>
                </a:endParaRPr>
              </a:p>
            </p:txBody>
          </p:sp>
        </mc:Choice>
        <mc:Fallback xmlns="">
          <p:sp>
            <p:nvSpPr>
              <p:cNvPr id="33" name="TextBox 32">
                <a:extLst>
                  <a:ext uri="{FF2B5EF4-FFF2-40B4-BE49-F238E27FC236}">
                    <a16:creationId xmlns:a16="http://schemas.microsoft.com/office/drawing/2014/main" id="{545BA6A1-91E9-BFB8-33AD-7C4E28F16C1A}"/>
                  </a:ext>
                </a:extLst>
              </p:cNvPr>
              <p:cNvSpPr txBox="1">
                <a:spLocks noRot="1" noChangeAspect="1" noMove="1" noResize="1" noEditPoints="1" noAdjustHandles="1" noChangeArrowheads="1" noChangeShapeType="1" noTextEdit="1"/>
              </p:cNvSpPr>
              <p:nvPr/>
            </p:nvSpPr>
            <p:spPr>
              <a:xfrm>
                <a:off x="3826391" y="2681747"/>
                <a:ext cx="1980699" cy="512576"/>
              </a:xfrm>
              <a:prstGeom prst="rect">
                <a:avLst/>
              </a:prstGeom>
              <a:blipFill>
                <a:blip r:embed="rId15"/>
                <a:stretch>
                  <a:fillRect b="-24390"/>
                </a:stretch>
              </a:blipFill>
            </p:spPr>
            <p:txBody>
              <a:bodyPr/>
              <a:lstStyle/>
              <a:p>
                <a:r>
                  <a:rPr lang="en-US">
                    <a:noFill/>
                  </a:rPr>
                  <a:t> </a:t>
                </a:r>
              </a:p>
            </p:txBody>
          </p:sp>
        </mc:Fallback>
      </mc:AlternateContent>
      <p:cxnSp>
        <p:nvCxnSpPr>
          <p:cNvPr id="2" name="Straight Arrow Connector 1">
            <a:extLst>
              <a:ext uri="{FF2B5EF4-FFF2-40B4-BE49-F238E27FC236}">
                <a16:creationId xmlns:a16="http://schemas.microsoft.com/office/drawing/2014/main" id="{1045A07E-41D1-ADE5-3C49-D574480FAE80}"/>
              </a:ext>
            </a:extLst>
          </p:cNvPr>
          <p:cNvCxnSpPr>
            <a:cxnSpLocks/>
          </p:cNvCxnSpPr>
          <p:nvPr/>
        </p:nvCxnSpPr>
        <p:spPr>
          <a:xfrm flipV="1">
            <a:off x="2739098" y="4709761"/>
            <a:ext cx="25847" cy="5742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 name="Straight Arrow Connector 2">
            <a:extLst>
              <a:ext uri="{FF2B5EF4-FFF2-40B4-BE49-F238E27FC236}">
                <a16:creationId xmlns:a16="http://schemas.microsoft.com/office/drawing/2014/main" id="{B6B73247-B0CD-0207-3A39-102F0468D807}"/>
              </a:ext>
            </a:extLst>
          </p:cNvPr>
          <p:cNvCxnSpPr>
            <a:cxnSpLocks/>
          </p:cNvCxnSpPr>
          <p:nvPr/>
        </p:nvCxnSpPr>
        <p:spPr>
          <a:xfrm flipH="1" flipV="1">
            <a:off x="2919153" y="4703016"/>
            <a:ext cx="530413" cy="60411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graphicFrame>
            <p:nvGraphicFramePr>
              <p:cNvPr id="9" name="Table 8">
                <a:extLst>
                  <a:ext uri="{FF2B5EF4-FFF2-40B4-BE49-F238E27FC236}">
                    <a16:creationId xmlns:a16="http://schemas.microsoft.com/office/drawing/2014/main" id="{4499897A-A610-A165-19CD-1D06FA78F5FD}"/>
                  </a:ext>
                </a:extLst>
              </p:cNvPr>
              <p:cNvGraphicFramePr>
                <a:graphicFrameLocks noGrp="1"/>
              </p:cNvGraphicFramePr>
              <p:nvPr>
                <p:extLst>
                  <p:ext uri="{D42A27DB-BD31-4B8C-83A1-F6EECF244321}">
                    <p14:modId xmlns:p14="http://schemas.microsoft.com/office/powerpoint/2010/main" val="42172172"/>
                  </p:ext>
                </p:extLst>
              </p:nvPr>
            </p:nvGraphicFramePr>
            <p:xfrm>
              <a:off x="2359283" y="5317162"/>
              <a:ext cx="1446062" cy="707853"/>
            </p:xfrm>
            <a:graphic>
              <a:graphicData uri="http://schemas.openxmlformats.org/drawingml/2006/table">
                <a:tbl>
                  <a:tblPr firstRow="1" bandRow="1">
                    <a:tableStyleId>{5C22544A-7EE6-4342-B048-85BDC9FD1C3A}</a:tableStyleId>
                  </a:tblPr>
                  <a:tblGrid>
                    <a:gridCol w="723031">
                      <a:extLst>
                        <a:ext uri="{9D8B030D-6E8A-4147-A177-3AD203B41FA5}">
                          <a16:colId xmlns:a16="http://schemas.microsoft.com/office/drawing/2014/main" val="440623976"/>
                        </a:ext>
                      </a:extLst>
                    </a:gridCol>
                    <a:gridCol w="723031">
                      <a:extLst>
                        <a:ext uri="{9D8B030D-6E8A-4147-A177-3AD203B41FA5}">
                          <a16:colId xmlns:a16="http://schemas.microsoft.com/office/drawing/2014/main" val="2300620790"/>
                        </a:ext>
                      </a:extLst>
                    </a:gridCol>
                  </a:tblGrid>
                  <a:tr h="707853">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1</m:t>
                                    </m:r>
                                  </m:sub>
                                </m:sSub>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2</m:t>
                                    </m:r>
                                  </m:sub>
                                </m:sSub>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Choice>
        <mc:Fallback>
          <p:graphicFrame>
            <p:nvGraphicFramePr>
              <p:cNvPr id="9" name="Table 8">
                <a:extLst>
                  <a:ext uri="{FF2B5EF4-FFF2-40B4-BE49-F238E27FC236}">
                    <a16:creationId xmlns:a16="http://schemas.microsoft.com/office/drawing/2014/main" id="{4499897A-A610-A165-19CD-1D06FA78F5FD}"/>
                  </a:ext>
                </a:extLst>
              </p:cNvPr>
              <p:cNvGraphicFramePr>
                <a:graphicFrameLocks noGrp="1"/>
              </p:cNvGraphicFramePr>
              <p:nvPr>
                <p:extLst>
                  <p:ext uri="{D42A27DB-BD31-4B8C-83A1-F6EECF244321}">
                    <p14:modId xmlns:p14="http://schemas.microsoft.com/office/powerpoint/2010/main" val="42172172"/>
                  </p:ext>
                </p:extLst>
              </p:nvPr>
            </p:nvGraphicFramePr>
            <p:xfrm>
              <a:off x="2359283" y="5317162"/>
              <a:ext cx="1446062" cy="707853"/>
            </p:xfrm>
            <a:graphic>
              <a:graphicData uri="http://schemas.openxmlformats.org/drawingml/2006/table">
                <a:tbl>
                  <a:tblPr firstRow="1" bandRow="1">
                    <a:tableStyleId>{5C22544A-7EE6-4342-B048-85BDC9FD1C3A}</a:tableStyleId>
                  </a:tblPr>
                  <a:tblGrid>
                    <a:gridCol w="723031">
                      <a:extLst>
                        <a:ext uri="{9D8B030D-6E8A-4147-A177-3AD203B41FA5}">
                          <a16:colId xmlns:a16="http://schemas.microsoft.com/office/drawing/2014/main" val="440623976"/>
                        </a:ext>
                      </a:extLst>
                    </a:gridCol>
                    <a:gridCol w="723031">
                      <a:extLst>
                        <a:ext uri="{9D8B030D-6E8A-4147-A177-3AD203B41FA5}">
                          <a16:colId xmlns:a16="http://schemas.microsoft.com/office/drawing/2014/main" val="2300620790"/>
                        </a:ext>
                      </a:extLst>
                    </a:gridCol>
                  </a:tblGrid>
                  <a:tr h="707853">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16"/>
                          <a:stretch>
                            <a:fillRect l="-3448" t="-1754" r="-103448" b="-5263"/>
                          </a:stretch>
                        </a:blipFill>
                      </a:tcPr>
                    </a:tc>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16"/>
                          <a:stretch>
                            <a:fillRect l="-105263" t="-1754" r="-5263" b="-5263"/>
                          </a:stretch>
                        </a:blipFill>
                      </a:tcPr>
                    </a:tc>
                    <a:extLst>
                      <a:ext uri="{0D108BD9-81ED-4DB2-BD59-A6C34878D82A}">
                        <a16:rowId xmlns:a16="http://schemas.microsoft.com/office/drawing/2014/main" val="3775152605"/>
                      </a:ext>
                    </a:extLst>
                  </a:tr>
                </a:tbl>
              </a:graphicData>
            </a:graphic>
          </p:graphicFrame>
        </mc:Fallback>
      </mc:AlternateContent>
      <p:sp>
        <p:nvSpPr>
          <p:cNvPr id="13" name="TextBox 12">
            <a:extLst>
              <a:ext uri="{FF2B5EF4-FFF2-40B4-BE49-F238E27FC236}">
                <a16:creationId xmlns:a16="http://schemas.microsoft.com/office/drawing/2014/main" id="{D8B3D5DD-65CD-3021-106C-613472DACCDD}"/>
              </a:ext>
            </a:extLst>
          </p:cNvPr>
          <p:cNvSpPr txBox="1"/>
          <p:nvPr/>
        </p:nvSpPr>
        <p:spPr>
          <a:xfrm rot="18054908">
            <a:off x="1923693" y="6398999"/>
            <a:ext cx="1095366" cy="307777"/>
          </a:xfrm>
          <a:prstGeom prst="rect">
            <a:avLst/>
          </a:prstGeom>
          <a:noFill/>
        </p:spPr>
        <p:txBody>
          <a:bodyPr wrap="square" rtlCol="0">
            <a:spAutoFit/>
          </a:bodyPr>
          <a:lstStyle/>
          <a:p>
            <a:pPr algn="r"/>
            <a:r>
              <a:rPr lang="en-US" sz="1400" dirty="0"/>
              <a:t>Age &gt;60</a:t>
            </a:r>
          </a:p>
        </p:txBody>
      </p:sp>
      <p:sp>
        <p:nvSpPr>
          <p:cNvPr id="14" name="TextBox 13">
            <a:extLst>
              <a:ext uri="{FF2B5EF4-FFF2-40B4-BE49-F238E27FC236}">
                <a16:creationId xmlns:a16="http://schemas.microsoft.com/office/drawing/2014/main" id="{675145CA-9B3A-B221-9C18-A7CE8A3B7CD4}"/>
              </a:ext>
            </a:extLst>
          </p:cNvPr>
          <p:cNvSpPr txBox="1"/>
          <p:nvPr/>
        </p:nvSpPr>
        <p:spPr>
          <a:xfrm rot="18054908">
            <a:off x="2639319" y="6418054"/>
            <a:ext cx="1090081" cy="307777"/>
          </a:xfrm>
          <a:prstGeom prst="rect">
            <a:avLst/>
          </a:prstGeom>
          <a:noFill/>
        </p:spPr>
        <p:txBody>
          <a:bodyPr wrap="square" rtlCol="0">
            <a:spAutoFit/>
          </a:bodyPr>
          <a:lstStyle/>
          <a:p>
            <a:pPr algn="r"/>
            <a:r>
              <a:rPr lang="en-US" sz="1400" dirty="0"/>
              <a:t>Sex</a:t>
            </a:r>
          </a:p>
        </p:txBody>
      </p:sp>
      <p:cxnSp>
        <p:nvCxnSpPr>
          <p:cNvPr id="15" name="Straight Arrow Connector 14">
            <a:extLst>
              <a:ext uri="{FF2B5EF4-FFF2-40B4-BE49-F238E27FC236}">
                <a16:creationId xmlns:a16="http://schemas.microsoft.com/office/drawing/2014/main" id="{081DA41B-E5F2-5477-5CB4-581181857EDD}"/>
              </a:ext>
            </a:extLst>
          </p:cNvPr>
          <p:cNvCxnSpPr>
            <a:cxnSpLocks/>
          </p:cNvCxnSpPr>
          <p:nvPr/>
        </p:nvCxnSpPr>
        <p:spPr>
          <a:xfrm flipV="1">
            <a:off x="2833443" y="4696132"/>
            <a:ext cx="624650" cy="61099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BC200D0C-7029-C900-FC43-03D69B1A59F8}"/>
              </a:ext>
            </a:extLst>
          </p:cNvPr>
          <p:cNvCxnSpPr>
            <a:cxnSpLocks/>
          </p:cNvCxnSpPr>
          <p:nvPr/>
        </p:nvCxnSpPr>
        <p:spPr>
          <a:xfrm flipV="1">
            <a:off x="3645204" y="4709761"/>
            <a:ext cx="0" cy="59736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1741393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Table 28">
            <a:extLst>
              <a:ext uri="{FF2B5EF4-FFF2-40B4-BE49-F238E27FC236}">
                <a16:creationId xmlns:a16="http://schemas.microsoft.com/office/drawing/2014/main" id="{5A54BBA9-97B7-9D5C-5A00-8F43789E5500}"/>
              </a:ext>
            </a:extLst>
          </p:cNvPr>
          <p:cNvGraphicFramePr>
            <a:graphicFrameLocks noGrp="1"/>
          </p:cNvGraphicFramePr>
          <p:nvPr>
            <p:extLst>
              <p:ext uri="{D42A27DB-BD31-4B8C-83A1-F6EECF244321}">
                <p14:modId xmlns:p14="http://schemas.microsoft.com/office/powerpoint/2010/main" val="4138174660"/>
              </p:ext>
            </p:extLst>
          </p:nvPr>
        </p:nvGraphicFramePr>
        <p:xfrm>
          <a:off x="2395882" y="3364159"/>
          <a:ext cx="1372864" cy="622932"/>
        </p:xfrm>
        <a:graphic>
          <a:graphicData uri="http://schemas.openxmlformats.org/drawingml/2006/table">
            <a:tbl>
              <a:tblPr firstRow="1" bandRow="1">
                <a:tableStyleId>{5C22544A-7EE6-4342-B048-85BDC9FD1C3A}</a:tableStyleId>
              </a:tblPr>
              <a:tblGrid>
                <a:gridCol w="686432">
                  <a:extLst>
                    <a:ext uri="{9D8B030D-6E8A-4147-A177-3AD203B41FA5}">
                      <a16:colId xmlns:a16="http://schemas.microsoft.com/office/drawing/2014/main" val="4002730172"/>
                    </a:ext>
                  </a:extLst>
                </a:gridCol>
                <a:gridCol w="686432">
                  <a:extLst>
                    <a:ext uri="{9D8B030D-6E8A-4147-A177-3AD203B41FA5}">
                      <a16:colId xmlns:a16="http://schemas.microsoft.com/office/drawing/2014/main" val="2833431289"/>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p:cxnSp>
        <p:nvCxnSpPr>
          <p:cNvPr id="56" name="Straight Arrow Connector 55">
            <a:extLst>
              <a:ext uri="{FF2B5EF4-FFF2-40B4-BE49-F238E27FC236}">
                <a16:creationId xmlns:a16="http://schemas.microsoft.com/office/drawing/2014/main" id="{B7C952AE-4E97-EFAE-3531-41B5586E6440}"/>
              </a:ext>
            </a:extLst>
          </p:cNvPr>
          <p:cNvCxnSpPr>
            <a:cxnSpLocks/>
          </p:cNvCxnSpPr>
          <p:nvPr/>
        </p:nvCxnSpPr>
        <p:spPr>
          <a:xfrm flipH="1" flipV="1">
            <a:off x="3288176" y="2313783"/>
            <a:ext cx="161282" cy="103675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60" name="Table 59">
            <a:extLst>
              <a:ext uri="{FF2B5EF4-FFF2-40B4-BE49-F238E27FC236}">
                <a16:creationId xmlns:a16="http://schemas.microsoft.com/office/drawing/2014/main" id="{806CD2E5-6890-A439-0EE5-65FE97F0E569}"/>
              </a:ext>
            </a:extLst>
          </p:cNvPr>
          <p:cNvGraphicFramePr>
            <a:graphicFrameLocks noGrp="1"/>
          </p:cNvGraphicFramePr>
          <p:nvPr/>
        </p:nvGraphicFramePr>
        <p:xfrm>
          <a:off x="2744812" y="1702778"/>
          <a:ext cx="686432" cy="622932"/>
        </p:xfrm>
        <a:graphic>
          <a:graphicData uri="http://schemas.openxmlformats.org/drawingml/2006/table">
            <a:tbl>
              <a:tblPr firstRow="1" bandRow="1">
                <a:tableStyleId>{5C22544A-7EE6-4342-B048-85BDC9FD1C3A}</a:tableStyleId>
              </a:tblPr>
              <a:tblGrid>
                <a:gridCol w="686432">
                  <a:extLst>
                    <a:ext uri="{9D8B030D-6E8A-4147-A177-3AD203B41FA5}">
                      <a16:colId xmlns:a16="http://schemas.microsoft.com/office/drawing/2014/main" val="4002730172"/>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p:cxnSp>
        <p:nvCxnSpPr>
          <p:cNvPr id="65" name="Straight Arrow Connector 64">
            <a:extLst>
              <a:ext uri="{FF2B5EF4-FFF2-40B4-BE49-F238E27FC236}">
                <a16:creationId xmlns:a16="http://schemas.microsoft.com/office/drawing/2014/main" id="{DF146179-ACF3-4CC1-68A6-F07E08F766C9}"/>
              </a:ext>
            </a:extLst>
          </p:cNvPr>
          <p:cNvCxnSpPr>
            <a:cxnSpLocks/>
          </p:cNvCxnSpPr>
          <p:nvPr/>
        </p:nvCxnSpPr>
        <p:spPr>
          <a:xfrm flipV="1">
            <a:off x="2756310" y="2324041"/>
            <a:ext cx="154208" cy="102649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70" name="Oval 69">
                <a:extLst>
                  <a:ext uri="{FF2B5EF4-FFF2-40B4-BE49-F238E27FC236}">
                    <a16:creationId xmlns:a16="http://schemas.microsoft.com/office/drawing/2014/main" id="{D690356D-7998-8D5D-D2A6-164B1985CB33}"/>
                  </a:ext>
                </a:extLst>
              </p:cNvPr>
              <p:cNvSpPr/>
              <p:nvPr/>
            </p:nvSpPr>
            <p:spPr>
              <a:xfrm>
                <a:off x="2838501" y="1014439"/>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xmlns="">
          <p:sp>
            <p:nvSpPr>
              <p:cNvPr id="70" name="Oval 69">
                <a:extLst>
                  <a:ext uri="{FF2B5EF4-FFF2-40B4-BE49-F238E27FC236}">
                    <a16:creationId xmlns:a16="http://schemas.microsoft.com/office/drawing/2014/main" id="{D690356D-7998-8D5D-D2A6-164B1985CB33}"/>
                  </a:ext>
                </a:extLst>
              </p:cNvPr>
              <p:cNvSpPr>
                <a:spLocks noRot="1" noChangeAspect="1" noMove="1" noResize="1" noEditPoints="1" noAdjustHandles="1" noChangeArrowheads="1" noChangeShapeType="1" noTextEdit="1"/>
              </p:cNvSpPr>
              <p:nvPr/>
            </p:nvSpPr>
            <p:spPr>
              <a:xfrm>
                <a:off x="2838501" y="1014439"/>
                <a:ext cx="470357" cy="459473"/>
              </a:xfrm>
              <a:prstGeom prst="ellipse">
                <a:avLst/>
              </a:prstGeom>
              <a:blipFill>
                <a:blip r:embed="rId10"/>
                <a:stretch>
                  <a:fillRect l="-38462" t="-10526" b="-39474"/>
                </a:stretch>
              </a:blipFill>
            </p:spPr>
            <p:txBody>
              <a:bodyPr/>
              <a:lstStyle/>
              <a:p>
                <a:r>
                  <a:rPr lang="en-US">
                    <a:noFill/>
                  </a:rPr>
                  <a:t> </a:t>
                </a:r>
              </a:p>
            </p:txBody>
          </p:sp>
        </mc:Fallback>
      </mc:AlternateContent>
      <p:cxnSp>
        <p:nvCxnSpPr>
          <p:cNvPr id="71" name="Straight Arrow Connector 70">
            <a:extLst>
              <a:ext uri="{FF2B5EF4-FFF2-40B4-BE49-F238E27FC236}">
                <a16:creationId xmlns:a16="http://schemas.microsoft.com/office/drawing/2014/main" id="{89D4BD4F-0321-F674-053D-41D0077FB465}"/>
              </a:ext>
            </a:extLst>
          </p:cNvPr>
          <p:cNvCxnSpPr>
            <a:cxnSpLocks/>
            <a:endCxn id="70" idx="4"/>
          </p:cNvCxnSpPr>
          <p:nvPr/>
        </p:nvCxnSpPr>
        <p:spPr>
          <a:xfrm flipV="1">
            <a:off x="3073680" y="1473912"/>
            <a:ext cx="0" cy="2074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2" name="Straight Arrow Connector 71">
            <a:extLst>
              <a:ext uri="{FF2B5EF4-FFF2-40B4-BE49-F238E27FC236}">
                <a16:creationId xmlns:a16="http://schemas.microsoft.com/office/drawing/2014/main" id="{9F20A7A0-9EE9-E6A7-C16E-583A62B6CAB9}"/>
              </a:ext>
            </a:extLst>
          </p:cNvPr>
          <p:cNvCxnSpPr>
            <a:cxnSpLocks/>
            <a:stCxn id="70" idx="0"/>
          </p:cNvCxnSpPr>
          <p:nvPr/>
        </p:nvCxnSpPr>
        <p:spPr>
          <a:xfrm flipV="1">
            <a:off x="3073680" y="838474"/>
            <a:ext cx="0" cy="1759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75" name="Table 74">
            <a:extLst>
              <a:ext uri="{FF2B5EF4-FFF2-40B4-BE49-F238E27FC236}">
                <a16:creationId xmlns:a16="http://schemas.microsoft.com/office/drawing/2014/main" id="{D38ACE28-2CFC-C627-C666-B1CBBD48388F}"/>
              </a:ext>
            </a:extLst>
          </p:cNvPr>
          <p:cNvGraphicFramePr>
            <a:graphicFrameLocks noGrp="1"/>
          </p:cNvGraphicFramePr>
          <p:nvPr/>
        </p:nvGraphicFramePr>
        <p:xfrm>
          <a:off x="2730463" y="234445"/>
          <a:ext cx="686432" cy="622932"/>
        </p:xfrm>
        <a:graphic>
          <a:graphicData uri="http://schemas.openxmlformats.org/drawingml/2006/table">
            <a:tbl>
              <a:tblPr firstRow="1" bandRow="1">
                <a:tableStyleId>{5C22544A-7EE6-4342-B048-85BDC9FD1C3A}</a:tableStyleId>
              </a:tblPr>
              <a:tblGrid>
                <a:gridCol w="686432">
                  <a:extLst>
                    <a:ext uri="{9D8B030D-6E8A-4147-A177-3AD203B41FA5}">
                      <a16:colId xmlns:a16="http://schemas.microsoft.com/office/drawing/2014/main" val="4002730172"/>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7E0D8397-ABA4-4114-7BD6-2AEFD3C1C637}"/>
                  </a:ext>
                </a:extLst>
              </p:cNvPr>
              <p:cNvSpPr txBox="1"/>
              <p:nvPr/>
            </p:nvSpPr>
            <p:spPr>
              <a:xfrm>
                <a:off x="3416895" y="249134"/>
                <a:ext cx="1980699" cy="51257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797" b="0" i="1" dirty="0" smtClean="0">
                          <a:latin typeface="Cambria Math" panose="02040503050406030204" pitchFamily="18" charset="0"/>
                          <a:cs typeface="Times New Roman" panose="02020603050405020304" pitchFamily="18" charset="0"/>
                        </a:rPr>
                        <m:t>𝑝</m:t>
                      </m:r>
                      <m:d>
                        <m:dPr>
                          <m:ctrlPr>
                            <a:rPr lang="en-US" sz="2797" i="1" dirty="0" smtClean="0">
                              <a:solidFill>
                                <a:schemeClr val="tx1"/>
                              </a:solidFill>
                              <a:latin typeface="Cambria Math" panose="02040503050406030204" pitchFamily="18" charset="0"/>
                              <a:cs typeface="Times New Roman" panose="02020603050405020304" pitchFamily="18" charset="0"/>
                            </a:rPr>
                          </m:ctrlPr>
                        </m:dPr>
                        <m:e>
                          <m:r>
                            <a:rPr lang="en-US" sz="2797" b="0" i="1" dirty="0" smtClean="0">
                              <a:solidFill>
                                <a:schemeClr val="tx1"/>
                              </a:solidFill>
                              <a:latin typeface="Cambria Math" panose="02040503050406030204" pitchFamily="18" charset="0"/>
                              <a:cs typeface="Times New Roman" panose="02020603050405020304" pitchFamily="18" charset="0"/>
                            </a:rPr>
                            <m:t>𝑦</m:t>
                          </m:r>
                          <m:r>
                            <a:rPr lang="en-US" sz="2797" i="1" dirty="0">
                              <a:solidFill>
                                <a:schemeClr val="tx1"/>
                              </a:solidFill>
                              <a:latin typeface="Cambria Math" panose="02040503050406030204" pitchFamily="18" charset="0"/>
                              <a:cs typeface="Times New Roman" panose="02020603050405020304" pitchFamily="18" charset="0"/>
                            </a:rPr>
                            <m:t>=1</m:t>
                          </m:r>
                        </m:e>
                        <m:e>
                          <m:r>
                            <a:rPr lang="en-US" sz="2797" b="0" i="1" dirty="0" smtClean="0">
                              <a:solidFill>
                                <a:schemeClr val="tx1"/>
                              </a:solidFill>
                              <a:latin typeface="Cambria Math" panose="02040503050406030204" pitchFamily="18" charset="0"/>
                              <a:cs typeface="Times New Roman" panose="02020603050405020304" pitchFamily="18" charset="0"/>
                            </a:rPr>
                            <m:t>𝑥</m:t>
                          </m:r>
                        </m:e>
                      </m:d>
                    </m:oMath>
                  </m:oMathPara>
                </a14:m>
                <a:endParaRPr lang="en-US" sz="2797" baseline="-25000" dirty="0">
                  <a:latin typeface="Times New Roman" panose="02020603050405020304" pitchFamily="18" charset="0"/>
                  <a:cs typeface="Times New Roman" panose="02020603050405020304" pitchFamily="18" charset="0"/>
                </a:endParaRPr>
              </a:p>
            </p:txBody>
          </p:sp>
        </mc:Choice>
        <mc:Fallback xmlns="">
          <p:sp>
            <p:nvSpPr>
              <p:cNvPr id="76" name="TextBox 75">
                <a:extLst>
                  <a:ext uri="{FF2B5EF4-FFF2-40B4-BE49-F238E27FC236}">
                    <a16:creationId xmlns:a16="http://schemas.microsoft.com/office/drawing/2014/main" id="{7E0D8397-ABA4-4114-7BD6-2AEFD3C1C637}"/>
                  </a:ext>
                </a:extLst>
              </p:cNvPr>
              <p:cNvSpPr txBox="1">
                <a:spLocks noRot="1" noChangeAspect="1" noMove="1" noResize="1" noEditPoints="1" noAdjustHandles="1" noChangeArrowheads="1" noChangeShapeType="1" noTextEdit="1"/>
              </p:cNvSpPr>
              <p:nvPr/>
            </p:nvSpPr>
            <p:spPr>
              <a:xfrm>
                <a:off x="3416895" y="249134"/>
                <a:ext cx="1980699" cy="512576"/>
              </a:xfrm>
              <a:prstGeom prst="rect">
                <a:avLst/>
              </a:prstGeom>
              <a:blipFill>
                <a:blip r:embed="rId11"/>
                <a:stretch>
                  <a:fillRect l="-1923" b="-11905"/>
                </a:stretch>
              </a:blipFill>
            </p:spPr>
            <p:txBody>
              <a:bodyPr/>
              <a:lstStyle/>
              <a:p>
                <a:r>
                  <a:rPr lang="en-US">
                    <a:noFill/>
                  </a:rPr>
                  <a:t> </a:t>
                </a:r>
              </a:p>
            </p:txBody>
          </p:sp>
        </mc:Fallback>
      </mc:AlternateContent>
      <p:sp>
        <p:nvSpPr>
          <p:cNvPr id="38" name="Title 1">
            <a:extLst>
              <a:ext uri="{FF2B5EF4-FFF2-40B4-BE49-F238E27FC236}">
                <a16:creationId xmlns:a16="http://schemas.microsoft.com/office/drawing/2014/main" id="{E3B62E7F-EFBD-A9F4-4809-011E7F7E282B}"/>
              </a:ext>
            </a:extLst>
          </p:cNvPr>
          <p:cNvSpPr>
            <a:spLocks noGrp="1"/>
          </p:cNvSpPr>
          <p:nvPr>
            <p:ph type="title"/>
          </p:nvPr>
        </p:nvSpPr>
        <p:spPr>
          <a:xfrm>
            <a:off x="7047158" y="294520"/>
            <a:ext cx="4828758" cy="1263872"/>
          </a:xfrm>
        </p:spPr>
        <p:txBody>
          <a:bodyPr>
            <a:noAutofit/>
          </a:bodyPr>
          <a:lstStyle/>
          <a:p>
            <a:r>
              <a:rPr lang="en-US" sz="4800" dirty="0"/>
              <a:t>Let’s clean this up.</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3B87621-F9DC-2CCE-F7BD-089B7511BF87}"/>
                  </a:ext>
                </a:extLst>
              </p:cNvPr>
              <p:cNvSpPr txBox="1"/>
              <p:nvPr/>
            </p:nvSpPr>
            <p:spPr>
              <a:xfrm>
                <a:off x="7048954" y="2002918"/>
                <a:ext cx="4826961" cy="3693319"/>
              </a:xfrm>
              <a:prstGeom prst="rect">
                <a:avLst/>
              </a:prstGeom>
              <a:noFill/>
            </p:spPr>
            <p:txBody>
              <a:bodyPr wrap="square" rtlCol="0">
                <a:spAutoFit/>
              </a:bodyPr>
              <a:lstStyle/>
              <a:p>
                <a:r>
                  <a:rPr lang="en-US" dirty="0"/>
                  <a:t>We’ll work toward standard NN/MLP terminology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i="1" dirty="0"/>
                  <a:t>z</a:t>
                </a:r>
                <a:r>
                  <a:rPr lang="en-US" dirty="0"/>
                  <a:t>: the predicted log-odds of </a:t>
                </a:r>
                <a:r>
                  <a:rPr lang="en-US" i="1" dirty="0"/>
                  <a:t>y</a:t>
                </a:r>
              </a:p>
              <a:p>
                <a:pPr marL="285750" indent="-285750">
                  <a:buFont typeface="Arial" panose="020B0604020202020204" pitchFamily="34" charset="0"/>
                  <a:buChar char="•"/>
                </a:pPr>
                <a:r>
                  <a:rPr lang="en-US" b="1" i="1" dirty="0"/>
                  <a:t>h</a:t>
                </a:r>
                <a:r>
                  <a:rPr lang="en-US" i="1" dirty="0"/>
                  <a:t>: </a:t>
                </a:r>
                <a:r>
                  <a:rPr lang="en-US" dirty="0"/>
                  <a:t>the predicted log-odds of features in the hidden layer</a:t>
                </a:r>
              </a:p>
              <a:p>
                <a:pPr marL="285750" indent="-28575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𝜎</m:t>
                    </m:r>
                    <m:r>
                      <a:rPr lang="en-US" b="0" i="1" smtClean="0">
                        <a:latin typeface="Cambria Math" panose="02040503050406030204" pitchFamily="18" charset="0"/>
                      </a:rPr>
                      <m:t>(</m:t>
                    </m:r>
                    <m:r>
                      <a:rPr lang="en-US" b="1" i="1" smtClean="0">
                        <a:latin typeface="Cambria Math" panose="02040503050406030204" pitchFamily="18" charset="0"/>
                      </a:rPr>
                      <m:t>𝒉</m:t>
                    </m:r>
                    <m:r>
                      <a:rPr lang="en-US" b="0" i="1" smtClean="0">
                        <a:latin typeface="Cambria Math" panose="02040503050406030204" pitchFamily="18" charset="0"/>
                      </a:rPr>
                      <m:t>)</m:t>
                    </m:r>
                  </m:oMath>
                </a14:m>
                <a:r>
                  <a:rPr lang="en-US" dirty="0"/>
                  <a:t>: the predicted probabilities of features in the hidden layer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Sometimes we make the diagram smaller / neater by condensing our representation of the hidden layer</a:t>
                </a:r>
              </a:p>
              <a:p>
                <a:pPr marL="285750" indent="-285750">
                  <a:buFont typeface="Arial" panose="020B0604020202020204" pitchFamily="34" charset="0"/>
                  <a:buChar char="•"/>
                </a:pPr>
                <a:endParaRPr lang="en-US" i="1" dirty="0"/>
              </a:p>
              <a:p>
                <a:pPr marL="285750" indent="-285750">
                  <a:buFont typeface="Arial" panose="020B0604020202020204" pitchFamily="34" charset="0"/>
                  <a:buChar char="•"/>
                </a:pPr>
                <a:endParaRPr lang="en-US" i="1" dirty="0"/>
              </a:p>
            </p:txBody>
          </p:sp>
        </mc:Choice>
        <mc:Fallback xmlns="">
          <p:sp>
            <p:nvSpPr>
              <p:cNvPr id="7" name="TextBox 6">
                <a:extLst>
                  <a:ext uri="{FF2B5EF4-FFF2-40B4-BE49-F238E27FC236}">
                    <a16:creationId xmlns:a16="http://schemas.microsoft.com/office/drawing/2014/main" id="{53B87621-F9DC-2CCE-F7BD-089B7511BF87}"/>
                  </a:ext>
                </a:extLst>
              </p:cNvPr>
              <p:cNvSpPr txBox="1">
                <a:spLocks noRot="1" noChangeAspect="1" noMove="1" noResize="1" noEditPoints="1" noAdjustHandles="1" noChangeArrowheads="1" noChangeShapeType="1" noTextEdit="1"/>
              </p:cNvSpPr>
              <p:nvPr/>
            </p:nvSpPr>
            <p:spPr>
              <a:xfrm>
                <a:off x="7048954" y="2002918"/>
                <a:ext cx="4826961" cy="3693319"/>
              </a:xfrm>
              <a:prstGeom prst="rect">
                <a:avLst/>
              </a:prstGeom>
              <a:blipFill>
                <a:blip r:embed="rId12"/>
                <a:stretch>
                  <a:fillRect l="-785" t="-685" r="-1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C62AA479-70EF-C304-F852-154F34E8C25E}"/>
                  </a:ext>
                </a:extLst>
              </p:cNvPr>
              <p:cNvSpPr txBox="1"/>
              <p:nvPr/>
            </p:nvSpPr>
            <p:spPr>
              <a:xfrm>
                <a:off x="3395156" y="1746630"/>
                <a:ext cx="482826" cy="5125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797" b="0" i="1" dirty="0" smtClean="0">
                          <a:solidFill>
                            <a:schemeClr val="tx1"/>
                          </a:solidFill>
                          <a:latin typeface="Cambria Math" panose="02040503050406030204" pitchFamily="18" charset="0"/>
                          <a:cs typeface="Times New Roman" panose="02020603050405020304" pitchFamily="18" charset="0"/>
                        </a:rPr>
                        <m:t>𝑧</m:t>
                      </m:r>
                    </m:oMath>
                  </m:oMathPara>
                </a14:m>
                <a:endParaRPr lang="en-US" sz="2797" baseline="-250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40" name="TextBox 39">
                <a:extLst>
                  <a:ext uri="{FF2B5EF4-FFF2-40B4-BE49-F238E27FC236}">
                    <a16:creationId xmlns:a16="http://schemas.microsoft.com/office/drawing/2014/main" id="{C62AA479-70EF-C304-F852-154F34E8C25E}"/>
                  </a:ext>
                </a:extLst>
              </p:cNvPr>
              <p:cNvSpPr txBox="1">
                <a:spLocks noRot="1" noChangeAspect="1" noMove="1" noResize="1" noEditPoints="1" noAdjustHandles="1" noChangeArrowheads="1" noChangeShapeType="1" noTextEdit="1"/>
              </p:cNvSpPr>
              <p:nvPr/>
            </p:nvSpPr>
            <p:spPr>
              <a:xfrm>
                <a:off x="3395156" y="1746630"/>
                <a:ext cx="482826" cy="512576"/>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B07BF19E-837B-5E2B-0CEC-A6A91FC3AAA4}"/>
                  </a:ext>
                </a:extLst>
              </p:cNvPr>
              <p:cNvSpPr txBox="1"/>
              <p:nvPr/>
            </p:nvSpPr>
            <p:spPr>
              <a:xfrm>
                <a:off x="3795552" y="3431884"/>
                <a:ext cx="1980699" cy="51257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797" b="1" i="1" dirty="0" smtClean="0">
                          <a:latin typeface="Cambria Math" panose="02040503050406030204" pitchFamily="18" charset="0"/>
                          <a:cs typeface="Times New Roman" panose="02020603050405020304" pitchFamily="18" charset="0"/>
                        </a:rPr>
                        <m:t>𝒉</m:t>
                      </m:r>
                    </m:oMath>
                  </m:oMathPara>
                </a14:m>
                <a:endParaRPr lang="en-US" sz="2797" b="1" baseline="-25000" dirty="0">
                  <a:latin typeface="Times New Roman" panose="02020603050405020304" pitchFamily="18" charset="0"/>
                  <a:cs typeface="Times New Roman" panose="02020603050405020304" pitchFamily="18" charset="0"/>
                </a:endParaRPr>
              </a:p>
            </p:txBody>
          </p:sp>
        </mc:Choice>
        <mc:Fallback xmlns="">
          <p:sp>
            <p:nvSpPr>
              <p:cNvPr id="41" name="TextBox 40">
                <a:extLst>
                  <a:ext uri="{FF2B5EF4-FFF2-40B4-BE49-F238E27FC236}">
                    <a16:creationId xmlns:a16="http://schemas.microsoft.com/office/drawing/2014/main" id="{B07BF19E-837B-5E2B-0CEC-A6A91FC3AAA4}"/>
                  </a:ext>
                </a:extLst>
              </p:cNvPr>
              <p:cNvSpPr txBox="1">
                <a:spLocks noRot="1" noChangeAspect="1" noMove="1" noResize="1" noEditPoints="1" noAdjustHandles="1" noChangeArrowheads="1" noChangeShapeType="1" noTextEdit="1"/>
              </p:cNvSpPr>
              <p:nvPr/>
            </p:nvSpPr>
            <p:spPr>
              <a:xfrm>
                <a:off x="3795552" y="3431884"/>
                <a:ext cx="1980699" cy="512576"/>
              </a:xfrm>
              <a:prstGeom prst="rect">
                <a:avLst/>
              </a:prstGeom>
              <a:blipFill>
                <a:blip r:embed="rId14"/>
                <a:stretch>
                  <a:fillRect l="-2548" b="-2439"/>
                </a:stretch>
              </a:blipFill>
            </p:spPr>
            <p:txBody>
              <a:bodyPr/>
              <a:lstStyle/>
              <a:p>
                <a:r>
                  <a:rPr lang="en-US">
                    <a:noFill/>
                  </a:rPr>
                  <a:t> </a:t>
                </a:r>
              </a:p>
            </p:txBody>
          </p:sp>
        </mc:Fallback>
      </mc:AlternateContent>
      <p:sp>
        <p:nvSpPr>
          <p:cNvPr id="8" name="Rounded Rectangle 7">
            <a:extLst>
              <a:ext uri="{FF2B5EF4-FFF2-40B4-BE49-F238E27FC236}">
                <a16:creationId xmlns:a16="http://schemas.microsoft.com/office/drawing/2014/main" id="{2571A929-F31B-842C-7678-6EDA9C66B0AA}"/>
              </a:ext>
            </a:extLst>
          </p:cNvPr>
          <p:cNvSpPr/>
          <p:nvPr/>
        </p:nvSpPr>
        <p:spPr>
          <a:xfrm>
            <a:off x="1765602" y="2446964"/>
            <a:ext cx="4224759" cy="2430684"/>
          </a:xfrm>
          <a:prstGeom prst="roundRect">
            <a:avLst/>
          </a:prstGeom>
          <a:noFill/>
          <a:ln w="38100"/>
        </p:spPr>
        <p:style>
          <a:lnRef idx="2">
            <a:schemeClr val="accent4"/>
          </a:lnRef>
          <a:fillRef idx="1">
            <a:schemeClr val="lt1"/>
          </a:fillRef>
          <a:effectRef idx="0">
            <a:schemeClr val="accent4"/>
          </a:effectRef>
          <a:fontRef idx="minor">
            <a:schemeClr val="dk1"/>
          </a:fontRef>
        </p:style>
        <p:txBody>
          <a:bodyPr rtlCol="0" anchor="ctr"/>
          <a:lstStyle/>
          <a:p>
            <a:pPr algn="r"/>
            <a:r>
              <a:rPr lang="en-US" i="1" dirty="0"/>
              <a:t>Hidden Layer</a:t>
            </a:r>
          </a:p>
        </p:txBody>
      </p:sp>
      <p:cxnSp>
        <p:nvCxnSpPr>
          <p:cNvPr id="2" name="Straight Arrow Connector 1">
            <a:extLst>
              <a:ext uri="{FF2B5EF4-FFF2-40B4-BE49-F238E27FC236}">
                <a16:creationId xmlns:a16="http://schemas.microsoft.com/office/drawing/2014/main" id="{D8F5BC47-DF44-F99E-6030-E841BF022F1A}"/>
              </a:ext>
            </a:extLst>
          </p:cNvPr>
          <p:cNvCxnSpPr>
            <a:cxnSpLocks/>
          </p:cNvCxnSpPr>
          <p:nvPr/>
        </p:nvCxnSpPr>
        <p:spPr>
          <a:xfrm flipV="1">
            <a:off x="2718965" y="3986833"/>
            <a:ext cx="33211" cy="133607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 name="Straight Arrow Connector 2">
            <a:extLst>
              <a:ext uri="{FF2B5EF4-FFF2-40B4-BE49-F238E27FC236}">
                <a16:creationId xmlns:a16="http://schemas.microsoft.com/office/drawing/2014/main" id="{650D8A0A-7915-0289-8824-0E18FEEDAC90}"/>
              </a:ext>
            </a:extLst>
          </p:cNvPr>
          <p:cNvCxnSpPr>
            <a:cxnSpLocks/>
          </p:cNvCxnSpPr>
          <p:nvPr/>
        </p:nvCxnSpPr>
        <p:spPr>
          <a:xfrm flipH="1" flipV="1">
            <a:off x="2838501" y="3986833"/>
            <a:ext cx="590932" cy="135921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graphicFrame>
            <p:nvGraphicFramePr>
              <p:cNvPr id="9" name="Table 8">
                <a:extLst>
                  <a:ext uri="{FF2B5EF4-FFF2-40B4-BE49-F238E27FC236}">
                    <a16:creationId xmlns:a16="http://schemas.microsoft.com/office/drawing/2014/main" id="{1C04532C-B60E-EC73-DD42-76BF2AC5CE46}"/>
                  </a:ext>
                </a:extLst>
              </p:cNvPr>
              <p:cNvGraphicFramePr>
                <a:graphicFrameLocks noGrp="1"/>
              </p:cNvGraphicFramePr>
              <p:nvPr>
                <p:extLst>
                  <p:ext uri="{D42A27DB-BD31-4B8C-83A1-F6EECF244321}">
                    <p14:modId xmlns:p14="http://schemas.microsoft.com/office/powerpoint/2010/main" val="209857096"/>
                  </p:ext>
                </p:extLst>
              </p:nvPr>
            </p:nvGraphicFramePr>
            <p:xfrm>
              <a:off x="2339150" y="5356077"/>
              <a:ext cx="1446062" cy="707853"/>
            </p:xfrm>
            <a:graphic>
              <a:graphicData uri="http://schemas.openxmlformats.org/drawingml/2006/table">
                <a:tbl>
                  <a:tblPr firstRow="1" bandRow="1">
                    <a:tableStyleId>{5C22544A-7EE6-4342-B048-85BDC9FD1C3A}</a:tableStyleId>
                  </a:tblPr>
                  <a:tblGrid>
                    <a:gridCol w="723031">
                      <a:extLst>
                        <a:ext uri="{9D8B030D-6E8A-4147-A177-3AD203B41FA5}">
                          <a16:colId xmlns:a16="http://schemas.microsoft.com/office/drawing/2014/main" val="440623976"/>
                        </a:ext>
                      </a:extLst>
                    </a:gridCol>
                    <a:gridCol w="723031">
                      <a:extLst>
                        <a:ext uri="{9D8B030D-6E8A-4147-A177-3AD203B41FA5}">
                          <a16:colId xmlns:a16="http://schemas.microsoft.com/office/drawing/2014/main" val="2300620790"/>
                        </a:ext>
                      </a:extLst>
                    </a:gridCol>
                  </a:tblGrid>
                  <a:tr h="707853">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1</m:t>
                                    </m:r>
                                  </m:sub>
                                </m:sSub>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2</m:t>
                                    </m:r>
                                  </m:sub>
                                </m:sSub>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Choice>
        <mc:Fallback>
          <p:graphicFrame>
            <p:nvGraphicFramePr>
              <p:cNvPr id="9" name="Table 8">
                <a:extLst>
                  <a:ext uri="{FF2B5EF4-FFF2-40B4-BE49-F238E27FC236}">
                    <a16:creationId xmlns:a16="http://schemas.microsoft.com/office/drawing/2014/main" id="{1C04532C-B60E-EC73-DD42-76BF2AC5CE46}"/>
                  </a:ext>
                </a:extLst>
              </p:cNvPr>
              <p:cNvGraphicFramePr>
                <a:graphicFrameLocks noGrp="1"/>
              </p:cNvGraphicFramePr>
              <p:nvPr>
                <p:extLst>
                  <p:ext uri="{D42A27DB-BD31-4B8C-83A1-F6EECF244321}">
                    <p14:modId xmlns:p14="http://schemas.microsoft.com/office/powerpoint/2010/main" val="209857096"/>
                  </p:ext>
                </p:extLst>
              </p:nvPr>
            </p:nvGraphicFramePr>
            <p:xfrm>
              <a:off x="2339150" y="5356077"/>
              <a:ext cx="1446062" cy="707853"/>
            </p:xfrm>
            <a:graphic>
              <a:graphicData uri="http://schemas.openxmlformats.org/drawingml/2006/table">
                <a:tbl>
                  <a:tblPr firstRow="1" bandRow="1">
                    <a:tableStyleId>{5C22544A-7EE6-4342-B048-85BDC9FD1C3A}</a:tableStyleId>
                  </a:tblPr>
                  <a:tblGrid>
                    <a:gridCol w="723031">
                      <a:extLst>
                        <a:ext uri="{9D8B030D-6E8A-4147-A177-3AD203B41FA5}">
                          <a16:colId xmlns:a16="http://schemas.microsoft.com/office/drawing/2014/main" val="440623976"/>
                        </a:ext>
                      </a:extLst>
                    </a:gridCol>
                    <a:gridCol w="723031">
                      <a:extLst>
                        <a:ext uri="{9D8B030D-6E8A-4147-A177-3AD203B41FA5}">
                          <a16:colId xmlns:a16="http://schemas.microsoft.com/office/drawing/2014/main" val="2300620790"/>
                        </a:ext>
                      </a:extLst>
                    </a:gridCol>
                  </a:tblGrid>
                  <a:tr h="707853">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15"/>
                          <a:stretch>
                            <a:fillRect l="-3448" t="-1754" r="-103448" b="-5263"/>
                          </a:stretch>
                        </a:blipFill>
                      </a:tcPr>
                    </a:tc>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15"/>
                          <a:stretch>
                            <a:fillRect l="-105263" t="-1754" r="-5263" b="-5263"/>
                          </a:stretch>
                        </a:blipFill>
                      </a:tcPr>
                    </a:tc>
                    <a:extLst>
                      <a:ext uri="{0D108BD9-81ED-4DB2-BD59-A6C34878D82A}">
                        <a16:rowId xmlns:a16="http://schemas.microsoft.com/office/drawing/2014/main" val="3775152605"/>
                      </a:ext>
                    </a:extLst>
                  </a:tr>
                </a:tbl>
              </a:graphicData>
            </a:graphic>
          </p:graphicFrame>
        </mc:Fallback>
      </mc:AlternateContent>
      <p:sp>
        <p:nvSpPr>
          <p:cNvPr id="10" name="TextBox 9">
            <a:extLst>
              <a:ext uri="{FF2B5EF4-FFF2-40B4-BE49-F238E27FC236}">
                <a16:creationId xmlns:a16="http://schemas.microsoft.com/office/drawing/2014/main" id="{C2AAA65B-56B0-1681-54CF-31DD78D72DF2}"/>
              </a:ext>
            </a:extLst>
          </p:cNvPr>
          <p:cNvSpPr txBox="1"/>
          <p:nvPr/>
        </p:nvSpPr>
        <p:spPr>
          <a:xfrm rot="18054908">
            <a:off x="1903560" y="6437914"/>
            <a:ext cx="1095366" cy="307777"/>
          </a:xfrm>
          <a:prstGeom prst="rect">
            <a:avLst/>
          </a:prstGeom>
          <a:noFill/>
        </p:spPr>
        <p:txBody>
          <a:bodyPr wrap="square" rtlCol="0">
            <a:spAutoFit/>
          </a:bodyPr>
          <a:lstStyle/>
          <a:p>
            <a:pPr algn="r"/>
            <a:r>
              <a:rPr lang="en-US" sz="1400" dirty="0"/>
              <a:t>Age &gt;60</a:t>
            </a:r>
          </a:p>
        </p:txBody>
      </p:sp>
      <p:sp>
        <p:nvSpPr>
          <p:cNvPr id="11" name="TextBox 10">
            <a:extLst>
              <a:ext uri="{FF2B5EF4-FFF2-40B4-BE49-F238E27FC236}">
                <a16:creationId xmlns:a16="http://schemas.microsoft.com/office/drawing/2014/main" id="{7989AD30-B331-6A25-0030-9898E2BA0483}"/>
              </a:ext>
            </a:extLst>
          </p:cNvPr>
          <p:cNvSpPr txBox="1"/>
          <p:nvPr/>
        </p:nvSpPr>
        <p:spPr>
          <a:xfrm rot="18054908">
            <a:off x="2619186" y="6456969"/>
            <a:ext cx="1090081" cy="307777"/>
          </a:xfrm>
          <a:prstGeom prst="rect">
            <a:avLst/>
          </a:prstGeom>
          <a:noFill/>
        </p:spPr>
        <p:txBody>
          <a:bodyPr wrap="square" rtlCol="0">
            <a:spAutoFit/>
          </a:bodyPr>
          <a:lstStyle/>
          <a:p>
            <a:pPr algn="r"/>
            <a:r>
              <a:rPr lang="en-US" sz="1400" dirty="0"/>
              <a:t>Sex</a:t>
            </a:r>
          </a:p>
        </p:txBody>
      </p:sp>
      <p:cxnSp>
        <p:nvCxnSpPr>
          <p:cNvPr id="12" name="Straight Arrow Connector 11">
            <a:extLst>
              <a:ext uri="{FF2B5EF4-FFF2-40B4-BE49-F238E27FC236}">
                <a16:creationId xmlns:a16="http://schemas.microsoft.com/office/drawing/2014/main" id="{031C12AC-63C2-FE8C-4187-D07885795EC6}"/>
              </a:ext>
            </a:extLst>
          </p:cNvPr>
          <p:cNvCxnSpPr>
            <a:cxnSpLocks/>
          </p:cNvCxnSpPr>
          <p:nvPr/>
        </p:nvCxnSpPr>
        <p:spPr>
          <a:xfrm flipV="1">
            <a:off x="2813310" y="3987091"/>
            <a:ext cx="492473" cy="135895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7494E1D6-12BF-3C26-DE34-79E0871FF7F3}"/>
              </a:ext>
            </a:extLst>
          </p:cNvPr>
          <p:cNvCxnSpPr>
            <a:cxnSpLocks/>
          </p:cNvCxnSpPr>
          <p:nvPr/>
        </p:nvCxnSpPr>
        <p:spPr>
          <a:xfrm flipH="1" flipV="1">
            <a:off x="3449458" y="3987091"/>
            <a:ext cx="175613" cy="135895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7117972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Table 28">
            <a:extLst>
              <a:ext uri="{FF2B5EF4-FFF2-40B4-BE49-F238E27FC236}">
                <a16:creationId xmlns:a16="http://schemas.microsoft.com/office/drawing/2014/main" id="{5A54BBA9-97B7-9D5C-5A00-8F43789E5500}"/>
              </a:ext>
            </a:extLst>
          </p:cNvPr>
          <p:cNvGraphicFramePr>
            <a:graphicFrameLocks noGrp="1"/>
          </p:cNvGraphicFramePr>
          <p:nvPr>
            <p:extLst>
              <p:ext uri="{D42A27DB-BD31-4B8C-83A1-F6EECF244321}">
                <p14:modId xmlns:p14="http://schemas.microsoft.com/office/powerpoint/2010/main" val="2574508846"/>
              </p:ext>
            </p:extLst>
          </p:nvPr>
        </p:nvGraphicFramePr>
        <p:xfrm>
          <a:off x="2395883" y="2863681"/>
          <a:ext cx="1372864" cy="622932"/>
        </p:xfrm>
        <a:graphic>
          <a:graphicData uri="http://schemas.openxmlformats.org/drawingml/2006/table">
            <a:tbl>
              <a:tblPr firstRow="1" bandRow="1">
                <a:tableStyleId>{5C22544A-7EE6-4342-B048-85BDC9FD1C3A}</a:tableStyleId>
              </a:tblPr>
              <a:tblGrid>
                <a:gridCol w="686432">
                  <a:extLst>
                    <a:ext uri="{9D8B030D-6E8A-4147-A177-3AD203B41FA5}">
                      <a16:colId xmlns:a16="http://schemas.microsoft.com/office/drawing/2014/main" val="4002730172"/>
                    </a:ext>
                  </a:extLst>
                </a:gridCol>
                <a:gridCol w="686432">
                  <a:extLst>
                    <a:ext uri="{9D8B030D-6E8A-4147-A177-3AD203B41FA5}">
                      <a16:colId xmlns:a16="http://schemas.microsoft.com/office/drawing/2014/main" val="2833431289"/>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p:cxnSp>
        <p:nvCxnSpPr>
          <p:cNvPr id="56" name="Straight Arrow Connector 55">
            <a:extLst>
              <a:ext uri="{FF2B5EF4-FFF2-40B4-BE49-F238E27FC236}">
                <a16:creationId xmlns:a16="http://schemas.microsoft.com/office/drawing/2014/main" id="{B7C952AE-4E97-EFAE-3531-41B5586E6440}"/>
              </a:ext>
            </a:extLst>
          </p:cNvPr>
          <p:cNvCxnSpPr>
            <a:cxnSpLocks/>
          </p:cNvCxnSpPr>
          <p:nvPr/>
        </p:nvCxnSpPr>
        <p:spPr>
          <a:xfrm flipH="1" flipV="1">
            <a:off x="3288176" y="2313783"/>
            <a:ext cx="128719" cy="53627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60" name="Table 59">
            <a:extLst>
              <a:ext uri="{FF2B5EF4-FFF2-40B4-BE49-F238E27FC236}">
                <a16:creationId xmlns:a16="http://schemas.microsoft.com/office/drawing/2014/main" id="{806CD2E5-6890-A439-0EE5-65FE97F0E569}"/>
              </a:ext>
            </a:extLst>
          </p:cNvPr>
          <p:cNvGraphicFramePr>
            <a:graphicFrameLocks noGrp="1"/>
          </p:cNvGraphicFramePr>
          <p:nvPr/>
        </p:nvGraphicFramePr>
        <p:xfrm>
          <a:off x="2744812" y="1702778"/>
          <a:ext cx="686432" cy="622932"/>
        </p:xfrm>
        <a:graphic>
          <a:graphicData uri="http://schemas.openxmlformats.org/drawingml/2006/table">
            <a:tbl>
              <a:tblPr firstRow="1" bandRow="1">
                <a:tableStyleId>{5C22544A-7EE6-4342-B048-85BDC9FD1C3A}</a:tableStyleId>
              </a:tblPr>
              <a:tblGrid>
                <a:gridCol w="686432">
                  <a:extLst>
                    <a:ext uri="{9D8B030D-6E8A-4147-A177-3AD203B41FA5}">
                      <a16:colId xmlns:a16="http://schemas.microsoft.com/office/drawing/2014/main" val="4002730172"/>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p:cxnSp>
        <p:nvCxnSpPr>
          <p:cNvPr id="65" name="Straight Arrow Connector 64">
            <a:extLst>
              <a:ext uri="{FF2B5EF4-FFF2-40B4-BE49-F238E27FC236}">
                <a16:creationId xmlns:a16="http://schemas.microsoft.com/office/drawing/2014/main" id="{DF146179-ACF3-4CC1-68A6-F07E08F766C9}"/>
              </a:ext>
            </a:extLst>
          </p:cNvPr>
          <p:cNvCxnSpPr>
            <a:cxnSpLocks/>
          </p:cNvCxnSpPr>
          <p:nvPr/>
        </p:nvCxnSpPr>
        <p:spPr>
          <a:xfrm flipV="1">
            <a:off x="2764926" y="2324041"/>
            <a:ext cx="145592" cy="5580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70" name="Oval 69">
                <a:extLst>
                  <a:ext uri="{FF2B5EF4-FFF2-40B4-BE49-F238E27FC236}">
                    <a16:creationId xmlns:a16="http://schemas.microsoft.com/office/drawing/2014/main" id="{D690356D-7998-8D5D-D2A6-164B1985CB33}"/>
                  </a:ext>
                </a:extLst>
              </p:cNvPr>
              <p:cNvSpPr/>
              <p:nvPr/>
            </p:nvSpPr>
            <p:spPr>
              <a:xfrm>
                <a:off x="2838501" y="1014439"/>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xmlns="">
          <p:sp>
            <p:nvSpPr>
              <p:cNvPr id="70" name="Oval 69">
                <a:extLst>
                  <a:ext uri="{FF2B5EF4-FFF2-40B4-BE49-F238E27FC236}">
                    <a16:creationId xmlns:a16="http://schemas.microsoft.com/office/drawing/2014/main" id="{D690356D-7998-8D5D-D2A6-164B1985CB33}"/>
                  </a:ext>
                </a:extLst>
              </p:cNvPr>
              <p:cNvSpPr>
                <a:spLocks noRot="1" noChangeAspect="1" noMove="1" noResize="1" noEditPoints="1" noAdjustHandles="1" noChangeArrowheads="1" noChangeShapeType="1" noTextEdit="1"/>
              </p:cNvSpPr>
              <p:nvPr/>
            </p:nvSpPr>
            <p:spPr>
              <a:xfrm>
                <a:off x="2838501" y="1014439"/>
                <a:ext cx="470357" cy="459473"/>
              </a:xfrm>
              <a:prstGeom prst="ellipse">
                <a:avLst/>
              </a:prstGeom>
              <a:blipFill>
                <a:blip r:embed="rId10"/>
                <a:stretch>
                  <a:fillRect l="-38462" t="-10526" b="-39474"/>
                </a:stretch>
              </a:blipFill>
            </p:spPr>
            <p:txBody>
              <a:bodyPr/>
              <a:lstStyle/>
              <a:p>
                <a:r>
                  <a:rPr lang="en-US">
                    <a:noFill/>
                  </a:rPr>
                  <a:t> </a:t>
                </a:r>
              </a:p>
            </p:txBody>
          </p:sp>
        </mc:Fallback>
      </mc:AlternateContent>
      <p:cxnSp>
        <p:nvCxnSpPr>
          <p:cNvPr id="71" name="Straight Arrow Connector 70">
            <a:extLst>
              <a:ext uri="{FF2B5EF4-FFF2-40B4-BE49-F238E27FC236}">
                <a16:creationId xmlns:a16="http://schemas.microsoft.com/office/drawing/2014/main" id="{89D4BD4F-0321-F674-053D-41D0077FB465}"/>
              </a:ext>
            </a:extLst>
          </p:cNvPr>
          <p:cNvCxnSpPr>
            <a:cxnSpLocks/>
            <a:endCxn id="70" idx="4"/>
          </p:cNvCxnSpPr>
          <p:nvPr/>
        </p:nvCxnSpPr>
        <p:spPr>
          <a:xfrm flipV="1">
            <a:off x="3073680" y="1473912"/>
            <a:ext cx="0" cy="2074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2" name="Straight Arrow Connector 71">
            <a:extLst>
              <a:ext uri="{FF2B5EF4-FFF2-40B4-BE49-F238E27FC236}">
                <a16:creationId xmlns:a16="http://schemas.microsoft.com/office/drawing/2014/main" id="{9F20A7A0-9EE9-E6A7-C16E-583A62B6CAB9}"/>
              </a:ext>
            </a:extLst>
          </p:cNvPr>
          <p:cNvCxnSpPr>
            <a:cxnSpLocks/>
            <a:stCxn id="70" idx="0"/>
          </p:cNvCxnSpPr>
          <p:nvPr/>
        </p:nvCxnSpPr>
        <p:spPr>
          <a:xfrm flipV="1">
            <a:off x="3073680" y="838474"/>
            <a:ext cx="0" cy="1759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75" name="Table 74">
            <a:extLst>
              <a:ext uri="{FF2B5EF4-FFF2-40B4-BE49-F238E27FC236}">
                <a16:creationId xmlns:a16="http://schemas.microsoft.com/office/drawing/2014/main" id="{D38ACE28-2CFC-C627-C666-B1CBBD48388F}"/>
              </a:ext>
            </a:extLst>
          </p:cNvPr>
          <p:cNvGraphicFramePr>
            <a:graphicFrameLocks noGrp="1"/>
          </p:cNvGraphicFramePr>
          <p:nvPr/>
        </p:nvGraphicFramePr>
        <p:xfrm>
          <a:off x="2730463" y="234445"/>
          <a:ext cx="686432" cy="622932"/>
        </p:xfrm>
        <a:graphic>
          <a:graphicData uri="http://schemas.openxmlformats.org/drawingml/2006/table">
            <a:tbl>
              <a:tblPr firstRow="1" bandRow="1">
                <a:tableStyleId>{5C22544A-7EE6-4342-B048-85BDC9FD1C3A}</a:tableStyleId>
              </a:tblPr>
              <a:tblGrid>
                <a:gridCol w="686432">
                  <a:extLst>
                    <a:ext uri="{9D8B030D-6E8A-4147-A177-3AD203B41FA5}">
                      <a16:colId xmlns:a16="http://schemas.microsoft.com/office/drawing/2014/main" val="4002730172"/>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7E0D8397-ABA4-4114-7BD6-2AEFD3C1C637}"/>
                  </a:ext>
                </a:extLst>
              </p:cNvPr>
              <p:cNvSpPr txBox="1"/>
              <p:nvPr/>
            </p:nvSpPr>
            <p:spPr>
              <a:xfrm>
                <a:off x="3416895" y="249134"/>
                <a:ext cx="1980699" cy="51257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797" b="0" i="1" dirty="0" smtClean="0">
                          <a:latin typeface="Cambria Math" panose="02040503050406030204" pitchFamily="18" charset="0"/>
                          <a:cs typeface="Times New Roman" panose="02020603050405020304" pitchFamily="18" charset="0"/>
                        </a:rPr>
                        <m:t>𝑝</m:t>
                      </m:r>
                      <m:d>
                        <m:dPr>
                          <m:ctrlPr>
                            <a:rPr lang="en-US" sz="2797" i="1" dirty="0" smtClean="0">
                              <a:solidFill>
                                <a:schemeClr val="tx1"/>
                              </a:solidFill>
                              <a:latin typeface="Cambria Math" panose="02040503050406030204" pitchFamily="18" charset="0"/>
                              <a:cs typeface="Times New Roman" panose="02020603050405020304" pitchFamily="18" charset="0"/>
                            </a:rPr>
                          </m:ctrlPr>
                        </m:dPr>
                        <m:e>
                          <m:r>
                            <a:rPr lang="en-US" sz="2797" b="0" i="1" dirty="0" smtClean="0">
                              <a:solidFill>
                                <a:schemeClr val="tx1"/>
                              </a:solidFill>
                              <a:latin typeface="Cambria Math" panose="02040503050406030204" pitchFamily="18" charset="0"/>
                              <a:cs typeface="Times New Roman" panose="02020603050405020304" pitchFamily="18" charset="0"/>
                            </a:rPr>
                            <m:t>𝑦</m:t>
                          </m:r>
                          <m:r>
                            <a:rPr lang="en-US" sz="2797" i="1" dirty="0">
                              <a:solidFill>
                                <a:schemeClr val="tx1"/>
                              </a:solidFill>
                              <a:latin typeface="Cambria Math" panose="02040503050406030204" pitchFamily="18" charset="0"/>
                              <a:cs typeface="Times New Roman" panose="02020603050405020304" pitchFamily="18" charset="0"/>
                            </a:rPr>
                            <m:t>=1</m:t>
                          </m:r>
                        </m:e>
                        <m:e>
                          <m:r>
                            <a:rPr lang="en-US" sz="2797" b="0" i="1" dirty="0" smtClean="0">
                              <a:solidFill>
                                <a:schemeClr val="tx1"/>
                              </a:solidFill>
                              <a:latin typeface="Cambria Math" panose="02040503050406030204" pitchFamily="18" charset="0"/>
                              <a:cs typeface="Times New Roman" panose="02020603050405020304" pitchFamily="18" charset="0"/>
                            </a:rPr>
                            <m:t>𝑥</m:t>
                          </m:r>
                        </m:e>
                      </m:d>
                    </m:oMath>
                  </m:oMathPara>
                </a14:m>
                <a:endParaRPr lang="en-US" sz="2797" baseline="-25000" dirty="0">
                  <a:latin typeface="Times New Roman" panose="02020603050405020304" pitchFamily="18" charset="0"/>
                  <a:cs typeface="Times New Roman" panose="02020603050405020304" pitchFamily="18" charset="0"/>
                </a:endParaRPr>
              </a:p>
            </p:txBody>
          </p:sp>
        </mc:Choice>
        <mc:Fallback xmlns="">
          <p:sp>
            <p:nvSpPr>
              <p:cNvPr id="76" name="TextBox 75">
                <a:extLst>
                  <a:ext uri="{FF2B5EF4-FFF2-40B4-BE49-F238E27FC236}">
                    <a16:creationId xmlns:a16="http://schemas.microsoft.com/office/drawing/2014/main" id="{7E0D8397-ABA4-4114-7BD6-2AEFD3C1C637}"/>
                  </a:ext>
                </a:extLst>
              </p:cNvPr>
              <p:cNvSpPr txBox="1">
                <a:spLocks noRot="1" noChangeAspect="1" noMove="1" noResize="1" noEditPoints="1" noAdjustHandles="1" noChangeArrowheads="1" noChangeShapeType="1" noTextEdit="1"/>
              </p:cNvSpPr>
              <p:nvPr/>
            </p:nvSpPr>
            <p:spPr>
              <a:xfrm>
                <a:off x="3416895" y="249134"/>
                <a:ext cx="1980699" cy="512576"/>
              </a:xfrm>
              <a:prstGeom prst="rect">
                <a:avLst/>
              </a:prstGeom>
              <a:blipFill>
                <a:blip r:embed="rId11"/>
                <a:stretch>
                  <a:fillRect l="-1923" b="-11905"/>
                </a:stretch>
              </a:blipFill>
            </p:spPr>
            <p:txBody>
              <a:bodyPr/>
              <a:lstStyle/>
              <a:p>
                <a:r>
                  <a:rPr lang="en-US">
                    <a:noFill/>
                  </a:rPr>
                  <a:t> </a:t>
                </a:r>
              </a:p>
            </p:txBody>
          </p:sp>
        </mc:Fallback>
      </mc:AlternateContent>
      <p:sp>
        <p:nvSpPr>
          <p:cNvPr id="38" name="Title 1">
            <a:extLst>
              <a:ext uri="{FF2B5EF4-FFF2-40B4-BE49-F238E27FC236}">
                <a16:creationId xmlns:a16="http://schemas.microsoft.com/office/drawing/2014/main" id="{E3B62E7F-EFBD-A9F4-4809-011E7F7E282B}"/>
              </a:ext>
            </a:extLst>
          </p:cNvPr>
          <p:cNvSpPr>
            <a:spLocks noGrp="1"/>
          </p:cNvSpPr>
          <p:nvPr>
            <p:ph type="title"/>
          </p:nvPr>
        </p:nvSpPr>
        <p:spPr>
          <a:xfrm>
            <a:off x="7047158" y="294520"/>
            <a:ext cx="4828758" cy="1263872"/>
          </a:xfrm>
        </p:spPr>
        <p:txBody>
          <a:bodyPr>
            <a:noAutofit/>
          </a:bodyPr>
          <a:lstStyle/>
          <a:p>
            <a:r>
              <a:rPr lang="en-US" sz="4800" dirty="0"/>
              <a:t>Let’s clean this up.</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3B87621-F9DC-2CCE-F7BD-089B7511BF87}"/>
                  </a:ext>
                </a:extLst>
              </p:cNvPr>
              <p:cNvSpPr txBox="1"/>
              <p:nvPr/>
            </p:nvSpPr>
            <p:spPr>
              <a:xfrm>
                <a:off x="7048954" y="2002918"/>
                <a:ext cx="4826961" cy="4524315"/>
              </a:xfrm>
              <a:prstGeom prst="rect">
                <a:avLst/>
              </a:prstGeom>
              <a:noFill/>
            </p:spPr>
            <p:txBody>
              <a:bodyPr wrap="square" rtlCol="0">
                <a:spAutoFit/>
              </a:bodyPr>
              <a:lstStyle/>
              <a:p>
                <a:r>
                  <a:rPr lang="en-US" dirty="0"/>
                  <a:t>We’ll work toward standard NN/MLP terminology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i="1" dirty="0"/>
                  <a:t>z</a:t>
                </a:r>
                <a:r>
                  <a:rPr lang="en-US" dirty="0"/>
                  <a:t>: the predicted log-odds of </a:t>
                </a:r>
                <a:r>
                  <a:rPr lang="en-US" i="1" dirty="0"/>
                  <a:t>y</a:t>
                </a:r>
              </a:p>
              <a:p>
                <a:pPr marL="285750" indent="-285750">
                  <a:buFont typeface="Arial" panose="020B0604020202020204" pitchFamily="34" charset="0"/>
                  <a:buChar char="•"/>
                </a:pPr>
                <a:r>
                  <a:rPr lang="en-US" b="1" i="1" dirty="0"/>
                  <a:t>h</a:t>
                </a:r>
                <a:r>
                  <a:rPr lang="en-US" i="1" dirty="0"/>
                  <a:t>: </a:t>
                </a:r>
                <a:r>
                  <a:rPr lang="en-US" dirty="0"/>
                  <a:t>the predicted log-odds of features in the hidden layer</a:t>
                </a:r>
              </a:p>
              <a:p>
                <a:pPr marL="285750" indent="-28575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𝜎</m:t>
                    </m:r>
                    <m:r>
                      <a:rPr lang="en-US" b="0" i="1" smtClean="0">
                        <a:latin typeface="Cambria Math" panose="02040503050406030204" pitchFamily="18" charset="0"/>
                      </a:rPr>
                      <m:t>(</m:t>
                    </m:r>
                    <m:r>
                      <a:rPr lang="en-US" b="1" i="1" smtClean="0">
                        <a:latin typeface="Cambria Math" panose="02040503050406030204" pitchFamily="18" charset="0"/>
                      </a:rPr>
                      <m:t>𝒉</m:t>
                    </m:r>
                    <m:r>
                      <a:rPr lang="en-US" b="0" i="1" smtClean="0">
                        <a:latin typeface="Cambria Math" panose="02040503050406030204" pitchFamily="18" charset="0"/>
                      </a:rPr>
                      <m:t>)</m:t>
                    </m:r>
                  </m:oMath>
                </a14:m>
                <a:r>
                  <a:rPr lang="en-US" dirty="0"/>
                  <a:t>: the predicted probabilities of features in the hidden layer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Sometimes we make the diagram smaller / neater by condensing our representation of the hidden layer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makes it easier to show models with multiple hidden layers</a:t>
                </a:r>
              </a:p>
              <a:p>
                <a:pPr marL="285750" indent="-285750">
                  <a:buFont typeface="Arial" panose="020B0604020202020204" pitchFamily="34" charset="0"/>
                  <a:buChar char="•"/>
                </a:pPr>
                <a:endParaRPr lang="en-US" i="1" dirty="0"/>
              </a:p>
              <a:p>
                <a:pPr marL="285750" indent="-285750">
                  <a:buFont typeface="Arial" panose="020B0604020202020204" pitchFamily="34" charset="0"/>
                  <a:buChar char="•"/>
                </a:pPr>
                <a:endParaRPr lang="en-US" i="1" dirty="0"/>
              </a:p>
            </p:txBody>
          </p:sp>
        </mc:Choice>
        <mc:Fallback xmlns="">
          <p:sp>
            <p:nvSpPr>
              <p:cNvPr id="7" name="TextBox 6">
                <a:extLst>
                  <a:ext uri="{FF2B5EF4-FFF2-40B4-BE49-F238E27FC236}">
                    <a16:creationId xmlns:a16="http://schemas.microsoft.com/office/drawing/2014/main" id="{53B87621-F9DC-2CCE-F7BD-089B7511BF87}"/>
                  </a:ext>
                </a:extLst>
              </p:cNvPr>
              <p:cNvSpPr txBox="1">
                <a:spLocks noRot="1" noChangeAspect="1" noMove="1" noResize="1" noEditPoints="1" noAdjustHandles="1" noChangeArrowheads="1" noChangeShapeType="1" noTextEdit="1"/>
              </p:cNvSpPr>
              <p:nvPr/>
            </p:nvSpPr>
            <p:spPr>
              <a:xfrm>
                <a:off x="7048954" y="2002918"/>
                <a:ext cx="4826961" cy="4524315"/>
              </a:xfrm>
              <a:prstGeom prst="rect">
                <a:avLst/>
              </a:prstGeom>
              <a:blipFill>
                <a:blip r:embed="rId12"/>
                <a:stretch>
                  <a:fillRect l="-785" t="-559" r="-1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C62AA479-70EF-C304-F852-154F34E8C25E}"/>
                  </a:ext>
                </a:extLst>
              </p:cNvPr>
              <p:cNvSpPr txBox="1"/>
              <p:nvPr/>
            </p:nvSpPr>
            <p:spPr>
              <a:xfrm>
                <a:off x="3395156" y="1746630"/>
                <a:ext cx="482826" cy="5125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797" b="0" i="1" dirty="0" smtClean="0">
                          <a:solidFill>
                            <a:schemeClr val="tx1"/>
                          </a:solidFill>
                          <a:latin typeface="Cambria Math" panose="02040503050406030204" pitchFamily="18" charset="0"/>
                          <a:cs typeface="Times New Roman" panose="02020603050405020304" pitchFamily="18" charset="0"/>
                        </a:rPr>
                        <m:t>𝑧</m:t>
                      </m:r>
                    </m:oMath>
                  </m:oMathPara>
                </a14:m>
                <a:endParaRPr lang="en-US" sz="2797" baseline="-250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40" name="TextBox 39">
                <a:extLst>
                  <a:ext uri="{FF2B5EF4-FFF2-40B4-BE49-F238E27FC236}">
                    <a16:creationId xmlns:a16="http://schemas.microsoft.com/office/drawing/2014/main" id="{C62AA479-70EF-C304-F852-154F34E8C25E}"/>
                  </a:ext>
                </a:extLst>
              </p:cNvPr>
              <p:cNvSpPr txBox="1">
                <a:spLocks noRot="1" noChangeAspect="1" noMove="1" noResize="1" noEditPoints="1" noAdjustHandles="1" noChangeArrowheads="1" noChangeShapeType="1" noTextEdit="1"/>
              </p:cNvSpPr>
              <p:nvPr/>
            </p:nvSpPr>
            <p:spPr>
              <a:xfrm>
                <a:off x="3395156" y="1746630"/>
                <a:ext cx="482826" cy="512576"/>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B07BF19E-837B-5E2B-0CEC-A6A91FC3AAA4}"/>
                  </a:ext>
                </a:extLst>
              </p:cNvPr>
              <p:cNvSpPr txBox="1"/>
              <p:nvPr/>
            </p:nvSpPr>
            <p:spPr>
              <a:xfrm>
                <a:off x="3782658" y="2925085"/>
                <a:ext cx="1980699" cy="51257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2797" b="1" i="1" dirty="0" smtClean="0">
                              <a:latin typeface="Cambria Math" panose="02040503050406030204" pitchFamily="18" charset="0"/>
                              <a:cs typeface="Times New Roman" panose="02020603050405020304" pitchFamily="18" charset="0"/>
                            </a:rPr>
                          </m:ctrlPr>
                        </m:sSubPr>
                        <m:e>
                          <m:r>
                            <a:rPr lang="en-US" sz="2797" b="1" i="1" dirty="0" smtClean="0">
                              <a:latin typeface="Cambria Math" panose="02040503050406030204" pitchFamily="18" charset="0"/>
                              <a:cs typeface="Times New Roman" panose="02020603050405020304" pitchFamily="18" charset="0"/>
                            </a:rPr>
                            <m:t>𝒉</m:t>
                          </m:r>
                        </m:e>
                        <m:sub>
                          <m:r>
                            <a:rPr lang="en-US" sz="2797" b="0" i="1" dirty="0" smtClean="0">
                              <a:latin typeface="Cambria Math" panose="02040503050406030204" pitchFamily="18" charset="0"/>
                              <a:cs typeface="Times New Roman" panose="02020603050405020304" pitchFamily="18" charset="0"/>
                            </a:rPr>
                            <m:t>2</m:t>
                          </m:r>
                        </m:sub>
                      </m:sSub>
                    </m:oMath>
                  </m:oMathPara>
                </a14:m>
                <a:endParaRPr lang="en-US" sz="2797" b="1" baseline="-25000" dirty="0">
                  <a:latin typeface="Times New Roman" panose="02020603050405020304" pitchFamily="18" charset="0"/>
                  <a:cs typeface="Times New Roman" panose="02020603050405020304" pitchFamily="18" charset="0"/>
                </a:endParaRPr>
              </a:p>
            </p:txBody>
          </p:sp>
        </mc:Choice>
        <mc:Fallback xmlns="">
          <p:sp>
            <p:nvSpPr>
              <p:cNvPr id="41" name="TextBox 40">
                <a:extLst>
                  <a:ext uri="{FF2B5EF4-FFF2-40B4-BE49-F238E27FC236}">
                    <a16:creationId xmlns:a16="http://schemas.microsoft.com/office/drawing/2014/main" id="{B07BF19E-837B-5E2B-0CEC-A6A91FC3AAA4}"/>
                  </a:ext>
                </a:extLst>
              </p:cNvPr>
              <p:cNvSpPr txBox="1">
                <a:spLocks noRot="1" noChangeAspect="1" noMove="1" noResize="1" noEditPoints="1" noAdjustHandles="1" noChangeArrowheads="1" noChangeShapeType="1" noTextEdit="1"/>
              </p:cNvSpPr>
              <p:nvPr/>
            </p:nvSpPr>
            <p:spPr>
              <a:xfrm>
                <a:off x="3782658" y="2925085"/>
                <a:ext cx="1980699" cy="512576"/>
              </a:xfrm>
              <a:prstGeom prst="rect">
                <a:avLst/>
              </a:prstGeom>
              <a:blipFill>
                <a:blip r:embed="rId14"/>
                <a:stretch>
                  <a:fillRect l="-2564" b="-7317"/>
                </a:stretch>
              </a:blipFill>
            </p:spPr>
            <p:txBody>
              <a:bodyPr/>
              <a:lstStyle/>
              <a:p>
                <a:r>
                  <a:rPr lang="en-US">
                    <a:noFill/>
                  </a:rPr>
                  <a:t> </a:t>
                </a:r>
              </a:p>
            </p:txBody>
          </p:sp>
        </mc:Fallback>
      </mc:AlternateContent>
      <p:sp>
        <p:nvSpPr>
          <p:cNvPr id="8" name="Rounded Rectangle 7">
            <a:extLst>
              <a:ext uri="{FF2B5EF4-FFF2-40B4-BE49-F238E27FC236}">
                <a16:creationId xmlns:a16="http://schemas.microsoft.com/office/drawing/2014/main" id="{2571A929-F31B-842C-7678-6EDA9C66B0AA}"/>
              </a:ext>
            </a:extLst>
          </p:cNvPr>
          <p:cNvSpPr/>
          <p:nvPr/>
        </p:nvSpPr>
        <p:spPr>
          <a:xfrm>
            <a:off x="1765602" y="2607363"/>
            <a:ext cx="4224759" cy="1127882"/>
          </a:xfrm>
          <a:prstGeom prst="roundRect">
            <a:avLst/>
          </a:prstGeom>
          <a:noFill/>
          <a:ln w="38100"/>
        </p:spPr>
        <p:style>
          <a:lnRef idx="2">
            <a:schemeClr val="accent4"/>
          </a:lnRef>
          <a:fillRef idx="1">
            <a:schemeClr val="lt1"/>
          </a:fillRef>
          <a:effectRef idx="0">
            <a:schemeClr val="accent4"/>
          </a:effectRef>
          <a:fontRef idx="minor">
            <a:schemeClr val="dk1"/>
          </a:fontRef>
        </p:style>
        <p:txBody>
          <a:bodyPr rtlCol="0" anchor="ctr"/>
          <a:lstStyle/>
          <a:p>
            <a:pPr algn="r"/>
            <a:r>
              <a:rPr lang="en-US" i="1" dirty="0"/>
              <a:t>Hidden Layer 2</a:t>
            </a:r>
          </a:p>
        </p:txBody>
      </p:sp>
      <p:graphicFrame>
        <p:nvGraphicFramePr>
          <p:cNvPr id="28" name="Table 27">
            <a:extLst>
              <a:ext uri="{FF2B5EF4-FFF2-40B4-BE49-F238E27FC236}">
                <a16:creationId xmlns:a16="http://schemas.microsoft.com/office/drawing/2014/main" id="{66EC8CFC-7736-62EF-4BFE-C5BEF695BAA6}"/>
              </a:ext>
            </a:extLst>
          </p:cNvPr>
          <p:cNvGraphicFramePr>
            <a:graphicFrameLocks noGrp="1"/>
          </p:cNvGraphicFramePr>
          <p:nvPr>
            <p:extLst>
              <p:ext uri="{D42A27DB-BD31-4B8C-83A1-F6EECF244321}">
                <p14:modId xmlns:p14="http://schemas.microsoft.com/office/powerpoint/2010/main" val="2910623436"/>
              </p:ext>
            </p:extLst>
          </p:nvPr>
        </p:nvGraphicFramePr>
        <p:xfrm>
          <a:off x="1973863" y="4137176"/>
          <a:ext cx="2169093" cy="622932"/>
        </p:xfrm>
        <a:graphic>
          <a:graphicData uri="http://schemas.openxmlformats.org/drawingml/2006/table">
            <a:tbl>
              <a:tblPr firstRow="1" bandRow="1">
                <a:tableStyleId>{5C22544A-7EE6-4342-B048-85BDC9FD1C3A}</a:tableStyleId>
              </a:tblPr>
              <a:tblGrid>
                <a:gridCol w="723031">
                  <a:extLst>
                    <a:ext uri="{9D8B030D-6E8A-4147-A177-3AD203B41FA5}">
                      <a16:colId xmlns:a16="http://schemas.microsoft.com/office/drawing/2014/main" val="4002730172"/>
                    </a:ext>
                  </a:extLst>
                </a:gridCol>
                <a:gridCol w="723031">
                  <a:extLst>
                    <a:ext uri="{9D8B030D-6E8A-4147-A177-3AD203B41FA5}">
                      <a16:colId xmlns:a16="http://schemas.microsoft.com/office/drawing/2014/main" val="4166625752"/>
                    </a:ext>
                  </a:extLst>
                </a:gridCol>
                <a:gridCol w="723031">
                  <a:extLst>
                    <a:ext uri="{9D8B030D-6E8A-4147-A177-3AD203B41FA5}">
                      <a16:colId xmlns:a16="http://schemas.microsoft.com/office/drawing/2014/main" val="2833431289"/>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p:cxnSp>
        <p:nvCxnSpPr>
          <p:cNvPr id="32" name="Straight Arrow Connector 31">
            <a:extLst>
              <a:ext uri="{FF2B5EF4-FFF2-40B4-BE49-F238E27FC236}">
                <a16:creationId xmlns:a16="http://schemas.microsoft.com/office/drawing/2014/main" id="{C21C51C2-4A8E-3545-221D-4DC9A79C4BEF}"/>
              </a:ext>
            </a:extLst>
          </p:cNvPr>
          <p:cNvCxnSpPr>
            <a:cxnSpLocks/>
          </p:cNvCxnSpPr>
          <p:nvPr/>
        </p:nvCxnSpPr>
        <p:spPr>
          <a:xfrm flipH="1" flipV="1">
            <a:off x="3524298" y="3486613"/>
            <a:ext cx="225660" cy="6369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9FAAEA7B-499E-91FB-EC14-B709EBD4593B}"/>
              </a:ext>
            </a:extLst>
          </p:cNvPr>
          <p:cNvCxnSpPr>
            <a:cxnSpLocks/>
          </p:cNvCxnSpPr>
          <p:nvPr/>
        </p:nvCxnSpPr>
        <p:spPr>
          <a:xfrm flipV="1">
            <a:off x="2371778" y="3486613"/>
            <a:ext cx="215938" cy="62874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12CFB52F-318B-6DB1-5093-2F29283C76C7}"/>
                  </a:ext>
                </a:extLst>
              </p:cNvPr>
              <p:cNvSpPr txBox="1"/>
              <p:nvPr/>
            </p:nvSpPr>
            <p:spPr>
              <a:xfrm>
                <a:off x="4156282" y="4198580"/>
                <a:ext cx="1980699" cy="51257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2797" b="1" i="1" dirty="0" smtClean="0">
                              <a:latin typeface="Cambria Math" panose="02040503050406030204" pitchFamily="18" charset="0"/>
                              <a:cs typeface="Times New Roman" panose="02020603050405020304" pitchFamily="18" charset="0"/>
                            </a:rPr>
                          </m:ctrlPr>
                        </m:sSubPr>
                        <m:e>
                          <m:r>
                            <a:rPr lang="en-US" sz="2797" b="1" i="1" dirty="0" smtClean="0">
                              <a:latin typeface="Cambria Math" panose="02040503050406030204" pitchFamily="18" charset="0"/>
                              <a:cs typeface="Times New Roman" panose="02020603050405020304" pitchFamily="18" charset="0"/>
                            </a:rPr>
                            <m:t>𝒉</m:t>
                          </m:r>
                        </m:e>
                        <m:sub>
                          <m:r>
                            <a:rPr lang="en-US" sz="2797" b="0" i="1" dirty="0" smtClean="0">
                              <a:latin typeface="Cambria Math" panose="02040503050406030204" pitchFamily="18" charset="0"/>
                              <a:cs typeface="Times New Roman" panose="02020603050405020304" pitchFamily="18" charset="0"/>
                            </a:rPr>
                            <m:t>1</m:t>
                          </m:r>
                        </m:sub>
                      </m:sSub>
                    </m:oMath>
                  </m:oMathPara>
                </a14:m>
                <a:endParaRPr lang="en-US" sz="2797" b="1" baseline="-25000" dirty="0">
                  <a:latin typeface="Times New Roman" panose="02020603050405020304" pitchFamily="18" charset="0"/>
                  <a:cs typeface="Times New Roman" panose="02020603050405020304" pitchFamily="18" charset="0"/>
                </a:endParaRPr>
              </a:p>
            </p:txBody>
          </p:sp>
        </mc:Choice>
        <mc:Fallback xmlns="">
          <p:sp>
            <p:nvSpPr>
              <p:cNvPr id="35" name="TextBox 34">
                <a:extLst>
                  <a:ext uri="{FF2B5EF4-FFF2-40B4-BE49-F238E27FC236}">
                    <a16:creationId xmlns:a16="http://schemas.microsoft.com/office/drawing/2014/main" id="{12CFB52F-318B-6DB1-5093-2F29283C76C7}"/>
                  </a:ext>
                </a:extLst>
              </p:cNvPr>
              <p:cNvSpPr txBox="1">
                <a:spLocks noRot="1" noChangeAspect="1" noMove="1" noResize="1" noEditPoints="1" noAdjustHandles="1" noChangeArrowheads="1" noChangeShapeType="1" noTextEdit="1"/>
              </p:cNvSpPr>
              <p:nvPr/>
            </p:nvSpPr>
            <p:spPr>
              <a:xfrm>
                <a:off x="4156282" y="4198580"/>
                <a:ext cx="1980699" cy="512576"/>
              </a:xfrm>
              <a:prstGeom prst="rect">
                <a:avLst/>
              </a:prstGeom>
              <a:blipFill>
                <a:blip r:embed="rId15"/>
                <a:stretch>
                  <a:fillRect l="-1911" b="-4762"/>
                </a:stretch>
              </a:blipFill>
            </p:spPr>
            <p:txBody>
              <a:bodyPr/>
              <a:lstStyle/>
              <a:p>
                <a:r>
                  <a:rPr lang="en-US">
                    <a:noFill/>
                  </a:rPr>
                  <a:t> </a:t>
                </a:r>
              </a:p>
            </p:txBody>
          </p:sp>
        </mc:Fallback>
      </mc:AlternateContent>
      <p:sp>
        <p:nvSpPr>
          <p:cNvPr id="36" name="Rounded Rectangle 35">
            <a:extLst>
              <a:ext uri="{FF2B5EF4-FFF2-40B4-BE49-F238E27FC236}">
                <a16:creationId xmlns:a16="http://schemas.microsoft.com/office/drawing/2014/main" id="{03602309-F2BF-6154-2763-A5D76208D392}"/>
              </a:ext>
            </a:extLst>
          </p:cNvPr>
          <p:cNvSpPr/>
          <p:nvPr/>
        </p:nvSpPr>
        <p:spPr>
          <a:xfrm>
            <a:off x="1765603" y="3879189"/>
            <a:ext cx="4595868" cy="1127882"/>
          </a:xfrm>
          <a:prstGeom prst="roundRect">
            <a:avLst/>
          </a:prstGeom>
          <a:noFill/>
          <a:ln w="38100"/>
        </p:spPr>
        <p:style>
          <a:lnRef idx="2">
            <a:schemeClr val="accent4"/>
          </a:lnRef>
          <a:fillRef idx="1">
            <a:schemeClr val="lt1"/>
          </a:fillRef>
          <a:effectRef idx="0">
            <a:schemeClr val="accent4"/>
          </a:effectRef>
          <a:fontRef idx="minor">
            <a:schemeClr val="dk1"/>
          </a:fontRef>
        </p:style>
        <p:txBody>
          <a:bodyPr rtlCol="0" anchor="ctr"/>
          <a:lstStyle/>
          <a:p>
            <a:pPr algn="r"/>
            <a:r>
              <a:rPr lang="en-US" i="1" dirty="0"/>
              <a:t>Hidden Layer 1</a:t>
            </a:r>
          </a:p>
        </p:txBody>
      </p:sp>
      <p:cxnSp>
        <p:nvCxnSpPr>
          <p:cNvPr id="37" name="Straight Arrow Connector 36">
            <a:extLst>
              <a:ext uri="{FF2B5EF4-FFF2-40B4-BE49-F238E27FC236}">
                <a16:creationId xmlns:a16="http://schemas.microsoft.com/office/drawing/2014/main" id="{88ABD852-E986-E8A5-F788-0EB3CE1D6D09}"/>
              </a:ext>
            </a:extLst>
          </p:cNvPr>
          <p:cNvCxnSpPr>
            <a:cxnSpLocks/>
            <a:stCxn id="28" idx="0"/>
          </p:cNvCxnSpPr>
          <p:nvPr/>
        </p:nvCxnSpPr>
        <p:spPr>
          <a:xfrm flipH="1" flipV="1">
            <a:off x="2739605" y="3480798"/>
            <a:ext cx="318804" cy="65637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7634041D-2850-F842-F342-85A7DC8769A1}"/>
              </a:ext>
            </a:extLst>
          </p:cNvPr>
          <p:cNvCxnSpPr>
            <a:cxnSpLocks/>
          </p:cNvCxnSpPr>
          <p:nvPr/>
        </p:nvCxnSpPr>
        <p:spPr>
          <a:xfrm flipV="1">
            <a:off x="2467220" y="3471858"/>
            <a:ext cx="824133" cy="64350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a:extLst>
              <a:ext uri="{FF2B5EF4-FFF2-40B4-BE49-F238E27FC236}">
                <a16:creationId xmlns:a16="http://schemas.microsoft.com/office/drawing/2014/main" id="{C148EB3D-3DAC-6BCF-79A1-723B530B9948}"/>
              </a:ext>
            </a:extLst>
          </p:cNvPr>
          <p:cNvCxnSpPr>
            <a:cxnSpLocks/>
          </p:cNvCxnSpPr>
          <p:nvPr/>
        </p:nvCxnSpPr>
        <p:spPr>
          <a:xfrm flipV="1">
            <a:off x="3163011" y="3471858"/>
            <a:ext cx="215938" cy="62874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C0C69575-571A-2B02-9E1D-720F4860E478}"/>
              </a:ext>
            </a:extLst>
          </p:cNvPr>
          <p:cNvCxnSpPr>
            <a:cxnSpLocks/>
          </p:cNvCxnSpPr>
          <p:nvPr/>
        </p:nvCxnSpPr>
        <p:spPr>
          <a:xfrm flipH="1" flipV="1">
            <a:off x="2859685" y="3480798"/>
            <a:ext cx="766144" cy="64963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 name="Straight Arrow Connector 1">
            <a:extLst>
              <a:ext uri="{FF2B5EF4-FFF2-40B4-BE49-F238E27FC236}">
                <a16:creationId xmlns:a16="http://schemas.microsoft.com/office/drawing/2014/main" id="{3BC5B4E8-67F2-DC45-4E6F-2B4575E4E12C}"/>
              </a:ext>
            </a:extLst>
          </p:cNvPr>
          <p:cNvCxnSpPr>
            <a:cxnSpLocks/>
          </p:cNvCxnSpPr>
          <p:nvPr/>
        </p:nvCxnSpPr>
        <p:spPr>
          <a:xfrm flipH="1" flipV="1">
            <a:off x="2267318" y="4780614"/>
            <a:ext cx="275428" cy="5973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 name="Straight Arrow Connector 2">
            <a:extLst>
              <a:ext uri="{FF2B5EF4-FFF2-40B4-BE49-F238E27FC236}">
                <a16:creationId xmlns:a16="http://schemas.microsoft.com/office/drawing/2014/main" id="{E87BE818-DBB6-BF11-0CA9-7640A16E4A05}"/>
              </a:ext>
            </a:extLst>
          </p:cNvPr>
          <p:cNvCxnSpPr>
            <a:cxnSpLocks/>
          </p:cNvCxnSpPr>
          <p:nvPr/>
        </p:nvCxnSpPr>
        <p:spPr>
          <a:xfrm flipH="1" flipV="1">
            <a:off x="2467220" y="4754293"/>
            <a:ext cx="958441" cy="63043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graphicFrame>
            <p:nvGraphicFramePr>
              <p:cNvPr id="9" name="Table 8">
                <a:extLst>
                  <a:ext uri="{FF2B5EF4-FFF2-40B4-BE49-F238E27FC236}">
                    <a16:creationId xmlns:a16="http://schemas.microsoft.com/office/drawing/2014/main" id="{A66EC914-A226-0748-C427-77F3A2582DDF}"/>
                  </a:ext>
                </a:extLst>
              </p:cNvPr>
              <p:cNvGraphicFramePr>
                <a:graphicFrameLocks noGrp="1"/>
              </p:cNvGraphicFramePr>
              <p:nvPr>
                <p:extLst>
                  <p:ext uri="{D42A27DB-BD31-4B8C-83A1-F6EECF244321}">
                    <p14:modId xmlns:p14="http://schemas.microsoft.com/office/powerpoint/2010/main" val="3325218581"/>
                  </p:ext>
                </p:extLst>
              </p:nvPr>
            </p:nvGraphicFramePr>
            <p:xfrm>
              <a:off x="2335378" y="5394760"/>
              <a:ext cx="1446062" cy="707853"/>
            </p:xfrm>
            <a:graphic>
              <a:graphicData uri="http://schemas.openxmlformats.org/drawingml/2006/table">
                <a:tbl>
                  <a:tblPr firstRow="1" bandRow="1">
                    <a:tableStyleId>{5C22544A-7EE6-4342-B048-85BDC9FD1C3A}</a:tableStyleId>
                  </a:tblPr>
                  <a:tblGrid>
                    <a:gridCol w="723031">
                      <a:extLst>
                        <a:ext uri="{9D8B030D-6E8A-4147-A177-3AD203B41FA5}">
                          <a16:colId xmlns:a16="http://schemas.microsoft.com/office/drawing/2014/main" val="440623976"/>
                        </a:ext>
                      </a:extLst>
                    </a:gridCol>
                    <a:gridCol w="723031">
                      <a:extLst>
                        <a:ext uri="{9D8B030D-6E8A-4147-A177-3AD203B41FA5}">
                          <a16:colId xmlns:a16="http://schemas.microsoft.com/office/drawing/2014/main" val="2300620790"/>
                        </a:ext>
                      </a:extLst>
                    </a:gridCol>
                  </a:tblGrid>
                  <a:tr h="707853">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1</m:t>
                                    </m:r>
                                  </m:sub>
                                </m:sSub>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2</m:t>
                                    </m:r>
                                  </m:sub>
                                </m:sSub>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Choice>
        <mc:Fallback>
          <p:graphicFrame>
            <p:nvGraphicFramePr>
              <p:cNvPr id="9" name="Table 8">
                <a:extLst>
                  <a:ext uri="{FF2B5EF4-FFF2-40B4-BE49-F238E27FC236}">
                    <a16:creationId xmlns:a16="http://schemas.microsoft.com/office/drawing/2014/main" id="{A66EC914-A226-0748-C427-77F3A2582DDF}"/>
                  </a:ext>
                </a:extLst>
              </p:cNvPr>
              <p:cNvGraphicFramePr>
                <a:graphicFrameLocks noGrp="1"/>
              </p:cNvGraphicFramePr>
              <p:nvPr>
                <p:extLst>
                  <p:ext uri="{D42A27DB-BD31-4B8C-83A1-F6EECF244321}">
                    <p14:modId xmlns:p14="http://schemas.microsoft.com/office/powerpoint/2010/main" val="3325218581"/>
                  </p:ext>
                </p:extLst>
              </p:nvPr>
            </p:nvGraphicFramePr>
            <p:xfrm>
              <a:off x="2335378" y="5394760"/>
              <a:ext cx="1446062" cy="707853"/>
            </p:xfrm>
            <a:graphic>
              <a:graphicData uri="http://schemas.openxmlformats.org/drawingml/2006/table">
                <a:tbl>
                  <a:tblPr firstRow="1" bandRow="1">
                    <a:tableStyleId>{5C22544A-7EE6-4342-B048-85BDC9FD1C3A}</a:tableStyleId>
                  </a:tblPr>
                  <a:tblGrid>
                    <a:gridCol w="723031">
                      <a:extLst>
                        <a:ext uri="{9D8B030D-6E8A-4147-A177-3AD203B41FA5}">
                          <a16:colId xmlns:a16="http://schemas.microsoft.com/office/drawing/2014/main" val="440623976"/>
                        </a:ext>
                      </a:extLst>
                    </a:gridCol>
                    <a:gridCol w="723031">
                      <a:extLst>
                        <a:ext uri="{9D8B030D-6E8A-4147-A177-3AD203B41FA5}">
                          <a16:colId xmlns:a16="http://schemas.microsoft.com/office/drawing/2014/main" val="2300620790"/>
                        </a:ext>
                      </a:extLst>
                    </a:gridCol>
                  </a:tblGrid>
                  <a:tr h="707853">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16"/>
                          <a:stretch>
                            <a:fillRect l="-3448" t="-3509" r="-103448" b="-5263"/>
                          </a:stretch>
                        </a:blipFill>
                      </a:tcPr>
                    </a:tc>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16"/>
                          <a:stretch>
                            <a:fillRect l="-105263" t="-3509" r="-5263" b="-5263"/>
                          </a:stretch>
                        </a:blipFill>
                      </a:tcPr>
                    </a:tc>
                    <a:extLst>
                      <a:ext uri="{0D108BD9-81ED-4DB2-BD59-A6C34878D82A}">
                        <a16:rowId xmlns:a16="http://schemas.microsoft.com/office/drawing/2014/main" val="3775152605"/>
                      </a:ext>
                    </a:extLst>
                  </a:tr>
                </a:tbl>
              </a:graphicData>
            </a:graphic>
          </p:graphicFrame>
        </mc:Fallback>
      </mc:AlternateContent>
      <p:sp>
        <p:nvSpPr>
          <p:cNvPr id="10" name="TextBox 9">
            <a:extLst>
              <a:ext uri="{FF2B5EF4-FFF2-40B4-BE49-F238E27FC236}">
                <a16:creationId xmlns:a16="http://schemas.microsoft.com/office/drawing/2014/main" id="{D80CC625-1372-8DC2-6A62-D66F95D7C057}"/>
              </a:ext>
            </a:extLst>
          </p:cNvPr>
          <p:cNvSpPr txBox="1"/>
          <p:nvPr/>
        </p:nvSpPr>
        <p:spPr>
          <a:xfrm rot="18054908">
            <a:off x="1899788" y="6476597"/>
            <a:ext cx="1095366" cy="307777"/>
          </a:xfrm>
          <a:prstGeom prst="rect">
            <a:avLst/>
          </a:prstGeom>
          <a:noFill/>
        </p:spPr>
        <p:txBody>
          <a:bodyPr wrap="square" rtlCol="0">
            <a:spAutoFit/>
          </a:bodyPr>
          <a:lstStyle/>
          <a:p>
            <a:pPr algn="r"/>
            <a:r>
              <a:rPr lang="en-US" sz="1400" dirty="0"/>
              <a:t>Age &gt;60</a:t>
            </a:r>
          </a:p>
        </p:txBody>
      </p:sp>
      <p:sp>
        <p:nvSpPr>
          <p:cNvPr id="11" name="TextBox 10">
            <a:extLst>
              <a:ext uri="{FF2B5EF4-FFF2-40B4-BE49-F238E27FC236}">
                <a16:creationId xmlns:a16="http://schemas.microsoft.com/office/drawing/2014/main" id="{D25CE8B0-FE8F-8D59-8144-6234D749C562}"/>
              </a:ext>
            </a:extLst>
          </p:cNvPr>
          <p:cNvSpPr txBox="1"/>
          <p:nvPr/>
        </p:nvSpPr>
        <p:spPr>
          <a:xfrm rot="18054908">
            <a:off x="2615414" y="6495652"/>
            <a:ext cx="1090081" cy="307777"/>
          </a:xfrm>
          <a:prstGeom prst="rect">
            <a:avLst/>
          </a:prstGeom>
          <a:noFill/>
        </p:spPr>
        <p:txBody>
          <a:bodyPr wrap="square" rtlCol="0">
            <a:spAutoFit/>
          </a:bodyPr>
          <a:lstStyle/>
          <a:p>
            <a:pPr algn="r"/>
            <a:r>
              <a:rPr lang="en-US" sz="1400" dirty="0"/>
              <a:t>Sex</a:t>
            </a:r>
          </a:p>
        </p:txBody>
      </p:sp>
      <p:cxnSp>
        <p:nvCxnSpPr>
          <p:cNvPr id="12" name="Straight Arrow Connector 11">
            <a:extLst>
              <a:ext uri="{FF2B5EF4-FFF2-40B4-BE49-F238E27FC236}">
                <a16:creationId xmlns:a16="http://schemas.microsoft.com/office/drawing/2014/main" id="{9697033D-9A50-6146-9B82-503C0AE76502}"/>
              </a:ext>
            </a:extLst>
          </p:cNvPr>
          <p:cNvCxnSpPr>
            <a:cxnSpLocks/>
          </p:cNvCxnSpPr>
          <p:nvPr/>
        </p:nvCxnSpPr>
        <p:spPr>
          <a:xfrm flipV="1">
            <a:off x="2809538" y="4766855"/>
            <a:ext cx="888788" cy="61787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DFBBA083-14E4-395E-2152-8F9A71FFDF03}"/>
              </a:ext>
            </a:extLst>
          </p:cNvPr>
          <p:cNvCxnSpPr>
            <a:cxnSpLocks/>
          </p:cNvCxnSpPr>
          <p:nvPr/>
        </p:nvCxnSpPr>
        <p:spPr>
          <a:xfrm flipV="1">
            <a:off x="3621299" y="4754293"/>
            <a:ext cx="160141" cy="63043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3" name="Straight Arrow Connector 22">
            <a:extLst>
              <a:ext uri="{FF2B5EF4-FFF2-40B4-BE49-F238E27FC236}">
                <a16:creationId xmlns:a16="http://schemas.microsoft.com/office/drawing/2014/main" id="{A3B7D2E3-00C2-6AE4-B91F-523C217D5EF9}"/>
              </a:ext>
            </a:extLst>
          </p:cNvPr>
          <p:cNvCxnSpPr>
            <a:cxnSpLocks/>
          </p:cNvCxnSpPr>
          <p:nvPr/>
        </p:nvCxnSpPr>
        <p:spPr>
          <a:xfrm flipH="1" flipV="1">
            <a:off x="3197487" y="4744260"/>
            <a:ext cx="302510" cy="63371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C56A9F46-72E5-D87E-82BF-A1130A06A68E}"/>
              </a:ext>
            </a:extLst>
          </p:cNvPr>
          <p:cNvCxnSpPr>
            <a:cxnSpLocks/>
          </p:cNvCxnSpPr>
          <p:nvPr/>
        </p:nvCxnSpPr>
        <p:spPr>
          <a:xfrm flipV="1">
            <a:off x="2664048" y="4766855"/>
            <a:ext cx="259394" cy="61723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0908573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Table 28">
            <a:extLst>
              <a:ext uri="{FF2B5EF4-FFF2-40B4-BE49-F238E27FC236}">
                <a16:creationId xmlns:a16="http://schemas.microsoft.com/office/drawing/2014/main" id="{5A54BBA9-97B7-9D5C-5A00-8F43789E5500}"/>
              </a:ext>
            </a:extLst>
          </p:cNvPr>
          <p:cNvGraphicFramePr>
            <a:graphicFrameLocks noGrp="1"/>
          </p:cNvGraphicFramePr>
          <p:nvPr/>
        </p:nvGraphicFramePr>
        <p:xfrm>
          <a:off x="2395883" y="2863681"/>
          <a:ext cx="1372864" cy="622932"/>
        </p:xfrm>
        <a:graphic>
          <a:graphicData uri="http://schemas.openxmlformats.org/drawingml/2006/table">
            <a:tbl>
              <a:tblPr firstRow="1" bandRow="1">
                <a:tableStyleId>{5C22544A-7EE6-4342-B048-85BDC9FD1C3A}</a:tableStyleId>
              </a:tblPr>
              <a:tblGrid>
                <a:gridCol w="686432">
                  <a:extLst>
                    <a:ext uri="{9D8B030D-6E8A-4147-A177-3AD203B41FA5}">
                      <a16:colId xmlns:a16="http://schemas.microsoft.com/office/drawing/2014/main" val="4002730172"/>
                    </a:ext>
                  </a:extLst>
                </a:gridCol>
                <a:gridCol w="686432">
                  <a:extLst>
                    <a:ext uri="{9D8B030D-6E8A-4147-A177-3AD203B41FA5}">
                      <a16:colId xmlns:a16="http://schemas.microsoft.com/office/drawing/2014/main" val="2833431289"/>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p:cxnSp>
        <p:nvCxnSpPr>
          <p:cNvPr id="56" name="Straight Arrow Connector 55">
            <a:extLst>
              <a:ext uri="{FF2B5EF4-FFF2-40B4-BE49-F238E27FC236}">
                <a16:creationId xmlns:a16="http://schemas.microsoft.com/office/drawing/2014/main" id="{B7C952AE-4E97-EFAE-3531-41B5586E6440}"/>
              </a:ext>
            </a:extLst>
          </p:cNvPr>
          <p:cNvCxnSpPr>
            <a:cxnSpLocks/>
          </p:cNvCxnSpPr>
          <p:nvPr/>
        </p:nvCxnSpPr>
        <p:spPr>
          <a:xfrm flipH="1" flipV="1">
            <a:off x="3288176" y="2313783"/>
            <a:ext cx="128719" cy="53627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60" name="Table 59">
            <a:extLst>
              <a:ext uri="{FF2B5EF4-FFF2-40B4-BE49-F238E27FC236}">
                <a16:creationId xmlns:a16="http://schemas.microsoft.com/office/drawing/2014/main" id="{806CD2E5-6890-A439-0EE5-65FE97F0E569}"/>
              </a:ext>
            </a:extLst>
          </p:cNvPr>
          <p:cNvGraphicFramePr>
            <a:graphicFrameLocks noGrp="1"/>
          </p:cNvGraphicFramePr>
          <p:nvPr/>
        </p:nvGraphicFramePr>
        <p:xfrm>
          <a:off x="2744812" y="1702778"/>
          <a:ext cx="686432" cy="622932"/>
        </p:xfrm>
        <a:graphic>
          <a:graphicData uri="http://schemas.openxmlformats.org/drawingml/2006/table">
            <a:tbl>
              <a:tblPr firstRow="1" bandRow="1">
                <a:tableStyleId>{5C22544A-7EE6-4342-B048-85BDC9FD1C3A}</a:tableStyleId>
              </a:tblPr>
              <a:tblGrid>
                <a:gridCol w="686432">
                  <a:extLst>
                    <a:ext uri="{9D8B030D-6E8A-4147-A177-3AD203B41FA5}">
                      <a16:colId xmlns:a16="http://schemas.microsoft.com/office/drawing/2014/main" val="4002730172"/>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p:cxnSp>
        <p:nvCxnSpPr>
          <p:cNvPr id="65" name="Straight Arrow Connector 64">
            <a:extLst>
              <a:ext uri="{FF2B5EF4-FFF2-40B4-BE49-F238E27FC236}">
                <a16:creationId xmlns:a16="http://schemas.microsoft.com/office/drawing/2014/main" id="{DF146179-ACF3-4CC1-68A6-F07E08F766C9}"/>
              </a:ext>
            </a:extLst>
          </p:cNvPr>
          <p:cNvCxnSpPr>
            <a:cxnSpLocks/>
          </p:cNvCxnSpPr>
          <p:nvPr/>
        </p:nvCxnSpPr>
        <p:spPr>
          <a:xfrm flipV="1">
            <a:off x="2764926" y="2324041"/>
            <a:ext cx="145592" cy="5580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70" name="Oval 69">
                <a:extLst>
                  <a:ext uri="{FF2B5EF4-FFF2-40B4-BE49-F238E27FC236}">
                    <a16:creationId xmlns:a16="http://schemas.microsoft.com/office/drawing/2014/main" id="{D690356D-7998-8D5D-D2A6-164B1985CB33}"/>
                  </a:ext>
                </a:extLst>
              </p:cNvPr>
              <p:cNvSpPr/>
              <p:nvPr/>
            </p:nvSpPr>
            <p:spPr>
              <a:xfrm>
                <a:off x="2838501" y="1014439"/>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xmlns="">
          <p:sp>
            <p:nvSpPr>
              <p:cNvPr id="70" name="Oval 69">
                <a:extLst>
                  <a:ext uri="{FF2B5EF4-FFF2-40B4-BE49-F238E27FC236}">
                    <a16:creationId xmlns:a16="http://schemas.microsoft.com/office/drawing/2014/main" id="{D690356D-7998-8D5D-D2A6-164B1985CB33}"/>
                  </a:ext>
                </a:extLst>
              </p:cNvPr>
              <p:cNvSpPr>
                <a:spLocks noRot="1" noChangeAspect="1" noMove="1" noResize="1" noEditPoints="1" noAdjustHandles="1" noChangeArrowheads="1" noChangeShapeType="1" noTextEdit="1"/>
              </p:cNvSpPr>
              <p:nvPr/>
            </p:nvSpPr>
            <p:spPr>
              <a:xfrm>
                <a:off x="2838501" y="1014439"/>
                <a:ext cx="470357" cy="459473"/>
              </a:xfrm>
              <a:prstGeom prst="ellipse">
                <a:avLst/>
              </a:prstGeom>
              <a:blipFill>
                <a:blip r:embed="rId10"/>
                <a:stretch>
                  <a:fillRect l="-38462" t="-10526" b="-39474"/>
                </a:stretch>
              </a:blipFill>
            </p:spPr>
            <p:txBody>
              <a:bodyPr/>
              <a:lstStyle/>
              <a:p>
                <a:r>
                  <a:rPr lang="en-US">
                    <a:noFill/>
                  </a:rPr>
                  <a:t> </a:t>
                </a:r>
              </a:p>
            </p:txBody>
          </p:sp>
        </mc:Fallback>
      </mc:AlternateContent>
      <p:cxnSp>
        <p:nvCxnSpPr>
          <p:cNvPr id="71" name="Straight Arrow Connector 70">
            <a:extLst>
              <a:ext uri="{FF2B5EF4-FFF2-40B4-BE49-F238E27FC236}">
                <a16:creationId xmlns:a16="http://schemas.microsoft.com/office/drawing/2014/main" id="{89D4BD4F-0321-F674-053D-41D0077FB465}"/>
              </a:ext>
            </a:extLst>
          </p:cNvPr>
          <p:cNvCxnSpPr>
            <a:cxnSpLocks/>
            <a:endCxn id="70" idx="4"/>
          </p:cNvCxnSpPr>
          <p:nvPr/>
        </p:nvCxnSpPr>
        <p:spPr>
          <a:xfrm flipV="1">
            <a:off x="3073680" y="1473912"/>
            <a:ext cx="0" cy="2074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2" name="Straight Arrow Connector 71">
            <a:extLst>
              <a:ext uri="{FF2B5EF4-FFF2-40B4-BE49-F238E27FC236}">
                <a16:creationId xmlns:a16="http://schemas.microsoft.com/office/drawing/2014/main" id="{9F20A7A0-9EE9-E6A7-C16E-583A62B6CAB9}"/>
              </a:ext>
            </a:extLst>
          </p:cNvPr>
          <p:cNvCxnSpPr>
            <a:cxnSpLocks/>
            <a:stCxn id="70" idx="0"/>
          </p:cNvCxnSpPr>
          <p:nvPr/>
        </p:nvCxnSpPr>
        <p:spPr>
          <a:xfrm flipV="1">
            <a:off x="3073680" y="838474"/>
            <a:ext cx="0" cy="1759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75" name="Table 74">
            <a:extLst>
              <a:ext uri="{FF2B5EF4-FFF2-40B4-BE49-F238E27FC236}">
                <a16:creationId xmlns:a16="http://schemas.microsoft.com/office/drawing/2014/main" id="{D38ACE28-2CFC-C627-C666-B1CBBD48388F}"/>
              </a:ext>
            </a:extLst>
          </p:cNvPr>
          <p:cNvGraphicFramePr>
            <a:graphicFrameLocks noGrp="1"/>
          </p:cNvGraphicFramePr>
          <p:nvPr/>
        </p:nvGraphicFramePr>
        <p:xfrm>
          <a:off x="2730463" y="234445"/>
          <a:ext cx="686432" cy="622932"/>
        </p:xfrm>
        <a:graphic>
          <a:graphicData uri="http://schemas.openxmlformats.org/drawingml/2006/table">
            <a:tbl>
              <a:tblPr firstRow="1" bandRow="1">
                <a:tableStyleId>{5C22544A-7EE6-4342-B048-85BDC9FD1C3A}</a:tableStyleId>
              </a:tblPr>
              <a:tblGrid>
                <a:gridCol w="686432">
                  <a:extLst>
                    <a:ext uri="{9D8B030D-6E8A-4147-A177-3AD203B41FA5}">
                      <a16:colId xmlns:a16="http://schemas.microsoft.com/office/drawing/2014/main" val="4002730172"/>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7E0D8397-ABA4-4114-7BD6-2AEFD3C1C637}"/>
                  </a:ext>
                </a:extLst>
              </p:cNvPr>
              <p:cNvSpPr txBox="1"/>
              <p:nvPr/>
            </p:nvSpPr>
            <p:spPr>
              <a:xfrm>
                <a:off x="3416895" y="249134"/>
                <a:ext cx="1980699" cy="51257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797" b="0" i="1" dirty="0" smtClean="0">
                          <a:latin typeface="Cambria Math" panose="02040503050406030204" pitchFamily="18" charset="0"/>
                          <a:cs typeface="Times New Roman" panose="02020603050405020304" pitchFamily="18" charset="0"/>
                        </a:rPr>
                        <m:t>𝑝</m:t>
                      </m:r>
                      <m:d>
                        <m:dPr>
                          <m:ctrlPr>
                            <a:rPr lang="en-US" sz="2797" i="1" dirty="0" smtClean="0">
                              <a:solidFill>
                                <a:schemeClr val="tx1"/>
                              </a:solidFill>
                              <a:latin typeface="Cambria Math" panose="02040503050406030204" pitchFamily="18" charset="0"/>
                              <a:cs typeface="Times New Roman" panose="02020603050405020304" pitchFamily="18" charset="0"/>
                            </a:rPr>
                          </m:ctrlPr>
                        </m:dPr>
                        <m:e>
                          <m:r>
                            <a:rPr lang="en-US" sz="2797" b="0" i="1" dirty="0" smtClean="0">
                              <a:solidFill>
                                <a:schemeClr val="tx1"/>
                              </a:solidFill>
                              <a:latin typeface="Cambria Math" panose="02040503050406030204" pitchFamily="18" charset="0"/>
                              <a:cs typeface="Times New Roman" panose="02020603050405020304" pitchFamily="18" charset="0"/>
                            </a:rPr>
                            <m:t>𝑦</m:t>
                          </m:r>
                          <m:r>
                            <a:rPr lang="en-US" sz="2797" i="1" dirty="0">
                              <a:solidFill>
                                <a:schemeClr val="tx1"/>
                              </a:solidFill>
                              <a:latin typeface="Cambria Math" panose="02040503050406030204" pitchFamily="18" charset="0"/>
                              <a:cs typeface="Times New Roman" panose="02020603050405020304" pitchFamily="18" charset="0"/>
                            </a:rPr>
                            <m:t>=1</m:t>
                          </m:r>
                        </m:e>
                        <m:e>
                          <m:r>
                            <a:rPr lang="en-US" sz="2797" b="0" i="1" dirty="0" smtClean="0">
                              <a:solidFill>
                                <a:schemeClr val="tx1"/>
                              </a:solidFill>
                              <a:latin typeface="Cambria Math" panose="02040503050406030204" pitchFamily="18" charset="0"/>
                              <a:cs typeface="Times New Roman" panose="02020603050405020304" pitchFamily="18" charset="0"/>
                            </a:rPr>
                            <m:t>𝑥</m:t>
                          </m:r>
                        </m:e>
                      </m:d>
                    </m:oMath>
                  </m:oMathPara>
                </a14:m>
                <a:endParaRPr lang="en-US" sz="2797" baseline="-25000" dirty="0">
                  <a:latin typeface="Times New Roman" panose="02020603050405020304" pitchFamily="18" charset="0"/>
                  <a:cs typeface="Times New Roman" panose="02020603050405020304" pitchFamily="18" charset="0"/>
                </a:endParaRPr>
              </a:p>
            </p:txBody>
          </p:sp>
        </mc:Choice>
        <mc:Fallback xmlns="">
          <p:sp>
            <p:nvSpPr>
              <p:cNvPr id="76" name="TextBox 75">
                <a:extLst>
                  <a:ext uri="{FF2B5EF4-FFF2-40B4-BE49-F238E27FC236}">
                    <a16:creationId xmlns:a16="http://schemas.microsoft.com/office/drawing/2014/main" id="{7E0D8397-ABA4-4114-7BD6-2AEFD3C1C637}"/>
                  </a:ext>
                </a:extLst>
              </p:cNvPr>
              <p:cNvSpPr txBox="1">
                <a:spLocks noRot="1" noChangeAspect="1" noMove="1" noResize="1" noEditPoints="1" noAdjustHandles="1" noChangeArrowheads="1" noChangeShapeType="1" noTextEdit="1"/>
              </p:cNvSpPr>
              <p:nvPr/>
            </p:nvSpPr>
            <p:spPr>
              <a:xfrm>
                <a:off x="3416895" y="249134"/>
                <a:ext cx="1980699" cy="512576"/>
              </a:xfrm>
              <a:prstGeom prst="rect">
                <a:avLst/>
              </a:prstGeom>
              <a:blipFill>
                <a:blip r:embed="rId11"/>
                <a:stretch>
                  <a:fillRect l="-1923" b="-11905"/>
                </a:stretch>
              </a:blipFill>
            </p:spPr>
            <p:txBody>
              <a:bodyPr/>
              <a:lstStyle/>
              <a:p>
                <a:r>
                  <a:rPr lang="en-US">
                    <a:noFill/>
                  </a:rPr>
                  <a:t> </a:t>
                </a:r>
              </a:p>
            </p:txBody>
          </p:sp>
        </mc:Fallback>
      </mc:AlternateContent>
      <p:sp>
        <p:nvSpPr>
          <p:cNvPr id="38" name="Title 1">
            <a:extLst>
              <a:ext uri="{FF2B5EF4-FFF2-40B4-BE49-F238E27FC236}">
                <a16:creationId xmlns:a16="http://schemas.microsoft.com/office/drawing/2014/main" id="{E3B62E7F-EFBD-A9F4-4809-011E7F7E282B}"/>
              </a:ext>
            </a:extLst>
          </p:cNvPr>
          <p:cNvSpPr>
            <a:spLocks noGrp="1"/>
          </p:cNvSpPr>
          <p:nvPr>
            <p:ph type="title"/>
          </p:nvPr>
        </p:nvSpPr>
        <p:spPr>
          <a:xfrm>
            <a:off x="7057262" y="1336416"/>
            <a:ext cx="4828758" cy="3177338"/>
          </a:xfrm>
        </p:spPr>
        <p:txBody>
          <a:bodyPr>
            <a:noAutofit/>
          </a:bodyPr>
          <a:lstStyle/>
          <a:p>
            <a:r>
              <a:rPr lang="en-US" sz="4000" dirty="0">
                <a:latin typeface="+mn-lt"/>
              </a:rPr>
              <a:t>Quiz:</a:t>
            </a:r>
            <a:br>
              <a:rPr lang="en-US" sz="4000" dirty="0">
                <a:latin typeface="+mn-lt"/>
              </a:rPr>
            </a:br>
            <a:br>
              <a:rPr lang="en-US" sz="4000" dirty="0">
                <a:latin typeface="+mn-lt"/>
              </a:rPr>
            </a:br>
            <a:r>
              <a:rPr lang="en-US" sz="4000" dirty="0">
                <a:latin typeface="+mn-lt"/>
              </a:rPr>
              <a:t>1. How many logistic regressions are in this neural network?</a:t>
            </a:r>
            <a:br>
              <a:rPr lang="en-US" sz="4000" dirty="0">
                <a:latin typeface="+mn-lt"/>
              </a:rPr>
            </a:br>
            <a:br>
              <a:rPr lang="en-US" sz="4000" dirty="0">
                <a:latin typeface="+mn-lt"/>
              </a:rPr>
            </a:br>
            <a:r>
              <a:rPr lang="en-US" sz="4000" dirty="0">
                <a:latin typeface="+mn-lt"/>
              </a:rPr>
              <a:t>2. How many parameters are in this neural network?</a:t>
            </a:r>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C62AA479-70EF-C304-F852-154F34E8C25E}"/>
                  </a:ext>
                </a:extLst>
              </p:cNvPr>
              <p:cNvSpPr txBox="1"/>
              <p:nvPr/>
            </p:nvSpPr>
            <p:spPr>
              <a:xfrm>
                <a:off x="3395156" y="1746630"/>
                <a:ext cx="482826" cy="5125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797" b="0" i="1" dirty="0" smtClean="0">
                          <a:solidFill>
                            <a:schemeClr val="tx1"/>
                          </a:solidFill>
                          <a:latin typeface="Cambria Math" panose="02040503050406030204" pitchFamily="18" charset="0"/>
                          <a:cs typeface="Times New Roman" panose="02020603050405020304" pitchFamily="18" charset="0"/>
                        </a:rPr>
                        <m:t>𝑧</m:t>
                      </m:r>
                    </m:oMath>
                  </m:oMathPara>
                </a14:m>
                <a:endParaRPr lang="en-US" sz="2797" baseline="-250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40" name="TextBox 39">
                <a:extLst>
                  <a:ext uri="{FF2B5EF4-FFF2-40B4-BE49-F238E27FC236}">
                    <a16:creationId xmlns:a16="http://schemas.microsoft.com/office/drawing/2014/main" id="{C62AA479-70EF-C304-F852-154F34E8C25E}"/>
                  </a:ext>
                </a:extLst>
              </p:cNvPr>
              <p:cNvSpPr txBox="1">
                <a:spLocks noRot="1" noChangeAspect="1" noMove="1" noResize="1" noEditPoints="1" noAdjustHandles="1" noChangeArrowheads="1" noChangeShapeType="1" noTextEdit="1"/>
              </p:cNvSpPr>
              <p:nvPr/>
            </p:nvSpPr>
            <p:spPr>
              <a:xfrm>
                <a:off x="3395156" y="1746630"/>
                <a:ext cx="482826" cy="512576"/>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B07BF19E-837B-5E2B-0CEC-A6A91FC3AAA4}"/>
                  </a:ext>
                </a:extLst>
              </p:cNvPr>
              <p:cNvSpPr txBox="1"/>
              <p:nvPr/>
            </p:nvSpPr>
            <p:spPr>
              <a:xfrm>
                <a:off x="3782658" y="2925085"/>
                <a:ext cx="1980699" cy="51257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2797" b="1" i="1" dirty="0" smtClean="0">
                              <a:latin typeface="Cambria Math" panose="02040503050406030204" pitchFamily="18" charset="0"/>
                              <a:cs typeface="Times New Roman" panose="02020603050405020304" pitchFamily="18" charset="0"/>
                            </a:rPr>
                          </m:ctrlPr>
                        </m:sSubPr>
                        <m:e>
                          <m:r>
                            <a:rPr lang="en-US" sz="2797" b="1" i="1" dirty="0" smtClean="0">
                              <a:latin typeface="Cambria Math" panose="02040503050406030204" pitchFamily="18" charset="0"/>
                              <a:cs typeface="Times New Roman" panose="02020603050405020304" pitchFamily="18" charset="0"/>
                            </a:rPr>
                            <m:t>𝒉</m:t>
                          </m:r>
                        </m:e>
                        <m:sub>
                          <m:r>
                            <a:rPr lang="en-US" sz="2797" b="0" i="1" dirty="0" smtClean="0">
                              <a:latin typeface="Cambria Math" panose="02040503050406030204" pitchFamily="18" charset="0"/>
                              <a:cs typeface="Times New Roman" panose="02020603050405020304" pitchFamily="18" charset="0"/>
                            </a:rPr>
                            <m:t>2</m:t>
                          </m:r>
                        </m:sub>
                      </m:sSub>
                    </m:oMath>
                  </m:oMathPara>
                </a14:m>
                <a:endParaRPr lang="en-US" sz="2797" b="1" baseline="-25000" dirty="0">
                  <a:latin typeface="Times New Roman" panose="02020603050405020304" pitchFamily="18" charset="0"/>
                  <a:cs typeface="Times New Roman" panose="02020603050405020304" pitchFamily="18" charset="0"/>
                </a:endParaRPr>
              </a:p>
            </p:txBody>
          </p:sp>
        </mc:Choice>
        <mc:Fallback xmlns="">
          <p:sp>
            <p:nvSpPr>
              <p:cNvPr id="41" name="TextBox 40">
                <a:extLst>
                  <a:ext uri="{FF2B5EF4-FFF2-40B4-BE49-F238E27FC236}">
                    <a16:creationId xmlns:a16="http://schemas.microsoft.com/office/drawing/2014/main" id="{B07BF19E-837B-5E2B-0CEC-A6A91FC3AAA4}"/>
                  </a:ext>
                </a:extLst>
              </p:cNvPr>
              <p:cNvSpPr txBox="1">
                <a:spLocks noRot="1" noChangeAspect="1" noMove="1" noResize="1" noEditPoints="1" noAdjustHandles="1" noChangeArrowheads="1" noChangeShapeType="1" noTextEdit="1"/>
              </p:cNvSpPr>
              <p:nvPr/>
            </p:nvSpPr>
            <p:spPr>
              <a:xfrm>
                <a:off x="3782658" y="2925085"/>
                <a:ext cx="1980699" cy="512576"/>
              </a:xfrm>
              <a:prstGeom prst="rect">
                <a:avLst/>
              </a:prstGeom>
              <a:blipFill>
                <a:blip r:embed="rId13"/>
                <a:stretch>
                  <a:fillRect l="-2564" b="-7317"/>
                </a:stretch>
              </a:blipFill>
            </p:spPr>
            <p:txBody>
              <a:bodyPr/>
              <a:lstStyle/>
              <a:p>
                <a:r>
                  <a:rPr lang="en-US">
                    <a:noFill/>
                  </a:rPr>
                  <a:t> </a:t>
                </a:r>
              </a:p>
            </p:txBody>
          </p:sp>
        </mc:Fallback>
      </mc:AlternateContent>
      <p:sp>
        <p:nvSpPr>
          <p:cNvPr id="8" name="Rounded Rectangle 7">
            <a:extLst>
              <a:ext uri="{FF2B5EF4-FFF2-40B4-BE49-F238E27FC236}">
                <a16:creationId xmlns:a16="http://schemas.microsoft.com/office/drawing/2014/main" id="{2571A929-F31B-842C-7678-6EDA9C66B0AA}"/>
              </a:ext>
            </a:extLst>
          </p:cNvPr>
          <p:cNvSpPr/>
          <p:nvPr/>
        </p:nvSpPr>
        <p:spPr>
          <a:xfrm>
            <a:off x="1765602" y="2607363"/>
            <a:ext cx="4224759" cy="1127882"/>
          </a:xfrm>
          <a:prstGeom prst="roundRect">
            <a:avLst/>
          </a:prstGeom>
          <a:noFill/>
          <a:ln w="38100"/>
        </p:spPr>
        <p:style>
          <a:lnRef idx="2">
            <a:schemeClr val="accent4"/>
          </a:lnRef>
          <a:fillRef idx="1">
            <a:schemeClr val="lt1"/>
          </a:fillRef>
          <a:effectRef idx="0">
            <a:schemeClr val="accent4"/>
          </a:effectRef>
          <a:fontRef idx="minor">
            <a:schemeClr val="dk1"/>
          </a:fontRef>
        </p:style>
        <p:txBody>
          <a:bodyPr rtlCol="0" anchor="ctr"/>
          <a:lstStyle/>
          <a:p>
            <a:pPr algn="r"/>
            <a:r>
              <a:rPr lang="en-US" i="1" dirty="0"/>
              <a:t>Hidden Layer 2</a:t>
            </a:r>
          </a:p>
        </p:txBody>
      </p:sp>
      <p:graphicFrame>
        <p:nvGraphicFramePr>
          <p:cNvPr id="28" name="Table 27">
            <a:extLst>
              <a:ext uri="{FF2B5EF4-FFF2-40B4-BE49-F238E27FC236}">
                <a16:creationId xmlns:a16="http://schemas.microsoft.com/office/drawing/2014/main" id="{66EC8CFC-7736-62EF-4BFE-C5BEF695BAA6}"/>
              </a:ext>
            </a:extLst>
          </p:cNvPr>
          <p:cNvGraphicFramePr>
            <a:graphicFrameLocks noGrp="1"/>
          </p:cNvGraphicFramePr>
          <p:nvPr/>
        </p:nvGraphicFramePr>
        <p:xfrm>
          <a:off x="1973863" y="4137176"/>
          <a:ext cx="2169093" cy="622932"/>
        </p:xfrm>
        <a:graphic>
          <a:graphicData uri="http://schemas.openxmlformats.org/drawingml/2006/table">
            <a:tbl>
              <a:tblPr firstRow="1" bandRow="1">
                <a:tableStyleId>{5C22544A-7EE6-4342-B048-85BDC9FD1C3A}</a:tableStyleId>
              </a:tblPr>
              <a:tblGrid>
                <a:gridCol w="723031">
                  <a:extLst>
                    <a:ext uri="{9D8B030D-6E8A-4147-A177-3AD203B41FA5}">
                      <a16:colId xmlns:a16="http://schemas.microsoft.com/office/drawing/2014/main" val="4002730172"/>
                    </a:ext>
                  </a:extLst>
                </a:gridCol>
                <a:gridCol w="723031">
                  <a:extLst>
                    <a:ext uri="{9D8B030D-6E8A-4147-A177-3AD203B41FA5}">
                      <a16:colId xmlns:a16="http://schemas.microsoft.com/office/drawing/2014/main" val="4166625752"/>
                    </a:ext>
                  </a:extLst>
                </a:gridCol>
                <a:gridCol w="723031">
                  <a:extLst>
                    <a:ext uri="{9D8B030D-6E8A-4147-A177-3AD203B41FA5}">
                      <a16:colId xmlns:a16="http://schemas.microsoft.com/office/drawing/2014/main" val="2833431289"/>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p:cxnSp>
        <p:nvCxnSpPr>
          <p:cNvPr id="32" name="Straight Arrow Connector 31">
            <a:extLst>
              <a:ext uri="{FF2B5EF4-FFF2-40B4-BE49-F238E27FC236}">
                <a16:creationId xmlns:a16="http://schemas.microsoft.com/office/drawing/2014/main" id="{C21C51C2-4A8E-3545-221D-4DC9A79C4BEF}"/>
              </a:ext>
            </a:extLst>
          </p:cNvPr>
          <p:cNvCxnSpPr>
            <a:cxnSpLocks/>
          </p:cNvCxnSpPr>
          <p:nvPr/>
        </p:nvCxnSpPr>
        <p:spPr>
          <a:xfrm flipH="1" flipV="1">
            <a:off x="3524298" y="3486613"/>
            <a:ext cx="225660" cy="6369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9FAAEA7B-499E-91FB-EC14-B709EBD4593B}"/>
              </a:ext>
            </a:extLst>
          </p:cNvPr>
          <p:cNvCxnSpPr>
            <a:cxnSpLocks/>
          </p:cNvCxnSpPr>
          <p:nvPr/>
        </p:nvCxnSpPr>
        <p:spPr>
          <a:xfrm flipV="1">
            <a:off x="2371778" y="3486613"/>
            <a:ext cx="215938" cy="62874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12CFB52F-318B-6DB1-5093-2F29283C76C7}"/>
                  </a:ext>
                </a:extLst>
              </p:cNvPr>
              <p:cNvSpPr txBox="1"/>
              <p:nvPr/>
            </p:nvSpPr>
            <p:spPr>
              <a:xfrm>
                <a:off x="4156282" y="4198580"/>
                <a:ext cx="1980699" cy="51257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2797" b="1" i="1" dirty="0" smtClean="0">
                              <a:latin typeface="Cambria Math" panose="02040503050406030204" pitchFamily="18" charset="0"/>
                              <a:cs typeface="Times New Roman" panose="02020603050405020304" pitchFamily="18" charset="0"/>
                            </a:rPr>
                          </m:ctrlPr>
                        </m:sSubPr>
                        <m:e>
                          <m:r>
                            <a:rPr lang="en-US" sz="2797" b="1" i="1" dirty="0" smtClean="0">
                              <a:latin typeface="Cambria Math" panose="02040503050406030204" pitchFamily="18" charset="0"/>
                              <a:cs typeface="Times New Roman" panose="02020603050405020304" pitchFamily="18" charset="0"/>
                            </a:rPr>
                            <m:t>𝒉</m:t>
                          </m:r>
                        </m:e>
                        <m:sub>
                          <m:r>
                            <a:rPr lang="en-US" sz="2797" b="0" i="1" dirty="0" smtClean="0">
                              <a:latin typeface="Cambria Math" panose="02040503050406030204" pitchFamily="18" charset="0"/>
                              <a:cs typeface="Times New Roman" panose="02020603050405020304" pitchFamily="18" charset="0"/>
                            </a:rPr>
                            <m:t>1</m:t>
                          </m:r>
                        </m:sub>
                      </m:sSub>
                    </m:oMath>
                  </m:oMathPara>
                </a14:m>
                <a:endParaRPr lang="en-US" sz="2797" b="1" baseline="-25000" dirty="0">
                  <a:latin typeface="Times New Roman" panose="02020603050405020304" pitchFamily="18" charset="0"/>
                  <a:cs typeface="Times New Roman" panose="02020603050405020304" pitchFamily="18" charset="0"/>
                </a:endParaRPr>
              </a:p>
            </p:txBody>
          </p:sp>
        </mc:Choice>
        <mc:Fallback xmlns="">
          <p:sp>
            <p:nvSpPr>
              <p:cNvPr id="35" name="TextBox 34">
                <a:extLst>
                  <a:ext uri="{FF2B5EF4-FFF2-40B4-BE49-F238E27FC236}">
                    <a16:creationId xmlns:a16="http://schemas.microsoft.com/office/drawing/2014/main" id="{12CFB52F-318B-6DB1-5093-2F29283C76C7}"/>
                  </a:ext>
                </a:extLst>
              </p:cNvPr>
              <p:cNvSpPr txBox="1">
                <a:spLocks noRot="1" noChangeAspect="1" noMove="1" noResize="1" noEditPoints="1" noAdjustHandles="1" noChangeArrowheads="1" noChangeShapeType="1" noTextEdit="1"/>
              </p:cNvSpPr>
              <p:nvPr/>
            </p:nvSpPr>
            <p:spPr>
              <a:xfrm>
                <a:off x="4156282" y="4198580"/>
                <a:ext cx="1980699" cy="512576"/>
              </a:xfrm>
              <a:prstGeom prst="rect">
                <a:avLst/>
              </a:prstGeom>
              <a:blipFill>
                <a:blip r:embed="rId14"/>
                <a:stretch>
                  <a:fillRect l="-1911" b="-4762"/>
                </a:stretch>
              </a:blipFill>
            </p:spPr>
            <p:txBody>
              <a:bodyPr/>
              <a:lstStyle/>
              <a:p>
                <a:r>
                  <a:rPr lang="en-US">
                    <a:noFill/>
                  </a:rPr>
                  <a:t> </a:t>
                </a:r>
              </a:p>
            </p:txBody>
          </p:sp>
        </mc:Fallback>
      </mc:AlternateContent>
      <p:sp>
        <p:nvSpPr>
          <p:cNvPr id="36" name="Rounded Rectangle 35">
            <a:extLst>
              <a:ext uri="{FF2B5EF4-FFF2-40B4-BE49-F238E27FC236}">
                <a16:creationId xmlns:a16="http://schemas.microsoft.com/office/drawing/2014/main" id="{03602309-F2BF-6154-2763-A5D76208D392}"/>
              </a:ext>
            </a:extLst>
          </p:cNvPr>
          <p:cNvSpPr/>
          <p:nvPr/>
        </p:nvSpPr>
        <p:spPr>
          <a:xfrm>
            <a:off x="1765603" y="3879189"/>
            <a:ext cx="4595868" cy="1127882"/>
          </a:xfrm>
          <a:prstGeom prst="roundRect">
            <a:avLst/>
          </a:prstGeom>
          <a:noFill/>
          <a:ln w="38100"/>
        </p:spPr>
        <p:style>
          <a:lnRef idx="2">
            <a:schemeClr val="accent4"/>
          </a:lnRef>
          <a:fillRef idx="1">
            <a:schemeClr val="lt1"/>
          </a:fillRef>
          <a:effectRef idx="0">
            <a:schemeClr val="accent4"/>
          </a:effectRef>
          <a:fontRef idx="minor">
            <a:schemeClr val="dk1"/>
          </a:fontRef>
        </p:style>
        <p:txBody>
          <a:bodyPr rtlCol="0" anchor="ctr"/>
          <a:lstStyle/>
          <a:p>
            <a:pPr algn="r"/>
            <a:r>
              <a:rPr lang="en-US" i="1" dirty="0"/>
              <a:t>Hidden Layer 1</a:t>
            </a:r>
          </a:p>
        </p:txBody>
      </p:sp>
      <p:cxnSp>
        <p:nvCxnSpPr>
          <p:cNvPr id="37" name="Straight Arrow Connector 36">
            <a:extLst>
              <a:ext uri="{FF2B5EF4-FFF2-40B4-BE49-F238E27FC236}">
                <a16:creationId xmlns:a16="http://schemas.microsoft.com/office/drawing/2014/main" id="{88ABD852-E986-E8A5-F788-0EB3CE1D6D09}"/>
              </a:ext>
            </a:extLst>
          </p:cNvPr>
          <p:cNvCxnSpPr>
            <a:cxnSpLocks/>
            <a:stCxn id="28" idx="0"/>
          </p:cNvCxnSpPr>
          <p:nvPr/>
        </p:nvCxnSpPr>
        <p:spPr>
          <a:xfrm flipH="1" flipV="1">
            <a:off x="2739605" y="3480798"/>
            <a:ext cx="318804" cy="65637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7634041D-2850-F842-F342-85A7DC8769A1}"/>
              </a:ext>
            </a:extLst>
          </p:cNvPr>
          <p:cNvCxnSpPr>
            <a:cxnSpLocks/>
          </p:cNvCxnSpPr>
          <p:nvPr/>
        </p:nvCxnSpPr>
        <p:spPr>
          <a:xfrm flipV="1">
            <a:off x="2467220" y="3471858"/>
            <a:ext cx="824133" cy="64350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a:extLst>
              <a:ext uri="{FF2B5EF4-FFF2-40B4-BE49-F238E27FC236}">
                <a16:creationId xmlns:a16="http://schemas.microsoft.com/office/drawing/2014/main" id="{C148EB3D-3DAC-6BCF-79A1-723B530B9948}"/>
              </a:ext>
            </a:extLst>
          </p:cNvPr>
          <p:cNvCxnSpPr>
            <a:cxnSpLocks/>
          </p:cNvCxnSpPr>
          <p:nvPr/>
        </p:nvCxnSpPr>
        <p:spPr>
          <a:xfrm flipV="1">
            <a:off x="3163011" y="3471858"/>
            <a:ext cx="215938" cy="62874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C0C69575-571A-2B02-9E1D-720F4860E478}"/>
              </a:ext>
            </a:extLst>
          </p:cNvPr>
          <p:cNvCxnSpPr>
            <a:cxnSpLocks/>
          </p:cNvCxnSpPr>
          <p:nvPr/>
        </p:nvCxnSpPr>
        <p:spPr>
          <a:xfrm flipH="1" flipV="1">
            <a:off x="2859685" y="3480798"/>
            <a:ext cx="766144" cy="64963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 name="Straight Arrow Connector 1">
            <a:extLst>
              <a:ext uri="{FF2B5EF4-FFF2-40B4-BE49-F238E27FC236}">
                <a16:creationId xmlns:a16="http://schemas.microsoft.com/office/drawing/2014/main" id="{50D3F6B8-2548-4569-43EA-D5904C96A82D}"/>
              </a:ext>
            </a:extLst>
          </p:cNvPr>
          <p:cNvCxnSpPr>
            <a:cxnSpLocks/>
          </p:cNvCxnSpPr>
          <p:nvPr/>
        </p:nvCxnSpPr>
        <p:spPr>
          <a:xfrm flipH="1" flipV="1">
            <a:off x="2267318" y="4780614"/>
            <a:ext cx="275428" cy="5973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 name="Straight Arrow Connector 2">
            <a:extLst>
              <a:ext uri="{FF2B5EF4-FFF2-40B4-BE49-F238E27FC236}">
                <a16:creationId xmlns:a16="http://schemas.microsoft.com/office/drawing/2014/main" id="{C14B7B4E-FE00-B801-E2F5-F40BE4AA4A59}"/>
              </a:ext>
            </a:extLst>
          </p:cNvPr>
          <p:cNvCxnSpPr>
            <a:cxnSpLocks/>
          </p:cNvCxnSpPr>
          <p:nvPr/>
        </p:nvCxnSpPr>
        <p:spPr>
          <a:xfrm flipH="1" flipV="1">
            <a:off x="2467220" y="4754293"/>
            <a:ext cx="958441" cy="63043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graphicFrame>
            <p:nvGraphicFramePr>
              <p:cNvPr id="7" name="Table 6">
                <a:extLst>
                  <a:ext uri="{FF2B5EF4-FFF2-40B4-BE49-F238E27FC236}">
                    <a16:creationId xmlns:a16="http://schemas.microsoft.com/office/drawing/2014/main" id="{3374A065-2291-E52D-7E95-4EBDC8AC3DFA}"/>
                  </a:ext>
                </a:extLst>
              </p:cNvPr>
              <p:cNvGraphicFramePr>
                <a:graphicFrameLocks noGrp="1"/>
              </p:cNvGraphicFramePr>
              <p:nvPr>
                <p:extLst>
                  <p:ext uri="{D42A27DB-BD31-4B8C-83A1-F6EECF244321}">
                    <p14:modId xmlns:p14="http://schemas.microsoft.com/office/powerpoint/2010/main" val="3042385649"/>
                  </p:ext>
                </p:extLst>
              </p:nvPr>
            </p:nvGraphicFramePr>
            <p:xfrm>
              <a:off x="2335378" y="5394760"/>
              <a:ext cx="1446062" cy="707853"/>
            </p:xfrm>
            <a:graphic>
              <a:graphicData uri="http://schemas.openxmlformats.org/drawingml/2006/table">
                <a:tbl>
                  <a:tblPr firstRow="1" bandRow="1">
                    <a:tableStyleId>{5C22544A-7EE6-4342-B048-85BDC9FD1C3A}</a:tableStyleId>
                  </a:tblPr>
                  <a:tblGrid>
                    <a:gridCol w="723031">
                      <a:extLst>
                        <a:ext uri="{9D8B030D-6E8A-4147-A177-3AD203B41FA5}">
                          <a16:colId xmlns:a16="http://schemas.microsoft.com/office/drawing/2014/main" val="440623976"/>
                        </a:ext>
                      </a:extLst>
                    </a:gridCol>
                    <a:gridCol w="723031">
                      <a:extLst>
                        <a:ext uri="{9D8B030D-6E8A-4147-A177-3AD203B41FA5}">
                          <a16:colId xmlns:a16="http://schemas.microsoft.com/office/drawing/2014/main" val="2300620790"/>
                        </a:ext>
                      </a:extLst>
                    </a:gridCol>
                  </a:tblGrid>
                  <a:tr h="707853">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1</m:t>
                                    </m:r>
                                  </m:sub>
                                </m:sSub>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2</m:t>
                                    </m:r>
                                  </m:sub>
                                </m:sSub>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Choice>
        <mc:Fallback>
          <p:graphicFrame>
            <p:nvGraphicFramePr>
              <p:cNvPr id="7" name="Table 6">
                <a:extLst>
                  <a:ext uri="{FF2B5EF4-FFF2-40B4-BE49-F238E27FC236}">
                    <a16:creationId xmlns:a16="http://schemas.microsoft.com/office/drawing/2014/main" id="{3374A065-2291-E52D-7E95-4EBDC8AC3DFA}"/>
                  </a:ext>
                </a:extLst>
              </p:cNvPr>
              <p:cNvGraphicFramePr>
                <a:graphicFrameLocks noGrp="1"/>
              </p:cNvGraphicFramePr>
              <p:nvPr>
                <p:extLst>
                  <p:ext uri="{D42A27DB-BD31-4B8C-83A1-F6EECF244321}">
                    <p14:modId xmlns:p14="http://schemas.microsoft.com/office/powerpoint/2010/main" val="3042385649"/>
                  </p:ext>
                </p:extLst>
              </p:nvPr>
            </p:nvGraphicFramePr>
            <p:xfrm>
              <a:off x="2335378" y="5394760"/>
              <a:ext cx="1446062" cy="707853"/>
            </p:xfrm>
            <a:graphic>
              <a:graphicData uri="http://schemas.openxmlformats.org/drawingml/2006/table">
                <a:tbl>
                  <a:tblPr firstRow="1" bandRow="1">
                    <a:tableStyleId>{5C22544A-7EE6-4342-B048-85BDC9FD1C3A}</a:tableStyleId>
                  </a:tblPr>
                  <a:tblGrid>
                    <a:gridCol w="723031">
                      <a:extLst>
                        <a:ext uri="{9D8B030D-6E8A-4147-A177-3AD203B41FA5}">
                          <a16:colId xmlns:a16="http://schemas.microsoft.com/office/drawing/2014/main" val="440623976"/>
                        </a:ext>
                      </a:extLst>
                    </a:gridCol>
                    <a:gridCol w="723031">
                      <a:extLst>
                        <a:ext uri="{9D8B030D-6E8A-4147-A177-3AD203B41FA5}">
                          <a16:colId xmlns:a16="http://schemas.microsoft.com/office/drawing/2014/main" val="2300620790"/>
                        </a:ext>
                      </a:extLst>
                    </a:gridCol>
                  </a:tblGrid>
                  <a:tr h="707853">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15"/>
                          <a:stretch>
                            <a:fillRect l="-3448" t="-3509" r="-103448" b="-5263"/>
                          </a:stretch>
                        </a:blipFill>
                      </a:tcPr>
                    </a:tc>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15"/>
                          <a:stretch>
                            <a:fillRect l="-105263" t="-3509" r="-5263" b="-5263"/>
                          </a:stretch>
                        </a:blipFill>
                      </a:tcPr>
                    </a:tc>
                    <a:extLst>
                      <a:ext uri="{0D108BD9-81ED-4DB2-BD59-A6C34878D82A}">
                        <a16:rowId xmlns:a16="http://schemas.microsoft.com/office/drawing/2014/main" val="3775152605"/>
                      </a:ext>
                    </a:extLst>
                  </a:tr>
                </a:tbl>
              </a:graphicData>
            </a:graphic>
          </p:graphicFrame>
        </mc:Fallback>
      </mc:AlternateContent>
      <p:sp>
        <p:nvSpPr>
          <p:cNvPr id="9" name="TextBox 8">
            <a:extLst>
              <a:ext uri="{FF2B5EF4-FFF2-40B4-BE49-F238E27FC236}">
                <a16:creationId xmlns:a16="http://schemas.microsoft.com/office/drawing/2014/main" id="{D83C4E56-FC18-E898-0C46-C46D65DEF611}"/>
              </a:ext>
            </a:extLst>
          </p:cNvPr>
          <p:cNvSpPr txBox="1"/>
          <p:nvPr/>
        </p:nvSpPr>
        <p:spPr>
          <a:xfrm rot="18054908">
            <a:off x="1899788" y="6476597"/>
            <a:ext cx="1095366" cy="307777"/>
          </a:xfrm>
          <a:prstGeom prst="rect">
            <a:avLst/>
          </a:prstGeom>
          <a:noFill/>
        </p:spPr>
        <p:txBody>
          <a:bodyPr wrap="square" rtlCol="0">
            <a:spAutoFit/>
          </a:bodyPr>
          <a:lstStyle/>
          <a:p>
            <a:pPr algn="r"/>
            <a:r>
              <a:rPr lang="en-US" sz="1400" dirty="0"/>
              <a:t>Age &gt;60</a:t>
            </a:r>
          </a:p>
        </p:txBody>
      </p:sp>
      <p:sp>
        <p:nvSpPr>
          <p:cNvPr id="10" name="TextBox 9">
            <a:extLst>
              <a:ext uri="{FF2B5EF4-FFF2-40B4-BE49-F238E27FC236}">
                <a16:creationId xmlns:a16="http://schemas.microsoft.com/office/drawing/2014/main" id="{E7FC97BE-CF2F-83F0-4595-739F23717808}"/>
              </a:ext>
            </a:extLst>
          </p:cNvPr>
          <p:cNvSpPr txBox="1"/>
          <p:nvPr/>
        </p:nvSpPr>
        <p:spPr>
          <a:xfrm rot="18054908">
            <a:off x="2615414" y="6495652"/>
            <a:ext cx="1090081" cy="307777"/>
          </a:xfrm>
          <a:prstGeom prst="rect">
            <a:avLst/>
          </a:prstGeom>
          <a:noFill/>
        </p:spPr>
        <p:txBody>
          <a:bodyPr wrap="square" rtlCol="0">
            <a:spAutoFit/>
          </a:bodyPr>
          <a:lstStyle/>
          <a:p>
            <a:pPr algn="r"/>
            <a:r>
              <a:rPr lang="en-US" sz="1400" dirty="0"/>
              <a:t>Sex</a:t>
            </a:r>
          </a:p>
        </p:txBody>
      </p:sp>
      <p:cxnSp>
        <p:nvCxnSpPr>
          <p:cNvPr id="11" name="Straight Arrow Connector 10">
            <a:extLst>
              <a:ext uri="{FF2B5EF4-FFF2-40B4-BE49-F238E27FC236}">
                <a16:creationId xmlns:a16="http://schemas.microsoft.com/office/drawing/2014/main" id="{0DF4406E-C953-B697-08C4-BC911F26967B}"/>
              </a:ext>
            </a:extLst>
          </p:cNvPr>
          <p:cNvCxnSpPr>
            <a:cxnSpLocks/>
          </p:cNvCxnSpPr>
          <p:nvPr/>
        </p:nvCxnSpPr>
        <p:spPr>
          <a:xfrm flipV="1">
            <a:off x="2809538" y="4766855"/>
            <a:ext cx="888788" cy="61787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1D08EA48-A19E-8C92-48D5-7F0AB3E7666F}"/>
              </a:ext>
            </a:extLst>
          </p:cNvPr>
          <p:cNvCxnSpPr>
            <a:cxnSpLocks/>
          </p:cNvCxnSpPr>
          <p:nvPr/>
        </p:nvCxnSpPr>
        <p:spPr>
          <a:xfrm flipV="1">
            <a:off x="3621299" y="4754293"/>
            <a:ext cx="160141" cy="63043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88B6F55B-CADC-63A1-1A84-5212A369FCBA}"/>
              </a:ext>
            </a:extLst>
          </p:cNvPr>
          <p:cNvCxnSpPr>
            <a:cxnSpLocks/>
          </p:cNvCxnSpPr>
          <p:nvPr/>
        </p:nvCxnSpPr>
        <p:spPr>
          <a:xfrm flipH="1" flipV="1">
            <a:off x="3197487" y="4744260"/>
            <a:ext cx="302510" cy="63371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22195A1A-6B9F-1ECF-EBEB-5F40C5D84088}"/>
              </a:ext>
            </a:extLst>
          </p:cNvPr>
          <p:cNvCxnSpPr>
            <a:cxnSpLocks/>
          </p:cNvCxnSpPr>
          <p:nvPr/>
        </p:nvCxnSpPr>
        <p:spPr>
          <a:xfrm flipV="1">
            <a:off x="2664048" y="4766855"/>
            <a:ext cx="259394" cy="61723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703509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315ED-205A-BB4F-86E2-4BDA73F28C0F}"/>
              </a:ext>
            </a:extLst>
          </p:cNvPr>
          <p:cNvSpPr>
            <a:spLocks noGrp="1"/>
          </p:cNvSpPr>
          <p:nvPr>
            <p:ph type="title"/>
          </p:nvPr>
        </p:nvSpPr>
        <p:spPr>
          <a:xfrm>
            <a:off x="838200" y="365126"/>
            <a:ext cx="10515600" cy="992118"/>
          </a:xfrm>
        </p:spPr>
        <p:txBody>
          <a:bodyPr>
            <a:normAutofit fontScale="90000"/>
          </a:bodyPr>
          <a:lstStyle/>
          <a:p>
            <a:r>
              <a:rPr lang="en-US" sz="4800" dirty="0"/>
              <a:t>We need more flexible, non-linear classifiers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4D289BE-3678-4E4C-A0AB-C9A80FCBF38B}"/>
                  </a:ext>
                </a:extLst>
              </p:cNvPr>
              <p:cNvSpPr>
                <a:spLocks noGrp="1"/>
              </p:cNvSpPr>
              <p:nvPr>
                <p:ph sz="half" idx="1"/>
              </p:nvPr>
            </p:nvSpPr>
            <p:spPr>
              <a:xfrm>
                <a:off x="527187" y="1640264"/>
                <a:ext cx="5378757" cy="4852610"/>
              </a:xfrm>
            </p:spPr>
            <p:txBody>
              <a:bodyPr>
                <a:normAutofit fontScale="77500" lnSpcReduction="20000"/>
              </a:bodyPr>
              <a:lstStyle/>
              <a:p>
                <a:r>
                  <a:rPr lang="en-US" dirty="0"/>
                  <a:t>Suppose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1</m:t>
                        </m:r>
                      </m:sub>
                    </m:sSub>
                    <m:r>
                      <a:rPr lang="en-US" i="1" dirty="0">
                        <a:latin typeface="Cambria Math" panose="02040503050406030204" pitchFamily="18" charset="0"/>
                      </a:rPr>
                      <m:t> </m:t>
                    </m:r>
                  </m:oMath>
                </a14:m>
                <a:r>
                  <a:rPr lang="en-US" dirty="0"/>
                  <a:t>and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2</m:t>
                        </m:r>
                      </m:sub>
                    </m:sSub>
                  </m:oMath>
                </a14:m>
                <a:r>
                  <a:rPr lang="en-US" dirty="0"/>
                  <a:t> are biomarker values</a:t>
                </a:r>
              </a:p>
              <a:p>
                <a:endParaRPr lang="en-US" dirty="0"/>
              </a:p>
              <a:p>
                <a:r>
                  <a:rPr lang="en-US" dirty="0"/>
                  <a:t>After biopsy:</a:t>
                </a:r>
              </a:p>
              <a:p>
                <a:pPr lvl="1"/>
                <a:r>
                  <a:rPr lang="en-US" dirty="0"/>
                  <a:t>Blue patients: benign</a:t>
                </a:r>
              </a:p>
              <a:p>
                <a:pPr lvl="1"/>
                <a:r>
                  <a:rPr lang="en-US" dirty="0"/>
                  <a:t>Red patients: malignant</a:t>
                </a:r>
              </a:p>
              <a:p>
                <a:endParaRPr lang="en-US" dirty="0"/>
              </a:p>
              <a:p>
                <a:r>
                  <a:rPr lang="en-US" dirty="0"/>
                  <a:t>We need a model that can distinguish between the two, but logistic regression cannot: </a:t>
                </a:r>
                <a:r>
                  <a:rPr lang="en-US" u="sng" dirty="0"/>
                  <a:t>it can only draw </a:t>
                </a:r>
                <a:r>
                  <a:rPr lang="en-US" b="1" u="sng" dirty="0"/>
                  <a:t>linear</a:t>
                </a:r>
                <a:r>
                  <a:rPr lang="en-US" u="sng" dirty="0"/>
                  <a:t> decision boundaries</a:t>
                </a:r>
                <a:r>
                  <a:rPr lang="en-US" dirty="0"/>
                  <a:t>.</a:t>
                </a:r>
              </a:p>
              <a:p>
                <a:endParaRPr lang="en-US" dirty="0">
                  <a:solidFill>
                    <a:schemeClr val="tx1"/>
                  </a:solidFill>
                </a:endParaRPr>
              </a:p>
              <a:p>
                <a:r>
                  <a:rPr lang="en-US" dirty="0">
                    <a:solidFill>
                      <a:schemeClr val="tx1"/>
                    </a:solidFill>
                  </a:rPr>
                  <a:t>Today, we will see how we can “extend” logistic regression to form a multilayer perceptron (MLP) – in other words, a neural network – that can draw </a:t>
                </a:r>
                <a:r>
                  <a:rPr lang="en-US" b="1" dirty="0">
                    <a:solidFill>
                      <a:schemeClr val="tx1"/>
                    </a:solidFill>
                  </a:rPr>
                  <a:t>nonlinear</a:t>
                </a:r>
                <a:r>
                  <a:rPr lang="en-US" dirty="0">
                    <a:solidFill>
                      <a:schemeClr val="tx1"/>
                    </a:solidFill>
                  </a:rPr>
                  <a:t> decision boundaries</a:t>
                </a:r>
              </a:p>
            </p:txBody>
          </p:sp>
        </mc:Choice>
        <mc:Fallback xmlns="">
          <p:sp>
            <p:nvSpPr>
              <p:cNvPr id="3" name="Content Placeholder 2">
                <a:extLst>
                  <a:ext uri="{FF2B5EF4-FFF2-40B4-BE49-F238E27FC236}">
                    <a16:creationId xmlns:a16="http://schemas.microsoft.com/office/drawing/2014/main" id="{24D289BE-3678-4E4C-A0AB-C9A80FCBF38B}"/>
                  </a:ext>
                </a:extLst>
              </p:cNvPr>
              <p:cNvSpPr>
                <a:spLocks noGrp="1" noRot="1" noChangeAspect="1" noMove="1" noResize="1" noEditPoints="1" noAdjustHandles="1" noChangeArrowheads="1" noChangeShapeType="1" noTextEdit="1"/>
              </p:cNvSpPr>
              <p:nvPr>
                <p:ph sz="half" idx="1"/>
              </p:nvPr>
            </p:nvSpPr>
            <p:spPr>
              <a:xfrm>
                <a:off x="527187" y="1640264"/>
                <a:ext cx="5378757" cy="4852610"/>
              </a:xfrm>
              <a:blipFill>
                <a:blip r:embed="rId3"/>
                <a:stretch>
                  <a:fillRect l="-1176" t="-2611" r="-2353"/>
                </a:stretch>
              </a:blipFill>
            </p:spPr>
            <p:txBody>
              <a:bodyPr/>
              <a:lstStyle/>
              <a:p>
                <a:r>
                  <a:rPr lang="en-US">
                    <a:noFill/>
                  </a:rPr>
                  <a:t> </a:t>
                </a:r>
              </a:p>
            </p:txBody>
          </p:sp>
        </mc:Fallback>
      </mc:AlternateContent>
      <p:pic>
        <p:nvPicPr>
          <p:cNvPr id="5" name="Content Placeholder 7">
            <a:extLst>
              <a:ext uri="{FF2B5EF4-FFF2-40B4-BE49-F238E27FC236}">
                <a16:creationId xmlns:a16="http://schemas.microsoft.com/office/drawing/2014/main" id="{5A205B8E-8065-8249-82B1-46330BE67A2E}"/>
              </a:ext>
            </a:extLst>
          </p:cNvPr>
          <p:cNvPicPr>
            <a:picLocks noGrp="1" noChangeAspect="1"/>
          </p:cNvPicPr>
          <p:nvPr>
            <p:ph sz="half" idx="2"/>
          </p:nvPr>
        </p:nvPicPr>
        <p:blipFill>
          <a:blip r:embed="rId4"/>
          <a:stretch>
            <a:fillRect/>
          </a:stretch>
        </p:blipFill>
        <p:spPr>
          <a:xfrm>
            <a:off x="6616048" y="1415723"/>
            <a:ext cx="5077151" cy="5077151"/>
          </a:xfrm>
        </p:spPr>
      </p:pic>
      <p:sp>
        <p:nvSpPr>
          <p:cNvPr id="4" name="TextBox 3">
            <a:extLst>
              <a:ext uri="{FF2B5EF4-FFF2-40B4-BE49-F238E27FC236}">
                <a16:creationId xmlns:a16="http://schemas.microsoft.com/office/drawing/2014/main" id="{F8AAB3F9-274F-1C48-950E-D45CA2FA9B89}"/>
              </a:ext>
            </a:extLst>
          </p:cNvPr>
          <p:cNvSpPr txBox="1"/>
          <p:nvPr/>
        </p:nvSpPr>
        <p:spPr>
          <a:xfrm>
            <a:off x="7334137" y="1549202"/>
            <a:ext cx="3757311" cy="369332"/>
          </a:xfrm>
          <a:prstGeom prst="rect">
            <a:avLst/>
          </a:prstGeom>
          <a:noFill/>
        </p:spPr>
        <p:txBody>
          <a:bodyPr wrap="none" rtlCol="0">
            <a:spAutoFit/>
          </a:bodyPr>
          <a:lstStyle/>
          <a:p>
            <a:r>
              <a:rPr lang="en-US" dirty="0"/>
              <a:t>Logistic Regression Decision Boundary</a:t>
            </a:r>
          </a:p>
        </p:txBody>
      </p:sp>
    </p:spTree>
    <p:extLst>
      <p:ext uri="{BB962C8B-B14F-4D97-AF65-F5344CB8AC3E}">
        <p14:creationId xmlns:p14="http://schemas.microsoft.com/office/powerpoint/2010/main" val="4294934211"/>
      </p:ext>
    </p:extLst>
  </p:cSld>
  <p:clrMapOvr>
    <a:masterClrMapping/>
  </p:clrMapOvr>
  <mc:AlternateContent xmlns:mc="http://schemas.openxmlformats.org/markup-compatibility/2006" xmlns:p14="http://schemas.microsoft.com/office/powerpoint/2010/main">
    <mc:Choice Requires="p14">
      <p:transition spd="slow" p14:dur="2000" advTm="90712"/>
    </mc:Choice>
    <mc:Fallback xmlns="">
      <p:transition spd="slow" advTm="90712"/>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6DE84-3EDD-8036-3C4E-853C45FADE8D}"/>
              </a:ext>
            </a:extLst>
          </p:cNvPr>
          <p:cNvSpPr>
            <a:spLocks noGrp="1"/>
          </p:cNvSpPr>
          <p:nvPr>
            <p:ph type="title"/>
          </p:nvPr>
        </p:nvSpPr>
        <p:spPr/>
        <p:txBody>
          <a:bodyPr/>
          <a:lstStyle/>
          <a:p>
            <a:r>
              <a:rPr lang="en-US" dirty="0"/>
              <a:t>MLP for MNIST</a:t>
            </a:r>
          </a:p>
        </p:txBody>
      </p:sp>
      <p:sp>
        <p:nvSpPr>
          <p:cNvPr id="3" name="Text Placeholder 2">
            <a:extLst>
              <a:ext uri="{FF2B5EF4-FFF2-40B4-BE49-F238E27FC236}">
                <a16:creationId xmlns:a16="http://schemas.microsoft.com/office/drawing/2014/main" id="{9DF9CF02-5741-90A4-908C-6F7F623EE7C3}"/>
              </a:ext>
            </a:extLst>
          </p:cNvPr>
          <p:cNvSpPr>
            <a:spLocks noGrp="1"/>
          </p:cNvSpPr>
          <p:nvPr>
            <p:ph type="body" idx="1"/>
          </p:nvPr>
        </p:nvSpPr>
        <p:spPr/>
        <p:txBody>
          <a:bodyPr/>
          <a:lstStyle/>
          <a:p>
            <a:r>
              <a:rPr lang="en-US" dirty="0"/>
              <a:t>Moving toward computer vision</a:t>
            </a:r>
          </a:p>
        </p:txBody>
      </p:sp>
    </p:spTree>
    <p:extLst>
      <p:ext uri="{BB962C8B-B14F-4D97-AF65-F5344CB8AC3E}">
        <p14:creationId xmlns:p14="http://schemas.microsoft.com/office/powerpoint/2010/main" val="22636214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B76F062-3BA0-6A4F-A05E-6B982E6B84DA}"/>
              </a:ext>
            </a:extLst>
          </p:cNvPr>
          <p:cNvSpPr>
            <a:spLocks noGrp="1"/>
          </p:cNvSpPr>
          <p:nvPr>
            <p:ph type="title"/>
          </p:nvPr>
        </p:nvSpPr>
        <p:spPr>
          <a:xfrm>
            <a:off x="673296" y="226922"/>
            <a:ext cx="10960485" cy="1141717"/>
          </a:xfrm>
        </p:spPr>
        <p:txBody>
          <a:bodyPr>
            <a:noAutofit/>
          </a:bodyPr>
          <a:lstStyle/>
          <a:p>
            <a:r>
              <a:rPr lang="en-US" sz="4261" dirty="0"/>
              <a:t>Why Limit Ourselves to Only One Filter?</a:t>
            </a:r>
          </a:p>
        </p:txBody>
      </p:sp>
      <p:pic>
        <p:nvPicPr>
          <p:cNvPr id="4" name="Picture 3">
            <a:extLst>
              <a:ext uri="{FF2B5EF4-FFF2-40B4-BE49-F238E27FC236}">
                <a16:creationId xmlns:a16="http://schemas.microsoft.com/office/drawing/2014/main" id="{C5E2BCDF-DA92-B744-AF04-90C8D7490656}"/>
              </a:ext>
            </a:extLst>
          </p:cNvPr>
          <p:cNvPicPr>
            <a:picLocks noChangeAspect="1"/>
          </p:cNvPicPr>
          <p:nvPr/>
        </p:nvPicPr>
        <p:blipFill>
          <a:blip r:embed="rId3"/>
          <a:stretch>
            <a:fillRect/>
          </a:stretch>
        </p:blipFill>
        <p:spPr>
          <a:xfrm>
            <a:off x="1813881" y="1729096"/>
            <a:ext cx="4077352" cy="4077352"/>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E29BB11-C21A-7F43-BA77-B70822A28B56}"/>
                  </a:ext>
                </a:extLst>
              </p:cNvPr>
              <p:cNvSpPr txBox="1"/>
              <p:nvPr/>
            </p:nvSpPr>
            <p:spPr>
              <a:xfrm>
                <a:off x="996977" y="3591728"/>
                <a:ext cx="10024235" cy="83022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795" i="1">
                          <a:latin typeface="Cambria Math" panose="02040503050406030204" pitchFamily="18" charset="0"/>
                        </a:rPr>
                        <m:t>𝜎</m:t>
                      </m:r>
                      <m:d>
                        <m:dPr>
                          <m:ctrlPr>
                            <a:rPr lang="en-US" sz="4795" i="1">
                              <a:latin typeface="Cambria Math" panose="02040503050406030204" pitchFamily="18" charset="0"/>
                            </a:rPr>
                          </m:ctrlPr>
                        </m:dPr>
                        <m:e>
                          <m:r>
                            <a:rPr lang="en-US" sz="4795" i="1">
                              <a:latin typeface="Cambria Math" panose="02040503050406030204" pitchFamily="18" charset="0"/>
                            </a:rPr>
                            <m:t>                            ×                                 </m:t>
                          </m:r>
                        </m:e>
                      </m:d>
                    </m:oMath>
                  </m:oMathPara>
                </a14:m>
                <a:endParaRPr lang="en-US" sz="4795" dirty="0"/>
              </a:p>
            </p:txBody>
          </p:sp>
        </mc:Choice>
        <mc:Fallback xmlns="">
          <p:sp>
            <p:nvSpPr>
              <p:cNvPr id="5" name="TextBox 4">
                <a:extLst>
                  <a:ext uri="{FF2B5EF4-FFF2-40B4-BE49-F238E27FC236}">
                    <a16:creationId xmlns:a16="http://schemas.microsoft.com/office/drawing/2014/main" id="{6E29BB11-C21A-7F43-BA77-B70822A28B56}"/>
                  </a:ext>
                </a:extLst>
              </p:cNvPr>
              <p:cNvSpPr txBox="1">
                <a:spLocks noRot="1" noChangeAspect="1" noMove="1" noResize="1" noEditPoints="1" noAdjustHandles="1" noChangeArrowheads="1" noChangeShapeType="1" noTextEdit="1"/>
              </p:cNvSpPr>
              <p:nvPr/>
            </p:nvSpPr>
            <p:spPr>
              <a:xfrm>
                <a:off x="996977" y="3591728"/>
                <a:ext cx="10024235" cy="830227"/>
              </a:xfrm>
              <a:prstGeom prst="rect">
                <a:avLst/>
              </a:prstGeom>
              <a:blipFill>
                <a:blip r:embed="rId6"/>
                <a:stretch>
                  <a:fillRect t="-1515" b="-27273"/>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D0B6B775-C3DF-3E40-9817-0D018BB1071A}"/>
              </a:ext>
            </a:extLst>
          </p:cNvPr>
          <p:cNvPicPr>
            <a:picLocks noChangeAspect="1"/>
          </p:cNvPicPr>
          <p:nvPr/>
        </p:nvPicPr>
        <p:blipFill>
          <a:blip r:embed="rId7"/>
          <a:stretch>
            <a:fillRect/>
          </a:stretch>
        </p:blipFill>
        <p:spPr>
          <a:xfrm>
            <a:off x="5761907" y="1366215"/>
            <a:ext cx="4860549" cy="4860549"/>
          </a:xfrm>
          <a:prstGeom prst="rect">
            <a:avLst/>
          </a:prstGeom>
        </p:spPr>
      </p:pic>
    </p:spTree>
    <p:extLst>
      <p:ext uri="{BB962C8B-B14F-4D97-AF65-F5344CB8AC3E}">
        <p14:creationId xmlns:p14="http://schemas.microsoft.com/office/powerpoint/2010/main" val="798730396"/>
      </p:ext>
    </p:extLst>
  </p:cSld>
  <p:clrMapOvr>
    <a:masterClrMapping/>
  </p:clrMapOvr>
  <mc:AlternateContent xmlns:mc="http://schemas.openxmlformats.org/markup-compatibility/2006" xmlns:p14="http://schemas.microsoft.com/office/powerpoint/2010/main">
    <mc:Choice Requires="p14">
      <p:transition spd="slow" p14:dur="2000" advTm="47116"/>
    </mc:Choice>
    <mc:Fallback xmlns="">
      <p:transition spd="slow" advTm="47116"/>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6A1F3-3EA5-EB41-9766-D0DD2E80C5BF}"/>
              </a:ext>
            </a:extLst>
          </p:cNvPr>
          <p:cNvSpPr>
            <a:spLocks noGrp="1"/>
          </p:cNvSpPr>
          <p:nvPr>
            <p:ph type="title"/>
          </p:nvPr>
        </p:nvSpPr>
        <p:spPr/>
        <p:txBody>
          <a:bodyPr>
            <a:noAutofit/>
          </a:bodyPr>
          <a:lstStyle/>
          <a:p>
            <a:r>
              <a:rPr lang="en-US" sz="4267" dirty="0"/>
              <a:t>Return to MNIST: </a:t>
            </a:r>
            <a:br>
              <a:rPr lang="en-US" sz="4267" dirty="0"/>
            </a:br>
            <a:r>
              <a:rPr lang="en-US" sz="4267" dirty="0"/>
              <a:t>Many ways of writing “4”</a:t>
            </a:r>
          </a:p>
        </p:txBody>
      </p:sp>
      <p:pic>
        <p:nvPicPr>
          <p:cNvPr id="4" name="Picture 3">
            <a:extLst>
              <a:ext uri="{FF2B5EF4-FFF2-40B4-BE49-F238E27FC236}">
                <a16:creationId xmlns:a16="http://schemas.microsoft.com/office/drawing/2014/main" id="{E68F6D06-EFE1-DA47-B069-AD21F2162420}"/>
              </a:ext>
            </a:extLst>
          </p:cNvPr>
          <p:cNvPicPr>
            <a:picLocks noChangeAspect="1"/>
          </p:cNvPicPr>
          <p:nvPr/>
        </p:nvPicPr>
        <p:blipFill>
          <a:blip r:embed="rId3"/>
          <a:stretch>
            <a:fillRect/>
          </a:stretch>
        </p:blipFill>
        <p:spPr>
          <a:xfrm>
            <a:off x="755864" y="1971096"/>
            <a:ext cx="2347425" cy="2347425"/>
          </a:xfrm>
          <a:prstGeom prst="rect">
            <a:avLst/>
          </a:prstGeom>
        </p:spPr>
      </p:pic>
      <p:pic>
        <p:nvPicPr>
          <p:cNvPr id="6" name="Picture 5">
            <a:extLst>
              <a:ext uri="{FF2B5EF4-FFF2-40B4-BE49-F238E27FC236}">
                <a16:creationId xmlns:a16="http://schemas.microsoft.com/office/drawing/2014/main" id="{9205A61D-36F7-D54F-8299-DACC4697DAAD}"/>
              </a:ext>
            </a:extLst>
          </p:cNvPr>
          <p:cNvPicPr>
            <a:picLocks noChangeAspect="1"/>
          </p:cNvPicPr>
          <p:nvPr/>
        </p:nvPicPr>
        <p:blipFill>
          <a:blip r:embed="rId4"/>
          <a:stretch>
            <a:fillRect/>
          </a:stretch>
        </p:blipFill>
        <p:spPr>
          <a:xfrm>
            <a:off x="2941628" y="2370621"/>
            <a:ext cx="2293539" cy="2293539"/>
          </a:xfrm>
          <a:prstGeom prst="rect">
            <a:avLst/>
          </a:prstGeom>
        </p:spPr>
      </p:pic>
      <p:pic>
        <p:nvPicPr>
          <p:cNvPr id="8" name="Picture 7">
            <a:extLst>
              <a:ext uri="{FF2B5EF4-FFF2-40B4-BE49-F238E27FC236}">
                <a16:creationId xmlns:a16="http://schemas.microsoft.com/office/drawing/2014/main" id="{D1DE1D2A-A06D-FE4B-AD8A-763AD3E00A95}"/>
              </a:ext>
            </a:extLst>
          </p:cNvPr>
          <p:cNvPicPr>
            <a:picLocks noChangeAspect="1"/>
          </p:cNvPicPr>
          <p:nvPr/>
        </p:nvPicPr>
        <p:blipFill>
          <a:blip r:embed="rId5"/>
          <a:stretch>
            <a:fillRect/>
          </a:stretch>
        </p:blipFill>
        <p:spPr>
          <a:xfrm>
            <a:off x="394824" y="3967864"/>
            <a:ext cx="2284781" cy="2284781"/>
          </a:xfrm>
          <a:prstGeom prst="rect">
            <a:avLst/>
          </a:prstGeom>
        </p:spPr>
      </p:pic>
      <p:pic>
        <p:nvPicPr>
          <p:cNvPr id="10" name="Picture 9">
            <a:extLst>
              <a:ext uri="{FF2B5EF4-FFF2-40B4-BE49-F238E27FC236}">
                <a16:creationId xmlns:a16="http://schemas.microsoft.com/office/drawing/2014/main" id="{9C7A13E6-ADBA-9940-9CF8-90B557A52671}"/>
              </a:ext>
            </a:extLst>
          </p:cNvPr>
          <p:cNvPicPr>
            <a:picLocks noChangeAspect="1"/>
          </p:cNvPicPr>
          <p:nvPr/>
        </p:nvPicPr>
        <p:blipFill>
          <a:blip r:embed="rId6"/>
          <a:stretch>
            <a:fillRect/>
          </a:stretch>
        </p:blipFill>
        <p:spPr>
          <a:xfrm>
            <a:off x="2472816" y="4318518"/>
            <a:ext cx="2306337" cy="2306337"/>
          </a:xfrm>
          <a:prstGeom prst="rect">
            <a:avLst/>
          </a:prstGeom>
        </p:spPr>
      </p:pic>
    </p:spTree>
    <p:extLst>
      <p:ext uri="{BB962C8B-B14F-4D97-AF65-F5344CB8AC3E}">
        <p14:creationId xmlns:p14="http://schemas.microsoft.com/office/powerpoint/2010/main" val="1463867292"/>
      </p:ext>
    </p:extLst>
  </p:cSld>
  <p:clrMapOvr>
    <a:masterClrMapping/>
  </p:clrMapOvr>
  <mc:AlternateContent xmlns:mc="http://schemas.openxmlformats.org/markup-compatibility/2006" xmlns:p14="http://schemas.microsoft.com/office/powerpoint/2010/main">
    <mc:Choice Requires="p14">
      <p:transition spd="slow" p14:dur="2000" advTm="22915"/>
    </mc:Choice>
    <mc:Fallback xmlns="">
      <p:transition spd="slow" advTm="22915"/>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6A1F3-3EA5-EB41-9766-D0DD2E80C5BF}"/>
              </a:ext>
            </a:extLst>
          </p:cNvPr>
          <p:cNvSpPr>
            <a:spLocks noGrp="1"/>
          </p:cNvSpPr>
          <p:nvPr>
            <p:ph type="title"/>
          </p:nvPr>
        </p:nvSpPr>
        <p:spPr/>
        <p:txBody>
          <a:bodyPr>
            <a:noAutofit/>
          </a:bodyPr>
          <a:lstStyle/>
          <a:p>
            <a:r>
              <a:rPr lang="en-US" sz="4267" dirty="0"/>
              <a:t>Return to MNIST: </a:t>
            </a:r>
            <a:br>
              <a:rPr lang="en-US" sz="4267" dirty="0"/>
            </a:br>
            <a:r>
              <a:rPr lang="en-US" sz="4267" dirty="0"/>
              <a:t>Many ways of writing “4”</a:t>
            </a:r>
          </a:p>
        </p:txBody>
      </p:sp>
      <p:pic>
        <p:nvPicPr>
          <p:cNvPr id="4" name="Picture 3">
            <a:extLst>
              <a:ext uri="{FF2B5EF4-FFF2-40B4-BE49-F238E27FC236}">
                <a16:creationId xmlns:a16="http://schemas.microsoft.com/office/drawing/2014/main" id="{E68F6D06-EFE1-DA47-B069-AD21F2162420}"/>
              </a:ext>
            </a:extLst>
          </p:cNvPr>
          <p:cNvPicPr>
            <a:picLocks noChangeAspect="1"/>
          </p:cNvPicPr>
          <p:nvPr/>
        </p:nvPicPr>
        <p:blipFill>
          <a:blip r:embed="rId3"/>
          <a:stretch>
            <a:fillRect/>
          </a:stretch>
        </p:blipFill>
        <p:spPr>
          <a:xfrm>
            <a:off x="755864" y="1971096"/>
            <a:ext cx="2347425" cy="2347425"/>
          </a:xfrm>
          <a:prstGeom prst="rect">
            <a:avLst/>
          </a:prstGeom>
        </p:spPr>
      </p:pic>
      <p:pic>
        <p:nvPicPr>
          <p:cNvPr id="6" name="Picture 5">
            <a:extLst>
              <a:ext uri="{FF2B5EF4-FFF2-40B4-BE49-F238E27FC236}">
                <a16:creationId xmlns:a16="http://schemas.microsoft.com/office/drawing/2014/main" id="{9205A61D-36F7-D54F-8299-DACC4697DAAD}"/>
              </a:ext>
            </a:extLst>
          </p:cNvPr>
          <p:cNvPicPr>
            <a:picLocks noChangeAspect="1"/>
          </p:cNvPicPr>
          <p:nvPr/>
        </p:nvPicPr>
        <p:blipFill>
          <a:blip r:embed="rId4"/>
          <a:stretch>
            <a:fillRect/>
          </a:stretch>
        </p:blipFill>
        <p:spPr>
          <a:xfrm>
            <a:off x="2941628" y="2370621"/>
            <a:ext cx="2293539" cy="2293539"/>
          </a:xfrm>
          <a:prstGeom prst="rect">
            <a:avLst/>
          </a:prstGeom>
        </p:spPr>
      </p:pic>
      <p:pic>
        <p:nvPicPr>
          <p:cNvPr id="8" name="Picture 7">
            <a:extLst>
              <a:ext uri="{FF2B5EF4-FFF2-40B4-BE49-F238E27FC236}">
                <a16:creationId xmlns:a16="http://schemas.microsoft.com/office/drawing/2014/main" id="{D1DE1D2A-A06D-FE4B-AD8A-763AD3E00A95}"/>
              </a:ext>
            </a:extLst>
          </p:cNvPr>
          <p:cNvPicPr>
            <a:picLocks noChangeAspect="1"/>
          </p:cNvPicPr>
          <p:nvPr/>
        </p:nvPicPr>
        <p:blipFill>
          <a:blip r:embed="rId5"/>
          <a:stretch>
            <a:fillRect/>
          </a:stretch>
        </p:blipFill>
        <p:spPr>
          <a:xfrm>
            <a:off x="394824" y="3967864"/>
            <a:ext cx="2284781" cy="2284781"/>
          </a:xfrm>
          <a:prstGeom prst="rect">
            <a:avLst/>
          </a:prstGeom>
        </p:spPr>
      </p:pic>
      <p:pic>
        <p:nvPicPr>
          <p:cNvPr id="10" name="Picture 9">
            <a:extLst>
              <a:ext uri="{FF2B5EF4-FFF2-40B4-BE49-F238E27FC236}">
                <a16:creationId xmlns:a16="http://schemas.microsoft.com/office/drawing/2014/main" id="{9C7A13E6-ADBA-9940-9CF8-90B557A52671}"/>
              </a:ext>
            </a:extLst>
          </p:cNvPr>
          <p:cNvPicPr>
            <a:picLocks noChangeAspect="1"/>
          </p:cNvPicPr>
          <p:nvPr/>
        </p:nvPicPr>
        <p:blipFill>
          <a:blip r:embed="rId6"/>
          <a:stretch>
            <a:fillRect/>
          </a:stretch>
        </p:blipFill>
        <p:spPr>
          <a:xfrm>
            <a:off x="2472816" y="4318518"/>
            <a:ext cx="2306337" cy="2306337"/>
          </a:xfrm>
          <a:prstGeom prst="rect">
            <a:avLst/>
          </a:prstGeom>
        </p:spPr>
      </p:pic>
      <p:sp>
        <p:nvSpPr>
          <p:cNvPr id="3" name="TextBox 2">
            <a:extLst>
              <a:ext uri="{FF2B5EF4-FFF2-40B4-BE49-F238E27FC236}">
                <a16:creationId xmlns:a16="http://schemas.microsoft.com/office/drawing/2014/main" id="{032FC2EB-76DA-604E-BAB5-563EA7C9C73F}"/>
              </a:ext>
            </a:extLst>
          </p:cNvPr>
          <p:cNvSpPr txBox="1"/>
          <p:nvPr/>
        </p:nvSpPr>
        <p:spPr>
          <a:xfrm>
            <a:off x="6355426" y="4700691"/>
            <a:ext cx="5226975" cy="1309205"/>
          </a:xfrm>
          <a:prstGeom prst="rect">
            <a:avLst/>
          </a:prstGeom>
          <a:noFill/>
        </p:spPr>
        <p:txBody>
          <a:bodyPr wrap="square" rtlCol="0">
            <a:spAutoFit/>
          </a:bodyPr>
          <a:lstStyle/>
          <a:p>
            <a:r>
              <a:rPr lang="en-US" sz="2636" dirty="0"/>
              <a:t>Single Filter (e.g. Logistic Regression/ “Shallow Learning”) only uses one filter, looks for the average shape</a:t>
            </a:r>
          </a:p>
        </p:txBody>
      </p:sp>
      <p:pic>
        <p:nvPicPr>
          <p:cNvPr id="7" name="Picture 6">
            <a:extLst>
              <a:ext uri="{FF2B5EF4-FFF2-40B4-BE49-F238E27FC236}">
                <a16:creationId xmlns:a16="http://schemas.microsoft.com/office/drawing/2014/main" id="{B51C5FA1-48E1-4B43-835D-81A35BCD95C3}"/>
              </a:ext>
            </a:extLst>
          </p:cNvPr>
          <p:cNvPicPr>
            <a:picLocks noChangeAspect="1"/>
          </p:cNvPicPr>
          <p:nvPr/>
        </p:nvPicPr>
        <p:blipFill>
          <a:blip r:embed="rId7"/>
          <a:stretch>
            <a:fillRect/>
          </a:stretch>
        </p:blipFill>
        <p:spPr>
          <a:xfrm>
            <a:off x="6857144" y="1796473"/>
            <a:ext cx="3226448" cy="3226448"/>
          </a:xfrm>
          <a:prstGeom prst="rect">
            <a:avLst/>
          </a:prstGeom>
        </p:spPr>
      </p:pic>
    </p:spTree>
    <p:extLst>
      <p:ext uri="{BB962C8B-B14F-4D97-AF65-F5344CB8AC3E}">
        <p14:creationId xmlns:p14="http://schemas.microsoft.com/office/powerpoint/2010/main" val="1050053062"/>
      </p:ext>
    </p:extLst>
  </p:cSld>
  <p:clrMapOvr>
    <a:masterClrMapping/>
  </p:clrMapOvr>
  <mc:AlternateContent xmlns:mc="http://schemas.openxmlformats.org/markup-compatibility/2006" xmlns:p14="http://schemas.microsoft.com/office/powerpoint/2010/main">
    <mc:Choice Requires="p14">
      <p:transition spd="slow" p14:dur="2000" advTm="26790"/>
    </mc:Choice>
    <mc:Fallback xmlns="">
      <p:transition spd="slow" advTm="2679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a:extLst>
              <a:ext uri="{FF2B5EF4-FFF2-40B4-BE49-F238E27FC236}">
                <a16:creationId xmlns:a16="http://schemas.microsoft.com/office/drawing/2014/main" id="{30C90355-C0BB-40C8-27DB-5B9D72585518}"/>
              </a:ext>
            </a:extLst>
          </p:cNvPr>
          <p:cNvSpPr>
            <a:spLocks noGrp="1"/>
          </p:cNvSpPr>
          <p:nvPr>
            <p:ph type="title"/>
          </p:nvPr>
        </p:nvSpPr>
        <p:spPr>
          <a:xfrm>
            <a:off x="838200" y="365125"/>
            <a:ext cx="10515600" cy="1325563"/>
          </a:xfrm>
        </p:spPr>
        <p:txBody>
          <a:bodyPr>
            <a:noAutofit/>
          </a:bodyPr>
          <a:lstStyle/>
          <a:p>
            <a:r>
              <a:rPr lang="en-US" sz="4267" dirty="0"/>
              <a:t>A single ‘4’ detector</a:t>
            </a:r>
          </a:p>
        </p:txBody>
      </p:sp>
      <p:cxnSp>
        <p:nvCxnSpPr>
          <p:cNvPr id="26" name="Straight Arrow Connector 25">
            <a:extLst>
              <a:ext uri="{FF2B5EF4-FFF2-40B4-BE49-F238E27FC236}">
                <a16:creationId xmlns:a16="http://schemas.microsoft.com/office/drawing/2014/main" id="{3226B2F4-2512-B4DE-4493-4A6384966D8E}"/>
              </a:ext>
            </a:extLst>
          </p:cNvPr>
          <p:cNvCxnSpPr>
            <a:cxnSpLocks/>
            <a:endCxn id="40" idx="2"/>
          </p:cNvCxnSpPr>
          <p:nvPr/>
        </p:nvCxnSpPr>
        <p:spPr>
          <a:xfrm flipV="1">
            <a:off x="2258822" y="4197090"/>
            <a:ext cx="494143" cy="14554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F26DBEE5-D3B8-DB18-218E-5FD963CCD561}"/>
              </a:ext>
            </a:extLst>
          </p:cNvPr>
          <p:cNvCxnSpPr>
            <a:cxnSpLocks/>
          </p:cNvCxnSpPr>
          <p:nvPr/>
        </p:nvCxnSpPr>
        <p:spPr>
          <a:xfrm flipH="1" flipV="1">
            <a:off x="2950393" y="4197090"/>
            <a:ext cx="791041" cy="14554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78FB11C2-0E23-4B1C-48B0-0360BE9ED836}"/>
              </a:ext>
            </a:extLst>
          </p:cNvPr>
          <p:cNvCxnSpPr>
            <a:cxnSpLocks/>
          </p:cNvCxnSpPr>
          <p:nvPr/>
        </p:nvCxnSpPr>
        <p:spPr>
          <a:xfrm flipV="1">
            <a:off x="1750027" y="4197090"/>
            <a:ext cx="881676" cy="14554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5FFC811D-8B9F-573F-6409-9524807ADFF9}"/>
              </a:ext>
            </a:extLst>
          </p:cNvPr>
          <p:cNvCxnSpPr>
            <a:cxnSpLocks/>
            <a:stCxn id="66" idx="0"/>
            <a:endCxn id="40" idx="2"/>
          </p:cNvCxnSpPr>
          <p:nvPr/>
        </p:nvCxnSpPr>
        <p:spPr>
          <a:xfrm flipV="1">
            <a:off x="2745756" y="4197090"/>
            <a:ext cx="7209" cy="14554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8485A161-87A2-E922-DD14-42B2C12EDE2B}"/>
              </a:ext>
            </a:extLst>
          </p:cNvPr>
          <p:cNvCxnSpPr>
            <a:cxnSpLocks/>
          </p:cNvCxnSpPr>
          <p:nvPr/>
        </p:nvCxnSpPr>
        <p:spPr>
          <a:xfrm flipH="1" flipV="1">
            <a:off x="2880618" y="4197090"/>
            <a:ext cx="366491" cy="14554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7" name="TextBox 36">
            <a:extLst>
              <a:ext uri="{FF2B5EF4-FFF2-40B4-BE49-F238E27FC236}">
                <a16:creationId xmlns:a16="http://schemas.microsoft.com/office/drawing/2014/main" id="{09A775E3-9E51-C01C-2C6D-232302EBA81D}"/>
              </a:ext>
            </a:extLst>
          </p:cNvPr>
          <p:cNvSpPr txBox="1"/>
          <p:nvPr/>
        </p:nvSpPr>
        <p:spPr>
          <a:xfrm>
            <a:off x="1416927" y="4475979"/>
            <a:ext cx="543479"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1</a:t>
            </a:r>
            <a:endParaRPr lang="en-US" sz="2797" baseline="-25000" dirty="0">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67336E56-866D-1FAD-9291-1BB42AAD107A}"/>
              </a:ext>
            </a:extLst>
          </p:cNvPr>
          <p:cNvSpPr txBox="1"/>
          <p:nvPr/>
        </p:nvSpPr>
        <p:spPr>
          <a:xfrm>
            <a:off x="3597288" y="4475979"/>
            <a:ext cx="695655" cy="522772"/>
          </a:xfrm>
          <a:prstGeom prst="rect">
            <a:avLst/>
          </a:prstGeom>
          <a:noFill/>
        </p:spPr>
        <p:txBody>
          <a:bodyPr wrap="square" rtlCol="0">
            <a:spAutoFit/>
          </a:bodyPr>
          <a:lstStyle/>
          <a:p>
            <a:r>
              <a:rPr lang="en-US" sz="2797" i="1" dirty="0" err="1">
                <a:latin typeface="Times New Roman" panose="02020603050405020304" pitchFamily="18" charset="0"/>
                <a:cs typeface="Times New Roman" panose="02020603050405020304" pitchFamily="18" charset="0"/>
              </a:rPr>
              <a:t>b</a:t>
            </a:r>
            <a:r>
              <a:rPr lang="en-US" sz="2797" i="1" baseline="-25000" dirty="0" err="1">
                <a:latin typeface="Times New Roman" panose="02020603050405020304" pitchFamily="18" charset="0"/>
                <a:cs typeface="Times New Roman" panose="02020603050405020304" pitchFamily="18" charset="0"/>
              </a:rPr>
              <a:t>M</a:t>
            </a:r>
            <a:endParaRPr lang="en-US" sz="2797" baseline="-25000" dirty="0">
              <a:latin typeface="Times New Roman" panose="02020603050405020304" pitchFamily="18" charset="0"/>
              <a:cs typeface="Times New Roman" panose="02020603050405020304" pitchFamily="18" charset="0"/>
            </a:endParaRPr>
          </a:p>
        </p:txBody>
      </p:sp>
      <p:graphicFrame>
        <p:nvGraphicFramePr>
          <p:cNvPr id="40" name="Table 39">
            <a:extLst>
              <a:ext uri="{FF2B5EF4-FFF2-40B4-BE49-F238E27FC236}">
                <a16:creationId xmlns:a16="http://schemas.microsoft.com/office/drawing/2014/main" id="{54183BA7-165C-1D29-6F1C-1FE93144283D}"/>
              </a:ext>
            </a:extLst>
          </p:cNvPr>
          <p:cNvGraphicFramePr>
            <a:graphicFrameLocks noGrp="1"/>
          </p:cNvGraphicFramePr>
          <p:nvPr/>
        </p:nvGraphicFramePr>
        <p:xfrm>
          <a:off x="2522222" y="3737617"/>
          <a:ext cx="461487" cy="459473"/>
        </p:xfrm>
        <a:graphic>
          <a:graphicData uri="http://schemas.openxmlformats.org/drawingml/2006/table">
            <a:tbl>
              <a:tblPr firstRow="1" bandRow="1">
                <a:tableStyleId>{5C22544A-7EE6-4342-B048-85BDC9FD1C3A}</a:tableStyleId>
              </a:tblPr>
              <a:tblGrid>
                <a:gridCol w="461487">
                  <a:extLst>
                    <a:ext uri="{9D8B030D-6E8A-4147-A177-3AD203B41FA5}">
                      <a16:colId xmlns:a16="http://schemas.microsoft.com/office/drawing/2014/main" val="4002730172"/>
                    </a:ext>
                  </a:extLst>
                </a:gridCol>
              </a:tblGrid>
              <a:tr h="459473">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75152605"/>
                  </a:ext>
                </a:extLst>
              </a:tr>
            </a:tbl>
          </a:graphicData>
        </a:graphic>
      </p:graphicFrame>
      <p:sp>
        <p:nvSpPr>
          <p:cNvPr id="60" name="TextBox 59">
            <a:extLst>
              <a:ext uri="{FF2B5EF4-FFF2-40B4-BE49-F238E27FC236}">
                <a16:creationId xmlns:a16="http://schemas.microsoft.com/office/drawing/2014/main" id="{A1B7776B-FEDF-2831-6E22-504DD8D180D9}"/>
              </a:ext>
            </a:extLst>
          </p:cNvPr>
          <p:cNvSpPr txBox="1"/>
          <p:nvPr/>
        </p:nvSpPr>
        <p:spPr>
          <a:xfrm>
            <a:off x="2601806" y="3665492"/>
            <a:ext cx="695655"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z</a:t>
            </a:r>
            <a:endParaRPr lang="en-US" sz="2797" baseline="-25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1" name="Oval 60">
                <a:extLst>
                  <a:ext uri="{FF2B5EF4-FFF2-40B4-BE49-F238E27FC236}">
                    <a16:creationId xmlns:a16="http://schemas.microsoft.com/office/drawing/2014/main" id="{9ED4E9A1-CEE9-66F3-8031-756AF5869525}"/>
                  </a:ext>
                </a:extLst>
              </p:cNvPr>
              <p:cNvSpPr/>
              <p:nvPr/>
            </p:nvSpPr>
            <p:spPr>
              <a:xfrm>
                <a:off x="2510579" y="3059978"/>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xmlns="">
          <p:sp>
            <p:nvSpPr>
              <p:cNvPr id="61" name="Oval 60">
                <a:extLst>
                  <a:ext uri="{FF2B5EF4-FFF2-40B4-BE49-F238E27FC236}">
                    <a16:creationId xmlns:a16="http://schemas.microsoft.com/office/drawing/2014/main" id="{9ED4E9A1-CEE9-66F3-8031-756AF5869525}"/>
                  </a:ext>
                </a:extLst>
              </p:cNvPr>
              <p:cNvSpPr>
                <a:spLocks noRot="1" noChangeAspect="1" noMove="1" noResize="1" noEditPoints="1" noAdjustHandles="1" noChangeArrowheads="1" noChangeShapeType="1" noTextEdit="1"/>
              </p:cNvSpPr>
              <p:nvPr/>
            </p:nvSpPr>
            <p:spPr>
              <a:xfrm>
                <a:off x="2510579" y="3059978"/>
                <a:ext cx="470357" cy="459473"/>
              </a:xfrm>
              <a:prstGeom prst="ellipse">
                <a:avLst/>
              </a:prstGeom>
              <a:blipFill>
                <a:blip r:embed="rId3"/>
                <a:stretch>
                  <a:fillRect l="-38462" t="-10526" b="-42105"/>
                </a:stretch>
              </a:blipFill>
            </p:spPr>
            <p:txBody>
              <a:bodyPr/>
              <a:lstStyle/>
              <a:p>
                <a:r>
                  <a:rPr lang="en-US">
                    <a:noFill/>
                  </a:rPr>
                  <a:t> </a:t>
                </a:r>
              </a:p>
            </p:txBody>
          </p:sp>
        </mc:Fallback>
      </mc:AlternateContent>
      <p:cxnSp>
        <p:nvCxnSpPr>
          <p:cNvPr id="62" name="Straight Arrow Connector 61">
            <a:extLst>
              <a:ext uri="{FF2B5EF4-FFF2-40B4-BE49-F238E27FC236}">
                <a16:creationId xmlns:a16="http://schemas.microsoft.com/office/drawing/2014/main" id="{A65F9442-C361-6BCC-6F10-49F56A24CBAA}"/>
              </a:ext>
            </a:extLst>
          </p:cNvPr>
          <p:cNvCxnSpPr>
            <a:cxnSpLocks/>
            <a:stCxn id="40" idx="0"/>
            <a:endCxn id="61" idx="4"/>
          </p:cNvCxnSpPr>
          <p:nvPr/>
        </p:nvCxnSpPr>
        <p:spPr>
          <a:xfrm flipH="1" flipV="1">
            <a:off x="2745758" y="3519451"/>
            <a:ext cx="7207" cy="2181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63" name="Table 62">
            <a:extLst>
              <a:ext uri="{FF2B5EF4-FFF2-40B4-BE49-F238E27FC236}">
                <a16:creationId xmlns:a16="http://schemas.microsoft.com/office/drawing/2014/main" id="{675DCA92-E01B-3F07-B156-3F0A1E848946}"/>
              </a:ext>
            </a:extLst>
          </p:cNvPr>
          <p:cNvGraphicFramePr>
            <a:graphicFrameLocks noGrp="1"/>
          </p:cNvGraphicFramePr>
          <p:nvPr/>
        </p:nvGraphicFramePr>
        <p:xfrm>
          <a:off x="2515015" y="2336187"/>
          <a:ext cx="461487" cy="459473"/>
        </p:xfrm>
        <a:graphic>
          <a:graphicData uri="http://schemas.openxmlformats.org/drawingml/2006/table">
            <a:tbl>
              <a:tblPr firstRow="1" bandRow="1">
                <a:tableStyleId>{5C22544A-7EE6-4342-B048-85BDC9FD1C3A}</a:tableStyleId>
              </a:tblPr>
              <a:tblGrid>
                <a:gridCol w="461487">
                  <a:extLst>
                    <a:ext uri="{9D8B030D-6E8A-4147-A177-3AD203B41FA5}">
                      <a16:colId xmlns:a16="http://schemas.microsoft.com/office/drawing/2014/main" val="4002730172"/>
                    </a:ext>
                  </a:extLst>
                </a:gridCol>
              </a:tblGrid>
              <a:tr h="459473">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75152605"/>
                  </a:ext>
                </a:extLst>
              </a:tr>
            </a:tbl>
          </a:graphicData>
        </a:graphic>
      </p:graphicFrame>
      <p:cxnSp>
        <p:nvCxnSpPr>
          <p:cNvPr id="64" name="Straight Arrow Connector 63">
            <a:extLst>
              <a:ext uri="{FF2B5EF4-FFF2-40B4-BE49-F238E27FC236}">
                <a16:creationId xmlns:a16="http://schemas.microsoft.com/office/drawing/2014/main" id="{4388E7DD-3158-8FB8-2966-5ABCDBA162AA}"/>
              </a:ext>
            </a:extLst>
          </p:cNvPr>
          <p:cNvCxnSpPr>
            <a:cxnSpLocks/>
            <a:stCxn id="61" idx="0"/>
            <a:endCxn id="63" idx="2"/>
          </p:cNvCxnSpPr>
          <p:nvPr/>
        </p:nvCxnSpPr>
        <p:spPr>
          <a:xfrm flipV="1">
            <a:off x="2745758" y="2795660"/>
            <a:ext cx="0" cy="26431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625A3280-DDE5-5803-E4EF-E55FEC1E889C}"/>
                  </a:ext>
                </a:extLst>
              </p:cNvPr>
              <p:cNvSpPr txBox="1"/>
              <p:nvPr/>
            </p:nvSpPr>
            <p:spPr>
              <a:xfrm>
                <a:off x="2522222" y="2280811"/>
                <a:ext cx="482826" cy="5125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797" i="1" dirty="0" smtClean="0">
                          <a:latin typeface="Cambria Math" panose="02040503050406030204" pitchFamily="18" charset="0"/>
                          <a:cs typeface="Times New Roman" panose="02020603050405020304" pitchFamily="18" charset="0"/>
                        </a:rPr>
                        <m:t>𝑝</m:t>
                      </m:r>
                    </m:oMath>
                  </m:oMathPara>
                </a14:m>
                <a:endParaRPr lang="en-US" sz="2797" baseline="-25000" dirty="0">
                  <a:latin typeface="Times New Roman" panose="02020603050405020304" pitchFamily="18" charset="0"/>
                  <a:cs typeface="Times New Roman" panose="02020603050405020304" pitchFamily="18" charset="0"/>
                </a:endParaRPr>
              </a:p>
            </p:txBody>
          </p:sp>
        </mc:Choice>
        <mc:Fallback xmlns="">
          <p:sp>
            <p:nvSpPr>
              <p:cNvPr id="65" name="TextBox 64">
                <a:extLst>
                  <a:ext uri="{FF2B5EF4-FFF2-40B4-BE49-F238E27FC236}">
                    <a16:creationId xmlns:a16="http://schemas.microsoft.com/office/drawing/2014/main" id="{625A3280-DDE5-5803-E4EF-E55FEC1E889C}"/>
                  </a:ext>
                </a:extLst>
              </p:cNvPr>
              <p:cNvSpPr txBox="1">
                <a:spLocks noRot="1" noChangeAspect="1" noMove="1" noResize="1" noEditPoints="1" noAdjustHandles="1" noChangeArrowheads="1" noChangeShapeType="1" noTextEdit="1"/>
              </p:cNvSpPr>
              <p:nvPr/>
            </p:nvSpPr>
            <p:spPr>
              <a:xfrm>
                <a:off x="2522222" y="2280811"/>
                <a:ext cx="482826" cy="512576"/>
              </a:xfrm>
              <a:prstGeom prst="rect">
                <a:avLst/>
              </a:prstGeom>
              <a:blipFill>
                <a:blip r:embed="rId4"/>
                <a:stretch>
                  <a:fillRect b="-1707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66" name="Table 65">
                <a:extLst>
                  <a:ext uri="{FF2B5EF4-FFF2-40B4-BE49-F238E27FC236}">
                    <a16:creationId xmlns:a16="http://schemas.microsoft.com/office/drawing/2014/main" id="{4A0181E2-5414-D191-5255-32441A5B8FCE}"/>
                  </a:ext>
                </a:extLst>
              </p:cNvPr>
              <p:cNvGraphicFramePr>
                <a:graphicFrameLocks noGrp="1"/>
              </p:cNvGraphicFramePr>
              <p:nvPr>
                <p:extLst>
                  <p:ext uri="{D42A27DB-BD31-4B8C-83A1-F6EECF244321}">
                    <p14:modId xmlns:p14="http://schemas.microsoft.com/office/powerpoint/2010/main" val="1417111404"/>
                  </p:ext>
                </p:extLst>
              </p:nvPr>
            </p:nvGraphicFramePr>
            <p:xfrm>
              <a:off x="1490849" y="5652500"/>
              <a:ext cx="2509815" cy="457200"/>
            </p:xfrm>
            <a:graphic>
              <a:graphicData uri="http://schemas.openxmlformats.org/drawingml/2006/table">
                <a:tbl>
                  <a:tblPr firstRow="1" bandRow="1">
                    <a:tableStyleId>{5C22544A-7EE6-4342-B048-85BDC9FD1C3A}</a:tableStyleId>
                  </a:tblPr>
                  <a:tblGrid>
                    <a:gridCol w="501963">
                      <a:extLst>
                        <a:ext uri="{9D8B030D-6E8A-4147-A177-3AD203B41FA5}">
                          <a16:colId xmlns:a16="http://schemas.microsoft.com/office/drawing/2014/main" val="440623976"/>
                        </a:ext>
                      </a:extLst>
                    </a:gridCol>
                    <a:gridCol w="501963">
                      <a:extLst>
                        <a:ext uri="{9D8B030D-6E8A-4147-A177-3AD203B41FA5}">
                          <a16:colId xmlns:a16="http://schemas.microsoft.com/office/drawing/2014/main" val="2300620790"/>
                        </a:ext>
                      </a:extLst>
                    </a:gridCol>
                    <a:gridCol w="501963">
                      <a:extLst>
                        <a:ext uri="{9D8B030D-6E8A-4147-A177-3AD203B41FA5}">
                          <a16:colId xmlns:a16="http://schemas.microsoft.com/office/drawing/2014/main" val="4210497350"/>
                        </a:ext>
                      </a:extLst>
                    </a:gridCol>
                    <a:gridCol w="501963">
                      <a:extLst>
                        <a:ext uri="{9D8B030D-6E8A-4147-A177-3AD203B41FA5}">
                          <a16:colId xmlns:a16="http://schemas.microsoft.com/office/drawing/2014/main" val="1355715283"/>
                        </a:ext>
                      </a:extLst>
                    </a:gridCol>
                    <a:gridCol w="501963">
                      <a:extLst>
                        <a:ext uri="{9D8B030D-6E8A-4147-A177-3AD203B41FA5}">
                          <a16:colId xmlns:a16="http://schemas.microsoft.com/office/drawing/2014/main" val="4188481745"/>
                        </a:ext>
                      </a:extLst>
                    </a:gridCol>
                  </a:tblGrid>
                  <a:tr h="393606">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1</m:t>
                                    </m:r>
                                  </m:sub>
                                </m:sSub>
                              </m:oMath>
                            </m:oMathPara>
                          </a14:m>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𝑀</m:t>
                                    </m:r>
                                  </m:sub>
                                </m:sSub>
                              </m:oMath>
                            </m:oMathPara>
                          </a14:m>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5152605"/>
                      </a:ext>
                    </a:extLst>
                  </a:tr>
                </a:tbl>
              </a:graphicData>
            </a:graphic>
          </p:graphicFrame>
        </mc:Choice>
        <mc:Fallback>
          <p:graphicFrame>
            <p:nvGraphicFramePr>
              <p:cNvPr id="66" name="Table 65">
                <a:extLst>
                  <a:ext uri="{FF2B5EF4-FFF2-40B4-BE49-F238E27FC236}">
                    <a16:creationId xmlns:a16="http://schemas.microsoft.com/office/drawing/2014/main" id="{4A0181E2-5414-D191-5255-32441A5B8FCE}"/>
                  </a:ext>
                </a:extLst>
              </p:cNvPr>
              <p:cNvGraphicFramePr>
                <a:graphicFrameLocks noGrp="1"/>
              </p:cNvGraphicFramePr>
              <p:nvPr>
                <p:extLst>
                  <p:ext uri="{D42A27DB-BD31-4B8C-83A1-F6EECF244321}">
                    <p14:modId xmlns:p14="http://schemas.microsoft.com/office/powerpoint/2010/main" val="1417111404"/>
                  </p:ext>
                </p:extLst>
              </p:nvPr>
            </p:nvGraphicFramePr>
            <p:xfrm>
              <a:off x="1490849" y="5652500"/>
              <a:ext cx="2509815" cy="457200"/>
            </p:xfrm>
            <a:graphic>
              <a:graphicData uri="http://schemas.openxmlformats.org/drawingml/2006/table">
                <a:tbl>
                  <a:tblPr firstRow="1" bandRow="1">
                    <a:tableStyleId>{5C22544A-7EE6-4342-B048-85BDC9FD1C3A}</a:tableStyleId>
                  </a:tblPr>
                  <a:tblGrid>
                    <a:gridCol w="501963">
                      <a:extLst>
                        <a:ext uri="{9D8B030D-6E8A-4147-A177-3AD203B41FA5}">
                          <a16:colId xmlns:a16="http://schemas.microsoft.com/office/drawing/2014/main" val="440623976"/>
                        </a:ext>
                      </a:extLst>
                    </a:gridCol>
                    <a:gridCol w="501963">
                      <a:extLst>
                        <a:ext uri="{9D8B030D-6E8A-4147-A177-3AD203B41FA5}">
                          <a16:colId xmlns:a16="http://schemas.microsoft.com/office/drawing/2014/main" val="2300620790"/>
                        </a:ext>
                      </a:extLst>
                    </a:gridCol>
                    <a:gridCol w="501963">
                      <a:extLst>
                        <a:ext uri="{9D8B030D-6E8A-4147-A177-3AD203B41FA5}">
                          <a16:colId xmlns:a16="http://schemas.microsoft.com/office/drawing/2014/main" val="4210497350"/>
                        </a:ext>
                      </a:extLst>
                    </a:gridCol>
                    <a:gridCol w="501963">
                      <a:extLst>
                        <a:ext uri="{9D8B030D-6E8A-4147-A177-3AD203B41FA5}">
                          <a16:colId xmlns:a16="http://schemas.microsoft.com/office/drawing/2014/main" val="1355715283"/>
                        </a:ext>
                      </a:extLst>
                    </a:gridCol>
                    <a:gridCol w="501963">
                      <a:extLst>
                        <a:ext uri="{9D8B030D-6E8A-4147-A177-3AD203B41FA5}">
                          <a16:colId xmlns:a16="http://schemas.microsoft.com/office/drawing/2014/main" val="4188481745"/>
                        </a:ext>
                      </a:extLst>
                    </a:gridCol>
                  </a:tblGrid>
                  <a:tr h="45720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2500" t="-2703" r="-400000" b="-2703"/>
                          </a:stretch>
                        </a:blipFill>
                      </a:tcPr>
                    </a:tc>
                    <a:tc>
                      <a:txBody>
                        <a:bodyPr/>
                        <a:lstStyle/>
                        <a:p>
                          <a:pPr algn="ctr"/>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400000" t="-2703" r="-2500" b="-2703"/>
                          </a:stretch>
                        </a:blipFill>
                      </a:tcPr>
                    </a:tc>
                    <a:extLst>
                      <a:ext uri="{0D108BD9-81ED-4DB2-BD59-A6C34878D82A}">
                        <a16:rowId xmlns:a16="http://schemas.microsoft.com/office/drawing/2014/main" val="3775152605"/>
                      </a:ext>
                    </a:extLst>
                  </a:tr>
                </a:tbl>
              </a:graphicData>
            </a:graphic>
          </p:graphicFrame>
        </mc:Fallback>
      </mc:AlternateContent>
      <p:pic>
        <p:nvPicPr>
          <p:cNvPr id="19" name="Picture 18">
            <a:extLst>
              <a:ext uri="{FF2B5EF4-FFF2-40B4-BE49-F238E27FC236}">
                <a16:creationId xmlns:a16="http://schemas.microsoft.com/office/drawing/2014/main" id="{58FC6B57-AD55-9244-353E-DA225548ADE1}"/>
              </a:ext>
            </a:extLst>
          </p:cNvPr>
          <p:cNvPicPr>
            <a:picLocks noChangeAspect="1"/>
          </p:cNvPicPr>
          <p:nvPr/>
        </p:nvPicPr>
        <p:blipFill>
          <a:blip r:embed="rId6"/>
          <a:stretch>
            <a:fillRect/>
          </a:stretch>
        </p:blipFill>
        <p:spPr>
          <a:xfrm>
            <a:off x="6054162" y="3059978"/>
            <a:ext cx="3226448" cy="3226448"/>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D2A87A2-7556-71F5-74AA-035D58313642}"/>
                  </a:ext>
                </a:extLst>
              </p:cNvPr>
              <p:cNvSpPr txBox="1"/>
              <p:nvPr/>
            </p:nvSpPr>
            <p:spPr>
              <a:xfrm>
                <a:off x="9311382" y="4278464"/>
                <a:ext cx="1865376" cy="646331"/>
              </a:xfrm>
              <a:prstGeom prst="rect">
                <a:avLst/>
              </a:prstGeom>
              <a:noFill/>
            </p:spPr>
            <p:txBody>
              <a:bodyPr wrap="square" rtlCol="0">
                <a:spAutoFit/>
              </a:bodyPr>
              <a:lstStyle/>
              <a:p>
                <a:r>
                  <a:rPr lang="en-US" dirty="0"/>
                  <a:t>The parameters </a:t>
                </a:r>
                <a14:m>
                  <m:oMath xmlns:m="http://schemas.openxmlformats.org/officeDocument/2006/math">
                    <m:r>
                      <a:rPr lang="en-US" b="1" i="1" dirty="0" smtClean="0">
                        <a:latin typeface="Cambria Math" panose="02040503050406030204" pitchFamily="18" charset="0"/>
                      </a:rPr>
                      <m:t>𝒃</m:t>
                    </m:r>
                  </m:oMath>
                </a14:m>
                <a:r>
                  <a:rPr lang="en-US" b="1" dirty="0"/>
                  <a:t> </a:t>
                </a:r>
                <a:r>
                  <a:rPr lang="en-US" dirty="0"/>
                  <a:t>after reshaping</a:t>
                </a:r>
              </a:p>
            </p:txBody>
          </p:sp>
        </mc:Choice>
        <mc:Fallback xmlns="">
          <p:sp>
            <p:nvSpPr>
              <p:cNvPr id="4" name="TextBox 3">
                <a:extLst>
                  <a:ext uri="{FF2B5EF4-FFF2-40B4-BE49-F238E27FC236}">
                    <a16:creationId xmlns:a16="http://schemas.microsoft.com/office/drawing/2014/main" id="{ED2A87A2-7556-71F5-74AA-035D58313642}"/>
                  </a:ext>
                </a:extLst>
              </p:cNvPr>
              <p:cNvSpPr txBox="1">
                <a:spLocks noRot="1" noChangeAspect="1" noMove="1" noResize="1" noEditPoints="1" noAdjustHandles="1" noChangeArrowheads="1" noChangeShapeType="1" noTextEdit="1"/>
              </p:cNvSpPr>
              <p:nvPr/>
            </p:nvSpPr>
            <p:spPr>
              <a:xfrm>
                <a:off x="9311382" y="4278464"/>
                <a:ext cx="1865376" cy="646331"/>
              </a:xfrm>
              <a:prstGeom prst="rect">
                <a:avLst/>
              </a:prstGeom>
              <a:blipFill>
                <a:blip r:embed="rId7"/>
                <a:stretch>
                  <a:fillRect l="-2027" t="-3846" b="-13462"/>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D2445F64-7D1C-F044-98FF-6960F3A3F1DE}"/>
              </a:ext>
            </a:extLst>
          </p:cNvPr>
          <p:cNvCxnSpPr/>
          <p:nvPr/>
        </p:nvCxnSpPr>
        <p:spPr>
          <a:xfrm flipH="1">
            <a:off x="3497150" y="2336187"/>
            <a:ext cx="2557012" cy="2009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A5DE64E-5D40-3E46-D4DF-E83D7F74E56F}"/>
                  </a:ext>
                </a:extLst>
              </p:cNvPr>
              <p:cNvSpPr txBox="1"/>
              <p:nvPr/>
            </p:nvSpPr>
            <p:spPr>
              <a:xfrm>
                <a:off x="6277699" y="2013021"/>
                <a:ext cx="2252796" cy="646331"/>
              </a:xfrm>
              <a:prstGeom prst="rect">
                <a:avLst/>
              </a:prstGeom>
              <a:noFill/>
            </p:spPr>
            <p:txBody>
              <a:bodyPr wrap="none" rtlCol="0">
                <a:spAutoFit/>
              </a:bodyPr>
              <a:lstStyle/>
              <a:p>
                <a14:m>
                  <m:oMath xmlns:m="http://schemas.openxmlformats.org/officeDocument/2006/math">
                    <m:r>
                      <a:rPr lang="en-US" i="1" dirty="0" smtClean="0">
                        <a:latin typeface="Cambria Math" panose="02040503050406030204" pitchFamily="18" charset="0"/>
                      </a:rPr>
                      <m:t>𝑝</m:t>
                    </m:r>
                  </m:oMath>
                </a14:m>
                <a:r>
                  <a:rPr lang="en-US" dirty="0"/>
                  <a:t> detects images that </a:t>
                </a:r>
              </a:p>
              <a:p>
                <a:r>
                  <a:rPr lang="en-US" dirty="0"/>
                  <a:t>look like this</a:t>
                </a:r>
              </a:p>
            </p:txBody>
          </p:sp>
        </mc:Choice>
        <mc:Fallback xmlns="">
          <p:sp>
            <p:nvSpPr>
              <p:cNvPr id="7" name="TextBox 6">
                <a:extLst>
                  <a:ext uri="{FF2B5EF4-FFF2-40B4-BE49-F238E27FC236}">
                    <a16:creationId xmlns:a16="http://schemas.microsoft.com/office/drawing/2014/main" id="{4A5DE64E-5D40-3E46-D4DF-E83D7F74E56F}"/>
                  </a:ext>
                </a:extLst>
              </p:cNvPr>
              <p:cNvSpPr txBox="1">
                <a:spLocks noRot="1" noChangeAspect="1" noMove="1" noResize="1" noEditPoints="1" noAdjustHandles="1" noChangeArrowheads="1" noChangeShapeType="1" noTextEdit="1"/>
              </p:cNvSpPr>
              <p:nvPr/>
            </p:nvSpPr>
            <p:spPr>
              <a:xfrm>
                <a:off x="6277699" y="2013021"/>
                <a:ext cx="2252796" cy="646331"/>
              </a:xfrm>
              <a:prstGeom prst="rect">
                <a:avLst/>
              </a:prstGeom>
              <a:blipFill>
                <a:blip r:embed="rId8"/>
                <a:stretch>
                  <a:fillRect l="-2247" t="-3846" r="-1685" b="-13462"/>
                </a:stretch>
              </a:blipFill>
            </p:spPr>
            <p:txBody>
              <a:bodyPr/>
              <a:lstStyle/>
              <a:p>
                <a:r>
                  <a:rPr lang="en-US">
                    <a:noFill/>
                  </a:rPr>
                  <a:t> </a:t>
                </a:r>
              </a:p>
            </p:txBody>
          </p:sp>
        </mc:Fallback>
      </mc:AlternateContent>
      <p:cxnSp>
        <p:nvCxnSpPr>
          <p:cNvPr id="30" name="Straight Arrow Connector 29">
            <a:extLst>
              <a:ext uri="{FF2B5EF4-FFF2-40B4-BE49-F238E27FC236}">
                <a16:creationId xmlns:a16="http://schemas.microsoft.com/office/drawing/2014/main" id="{53C0D6AC-2295-C735-175A-147875FFE744}"/>
              </a:ext>
            </a:extLst>
          </p:cNvPr>
          <p:cNvCxnSpPr>
            <a:cxnSpLocks/>
            <a:stCxn id="7" idx="2"/>
          </p:cNvCxnSpPr>
          <p:nvPr/>
        </p:nvCxnSpPr>
        <p:spPr>
          <a:xfrm>
            <a:off x="7404097" y="2659352"/>
            <a:ext cx="75695" cy="52287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78681077"/>
      </p:ext>
    </p:extLst>
  </p:cSld>
  <p:clrMapOvr>
    <a:masterClrMapping/>
  </p:clrMapOvr>
  <mc:AlternateContent xmlns:mc="http://schemas.openxmlformats.org/markup-compatibility/2006" xmlns:p14="http://schemas.microsoft.com/office/powerpoint/2010/main">
    <mc:Choice Requires="p14">
      <p:transition spd="slow" p14:dur="2000" advTm="10236"/>
    </mc:Choice>
    <mc:Fallback xmlns="">
      <p:transition spd="slow" advTm="10236"/>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6A1F3-3EA5-EB41-9766-D0DD2E80C5BF}"/>
              </a:ext>
            </a:extLst>
          </p:cNvPr>
          <p:cNvSpPr>
            <a:spLocks noGrp="1"/>
          </p:cNvSpPr>
          <p:nvPr>
            <p:ph type="title"/>
          </p:nvPr>
        </p:nvSpPr>
        <p:spPr/>
        <p:txBody>
          <a:bodyPr>
            <a:noAutofit/>
          </a:bodyPr>
          <a:lstStyle/>
          <a:p>
            <a:r>
              <a:rPr lang="en-US" sz="4267" dirty="0"/>
              <a:t>Return to MNIST: </a:t>
            </a:r>
            <a:br>
              <a:rPr lang="en-US" sz="4267" dirty="0"/>
            </a:br>
            <a:r>
              <a:rPr lang="en-US" sz="4267" dirty="0"/>
              <a:t>Many ways of writing “4”</a:t>
            </a:r>
          </a:p>
        </p:txBody>
      </p:sp>
      <p:pic>
        <p:nvPicPr>
          <p:cNvPr id="4" name="Picture 3">
            <a:extLst>
              <a:ext uri="{FF2B5EF4-FFF2-40B4-BE49-F238E27FC236}">
                <a16:creationId xmlns:a16="http://schemas.microsoft.com/office/drawing/2014/main" id="{E68F6D06-EFE1-DA47-B069-AD21F2162420}"/>
              </a:ext>
            </a:extLst>
          </p:cNvPr>
          <p:cNvPicPr>
            <a:picLocks noChangeAspect="1"/>
          </p:cNvPicPr>
          <p:nvPr/>
        </p:nvPicPr>
        <p:blipFill>
          <a:blip r:embed="rId3"/>
          <a:stretch>
            <a:fillRect/>
          </a:stretch>
        </p:blipFill>
        <p:spPr>
          <a:xfrm>
            <a:off x="755864" y="1971096"/>
            <a:ext cx="2347425" cy="2347425"/>
          </a:xfrm>
          <a:prstGeom prst="rect">
            <a:avLst/>
          </a:prstGeom>
        </p:spPr>
      </p:pic>
      <p:pic>
        <p:nvPicPr>
          <p:cNvPr id="6" name="Picture 5">
            <a:extLst>
              <a:ext uri="{FF2B5EF4-FFF2-40B4-BE49-F238E27FC236}">
                <a16:creationId xmlns:a16="http://schemas.microsoft.com/office/drawing/2014/main" id="{9205A61D-36F7-D54F-8299-DACC4697DAAD}"/>
              </a:ext>
            </a:extLst>
          </p:cNvPr>
          <p:cNvPicPr>
            <a:picLocks noChangeAspect="1"/>
          </p:cNvPicPr>
          <p:nvPr/>
        </p:nvPicPr>
        <p:blipFill>
          <a:blip r:embed="rId4"/>
          <a:stretch>
            <a:fillRect/>
          </a:stretch>
        </p:blipFill>
        <p:spPr>
          <a:xfrm>
            <a:off x="2941628" y="2370621"/>
            <a:ext cx="2293539" cy="2293539"/>
          </a:xfrm>
          <a:prstGeom prst="rect">
            <a:avLst/>
          </a:prstGeom>
        </p:spPr>
      </p:pic>
      <p:pic>
        <p:nvPicPr>
          <p:cNvPr id="8" name="Picture 7">
            <a:extLst>
              <a:ext uri="{FF2B5EF4-FFF2-40B4-BE49-F238E27FC236}">
                <a16:creationId xmlns:a16="http://schemas.microsoft.com/office/drawing/2014/main" id="{D1DE1D2A-A06D-FE4B-AD8A-763AD3E00A95}"/>
              </a:ext>
            </a:extLst>
          </p:cNvPr>
          <p:cNvPicPr>
            <a:picLocks noChangeAspect="1"/>
          </p:cNvPicPr>
          <p:nvPr/>
        </p:nvPicPr>
        <p:blipFill>
          <a:blip r:embed="rId5"/>
          <a:stretch>
            <a:fillRect/>
          </a:stretch>
        </p:blipFill>
        <p:spPr>
          <a:xfrm>
            <a:off x="394824" y="3967864"/>
            <a:ext cx="2284781" cy="2284781"/>
          </a:xfrm>
          <a:prstGeom prst="rect">
            <a:avLst/>
          </a:prstGeom>
        </p:spPr>
      </p:pic>
      <p:pic>
        <p:nvPicPr>
          <p:cNvPr id="10" name="Picture 9">
            <a:extLst>
              <a:ext uri="{FF2B5EF4-FFF2-40B4-BE49-F238E27FC236}">
                <a16:creationId xmlns:a16="http://schemas.microsoft.com/office/drawing/2014/main" id="{9C7A13E6-ADBA-9940-9CF8-90B557A52671}"/>
              </a:ext>
            </a:extLst>
          </p:cNvPr>
          <p:cNvPicPr>
            <a:picLocks noChangeAspect="1"/>
          </p:cNvPicPr>
          <p:nvPr/>
        </p:nvPicPr>
        <p:blipFill>
          <a:blip r:embed="rId6"/>
          <a:stretch>
            <a:fillRect/>
          </a:stretch>
        </p:blipFill>
        <p:spPr>
          <a:xfrm>
            <a:off x="2472816" y="4318518"/>
            <a:ext cx="2306337" cy="2306337"/>
          </a:xfrm>
          <a:prstGeom prst="rect">
            <a:avLst/>
          </a:prstGeom>
        </p:spPr>
      </p:pic>
      <p:sp>
        <p:nvSpPr>
          <p:cNvPr id="3" name="TextBox 2">
            <a:extLst>
              <a:ext uri="{FF2B5EF4-FFF2-40B4-BE49-F238E27FC236}">
                <a16:creationId xmlns:a16="http://schemas.microsoft.com/office/drawing/2014/main" id="{032FC2EB-76DA-604E-BAB5-563EA7C9C73F}"/>
              </a:ext>
            </a:extLst>
          </p:cNvPr>
          <p:cNvSpPr txBox="1"/>
          <p:nvPr/>
        </p:nvSpPr>
        <p:spPr>
          <a:xfrm>
            <a:off x="5682713" y="5471687"/>
            <a:ext cx="5893531" cy="903581"/>
          </a:xfrm>
          <a:prstGeom prst="rect">
            <a:avLst/>
          </a:prstGeom>
          <a:noFill/>
        </p:spPr>
        <p:txBody>
          <a:bodyPr wrap="square" rtlCol="0">
            <a:spAutoFit/>
          </a:bodyPr>
          <a:lstStyle/>
          <a:p>
            <a:r>
              <a:rPr lang="en-US" sz="2636" dirty="0"/>
              <a:t>Multiple filters can look for </a:t>
            </a:r>
            <a:r>
              <a:rPr lang="en-US" sz="2636" i="1" dirty="0"/>
              <a:t>subtypes</a:t>
            </a:r>
            <a:r>
              <a:rPr lang="en-US" sz="2636" dirty="0"/>
              <a:t> indicative of different ways of writing “4”</a:t>
            </a:r>
          </a:p>
        </p:txBody>
      </p:sp>
      <p:pic>
        <p:nvPicPr>
          <p:cNvPr id="9" name="Picture 8">
            <a:extLst>
              <a:ext uri="{FF2B5EF4-FFF2-40B4-BE49-F238E27FC236}">
                <a16:creationId xmlns:a16="http://schemas.microsoft.com/office/drawing/2014/main" id="{1FAE61B0-04A7-0046-9996-3BBBDF5C6B77}"/>
              </a:ext>
            </a:extLst>
          </p:cNvPr>
          <p:cNvPicPr>
            <a:picLocks noChangeAspect="1"/>
          </p:cNvPicPr>
          <p:nvPr/>
        </p:nvPicPr>
        <p:blipFill>
          <a:blip r:embed="rId7"/>
          <a:stretch>
            <a:fillRect/>
          </a:stretch>
        </p:blipFill>
        <p:spPr>
          <a:xfrm>
            <a:off x="5497188" y="1450499"/>
            <a:ext cx="2474056" cy="2474056"/>
          </a:xfrm>
          <a:prstGeom prst="rect">
            <a:avLst/>
          </a:prstGeom>
        </p:spPr>
      </p:pic>
      <p:pic>
        <p:nvPicPr>
          <p:cNvPr id="12" name="Picture 11">
            <a:extLst>
              <a:ext uri="{FF2B5EF4-FFF2-40B4-BE49-F238E27FC236}">
                <a16:creationId xmlns:a16="http://schemas.microsoft.com/office/drawing/2014/main" id="{89E7B36D-FF52-E841-BF1D-E77F10D26F71}"/>
              </a:ext>
            </a:extLst>
          </p:cNvPr>
          <p:cNvPicPr>
            <a:picLocks noChangeAspect="1"/>
          </p:cNvPicPr>
          <p:nvPr/>
        </p:nvPicPr>
        <p:blipFill>
          <a:blip r:embed="rId8"/>
          <a:stretch>
            <a:fillRect/>
          </a:stretch>
        </p:blipFill>
        <p:spPr>
          <a:xfrm>
            <a:off x="8896878" y="1419898"/>
            <a:ext cx="2496871" cy="2496871"/>
          </a:xfrm>
          <a:prstGeom prst="rect">
            <a:avLst/>
          </a:prstGeom>
        </p:spPr>
      </p:pic>
      <p:pic>
        <p:nvPicPr>
          <p:cNvPr id="14" name="Picture 13">
            <a:extLst>
              <a:ext uri="{FF2B5EF4-FFF2-40B4-BE49-F238E27FC236}">
                <a16:creationId xmlns:a16="http://schemas.microsoft.com/office/drawing/2014/main" id="{3791AB7C-579D-6741-86B5-FD1C28D765D7}"/>
              </a:ext>
            </a:extLst>
          </p:cNvPr>
          <p:cNvPicPr>
            <a:picLocks noChangeAspect="1"/>
          </p:cNvPicPr>
          <p:nvPr/>
        </p:nvPicPr>
        <p:blipFill>
          <a:blip r:embed="rId9"/>
          <a:stretch>
            <a:fillRect/>
          </a:stretch>
        </p:blipFill>
        <p:spPr>
          <a:xfrm>
            <a:off x="7266083" y="3391210"/>
            <a:ext cx="2465285" cy="2465285"/>
          </a:xfrm>
          <a:prstGeom prst="rect">
            <a:avLst/>
          </a:prstGeom>
        </p:spPr>
      </p:pic>
    </p:spTree>
    <p:extLst>
      <p:ext uri="{BB962C8B-B14F-4D97-AF65-F5344CB8AC3E}">
        <p14:creationId xmlns:p14="http://schemas.microsoft.com/office/powerpoint/2010/main" val="2474440641"/>
      </p:ext>
    </p:extLst>
  </p:cSld>
  <p:clrMapOvr>
    <a:masterClrMapping/>
  </p:clrMapOvr>
  <mc:AlternateContent xmlns:mc="http://schemas.openxmlformats.org/markup-compatibility/2006" xmlns:p14="http://schemas.microsoft.com/office/powerpoint/2010/main">
    <mc:Choice Requires="p14">
      <p:transition spd="slow" p14:dur="2000" advTm="29043"/>
    </mc:Choice>
    <mc:Fallback xmlns="">
      <p:transition spd="slow" advTm="29043"/>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Straight Arrow Connector 32">
            <a:extLst>
              <a:ext uri="{FF2B5EF4-FFF2-40B4-BE49-F238E27FC236}">
                <a16:creationId xmlns:a16="http://schemas.microsoft.com/office/drawing/2014/main" id="{3130EECF-62A7-4BE8-BAEB-8AF68271F27D}"/>
              </a:ext>
            </a:extLst>
          </p:cNvPr>
          <p:cNvCxnSpPr>
            <a:cxnSpLocks/>
          </p:cNvCxnSpPr>
          <p:nvPr/>
        </p:nvCxnSpPr>
        <p:spPr>
          <a:xfrm flipV="1">
            <a:off x="1093289" y="4363417"/>
            <a:ext cx="961390" cy="11448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176486E7-EE93-87E1-1B98-C77C08BD4949}"/>
              </a:ext>
            </a:extLst>
          </p:cNvPr>
          <p:cNvCxnSpPr>
            <a:cxnSpLocks/>
          </p:cNvCxnSpPr>
          <p:nvPr/>
        </p:nvCxnSpPr>
        <p:spPr>
          <a:xfrm flipH="1" flipV="1">
            <a:off x="3886065" y="4319021"/>
            <a:ext cx="1019343" cy="12378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42" name="Table 41">
            <a:extLst>
              <a:ext uri="{FF2B5EF4-FFF2-40B4-BE49-F238E27FC236}">
                <a16:creationId xmlns:a16="http://schemas.microsoft.com/office/drawing/2014/main" id="{E85E90B7-6240-EE5B-9679-8DB67D818A6F}"/>
              </a:ext>
            </a:extLst>
          </p:cNvPr>
          <p:cNvGraphicFramePr>
            <a:graphicFrameLocks noGrp="1"/>
          </p:cNvGraphicFramePr>
          <p:nvPr>
            <p:extLst>
              <p:ext uri="{D42A27DB-BD31-4B8C-83A1-F6EECF244321}">
                <p14:modId xmlns:p14="http://schemas.microsoft.com/office/powerpoint/2010/main" val="3055502587"/>
              </p:ext>
            </p:extLst>
          </p:nvPr>
        </p:nvGraphicFramePr>
        <p:xfrm>
          <a:off x="691609" y="5543569"/>
          <a:ext cx="4573632" cy="707853"/>
        </p:xfrm>
        <a:graphic>
          <a:graphicData uri="http://schemas.openxmlformats.org/drawingml/2006/table">
            <a:tbl>
              <a:tblPr firstRow="1" bandRow="1">
                <a:tableStyleId>{5C22544A-7EE6-4342-B048-85BDC9FD1C3A}</a:tableStyleId>
              </a:tblPr>
              <a:tblGrid>
                <a:gridCol w="762272">
                  <a:extLst>
                    <a:ext uri="{9D8B030D-6E8A-4147-A177-3AD203B41FA5}">
                      <a16:colId xmlns:a16="http://schemas.microsoft.com/office/drawing/2014/main" val="4002730172"/>
                    </a:ext>
                  </a:extLst>
                </a:gridCol>
                <a:gridCol w="762272">
                  <a:extLst>
                    <a:ext uri="{9D8B030D-6E8A-4147-A177-3AD203B41FA5}">
                      <a16:colId xmlns:a16="http://schemas.microsoft.com/office/drawing/2014/main" val="440623976"/>
                    </a:ext>
                  </a:extLst>
                </a:gridCol>
                <a:gridCol w="762272">
                  <a:extLst>
                    <a:ext uri="{9D8B030D-6E8A-4147-A177-3AD203B41FA5}">
                      <a16:colId xmlns:a16="http://schemas.microsoft.com/office/drawing/2014/main" val="2300620790"/>
                    </a:ext>
                  </a:extLst>
                </a:gridCol>
                <a:gridCol w="762272">
                  <a:extLst>
                    <a:ext uri="{9D8B030D-6E8A-4147-A177-3AD203B41FA5}">
                      <a16:colId xmlns:a16="http://schemas.microsoft.com/office/drawing/2014/main" val="3611719241"/>
                    </a:ext>
                  </a:extLst>
                </a:gridCol>
                <a:gridCol w="762272">
                  <a:extLst>
                    <a:ext uri="{9D8B030D-6E8A-4147-A177-3AD203B41FA5}">
                      <a16:colId xmlns:a16="http://schemas.microsoft.com/office/drawing/2014/main" val="3729416352"/>
                    </a:ext>
                  </a:extLst>
                </a:gridCol>
                <a:gridCol w="762272">
                  <a:extLst>
                    <a:ext uri="{9D8B030D-6E8A-4147-A177-3AD203B41FA5}">
                      <a16:colId xmlns:a16="http://schemas.microsoft.com/office/drawing/2014/main" val="858528556"/>
                    </a:ext>
                  </a:extLst>
                </a:gridCol>
              </a:tblGrid>
              <a:tr h="707853">
                <a:tc>
                  <a:txBody>
                    <a:bodyPr/>
                    <a:lstStyle/>
                    <a:p>
                      <a:pPr algn="ctr"/>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p:cxnSp>
        <p:nvCxnSpPr>
          <p:cNvPr id="46" name="Straight Arrow Connector 45">
            <a:extLst>
              <a:ext uri="{FF2B5EF4-FFF2-40B4-BE49-F238E27FC236}">
                <a16:creationId xmlns:a16="http://schemas.microsoft.com/office/drawing/2014/main" id="{4E180996-E91D-AD5B-EB6B-C6C1A8C9CB6D}"/>
              </a:ext>
            </a:extLst>
          </p:cNvPr>
          <p:cNvCxnSpPr>
            <a:cxnSpLocks/>
          </p:cNvCxnSpPr>
          <p:nvPr/>
        </p:nvCxnSpPr>
        <p:spPr>
          <a:xfrm flipV="1">
            <a:off x="1376809" y="4361222"/>
            <a:ext cx="2153991" cy="119138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8" name="Straight Arrow Connector 47">
            <a:extLst>
              <a:ext uri="{FF2B5EF4-FFF2-40B4-BE49-F238E27FC236}">
                <a16:creationId xmlns:a16="http://schemas.microsoft.com/office/drawing/2014/main" id="{95D36DE3-BBD2-11A8-00CB-0D361DC8D76E}"/>
              </a:ext>
            </a:extLst>
          </p:cNvPr>
          <p:cNvCxnSpPr>
            <a:cxnSpLocks/>
          </p:cNvCxnSpPr>
          <p:nvPr/>
        </p:nvCxnSpPr>
        <p:spPr>
          <a:xfrm flipV="1">
            <a:off x="1247414" y="4344223"/>
            <a:ext cx="1570550" cy="119724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50" name="Table 49">
            <a:extLst>
              <a:ext uri="{FF2B5EF4-FFF2-40B4-BE49-F238E27FC236}">
                <a16:creationId xmlns:a16="http://schemas.microsoft.com/office/drawing/2014/main" id="{3A6E58FD-8799-50D7-7141-BF506EE0F255}"/>
              </a:ext>
            </a:extLst>
          </p:cNvPr>
          <p:cNvGraphicFramePr>
            <a:graphicFrameLocks noGrp="1"/>
          </p:cNvGraphicFramePr>
          <p:nvPr>
            <p:extLst>
              <p:ext uri="{D42A27DB-BD31-4B8C-83A1-F6EECF244321}">
                <p14:modId xmlns:p14="http://schemas.microsoft.com/office/powerpoint/2010/main" val="1793449010"/>
              </p:ext>
            </p:extLst>
          </p:nvPr>
        </p:nvGraphicFramePr>
        <p:xfrm>
          <a:off x="2654846" y="2197911"/>
          <a:ext cx="686432" cy="622932"/>
        </p:xfrm>
        <a:graphic>
          <a:graphicData uri="http://schemas.openxmlformats.org/drawingml/2006/table">
            <a:tbl>
              <a:tblPr firstRow="1" bandRow="1">
                <a:tableStyleId>{5C22544A-7EE6-4342-B048-85BDC9FD1C3A}</a:tableStyleId>
              </a:tblPr>
              <a:tblGrid>
                <a:gridCol w="686432">
                  <a:extLst>
                    <a:ext uri="{9D8B030D-6E8A-4147-A177-3AD203B41FA5}">
                      <a16:colId xmlns:a16="http://schemas.microsoft.com/office/drawing/2014/main" val="4002730172"/>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AlternateContent xmlns:mc="http://schemas.openxmlformats.org/markup-compatibility/2006" xmlns:a14="http://schemas.microsoft.com/office/drawing/2010/main">
        <mc:Choice Requires="a14">
          <p:sp>
            <p:nvSpPr>
              <p:cNvPr id="52" name="Oval 51">
                <a:extLst>
                  <a:ext uri="{FF2B5EF4-FFF2-40B4-BE49-F238E27FC236}">
                    <a16:creationId xmlns:a16="http://schemas.microsoft.com/office/drawing/2014/main" id="{039A8E00-B99F-44A3-70A8-404E243FB49E}"/>
                  </a:ext>
                </a:extLst>
              </p:cNvPr>
              <p:cNvSpPr/>
              <p:nvPr/>
            </p:nvSpPr>
            <p:spPr>
              <a:xfrm>
                <a:off x="2748535" y="1509572"/>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xmlns="">
          <p:sp>
            <p:nvSpPr>
              <p:cNvPr id="52" name="Oval 51">
                <a:extLst>
                  <a:ext uri="{FF2B5EF4-FFF2-40B4-BE49-F238E27FC236}">
                    <a16:creationId xmlns:a16="http://schemas.microsoft.com/office/drawing/2014/main" id="{039A8E00-B99F-44A3-70A8-404E243FB49E}"/>
                  </a:ext>
                </a:extLst>
              </p:cNvPr>
              <p:cNvSpPr>
                <a:spLocks noRot="1" noChangeAspect="1" noMove="1" noResize="1" noEditPoints="1" noAdjustHandles="1" noChangeArrowheads="1" noChangeShapeType="1" noTextEdit="1"/>
              </p:cNvSpPr>
              <p:nvPr/>
            </p:nvSpPr>
            <p:spPr>
              <a:xfrm>
                <a:off x="2748535" y="1509572"/>
                <a:ext cx="470357" cy="459473"/>
              </a:xfrm>
              <a:prstGeom prst="ellipse">
                <a:avLst/>
              </a:prstGeom>
              <a:blipFill>
                <a:blip r:embed="rId4"/>
                <a:stretch>
                  <a:fillRect l="-39474" t="-10526" b="-39474"/>
                </a:stretch>
              </a:blipFill>
            </p:spPr>
            <p:txBody>
              <a:bodyPr/>
              <a:lstStyle/>
              <a:p>
                <a:r>
                  <a:rPr lang="en-US">
                    <a:noFill/>
                  </a:rPr>
                  <a:t> </a:t>
                </a:r>
              </a:p>
            </p:txBody>
          </p:sp>
        </mc:Fallback>
      </mc:AlternateContent>
      <p:cxnSp>
        <p:nvCxnSpPr>
          <p:cNvPr id="57" name="Straight Arrow Connector 56">
            <a:extLst>
              <a:ext uri="{FF2B5EF4-FFF2-40B4-BE49-F238E27FC236}">
                <a16:creationId xmlns:a16="http://schemas.microsoft.com/office/drawing/2014/main" id="{7C751996-6E0E-7836-6B30-6EEBC8E162E7}"/>
              </a:ext>
            </a:extLst>
          </p:cNvPr>
          <p:cNvCxnSpPr>
            <a:cxnSpLocks/>
            <a:endCxn id="52" idx="4"/>
          </p:cNvCxnSpPr>
          <p:nvPr/>
        </p:nvCxnSpPr>
        <p:spPr>
          <a:xfrm flipV="1">
            <a:off x="2983714" y="1969045"/>
            <a:ext cx="0" cy="2074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8" name="Straight Arrow Connector 57">
            <a:extLst>
              <a:ext uri="{FF2B5EF4-FFF2-40B4-BE49-F238E27FC236}">
                <a16:creationId xmlns:a16="http://schemas.microsoft.com/office/drawing/2014/main" id="{71D260C7-0B22-3BF0-2D1F-B88E53F89774}"/>
              </a:ext>
            </a:extLst>
          </p:cNvPr>
          <p:cNvCxnSpPr>
            <a:cxnSpLocks/>
            <a:stCxn id="52" idx="0"/>
          </p:cNvCxnSpPr>
          <p:nvPr/>
        </p:nvCxnSpPr>
        <p:spPr>
          <a:xfrm flipV="1">
            <a:off x="2983714" y="1333607"/>
            <a:ext cx="0" cy="1759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59" name="Table 58">
            <a:extLst>
              <a:ext uri="{FF2B5EF4-FFF2-40B4-BE49-F238E27FC236}">
                <a16:creationId xmlns:a16="http://schemas.microsoft.com/office/drawing/2014/main" id="{0229B711-CD19-7444-B2B8-E39490E2949C}"/>
              </a:ext>
            </a:extLst>
          </p:cNvPr>
          <p:cNvGraphicFramePr>
            <a:graphicFrameLocks noGrp="1"/>
          </p:cNvGraphicFramePr>
          <p:nvPr>
            <p:extLst>
              <p:ext uri="{D42A27DB-BD31-4B8C-83A1-F6EECF244321}">
                <p14:modId xmlns:p14="http://schemas.microsoft.com/office/powerpoint/2010/main" val="1500291420"/>
              </p:ext>
            </p:extLst>
          </p:nvPr>
        </p:nvGraphicFramePr>
        <p:xfrm>
          <a:off x="2640497" y="729578"/>
          <a:ext cx="686432" cy="622932"/>
        </p:xfrm>
        <a:graphic>
          <a:graphicData uri="http://schemas.openxmlformats.org/drawingml/2006/table">
            <a:tbl>
              <a:tblPr firstRow="1" bandRow="1">
                <a:tableStyleId>{5C22544A-7EE6-4342-B048-85BDC9FD1C3A}</a:tableStyleId>
              </a:tblPr>
              <a:tblGrid>
                <a:gridCol w="686432">
                  <a:extLst>
                    <a:ext uri="{9D8B030D-6E8A-4147-A177-3AD203B41FA5}">
                      <a16:colId xmlns:a16="http://schemas.microsoft.com/office/drawing/2014/main" val="4002730172"/>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A6E69339-FFC0-390D-8B1C-08DA239049E2}"/>
                  </a:ext>
                </a:extLst>
              </p:cNvPr>
              <p:cNvSpPr txBox="1"/>
              <p:nvPr/>
            </p:nvSpPr>
            <p:spPr>
              <a:xfrm>
                <a:off x="3326929" y="744267"/>
                <a:ext cx="1980699" cy="51257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797" b="0" i="1" dirty="0" smtClean="0">
                          <a:latin typeface="Cambria Math" panose="02040503050406030204" pitchFamily="18" charset="0"/>
                          <a:cs typeface="Times New Roman" panose="02020603050405020304" pitchFamily="18" charset="0"/>
                        </a:rPr>
                        <m:t>𝑝</m:t>
                      </m:r>
                    </m:oMath>
                  </m:oMathPara>
                </a14:m>
                <a:endParaRPr lang="en-US" sz="2797" baseline="-25000" dirty="0">
                  <a:latin typeface="Times New Roman" panose="02020603050405020304" pitchFamily="18" charset="0"/>
                  <a:cs typeface="Times New Roman" panose="02020603050405020304" pitchFamily="18" charset="0"/>
                </a:endParaRPr>
              </a:p>
            </p:txBody>
          </p:sp>
        </mc:Choice>
        <mc:Fallback xmlns="">
          <p:sp>
            <p:nvSpPr>
              <p:cNvPr id="64" name="TextBox 63">
                <a:extLst>
                  <a:ext uri="{FF2B5EF4-FFF2-40B4-BE49-F238E27FC236}">
                    <a16:creationId xmlns:a16="http://schemas.microsoft.com/office/drawing/2014/main" id="{A6E69339-FFC0-390D-8B1C-08DA239049E2}"/>
                  </a:ext>
                </a:extLst>
              </p:cNvPr>
              <p:cNvSpPr txBox="1">
                <a:spLocks noRot="1" noChangeAspect="1" noMove="1" noResize="1" noEditPoints="1" noAdjustHandles="1" noChangeArrowheads="1" noChangeShapeType="1" noTextEdit="1"/>
              </p:cNvSpPr>
              <p:nvPr/>
            </p:nvSpPr>
            <p:spPr>
              <a:xfrm>
                <a:off x="3326929" y="744267"/>
                <a:ext cx="1980699" cy="512576"/>
              </a:xfrm>
              <a:prstGeom prst="rect">
                <a:avLst/>
              </a:prstGeom>
              <a:blipFill>
                <a:blip r:embed="rId5"/>
                <a:stretch>
                  <a:fillRect l="-1911" b="-170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16DA4796-230A-C641-FA71-6ADE0A17FB3E}"/>
                  </a:ext>
                </a:extLst>
              </p:cNvPr>
              <p:cNvSpPr txBox="1"/>
              <p:nvPr/>
            </p:nvSpPr>
            <p:spPr>
              <a:xfrm>
                <a:off x="3305190" y="2241763"/>
                <a:ext cx="482826" cy="5125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797" b="0" i="1" dirty="0" smtClean="0">
                          <a:solidFill>
                            <a:schemeClr val="tx1"/>
                          </a:solidFill>
                          <a:latin typeface="Cambria Math" panose="02040503050406030204" pitchFamily="18" charset="0"/>
                          <a:cs typeface="Times New Roman" panose="02020603050405020304" pitchFamily="18" charset="0"/>
                        </a:rPr>
                        <m:t>𝑧</m:t>
                      </m:r>
                    </m:oMath>
                  </m:oMathPara>
                </a14:m>
                <a:endParaRPr lang="en-US" sz="2797" baseline="-250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65" name="TextBox 64">
                <a:extLst>
                  <a:ext uri="{FF2B5EF4-FFF2-40B4-BE49-F238E27FC236}">
                    <a16:creationId xmlns:a16="http://schemas.microsoft.com/office/drawing/2014/main" id="{16DA4796-230A-C641-FA71-6ADE0A17FB3E}"/>
                  </a:ext>
                </a:extLst>
              </p:cNvPr>
              <p:cNvSpPr txBox="1">
                <a:spLocks noRot="1" noChangeAspect="1" noMove="1" noResize="1" noEditPoints="1" noAdjustHandles="1" noChangeArrowheads="1" noChangeShapeType="1" noTextEdit="1"/>
              </p:cNvSpPr>
              <p:nvPr/>
            </p:nvSpPr>
            <p:spPr>
              <a:xfrm>
                <a:off x="3305190" y="2241763"/>
                <a:ext cx="482826" cy="512576"/>
              </a:xfrm>
              <a:prstGeom prst="rect">
                <a:avLst/>
              </a:prstGeom>
              <a:blipFill>
                <a:blip r:embed="rId6"/>
                <a:stretch>
                  <a:fillRect/>
                </a:stretch>
              </a:blipFill>
            </p:spPr>
            <p:txBody>
              <a:bodyPr/>
              <a:lstStyle/>
              <a:p>
                <a:r>
                  <a:rPr lang="en-US">
                    <a:noFill/>
                  </a:rPr>
                  <a:t> </a:t>
                </a:r>
              </a:p>
            </p:txBody>
          </p:sp>
        </mc:Fallback>
      </mc:AlternateContent>
      <p:graphicFrame>
        <p:nvGraphicFramePr>
          <p:cNvPr id="68" name="Table 67">
            <a:extLst>
              <a:ext uri="{FF2B5EF4-FFF2-40B4-BE49-F238E27FC236}">
                <a16:creationId xmlns:a16="http://schemas.microsoft.com/office/drawing/2014/main" id="{8255BC58-5DC2-36E1-954B-C28A2F636D58}"/>
              </a:ext>
            </a:extLst>
          </p:cNvPr>
          <p:cNvGraphicFramePr>
            <a:graphicFrameLocks noGrp="1"/>
          </p:cNvGraphicFramePr>
          <p:nvPr>
            <p:extLst>
              <p:ext uri="{D42A27DB-BD31-4B8C-83A1-F6EECF244321}">
                <p14:modId xmlns:p14="http://schemas.microsoft.com/office/powerpoint/2010/main" val="4284222820"/>
              </p:ext>
            </p:extLst>
          </p:nvPr>
        </p:nvGraphicFramePr>
        <p:xfrm>
          <a:off x="1857780" y="3696089"/>
          <a:ext cx="2280564" cy="622932"/>
        </p:xfrm>
        <a:graphic>
          <a:graphicData uri="http://schemas.openxmlformats.org/drawingml/2006/table">
            <a:tbl>
              <a:tblPr firstRow="1" bandRow="1">
                <a:tableStyleId>{5C22544A-7EE6-4342-B048-85BDC9FD1C3A}</a:tableStyleId>
              </a:tblPr>
              <a:tblGrid>
                <a:gridCol w="760188">
                  <a:extLst>
                    <a:ext uri="{9D8B030D-6E8A-4147-A177-3AD203B41FA5}">
                      <a16:colId xmlns:a16="http://schemas.microsoft.com/office/drawing/2014/main" val="4002730172"/>
                    </a:ext>
                  </a:extLst>
                </a:gridCol>
                <a:gridCol w="760188">
                  <a:extLst>
                    <a:ext uri="{9D8B030D-6E8A-4147-A177-3AD203B41FA5}">
                      <a16:colId xmlns:a16="http://schemas.microsoft.com/office/drawing/2014/main" val="4166625752"/>
                    </a:ext>
                  </a:extLst>
                </a:gridCol>
                <a:gridCol w="760188">
                  <a:extLst>
                    <a:ext uri="{9D8B030D-6E8A-4147-A177-3AD203B41FA5}">
                      <a16:colId xmlns:a16="http://schemas.microsoft.com/office/drawing/2014/main" val="4164552587"/>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p:cxnSp>
        <p:nvCxnSpPr>
          <p:cNvPr id="69" name="Straight Arrow Connector 68">
            <a:extLst>
              <a:ext uri="{FF2B5EF4-FFF2-40B4-BE49-F238E27FC236}">
                <a16:creationId xmlns:a16="http://schemas.microsoft.com/office/drawing/2014/main" id="{A52740D0-96BA-B88F-F7A9-48928EB488ED}"/>
              </a:ext>
            </a:extLst>
          </p:cNvPr>
          <p:cNvCxnSpPr>
            <a:cxnSpLocks/>
          </p:cNvCxnSpPr>
          <p:nvPr/>
        </p:nvCxnSpPr>
        <p:spPr>
          <a:xfrm flipH="1" flipV="1">
            <a:off x="3113108" y="2828988"/>
            <a:ext cx="582302" cy="84702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48DAD1A0-D148-54AE-EC52-C18843AC5446}"/>
                  </a:ext>
                </a:extLst>
              </p:cNvPr>
              <p:cNvSpPr txBox="1"/>
              <p:nvPr/>
            </p:nvSpPr>
            <p:spPr>
              <a:xfrm>
                <a:off x="4207543" y="3757196"/>
                <a:ext cx="1980699" cy="51257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797" b="1" i="1" dirty="0" smtClean="0">
                          <a:latin typeface="Cambria Math" panose="02040503050406030204" pitchFamily="18" charset="0"/>
                          <a:cs typeface="Times New Roman" panose="02020603050405020304" pitchFamily="18" charset="0"/>
                        </a:rPr>
                        <m:t>𝒉</m:t>
                      </m:r>
                    </m:oMath>
                  </m:oMathPara>
                </a14:m>
                <a:endParaRPr lang="en-US" sz="2797" b="1" baseline="-25000" dirty="0">
                  <a:latin typeface="Times New Roman" panose="02020603050405020304" pitchFamily="18" charset="0"/>
                  <a:cs typeface="Times New Roman" panose="02020603050405020304" pitchFamily="18" charset="0"/>
                </a:endParaRPr>
              </a:p>
            </p:txBody>
          </p:sp>
        </mc:Choice>
        <mc:Fallback xmlns="">
          <p:sp>
            <p:nvSpPr>
              <p:cNvPr id="71" name="TextBox 70">
                <a:extLst>
                  <a:ext uri="{FF2B5EF4-FFF2-40B4-BE49-F238E27FC236}">
                    <a16:creationId xmlns:a16="http://schemas.microsoft.com/office/drawing/2014/main" id="{48DAD1A0-D148-54AE-EC52-C18843AC5446}"/>
                  </a:ext>
                </a:extLst>
              </p:cNvPr>
              <p:cNvSpPr txBox="1">
                <a:spLocks noRot="1" noChangeAspect="1" noMove="1" noResize="1" noEditPoints="1" noAdjustHandles="1" noChangeArrowheads="1" noChangeShapeType="1" noTextEdit="1"/>
              </p:cNvSpPr>
              <p:nvPr/>
            </p:nvSpPr>
            <p:spPr>
              <a:xfrm>
                <a:off x="4207543" y="3757196"/>
                <a:ext cx="1980699" cy="512576"/>
              </a:xfrm>
              <a:prstGeom prst="rect">
                <a:avLst/>
              </a:prstGeom>
              <a:blipFill>
                <a:blip r:embed="rId7"/>
                <a:stretch>
                  <a:fillRect l="-1911" b="-2439"/>
                </a:stretch>
              </a:blipFill>
            </p:spPr>
            <p:txBody>
              <a:bodyPr/>
              <a:lstStyle/>
              <a:p>
                <a:r>
                  <a:rPr lang="en-US">
                    <a:noFill/>
                  </a:rPr>
                  <a:t> </a:t>
                </a:r>
              </a:p>
            </p:txBody>
          </p:sp>
        </mc:Fallback>
      </mc:AlternateContent>
      <p:sp>
        <p:nvSpPr>
          <p:cNvPr id="72" name="Rounded Rectangle 71">
            <a:extLst>
              <a:ext uri="{FF2B5EF4-FFF2-40B4-BE49-F238E27FC236}">
                <a16:creationId xmlns:a16="http://schemas.microsoft.com/office/drawing/2014/main" id="{C4FA324F-C487-8492-D2BC-FF1806B11EFA}"/>
              </a:ext>
            </a:extLst>
          </p:cNvPr>
          <p:cNvSpPr/>
          <p:nvPr/>
        </p:nvSpPr>
        <p:spPr>
          <a:xfrm>
            <a:off x="1160433" y="3470280"/>
            <a:ext cx="5495200" cy="1127882"/>
          </a:xfrm>
          <a:prstGeom prst="roundRect">
            <a:avLst/>
          </a:prstGeom>
          <a:noFill/>
          <a:ln w="38100"/>
        </p:spPr>
        <p:style>
          <a:lnRef idx="2">
            <a:schemeClr val="accent4"/>
          </a:lnRef>
          <a:fillRef idx="1">
            <a:schemeClr val="lt1"/>
          </a:fillRef>
          <a:effectRef idx="0">
            <a:schemeClr val="accent4"/>
          </a:effectRef>
          <a:fontRef idx="minor">
            <a:schemeClr val="dk1"/>
          </a:fontRef>
        </p:style>
        <p:txBody>
          <a:bodyPr rtlCol="0" anchor="ctr"/>
          <a:lstStyle/>
          <a:p>
            <a:pPr algn="r"/>
            <a:r>
              <a:rPr lang="en-US" i="1" dirty="0"/>
              <a:t>Hidden Layer</a:t>
            </a:r>
          </a:p>
        </p:txBody>
      </p:sp>
      <p:cxnSp>
        <p:nvCxnSpPr>
          <p:cNvPr id="73" name="Straight Arrow Connector 72">
            <a:extLst>
              <a:ext uri="{FF2B5EF4-FFF2-40B4-BE49-F238E27FC236}">
                <a16:creationId xmlns:a16="http://schemas.microsoft.com/office/drawing/2014/main" id="{197E430C-BBAD-1007-7907-F1C8A4C1C9D2}"/>
              </a:ext>
            </a:extLst>
          </p:cNvPr>
          <p:cNvCxnSpPr>
            <a:cxnSpLocks/>
          </p:cNvCxnSpPr>
          <p:nvPr/>
        </p:nvCxnSpPr>
        <p:spPr>
          <a:xfrm flipV="1">
            <a:off x="2366403" y="2845596"/>
            <a:ext cx="403489" cy="85004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6" name="Straight Arrow Connector 75">
            <a:extLst>
              <a:ext uri="{FF2B5EF4-FFF2-40B4-BE49-F238E27FC236}">
                <a16:creationId xmlns:a16="http://schemas.microsoft.com/office/drawing/2014/main" id="{39C41CC5-A642-6EF9-E8F6-6135E0D9CF0C}"/>
              </a:ext>
            </a:extLst>
          </p:cNvPr>
          <p:cNvCxnSpPr>
            <a:cxnSpLocks/>
            <a:stCxn id="68" idx="0"/>
            <a:endCxn id="50" idx="2"/>
          </p:cNvCxnSpPr>
          <p:nvPr/>
        </p:nvCxnSpPr>
        <p:spPr>
          <a:xfrm flipV="1">
            <a:off x="2998062" y="2820843"/>
            <a:ext cx="0" cy="87524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8" name="Straight Arrow Connector 77">
            <a:extLst>
              <a:ext uri="{FF2B5EF4-FFF2-40B4-BE49-F238E27FC236}">
                <a16:creationId xmlns:a16="http://schemas.microsoft.com/office/drawing/2014/main" id="{2BC18BBC-2073-A917-350A-C7EB1B9A5B7B}"/>
              </a:ext>
            </a:extLst>
          </p:cNvPr>
          <p:cNvCxnSpPr>
            <a:cxnSpLocks/>
          </p:cNvCxnSpPr>
          <p:nvPr/>
        </p:nvCxnSpPr>
        <p:spPr>
          <a:xfrm flipH="1" flipV="1">
            <a:off x="3170748" y="4361222"/>
            <a:ext cx="1554767" cy="11724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9" name="Straight Arrow Connector 78">
            <a:extLst>
              <a:ext uri="{FF2B5EF4-FFF2-40B4-BE49-F238E27FC236}">
                <a16:creationId xmlns:a16="http://schemas.microsoft.com/office/drawing/2014/main" id="{6417CF69-774C-E0AA-FA61-D6CFC93D8F68}"/>
              </a:ext>
            </a:extLst>
          </p:cNvPr>
          <p:cNvCxnSpPr>
            <a:cxnSpLocks/>
          </p:cNvCxnSpPr>
          <p:nvPr/>
        </p:nvCxnSpPr>
        <p:spPr>
          <a:xfrm flipH="1" flipV="1">
            <a:off x="2521786" y="4355603"/>
            <a:ext cx="2069419" cy="11678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52D6E326-E523-FBBC-269F-49972D287E72}"/>
                  </a:ext>
                </a:extLst>
              </p:cNvPr>
              <p:cNvSpPr txBox="1"/>
              <p:nvPr/>
            </p:nvSpPr>
            <p:spPr>
              <a:xfrm>
                <a:off x="5450539" y="5641207"/>
                <a:ext cx="645461" cy="52277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797" b="1" i="1" dirty="0" smtClean="0">
                          <a:latin typeface="Cambria Math" panose="02040503050406030204" pitchFamily="18" charset="0"/>
                          <a:cs typeface="Times New Roman" panose="02020603050405020304" pitchFamily="18" charset="0"/>
                        </a:rPr>
                        <m:t>𝒙</m:t>
                      </m:r>
                    </m:oMath>
                  </m:oMathPara>
                </a14:m>
                <a:endParaRPr lang="en-US" sz="2797" b="1" baseline="-25000" dirty="0">
                  <a:latin typeface="Times New Roman" panose="02020603050405020304" pitchFamily="18" charset="0"/>
                  <a:cs typeface="Times New Roman" panose="02020603050405020304" pitchFamily="18" charset="0"/>
                </a:endParaRPr>
              </a:p>
            </p:txBody>
          </p:sp>
        </mc:Choice>
        <mc:Fallback xmlns="">
          <p:sp>
            <p:nvSpPr>
              <p:cNvPr id="80" name="TextBox 79">
                <a:extLst>
                  <a:ext uri="{FF2B5EF4-FFF2-40B4-BE49-F238E27FC236}">
                    <a16:creationId xmlns:a16="http://schemas.microsoft.com/office/drawing/2014/main" id="{52D6E326-E523-FBBC-269F-49972D287E72}"/>
                  </a:ext>
                </a:extLst>
              </p:cNvPr>
              <p:cNvSpPr txBox="1">
                <a:spLocks noRot="1" noChangeAspect="1" noMove="1" noResize="1" noEditPoints="1" noAdjustHandles="1" noChangeArrowheads="1" noChangeShapeType="1" noTextEdit="1"/>
              </p:cNvSpPr>
              <p:nvPr/>
            </p:nvSpPr>
            <p:spPr>
              <a:xfrm>
                <a:off x="5450539" y="5641207"/>
                <a:ext cx="645461" cy="522772"/>
              </a:xfrm>
              <a:prstGeom prst="rect">
                <a:avLst/>
              </a:prstGeom>
              <a:blipFill>
                <a:blip r:embed="rId8"/>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E32C73D7-E851-E4EA-1FBD-0BB990318A5B}"/>
              </a:ext>
            </a:extLst>
          </p:cNvPr>
          <p:cNvSpPr txBox="1"/>
          <p:nvPr/>
        </p:nvSpPr>
        <p:spPr>
          <a:xfrm>
            <a:off x="5981075" y="5794647"/>
            <a:ext cx="1917128" cy="369332"/>
          </a:xfrm>
          <a:prstGeom prst="rect">
            <a:avLst/>
          </a:prstGeom>
          <a:noFill/>
        </p:spPr>
        <p:txBody>
          <a:bodyPr wrap="none" rtlCol="0">
            <a:spAutoFit/>
          </a:bodyPr>
          <a:lstStyle/>
          <a:p>
            <a:r>
              <a:rPr lang="en-US" dirty="0"/>
              <a:t>(vectorized image)</a:t>
            </a:r>
          </a:p>
        </p:txBody>
      </p:sp>
      <p:cxnSp>
        <p:nvCxnSpPr>
          <p:cNvPr id="81" name="Straight Arrow Connector 80">
            <a:extLst>
              <a:ext uri="{FF2B5EF4-FFF2-40B4-BE49-F238E27FC236}">
                <a16:creationId xmlns:a16="http://schemas.microsoft.com/office/drawing/2014/main" id="{C1A369D5-0755-A1F4-84E8-772296BF414D}"/>
              </a:ext>
            </a:extLst>
          </p:cNvPr>
          <p:cNvCxnSpPr>
            <a:cxnSpLocks/>
          </p:cNvCxnSpPr>
          <p:nvPr/>
        </p:nvCxnSpPr>
        <p:spPr>
          <a:xfrm flipH="1" flipV="1">
            <a:off x="2454180" y="4361222"/>
            <a:ext cx="212954" cy="110232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2" name="Straight Arrow Connector 81">
            <a:extLst>
              <a:ext uri="{FF2B5EF4-FFF2-40B4-BE49-F238E27FC236}">
                <a16:creationId xmlns:a16="http://schemas.microsoft.com/office/drawing/2014/main" id="{E6F0FFBF-0C74-A3C1-3024-7874ABEED53F}"/>
              </a:ext>
            </a:extLst>
          </p:cNvPr>
          <p:cNvCxnSpPr>
            <a:cxnSpLocks/>
            <a:endCxn id="68" idx="2"/>
          </p:cNvCxnSpPr>
          <p:nvPr/>
        </p:nvCxnSpPr>
        <p:spPr>
          <a:xfrm flipV="1">
            <a:off x="2769892" y="4319021"/>
            <a:ext cx="228170" cy="11892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3" name="Straight Arrow Connector 82">
            <a:extLst>
              <a:ext uri="{FF2B5EF4-FFF2-40B4-BE49-F238E27FC236}">
                <a16:creationId xmlns:a16="http://schemas.microsoft.com/office/drawing/2014/main" id="{92F0482B-E579-5633-C124-4066637C9A48}"/>
              </a:ext>
            </a:extLst>
          </p:cNvPr>
          <p:cNvCxnSpPr>
            <a:cxnSpLocks/>
          </p:cNvCxnSpPr>
          <p:nvPr/>
        </p:nvCxnSpPr>
        <p:spPr>
          <a:xfrm flipV="1">
            <a:off x="2825795" y="4350259"/>
            <a:ext cx="886489" cy="117323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5" name="Title 1">
            <a:extLst>
              <a:ext uri="{FF2B5EF4-FFF2-40B4-BE49-F238E27FC236}">
                <a16:creationId xmlns:a16="http://schemas.microsoft.com/office/drawing/2014/main" id="{755AFB6B-AE37-32B4-48BE-92100F34A1CF}"/>
              </a:ext>
            </a:extLst>
          </p:cNvPr>
          <p:cNvSpPr>
            <a:spLocks noGrp="1"/>
          </p:cNvSpPr>
          <p:nvPr>
            <p:ph type="title"/>
          </p:nvPr>
        </p:nvSpPr>
        <p:spPr>
          <a:xfrm>
            <a:off x="838200" y="365125"/>
            <a:ext cx="10515600" cy="1325563"/>
          </a:xfrm>
        </p:spPr>
        <p:txBody>
          <a:bodyPr>
            <a:noAutofit/>
          </a:bodyPr>
          <a:lstStyle/>
          <a:p>
            <a:pPr algn="r"/>
            <a:r>
              <a:rPr lang="en-US" sz="4267" dirty="0"/>
              <a:t>A more flexible ‘4’ detector</a:t>
            </a:r>
          </a:p>
        </p:txBody>
      </p:sp>
      <p:pic>
        <p:nvPicPr>
          <p:cNvPr id="96" name="Picture 95">
            <a:extLst>
              <a:ext uri="{FF2B5EF4-FFF2-40B4-BE49-F238E27FC236}">
                <a16:creationId xmlns:a16="http://schemas.microsoft.com/office/drawing/2014/main" id="{37DE0FB7-34E3-C6EC-85F2-E4A51E315E8F}"/>
              </a:ext>
            </a:extLst>
          </p:cNvPr>
          <p:cNvPicPr>
            <a:picLocks noChangeAspect="1"/>
          </p:cNvPicPr>
          <p:nvPr/>
        </p:nvPicPr>
        <p:blipFill>
          <a:blip r:embed="rId9"/>
          <a:stretch>
            <a:fillRect/>
          </a:stretch>
        </p:blipFill>
        <p:spPr>
          <a:xfrm>
            <a:off x="7898203" y="4514839"/>
            <a:ext cx="1044431" cy="1044431"/>
          </a:xfrm>
          <a:prstGeom prst="rect">
            <a:avLst/>
          </a:prstGeom>
        </p:spPr>
      </p:pic>
      <p:pic>
        <p:nvPicPr>
          <p:cNvPr id="97" name="Picture 96">
            <a:extLst>
              <a:ext uri="{FF2B5EF4-FFF2-40B4-BE49-F238E27FC236}">
                <a16:creationId xmlns:a16="http://schemas.microsoft.com/office/drawing/2014/main" id="{04303D06-0066-0626-D930-2B303F3C1270}"/>
              </a:ext>
            </a:extLst>
          </p:cNvPr>
          <p:cNvPicPr>
            <a:picLocks noChangeAspect="1"/>
          </p:cNvPicPr>
          <p:nvPr/>
        </p:nvPicPr>
        <p:blipFill>
          <a:blip r:embed="rId10"/>
          <a:stretch>
            <a:fillRect/>
          </a:stretch>
        </p:blipFill>
        <p:spPr>
          <a:xfrm>
            <a:off x="10757543" y="4514839"/>
            <a:ext cx="1044431" cy="1044431"/>
          </a:xfrm>
          <a:prstGeom prst="rect">
            <a:avLst/>
          </a:prstGeom>
        </p:spPr>
      </p:pic>
      <p:pic>
        <p:nvPicPr>
          <p:cNvPr id="98" name="Picture 97">
            <a:extLst>
              <a:ext uri="{FF2B5EF4-FFF2-40B4-BE49-F238E27FC236}">
                <a16:creationId xmlns:a16="http://schemas.microsoft.com/office/drawing/2014/main" id="{79FF957F-AA96-8547-0345-3643ADE6DBC3}"/>
              </a:ext>
            </a:extLst>
          </p:cNvPr>
          <p:cNvPicPr>
            <a:picLocks noChangeAspect="1"/>
          </p:cNvPicPr>
          <p:nvPr/>
        </p:nvPicPr>
        <p:blipFill>
          <a:blip r:embed="rId11"/>
          <a:stretch>
            <a:fillRect/>
          </a:stretch>
        </p:blipFill>
        <p:spPr>
          <a:xfrm>
            <a:off x="9327873" y="4507875"/>
            <a:ext cx="1044431" cy="1044431"/>
          </a:xfrm>
          <a:prstGeom prst="rect">
            <a:avLst/>
          </a:prstGeom>
        </p:spPr>
      </p:pic>
      <p:cxnSp>
        <p:nvCxnSpPr>
          <p:cNvPr id="109" name="Straight Arrow Connector 108">
            <a:extLst>
              <a:ext uri="{FF2B5EF4-FFF2-40B4-BE49-F238E27FC236}">
                <a16:creationId xmlns:a16="http://schemas.microsoft.com/office/drawing/2014/main" id="{228A504C-8E4E-2778-A9C2-94A04AF106F0}"/>
              </a:ext>
            </a:extLst>
          </p:cNvPr>
          <p:cNvCxnSpPr/>
          <p:nvPr/>
        </p:nvCxnSpPr>
        <p:spPr>
          <a:xfrm flipH="1" flipV="1">
            <a:off x="2342457" y="4007555"/>
            <a:ext cx="5392468" cy="1029499"/>
          </a:xfrm>
          <a:prstGeom prst="straightConnector1">
            <a:avLst/>
          </a:prstGeom>
          <a:ln w="381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FE076BA3-07D3-9FDD-C55D-490944302BAB}"/>
              </a:ext>
            </a:extLst>
          </p:cNvPr>
          <p:cNvCxnSpPr>
            <a:cxnSpLocks/>
          </p:cNvCxnSpPr>
          <p:nvPr/>
        </p:nvCxnSpPr>
        <p:spPr>
          <a:xfrm flipH="1" flipV="1">
            <a:off x="3052373" y="3956160"/>
            <a:ext cx="6364178" cy="574379"/>
          </a:xfrm>
          <a:prstGeom prst="straightConnector1">
            <a:avLst/>
          </a:prstGeom>
          <a:ln w="381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A6B8CE91-1777-CEC8-2A71-E5ADCE76E274}"/>
              </a:ext>
            </a:extLst>
          </p:cNvPr>
          <p:cNvCxnSpPr>
            <a:cxnSpLocks/>
          </p:cNvCxnSpPr>
          <p:nvPr/>
        </p:nvCxnSpPr>
        <p:spPr>
          <a:xfrm flipH="1" flipV="1">
            <a:off x="3788016" y="3875437"/>
            <a:ext cx="7442246" cy="670640"/>
          </a:xfrm>
          <a:prstGeom prst="straightConnector1">
            <a:avLst/>
          </a:prstGeom>
          <a:ln w="381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B5545983-82FD-3C99-206E-3E2A5D348AE4}"/>
              </a:ext>
            </a:extLst>
          </p:cNvPr>
          <p:cNvCxnSpPr>
            <a:cxnSpLocks/>
          </p:cNvCxnSpPr>
          <p:nvPr/>
        </p:nvCxnSpPr>
        <p:spPr>
          <a:xfrm flipH="1" flipV="1">
            <a:off x="3712284" y="1124262"/>
            <a:ext cx="2341878" cy="12119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15" name="TextBox 114">
                <a:extLst>
                  <a:ext uri="{FF2B5EF4-FFF2-40B4-BE49-F238E27FC236}">
                    <a16:creationId xmlns:a16="http://schemas.microsoft.com/office/drawing/2014/main" id="{DB0E9416-2281-4B2C-F14A-E2DCB1487838}"/>
                  </a:ext>
                </a:extLst>
              </p:cNvPr>
              <p:cNvSpPr txBox="1"/>
              <p:nvPr/>
            </p:nvSpPr>
            <p:spPr>
              <a:xfrm>
                <a:off x="6277699" y="2013021"/>
                <a:ext cx="2252796" cy="646331"/>
              </a:xfrm>
              <a:prstGeom prst="rect">
                <a:avLst/>
              </a:prstGeom>
              <a:noFill/>
            </p:spPr>
            <p:txBody>
              <a:bodyPr wrap="none" rtlCol="0">
                <a:spAutoFit/>
              </a:bodyPr>
              <a:lstStyle/>
              <a:p>
                <a14:m>
                  <m:oMath xmlns:m="http://schemas.openxmlformats.org/officeDocument/2006/math">
                    <m:r>
                      <a:rPr lang="en-US" i="1" dirty="0" smtClean="0">
                        <a:latin typeface="Cambria Math" panose="02040503050406030204" pitchFamily="18" charset="0"/>
                      </a:rPr>
                      <m:t>𝑝</m:t>
                    </m:r>
                  </m:oMath>
                </a14:m>
                <a:r>
                  <a:rPr lang="en-US" dirty="0"/>
                  <a:t> detects images that </a:t>
                </a:r>
              </a:p>
              <a:p>
                <a:r>
                  <a:rPr lang="en-US" dirty="0"/>
                  <a:t>look like any of these</a:t>
                </a:r>
              </a:p>
            </p:txBody>
          </p:sp>
        </mc:Choice>
        <mc:Fallback xmlns="">
          <p:sp>
            <p:nvSpPr>
              <p:cNvPr id="115" name="TextBox 114">
                <a:extLst>
                  <a:ext uri="{FF2B5EF4-FFF2-40B4-BE49-F238E27FC236}">
                    <a16:creationId xmlns:a16="http://schemas.microsoft.com/office/drawing/2014/main" id="{DB0E9416-2281-4B2C-F14A-E2DCB1487838}"/>
                  </a:ext>
                </a:extLst>
              </p:cNvPr>
              <p:cNvSpPr txBox="1">
                <a:spLocks noRot="1" noChangeAspect="1" noMove="1" noResize="1" noEditPoints="1" noAdjustHandles="1" noChangeArrowheads="1" noChangeShapeType="1" noTextEdit="1"/>
              </p:cNvSpPr>
              <p:nvPr/>
            </p:nvSpPr>
            <p:spPr>
              <a:xfrm>
                <a:off x="6277699" y="2013021"/>
                <a:ext cx="2252796" cy="646331"/>
              </a:xfrm>
              <a:prstGeom prst="rect">
                <a:avLst/>
              </a:prstGeom>
              <a:blipFill>
                <a:blip r:embed="rId12"/>
                <a:stretch>
                  <a:fillRect l="-2247" t="-3846" r="-1685" b="-13462"/>
                </a:stretch>
              </a:blipFill>
            </p:spPr>
            <p:txBody>
              <a:bodyPr/>
              <a:lstStyle/>
              <a:p>
                <a:r>
                  <a:rPr lang="en-US">
                    <a:noFill/>
                  </a:rPr>
                  <a:t> </a:t>
                </a:r>
              </a:p>
            </p:txBody>
          </p:sp>
        </mc:Fallback>
      </mc:AlternateContent>
      <p:cxnSp>
        <p:nvCxnSpPr>
          <p:cNvPr id="117" name="Straight Arrow Connector 116">
            <a:extLst>
              <a:ext uri="{FF2B5EF4-FFF2-40B4-BE49-F238E27FC236}">
                <a16:creationId xmlns:a16="http://schemas.microsoft.com/office/drawing/2014/main" id="{38AAF4BC-CFF7-7DF2-CC14-EC4A460945B4}"/>
              </a:ext>
            </a:extLst>
          </p:cNvPr>
          <p:cNvCxnSpPr>
            <a:cxnSpLocks/>
          </p:cNvCxnSpPr>
          <p:nvPr/>
        </p:nvCxnSpPr>
        <p:spPr>
          <a:xfrm>
            <a:off x="8019738" y="2659352"/>
            <a:ext cx="384248" cy="170187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0" name="Straight Arrow Connector 119">
            <a:extLst>
              <a:ext uri="{FF2B5EF4-FFF2-40B4-BE49-F238E27FC236}">
                <a16:creationId xmlns:a16="http://schemas.microsoft.com/office/drawing/2014/main" id="{C0664AAF-F969-CFF6-FB80-8D3F9A0D2CBB}"/>
              </a:ext>
            </a:extLst>
          </p:cNvPr>
          <p:cNvCxnSpPr>
            <a:cxnSpLocks/>
            <a:endCxn id="98" idx="0"/>
          </p:cNvCxnSpPr>
          <p:nvPr/>
        </p:nvCxnSpPr>
        <p:spPr>
          <a:xfrm>
            <a:off x="8095470" y="2650711"/>
            <a:ext cx="1754619" cy="18571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2" name="Straight Arrow Connector 121">
            <a:extLst>
              <a:ext uri="{FF2B5EF4-FFF2-40B4-BE49-F238E27FC236}">
                <a16:creationId xmlns:a16="http://schemas.microsoft.com/office/drawing/2014/main" id="{034BA1F2-4E3F-4EC0-2AD3-520110F6A18F}"/>
              </a:ext>
            </a:extLst>
          </p:cNvPr>
          <p:cNvCxnSpPr>
            <a:cxnSpLocks/>
            <a:endCxn id="97" idx="0"/>
          </p:cNvCxnSpPr>
          <p:nvPr/>
        </p:nvCxnSpPr>
        <p:spPr>
          <a:xfrm>
            <a:off x="8275117" y="2707590"/>
            <a:ext cx="3004642" cy="18072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 name="Straight Arrow Connector 5">
            <a:extLst>
              <a:ext uri="{FF2B5EF4-FFF2-40B4-BE49-F238E27FC236}">
                <a16:creationId xmlns:a16="http://schemas.microsoft.com/office/drawing/2014/main" id="{8C7F2B39-2AF0-2E08-2A41-44D1E256445A}"/>
              </a:ext>
            </a:extLst>
          </p:cNvPr>
          <p:cNvCxnSpPr>
            <a:cxnSpLocks/>
          </p:cNvCxnSpPr>
          <p:nvPr/>
        </p:nvCxnSpPr>
        <p:spPr>
          <a:xfrm flipV="1">
            <a:off x="1672107" y="4369682"/>
            <a:ext cx="631473" cy="114951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 name="Straight Arrow Connector 6">
            <a:extLst>
              <a:ext uri="{FF2B5EF4-FFF2-40B4-BE49-F238E27FC236}">
                <a16:creationId xmlns:a16="http://schemas.microsoft.com/office/drawing/2014/main" id="{19C0532A-6CD6-C886-C63E-8E5DD531F496}"/>
              </a:ext>
            </a:extLst>
          </p:cNvPr>
          <p:cNvCxnSpPr>
            <a:cxnSpLocks/>
          </p:cNvCxnSpPr>
          <p:nvPr/>
        </p:nvCxnSpPr>
        <p:spPr>
          <a:xfrm flipV="1">
            <a:off x="1955627" y="4351879"/>
            <a:ext cx="1673222" cy="12116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 name="Straight Arrow Connector 7">
            <a:extLst>
              <a:ext uri="{FF2B5EF4-FFF2-40B4-BE49-F238E27FC236}">
                <a16:creationId xmlns:a16="http://schemas.microsoft.com/office/drawing/2014/main" id="{07C4A05A-ACEA-1122-ECDB-F01DE92235D2}"/>
              </a:ext>
            </a:extLst>
          </p:cNvPr>
          <p:cNvCxnSpPr>
            <a:cxnSpLocks/>
          </p:cNvCxnSpPr>
          <p:nvPr/>
        </p:nvCxnSpPr>
        <p:spPr>
          <a:xfrm flipV="1">
            <a:off x="1826232" y="4333260"/>
            <a:ext cx="1056166" cy="121917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A69499F1-06FC-6B79-4EE2-FE1CA1E951EC}"/>
              </a:ext>
            </a:extLst>
          </p:cNvPr>
          <p:cNvCxnSpPr>
            <a:cxnSpLocks/>
          </p:cNvCxnSpPr>
          <p:nvPr/>
        </p:nvCxnSpPr>
        <p:spPr>
          <a:xfrm flipH="1" flipV="1">
            <a:off x="2377181" y="4361222"/>
            <a:ext cx="847459" cy="112033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3EB18B4B-1CF0-0D77-F71D-FAB1F743D01B}"/>
              </a:ext>
            </a:extLst>
          </p:cNvPr>
          <p:cNvCxnSpPr>
            <a:cxnSpLocks/>
          </p:cNvCxnSpPr>
          <p:nvPr/>
        </p:nvCxnSpPr>
        <p:spPr>
          <a:xfrm flipH="1" flipV="1">
            <a:off x="3132858" y="4351325"/>
            <a:ext cx="194540" cy="117491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C299C51C-D89E-BE52-0B3F-7B553E13485D}"/>
              </a:ext>
            </a:extLst>
          </p:cNvPr>
          <p:cNvCxnSpPr>
            <a:cxnSpLocks/>
          </p:cNvCxnSpPr>
          <p:nvPr/>
        </p:nvCxnSpPr>
        <p:spPr>
          <a:xfrm flipV="1">
            <a:off x="3383301" y="4356690"/>
            <a:ext cx="425195" cy="118481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013A1367-4AAB-01C0-0FE0-1E821684CC94}"/>
              </a:ext>
            </a:extLst>
          </p:cNvPr>
          <p:cNvCxnSpPr>
            <a:cxnSpLocks/>
          </p:cNvCxnSpPr>
          <p:nvPr/>
        </p:nvCxnSpPr>
        <p:spPr>
          <a:xfrm flipH="1" flipV="1">
            <a:off x="3812075" y="4324366"/>
            <a:ext cx="567217" cy="123362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E5F24B02-A838-16D8-378D-BF6149450A35}"/>
              </a:ext>
            </a:extLst>
          </p:cNvPr>
          <p:cNvCxnSpPr>
            <a:cxnSpLocks/>
          </p:cNvCxnSpPr>
          <p:nvPr/>
        </p:nvCxnSpPr>
        <p:spPr>
          <a:xfrm flipH="1" flipV="1">
            <a:off x="3137322" y="4368270"/>
            <a:ext cx="1062077" cy="11664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78BB5CC5-4C8C-4BBF-64A7-D18284BDC3A0}"/>
              </a:ext>
            </a:extLst>
          </p:cNvPr>
          <p:cNvCxnSpPr>
            <a:cxnSpLocks/>
          </p:cNvCxnSpPr>
          <p:nvPr/>
        </p:nvCxnSpPr>
        <p:spPr>
          <a:xfrm flipH="1" flipV="1">
            <a:off x="2447970" y="4325830"/>
            <a:ext cx="1617119" cy="119874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custDataLst>
      <p:tags r:id="rId1"/>
    </p:custDataLst>
    <p:extLst>
      <p:ext uri="{BB962C8B-B14F-4D97-AF65-F5344CB8AC3E}">
        <p14:creationId xmlns:p14="http://schemas.microsoft.com/office/powerpoint/2010/main" val="3313897623"/>
      </p:ext>
    </p:extLst>
  </p:cSld>
  <p:clrMapOvr>
    <a:masterClrMapping/>
  </p:clrMapOvr>
  <mc:AlternateContent xmlns:mc="http://schemas.openxmlformats.org/markup-compatibility/2006" xmlns:p14="http://schemas.microsoft.com/office/powerpoint/2010/main">
    <mc:Choice Requires="p14">
      <p:transition spd="slow" p14:dur="2000" advTm="76866"/>
    </mc:Choice>
    <mc:Fallback xmlns="">
      <p:transition spd="slow" advTm="76866"/>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D5C8A-0B4D-8E06-C233-654A9A27AA28}"/>
              </a:ext>
            </a:extLst>
          </p:cNvPr>
          <p:cNvSpPr>
            <a:spLocks noGrp="1"/>
          </p:cNvSpPr>
          <p:nvPr>
            <p:ph type="title"/>
          </p:nvPr>
        </p:nvSpPr>
        <p:spPr/>
        <p:txBody>
          <a:bodyPr/>
          <a:lstStyle/>
          <a:p>
            <a:r>
              <a:rPr lang="en-US" dirty="0"/>
              <a:t>To increase flexibility/complexity, we can:</a:t>
            </a:r>
          </a:p>
        </p:txBody>
      </p:sp>
      <p:sp>
        <p:nvSpPr>
          <p:cNvPr id="3" name="Content Placeholder 2">
            <a:extLst>
              <a:ext uri="{FF2B5EF4-FFF2-40B4-BE49-F238E27FC236}">
                <a16:creationId xmlns:a16="http://schemas.microsoft.com/office/drawing/2014/main" id="{83ECD64F-6696-B3B1-E5D4-BA1A92FB866E}"/>
              </a:ext>
            </a:extLst>
          </p:cNvPr>
          <p:cNvSpPr>
            <a:spLocks noGrp="1"/>
          </p:cNvSpPr>
          <p:nvPr>
            <p:ph idx="1"/>
          </p:nvPr>
        </p:nvSpPr>
        <p:spPr/>
        <p:txBody>
          <a:bodyPr/>
          <a:lstStyle/>
          <a:p>
            <a:r>
              <a:rPr lang="en-US" dirty="0"/>
              <a:t>Increase the width (i.e. number of hidden units) in one or more hidden layers (WIDE)</a:t>
            </a:r>
          </a:p>
          <a:p>
            <a:endParaRPr lang="en-US" dirty="0"/>
          </a:p>
          <a:p>
            <a:r>
              <a:rPr lang="en-US" dirty="0"/>
              <a:t>Increase the number of hidden layers (DEEP)</a:t>
            </a:r>
          </a:p>
          <a:p>
            <a:endParaRPr lang="en-US" dirty="0"/>
          </a:p>
          <a:p>
            <a:r>
              <a:rPr lang="en-US" i="1" dirty="0"/>
              <a:t>Deep learning </a:t>
            </a:r>
            <a:r>
              <a:rPr lang="en-US" dirty="0"/>
              <a:t>refers to the latter; we are building a deep hierarchy of features</a:t>
            </a:r>
          </a:p>
        </p:txBody>
      </p:sp>
    </p:spTree>
    <p:extLst>
      <p:ext uri="{BB962C8B-B14F-4D97-AF65-F5344CB8AC3E}">
        <p14:creationId xmlns:p14="http://schemas.microsoft.com/office/powerpoint/2010/main" val="6818041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5">
            <a:extLst>
              <a:ext uri="{FF2B5EF4-FFF2-40B4-BE49-F238E27FC236}">
                <a16:creationId xmlns:a16="http://schemas.microsoft.com/office/drawing/2014/main" id="{D7487844-90CB-A14A-8CD0-A155B511B18F}"/>
              </a:ext>
            </a:extLst>
          </p:cNvPr>
          <p:cNvPicPr>
            <a:picLocks noChangeAspect="1"/>
          </p:cNvPicPr>
          <p:nvPr/>
        </p:nvPicPr>
        <p:blipFill>
          <a:blip r:embed="rId3"/>
          <a:stretch>
            <a:fillRect/>
          </a:stretch>
        </p:blipFill>
        <p:spPr>
          <a:xfrm>
            <a:off x="5902037" y="0"/>
            <a:ext cx="6054871" cy="6054871"/>
          </a:xfrm>
          <a:prstGeom prst="rect">
            <a:avLst/>
          </a:prstGeom>
        </p:spPr>
      </p:pic>
      <p:sp>
        <p:nvSpPr>
          <p:cNvPr id="9" name="Title 8">
            <a:extLst>
              <a:ext uri="{FF2B5EF4-FFF2-40B4-BE49-F238E27FC236}">
                <a16:creationId xmlns:a16="http://schemas.microsoft.com/office/drawing/2014/main" id="{12DA1C10-C181-F64A-B03D-C04F5FA39DD3}"/>
              </a:ext>
            </a:extLst>
          </p:cNvPr>
          <p:cNvSpPr txBox="1">
            <a:spLocks/>
          </p:cNvSpPr>
          <p:nvPr/>
        </p:nvSpPr>
        <p:spPr>
          <a:xfrm>
            <a:off x="522811" y="240806"/>
            <a:ext cx="5102134" cy="3094811"/>
          </a:xfrm>
          <a:prstGeom prst="rect">
            <a:avLst/>
          </a:prstGeom>
        </p:spPr>
        <p:txBody>
          <a:bodyPr vert="horz" lIns="121784" tIns="60892" rIns="121784" bIns="60892" rtlCol="0" anchor="ctr">
            <a:normAutofit/>
          </a:bodyPr>
          <a:lstStyle>
            <a:lvl1pPr algn="ctr" defTabSz="457200" rtl="0" eaLnBrk="1" latinLnBrk="0" hangingPunct="1">
              <a:spcBef>
                <a:spcPct val="0"/>
              </a:spcBef>
              <a:buNone/>
              <a:defRPr sz="4400" kern="1200">
                <a:solidFill>
                  <a:srgbClr val="001A57"/>
                </a:solidFill>
                <a:latin typeface="Helvetica"/>
                <a:ea typeface="+mj-ea"/>
                <a:cs typeface="+mj-cs"/>
              </a:defRPr>
            </a:lvl1pPr>
          </a:lstStyle>
          <a:p>
            <a:pPr algn="l"/>
            <a:r>
              <a:rPr lang="en-US" sz="4267" dirty="0">
                <a:solidFill>
                  <a:schemeClr val="tx1"/>
                </a:solidFill>
                <a:latin typeface="+mj-lt"/>
              </a:rPr>
              <a:t>Learn Highly Non-Linear Decision Surfaces</a:t>
            </a:r>
          </a:p>
        </p:txBody>
      </p:sp>
    </p:spTree>
    <p:extLst>
      <p:ext uri="{BB962C8B-B14F-4D97-AF65-F5344CB8AC3E}">
        <p14:creationId xmlns:p14="http://schemas.microsoft.com/office/powerpoint/2010/main" val="1221964971"/>
      </p:ext>
    </p:extLst>
  </p:cSld>
  <p:clrMapOvr>
    <a:masterClrMapping/>
  </p:clrMapOvr>
  <mc:AlternateContent xmlns:mc="http://schemas.openxmlformats.org/markup-compatibility/2006" xmlns:p14="http://schemas.microsoft.com/office/powerpoint/2010/main">
    <mc:Choice Requires="p14">
      <p:transition spd="slow" p14:dur="2000" advTm="28226"/>
    </mc:Choice>
    <mc:Fallback xmlns="">
      <p:transition spd="slow" advTm="28226"/>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43286-B39B-484C-8B95-8FA1B0092D04}"/>
              </a:ext>
            </a:extLst>
          </p:cNvPr>
          <p:cNvSpPr>
            <a:spLocks noGrp="1"/>
          </p:cNvSpPr>
          <p:nvPr>
            <p:ph type="title"/>
          </p:nvPr>
        </p:nvSpPr>
        <p:spPr/>
        <p:txBody>
          <a:bodyPr/>
          <a:lstStyle/>
          <a:p>
            <a:r>
              <a:rPr lang="en-US" dirty="0"/>
              <a:t>Does this work with MNIST?</a:t>
            </a:r>
          </a:p>
        </p:txBody>
      </p:sp>
      <p:pic>
        <p:nvPicPr>
          <p:cNvPr id="3" name="Content Placeholder 5">
            <a:extLst>
              <a:ext uri="{FF2B5EF4-FFF2-40B4-BE49-F238E27FC236}">
                <a16:creationId xmlns:a16="http://schemas.microsoft.com/office/drawing/2014/main" id="{80463DC6-9E5D-AC4C-ACF8-A335F58176D6}"/>
              </a:ext>
            </a:extLst>
          </p:cNvPr>
          <p:cNvPicPr>
            <a:picLocks noChangeAspect="1"/>
          </p:cNvPicPr>
          <p:nvPr/>
        </p:nvPicPr>
        <p:blipFill>
          <a:blip r:embed="rId3"/>
          <a:stretch>
            <a:fillRect/>
          </a:stretch>
        </p:blipFill>
        <p:spPr>
          <a:xfrm>
            <a:off x="276847" y="2350164"/>
            <a:ext cx="5192128" cy="2958477"/>
          </a:xfrm>
          <a:prstGeom prst="rect">
            <a:avLst/>
          </a:prstGeom>
        </p:spPr>
      </p:pic>
      <p:sp>
        <p:nvSpPr>
          <p:cNvPr id="82" name="TextBox 81">
            <a:extLst>
              <a:ext uri="{FF2B5EF4-FFF2-40B4-BE49-F238E27FC236}">
                <a16:creationId xmlns:a16="http://schemas.microsoft.com/office/drawing/2014/main" id="{287A3FE7-7774-6343-A5C2-F13CF7342404}"/>
              </a:ext>
            </a:extLst>
          </p:cNvPr>
          <p:cNvSpPr txBox="1"/>
          <p:nvPr/>
        </p:nvSpPr>
        <p:spPr>
          <a:xfrm>
            <a:off x="6278880" y="2382651"/>
            <a:ext cx="4858512" cy="3742948"/>
          </a:xfrm>
          <a:prstGeom prst="rect">
            <a:avLst/>
          </a:prstGeom>
          <a:noFill/>
        </p:spPr>
        <p:txBody>
          <a:bodyPr wrap="square" rtlCol="0">
            <a:spAutoFit/>
          </a:bodyPr>
          <a:lstStyle/>
          <a:p>
            <a:r>
              <a:rPr lang="en-US" sz="2636" dirty="0"/>
              <a:t>Logistic regression:</a:t>
            </a:r>
          </a:p>
          <a:p>
            <a:r>
              <a:rPr lang="en-US" sz="2636" dirty="0"/>
              <a:t>~91% Accurate</a:t>
            </a:r>
          </a:p>
          <a:p>
            <a:endParaRPr lang="en-US" sz="2636" dirty="0"/>
          </a:p>
          <a:p>
            <a:r>
              <a:rPr lang="en-US" sz="2636" dirty="0"/>
              <a:t>MLP with 1 hidden layer:</a:t>
            </a:r>
          </a:p>
          <a:p>
            <a:r>
              <a:rPr lang="en-US" sz="2636" dirty="0"/>
              <a:t>~96% Accurate</a:t>
            </a:r>
          </a:p>
          <a:p>
            <a:endParaRPr lang="en-US" sz="2636" dirty="0"/>
          </a:p>
          <a:p>
            <a:endParaRPr lang="en-US" sz="2636" dirty="0"/>
          </a:p>
          <a:p>
            <a:endParaRPr lang="en-US" sz="2636" dirty="0"/>
          </a:p>
          <a:p>
            <a:r>
              <a:rPr lang="en-US" sz="2636" dirty="0"/>
              <a:t>...maybe we can do even better…</a:t>
            </a:r>
          </a:p>
        </p:txBody>
      </p:sp>
      <p:sp>
        <p:nvSpPr>
          <p:cNvPr id="4" name="TextBox 3">
            <a:extLst>
              <a:ext uri="{FF2B5EF4-FFF2-40B4-BE49-F238E27FC236}">
                <a16:creationId xmlns:a16="http://schemas.microsoft.com/office/drawing/2014/main" id="{6B83501D-93B2-904D-8A52-A82E91EDC088}"/>
              </a:ext>
            </a:extLst>
          </p:cNvPr>
          <p:cNvSpPr txBox="1"/>
          <p:nvPr/>
        </p:nvSpPr>
        <p:spPr>
          <a:xfrm>
            <a:off x="8134845" y="8108331"/>
            <a:ext cx="184731" cy="497957"/>
          </a:xfrm>
          <a:prstGeom prst="rect">
            <a:avLst/>
          </a:prstGeom>
          <a:noFill/>
        </p:spPr>
        <p:txBody>
          <a:bodyPr wrap="none" rtlCol="0">
            <a:spAutoFit/>
          </a:bodyPr>
          <a:lstStyle/>
          <a:p>
            <a:endParaRPr lang="en-US" sz="2636"/>
          </a:p>
        </p:txBody>
      </p:sp>
    </p:spTree>
    <p:extLst>
      <p:ext uri="{BB962C8B-B14F-4D97-AF65-F5344CB8AC3E}">
        <p14:creationId xmlns:p14="http://schemas.microsoft.com/office/powerpoint/2010/main" val="184067498"/>
      </p:ext>
    </p:extLst>
  </p:cSld>
  <p:clrMapOvr>
    <a:masterClrMapping/>
  </p:clrMapOvr>
  <mc:AlternateContent xmlns:mc="http://schemas.openxmlformats.org/markup-compatibility/2006" xmlns:p14="http://schemas.microsoft.com/office/powerpoint/2010/main">
    <mc:Choice Requires="p14">
      <p:transition spd="slow" p14:dur="2000" advTm="21727"/>
    </mc:Choice>
    <mc:Fallback xmlns="">
      <p:transition spd="slow" advTm="21727"/>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315ED-205A-BB4F-86E2-4BDA73F28C0F}"/>
              </a:ext>
            </a:extLst>
          </p:cNvPr>
          <p:cNvSpPr>
            <a:spLocks noGrp="1"/>
          </p:cNvSpPr>
          <p:nvPr>
            <p:ph type="title"/>
          </p:nvPr>
        </p:nvSpPr>
        <p:spPr>
          <a:xfrm>
            <a:off x="838200" y="365126"/>
            <a:ext cx="10515600" cy="992118"/>
          </a:xfrm>
        </p:spPr>
        <p:txBody>
          <a:bodyPr>
            <a:normAutofit fontScale="90000"/>
          </a:bodyPr>
          <a:lstStyle/>
          <a:p>
            <a:r>
              <a:rPr lang="en-US" sz="4800" dirty="0"/>
              <a:t>We need more flexible, non-linear classifiers</a:t>
            </a:r>
          </a:p>
        </p:txBody>
      </p:sp>
      <p:pic>
        <p:nvPicPr>
          <p:cNvPr id="5" name="Content Placeholder 5">
            <a:extLst>
              <a:ext uri="{FF2B5EF4-FFF2-40B4-BE49-F238E27FC236}">
                <a16:creationId xmlns:a16="http://schemas.microsoft.com/office/drawing/2014/main" id="{2AD48400-5955-F445-AA34-C5BC496DBA34}"/>
              </a:ext>
            </a:extLst>
          </p:cNvPr>
          <p:cNvPicPr>
            <a:picLocks noChangeAspect="1"/>
          </p:cNvPicPr>
          <p:nvPr/>
        </p:nvPicPr>
        <p:blipFill>
          <a:blip r:embed="rId3"/>
          <a:stretch>
            <a:fillRect/>
          </a:stretch>
        </p:blipFill>
        <p:spPr>
          <a:xfrm>
            <a:off x="6702152" y="1501827"/>
            <a:ext cx="4904944" cy="4904944"/>
          </a:xfrm>
          <a:prstGeom prst="rect">
            <a:avLst/>
          </a:prstGeom>
        </p:spPr>
      </p:pic>
      <p:sp>
        <p:nvSpPr>
          <p:cNvPr id="7" name="TextBox 6">
            <a:extLst>
              <a:ext uri="{FF2B5EF4-FFF2-40B4-BE49-F238E27FC236}">
                <a16:creationId xmlns:a16="http://schemas.microsoft.com/office/drawing/2014/main" id="{CE463494-96A8-C94A-9277-2FA18309646F}"/>
              </a:ext>
            </a:extLst>
          </p:cNvPr>
          <p:cNvSpPr txBox="1"/>
          <p:nvPr/>
        </p:nvSpPr>
        <p:spPr>
          <a:xfrm>
            <a:off x="8023213" y="1417224"/>
            <a:ext cx="2561855" cy="646331"/>
          </a:xfrm>
          <a:prstGeom prst="rect">
            <a:avLst/>
          </a:prstGeom>
          <a:noFill/>
        </p:spPr>
        <p:txBody>
          <a:bodyPr wrap="none" rtlCol="0">
            <a:spAutoFit/>
          </a:bodyPr>
          <a:lstStyle/>
          <a:p>
            <a:r>
              <a:rPr lang="en-US" dirty="0"/>
              <a:t>MLP (i.e. neural network)</a:t>
            </a:r>
          </a:p>
          <a:p>
            <a:pPr algn="ctr"/>
            <a:r>
              <a:rPr lang="en-US" dirty="0"/>
              <a:t>decision boundary</a:t>
            </a: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01C391A9-D746-50B3-05A1-AB611375E2FC}"/>
                  </a:ext>
                </a:extLst>
              </p:cNvPr>
              <p:cNvSpPr>
                <a:spLocks noGrp="1"/>
              </p:cNvSpPr>
              <p:nvPr>
                <p:ph sz="half" idx="1"/>
              </p:nvPr>
            </p:nvSpPr>
            <p:spPr>
              <a:xfrm>
                <a:off x="527187" y="1640264"/>
                <a:ext cx="5378757" cy="4852610"/>
              </a:xfrm>
            </p:spPr>
            <p:txBody>
              <a:bodyPr>
                <a:normAutofit fontScale="77500" lnSpcReduction="20000"/>
              </a:bodyPr>
              <a:lstStyle/>
              <a:p>
                <a:r>
                  <a:rPr lang="en-US" dirty="0"/>
                  <a:t>Suppose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1</m:t>
                        </m:r>
                      </m:sub>
                    </m:sSub>
                    <m:r>
                      <a:rPr lang="en-US" i="1" dirty="0">
                        <a:latin typeface="Cambria Math" panose="02040503050406030204" pitchFamily="18" charset="0"/>
                      </a:rPr>
                      <m:t> </m:t>
                    </m:r>
                  </m:oMath>
                </a14:m>
                <a:r>
                  <a:rPr lang="en-US" dirty="0"/>
                  <a:t>and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2</m:t>
                        </m:r>
                      </m:sub>
                    </m:sSub>
                  </m:oMath>
                </a14:m>
                <a:r>
                  <a:rPr lang="en-US" dirty="0"/>
                  <a:t> are biomarker values</a:t>
                </a:r>
              </a:p>
              <a:p>
                <a:endParaRPr lang="en-US" dirty="0"/>
              </a:p>
              <a:p>
                <a:r>
                  <a:rPr lang="en-US" dirty="0"/>
                  <a:t>After biopsy:</a:t>
                </a:r>
              </a:p>
              <a:p>
                <a:pPr lvl="1"/>
                <a:r>
                  <a:rPr lang="en-US" dirty="0"/>
                  <a:t>Blue patients: benign</a:t>
                </a:r>
              </a:p>
              <a:p>
                <a:pPr lvl="1"/>
                <a:r>
                  <a:rPr lang="en-US" dirty="0"/>
                  <a:t>Red patients: malignant</a:t>
                </a:r>
              </a:p>
              <a:p>
                <a:endParaRPr lang="en-US" dirty="0"/>
              </a:p>
              <a:p>
                <a:r>
                  <a:rPr lang="en-US" dirty="0"/>
                  <a:t>We need a model that can distinguish between the two, but logistic regression cannot: </a:t>
                </a:r>
                <a:r>
                  <a:rPr lang="en-US" u="sng" dirty="0"/>
                  <a:t>it can only draw </a:t>
                </a:r>
                <a:r>
                  <a:rPr lang="en-US" b="1" u="sng" dirty="0"/>
                  <a:t>linear</a:t>
                </a:r>
                <a:r>
                  <a:rPr lang="en-US" u="sng" dirty="0"/>
                  <a:t> decision boundaries</a:t>
                </a:r>
                <a:r>
                  <a:rPr lang="en-US" dirty="0"/>
                  <a:t>.</a:t>
                </a:r>
              </a:p>
              <a:p>
                <a:endParaRPr lang="en-US" dirty="0">
                  <a:solidFill>
                    <a:schemeClr val="tx1"/>
                  </a:solidFill>
                </a:endParaRPr>
              </a:p>
              <a:p>
                <a:r>
                  <a:rPr lang="en-US" dirty="0">
                    <a:solidFill>
                      <a:schemeClr val="tx1"/>
                    </a:solidFill>
                  </a:rPr>
                  <a:t>Today, we will see how we can “extend” logistic regression to form a multilayer perceptron (MLP) – in other words, a neural network – that can draw </a:t>
                </a:r>
                <a:r>
                  <a:rPr lang="en-US" b="1" dirty="0">
                    <a:solidFill>
                      <a:schemeClr val="tx1"/>
                    </a:solidFill>
                  </a:rPr>
                  <a:t>nonlinear</a:t>
                </a:r>
                <a:r>
                  <a:rPr lang="en-US" dirty="0">
                    <a:solidFill>
                      <a:schemeClr val="tx1"/>
                    </a:solidFill>
                  </a:rPr>
                  <a:t> decision boundaries</a:t>
                </a:r>
              </a:p>
            </p:txBody>
          </p:sp>
        </mc:Choice>
        <mc:Fallback xmlns="">
          <p:sp>
            <p:nvSpPr>
              <p:cNvPr id="9" name="Content Placeholder 2">
                <a:extLst>
                  <a:ext uri="{FF2B5EF4-FFF2-40B4-BE49-F238E27FC236}">
                    <a16:creationId xmlns:a16="http://schemas.microsoft.com/office/drawing/2014/main" id="{01C391A9-D746-50B3-05A1-AB611375E2FC}"/>
                  </a:ext>
                </a:extLst>
              </p:cNvPr>
              <p:cNvSpPr>
                <a:spLocks noGrp="1" noRot="1" noChangeAspect="1" noMove="1" noResize="1" noEditPoints="1" noAdjustHandles="1" noChangeArrowheads="1" noChangeShapeType="1" noTextEdit="1"/>
              </p:cNvSpPr>
              <p:nvPr>
                <p:ph sz="half" idx="1"/>
              </p:nvPr>
            </p:nvSpPr>
            <p:spPr>
              <a:xfrm>
                <a:off x="527187" y="1640264"/>
                <a:ext cx="5378757" cy="4852610"/>
              </a:xfrm>
              <a:blipFill>
                <a:blip r:embed="rId4"/>
                <a:stretch>
                  <a:fillRect l="-1176" t="-2611" r="-2353"/>
                </a:stretch>
              </a:blipFill>
            </p:spPr>
            <p:txBody>
              <a:bodyPr/>
              <a:lstStyle/>
              <a:p>
                <a:r>
                  <a:rPr lang="en-US">
                    <a:noFill/>
                  </a:rPr>
                  <a:t> </a:t>
                </a:r>
              </a:p>
            </p:txBody>
          </p:sp>
        </mc:Fallback>
      </mc:AlternateContent>
    </p:spTree>
    <p:extLst>
      <p:ext uri="{BB962C8B-B14F-4D97-AF65-F5344CB8AC3E}">
        <p14:creationId xmlns:p14="http://schemas.microsoft.com/office/powerpoint/2010/main" val="1301211471"/>
      </p:ext>
    </p:extLst>
  </p:cSld>
  <p:clrMapOvr>
    <a:masterClrMapping/>
  </p:clrMapOvr>
  <mc:AlternateContent xmlns:mc="http://schemas.openxmlformats.org/markup-compatibility/2006" xmlns:p14="http://schemas.microsoft.com/office/powerpoint/2010/main">
    <mc:Choice Requires="p14">
      <p:transition spd="slow" p14:dur="2000" advTm="26070"/>
    </mc:Choice>
    <mc:Fallback xmlns="">
      <p:transition spd="slow" advTm="2607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6DF2E-A339-C543-AB73-A15A8F49902A}"/>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535F0509-8EB3-5F40-89E4-CB193519C599}"/>
              </a:ext>
            </a:extLst>
          </p:cNvPr>
          <p:cNvSpPr>
            <a:spLocks noGrp="1"/>
          </p:cNvSpPr>
          <p:nvPr>
            <p:ph idx="1"/>
          </p:nvPr>
        </p:nvSpPr>
        <p:spPr>
          <a:xfrm>
            <a:off x="838200" y="1825625"/>
            <a:ext cx="10515600" cy="4667250"/>
          </a:xfrm>
        </p:spPr>
        <p:txBody>
          <a:bodyPr>
            <a:normAutofit fontScale="77500" lnSpcReduction="20000"/>
          </a:bodyPr>
          <a:lstStyle/>
          <a:p>
            <a:pPr>
              <a:spcBef>
                <a:spcPts val="400"/>
              </a:spcBef>
            </a:pPr>
            <a:r>
              <a:rPr lang="en-US" dirty="0"/>
              <a:t>There are some binary classification tasks – in fact many binary classification tasks – that logistic regression just can’t solve.</a:t>
            </a:r>
          </a:p>
          <a:p>
            <a:pPr>
              <a:spcBef>
                <a:spcPts val="400"/>
              </a:spcBef>
            </a:pPr>
            <a:endParaRPr lang="en-US" dirty="0"/>
          </a:p>
          <a:p>
            <a:pPr>
              <a:spcBef>
                <a:spcPts val="400"/>
              </a:spcBef>
            </a:pPr>
            <a:r>
              <a:rPr lang="en-US" dirty="0"/>
              <a:t>However, by stacking many logistic regressions together, we are able to learn intermediate, </a:t>
            </a:r>
            <a:r>
              <a:rPr lang="en-US" i="1" dirty="0"/>
              <a:t>latent</a:t>
            </a:r>
            <a:r>
              <a:rPr lang="en-US" dirty="0"/>
              <a:t> features, thereby breaking up one complex problem into many simple ones.</a:t>
            </a:r>
          </a:p>
          <a:p>
            <a:pPr>
              <a:spcBef>
                <a:spcPts val="400"/>
              </a:spcBef>
            </a:pPr>
            <a:endParaRPr lang="en-US" dirty="0"/>
          </a:p>
          <a:p>
            <a:pPr>
              <a:spcBef>
                <a:spcPts val="400"/>
              </a:spcBef>
            </a:pPr>
            <a:r>
              <a:rPr lang="en-US" dirty="0"/>
              <a:t>This is called a multilayer perceptron (MLP), or artificial neural network (ANN), or just neural network (NN).</a:t>
            </a:r>
          </a:p>
          <a:p>
            <a:pPr>
              <a:spcBef>
                <a:spcPts val="400"/>
              </a:spcBef>
            </a:pPr>
            <a:endParaRPr lang="en-US" dirty="0"/>
          </a:p>
          <a:p>
            <a:pPr>
              <a:spcBef>
                <a:spcPts val="400"/>
              </a:spcBef>
            </a:pPr>
            <a:r>
              <a:rPr lang="en-US" dirty="0"/>
              <a:t>In NNs with multiple hidden layers, features detected by the hidden units become increasingly complex with each successive layer. We therefore say that the MLP learns a </a:t>
            </a:r>
            <a:r>
              <a:rPr lang="en-US" i="1" dirty="0"/>
              <a:t>hierarchy</a:t>
            </a:r>
            <a:r>
              <a:rPr lang="en-US" dirty="0"/>
              <a:t> of features.</a:t>
            </a:r>
          </a:p>
          <a:p>
            <a:pPr>
              <a:spcBef>
                <a:spcPts val="400"/>
              </a:spcBef>
            </a:pPr>
            <a:endParaRPr lang="en-US" dirty="0"/>
          </a:p>
          <a:p>
            <a:pPr>
              <a:spcBef>
                <a:spcPts val="400"/>
              </a:spcBef>
            </a:pPr>
            <a:r>
              <a:rPr lang="en-US" dirty="0"/>
              <a:t>However, the MLP also has disadvantages. One disadvantage is that it typically requires more training data than logistic regression. We will discuss these more in later lectures.</a:t>
            </a:r>
          </a:p>
        </p:txBody>
      </p:sp>
    </p:spTree>
    <p:extLst>
      <p:ext uri="{BB962C8B-B14F-4D97-AF65-F5344CB8AC3E}">
        <p14:creationId xmlns:p14="http://schemas.microsoft.com/office/powerpoint/2010/main" val="3554039968"/>
      </p:ext>
    </p:extLst>
  </p:cSld>
  <p:clrMapOvr>
    <a:masterClrMapping/>
  </p:clrMapOvr>
  <mc:AlternateContent xmlns:mc="http://schemas.openxmlformats.org/markup-compatibility/2006" xmlns:p14="http://schemas.microsoft.com/office/powerpoint/2010/main">
    <mc:Choice Requires="p14">
      <p:transition spd="slow" p14:dur="2000" advTm="88768"/>
    </mc:Choice>
    <mc:Fallback xmlns="">
      <p:transition spd="slow" advTm="88768"/>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07A2C-4EC3-664C-FB9F-FC7E43E1DF38}"/>
              </a:ext>
            </a:extLst>
          </p:cNvPr>
          <p:cNvSpPr>
            <a:spLocks noGrp="1"/>
          </p:cNvSpPr>
          <p:nvPr>
            <p:ph type="title"/>
          </p:nvPr>
        </p:nvSpPr>
        <p:spPr/>
        <p:txBody>
          <a:bodyPr/>
          <a:lstStyle/>
          <a:p>
            <a:r>
              <a:rPr lang="en-US" dirty="0"/>
              <a:t>Let’s break logistic regression.</a:t>
            </a:r>
          </a:p>
        </p:txBody>
      </p:sp>
      <p:sp>
        <p:nvSpPr>
          <p:cNvPr id="3" name="Text Placeholder 2">
            <a:extLst>
              <a:ext uri="{FF2B5EF4-FFF2-40B4-BE49-F238E27FC236}">
                <a16:creationId xmlns:a16="http://schemas.microsoft.com/office/drawing/2014/main" id="{5E0B9A55-CABE-5CCF-6C5A-2B08D1D25C17}"/>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43461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9E38A3-B8E3-A020-E090-8D439D4A6F5D}"/>
              </a:ext>
            </a:extLst>
          </p:cNvPr>
          <p:cNvSpPr>
            <a:spLocks noGrp="1"/>
          </p:cNvSpPr>
          <p:nvPr>
            <p:ph idx="1"/>
          </p:nvPr>
        </p:nvSpPr>
        <p:spPr/>
        <p:txBody>
          <a:bodyPr/>
          <a:lstStyle/>
          <a:p>
            <a:r>
              <a:rPr lang="en-US" dirty="0"/>
              <a:t>Suppose there’s a new disease. We’re trying to develop a predictive model to determine who it will affect.</a:t>
            </a:r>
          </a:p>
          <a:p>
            <a:endParaRPr lang="en-US" dirty="0"/>
          </a:p>
          <a:p>
            <a:r>
              <a:rPr lang="en-US" dirty="0"/>
              <a:t>For whatever reason, it turns out the disease affects only two groups of people:</a:t>
            </a:r>
          </a:p>
          <a:p>
            <a:pPr lvl="1"/>
            <a:r>
              <a:rPr lang="en-US" dirty="0"/>
              <a:t>Females under 60</a:t>
            </a:r>
          </a:p>
          <a:p>
            <a:pPr lvl="1"/>
            <a:r>
              <a:rPr lang="en-US" dirty="0"/>
              <a:t>Males over 60</a:t>
            </a:r>
          </a:p>
          <a:p>
            <a:pPr lvl="1"/>
            <a:endParaRPr lang="en-US" dirty="0"/>
          </a:p>
          <a:p>
            <a:r>
              <a:rPr lang="en-US" dirty="0"/>
              <a:t>Can logistic regression learn to predict this?</a:t>
            </a:r>
          </a:p>
        </p:txBody>
      </p:sp>
      <p:sp>
        <p:nvSpPr>
          <p:cNvPr id="6" name="Title 1">
            <a:extLst>
              <a:ext uri="{FF2B5EF4-FFF2-40B4-BE49-F238E27FC236}">
                <a16:creationId xmlns:a16="http://schemas.microsoft.com/office/drawing/2014/main" id="{F4F76470-0882-9E5A-F897-8985C82AB890}"/>
              </a:ext>
            </a:extLst>
          </p:cNvPr>
          <p:cNvSpPr>
            <a:spLocks noGrp="1"/>
          </p:cNvSpPr>
          <p:nvPr>
            <p:ph type="title"/>
          </p:nvPr>
        </p:nvSpPr>
        <p:spPr>
          <a:xfrm>
            <a:off x="838200" y="365125"/>
            <a:ext cx="10515600" cy="1325563"/>
          </a:xfrm>
        </p:spPr>
        <p:txBody>
          <a:bodyPr/>
          <a:lstStyle/>
          <a:p>
            <a:r>
              <a:rPr lang="en-US" dirty="0"/>
              <a:t>Breaking logistic regression: simple example 1</a:t>
            </a:r>
          </a:p>
        </p:txBody>
      </p:sp>
    </p:spTree>
    <p:extLst>
      <p:ext uri="{BB962C8B-B14F-4D97-AF65-F5344CB8AC3E}">
        <p14:creationId xmlns:p14="http://schemas.microsoft.com/office/powerpoint/2010/main" val="967101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09CA99DA-3F17-7D09-255C-F151DEED357D}"/>
              </a:ext>
            </a:extLst>
          </p:cNvPr>
          <p:cNvCxnSpPr>
            <a:cxnSpLocks/>
          </p:cNvCxnSpPr>
          <p:nvPr/>
        </p:nvCxnSpPr>
        <p:spPr>
          <a:xfrm flipV="1">
            <a:off x="8250744" y="3937839"/>
            <a:ext cx="296242" cy="9593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D96E8342-07E8-2965-C489-E83DBE658881}"/>
              </a:ext>
            </a:extLst>
          </p:cNvPr>
          <p:cNvCxnSpPr>
            <a:cxnSpLocks/>
          </p:cNvCxnSpPr>
          <p:nvPr/>
        </p:nvCxnSpPr>
        <p:spPr>
          <a:xfrm flipH="1" flipV="1">
            <a:off x="8681877" y="3928403"/>
            <a:ext cx="299074" cy="956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TextBox 7">
            <a:extLst>
              <a:ext uri="{FF2B5EF4-FFF2-40B4-BE49-F238E27FC236}">
                <a16:creationId xmlns:a16="http://schemas.microsoft.com/office/drawing/2014/main" id="{6E98A25E-1D86-E780-18F5-A962FB8FA17F}"/>
              </a:ext>
            </a:extLst>
          </p:cNvPr>
          <p:cNvSpPr txBox="1"/>
          <p:nvPr/>
        </p:nvSpPr>
        <p:spPr>
          <a:xfrm>
            <a:off x="7733564" y="4249301"/>
            <a:ext cx="543479"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1</a:t>
            </a:r>
            <a:endParaRPr lang="en-US" sz="2797" baseline="-25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5F66F66-EF3C-F0A3-20A2-572094133E0A}"/>
              </a:ext>
            </a:extLst>
          </p:cNvPr>
          <p:cNvSpPr txBox="1"/>
          <p:nvPr/>
        </p:nvSpPr>
        <p:spPr>
          <a:xfrm>
            <a:off x="8948067" y="4226196"/>
            <a:ext cx="695655"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2</a:t>
            </a:r>
            <a:endParaRPr lang="en-US" sz="2797" baseline="-25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844478D0-9DD7-1995-B5CF-C73E8F929535}"/>
                  </a:ext>
                </a:extLst>
              </p:cNvPr>
              <p:cNvSpPr/>
              <p:nvPr/>
            </p:nvSpPr>
            <p:spPr>
              <a:xfrm>
                <a:off x="8373122" y="2570349"/>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xmlns="">
          <p:sp>
            <p:nvSpPr>
              <p:cNvPr id="10" name="Oval 9">
                <a:extLst>
                  <a:ext uri="{FF2B5EF4-FFF2-40B4-BE49-F238E27FC236}">
                    <a16:creationId xmlns:a16="http://schemas.microsoft.com/office/drawing/2014/main" id="{844478D0-9DD7-1995-B5CF-C73E8F929535}"/>
                  </a:ext>
                </a:extLst>
              </p:cNvPr>
              <p:cNvSpPr>
                <a:spLocks noRot="1" noChangeAspect="1" noMove="1" noResize="1" noEditPoints="1" noAdjustHandles="1" noChangeArrowheads="1" noChangeShapeType="1" noTextEdit="1"/>
              </p:cNvSpPr>
              <p:nvPr/>
            </p:nvSpPr>
            <p:spPr>
              <a:xfrm>
                <a:off x="8373122" y="2570349"/>
                <a:ext cx="470357" cy="459473"/>
              </a:xfrm>
              <a:prstGeom prst="ellipse">
                <a:avLst/>
              </a:prstGeom>
              <a:blipFill>
                <a:blip r:embed="rId2"/>
                <a:stretch>
                  <a:fillRect l="-39474" t="-10526" b="-39474"/>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08A0A041-3471-E990-09D7-23F444E97563}"/>
              </a:ext>
            </a:extLst>
          </p:cNvPr>
          <p:cNvCxnSpPr>
            <a:cxnSpLocks/>
          </p:cNvCxnSpPr>
          <p:nvPr/>
        </p:nvCxnSpPr>
        <p:spPr>
          <a:xfrm flipV="1">
            <a:off x="8608301" y="3016661"/>
            <a:ext cx="0" cy="30544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170A3532-63E8-1D49-1FEA-A259B90F5BB6}"/>
              </a:ext>
            </a:extLst>
          </p:cNvPr>
          <p:cNvCxnSpPr>
            <a:cxnSpLocks/>
            <a:stCxn id="10" idx="0"/>
          </p:cNvCxnSpPr>
          <p:nvPr/>
        </p:nvCxnSpPr>
        <p:spPr>
          <a:xfrm flipV="1">
            <a:off x="8608301" y="2320845"/>
            <a:ext cx="0" cy="2495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14" name="Table 13">
            <a:extLst>
              <a:ext uri="{FF2B5EF4-FFF2-40B4-BE49-F238E27FC236}">
                <a16:creationId xmlns:a16="http://schemas.microsoft.com/office/drawing/2014/main" id="{AB8CC734-5CC6-FCFA-8FE6-91A178662555}"/>
              </a:ext>
            </a:extLst>
          </p:cNvPr>
          <p:cNvGraphicFramePr>
            <a:graphicFrameLocks noGrp="1"/>
          </p:cNvGraphicFramePr>
          <p:nvPr>
            <p:extLst>
              <p:ext uri="{D42A27DB-BD31-4B8C-83A1-F6EECF244321}">
                <p14:modId xmlns:p14="http://schemas.microsoft.com/office/powerpoint/2010/main" val="3108114173"/>
              </p:ext>
            </p:extLst>
          </p:nvPr>
        </p:nvGraphicFramePr>
        <p:xfrm>
          <a:off x="8296078" y="1698547"/>
          <a:ext cx="624443" cy="622932"/>
        </p:xfrm>
        <a:graphic>
          <a:graphicData uri="http://schemas.openxmlformats.org/drawingml/2006/table">
            <a:tbl>
              <a:tblPr firstRow="1" bandRow="1">
                <a:tableStyleId>{5C22544A-7EE6-4342-B048-85BDC9FD1C3A}</a:tableStyleId>
              </a:tblPr>
              <a:tblGrid>
                <a:gridCol w="624443">
                  <a:extLst>
                    <a:ext uri="{9D8B030D-6E8A-4147-A177-3AD203B41FA5}">
                      <a16:colId xmlns:a16="http://schemas.microsoft.com/office/drawing/2014/main" val="4002730172"/>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4E6390C-ED25-D5FC-864C-673A4A2ADD53}"/>
                  </a:ext>
                </a:extLst>
              </p:cNvPr>
              <p:cNvSpPr txBox="1"/>
              <p:nvPr/>
            </p:nvSpPr>
            <p:spPr>
              <a:xfrm>
                <a:off x="8980951" y="3322105"/>
                <a:ext cx="482826" cy="5125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797" i="1" dirty="0" smtClean="0">
                          <a:latin typeface="Cambria Math" panose="02040503050406030204" pitchFamily="18" charset="0"/>
                          <a:cs typeface="Times New Roman" panose="02020603050405020304" pitchFamily="18" charset="0"/>
                        </a:rPr>
                        <m:t>𝑧</m:t>
                      </m:r>
                    </m:oMath>
                  </m:oMathPara>
                </a14:m>
                <a:endParaRPr lang="en-US" sz="2797" baseline="-25000" dirty="0">
                  <a:latin typeface="Times New Roman" panose="02020603050405020304" pitchFamily="18" charset="0"/>
                  <a:cs typeface="Times New Roman" panose="02020603050405020304" pitchFamily="18" charset="0"/>
                </a:endParaRPr>
              </a:p>
            </p:txBody>
          </p:sp>
        </mc:Choice>
        <mc:Fallback xmlns="">
          <p:sp>
            <p:nvSpPr>
              <p:cNvPr id="15" name="TextBox 14">
                <a:extLst>
                  <a:ext uri="{FF2B5EF4-FFF2-40B4-BE49-F238E27FC236}">
                    <a16:creationId xmlns:a16="http://schemas.microsoft.com/office/drawing/2014/main" id="{44E6390C-ED25-D5FC-864C-673A4A2ADD53}"/>
                  </a:ext>
                </a:extLst>
              </p:cNvPr>
              <p:cNvSpPr txBox="1">
                <a:spLocks noRot="1" noChangeAspect="1" noMove="1" noResize="1" noEditPoints="1" noAdjustHandles="1" noChangeArrowheads="1" noChangeShapeType="1" noTextEdit="1"/>
              </p:cNvSpPr>
              <p:nvPr/>
            </p:nvSpPr>
            <p:spPr>
              <a:xfrm>
                <a:off x="8980951" y="3322105"/>
                <a:ext cx="482826" cy="51257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18" name="Table 17">
                <a:extLst>
                  <a:ext uri="{FF2B5EF4-FFF2-40B4-BE49-F238E27FC236}">
                    <a16:creationId xmlns:a16="http://schemas.microsoft.com/office/drawing/2014/main" id="{762A18C0-9CC7-285F-673C-ED6C90CB75B7}"/>
                  </a:ext>
                </a:extLst>
              </p:cNvPr>
              <p:cNvGraphicFramePr>
                <a:graphicFrameLocks noGrp="1"/>
              </p:cNvGraphicFramePr>
              <p:nvPr>
                <p:extLst>
                  <p:ext uri="{D42A27DB-BD31-4B8C-83A1-F6EECF244321}">
                    <p14:modId xmlns:p14="http://schemas.microsoft.com/office/powerpoint/2010/main" val="2086298538"/>
                  </p:ext>
                </p:extLst>
              </p:nvPr>
            </p:nvGraphicFramePr>
            <p:xfrm>
              <a:off x="7892816" y="4901684"/>
              <a:ext cx="1446062" cy="707853"/>
            </p:xfrm>
            <a:graphic>
              <a:graphicData uri="http://schemas.openxmlformats.org/drawingml/2006/table">
                <a:tbl>
                  <a:tblPr firstRow="1" bandRow="1">
                    <a:tableStyleId>{5C22544A-7EE6-4342-B048-85BDC9FD1C3A}</a:tableStyleId>
                  </a:tblPr>
                  <a:tblGrid>
                    <a:gridCol w="723031">
                      <a:extLst>
                        <a:ext uri="{9D8B030D-6E8A-4147-A177-3AD203B41FA5}">
                          <a16:colId xmlns:a16="http://schemas.microsoft.com/office/drawing/2014/main" val="440623976"/>
                        </a:ext>
                      </a:extLst>
                    </a:gridCol>
                    <a:gridCol w="723031">
                      <a:extLst>
                        <a:ext uri="{9D8B030D-6E8A-4147-A177-3AD203B41FA5}">
                          <a16:colId xmlns:a16="http://schemas.microsoft.com/office/drawing/2014/main" val="2300620790"/>
                        </a:ext>
                      </a:extLst>
                    </a:gridCol>
                  </a:tblGrid>
                  <a:tr h="707853">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1</m:t>
                                    </m:r>
                                  </m:sub>
                                </m:sSub>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2</m:t>
                                    </m:r>
                                  </m:sub>
                                </m:sSub>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Choice>
        <mc:Fallback>
          <p:graphicFrame>
            <p:nvGraphicFramePr>
              <p:cNvPr id="18" name="Table 17">
                <a:extLst>
                  <a:ext uri="{FF2B5EF4-FFF2-40B4-BE49-F238E27FC236}">
                    <a16:creationId xmlns:a16="http://schemas.microsoft.com/office/drawing/2014/main" id="{762A18C0-9CC7-285F-673C-ED6C90CB75B7}"/>
                  </a:ext>
                </a:extLst>
              </p:cNvPr>
              <p:cNvGraphicFramePr>
                <a:graphicFrameLocks noGrp="1"/>
              </p:cNvGraphicFramePr>
              <p:nvPr>
                <p:extLst>
                  <p:ext uri="{D42A27DB-BD31-4B8C-83A1-F6EECF244321}">
                    <p14:modId xmlns:p14="http://schemas.microsoft.com/office/powerpoint/2010/main" val="2086298538"/>
                  </p:ext>
                </p:extLst>
              </p:nvPr>
            </p:nvGraphicFramePr>
            <p:xfrm>
              <a:off x="7892816" y="4901684"/>
              <a:ext cx="1446062" cy="707853"/>
            </p:xfrm>
            <a:graphic>
              <a:graphicData uri="http://schemas.openxmlformats.org/drawingml/2006/table">
                <a:tbl>
                  <a:tblPr firstRow="1" bandRow="1">
                    <a:tableStyleId>{5C22544A-7EE6-4342-B048-85BDC9FD1C3A}</a:tableStyleId>
                  </a:tblPr>
                  <a:tblGrid>
                    <a:gridCol w="723031">
                      <a:extLst>
                        <a:ext uri="{9D8B030D-6E8A-4147-A177-3AD203B41FA5}">
                          <a16:colId xmlns:a16="http://schemas.microsoft.com/office/drawing/2014/main" val="440623976"/>
                        </a:ext>
                      </a:extLst>
                    </a:gridCol>
                    <a:gridCol w="723031">
                      <a:extLst>
                        <a:ext uri="{9D8B030D-6E8A-4147-A177-3AD203B41FA5}">
                          <a16:colId xmlns:a16="http://schemas.microsoft.com/office/drawing/2014/main" val="2300620790"/>
                        </a:ext>
                      </a:extLst>
                    </a:gridCol>
                  </a:tblGrid>
                  <a:tr h="707853">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4"/>
                          <a:stretch>
                            <a:fillRect l="-3448" t="-1754" r="-103448" b="-5263"/>
                          </a:stretch>
                        </a:blipFill>
                      </a:tcPr>
                    </a:tc>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4"/>
                          <a:stretch>
                            <a:fillRect l="-105263" t="-1754" r="-5263" b="-5263"/>
                          </a:stretch>
                        </a:blipFill>
                      </a:tcPr>
                    </a:tc>
                    <a:extLst>
                      <a:ext uri="{0D108BD9-81ED-4DB2-BD59-A6C34878D82A}">
                        <a16:rowId xmlns:a16="http://schemas.microsoft.com/office/drawing/2014/main" val="3775152605"/>
                      </a:ext>
                    </a:extLst>
                  </a:tr>
                </a:tbl>
              </a:graphicData>
            </a:graphic>
          </p:graphicFrame>
        </mc:Fallback>
      </mc:AlternateContent>
      <p:sp>
        <p:nvSpPr>
          <p:cNvPr id="19" name="TextBox 18">
            <a:extLst>
              <a:ext uri="{FF2B5EF4-FFF2-40B4-BE49-F238E27FC236}">
                <a16:creationId xmlns:a16="http://schemas.microsoft.com/office/drawing/2014/main" id="{19FB555F-6E68-8923-6E5A-36D09DB174EF}"/>
              </a:ext>
            </a:extLst>
          </p:cNvPr>
          <p:cNvSpPr txBox="1"/>
          <p:nvPr/>
        </p:nvSpPr>
        <p:spPr>
          <a:xfrm rot="18054908">
            <a:off x="7552087" y="5927187"/>
            <a:ext cx="1095366" cy="400110"/>
          </a:xfrm>
          <a:prstGeom prst="rect">
            <a:avLst/>
          </a:prstGeom>
          <a:noFill/>
        </p:spPr>
        <p:txBody>
          <a:bodyPr wrap="square" rtlCol="0">
            <a:spAutoFit/>
          </a:bodyPr>
          <a:lstStyle/>
          <a:p>
            <a:pPr algn="r"/>
            <a:r>
              <a:rPr lang="en-US" sz="2000" dirty="0"/>
              <a:t>Age &gt;60</a:t>
            </a:r>
          </a:p>
        </p:txBody>
      </p:sp>
      <p:sp>
        <p:nvSpPr>
          <p:cNvPr id="20" name="TextBox 19">
            <a:extLst>
              <a:ext uri="{FF2B5EF4-FFF2-40B4-BE49-F238E27FC236}">
                <a16:creationId xmlns:a16="http://schemas.microsoft.com/office/drawing/2014/main" id="{A96E946D-451E-ACE4-584C-738C22781E8B}"/>
              </a:ext>
            </a:extLst>
          </p:cNvPr>
          <p:cNvSpPr txBox="1"/>
          <p:nvPr/>
        </p:nvSpPr>
        <p:spPr>
          <a:xfrm rot="18054908">
            <a:off x="8225667" y="5924919"/>
            <a:ext cx="1090081" cy="400110"/>
          </a:xfrm>
          <a:prstGeom prst="rect">
            <a:avLst/>
          </a:prstGeom>
          <a:noFill/>
        </p:spPr>
        <p:txBody>
          <a:bodyPr wrap="square" rtlCol="0">
            <a:spAutoFit/>
          </a:bodyPr>
          <a:lstStyle/>
          <a:p>
            <a:pPr algn="r"/>
            <a:r>
              <a:rPr lang="en-US" sz="2000" dirty="0"/>
              <a:t>Sex</a:t>
            </a:r>
          </a:p>
        </p:txBody>
      </p:sp>
      <p:sp>
        <p:nvSpPr>
          <p:cNvPr id="25" name="Title 1">
            <a:extLst>
              <a:ext uri="{FF2B5EF4-FFF2-40B4-BE49-F238E27FC236}">
                <a16:creationId xmlns:a16="http://schemas.microsoft.com/office/drawing/2014/main" id="{8D903558-55C0-B958-78D9-84B20B9A0ACA}"/>
              </a:ext>
            </a:extLst>
          </p:cNvPr>
          <p:cNvSpPr>
            <a:spLocks noGrp="1"/>
          </p:cNvSpPr>
          <p:nvPr>
            <p:ph type="title"/>
          </p:nvPr>
        </p:nvSpPr>
        <p:spPr>
          <a:xfrm>
            <a:off x="838200" y="365125"/>
            <a:ext cx="10515600" cy="1325563"/>
          </a:xfrm>
        </p:spPr>
        <p:txBody>
          <a:bodyPr/>
          <a:lstStyle/>
          <a:p>
            <a:r>
              <a:rPr lang="en-US" dirty="0"/>
              <a:t>Breaking logistic regression: simple example 1</a:t>
            </a:r>
          </a:p>
        </p:txBody>
      </p:sp>
      <p:graphicFrame>
        <p:nvGraphicFramePr>
          <p:cNvPr id="29" name="Table 28">
            <a:extLst>
              <a:ext uri="{FF2B5EF4-FFF2-40B4-BE49-F238E27FC236}">
                <a16:creationId xmlns:a16="http://schemas.microsoft.com/office/drawing/2014/main" id="{5A54BBA9-97B7-9D5C-5A00-8F43789E5500}"/>
              </a:ext>
            </a:extLst>
          </p:cNvPr>
          <p:cNvGraphicFramePr>
            <a:graphicFrameLocks noGrp="1"/>
          </p:cNvGraphicFramePr>
          <p:nvPr>
            <p:extLst>
              <p:ext uri="{D42A27DB-BD31-4B8C-83A1-F6EECF244321}">
                <p14:modId xmlns:p14="http://schemas.microsoft.com/office/powerpoint/2010/main" val="741754911"/>
              </p:ext>
            </p:extLst>
          </p:nvPr>
        </p:nvGraphicFramePr>
        <p:xfrm>
          <a:off x="8303626" y="3322105"/>
          <a:ext cx="624443" cy="622932"/>
        </p:xfrm>
        <a:graphic>
          <a:graphicData uri="http://schemas.openxmlformats.org/drawingml/2006/table">
            <a:tbl>
              <a:tblPr firstRow="1" bandRow="1">
                <a:tableStyleId>{5C22544A-7EE6-4342-B048-85BDC9FD1C3A}</a:tableStyleId>
              </a:tblPr>
              <a:tblGrid>
                <a:gridCol w="624443">
                  <a:extLst>
                    <a:ext uri="{9D8B030D-6E8A-4147-A177-3AD203B41FA5}">
                      <a16:colId xmlns:a16="http://schemas.microsoft.com/office/drawing/2014/main" val="4002730172"/>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52FEBF88-07FA-B4C0-06A3-7F9BB6C3E7BB}"/>
                  </a:ext>
                </a:extLst>
              </p:cNvPr>
              <p:cNvSpPr txBox="1"/>
              <p:nvPr/>
            </p:nvSpPr>
            <p:spPr>
              <a:xfrm>
                <a:off x="8980951" y="1758852"/>
                <a:ext cx="1980699" cy="51257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797" b="0" i="1" dirty="0" smtClean="0">
                          <a:latin typeface="Cambria Math" panose="02040503050406030204" pitchFamily="18" charset="0"/>
                          <a:cs typeface="Times New Roman" panose="02020603050405020304" pitchFamily="18" charset="0"/>
                        </a:rPr>
                        <m:t>𝑝</m:t>
                      </m:r>
                      <m:d>
                        <m:dPr>
                          <m:ctrlPr>
                            <a:rPr lang="en-US" sz="2797" i="1" dirty="0" smtClean="0">
                              <a:latin typeface="Cambria Math" panose="02040503050406030204" pitchFamily="18" charset="0"/>
                              <a:cs typeface="Times New Roman" panose="02020603050405020304" pitchFamily="18" charset="0"/>
                            </a:rPr>
                          </m:ctrlPr>
                        </m:dPr>
                        <m:e>
                          <m:r>
                            <a:rPr lang="en-US" sz="2797" b="0" i="1" dirty="0" smtClean="0">
                              <a:latin typeface="Cambria Math" panose="02040503050406030204" pitchFamily="18" charset="0"/>
                              <a:cs typeface="Times New Roman" panose="02020603050405020304" pitchFamily="18" charset="0"/>
                            </a:rPr>
                            <m:t>𝑦</m:t>
                          </m:r>
                          <m:r>
                            <a:rPr lang="en-US" sz="2797" i="1" dirty="0">
                              <a:latin typeface="Cambria Math" panose="02040503050406030204" pitchFamily="18" charset="0"/>
                              <a:cs typeface="Times New Roman" panose="02020603050405020304" pitchFamily="18" charset="0"/>
                            </a:rPr>
                            <m:t>=1</m:t>
                          </m:r>
                        </m:e>
                        <m:e>
                          <m:r>
                            <a:rPr lang="en-US" sz="2797" b="0" i="1" dirty="0" smtClean="0">
                              <a:latin typeface="Cambria Math" panose="02040503050406030204" pitchFamily="18" charset="0"/>
                              <a:cs typeface="Times New Roman" panose="02020603050405020304" pitchFamily="18" charset="0"/>
                            </a:rPr>
                            <m:t>𝑥</m:t>
                          </m:r>
                        </m:e>
                      </m:d>
                    </m:oMath>
                  </m:oMathPara>
                </a14:m>
                <a:endParaRPr lang="en-US" sz="2797" baseline="-25000" dirty="0">
                  <a:latin typeface="Times New Roman" panose="02020603050405020304" pitchFamily="18" charset="0"/>
                  <a:cs typeface="Times New Roman" panose="02020603050405020304" pitchFamily="18" charset="0"/>
                </a:endParaRPr>
              </a:p>
            </p:txBody>
          </p:sp>
        </mc:Choice>
        <mc:Fallback xmlns="">
          <p:sp>
            <p:nvSpPr>
              <p:cNvPr id="32" name="TextBox 31">
                <a:extLst>
                  <a:ext uri="{FF2B5EF4-FFF2-40B4-BE49-F238E27FC236}">
                    <a16:creationId xmlns:a16="http://schemas.microsoft.com/office/drawing/2014/main" id="{52FEBF88-07FA-B4C0-06A3-7F9BB6C3E7BB}"/>
                  </a:ext>
                </a:extLst>
              </p:cNvPr>
              <p:cNvSpPr txBox="1">
                <a:spLocks noRot="1" noChangeAspect="1" noMove="1" noResize="1" noEditPoints="1" noAdjustHandles="1" noChangeArrowheads="1" noChangeShapeType="1" noTextEdit="1"/>
              </p:cNvSpPr>
              <p:nvPr/>
            </p:nvSpPr>
            <p:spPr>
              <a:xfrm>
                <a:off x="8980951" y="1758852"/>
                <a:ext cx="1980699" cy="512576"/>
              </a:xfrm>
              <a:prstGeom prst="rect">
                <a:avLst/>
              </a:prstGeom>
              <a:blipFill>
                <a:blip r:embed="rId5"/>
                <a:stretch>
                  <a:fillRect l="-1911" b="-1190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3" name="Content Placeholder 2">
                <a:extLst>
                  <a:ext uri="{FF2B5EF4-FFF2-40B4-BE49-F238E27FC236}">
                    <a16:creationId xmlns:a16="http://schemas.microsoft.com/office/drawing/2014/main" id="{668CE95F-1C08-1B23-4D57-2B285D39F26D}"/>
                  </a:ext>
                </a:extLst>
              </p:cNvPr>
              <p:cNvSpPr>
                <a:spLocks noGrp="1"/>
              </p:cNvSpPr>
              <p:nvPr>
                <p:ph idx="1"/>
              </p:nvPr>
            </p:nvSpPr>
            <p:spPr>
              <a:xfrm>
                <a:off x="838200" y="1698547"/>
                <a:ext cx="4959284" cy="4478416"/>
              </a:xfrm>
            </p:spPr>
            <p:txBody>
              <a:bodyPr>
                <a:normAutofit fontScale="85000" lnSpcReduction="20000"/>
              </a:bodyPr>
              <a:lstStyle/>
              <a:p>
                <a:r>
                  <a:rPr lang="en-US" dirty="0"/>
                  <a:t>Predictor 1: Age</a:t>
                </a:r>
              </a:p>
              <a:p>
                <a:pPr lvl="1"/>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1</m:t>
                        </m:r>
                      </m:sub>
                    </m:sSub>
                    <m:r>
                      <a:rPr lang="en-US" i="1" dirty="0" smtClean="0">
                        <a:latin typeface="Cambria Math" panose="02040503050406030204" pitchFamily="18" charset="0"/>
                      </a:rPr>
                      <m:t>=1 </m:t>
                    </m:r>
                  </m:oMath>
                </a14:m>
                <a:r>
                  <a:rPr lang="en-US" dirty="0"/>
                  <a:t>if age &gt; 60</a:t>
                </a:r>
              </a:p>
              <a:p>
                <a:pPr lvl="1"/>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r>
                      <a:rPr lang="en-US" i="1" dirty="0" smtClean="0">
                        <a:latin typeface="Cambria Math" panose="02040503050406030204" pitchFamily="18" charset="0"/>
                      </a:rPr>
                      <m:t>=0 </m:t>
                    </m:r>
                  </m:oMath>
                </a14:m>
                <a:r>
                  <a:rPr lang="en-US" dirty="0"/>
                  <a:t>if age </a:t>
                </a:r>
                <a14:m>
                  <m:oMath xmlns:m="http://schemas.openxmlformats.org/officeDocument/2006/math">
                    <m:r>
                      <a:rPr lang="en-US" i="1" dirty="0" smtClean="0">
                        <a:latin typeface="Cambria Math" panose="02040503050406030204" pitchFamily="18" charset="0"/>
                      </a:rPr>
                      <m:t>≤</m:t>
                    </m:r>
                  </m:oMath>
                </a14:m>
                <a:r>
                  <a:rPr lang="en-US" dirty="0"/>
                  <a:t>60</a:t>
                </a:r>
              </a:p>
              <a:p>
                <a:pPr lvl="1"/>
                <a:endParaRPr lang="en-US" dirty="0"/>
              </a:p>
              <a:p>
                <a:r>
                  <a:rPr lang="en-US" dirty="0"/>
                  <a:t>Predictor 2: Sex</a:t>
                </a:r>
              </a:p>
              <a:p>
                <a:pPr lvl="1"/>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2</m:t>
                        </m:r>
                      </m:sub>
                    </m:sSub>
                    <m:r>
                      <a:rPr lang="en-US" i="1" dirty="0" smtClean="0">
                        <a:latin typeface="Cambria Math" panose="02040503050406030204" pitchFamily="18" charset="0"/>
                      </a:rPr>
                      <m:t>=</m:t>
                    </m:r>
                    <m:r>
                      <a:rPr lang="en-US" b="0" i="1" dirty="0" smtClean="0">
                        <a:latin typeface="Cambria Math" panose="02040503050406030204" pitchFamily="18" charset="0"/>
                      </a:rPr>
                      <m:t>1</m:t>
                    </m:r>
                    <m:r>
                      <a:rPr lang="en-US" i="1" dirty="0" smtClean="0">
                        <a:latin typeface="Cambria Math" panose="02040503050406030204" pitchFamily="18" charset="0"/>
                      </a:rPr>
                      <m:t> </m:t>
                    </m:r>
                  </m:oMath>
                </a14:m>
                <a:r>
                  <a:rPr lang="en-US" dirty="0"/>
                  <a:t>if female</a:t>
                </a:r>
              </a:p>
              <a:p>
                <a:pPr lvl="1"/>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2</m:t>
                        </m:r>
                      </m:sub>
                    </m:sSub>
                    <m:r>
                      <a:rPr lang="en-US" i="1" dirty="0" smtClean="0">
                        <a:latin typeface="Cambria Math" panose="02040503050406030204" pitchFamily="18" charset="0"/>
                      </a:rPr>
                      <m:t>=</m:t>
                    </m:r>
                    <m:r>
                      <a:rPr lang="en-US" b="0" i="1" dirty="0" smtClean="0">
                        <a:latin typeface="Cambria Math" panose="02040503050406030204" pitchFamily="18" charset="0"/>
                      </a:rPr>
                      <m:t>0</m:t>
                    </m:r>
                    <m:r>
                      <a:rPr lang="en-US" i="1" dirty="0" smtClean="0">
                        <a:latin typeface="Cambria Math" panose="02040503050406030204" pitchFamily="18" charset="0"/>
                      </a:rPr>
                      <m:t> </m:t>
                    </m:r>
                  </m:oMath>
                </a14:m>
                <a:r>
                  <a:rPr lang="en-US" dirty="0"/>
                  <a:t>if male</a:t>
                </a:r>
              </a:p>
              <a:p>
                <a:endParaRPr lang="en-US" dirty="0"/>
              </a:p>
              <a:p>
                <a:r>
                  <a:rPr lang="en-US" dirty="0"/>
                  <a:t>Goal: predict high log-odds only for</a:t>
                </a:r>
              </a:p>
              <a:p>
                <a:pPr lvl="1"/>
                <a:r>
                  <a:rPr lang="en-US" dirty="0"/>
                  <a:t>Females under 60</a:t>
                </a:r>
              </a:p>
              <a:p>
                <a:pPr lvl="1"/>
                <a:r>
                  <a:rPr lang="en-US" dirty="0"/>
                  <a:t>Males over 60</a:t>
                </a:r>
              </a:p>
              <a:p>
                <a:pPr lvl="1"/>
                <a:endParaRPr lang="en-US" dirty="0"/>
              </a:p>
              <a:p>
                <a:r>
                  <a:rPr lang="en-US" dirty="0"/>
                  <a:t>What should the parameters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𝑏</m:t>
                        </m:r>
                      </m:e>
                      <m:sub>
                        <m:r>
                          <a:rPr lang="en-US" i="1" dirty="0" smtClean="0">
                            <a:latin typeface="Cambria Math" panose="02040503050406030204" pitchFamily="18" charset="0"/>
                          </a:rPr>
                          <m:t>1</m:t>
                        </m:r>
                      </m:sub>
                    </m:sSub>
                  </m:oMath>
                </a14:m>
                <a:r>
                  <a:rPr lang="en-US" dirty="0"/>
                  <a:t> and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𝑏</m:t>
                        </m:r>
                      </m:e>
                      <m:sub>
                        <m:r>
                          <a:rPr lang="en-US" i="1" dirty="0" smtClean="0">
                            <a:latin typeface="Cambria Math" panose="02040503050406030204" pitchFamily="18" charset="0"/>
                          </a:rPr>
                          <m:t>2</m:t>
                        </m:r>
                      </m:sub>
                    </m:sSub>
                  </m:oMath>
                </a14:m>
                <a:r>
                  <a:rPr lang="en-US" dirty="0"/>
                  <a:t>) be?</a:t>
                </a:r>
              </a:p>
            </p:txBody>
          </p:sp>
        </mc:Choice>
        <mc:Fallback>
          <p:sp>
            <p:nvSpPr>
              <p:cNvPr id="33" name="Content Placeholder 2">
                <a:extLst>
                  <a:ext uri="{FF2B5EF4-FFF2-40B4-BE49-F238E27FC236}">
                    <a16:creationId xmlns:a16="http://schemas.microsoft.com/office/drawing/2014/main" id="{668CE95F-1C08-1B23-4D57-2B285D39F26D}"/>
                  </a:ext>
                </a:extLst>
              </p:cNvPr>
              <p:cNvSpPr>
                <a:spLocks noGrp="1" noRot="1" noChangeAspect="1" noMove="1" noResize="1" noEditPoints="1" noAdjustHandles="1" noChangeArrowheads="1" noChangeShapeType="1" noTextEdit="1"/>
              </p:cNvSpPr>
              <p:nvPr>
                <p:ph idx="1"/>
              </p:nvPr>
            </p:nvSpPr>
            <p:spPr>
              <a:xfrm>
                <a:off x="838200" y="1698547"/>
                <a:ext cx="4959284" cy="4478416"/>
              </a:xfrm>
              <a:blipFill>
                <a:blip r:embed="rId6"/>
                <a:stretch>
                  <a:fillRect l="-1790" t="-3107" r="-3069" b="-565"/>
                </a:stretch>
              </a:blipFill>
            </p:spPr>
            <p:txBody>
              <a:bodyPr/>
              <a:lstStyle/>
              <a:p>
                <a:r>
                  <a:rPr lang="en-US">
                    <a:noFill/>
                  </a:rPr>
                  <a:t> </a:t>
                </a:r>
              </a:p>
            </p:txBody>
          </p:sp>
        </mc:Fallback>
      </mc:AlternateContent>
    </p:spTree>
    <p:extLst>
      <p:ext uri="{BB962C8B-B14F-4D97-AF65-F5344CB8AC3E}">
        <p14:creationId xmlns:p14="http://schemas.microsoft.com/office/powerpoint/2010/main" val="1288365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C479B41-4663-0458-2611-883354CFA912}"/>
              </a:ext>
            </a:extLst>
          </p:cNvPr>
          <p:cNvPicPr>
            <a:picLocks noChangeAspect="1"/>
          </p:cNvPicPr>
          <p:nvPr/>
        </p:nvPicPr>
        <p:blipFill>
          <a:blip r:embed="rId2"/>
          <a:stretch>
            <a:fillRect/>
          </a:stretch>
        </p:blipFill>
        <p:spPr>
          <a:xfrm>
            <a:off x="1523709" y="2729551"/>
            <a:ext cx="3952217" cy="3763324"/>
          </a:xfrm>
          <a:prstGeom prst="rect">
            <a:avLst/>
          </a:prstGeom>
        </p:spPr>
      </p:pic>
      <p:sp>
        <p:nvSpPr>
          <p:cNvPr id="8" name="Title 1">
            <a:extLst>
              <a:ext uri="{FF2B5EF4-FFF2-40B4-BE49-F238E27FC236}">
                <a16:creationId xmlns:a16="http://schemas.microsoft.com/office/drawing/2014/main" id="{686756F1-9EAC-1623-6990-6099D3FDD8DE}"/>
              </a:ext>
            </a:extLst>
          </p:cNvPr>
          <p:cNvSpPr>
            <a:spLocks noGrp="1"/>
          </p:cNvSpPr>
          <p:nvPr>
            <p:ph type="title"/>
          </p:nvPr>
        </p:nvSpPr>
        <p:spPr>
          <a:xfrm>
            <a:off x="838200" y="365125"/>
            <a:ext cx="10515600" cy="1325563"/>
          </a:xfrm>
        </p:spPr>
        <p:txBody>
          <a:bodyPr/>
          <a:lstStyle/>
          <a:p>
            <a:r>
              <a:rPr lang="en-US" dirty="0"/>
              <a:t>Breaking logistic regression: simple example 1</a:t>
            </a:r>
          </a:p>
        </p:txBody>
      </p:sp>
      <p:pic>
        <p:nvPicPr>
          <p:cNvPr id="9" name="Content Placeholder 7">
            <a:extLst>
              <a:ext uri="{FF2B5EF4-FFF2-40B4-BE49-F238E27FC236}">
                <a16:creationId xmlns:a16="http://schemas.microsoft.com/office/drawing/2014/main" id="{9C9C1853-0B70-97F0-3AAE-94F95744644C}"/>
              </a:ext>
            </a:extLst>
          </p:cNvPr>
          <p:cNvPicPr>
            <a:picLocks noChangeAspect="1"/>
          </p:cNvPicPr>
          <p:nvPr/>
        </p:nvPicPr>
        <p:blipFill>
          <a:blip r:embed="rId3"/>
          <a:stretch>
            <a:fillRect/>
          </a:stretch>
        </p:blipFill>
        <p:spPr>
          <a:xfrm>
            <a:off x="6895186" y="1690688"/>
            <a:ext cx="5077151" cy="5077151"/>
          </a:xfrm>
          <a:prstGeom prst="rect">
            <a:avLst/>
          </a:prstGeom>
        </p:spPr>
      </p:pic>
      <p:sp>
        <p:nvSpPr>
          <p:cNvPr id="10" name="TextBox 9">
            <a:extLst>
              <a:ext uri="{FF2B5EF4-FFF2-40B4-BE49-F238E27FC236}">
                <a16:creationId xmlns:a16="http://schemas.microsoft.com/office/drawing/2014/main" id="{1DA6BDC2-26C7-9F9A-3D3D-A54CEDB2F88F}"/>
              </a:ext>
            </a:extLst>
          </p:cNvPr>
          <p:cNvSpPr txBox="1"/>
          <p:nvPr/>
        </p:nvSpPr>
        <p:spPr>
          <a:xfrm>
            <a:off x="7832681" y="1690688"/>
            <a:ext cx="3202159" cy="646331"/>
          </a:xfrm>
          <a:prstGeom prst="rect">
            <a:avLst/>
          </a:prstGeom>
          <a:noFill/>
        </p:spPr>
        <p:txBody>
          <a:bodyPr wrap="none" rtlCol="0">
            <a:spAutoFit/>
          </a:bodyPr>
          <a:lstStyle/>
          <a:p>
            <a:r>
              <a:rPr lang="en-US" dirty="0"/>
              <a:t>Example of a Logistic Regression</a:t>
            </a:r>
          </a:p>
          <a:p>
            <a:pPr algn="ctr"/>
            <a:r>
              <a:rPr lang="en-US" dirty="0"/>
              <a:t>Decision Boundary</a:t>
            </a:r>
          </a:p>
        </p:txBody>
      </p:sp>
      <p:sp>
        <p:nvSpPr>
          <p:cNvPr id="11" name="Rectangle 10">
            <a:extLst>
              <a:ext uri="{FF2B5EF4-FFF2-40B4-BE49-F238E27FC236}">
                <a16:creationId xmlns:a16="http://schemas.microsoft.com/office/drawing/2014/main" id="{7C769E8F-0DDB-815C-6062-24F7B3177F6F}"/>
              </a:ext>
            </a:extLst>
          </p:cNvPr>
          <p:cNvSpPr/>
          <p:nvPr/>
        </p:nvSpPr>
        <p:spPr>
          <a:xfrm>
            <a:off x="1048455" y="1736854"/>
            <a:ext cx="4902724" cy="1200329"/>
          </a:xfrm>
          <a:prstGeom prst="rect">
            <a:avLst/>
          </a:prstGeom>
        </p:spPr>
        <p:txBody>
          <a:bodyPr wrap="square">
            <a:spAutoFit/>
          </a:bodyPr>
          <a:lstStyle/>
          <a:p>
            <a:r>
              <a:rPr lang="en-US" dirty="0"/>
              <a:t>Can we solve this with a linear decision boundary?</a:t>
            </a:r>
          </a:p>
          <a:p>
            <a:endParaRPr lang="en-US" dirty="0"/>
          </a:p>
          <a:p>
            <a:r>
              <a:rPr lang="en-US" dirty="0"/>
              <a:t>In other words, </a:t>
            </a:r>
            <a:r>
              <a:rPr lang="en-US" b="1" dirty="0"/>
              <a:t>can we draw a line separating those who lived from those who died?</a:t>
            </a:r>
          </a:p>
        </p:txBody>
      </p:sp>
    </p:spTree>
    <p:extLst>
      <p:ext uri="{BB962C8B-B14F-4D97-AF65-F5344CB8AC3E}">
        <p14:creationId xmlns:p14="http://schemas.microsoft.com/office/powerpoint/2010/main" val="4288768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D283D-96A7-9B87-85B4-3B17E0111AFC}"/>
              </a:ext>
            </a:extLst>
          </p:cNvPr>
          <p:cNvSpPr>
            <a:spLocks noGrp="1"/>
          </p:cNvSpPr>
          <p:nvPr>
            <p:ph type="title"/>
          </p:nvPr>
        </p:nvSpPr>
        <p:spPr/>
        <p:txBody>
          <a:bodyPr/>
          <a:lstStyle/>
          <a:p>
            <a:r>
              <a:rPr lang="en-US" dirty="0"/>
              <a:t>Breaking logistic regression: simple example 2</a:t>
            </a:r>
          </a:p>
        </p:txBody>
      </p:sp>
      <p:sp>
        <p:nvSpPr>
          <p:cNvPr id="3" name="Content Placeholder 2">
            <a:extLst>
              <a:ext uri="{FF2B5EF4-FFF2-40B4-BE49-F238E27FC236}">
                <a16:creationId xmlns:a16="http://schemas.microsoft.com/office/drawing/2014/main" id="{1A9E38A3-B8E3-A020-E090-8D439D4A6F5D}"/>
              </a:ext>
            </a:extLst>
          </p:cNvPr>
          <p:cNvSpPr>
            <a:spLocks noGrp="1"/>
          </p:cNvSpPr>
          <p:nvPr>
            <p:ph idx="1"/>
          </p:nvPr>
        </p:nvSpPr>
        <p:spPr/>
        <p:txBody>
          <a:bodyPr/>
          <a:lstStyle/>
          <a:p>
            <a:r>
              <a:rPr lang="en-US" dirty="0"/>
              <a:t>In the ED, we’re trying to develop a model that predicts mortality from systolic blood pressure upon arrival.</a:t>
            </a:r>
          </a:p>
          <a:p>
            <a:endParaRPr lang="en-US" dirty="0"/>
          </a:p>
          <a:p>
            <a:r>
              <a:rPr lang="en-US" dirty="0"/>
              <a:t>It turns out, you’re at high risk of dying if you:</a:t>
            </a:r>
          </a:p>
          <a:p>
            <a:pPr marL="914400" lvl="1" indent="-457200">
              <a:buFont typeface="+mj-lt"/>
              <a:buAutoNum type="alphaLcParenR"/>
            </a:pPr>
            <a:r>
              <a:rPr lang="en-US" dirty="0"/>
              <a:t>You have very </a:t>
            </a:r>
            <a:r>
              <a:rPr lang="en-US" u="sng" dirty="0"/>
              <a:t>high</a:t>
            </a:r>
            <a:r>
              <a:rPr lang="en-US" dirty="0"/>
              <a:t> blood pressure, OR</a:t>
            </a:r>
          </a:p>
          <a:p>
            <a:pPr marL="914400" lvl="1" indent="-457200">
              <a:buFont typeface="+mj-lt"/>
              <a:buAutoNum type="alphaLcParenR"/>
            </a:pPr>
            <a:r>
              <a:rPr lang="en-US" dirty="0"/>
              <a:t>You have very </a:t>
            </a:r>
            <a:r>
              <a:rPr lang="en-US" u="sng" dirty="0"/>
              <a:t>low</a:t>
            </a:r>
            <a:r>
              <a:rPr lang="en-US" dirty="0"/>
              <a:t> blood pressure</a:t>
            </a:r>
          </a:p>
          <a:p>
            <a:pPr marL="457200" lvl="1" indent="0">
              <a:buNone/>
            </a:pPr>
            <a:endParaRPr lang="en-US" dirty="0"/>
          </a:p>
          <a:p>
            <a:r>
              <a:rPr lang="en-US" dirty="0"/>
              <a:t>Can logistic regression learn to predict this?</a:t>
            </a:r>
          </a:p>
        </p:txBody>
      </p:sp>
    </p:spTree>
    <p:extLst>
      <p:ext uri="{BB962C8B-B14F-4D97-AF65-F5344CB8AC3E}">
        <p14:creationId xmlns:p14="http://schemas.microsoft.com/office/powerpoint/2010/main" val="127757098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71.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719</TotalTime>
  <Words>3369</Words>
  <Application>Microsoft Macintosh PowerPoint</Application>
  <PresentationFormat>Widescreen</PresentationFormat>
  <Paragraphs>546</Paragraphs>
  <Slides>40</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Calibri Light</vt:lpstr>
      <vt:lpstr>Cambria Math</vt:lpstr>
      <vt:lpstr>Times New Roman</vt:lpstr>
      <vt:lpstr>Office Theme</vt:lpstr>
      <vt:lpstr>The Multilayer Perceptron </vt:lpstr>
      <vt:lpstr>Today: How can we modify logistic regression to learn complex, nonlinear relationships?</vt:lpstr>
      <vt:lpstr>We need more flexible, non-linear classifiers</vt:lpstr>
      <vt:lpstr>We need more flexible, non-linear classifiers</vt:lpstr>
      <vt:lpstr>Let’s break logistic regression.</vt:lpstr>
      <vt:lpstr>Breaking logistic regression: simple example 1</vt:lpstr>
      <vt:lpstr>Breaking logistic regression: simple example 1</vt:lpstr>
      <vt:lpstr>Breaking logistic regression: simple example 1</vt:lpstr>
      <vt:lpstr>Breaking logistic regression: simple example 2</vt:lpstr>
      <vt:lpstr>Breaking logistic regression: simple example 2</vt:lpstr>
      <vt:lpstr>Breaking logistic regression: simple example 2</vt:lpstr>
      <vt:lpstr>In general, there can be:</vt:lpstr>
      <vt:lpstr>How can we modify logistic regression to learn complex, nonlinear relationships?</vt:lpstr>
      <vt:lpstr>Let’s break the problem into simpler pieces.</vt:lpstr>
      <vt:lpstr>Let’s break the problem into simpler pieces.</vt:lpstr>
      <vt:lpstr>Now, use these predictions to make predictions</vt:lpstr>
      <vt:lpstr>This is a neural network, or MLP.</vt:lpstr>
      <vt:lpstr>This is a neural network, or MLP.</vt:lpstr>
      <vt:lpstr>This is a neural network, or MLP.</vt:lpstr>
      <vt:lpstr>Neural networks provide unlimited flexibility.</vt:lpstr>
      <vt:lpstr>To show multiple layers of neurons, we need to simplify our logistic regression graph.</vt:lpstr>
      <vt:lpstr>To show multiple layers of neurons, we need to simplify our logistic regression graph.</vt:lpstr>
      <vt:lpstr>Let’s clean this up.</vt:lpstr>
      <vt:lpstr>Let’s clean this up.</vt:lpstr>
      <vt:lpstr>Let’s clean this up.</vt:lpstr>
      <vt:lpstr>Let’s clean this up.</vt:lpstr>
      <vt:lpstr>Let’s clean this up.</vt:lpstr>
      <vt:lpstr>Let’s clean this up.</vt:lpstr>
      <vt:lpstr>Quiz:  1. How many logistic regressions are in this neural network?  2. How many parameters are in this neural network?</vt:lpstr>
      <vt:lpstr>MLP for MNIST</vt:lpstr>
      <vt:lpstr>Why Limit Ourselves to Only One Filter?</vt:lpstr>
      <vt:lpstr>Return to MNIST:  Many ways of writing “4”</vt:lpstr>
      <vt:lpstr>Return to MNIST:  Many ways of writing “4”</vt:lpstr>
      <vt:lpstr>A single ‘4’ detector</vt:lpstr>
      <vt:lpstr>Return to MNIST:  Many ways of writing “4”</vt:lpstr>
      <vt:lpstr>A more flexible ‘4’ detector</vt:lpstr>
      <vt:lpstr>To increase flexibility/complexity, we can:</vt:lpstr>
      <vt:lpstr>PowerPoint Presentation</vt:lpstr>
      <vt:lpstr>Does this work with MNIST?</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Multilayer Perceptron </dc:title>
  <dc:creator>Matthew Engelhard, M.D., Ph.D.</dc:creator>
  <cp:lastModifiedBy>Matthew Engelhard, M.D., Ph.D.</cp:lastModifiedBy>
  <cp:revision>32</cp:revision>
  <dcterms:created xsi:type="dcterms:W3CDTF">2021-05-04T01:14:45Z</dcterms:created>
  <dcterms:modified xsi:type="dcterms:W3CDTF">2022-09-19T20:35:06Z</dcterms:modified>
</cp:coreProperties>
</file>