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605" r:id="rId2"/>
    <p:sldId id="600" r:id="rId3"/>
    <p:sldId id="601" r:id="rId4"/>
    <p:sldId id="602" r:id="rId5"/>
    <p:sldId id="603" r:id="rId6"/>
    <p:sldId id="6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140" d="100"/>
          <a:sy n="140" d="100"/>
        </p:scale>
        <p:origin x="-4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0E1E6-6487-4B4B-B7BE-E6C5383E5CC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CB6BF-3C38-EC48-8651-42A2D49E8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get to it.</a:t>
            </a:r>
          </a:p>
          <a:p>
            <a:r>
              <a:rPr lang="en-US" dirty="0"/>
              <a:t>Returning to our logistic regression model, we’re going to make yet another simplification to our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60F4-F676-8A4B-ACAF-3C25E7C4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4081B-F0B6-B841-9CDC-340302DA9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75DE-372A-4D4C-9BDF-4BA62C8D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BD7-B8EA-CE49-BD34-084B2687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278-1D28-DF48-A604-A308302E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1C49-0A84-574E-A0DB-CE846E2F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A6EC-B4DC-C64D-AC1A-F73EF871A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C44C-BC50-7C42-B73A-C5F6DD1C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7104-1FA0-E849-A8E4-423BBCDF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ED84B-27A3-4C4F-8DDE-E632B430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411A5-CFE3-EA42-B18F-8D3B21059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11D06-730C-D240-87C7-61947C1E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4597-A67A-4A46-9CE5-F86869EA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DAB1A-A1EF-3A4D-AED9-8E879802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A7CB-6127-3443-8B4D-E27593C4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0240-E05D-FA4C-BC39-51BC9398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8A3D-3532-E644-827B-CBE4FD2D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3544-0E9A-9541-BC54-62170EBD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DBAE-68AB-CA46-91B7-67F92516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885F-A50B-F44E-B5EE-8F7CA9D5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F1D-A855-454B-805A-A8F914F5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4B32-A64B-7D44-980B-E967E629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3E65-D3D7-1D4C-A040-BA759FBF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1488-990F-8B4E-9FCD-4885E5CB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4A8F-E859-DA4C-8C03-8F57756F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FE3E-FEA6-6D4B-8C15-64549A70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81BE-8FAD-8446-B18B-06D31F398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CCD5B-423A-CB44-BA48-703B4D2C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6147-4464-CD4C-ABAB-3C9B912C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260CB-2E10-1946-A987-53A50326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1B8-D2AA-F741-B745-5188E260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F4E8-CC21-6B47-B585-F411F2B3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6EA9-D9C9-0F4C-BC7E-3D6BE6F2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442DC-31F1-6D43-8883-4E7CB4BB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563C8-768C-B445-904A-DE8152DDD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9FCAD-45BC-F942-9920-FD4CE20B5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188C4-340C-4B4E-8835-CE2AF502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EF427-2CF1-3F44-ACF1-CC359787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F16F-5438-DB4F-A925-F82CBC46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1C2C-94F0-BF4E-BF78-A4E2BC6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293F8-4C3C-DB42-BD94-A531ACED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9A88C-FA18-1940-852D-784C7025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7E087-8962-9944-93B4-11EEEE54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DBA6-AF7A-084F-9297-A9D87330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3F5A2-CE9C-904B-A078-D282B805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7AC94-667C-E54A-8C5B-B63EC837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0D03-3F40-F24F-9CED-3A895702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5895-0B68-A84F-95CA-65E378BB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9226-DE53-B040-8FF4-6F83702A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E0F9-507E-4541-8B23-0CBECAC2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4BC5-86ED-BA48-A163-46B0A27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3A57-9024-0E4F-ADFE-A5309ECC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04FB-6CA6-0649-B023-11B5FDFC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6EFE5-4AF8-484D-A950-80489DD5A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76097-E00B-A84D-8F9B-A7C7CB0B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AB2C3-9C71-5D46-87F3-FD14ED19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B7E7-11F3-9B43-A197-F5013195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7E939-6DC7-B646-888A-232B9DBD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E7ABB-0A04-5F4A-941C-D9DB87F7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25E9-F13A-E340-9D96-E3E739CE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0634-12DE-A141-9538-0E0035A1F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70E9-6CD1-E24C-AB9C-CE1EBCBEE29C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2011-38EB-AD4E-AFA3-65A2054E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A9B5-DD24-9549-AC9C-7E7AC4972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251E-3EA4-734B-ABCC-13EC9B00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49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3</a:t>
            </a:r>
          </a:p>
          <a:p>
            <a:endParaRPr lang="en-US" dirty="0"/>
          </a:p>
          <a:p>
            <a:r>
              <a:rPr lang="en-US" dirty="0"/>
              <a:t>ANSWER KEY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Logistic Regression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139286" y="3822455"/>
            <a:ext cx="541284" cy="144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0707" y="517163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988272" y="3814695"/>
            <a:ext cx="548642" cy="14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21180" y="3321855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80" y="3321855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350A4B6-9695-B045-A79B-CC4F9D7B2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1215" y="831698"/>
                <a:ext cx="3838478" cy="51946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0 hidden layers</a:t>
                </a:r>
              </a:p>
              <a:p>
                <a:endParaRPr lang="en-US" dirty="0"/>
              </a:p>
              <a:p>
                <a:r>
                  <a:rPr lang="en-US" dirty="0"/>
                  <a:t>3 + 1 = 4 parameters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1600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dirty="0"/>
                  <a:t> is another way to write the inner product between the vectors </a:t>
                </a:r>
                <a:r>
                  <a:rPr lang="en-US" sz="1600" b="1" i="1" dirty="0"/>
                  <a:t>w</a:t>
                </a:r>
                <a:r>
                  <a:rPr lang="en-US" sz="1600" dirty="0"/>
                  <a:t> and </a:t>
                </a:r>
                <a:r>
                  <a:rPr lang="en-US" sz="1600" b="1" i="1" dirty="0"/>
                  <a:t>x</a:t>
                </a:r>
                <a:r>
                  <a:rPr lang="en-US" sz="1600" i="1" dirty="0"/>
                  <a:t>.</a:t>
                </a:r>
                <a:r>
                  <a:rPr lang="en-US" sz="1600" b="1" i="1" dirty="0"/>
                  <a:t> </a:t>
                </a:r>
                <a:r>
                  <a:rPr lang="en-US" sz="1600" dirty="0"/>
                  <a:t>The idea here is that we’re viewing </a:t>
                </a:r>
                <a:r>
                  <a:rPr lang="en-US" sz="1600" b="1" i="1" dirty="0"/>
                  <a:t>x </a:t>
                </a:r>
                <a:r>
                  <a:rPr lang="en-US" sz="1600" dirty="0"/>
                  <a:t>as a 3-by-1 matrix 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i="1" baseline="30000" dirty="0" err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i="1" dirty="0"/>
                  <a:t>, </a:t>
                </a:r>
                <a:r>
                  <a:rPr lang="en-US" sz="1600" dirty="0"/>
                  <a:t>the transpose of </a:t>
                </a:r>
                <a:r>
                  <a:rPr lang="en-US" sz="1600" b="1" i="1" dirty="0"/>
                  <a:t>w</a:t>
                </a:r>
                <a:r>
                  <a:rPr lang="en-US" sz="1600" dirty="0"/>
                  <a:t>, as a 1-by-3 matrix.</a:t>
                </a: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350A4B6-9695-B045-A79B-CC4F9D7B2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1215" y="831698"/>
                <a:ext cx="3838478" cy="5194603"/>
              </a:xfrm>
              <a:blipFill>
                <a:blip r:embed="rId4"/>
                <a:stretch>
                  <a:fillRect l="-2970" t="-1951" r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263678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72705-9011-364F-BB45-21A8E9DDC95D}"/>
              </a:ext>
            </a:extLst>
          </p:cNvPr>
          <p:cNvCxnSpPr>
            <a:cxnSpLocks/>
          </p:cNvCxnSpPr>
          <p:nvPr/>
        </p:nvCxnSpPr>
        <p:spPr>
          <a:xfrm flipV="1">
            <a:off x="2557046" y="452494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B4D2EE-54EB-F64E-8C68-E7E477933C78}"/>
              </a:ext>
            </a:extLst>
          </p:cNvPr>
          <p:cNvCxnSpPr>
            <a:cxnSpLocks/>
          </p:cNvCxnSpPr>
          <p:nvPr/>
        </p:nvCxnSpPr>
        <p:spPr>
          <a:xfrm flipH="1" flipV="1">
            <a:off x="2557046" y="453031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B5BB33-DDE8-B543-9C49-003BB44F7511}"/>
                  </a:ext>
                </a:extLst>
              </p:cNvPr>
              <p:cNvSpPr/>
              <p:nvPr/>
            </p:nvSpPr>
            <p:spPr>
              <a:xfrm>
                <a:off x="2653238" y="4560383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B5BB33-DDE8-B543-9C49-003BB44F7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38" y="4560383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6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Shallow MLP</a:t>
            </a:r>
            <a:br>
              <a:rPr lang="en-US" sz="4267" dirty="0"/>
            </a:br>
            <a:r>
              <a:rPr lang="en-US" sz="2800" dirty="0"/>
              <a:t>(with 𝜎 activations)</a:t>
            </a:r>
            <a:endParaRPr lang="en-US" sz="426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69527" y="328468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27" y="3284683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350A4B6-9695-B045-A79B-CC4F9D7B2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5974" y="831698"/>
                <a:ext cx="6183719" cy="51946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 hidden layer of size 6</a:t>
                </a:r>
              </a:p>
              <a:p>
                <a:endParaRPr lang="en-US" dirty="0"/>
              </a:p>
              <a:p>
                <a:r>
                  <a:rPr lang="en-US" dirty="0"/>
                  <a:t>(3 x 6) + 6 + (6 x 1) + 1 = 31 parameters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350A4B6-9695-B045-A79B-CC4F9D7B2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5974" y="831698"/>
                <a:ext cx="6183719" cy="5194603"/>
              </a:xfrm>
              <a:blipFill>
                <a:blip r:embed="rId4"/>
                <a:stretch>
                  <a:fillRect l="-1639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C7EDC-7EC9-384C-ADD7-3EC694EEBB0C}"/>
              </a:ext>
            </a:extLst>
          </p:cNvPr>
          <p:cNvSpPr txBox="1"/>
          <p:nvPr/>
        </p:nvSpPr>
        <p:spPr>
          <a:xfrm>
            <a:off x="4269784" y="4595281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819748"/>
            <a:ext cx="1185153" cy="8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3080075" y="3819748"/>
            <a:ext cx="1189709" cy="826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8CD75D-B27C-0B45-B1A2-876B58E26FDD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2D9D1D-19F7-254A-8B09-4350C9F6AA74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2945AD-2C14-3547-B701-AD8349595899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32945AD-2C14-3547-B701-AD8349595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71A11D-3FFD-B047-A145-83099E0F0FA4}"/>
              </a:ext>
            </a:extLst>
          </p:cNvPr>
          <p:cNvCxnSpPr>
            <a:cxnSpLocks/>
          </p:cNvCxnSpPr>
          <p:nvPr/>
        </p:nvCxnSpPr>
        <p:spPr>
          <a:xfrm flipV="1">
            <a:off x="2568900" y="4114289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058C34-3346-E448-B590-FD05F7D60E3C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4119664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B63586-9306-A843-803D-88C5233941EE}"/>
                  </a:ext>
                </a:extLst>
              </p:cNvPr>
              <p:cNvSpPr/>
              <p:nvPr/>
            </p:nvSpPr>
            <p:spPr>
              <a:xfrm>
                <a:off x="2665092" y="414973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B63586-9306-A843-803D-88C523394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4149731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Slightly Deeper MLP</a:t>
            </a:r>
            <a:br>
              <a:rPr lang="en-US" sz="4267" dirty="0"/>
            </a:br>
            <a:r>
              <a:rPr lang="en-US" sz="2800" dirty="0"/>
              <a:t>(with 𝜎 activations)</a:t>
            </a:r>
            <a:endParaRPr lang="en-US" sz="426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3568141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26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2139286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84" y="4595281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1429120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3559618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2568900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2568900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1429121" y="3669727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4247376" y="3669727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2552057" y="406208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406745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92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4084107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/>
        </p:nvGraphicFramePr>
        <p:xfrm>
          <a:off x="1429120" y="3197930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1429121" y="2305556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3080197" y="2333746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2552057" y="261375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2552057" y="261913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40" y="2635781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50" y="3197930"/>
                <a:ext cx="695655" cy="522772"/>
              </a:xfrm>
              <a:prstGeom prst="rect">
                <a:avLst/>
              </a:prstGeom>
              <a:blipFill>
                <a:blip r:embed="rId8"/>
                <a:stretch>
                  <a:fillRect l="-545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97BB3DAB-AE94-BB4A-AEE5-56C56310C9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5974" y="1470991"/>
                <a:ext cx="6183719" cy="45553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 hidden layers, each of size 6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(3 x 6) + 6 + (6 x 6) + 6 + (6 x 1) + 1 = 73 parameters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97BB3DAB-AE94-BB4A-AEE5-56C56310C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974" y="1470991"/>
                <a:ext cx="6183719" cy="4555310"/>
              </a:xfrm>
              <a:prstGeom prst="rect">
                <a:avLst/>
              </a:prstGeom>
              <a:blipFill>
                <a:blip r:embed="rId9"/>
                <a:stretch>
                  <a:fillRect l="-820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Which model contains more parameters?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645138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695707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077123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123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A98D628-5759-5745-9687-60380FA0D684}"/>
              </a:ext>
            </a:extLst>
          </p:cNvPr>
          <p:cNvGraphicFramePr>
            <a:graphicFrameLocks noGrp="1"/>
          </p:cNvGraphicFramePr>
          <p:nvPr/>
        </p:nvGraphicFramePr>
        <p:xfrm>
          <a:off x="1216283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506117" y="4655915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3346781" y="459528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781" y="4595281"/>
                <a:ext cx="695655" cy="522772"/>
              </a:xfrm>
              <a:prstGeom prst="rect">
                <a:avLst/>
              </a:prstGeom>
              <a:blipFill>
                <a:blip r:embed="rId4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506117" y="5118053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2636615" y="5118053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1645897" y="5379706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1645897" y="5385081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506118" y="3669727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3324373" y="3669727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1629054" y="406208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1629054" y="406745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1742089" y="5415148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89" y="5415148"/>
                <a:ext cx="335034" cy="305444"/>
              </a:xfrm>
              <a:prstGeom prst="ellipse">
                <a:avLst/>
              </a:prstGeom>
              <a:blipFill>
                <a:blip r:embed="rId5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1747937" y="408410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37" y="4084107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/>
        </p:nvGraphicFramePr>
        <p:xfrm>
          <a:off x="506117" y="3197930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506118" y="2305556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2157194" y="2333746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1629054" y="261375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1629054" y="261913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1747937" y="263578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37" y="2635781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85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3320247" y="3197930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47" y="3197930"/>
                <a:ext cx="695655" cy="522772"/>
              </a:xfrm>
              <a:prstGeom prst="rect">
                <a:avLst/>
              </a:prstGeom>
              <a:blipFill>
                <a:blip r:embed="rId8"/>
                <a:stretch>
                  <a:fillRect l="-535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E6308B3-D528-134D-9695-F4F0858DB769}"/>
              </a:ext>
            </a:extLst>
          </p:cNvPr>
          <p:cNvSpPr txBox="1"/>
          <p:nvPr/>
        </p:nvSpPr>
        <p:spPr>
          <a:xfrm>
            <a:off x="8306888" y="5893586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CB55BBF-54AA-6D49-B8D7-DD688DD543CB}"/>
              </a:ext>
            </a:extLst>
          </p:cNvPr>
          <p:cNvGraphicFramePr>
            <a:graphicFrameLocks noGrp="1"/>
          </p:cNvGraphicFramePr>
          <p:nvPr/>
        </p:nvGraphicFramePr>
        <p:xfrm>
          <a:off x="7357457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6E34E3-9157-6F44-806A-EE19F3E9F790}"/>
                  </a:ext>
                </a:extLst>
              </p:cNvPr>
              <p:cNvSpPr txBox="1"/>
              <p:nvPr/>
            </p:nvSpPr>
            <p:spPr>
              <a:xfrm>
                <a:off x="7738873" y="179298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6E34E3-9157-6F44-806A-EE19F3E9F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73" y="179298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13">
            <a:extLst>
              <a:ext uri="{FF2B5EF4-FFF2-40B4-BE49-F238E27FC236}">
                <a16:creationId xmlns:a16="http://schemas.microsoft.com/office/drawing/2014/main" id="{54A82592-5C19-0140-A559-C4649279D034}"/>
              </a:ext>
            </a:extLst>
          </p:cNvPr>
          <p:cNvGraphicFramePr>
            <a:graphicFrameLocks noGrp="1"/>
          </p:cNvGraphicFramePr>
          <p:nvPr/>
        </p:nvGraphicFramePr>
        <p:xfrm>
          <a:off x="6878033" y="5954220"/>
          <a:ext cx="1420332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7229F0B7-7371-9E42-A23B-592B6626D527}"/>
              </a:ext>
            </a:extLst>
          </p:cNvPr>
          <p:cNvGraphicFramePr>
            <a:graphicFrameLocks noGrp="1"/>
          </p:cNvGraphicFramePr>
          <p:nvPr/>
        </p:nvGraphicFramePr>
        <p:xfrm>
          <a:off x="6167867" y="4856667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D99D9-B149-174C-A994-5F9508DD60CD}"/>
                  </a:ext>
                </a:extLst>
              </p:cNvPr>
              <p:cNvSpPr txBox="1"/>
              <p:nvPr/>
            </p:nvSpPr>
            <p:spPr>
              <a:xfrm>
                <a:off x="9001573" y="4794656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5D99D9-B149-174C-A994-5F9508DD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573" y="4794656"/>
                <a:ext cx="695655" cy="522772"/>
              </a:xfrm>
              <a:prstGeom prst="rect">
                <a:avLst/>
              </a:prstGeom>
              <a:blipFill>
                <a:blip r:embed="rId9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39AED-9746-3C4B-B373-6F2AD56AAB88}"/>
              </a:ext>
            </a:extLst>
          </p:cNvPr>
          <p:cNvCxnSpPr>
            <a:cxnSpLocks/>
          </p:cNvCxnSpPr>
          <p:nvPr/>
        </p:nvCxnSpPr>
        <p:spPr>
          <a:xfrm flipH="1" flipV="1">
            <a:off x="6167866" y="5318805"/>
            <a:ext cx="710167" cy="63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AECAC-B30A-5E48-AF7B-ACE04DBDA6AF}"/>
              </a:ext>
            </a:extLst>
          </p:cNvPr>
          <p:cNvCxnSpPr>
            <a:cxnSpLocks/>
          </p:cNvCxnSpPr>
          <p:nvPr/>
        </p:nvCxnSpPr>
        <p:spPr>
          <a:xfrm flipV="1">
            <a:off x="8298365" y="5318805"/>
            <a:ext cx="710165" cy="63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5409AA-29B0-9B43-9440-BBEE53188CDA}"/>
              </a:ext>
            </a:extLst>
          </p:cNvPr>
          <p:cNvCxnSpPr>
            <a:cxnSpLocks/>
          </p:cNvCxnSpPr>
          <p:nvPr/>
        </p:nvCxnSpPr>
        <p:spPr>
          <a:xfrm flipV="1">
            <a:off x="7307647" y="5459218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F14F70-73CE-0048-B5AE-129580BBB429}"/>
              </a:ext>
            </a:extLst>
          </p:cNvPr>
          <p:cNvCxnSpPr>
            <a:cxnSpLocks/>
          </p:cNvCxnSpPr>
          <p:nvPr/>
        </p:nvCxnSpPr>
        <p:spPr>
          <a:xfrm flipH="1" flipV="1">
            <a:off x="7307647" y="5464593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2E823A-A4DE-1445-8D00-80C24DCEAB20}"/>
              </a:ext>
            </a:extLst>
          </p:cNvPr>
          <p:cNvCxnSpPr>
            <a:cxnSpLocks/>
          </p:cNvCxnSpPr>
          <p:nvPr/>
        </p:nvCxnSpPr>
        <p:spPr>
          <a:xfrm flipV="1">
            <a:off x="6167866" y="4370059"/>
            <a:ext cx="946888" cy="48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87EE0D-7B98-FC4A-BB8B-572AF4F8A870}"/>
              </a:ext>
            </a:extLst>
          </p:cNvPr>
          <p:cNvCxnSpPr>
            <a:cxnSpLocks/>
          </p:cNvCxnSpPr>
          <p:nvPr/>
        </p:nvCxnSpPr>
        <p:spPr>
          <a:xfrm flipH="1" flipV="1">
            <a:off x="8061643" y="4370059"/>
            <a:ext cx="939930" cy="507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42B6FD-FE51-E743-8A26-09306E4E5B24}"/>
              </a:ext>
            </a:extLst>
          </p:cNvPr>
          <p:cNvCxnSpPr>
            <a:cxnSpLocks/>
          </p:cNvCxnSpPr>
          <p:nvPr/>
        </p:nvCxnSpPr>
        <p:spPr>
          <a:xfrm flipV="1">
            <a:off x="7290804" y="351543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9E5E92-B470-BF44-876F-A36B51C516B4}"/>
              </a:ext>
            </a:extLst>
          </p:cNvPr>
          <p:cNvCxnSpPr>
            <a:cxnSpLocks/>
          </p:cNvCxnSpPr>
          <p:nvPr/>
        </p:nvCxnSpPr>
        <p:spPr>
          <a:xfrm flipH="1" flipV="1">
            <a:off x="7290804" y="352080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AC20A4-7A17-C249-B373-C96BC3FC44E4}"/>
                  </a:ext>
                </a:extLst>
              </p:cNvPr>
              <p:cNvSpPr/>
              <p:nvPr/>
            </p:nvSpPr>
            <p:spPr>
              <a:xfrm>
                <a:off x="7403839" y="549466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AC20A4-7A17-C249-B373-C96BC3FC4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39" y="5494660"/>
                <a:ext cx="335034" cy="305444"/>
              </a:xfrm>
              <a:prstGeom prst="ellipse">
                <a:avLst/>
              </a:prstGeom>
              <a:blipFill>
                <a:blip r:embed="rId10"/>
                <a:stretch>
                  <a:fillRect l="-172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19B97B-77CE-9042-81A2-9B898969569B}"/>
                  </a:ext>
                </a:extLst>
              </p:cNvPr>
              <p:cNvSpPr/>
              <p:nvPr/>
            </p:nvSpPr>
            <p:spPr>
              <a:xfrm>
                <a:off x="7409687" y="353745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19B97B-77CE-9042-81A2-9B8989695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87" y="3537457"/>
                <a:ext cx="335034" cy="305444"/>
              </a:xfrm>
              <a:prstGeom prst="ellipse">
                <a:avLst/>
              </a:prstGeom>
              <a:blipFill>
                <a:blip r:embed="rId11"/>
                <a:stretch>
                  <a:fillRect l="-1724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13">
            <a:extLst>
              <a:ext uri="{FF2B5EF4-FFF2-40B4-BE49-F238E27FC236}">
                <a16:creationId xmlns:a16="http://schemas.microsoft.com/office/drawing/2014/main" id="{D6A9ECCF-0198-A344-B568-447DB00D68C2}"/>
              </a:ext>
            </a:extLst>
          </p:cNvPr>
          <p:cNvGraphicFramePr>
            <a:graphicFrameLocks noGrp="1"/>
          </p:cNvGraphicFramePr>
          <p:nvPr/>
        </p:nvGraphicFramePr>
        <p:xfrm>
          <a:off x="6167867" y="2998921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62E238-4162-8A4B-A339-60FCD8667039}"/>
              </a:ext>
            </a:extLst>
          </p:cNvPr>
          <p:cNvCxnSpPr>
            <a:cxnSpLocks/>
          </p:cNvCxnSpPr>
          <p:nvPr/>
        </p:nvCxnSpPr>
        <p:spPr>
          <a:xfrm flipV="1">
            <a:off x="6167865" y="2305557"/>
            <a:ext cx="1189592" cy="695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EA3AE-9086-B444-A297-B510C7D47248}"/>
              </a:ext>
            </a:extLst>
          </p:cNvPr>
          <p:cNvCxnSpPr>
            <a:cxnSpLocks/>
          </p:cNvCxnSpPr>
          <p:nvPr/>
        </p:nvCxnSpPr>
        <p:spPr>
          <a:xfrm flipH="1" flipV="1">
            <a:off x="7818945" y="2333747"/>
            <a:ext cx="1182628" cy="66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8F22C9-BB41-054B-8F9F-A6B493FF4A2C}"/>
              </a:ext>
            </a:extLst>
          </p:cNvPr>
          <p:cNvCxnSpPr>
            <a:cxnSpLocks/>
          </p:cNvCxnSpPr>
          <p:nvPr/>
        </p:nvCxnSpPr>
        <p:spPr>
          <a:xfrm flipV="1">
            <a:off x="7290804" y="248455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624B2B-6008-CE47-B524-E0CE5B9B4A90}"/>
              </a:ext>
            </a:extLst>
          </p:cNvPr>
          <p:cNvCxnSpPr>
            <a:cxnSpLocks/>
          </p:cNvCxnSpPr>
          <p:nvPr/>
        </p:nvCxnSpPr>
        <p:spPr>
          <a:xfrm flipH="1" flipV="1">
            <a:off x="7290804" y="248992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1461CF-3400-EB43-BBA9-924D8DA827A4}"/>
                  </a:ext>
                </a:extLst>
              </p:cNvPr>
              <p:cNvSpPr/>
              <p:nvPr/>
            </p:nvSpPr>
            <p:spPr>
              <a:xfrm>
                <a:off x="7409687" y="2506574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1461CF-3400-EB43-BBA9-924D8DA8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87" y="2506574"/>
                <a:ext cx="335034" cy="305444"/>
              </a:xfrm>
              <a:prstGeom prst="ellipse">
                <a:avLst/>
              </a:prstGeom>
              <a:blipFill>
                <a:blip r:embed="rId12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99EBEF-484C-434D-8336-0246ED1B213A}"/>
                  </a:ext>
                </a:extLst>
              </p:cNvPr>
              <p:cNvSpPr txBox="1"/>
              <p:nvPr/>
            </p:nvSpPr>
            <p:spPr>
              <a:xfrm>
                <a:off x="8253921" y="3863951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99EBEF-484C-434D-8336-0246ED1B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921" y="3863951"/>
                <a:ext cx="695655" cy="522772"/>
              </a:xfrm>
              <a:prstGeom prst="rect">
                <a:avLst/>
              </a:prstGeom>
              <a:blipFill>
                <a:blip r:embed="rId13"/>
                <a:stretch>
                  <a:fillRect l="-357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13">
            <a:extLst>
              <a:ext uri="{FF2B5EF4-FFF2-40B4-BE49-F238E27FC236}">
                <a16:creationId xmlns:a16="http://schemas.microsoft.com/office/drawing/2014/main" id="{B86A65F5-413D-7846-82F1-B6850C0A878C}"/>
              </a:ext>
            </a:extLst>
          </p:cNvPr>
          <p:cNvGraphicFramePr>
            <a:graphicFrameLocks noGrp="1"/>
          </p:cNvGraphicFramePr>
          <p:nvPr/>
        </p:nvGraphicFramePr>
        <p:xfrm>
          <a:off x="7114755" y="3917320"/>
          <a:ext cx="946888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0F6CD4-F9B0-7E4F-A872-D37A68862FBE}"/>
              </a:ext>
            </a:extLst>
          </p:cNvPr>
          <p:cNvCxnSpPr>
            <a:cxnSpLocks/>
          </p:cNvCxnSpPr>
          <p:nvPr/>
        </p:nvCxnSpPr>
        <p:spPr>
          <a:xfrm flipV="1">
            <a:off x="7284956" y="4443804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D2442F-CA6F-D847-BDF7-5C6EC0B79737}"/>
              </a:ext>
            </a:extLst>
          </p:cNvPr>
          <p:cNvCxnSpPr>
            <a:cxnSpLocks/>
          </p:cNvCxnSpPr>
          <p:nvPr/>
        </p:nvCxnSpPr>
        <p:spPr>
          <a:xfrm flipH="1" flipV="1">
            <a:off x="7284956" y="4449179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6EE7997-4830-8D4D-8FBC-50F3B13036EE}"/>
                  </a:ext>
                </a:extLst>
              </p:cNvPr>
              <p:cNvSpPr/>
              <p:nvPr/>
            </p:nvSpPr>
            <p:spPr>
              <a:xfrm>
                <a:off x="7403839" y="4465827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6EE7997-4830-8D4D-8FBC-50F3B1303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39" y="4465827"/>
                <a:ext cx="335034" cy="305444"/>
              </a:xfrm>
              <a:prstGeom prst="ellipse">
                <a:avLst/>
              </a:prstGeom>
              <a:blipFill>
                <a:blip r:embed="rId14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F46813-9BDF-EB46-A8D8-2826B4DCB5E5}"/>
              </a:ext>
            </a:extLst>
          </p:cNvPr>
          <p:cNvCxnSpPr>
            <a:cxnSpLocks/>
          </p:cNvCxnSpPr>
          <p:nvPr/>
        </p:nvCxnSpPr>
        <p:spPr>
          <a:xfrm flipH="1" flipV="1">
            <a:off x="6160909" y="3459317"/>
            <a:ext cx="953845" cy="45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97BF40-08B8-A14E-A6BD-4A6501534F3F}"/>
              </a:ext>
            </a:extLst>
          </p:cNvPr>
          <p:cNvCxnSpPr>
            <a:cxnSpLocks/>
          </p:cNvCxnSpPr>
          <p:nvPr/>
        </p:nvCxnSpPr>
        <p:spPr>
          <a:xfrm flipV="1">
            <a:off x="8061643" y="3473987"/>
            <a:ext cx="946887" cy="452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4A350B-6D14-B148-83CD-108DA26BC3CA}"/>
                  </a:ext>
                </a:extLst>
              </p:cNvPr>
              <p:cNvSpPr txBox="1"/>
              <p:nvPr/>
            </p:nvSpPr>
            <p:spPr>
              <a:xfrm>
                <a:off x="8975994" y="2957099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64A350B-6D14-B148-83CD-108DA26BC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994" y="2957099"/>
                <a:ext cx="695655" cy="522772"/>
              </a:xfrm>
              <a:prstGeom prst="rect">
                <a:avLst/>
              </a:prstGeom>
              <a:blipFill>
                <a:blip r:embed="rId15"/>
                <a:stretch>
                  <a:fillRect l="-535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BF07D30-E0B1-5C41-845D-522339496D5E}"/>
              </a:ext>
            </a:extLst>
          </p:cNvPr>
          <p:cNvSpPr txBox="1"/>
          <p:nvPr/>
        </p:nvSpPr>
        <p:spPr>
          <a:xfrm>
            <a:off x="4134678" y="2613758"/>
            <a:ext cx="13324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 x 1) + 1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(6 x 6) + 6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(3 x 6) + 6</a:t>
            </a:r>
          </a:p>
          <a:p>
            <a:endParaRPr lang="en-US" dirty="0"/>
          </a:p>
          <a:p>
            <a:r>
              <a:rPr lang="en-US" dirty="0"/>
              <a:t>= 73 params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1BA474-4967-734A-9D1F-E0D4381F875D}"/>
              </a:ext>
            </a:extLst>
          </p:cNvPr>
          <p:cNvSpPr txBox="1"/>
          <p:nvPr/>
        </p:nvSpPr>
        <p:spPr>
          <a:xfrm>
            <a:off x="9915924" y="2461653"/>
            <a:ext cx="13324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 x 1) + 1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(2 x 6) + 6</a:t>
            </a:r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(6 x 2) + 2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(3 x 6) + 6</a:t>
            </a:r>
          </a:p>
          <a:p>
            <a:endParaRPr lang="en-US" dirty="0"/>
          </a:p>
          <a:p>
            <a:r>
              <a:rPr lang="en-US" dirty="0"/>
              <a:t>= 63 params</a:t>
            </a:r>
          </a:p>
        </p:txBody>
      </p:sp>
    </p:spTree>
    <p:extLst>
      <p:ext uri="{BB962C8B-B14F-4D97-AF65-F5344CB8AC3E}">
        <p14:creationId xmlns:p14="http://schemas.microsoft.com/office/powerpoint/2010/main" val="30636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9956502" y="5833649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9007071" y="1814336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9388487" y="173304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487" y="1733043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A98D628-5759-5745-9687-60380FA0D6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27647" y="5894283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A98D628-5759-5745-9687-60380FA0D6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27647" y="5894283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32" t="-2703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DBAE01A-A14A-824B-8F73-702CF36386A8}"/>
              </a:ext>
            </a:extLst>
          </p:cNvPr>
          <p:cNvGraphicFramePr>
            <a:graphicFrameLocks noGrp="1"/>
          </p:cNvGraphicFramePr>
          <p:nvPr/>
        </p:nvGraphicFramePr>
        <p:xfrm>
          <a:off x="7817481" y="4595978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/>
              <p:nvPr/>
            </p:nvSpPr>
            <p:spPr>
              <a:xfrm>
                <a:off x="10658145" y="4535344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C7EDC-7EC9-384C-ADD7-3EC694EEB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145" y="4535344"/>
                <a:ext cx="695655" cy="522772"/>
              </a:xfrm>
              <a:prstGeom prst="rect">
                <a:avLst/>
              </a:prstGeom>
              <a:blipFill>
                <a:blip r:embed="rId5"/>
                <a:stretch>
                  <a:fillRect l="-535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2D36F8-53E0-F849-86A5-6AABC99CBE49}"/>
              </a:ext>
            </a:extLst>
          </p:cNvPr>
          <p:cNvCxnSpPr>
            <a:cxnSpLocks/>
          </p:cNvCxnSpPr>
          <p:nvPr/>
        </p:nvCxnSpPr>
        <p:spPr>
          <a:xfrm flipH="1" flipV="1">
            <a:off x="7817481" y="5058116"/>
            <a:ext cx="710166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94178C-6F79-E446-BEDE-D1D20DB396FF}"/>
              </a:ext>
            </a:extLst>
          </p:cNvPr>
          <p:cNvCxnSpPr>
            <a:cxnSpLocks/>
          </p:cNvCxnSpPr>
          <p:nvPr/>
        </p:nvCxnSpPr>
        <p:spPr>
          <a:xfrm flipV="1">
            <a:off x="9947979" y="5058116"/>
            <a:ext cx="687758" cy="836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B3EA9-EBC2-1F40-8186-451CC20958EE}"/>
              </a:ext>
            </a:extLst>
          </p:cNvPr>
          <p:cNvCxnSpPr>
            <a:cxnSpLocks/>
          </p:cNvCxnSpPr>
          <p:nvPr/>
        </p:nvCxnSpPr>
        <p:spPr>
          <a:xfrm flipV="1">
            <a:off x="8957261" y="5319769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8A9BAE-D2CE-204B-A802-771E37DFB08A}"/>
              </a:ext>
            </a:extLst>
          </p:cNvPr>
          <p:cNvCxnSpPr>
            <a:cxnSpLocks/>
          </p:cNvCxnSpPr>
          <p:nvPr/>
        </p:nvCxnSpPr>
        <p:spPr>
          <a:xfrm flipH="1" flipV="1">
            <a:off x="8957261" y="5325144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42B90-66B9-F645-BFCD-C60EEF606F2E}"/>
              </a:ext>
            </a:extLst>
          </p:cNvPr>
          <p:cNvCxnSpPr>
            <a:cxnSpLocks/>
          </p:cNvCxnSpPr>
          <p:nvPr/>
        </p:nvCxnSpPr>
        <p:spPr>
          <a:xfrm flipV="1">
            <a:off x="7817482" y="3609790"/>
            <a:ext cx="0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4A9E3-B47F-F645-8469-38F4FEB6CB5C}"/>
              </a:ext>
            </a:extLst>
          </p:cNvPr>
          <p:cNvCxnSpPr>
            <a:cxnSpLocks/>
          </p:cNvCxnSpPr>
          <p:nvPr/>
        </p:nvCxnSpPr>
        <p:spPr>
          <a:xfrm flipH="1" flipV="1">
            <a:off x="10635737" y="3609790"/>
            <a:ext cx="22409" cy="9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E89EC-CF5E-524E-9513-D771538AF160}"/>
              </a:ext>
            </a:extLst>
          </p:cNvPr>
          <p:cNvCxnSpPr>
            <a:cxnSpLocks/>
          </p:cNvCxnSpPr>
          <p:nvPr/>
        </p:nvCxnSpPr>
        <p:spPr>
          <a:xfrm flipV="1">
            <a:off x="8940418" y="4002147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60076F-8E5F-1242-9C98-B31A2D202B01}"/>
              </a:ext>
            </a:extLst>
          </p:cNvPr>
          <p:cNvCxnSpPr>
            <a:cxnSpLocks/>
          </p:cNvCxnSpPr>
          <p:nvPr/>
        </p:nvCxnSpPr>
        <p:spPr>
          <a:xfrm flipH="1" flipV="1">
            <a:off x="8940418" y="4007522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/>
              <p:nvPr/>
            </p:nvSpPr>
            <p:spPr>
              <a:xfrm>
                <a:off x="9053453" y="5355211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30C9D-84C7-C34C-AFAA-35CC3BE63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53" y="5355211"/>
                <a:ext cx="335034" cy="305444"/>
              </a:xfrm>
              <a:prstGeom prst="ellipse">
                <a:avLst/>
              </a:prstGeom>
              <a:blipFill>
                <a:blip r:embed="rId6"/>
                <a:stretch>
                  <a:fillRect l="-1785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/>
              <p:nvPr/>
            </p:nvSpPr>
            <p:spPr>
              <a:xfrm>
                <a:off x="9059301" y="4024170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AFBD99A-FEE2-F146-AF3C-B89F0A4BD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1" y="4024170"/>
                <a:ext cx="335034" cy="305444"/>
              </a:xfrm>
              <a:prstGeom prst="ellipse">
                <a:avLst/>
              </a:prstGeom>
              <a:blipFill>
                <a:blip r:embed="rId7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13">
            <a:extLst>
              <a:ext uri="{FF2B5EF4-FFF2-40B4-BE49-F238E27FC236}">
                <a16:creationId xmlns:a16="http://schemas.microsoft.com/office/drawing/2014/main" id="{4CC88F5F-BB90-CF4F-9BE7-5014BF2D78E6}"/>
              </a:ext>
            </a:extLst>
          </p:cNvPr>
          <p:cNvGraphicFramePr>
            <a:graphicFrameLocks noGrp="1"/>
          </p:cNvGraphicFramePr>
          <p:nvPr/>
        </p:nvGraphicFramePr>
        <p:xfrm>
          <a:off x="7817481" y="3137993"/>
          <a:ext cx="2840664" cy="46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44">
                  <a:extLst>
                    <a:ext uri="{9D8B030D-6E8A-4147-A177-3AD203B41FA5}">
                      <a16:colId xmlns:a16="http://schemas.microsoft.com/office/drawing/2014/main" val="178109454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2904106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1996681470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523884415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3063850537"/>
                    </a:ext>
                  </a:extLst>
                </a:gridCol>
                <a:gridCol w="473444">
                  <a:extLst>
                    <a:ext uri="{9D8B030D-6E8A-4147-A177-3AD203B41FA5}">
                      <a16:colId xmlns:a16="http://schemas.microsoft.com/office/drawing/2014/main" val="939468993"/>
                    </a:ext>
                  </a:extLst>
                </a:gridCol>
              </a:tblGrid>
              <a:tr h="4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16399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ABB-100C-9C48-BE7D-D66E87B1412F}"/>
              </a:ext>
            </a:extLst>
          </p:cNvPr>
          <p:cNvCxnSpPr>
            <a:cxnSpLocks/>
          </p:cNvCxnSpPr>
          <p:nvPr/>
        </p:nvCxnSpPr>
        <p:spPr>
          <a:xfrm flipV="1">
            <a:off x="7817482" y="2245619"/>
            <a:ext cx="1189589" cy="89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955C65-75B6-4E4B-8C5D-66871EC06464}"/>
              </a:ext>
            </a:extLst>
          </p:cNvPr>
          <p:cNvCxnSpPr>
            <a:cxnSpLocks/>
          </p:cNvCxnSpPr>
          <p:nvPr/>
        </p:nvCxnSpPr>
        <p:spPr>
          <a:xfrm flipH="1" flipV="1">
            <a:off x="9468558" y="2273809"/>
            <a:ext cx="1189589" cy="86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1218E-5C2A-ED4D-82A0-C821F24EA6EA}"/>
              </a:ext>
            </a:extLst>
          </p:cNvPr>
          <p:cNvCxnSpPr>
            <a:cxnSpLocks/>
          </p:cNvCxnSpPr>
          <p:nvPr/>
        </p:nvCxnSpPr>
        <p:spPr>
          <a:xfrm flipV="1">
            <a:off x="8940418" y="2553821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3B98B8-4112-D245-81F0-EFDF2D95B3F8}"/>
              </a:ext>
            </a:extLst>
          </p:cNvPr>
          <p:cNvCxnSpPr>
            <a:cxnSpLocks/>
          </p:cNvCxnSpPr>
          <p:nvPr/>
        </p:nvCxnSpPr>
        <p:spPr>
          <a:xfrm flipH="1" flipV="1">
            <a:off x="8940418" y="2559196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/>
              <p:nvPr/>
            </p:nvSpPr>
            <p:spPr>
              <a:xfrm>
                <a:off x="9059301" y="2575844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D2E8828-97E8-D945-81D0-F2BDC069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1" y="2575844"/>
                <a:ext cx="335034" cy="305444"/>
              </a:xfrm>
              <a:prstGeom prst="ellipse">
                <a:avLst/>
              </a:prstGeom>
              <a:blipFill>
                <a:blip r:embed="rId8"/>
                <a:stretch>
                  <a:fillRect l="-17241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/>
              <p:nvPr/>
            </p:nvSpPr>
            <p:spPr>
              <a:xfrm>
                <a:off x="10631611" y="3137993"/>
                <a:ext cx="695655" cy="52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797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797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97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3C5357-D1AC-C449-ACA0-257EF406C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611" y="3137993"/>
                <a:ext cx="695655" cy="522772"/>
              </a:xfrm>
              <a:prstGeom prst="rect">
                <a:avLst/>
              </a:prstGeom>
              <a:blipFill>
                <a:blip r:embed="rId9"/>
                <a:stretch>
                  <a:fillRect l="-545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CD79C-8846-EF48-875A-183CF3239F25}"/>
                  </a:ext>
                </a:extLst>
              </p:cNvPr>
              <p:cNvSpPr/>
              <p:nvPr/>
            </p:nvSpPr>
            <p:spPr>
              <a:xfrm>
                <a:off x="361236" y="321887"/>
                <a:ext cx="7225502" cy="331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(</a:t>
                </a:r>
                <a:r>
                  <a:rPr lang="en-US" sz="1600" dirty="0" err="1"/>
                  <a:t>LogReg</a:t>
                </a:r>
                <a:r>
                  <a:rPr lang="en-US" sz="1600" dirty="0"/>
                  <a:t>): you need to know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the parameter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; and since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non-linear, you also need to know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(MLP): similar to the previous answer, you need to know the parameter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1600" dirty="0"/>
                  <a:t> to z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as well as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(MLP): here you need to know (a) the values of all parameters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; (b)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; (c) the values of all parameters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; (d) the current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; (e) the values of all parameters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; and the current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. In short, you need to know all current parameters and all current values in all hidden layers,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exerts an effect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through all possible paths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in the graph at right. In contrast, in the graph at left, there is only one path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ACD79C-8846-EF48-875A-183CF3239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6" y="321887"/>
                <a:ext cx="7225502" cy="3314754"/>
              </a:xfrm>
              <a:prstGeom prst="rect">
                <a:avLst/>
              </a:prstGeom>
              <a:blipFill>
                <a:blip r:embed="rId10"/>
                <a:stretch>
                  <a:fillRect l="-351" t="-382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4EF211-C58E-7147-A6BC-8448F47534AF}"/>
              </a:ext>
            </a:extLst>
          </p:cNvPr>
          <p:cNvCxnSpPr>
            <a:cxnSpLocks/>
          </p:cNvCxnSpPr>
          <p:nvPr/>
        </p:nvCxnSpPr>
        <p:spPr>
          <a:xfrm flipV="1">
            <a:off x="2402993" y="4453061"/>
            <a:ext cx="541284" cy="144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4CA74B4-858D-6B47-A23F-CC3CCAB3CA6F}"/>
              </a:ext>
            </a:extLst>
          </p:cNvPr>
          <p:cNvSpPr txBox="1"/>
          <p:nvPr/>
        </p:nvSpPr>
        <p:spPr>
          <a:xfrm>
            <a:off x="3824414" y="5802240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797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CF86A7-AC16-084B-B9D3-69C660D34A12}"/>
              </a:ext>
            </a:extLst>
          </p:cNvPr>
          <p:cNvCxnSpPr>
            <a:cxnSpLocks/>
          </p:cNvCxnSpPr>
          <p:nvPr/>
        </p:nvCxnSpPr>
        <p:spPr>
          <a:xfrm flipH="1" flipV="1">
            <a:off x="3251979" y="4445301"/>
            <a:ext cx="548642" cy="144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B202A7A-6A43-8B44-8665-6544F1A2FABD}"/>
              </a:ext>
            </a:extLst>
          </p:cNvPr>
          <p:cNvGraphicFramePr>
            <a:graphicFrameLocks noGrp="1"/>
          </p:cNvGraphicFramePr>
          <p:nvPr/>
        </p:nvGraphicFramePr>
        <p:xfrm>
          <a:off x="2882417" y="399358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E558F-544B-1D46-AA2A-EDD3A2E226D0}"/>
                  </a:ext>
                </a:extLst>
              </p:cNvPr>
              <p:cNvSpPr txBox="1"/>
              <p:nvPr/>
            </p:nvSpPr>
            <p:spPr>
              <a:xfrm>
                <a:off x="3284887" y="395246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E558F-544B-1D46-AA2A-EDD3A2E2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87" y="3952461"/>
                <a:ext cx="482826" cy="512576"/>
              </a:xfrm>
              <a:prstGeom prst="rect">
                <a:avLst/>
              </a:prstGeom>
              <a:blipFill>
                <a:blip r:embed="rId11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13">
                <a:extLst>
                  <a:ext uri="{FF2B5EF4-FFF2-40B4-BE49-F238E27FC236}">
                    <a16:creationId xmlns:a16="http://schemas.microsoft.com/office/drawing/2014/main" id="{6C2F9730-3504-584E-B20E-C9667CCF6A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02993" y="5894284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13">
                <a:extLst>
                  <a:ext uri="{FF2B5EF4-FFF2-40B4-BE49-F238E27FC236}">
                    <a16:creationId xmlns:a16="http://schemas.microsoft.com/office/drawing/2014/main" id="{6C2F9730-3504-584E-B20E-C9667CCF6A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02993" y="5894284"/>
              <a:ext cx="1420332" cy="4621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444">
                      <a:extLst>
                        <a:ext uri="{9D8B030D-6E8A-4147-A177-3AD203B41FA5}">
                          <a16:colId xmlns:a16="http://schemas.microsoft.com/office/drawing/2014/main" val="178109454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3290410670"/>
                        </a:ext>
                      </a:extLst>
                    </a:gridCol>
                    <a:gridCol w="473444">
                      <a:extLst>
                        <a:ext uri="{9D8B030D-6E8A-4147-A177-3AD203B41FA5}">
                          <a16:colId xmlns:a16="http://schemas.microsoft.com/office/drawing/2014/main" val="1996681470"/>
                        </a:ext>
                      </a:extLst>
                    </a:gridCol>
                  </a:tblGrid>
                  <a:tr h="462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632" t="-2703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1639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2BCBD6-FEB1-F84E-8647-BD2622303699}"/>
              </a:ext>
            </a:extLst>
          </p:cNvPr>
          <p:cNvCxnSpPr>
            <a:cxnSpLocks/>
          </p:cNvCxnSpPr>
          <p:nvPr/>
        </p:nvCxnSpPr>
        <p:spPr>
          <a:xfrm flipV="1">
            <a:off x="2820753" y="5155547"/>
            <a:ext cx="561104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873AAE-42FC-374D-BB7A-8C5DD7D6DB24}"/>
              </a:ext>
            </a:extLst>
          </p:cNvPr>
          <p:cNvCxnSpPr>
            <a:cxnSpLocks/>
          </p:cNvCxnSpPr>
          <p:nvPr/>
        </p:nvCxnSpPr>
        <p:spPr>
          <a:xfrm flipH="1" flipV="1">
            <a:off x="2820753" y="5160922"/>
            <a:ext cx="561104" cy="34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33B09CD-0938-0545-95A1-E26CD67A8DA8}"/>
                  </a:ext>
                </a:extLst>
              </p:cNvPr>
              <p:cNvSpPr/>
              <p:nvPr/>
            </p:nvSpPr>
            <p:spPr>
              <a:xfrm>
                <a:off x="2916945" y="5190989"/>
                <a:ext cx="335034" cy="30544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33B09CD-0938-0545-95A1-E26CD67A8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45" y="5190989"/>
                <a:ext cx="335034" cy="305444"/>
              </a:xfrm>
              <a:prstGeom prst="ellipse">
                <a:avLst/>
              </a:prstGeom>
              <a:blipFill>
                <a:blip r:embed="rId13"/>
                <a:stretch>
                  <a:fillRect l="-1785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6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641</Words>
  <Application>Microsoft Macintosh PowerPoint</Application>
  <PresentationFormat>Widescreen</PresentationFormat>
  <Paragraphs>115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Logistic Regression</vt:lpstr>
      <vt:lpstr>Shallow MLP (with 𝜎 activations)</vt:lpstr>
      <vt:lpstr>Slightly Deeper MLP (with 𝜎 activations)</vt:lpstr>
      <vt:lpstr>Which model contains more parameters?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Activity: MLP Structure</dc:title>
  <dc:creator>Matthew Engelhard, M.D., Ph.D.</dc:creator>
  <cp:lastModifiedBy>Matthew Engelhard, M.D., Ph.D.</cp:lastModifiedBy>
  <cp:revision>2</cp:revision>
  <dcterms:created xsi:type="dcterms:W3CDTF">2021-09-14T21:27:21Z</dcterms:created>
  <dcterms:modified xsi:type="dcterms:W3CDTF">2021-09-16T20:54:39Z</dcterms:modified>
</cp:coreProperties>
</file>