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I’m Michael Engeling. I’m a data scientist with an economics and finance background. When it came time to decide on a final project for this course, I went to Silvercar, which is an Austin-based rental car startup I interned for, to see if they had any data I could use. They were kind enough to give me a lot of their data, so I decided to create a model that would predict when their reservations would be cancelled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a little background on Silvercar, Silvercar aims to take the pain out of the car rental process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 set out to create a model that’s accurate enough to give them a better idea of roughly how many rides would be cancelled at each location to: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Better manage their fleet of cars, so there aren’t as many cars sitting by idly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Improve revenue forecasting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Maybe identify opportunities to prevent cancellations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did I achieve those results? Next slide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 used most of the standard data science tools, but I used XGBoost’s implementation of gradient boosting because it’s fast and performs well without much tuning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 for the data at my disposal, I had access to a number of different data sources that had information on the reservations, the users, promotions, and locations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Their reservation page is shown on the screen, and the red boxes indicate some of the available features of reservations that were used in the model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Started with 75% accurate model and then I did a lot of data analysis and created new features from existing ones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gave me a 95% accurate model, which seemed a little too good because human behavior is inherently unpredictable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 couldn’t really use any of my user data because I was testing my model on past data that wouldn’t have been available when making predictions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 the screen are two histogram plots of features I had to remove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first shows the distribution of the number of sign-ins and the second shows the distribution of the number of days since the users signed in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 average, finished rides have 140 more sign-ins and 115 less days since the user signed 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Cancelled, Finished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Days to pickup: 22, 15.5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 duration: 2.98, 2.77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rides: 4.5, 2.8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of past rides cancelled: .45, .34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cancellations: 1.43, 1.03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promo: 0.26, 0.53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Pickup day of week: 3.04, 2.70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booking: .59, .44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Insurance personal: .37, .58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Guest: </a:t>
            </a:r>
            <a:r>
              <a:rPr lang="en"/>
              <a:t>.31</a:t>
            </a:r>
            <a:r>
              <a:rPr lang="en"/>
              <a:t>, .15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profile: .75, .99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Western pickup: .180, .168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Insurance silvercar: .14, .10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card: .61, .99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pickup: .17, .14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Weekend pickup: 0.45, 0.36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Referral: 0.0, 0.05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Midday pickup: 0.06, 0.03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Insurance corporate: 0.04, 0.08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rental: 0.005, 0.043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GDS user: 0.056, 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Currently only using one user variable, GDS (global distribution system) user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30839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michael.engeling@gmail.com" TargetMode="External"/><Relationship Id="rId4" Type="http://schemas.openxmlformats.org/officeDocument/2006/relationships/hyperlink" Target="https://www.linkedin.com/in/mengeling/" TargetMode="External"/><Relationship Id="rId5" Type="http://schemas.openxmlformats.org/officeDocument/2006/relationships/hyperlink" Target="https://github.com/mengeling/Silvercar-Cancellation-Predictor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.png"/><Relationship Id="rId13" Type="http://schemas.openxmlformats.org/officeDocument/2006/relationships/image" Target="../media/image12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8.png"/><Relationship Id="rId7" Type="http://schemas.openxmlformats.org/officeDocument/2006/relationships/image" Target="../media/image8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54.208.25.21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3150" y="1772750"/>
            <a:ext cx="8117700" cy="11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Rental Car </a:t>
            </a:r>
            <a:r>
              <a:rPr lang="en">
                <a:solidFill>
                  <a:srgbClr val="000000"/>
                </a:solidFill>
              </a:rPr>
              <a:t>Cancellation</a:t>
            </a:r>
            <a:r>
              <a:rPr lang="en"/>
              <a:t> Predictor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39645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Michael Engeling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Image result for silvercar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501" y="514575"/>
            <a:ext cx="5500999" cy="9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25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Contact Me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427725"/>
            <a:ext cx="8520600" cy="3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000000"/>
                </a:solidFill>
                <a:hlinkClick r:id="rId3"/>
              </a:rPr>
              <a:t>michael.engeling@gmail.com</a:t>
            </a:r>
            <a:endParaRPr sz="800">
              <a:solidFill>
                <a:srgbClr val="000000"/>
              </a:solidFill>
            </a:endParaRPr>
          </a:p>
          <a:p>
            <a:pPr indent="457200" lvl="0" marL="9144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13716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000000"/>
                </a:solidFill>
                <a:hlinkClick r:id="rId4"/>
              </a:rPr>
              <a:t>linkedin.com/in/mengeling/</a:t>
            </a:r>
            <a:endParaRPr sz="600">
              <a:solidFill>
                <a:srgbClr val="000000"/>
              </a:solidFill>
            </a:endParaRPr>
          </a:p>
          <a:p>
            <a:pPr indent="0" lvl="0" marL="13716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457200" lvl="0" marL="9144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000000"/>
                </a:solidFill>
                <a:hlinkClick r:id="rId5"/>
              </a:rPr>
              <a:t>github.com/mengeling/Silvercar-Cancellation-Predictor</a:t>
            </a:r>
            <a:endParaRPr sz="2200">
              <a:solidFill>
                <a:srgbClr val="000000"/>
              </a:solidFill>
            </a:endParaRPr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descr="Image result for linkedin logo" id="136" name="Shape 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850" y="2593712"/>
            <a:ext cx="864825" cy="8706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ithub logo" id="137" name="Shape 1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800" y="3966575"/>
            <a:ext cx="815875" cy="815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mail logo" id="138" name="Shape 1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598" y="1293050"/>
            <a:ext cx="864826" cy="86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6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57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Silvercar doesn’t charge customers for cancellations</a:t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-3556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Users can create reservations without creating an account or entering credit card info</a:t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-3556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Consequently, 41% of Silvercar’s reservations result in cancellations</a:t>
            </a:r>
            <a:endParaRPr sz="20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silvercar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312" y="1427588"/>
            <a:ext cx="4677689" cy="31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9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Predict when users will cancel reservations to help Silvercar: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Better manage their fleet of cars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Improve short-term revenue forecasts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Potentially identify opportunities to prevent cancellations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Results: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80% accuracy using a gradient boosting classifier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Technologies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descr="Image result for apache http server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7438" y="965825"/>
            <a:ext cx="1264000" cy="12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0925" y="2330337"/>
            <a:ext cx="1264012" cy="162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mazon ec2"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7700" y="4239230"/>
            <a:ext cx="2386300" cy="7158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jquery" id="83" name="Shape 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0088" y="3000837"/>
            <a:ext cx="2042424" cy="102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ostgres" id="84" name="Shape 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1086036"/>
            <a:ext cx="1371550" cy="1261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andas python logo" id="85" name="Shape 8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5125" y="3909509"/>
            <a:ext cx="1624699" cy="12743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xgboost logo" id="86" name="Shape 8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0300" y="1424312"/>
            <a:ext cx="2842301" cy="1093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cikit learn logo" id="87" name="Shape 8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50188" y="3875888"/>
            <a:ext cx="1424550" cy="142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qlalchemy logo" id="88" name="Shape 8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62700" y="4390209"/>
            <a:ext cx="2184050" cy="459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umpy logo" id="89" name="Shape 8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1699" y="2429225"/>
            <a:ext cx="1371550" cy="13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976388" y="3226998"/>
            <a:ext cx="238630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0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2159800" y="3831350"/>
            <a:ext cx="1123500" cy="51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3359500" y="3831350"/>
            <a:ext cx="1123500" cy="51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767700" y="3831350"/>
            <a:ext cx="754200" cy="51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894150" y="3831350"/>
            <a:ext cx="529200" cy="51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0" y="4568875"/>
            <a:ext cx="1360800" cy="40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596775" y="4568875"/>
            <a:ext cx="1360800" cy="40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6172350" y="449450"/>
            <a:ext cx="2310300" cy="25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CC0000"/>
                </a:solidFill>
              </a:rPr>
              <a:t>Data:</a:t>
            </a:r>
            <a:endParaRPr b="1" sz="2200">
              <a:solidFill>
                <a:srgbClr val="CC0000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sz="1800">
                <a:solidFill>
                  <a:srgbClr val="CC0000"/>
                </a:solidFill>
              </a:rPr>
              <a:t>Reservations</a:t>
            </a:r>
            <a:endParaRPr sz="1800">
              <a:solidFill>
                <a:srgbClr val="CC0000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sz="1800">
                <a:solidFill>
                  <a:srgbClr val="CC0000"/>
                </a:solidFill>
              </a:rPr>
              <a:t>Users</a:t>
            </a:r>
            <a:endParaRPr sz="1800">
              <a:solidFill>
                <a:srgbClr val="CC0000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sz="1800">
                <a:solidFill>
                  <a:srgbClr val="CC0000"/>
                </a:solidFill>
              </a:rPr>
              <a:t>Promotions</a:t>
            </a:r>
            <a:endParaRPr sz="1800">
              <a:solidFill>
                <a:srgbClr val="CC0000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sz="1800">
                <a:solidFill>
                  <a:srgbClr val="CC0000"/>
                </a:solidFill>
              </a:rPr>
              <a:t>Locations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575" y="886700"/>
            <a:ext cx="4285426" cy="385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226000" y="810500"/>
            <a:ext cx="4563900" cy="3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Initial model was 95% accurate</a:t>
            </a:r>
            <a:endParaRPr sz="22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Stripped out features that couldn’t be used in real model</a:t>
            </a:r>
            <a:endParaRPr sz="22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Focused on features that would be available, such as distance travelled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6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Importances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732775"/>
            <a:ext cx="3193200" cy="44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Numerical:</a:t>
            </a:r>
            <a:endParaRPr sz="22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Days to pickup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Trip duration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Past Rides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Percent of past rides cancelled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●"/>
            </a:pPr>
            <a:r>
              <a:t/>
            </a:r>
            <a:endParaRPr sz="1000">
              <a:solidFill>
                <a:srgbClr val="CCCCCC"/>
              </a:solidFill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Categorical:</a:t>
            </a:r>
            <a:endParaRPr sz="22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Used promo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Pickup day of week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Web booking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Insurance personal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Guest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250" y="560400"/>
            <a:ext cx="545375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Work with Silvercar to incorporate user data into the model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See if it’s possible to use historical user data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Look into different existing data sources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Investigate new ways to acquire user data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27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 u="sng">
                <a:solidFill>
                  <a:srgbClr val="000000"/>
                </a:solidFill>
                <a:hlinkClick r:id="rId3"/>
              </a:rPr>
              <a:t>Live Demo</a:t>
            </a:r>
            <a:endParaRPr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