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%207\TUGAS%20BI\TUGAS%20UAS\Visualisasi%20Data%20dan%20Dashboard_%20TUGAS%20B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%207\TUGAS%20BI\TUGAS%20UAS\Visualisasi%20Data%20dan%20Dashboard_%20TUGAS%20B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KULIAH\SEM%207\TUGAS%20BI\TUGAS%20UAS\Visualisasi%20Data%20dan%20Dashboard_%20TUGAS%20BI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ULIAH\SEM%207\TUGAS%20BI\TUGAS%20UAS\Visualisasi%20Data%20dan%20Dashboard_%20TUGAS%20B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[Visualisasi Data dan Dashboard_ TUGAS BI.xlsx]Sheet2!PivotTable1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512388878557688E-2"/>
          <c:y val="4.2101164547745491E-2"/>
          <c:w val="0.89520639409109126"/>
          <c:h val="0.87448126965298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Sheet2!$C$3:$C$4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Sheet2!$B$5:$B$12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7"/>
                <c:pt idx="0">
                  <c:v>532</c:v>
                </c:pt>
                <c:pt idx="1">
                  <c:v>257</c:v>
                </c:pt>
                <c:pt idx="2">
                  <c:v>1670</c:v>
                </c:pt>
                <c:pt idx="3">
                  <c:v>1028</c:v>
                </c:pt>
                <c:pt idx="4">
                  <c:v>263</c:v>
                </c:pt>
                <c:pt idx="5">
                  <c:v>796</c:v>
                </c:pt>
                <c:pt idx="6">
                  <c:v>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E-44F6-8F11-250E834727BD}"/>
            </c:ext>
          </c:extLst>
        </c:ser>
        <c:ser>
          <c:idx val="1"/>
          <c:order val="1"/>
          <c:tx>
            <c:strRef>
              <c:f>Sheet2!$D$3:$D$4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Sheet2!$B$5:$B$12</c:f>
              <c:strCache>
                <c:ptCount val="7"/>
                <c:pt idx="0">
                  <c:v>College</c:v>
                </c:pt>
                <c:pt idx="1">
                  <c:v>Doctorate</c:v>
                </c:pt>
                <c:pt idx="2">
                  <c:v>Graduate</c:v>
                </c:pt>
                <c:pt idx="3">
                  <c:v>High School</c:v>
                </c:pt>
                <c:pt idx="4">
                  <c:v>Post-Graduate</c:v>
                </c:pt>
                <c:pt idx="5">
                  <c:v>Uneducated</c:v>
                </c:pt>
                <c:pt idx="6">
                  <c:v>Unknown</c:v>
                </c:pt>
              </c:strCache>
            </c:strRef>
          </c:cat>
          <c:val>
            <c:numRef>
              <c:f>Sheet2!$D$5:$D$12</c:f>
              <c:numCache>
                <c:formatCode>General</c:formatCode>
                <c:ptCount val="7"/>
                <c:pt idx="0">
                  <c:v>481</c:v>
                </c:pt>
                <c:pt idx="1">
                  <c:v>194</c:v>
                </c:pt>
                <c:pt idx="2">
                  <c:v>1458</c:v>
                </c:pt>
                <c:pt idx="3">
                  <c:v>985</c:v>
                </c:pt>
                <c:pt idx="4">
                  <c:v>253</c:v>
                </c:pt>
                <c:pt idx="5">
                  <c:v>691</c:v>
                </c:pt>
                <c:pt idx="6">
                  <c:v>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E-44F6-8F11-250E83472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6223776"/>
        <c:axId val="2096241664"/>
      </c:barChart>
      <c:catAx>
        <c:axId val="209622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96241664"/>
        <c:crosses val="autoZero"/>
        <c:auto val="1"/>
        <c:lblAlgn val="ctr"/>
        <c:lblOffset val="100"/>
        <c:noMultiLvlLbl val="0"/>
      </c:catAx>
      <c:valAx>
        <c:axId val="209624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0962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[Visualisasi Data dan Dashboard_ TUGAS BI.xlsx]Sheet2!PivotTable2</c:name>
    <c:fmtId val="62"/>
  </c:pivotSource>
  <c:chart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Sheet2!$C$20:$C$21</c:f>
              <c:strCache>
                <c:ptCount val="1"/>
                <c:pt idx="0">
                  <c:v>Blue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Sheet2!$B$22:$B$28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Sheet2!$C$22:$C$28</c:f>
              <c:numCache>
                <c:formatCode>General</c:formatCode>
                <c:ptCount val="6"/>
                <c:pt idx="0">
                  <c:v>645</c:v>
                </c:pt>
                <c:pt idx="1">
                  <c:v>1675</c:v>
                </c:pt>
                <c:pt idx="2">
                  <c:v>1273</c:v>
                </c:pt>
                <c:pt idx="3">
                  <c:v>1395</c:v>
                </c:pt>
                <c:pt idx="4">
                  <c:v>3403</c:v>
                </c:pt>
                <c:pt idx="5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2-4191-A8EA-0D711B3498C1}"/>
            </c:ext>
          </c:extLst>
        </c:ser>
        <c:ser>
          <c:idx val="1"/>
          <c:order val="1"/>
          <c:tx>
            <c:strRef>
              <c:f>Sheet2!$D$20:$D$21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Sheet2!$B$22:$B$28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Sheet2!$D$22:$D$28</c:f>
              <c:numCache>
                <c:formatCode>General</c:formatCode>
                <c:ptCount val="6"/>
                <c:pt idx="0">
                  <c:v>18</c:v>
                </c:pt>
                <c:pt idx="1">
                  <c:v>15</c:v>
                </c:pt>
                <c:pt idx="2">
                  <c:v>29</c:v>
                </c:pt>
                <c:pt idx="3">
                  <c:v>21</c:v>
                </c:pt>
                <c:pt idx="4">
                  <c:v>24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2-4191-A8EA-0D711B3498C1}"/>
            </c:ext>
          </c:extLst>
        </c:ser>
        <c:ser>
          <c:idx val="2"/>
          <c:order val="2"/>
          <c:tx>
            <c:strRef>
              <c:f>Sheet2!$E$20:$E$21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Sheet2!$B$22:$B$28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Sheet2!$E$22:$E$28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2-4191-A8EA-0D711B3498C1}"/>
            </c:ext>
          </c:extLst>
        </c:ser>
        <c:ser>
          <c:idx val="3"/>
          <c:order val="3"/>
          <c:tx>
            <c:strRef>
              <c:f>Sheet2!$F$20:$F$21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Sheet2!$B$22:$B$28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Sheet2!$F$22:$F$28</c:f>
              <c:numCache>
                <c:formatCode>General</c:formatCode>
                <c:ptCount val="6"/>
                <c:pt idx="0">
                  <c:v>60</c:v>
                </c:pt>
                <c:pt idx="1">
                  <c:v>99</c:v>
                </c:pt>
                <c:pt idx="2">
                  <c:v>96</c:v>
                </c:pt>
                <c:pt idx="3">
                  <c:v>117</c:v>
                </c:pt>
                <c:pt idx="4">
                  <c:v>130</c:v>
                </c:pt>
                <c:pt idx="5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E2-4191-A8EA-0D711B3498C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73259472"/>
        <c:axId val="573268624"/>
      </c:barChart>
      <c:catAx>
        <c:axId val="57325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3268624"/>
        <c:crosses val="autoZero"/>
        <c:auto val="1"/>
        <c:lblAlgn val="ctr"/>
        <c:lblOffset val="100"/>
        <c:noMultiLvlLbl val="0"/>
      </c:catAx>
      <c:valAx>
        <c:axId val="57326862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57325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[Visualisasi Data dan Dashboard_ TUGAS BI.xlsx]Sheet2!PivotTable4</c:name>
    <c:fmtId val="1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blipFill>
            <a:blip xmlns:r="http://schemas.openxmlformats.org/officeDocument/2006/relationships" r:embed="rId3">
              <a:duotone>
                <a:schemeClr val="accent1">
                  <a:shade val="74000"/>
                  <a:satMod val="130000"/>
                  <a:lumMod val="90000"/>
                </a:schemeClr>
                <a:schemeClr val="accent1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Sheet2!$C$89:$C$90</c:f>
              <c:strCache>
                <c:ptCount val="1"/>
                <c:pt idx="0">
                  <c:v>Divorced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Sheet2!$B$91:$B$97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Sheet2!$C$91:$C$97</c:f>
              <c:numCache>
                <c:formatCode>General</c:formatCode>
                <c:ptCount val="6"/>
                <c:pt idx="0">
                  <c:v>52</c:v>
                </c:pt>
                <c:pt idx="1">
                  <c:v>138</c:v>
                </c:pt>
                <c:pt idx="2">
                  <c:v>108</c:v>
                </c:pt>
                <c:pt idx="3">
                  <c:v>103</c:v>
                </c:pt>
                <c:pt idx="4">
                  <c:v>254</c:v>
                </c:pt>
                <c:pt idx="5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AF-4974-9176-57B048FC4815}"/>
            </c:ext>
          </c:extLst>
        </c:ser>
        <c:ser>
          <c:idx val="1"/>
          <c:order val="1"/>
          <c:tx>
            <c:strRef>
              <c:f>Sheet2!$D$89:$D$90</c:f>
              <c:strCache>
                <c:ptCount val="1"/>
                <c:pt idx="0">
                  <c:v>Married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Sheet2!$B$91:$B$97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Sheet2!$D$91:$D$97</c:f>
              <c:numCache>
                <c:formatCode>General</c:formatCode>
                <c:ptCount val="6"/>
                <c:pt idx="0">
                  <c:v>354</c:v>
                </c:pt>
                <c:pt idx="1">
                  <c:v>816</c:v>
                </c:pt>
                <c:pt idx="2">
                  <c:v>661</c:v>
                </c:pt>
                <c:pt idx="3">
                  <c:v>735</c:v>
                </c:pt>
                <c:pt idx="4">
                  <c:v>1628</c:v>
                </c:pt>
                <c:pt idx="5">
                  <c:v>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AF-4974-9176-57B048FC4815}"/>
            </c:ext>
          </c:extLst>
        </c:ser>
        <c:ser>
          <c:idx val="2"/>
          <c:order val="2"/>
          <c:tx>
            <c:strRef>
              <c:f>Sheet2!$E$89:$E$90</c:f>
              <c:strCache>
                <c:ptCount val="1"/>
                <c:pt idx="0">
                  <c:v>Single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Sheet2!$B$91:$B$97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Sheet2!$E$91:$E$97</c:f>
              <c:numCache>
                <c:formatCode>General</c:formatCode>
                <c:ptCount val="6"/>
                <c:pt idx="0">
                  <c:v>274</c:v>
                </c:pt>
                <c:pt idx="1">
                  <c:v>704</c:v>
                </c:pt>
                <c:pt idx="2">
                  <c:v>531</c:v>
                </c:pt>
                <c:pt idx="3">
                  <c:v>561</c:v>
                </c:pt>
                <c:pt idx="4">
                  <c:v>1429</c:v>
                </c:pt>
                <c:pt idx="5">
                  <c:v>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AF-4974-9176-57B048FC4815}"/>
            </c:ext>
          </c:extLst>
        </c:ser>
        <c:ser>
          <c:idx val="3"/>
          <c:order val="3"/>
          <c:tx>
            <c:strRef>
              <c:f>Sheet2!$F$89:$F$90</c:f>
              <c:strCache>
                <c:ptCount val="1"/>
                <c:pt idx="0">
                  <c:v>Unknown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Sheet2!$B$91:$B$97</c:f>
              <c:strCache>
                <c:ptCount val="6"/>
                <c:pt idx="0">
                  <c:v>$120K +</c:v>
                </c:pt>
                <c:pt idx="1">
                  <c:v>$40K - $60K</c:v>
                </c:pt>
                <c:pt idx="2">
                  <c:v>$60K - $80K</c:v>
                </c:pt>
                <c:pt idx="3">
                  <c:v>$80K - $120K</c:v>
                </c:pt>
                <c:pt idx="4">
                  <c:v>Less than $40K</c:v>
                </c:pt>
                <c:pt idx="5">
                  <c:v>Unknown</c:v>
                </c:pt>
              </c:strCache>
            </c:strRef>
          </c:cat>
          <c:val>
            <c:numRef>
              <c:f>Sheet2!$F$91:$F$97</c:f>
              <c:numCache>
                <c:formatCode>General</c:formatCode>
                <c:ptCount val="6"/>
                <c:pt idx="0">
                  <c:v>47</c:v>
                </c:pt>
                <c:pt idx="1">
                  <c:v>132</c:v>
                </c:pt>
                <c:pt idx="2">
                  <c:v>102</c:v>
                </c:pt>
                <c:pt idx="3">
                  <c:v>136</c:v>
                </c:pt>
                <c:pt idx="4">
                  <c:v>250</c:v>
                </c:pt>
                <c:pt idx="5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AF-4974-9176-57B048FC4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4110048"/>
        <c:axId val="454095072"/>
      </c:lineChart>
      <c:catAx>
        <c:axId val="45411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54095072"/>
        <c:crosses val="autoZero"/>
        <c:auto val="1"/>
        <c:lblAlgn val="ctr"/>
        <c:lblOffset val="100"/>
        <c:noMultiLvlLbl val="0"/>
      </c:catAx>
      <c:valAx>
        <c:axId val="4540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45411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d-ID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[Visualisasi Data dan Dashboard_ TUGAS BI.xlsx]Sheet2!PivotTable5</c:name>
    <c:fmtId val="2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Sheet2!$C$107:$C$108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cat>
            <c:strRef>
              <c:f>Sheet2!$B$109:$B$154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Sheet2!$C$109:$C$154</c:f>
              <c:numCache>
                <c:formatCode>General</c:formatCode>
                <c:ptCount val="45"/>
                <c:pt idx="0">
                  <c:v>39</c:v>
                </c:pt>
                <c:pt idx="1">
                  <c:v>19</c:v>
                </c:pt>
                <c:pt idx="2">
                  <c:v>13</c:v>
                </c:pt>
                <c:pt idx="3">
                  <c:v>22</c:v>
                </c:pt>
                <c:pt idx="4">
                  <c:v>33</c:v>
                </c:pt>
                <c:pt idx="5">
                  <c:v>45</c:v>
                </c:pt>
                <c:pt idx="6">
                  <c:v>45</c:v>
                </c:pt>
                <c:pt idx="7">
                  <c:v>72</c:v>
                </c:pt>
                <c:pt idx="8">
                  <c:v>78</c:v>
                </c:pt>
                <c:pt idx="9">
                  <c:v>105</c:v>
                </c:pt>
                <c:pt idx="10">
                  <c:v>112</c:v>
                </c:pt>
                <c:pt idx="11">
                  <c:v>131</c:v>
                </c:pt>
                <c:pt idx="12">
                  <c:v>155</c:v>
                </c:pt>
                <c:pt idx="13">
                  <c:v>180</c:v>
                </c:pt>
                <c:pt idx="14">
                  <c:v>189</c:v>
                </c:pt>
                <c:pt idx="15">
                  <c:v>182</c:v>
                </c:pt>
                <c:pt idx="16">
                  <c:v>232</c:v>
                </c:pt>
                <c:pt idx="17">
                  <c:v>247</c:v>
                </c:pt>
                <c:pt idx="18">
                  <c:v>277</c:v>
                </c:pt>
                <c:pt idx="19">
                  <c:v>272</c:v>
                </c:pt>
                <c:pt idx="20">
                  <c:v>241</c:v>
                </c:pt>
                <c:pt idx="21">
                  <c:v>258</c:v>
                </c:pt>
                <c:pt idx="22">
                  <c:v>249</c:v>
                </c:pt>
                <c:pt idx="23">
                  <c:v>263</c:v>
                </c:pt>
                <c:pt idx="24">
                  <c:v>240</c:v>
                </c:pt>
                <c:pt idx="25">
                  <c:v>212</c:v>
                </c:pt>
                <c:pt idx="26">
                  <c:v>201</c:v>
                </c:pt>
                <c:pt idx="27">
                  <c:v>201</c:v>
                </c:pt>
                <c:pt idx="28">
                  <c:v>183</c:v>
                </c:pt>
                <c:pt idx="29">
                  <c:v>150</c:v>
                </c:pt>
                <c:pt idx="30">
                  <c:v>145</c:v>
                </c:pt>
                <c:pt idx="31">
                  <c:v>120</c:v>
                </c:pt>
                <c:pt idx="32">
                  <c:v>84</c:v>
                </c:pt>
                <c:pt idx="33">
                  <c:v>83</c:v>
                </c:pt>
                <c:pt idx="34">
                  <c:v>76</c:v>
                </c:pt>
                <c:pt idx="35">
                  <c:v>40</c:v>
                </c:pt>
                <c:pt idx="36">
                  <c:v>54</c:v>
                </c:pt>
                <c:pt idx="37">
                  <c:v>27</c:v>
                </c:pt>
                <c:pt idx="38">
                  <c:v>24</c:v>
                </c:pt>
                <c:pt idx="39">
                  <c:v>55</c:v>
                </c:pt>
                <c:pt idx="40">
                  <c:v>2</c:v>
                </c:pt>
                <c:pt idx="4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C-4382-81A7-D0AE3F146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499008"/>
        <c:axId val="290501504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Sheet2!$D$107:$D$108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Sheet2!$B$109:$B$154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Sheet2!$D$109:$D$154</c:f>
              <c:numCache>
                <c:formatCode>General</c:formatCode>
                <c:ptCount val="45"/>
                <c:pt idx="0">
                  <c:v>39</c:v>
                </c:pt>
                <c:pt idx="1">
                  <c:v>13</c:v>
                </c:pt>
                <c:pt idx="2">
                  <c:v>16</c:v>
                </c:pt>
                <c:pt idx="3">
                  <c:v>34</c:v>
                </c:pt>
                <c:pt idx="4">
                  <c:v>37</c:v>
                </c:pt>
                <c:pt idx="5">
                  <c:v>46</c:v>
                </c:pt>
                <c:pt idx="6">
                  <c:v>61</c:v>
                </c:pt>
                <c:pt idx="7">
                  <c:v>55</c:v>
                </c:pt>
                <c:pt idx="8">
                  <c:v>68</c:v>
                </c:pt>
                <c:pt idx="9">
                  <c:v>79</c:v>
                </c:pt>
                <c:pt idx="10">
                  <c:v>109</c:v>
                </c:pt>
                <c:pt idx="11">
                  <c:v>129</c:v>
                </c:pt>
                <c:pt idx="12">
                  <c:v>148</c:v>
                </c:pt>
                <c:pt idx="13">
                  <c:v>153</c:v>
                </c:pt>
                <c:pt idx="14">
                  <c:v>172</c:v>
                </c:pt>
                <c:pt idx="15">
                  <c:v>197</c:v>
                </c:pt>
                <c:pt idx="16">
                  <c:v>194</c:v>
                </c:pt>
                <c:pt idx="17">
                  <c:v>226</c:v>
                </c:pt>
                <c:pt idx="18">
                  <c:v>223</c:v>
                </c:pt>
                <c:pt idx="19">
                  <c:v>214</c:v>
                </c:pt>
                <c:pt idx="20">
                  <c:v>249</c:v>
                </c:pt>
                <c:pt idx="21">
                  <c:v>221</c:v>
                </c:pt>
                <c:pt idx="22">
                  <c:v>223</c:v>
                </c:pt>
                <c:pt idx="23">
                  <c:v>232</c:v>
                </c:pt>
                <c:pt idx="24">
                  <c:v>212</c:v>
                </c:pt>
                <c:pt idx="25">
                  <c:v>186</c:v>
                </c:pt>
                <c:pt idx="26">
                  <c:v>175</c:v>
                </c:pt>
                <c:pt idx="27">
                  <c:v>186</c:v>
                </c:pt>
                <c:pt idx="28">
                  <c:v>124</c:v>
                </c:pt>
                <c:pt idx="29">
                  <c:v>129</c:v>
                </c:pt>
                <c:pt idx="30">
                  <c:v>117</c:v>
                </c:pt>
                <c:pt idx="31">
                  <c:v>103</c:v>
                </c:pt>
                <c:pt idx="32">
                  <c:v>73</c:v>
                </c:pt>
                <c:pt idx="33">
                  <c:v>74</c:v>
                </c:pt>
                <c:pt idx="34">
                  <c:v>51</c:v>
                </c:pt>
                <c:pt idx="35">
                  <c:v>53</c:v>
                </c:pt>
                <c:pt idx="36">
                  <c:v>39</c:v>
                </c:pt>
                <c:pt idx="37">
                  <c:v>38</c:v>
                </c:pt>
                <c:pt idx="38">
                  <c:v>19</c:v>
                </c:pt>
                <c:pt idx="39">
                  <c:v>46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CC-4382-81A7-D0AE3F146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0499008"/>
        <c:axId val="290501504"/>
      </c:barChart>
      <c:catAx>
        <c:axId val="29049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90501504"/>
        <c:crosses val="autoZero"/>
        <c:auto val="1"/>
        <c:lblAlgn val="ctr"/>
        <c:lblOffset val="100"/>
        <c:noMultiLvlLbl val="0"/>
      </c:catAx>
      <c:valAx>
        <c:axId val="2905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9049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64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2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82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67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9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2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6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1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5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02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5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75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C71F6F-1817-42FD-AFE1-EEA0F284C63E}" type="datetimeFigureOut">
              <a:rPr lang="id-ID" smtClean="0"/>
              <a:t>06/01/2021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986D0-8A2D-4112-B832-6FF1C09D59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980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ayuniar/StudiKasus_BI/blob/master/bank1.x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A48-AAF8-4C00-B285-797CDB7F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/>
              <a:t>Eksplorasi &amp; Visualisasi Data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2C79-981A-45D2-B892-95BCEE685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Yolanda Menge</a:t>
            </a:r>
          </a:p>
          <a:p>
            <a:r>
              <a:rPr lang="id-ID" dirty="0"/>
              <a:t>17.51.0006</a:t>
            </a:r>
          </a:p>
        </p:txBody>
      </p:sp>
    </p:spTree>
    <p:extLst>
      <p:ext uri="{BB962C8B-B14F-4D97-AF65-F5344CB8AC3E}">
        <p14:creationId xmlns:p14="http://schemas.microsoft.com/office/powerpoint/2010/main" val="230406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C28B-88DB-45B5-BB25-1B90677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674-842F-426D-828B-B75BDA66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Studi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Kasus</a:t>
            </a:r>
            <a:r>
              <a:rPr lang="en-US" sz="2400" dirty="0">
                <a:solidFill>
                  <a:schemeClr val="tx1"/>
                </a:solidFill>
              </a:rPr>
              <a:t> Kali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data “Bank”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Tools Power Pivot in Microsoft Excel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Data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diunduh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melalui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https://github.com/ekayuniar/StudiKasus_BI/blob/master/bank1.xls</a:t>
            </a:r>
            <a:endParaRPr lang="en-US" sz="2400" dirty="0">
              <a:solidFill>
                <a:srgbClr val="C00000"/>
              </a:solidFill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175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1F16-85A2-4BB3-BD6B-458D91F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Latar Belakang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3516-30F1-4E60-83CE-92425C27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1590"/>
          </a:xfrm>
        </p:spPr>
        <p:txBody>
          <a:bodyPr>
            <a:normAutofit fontScale="25000" lnSpcReduction="20000"/>
          </a:bodyPr>
          <a:lstStyle/>
          <a:p>
            <a:pPr marL="438150" lvl="0" indent="-285750" algn="just">
              <a:buFont typeface="Arial" panose="020B0604020202020204" pitchFamily="34" charset="0"/>
              <a:buChar char="•"/>
            </a:pPr>
            <a:r>
              <a:rPr lang="en-US" sz="7200" dirty="0" err="1"/>
              <a:t>Dalam</a:t>
            </a:r>
            <a:r>
              <a:rPr lang="en-US" sz="7200" dirty="0"/>
              <a:t> dunia </a:t>
            </a:r>
            <a:r>
              <a:rPr lang="en-US" sz="7200" dirty="0" err="1"/>
              <a:t>akuntansi</a:t>
            </a:r>
            <a:r>
              <a:rPr lang="en-US" sz="7200" dirty="0"/>
              <a:t> debit </a:t>
            </a:r>
            <a:r>
              <a:rPr lang="en-US" sz="7200" dirty="0" err="1"/>
              <a:t>serta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salah </a:t>
            </a:r>
            <a:r>
              <a:rPr lang="en-US" sz="7200" dirty="0" err="1"/>
              <a:t>satu</a:t>
            </a:r>
            <a:r>
              <a:rPr lang="en-US" sz="7200" dirty="0"/>
              <a:t> </a:t>
            </a:r>
            <a:r>
              <a:rPr lang="en-US" sz="7200" dirty="0" err="1"/>
              <a:t>hal</a:t>
            </a:r>
            <a:r>
              <a:rPr lang="en-US" sz="7200" dirty="0"/>
              <a:t> yang </a:t>
            </a:r>
            <a:r>
              <a:rPr lang="en-US" sz="7200" dirty="0" err="1"/>
              <a:t>tidak</a:t>
            </a:r>
            <a:r>
              <a:rPr lang="en-US" sz="7200" dirty="0"/>
              <a:t> </a:t>
            </a:r>
            <a:r>
              <a:rPr lang="en-US" sz="7200" dirty="0" err="1"/>
              <a:t>bisa</a:t>
            </a:r>
            <a:r>
              <a:rPr lang="en-US" sz="7200" dirty="0"/>
              <a:t> </a:t>
            </a:r>
            <a:r>
              <a:rPr lang="en-US" sz="7200" dirty="0" err="1"/>
              <a:t>dipisahkan</a:t>
            </a:r>
            <a:r>
              <a:rPr lang="en-US" sz="7200" dirty="0"/>
              <a:t> </a:t>
            </a:r>
            <a:r>
              <a:rPr lang="en-US" sz="7200" dirty="0" err="1"/>
              <a:t>satu</a:t>
            </a:r>
            <a:r>
              <a:rPr lang="en-US" sz="7200" dirty="0"/>
              <a:t> </a:t>
            </a:r>
            <a:r>
              <a:rPr lang="en-US" sz="7200" dirty="0" err="1"/>
              <a:t>sama</a:t>
            </a:r>
            <a:r>
              <a:rPr lang="en-US" sz="7200" dirty="0"/>
              <a:t> lain. </a:t>
            </a:r>
            <a:r>
              <a:rPr lang="en-US" sz="7200" dirty="0" err="1"/>
              <a:t>Keduanya</a:t>
            </a:r>
            <a:r>
              <a:rPr lang="en-US" sz="7200" dirty="0"/>
              <a:t> </a:t>
            </a:r>
            <a:r>
              <a:rPr lang="en-US" sz="7200" dirty="0" err="1"/>
              <a:t>saling</a:t>
            </a:r>
            <a:r>
              <a:rPr lang="en-US" sz="7200" dirty="0"/>
              <a:t> </a:t>
            </a:r>
            <a:r>
              <a:rPr lang="en-US" sz="7200" dirty="0" err="1"/>
              <a:t>berhubungan</a:t>
            </a:r>
            <a:r>
              <a:rPr lang="en-US" sz="7200" dirty="0"/>
              <a:t> dan </a:t>
            </a:r>
            <a:r>
              <a:rPr lang="en-US" sz="7200" dirty="0" err="1"/>
              <a:t>melengkapi</a:t>
            </a:r>
            <a:r>
              <a:rPr lang="en-US" sz="7200" dirty="0"/>
              <a:t>. </a:t>
            </a:r>
            <a:r>
              <a:rPr lang="en-US" sz="7200" dirty="0" err="1"/>
              <a:t>Setiap</a:t>
            </a:r>
            <a:r>
              <a:rPr lang="en-US" sz="7200" dirty="0"/>
              <a:t> </a:t>
            </a:r>
            <a:r>
              <a:rPr lang="en-US" sz="7200" dirty="0" err="1"/>
              <a:t>ada</a:t>
            </a:r>
            <a:r>
              <a:rPr lang="en-US" sz="7200" dirty="0"/>
              <a:t> </a:t>
            </a:r>
            <a:r>
              <a:rPr lang="en-US" sz="7200" dirty="0" err="1"/>
              <a:t>transaksi</a:t>
            </a:r>
            <a:r>
              <a:rPr lang="en-US" sz="7200" dirty="0"/>
              <a:t> </a:t>
            </a:r>
            <a:r>
              <a:rPr lang="en-US" sz="7200" dirty="0" err="1"/>
              <a:t>maka</a:t>
            </a:r>
            <a:r>
              <a:rPr lang="en-US" sz="7200" dirty="0"/>
              <a:t> </a:t>
            </a:r>
            <a:r>
              <a:rPr lang="en-US" sz="7200" dirty="0" err="1"/>
              <a:t>dua</a:t>
            </a:r>
            <a:r>
              <a:rPr lang="en-US" sz="7200" dirty="0"/>
              <a:t> </a:t>
            </a:r>
            <a:r>
              <a:rPr lang="en-US" sz="7200" dirty="0" err="1"/>
              <a:t>hal</a:t>
            </a:r>
            <a:r>
              <a:rPr lang="en-US" sz="7200" dirty="0"/>
              <a:t> yang </a:t>
            </a:r>
            <a:r>
              <a:rPr lang="en-US" sz="7200" dirty="0" err="1"/>
              <a:t>selalu</a:t>
            </a:r>
            <a:r>
              <a:rPr lang="en-US" sz="7200" dirty="0"/>
              <a:t> </a:t>
            </a:r>
            <a:r>
              <a:rPr lang="en-US" sz="7200" dirty="0" err="1"/>
              <a:t>berdampingan</a:t>
            </a:r>
            <a:r>
              <a:rPr lang="en-US" sz="7200" dirty="0"/>
              <a:t> </a:t>
            </a:r>
            <a:r>
              <a:rPr lang="en-US" sz="7200" dirty="0" err="1"/>
              <a:t>ini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muncul</a:t>
            </a:r>
            <a:r>
              <a:rPr lang="en-US" sz="7200" dirty="0"/>
              <a:t>. </a:t>
            </a:r>
            <a:r>
              <a:rPr lang="en-US" sz="7200" dirty="0" err="1"/>
              <a:t>Tidak</a:t>
            </a:r>
            <a:r>
              <a:rPr lang="en-US" sz="7200" dirty="0"/>
              <a:t> </a:t>
            </a:r>
            <a:r>
              <a:rPr lang="en-US" sz="7200" dirty="0" err="1"/>
              <a:t>dapat</a:t>
            </a:r>
            <a:r>
              <a:rPr lang="en-US" sz="7200" dirty="0"/>
              <a:t> </a:t>
            </a:r>
            <a:r>
              <a:rPr lang="en-US" sz="7200" dirty="0" err="1"/>
              <a:t>dipisahkan</a:t>
            </a:r>
            <a:r>
              <a:rPr lang="en-US" sz="7200" dirty="0"/>
              <a:t> dan </a:t>
            </a:r>
            <a:r>
              <a:rPr lang="en-US" sz="7200" dirty="0" err="1"/>
              <a:t>pasti</a:t>
            </a:r>
            <a:r>
              <a:rPr lang="en-US" sz="7200" dirty="0"/>
              <a:t> </a:t>
            </a:r>
            <a:r>
              <a:rPr lang="en-US" sz="7200" dirty="0" err="1"/>
              <a:t>ada</a:t>
            </a:r>
            <a:r>
              <a:rPr lang="en-US" sz="7200" dirty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7200" dirty="0"/>
              <a:t>Data yang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dianalisis</a:t>
            </a:r>
            <a:r>
              <a:rPr lang="en-US" sz="7200" dirty="0"/>
              <a:t> </a:t>
            </a:r>
            <a:r>
              <a:rPr lang="en-US" sz="7200" dirty="0" err="1"/>
              <a:t>ini</a:t>
            </a:r>
            <a:r>
              <a:rPr lang="en-US" sz="7200" dirty="0"/>
              <a:t> </a:t>
            </a:r>
            <a:r>
              <a:rPr lang="en-US" sz="7200" dirty="0" err="1"/>
              <a:t>nantinya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digunakan</a:t>
            </a:r>
            <a:r>
              <a:rPr lang="en-US" sz="7200" dirty="0"/>
              <a:t> oleh </a:t>
            </a:r>
            <a:r>
              <a:rPr lang="en-US" sz="7200" dirty="0" err="1"/>
              <a:t>seorang</a:t>
            </a:r>
            <a:r>
              <a:rPr lang="en-US" sz="7200" dirty="0"/>
              <a:t> </a:t>
            </a:r>
            <a:r>
              <a:rPr lang="en-US" sz="7200" b="1" dirty="0" err="1"/>
              <a:t>Analis</a:t>
            </a:r>
            <a:r>
              <a:rPr lang="en-US" sz="7200" b="1" dirty="0"/>
              <a:t> </a:t>
            </a:r>
            <a:r>
              <a:rPr lang="en-US" sz="7200" b="1" dirty="0" err="1"/>
              <a:t>Kredit</a:t>
            </a:r>
            <a:r>
              <a:rPr lang="en-US" sz="7200" b="1" dirty="0"/>
              <a:t>, </a:t>
            </a:r>
            <a:r>
              <a:rPr lang="en-US" sz="7200" dirty="0" err="1"/>
              <a:t>dimana</a:t>
            </a:r>
            <a:r>
              <a:rPr lang="en-US" sz="7200" dirty="0"/>
              <a:t> </a:t>
            </a:r>
            <a:r>
              <a:rPr lang="en-US" sz="7200" dirty="0" err="1"/>
              <a:t>analisis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merupakan</a:t>
            </a:r>
            <a:r>
              <a:rPr lang="en-US" sz="7200" dirty="0"/>
              <a:t> salah </a:t>
            </a:r>
            <a:r>
              <a:rPr lang="en-US" sz="7200" dirty="0" err="1"/>
              <a:t>satu</a:t>
            </a:r>
            <a:r>
              <a:rPr lang="en-US" sz="7200" dirty="0"/>
              <a:t> </a:t>
            </a:r>
            <a:r>
              <a:rPr lang="en-US" sz="7200" dirty="0" err="1"/>
              <a:t>pekerjaan</a:t>
            </a:r>
            <a:r>
              <a:rPr lang="en-US" sz="7200" dirty="0"/>
              <a:t> </a:t>
            </a:r>
            <a:r>
              <a:rPr lang="en-US" sz="7200" dirty="0" err="1"/>
              <a:t>pendukung</a:t>
            </a:r>
            <a:r>
              <a:rPr lang="en-US" sz="7200" dirty="0"/>
              <a:t> di </a:t>
            </a:r>
            <a:r>
              <a:rPr lang="en-US" sz="7200" dirty="0" err="1"/>
              <a:t>indutri</a:t>
            </a:r>
            <a:r>
              <a:rPr lang="en-US" sz="7200" dirty="0"/>
              <a:t> </a:t>
            </a:r>
            <a:r>
              <a:rPr lang="en-US" sz="7200" dirty="0" err="1"/>
              <a:t>perbankan</a:t>
            </a:r>
            <a:r>
              <a:rPr lang="en-US" sz="7200" dirty="0"/>
              <a:t>. </a:t>
            </a:r>
            <a:r>
              <a:rPr lang="en-US" sz="7200" dirty="0" err="1"/>
              <a:t>Seorang</a:t>
            </a:r>
            <a:r>
              <a:rPr lang="en-US" sz="7200" dirty="0"/>
              <a:t> </a:t>
            </a:r>
            <a:r>
              <a:rPr lang="en-US" sz="7200" dirty="0" err="1"/>
              <a:t>analis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bertanggungjawab</a:t>
            </a:r>
            <a:r>
              <a:rPr lang="en-US" sz="7200" dirty="0"/>
              <a:t> </a:t>
            </a:r>
            <a:r>
              <a:rPr lang="en-US" sz="7200" dirty="0" err="1"/>
              <a:t>dalam</a:t>
            </a:r>
            <a:r>
              <a:rPr lang="en-US" sz="7200" dirty="0"/>
              <a:t> </a:t>
            </a:r>
            <a:r>
              <a:rPr lang="en-US" sz="7200" dirty="0" err="1"/>
              <a:t>pengumpulan</a:t>
            </a:r>
            <a:r>
              <a:rPr lang="en-US" sz="7200" dirty="0"/>
              <a:t> dan </a:t>
            </a:r>
            <a:r>
              <a:rPr lang="en-US" sz="7200" dirty="0" err="1"/>
              <a:t>analisis</a:t>
            </a:r>
            <a:r>
              <a:rPr lang="en-US" sz="7200" dirty="0"/>
              <a:t> data </a:t>
            </a:r>
            <a:r>
              <a:rPr lang="en-US" sz="7200" dirty="0" err="1"/>
              <a:t>keuangan</a:t>
            </a:r>
            <a:r>
              <a:rPr lang="en-US" sz="7200" dirty="0"/>
              <a:t> </a:t>
            </a:r>
            <a:r>
              <a:rPr lang="en-US" sz="7200" dirty="0" err="1"/>
              <a:t>nasabah</a:t>
            </a:r>
            <a:r>
              <a:rPr lang="en-US" sz="7200" dirty="0"/>
              <a:t>, </a:t>
            </a:r>
            <a:r>
              <a:rPr lang="en-US" sz="7200" dirty="0" err="1"/>
              <a:t>mulai</a:t>
            </a:r>
            <a:r>
              <a:rPr lang="en-US" sz="7200" dirty="0"/>
              <a:t>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kebiasaan</a:t>
            </a:r>
            <a:r>
              <a:rPr lang="en-US" sz="7200" dirty="0"/>
              <a:t> </a:t>
            </a:r>
            <a:r>
              <a:rPr lang="en-US" sz="7200" dirty="0" err="1"/>
              <a:t>membayar</a:t>
            </a:r>
            <a:r>
              <a:rPr lang="en-US" sz="7200" dirty="0"/>
              <a:t>, </a:t>
            </a:r>
            <a:r>
              <a:rPr lang="en-US" sz="7200" dirty="0" err="1"/>
              <a:t>tabungan</a:t>
            </a:r>
            <a:r>
              <a:rPr lang="en-US" sz="7200" dirty="0"/>
              <a:t>, </a:t>
            </a:r>
            <a:r>
              <a:rPr lang="en-US" sz="7200" dirty="0" err="1"/>
              <a:t>pendapatan</a:t>
            </a:r>
            <a:r>
              <a:rPr lang="en-US" sz="7200" dirty="0"/>
              <a:t>, dan </a:t>
            </a:r>
            <a:r>
              <a:rPr lang="en-US" sz="7200" dirty="0" err="1"/>
              <a:t>aktivitas</a:t>
            </a:r>
            <a:r>
              <a:rPr lang="en-US" sz="7200" dirty="0"/>
              <a:t> </a:t>
            </a:r>
            <a:r>
              <a:rPr lang="en-US" sz="7200" dirty="0" err="1"/>
              <a:t>pembelian</a:t>
            </a:r>
            <a:r>
              <a:rPr lang="en-US" sz="7200" dirty="0"/>
              <a:t>. Setelah data </a:t>
            </a:r>
            <a:r>
              <a:rPr lang="en-US" sz="7200" dirty="0" err="1"/>
              <a:t>terkumpul</a:t>
            </a:r>
            <a:r>
              <a:rPr lang="en-US" sz="7200" dirty="0"/>
              <a:t>, </a:t>
            </a:r>
            <a:r>
              <a:rPr lang="en-US" sz="7200" dirty="0" err="1"/>
              <a:t>analis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melakukan</a:t>
            </a:r>
            <a:r>
              <a:rPr lang="en-US" sz="7200" dirty="0"/>
              <a:t> </a:t>
            </a:r>
            <a:r>
              <a:rPr lang="en-US" sz="7200" dirty="0" err="1"/>
              <a:t>evaluasi</a:t>
            </a:r>
            <a:r>
              <a:rPr lang="en-US" sz="7200" dirty="0"/>
              <a:t>, </a:t>
            </a:r>
            <a:r>
              <a:rPr lang="en-US" sz="7200" dirty="0" err="1"/>
              <a:t>lalu</a:t>
            </a:r>
            <a:r>
              <a:rPr lang="en-US" sz="7200" dirty="0"/>
              <a:t> </a:t>
            </a:r>
            <a:r>
              <a:rPr lang="en-US" sz="7200" dirty="0" err="1"/>
              <a:t>menentukan</a:t>
            </a:r>
            <a:r>
              <a:rPr lang="en-US" sz="7200" dirty="0"/>
              <a:t> </a:t>
            </a:r>
            <a:r>
              <a:rPr lang="en-US" sz="7200" dirty="0" err="1"/>
              <a:t>tindakan</a:t>
            </a:r>
            <a:r>
              <a:rPr lang="en-US" sz="7200" dirty="0"/>
              <a:t> yang </a:t>
            </a:r>
            <a:r>
              <a:rPr lang="en-US" sz="7200" dirty="0" err="1"/>
              <a:t>tepat</a:t>
            </a:r>
            <a:r>
              <a:rPr lang="en-US" sz="7200" dirty="0"/>
              <a:t> </a:t>
            </a:r>
            <a:r>
              <a:rPr lang="en-US" sz="7200" dirty="0" err="1"/>
              <a:t>untuk</a:t>
            </a:r>
            <a:r>
              <a:rPr lang="en-US" sz="7200" dirty="0"/>
              <a:t> </a:t>
            </a:r>
            <a:r>
              <a:rPr lang="en-US" sz="7200" dirty="0" err="1"/>
              <a:t>nasabah</a:t>
            </a:r>
            <a:r>
              <a:rPr lang="en-US" sz="7200" dirty="0"/>
              <a:t>.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contoh</a:t>
            </a:r>
            <a:r>
              <a:rPr lang="en-US" sz="7200" dirty="0"/>
              <a:t>, </a:t>
            </a:r>
            <a:r>
              <a:rPr lang="en-US" sz="7200" dirty="0" err="1"/>
              <a:t>seorang</a:t>
            </a:r>
            <a:r>
              <a:rPr lang="en-US" sz="7200" dirty="0"/>
              <a:t> </a:t>
            </a:r>
            <a:r>
              <a:rPr lang="en-US" sz="7200" dirty="0" err="1"/>
              <a:t>analis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mengumpulkan</a:t>
            </a:r>
            <a:r>
              <a:rPr lang="en-US" sz="7200" dirty="0"/>
              <a:t> data </a:t>
            </a:r>
            <a:r>
              <a:rPr lang="en-US" sz="7200" dirty="0" err="1"/>
              <a:t>pemegang</a:t>
            </a:r>
            <a:r>
              <a:rPr lang="en-US" sz="7200" dirty="0"/>
              <a:t> </a:t>
            </a:r>
            <a:r>
              <a:rPr lang="en-US" sz="7200" dirty="0" err="1"/>
              <a:t>kartu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. </a:t>
            </a:r>
            <a:r>
              <a:rPr lang="en-US" sz="7200" dirty="0" err="1"/>
              <a:t>Analis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melihat</a:t>
            </a:r>
            <a:r>
              <a:rPr lang="en-US" sz="7200" dirty="0"/>
              <a:t> </a:t>
            </a:r>
            <a:r>
              <a:rPr lang="en-US" sz="7200" dirty="0" err="1"/>
              <a:t>bagaimana</a:t>
            </a:r>
            <a:r>
              <a:rPr lang="en-US" sz="7200" dirty="0"/>
              <a:t> </a:t>
            </a:r>
            <a:r>
              <a:rPr lang="en-US" sz="7200" dirty="0" err="1"/>
              <a:t>kebiasaan</a:t>
            </a:r>
            <a:r>
              <a:rPr lang="en-US" sz="7200" dirty="0"/>
              <a:t> </a:t>
            </a:r>
            <a:r>
              <a:rPr lang="en-US" sz="7200" dirty="0" err="1"/>
              <a:t>belanja</a:t>
            </a:r>
            <a:r>
              <a:rPr lang="en-US" sz="7200" dirty="0"/>
              <a:t> </a:t>
            </a:r>
            <a:r>
              <a:rPr lang="en-US" sz="7200" dirty="0" err="1"/>
              <a:t>pemegang</a:t>
            </a:r>
            <a:r>
              <a:rPr lang="en-US" sz="7200" dirty="0"/>
              <a:t> </a:t>
            </a:r>
            <a:r>
              <a:rPr lang="en-US" sz="7200" dirty="0" err="1"/>
              <a:t>kartu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, dan </a:t>
            </a:r>
            <a:r>
              <a:rPr lang="en-US" sz="7200" dirty="0" err="1"/>
              <a:t>kemampuan</a:t>
            </a:r>
            <a:r>
              <a:rPr lang="en-US" sz="7200" dirty="0"/>
              <a:t> </a:t>
            </a:r>
            <a:r>
              <a:rPr lang="en-US" sz="7200" dirty="0" err="1"/>
              <a:t>membayarnya</a:t>
            </a:r>
            <a:r>
              <a:rPr lang="en-US" sz="7200" dirty="0"/>
              <a:t>. Jika </a:t>
            </a:r>
            <a:r>
              <a:rPr lang="en-US" sz="7200" dirty="0" err="1"/>
              <a:t>pengguna</a:t>
            </a:r>
            <a:r>
              <a:rPr lang="en-US" sz="7200" dirty="0"/>
              <a:t> </a:t>
            </a:r>
            <a:r>
              <a:rPr lang="en-US" sz="7200" dirty="0" err="1"/>
              <a:t>kartu</a:t>
            </a:r>
            <a:r>
              <a:rPr lang="en-US" sz="7200" dirty="0"/>
              <a:t> </a:t>
            </a:r>
            <a:r>
              <a:rPr lang="en-US" sz="7200" dirty="0" err="1"/>
              <a:t>kredit</a:t>
            </a:r>
            <a:r>
              <a:rPr lang="en-US" sz="7200" dirty="0"/>
              <a:t> </a:t>
            </a:r>
            <a:r>
              <a:rPr lang="en-US" sz="7200" dirty="0" err="1"/>
              <a:t>pernah</a:t>
            </a:r>
            <a:r>
              <a:rPr lang="en-US" sz="7200" dirty="0"/>
              <a:t> </a:t>
            </a:r>
            <a:r>
              <a:rPr lang="en-US" sz="7200" dirty="0" err="1"/>
              <a:t>atau</a:t>
            </a:r>
            <a:r>
              <a:rPr lang="en-US" sz="7200" dirty="0"/>
              <a:t> </a:t>
            </a:r>
            <a:r>
              <a:rPr lang="en-US" sz="7200" dirty="0" err="1"/>
              <a:t>sering</a:t>
            </a:r>
            <a:r>
              <a:rPr lang="en-US" sz="7200" dirty="0"/>
              <a:t> </a:t>
            </a:r>
            <a:r>
              <a:rPr lang="en-US" sz="7200" dirty="0" err="1"/>
              <a:t>gagal</a:t>
            </a:r>
            <a:r>
              <a:rPr lang="en-US" sz="7200" dirty="0"/>
              <a:t> </a:t>
            </a:r>
            <a:r>
              <a:rPr lang="en-US" sz="7200" dirty="0" err="1"/>
              <a:t>melunasi</a:t>
            </a:r>
            <a:r>
              <a:rPr lang="en-US" sz="7200" dirty="0"/>
              <a:t> </a:t>
            </a:r>
            <a:r>
              <a:rPr lang="en-US" sz="7200" dirty="0" err="1"/>
              <a:t>tagihan</a:t>
            </a:r>
            <a:r>
              <a:rPr lang="en-US" sz="7200" dirty="0"/>
              <a:t>, </a:t>
            </a:r>
            <a:r>
              <a:rPr lang="en-US" sz="7200" dirty="0" err="1"/>
              <a:t>maka</a:t>
            </a:r>
            <a:r>
              <a:rPr lang="en-US" sz="7200" dirty="0"/>
              <a:t> </a:t>
            </a:r>
            <a:r>
              <a:rPr lang="en-US" sz="7200" dirty="0" err="1"/>
              <a:t>analis</a:t>
            </a:r>
            <a:r>
              <a:rPr lang="en-US" sz="7200" dirty="0"/>
              <a:t> </a:t>
            </a:r>
            <a:r>
              <a:rPr lang="en-US" sz="7200" dirty="0" err="1"/>
              <a:t>bisa</a:t>
            </a:r>
            <a:r>
              <a:rPr lang="en-US" sz="7200" dirty="0"/>
              <a:t> </a:t>
            </a:r>
            <a:r>
              <a:rPr lang="en-US" sz="7200" dirty="0" err="1"/>
              <a:t>saja</a:t>
            </a:r>
            <a:r>
              <a:rPr lang="en-US" sz="7200" dirty="0"/>
              <a:t> </a:t>
            </a:r>
            <a:r>
              <a:rPr lang="en-US" sz="7200" dirty="0" err="1"/>
              <a:t>merekomendasikan</a:t>
            </a:r>
            <a:r>
              <a:rPr lang="en-US" sz="7200" dirty="0"/>
              <a:t> </a:t>
            </a:r>
            <a:r>
              <a:rPr lang="en-US" sz="7200" dirty="0" err="1"/>
              <a:t>pengurangan</a:t>
            </a:r>
            <a:r>
              <a:rPr lang="en-US" sz="7200" dirty="0"/>
              <a:t> </a:t>
            </a:r>
            <a:r>
              <a:rPr lang="en-US" sz="7200" dirty="0" err="1"/>
              <a:t>batas</a:t>
            </a:r>
            <a:r>
              <a:rPr lang="en-US" sz="7200" dirty="0"/>
              <a:t> </a:t>
            </a:r>
            <a:r>
              <a:rPr lang="en-US" sz="7200" dirty="0" err="1"/>
              <a:t>pemakaian</a:t>
            </a:r>
            <a:r>
              <a:rPr lang="en-US" sz="7200" dirty="0"/>
              <a:t> </a:t>
            </a:r>
            <a:r>
              <a:rPr lang="en-US" sz="7200" dirty="0" err="1"/>
              <a:t>atau</a:t>
            </a:r>
            <a:r>
              <a:rPr lang="en-US" sz="7200" dirty="0"/>
              <a:t> </a:t>
            </a:r>
            <a:r>
              <a:rPr lang="en-US" sz="7200" dirty="0" err="1"/>
              <a:t>bahkan</a:t>
            </a:r>
            <a:r>
              <a:rPr lang="en-US" sz="7200" dirty="0"/>
              <a:t> </a:t>
            </a:r>
            <a:r>
              <a:rPr lang="en-US" sz="7200" dirty="0" err="1"/>
              <a:t>penutupan</a:t>
            </a:r>
            <a:r>
              <a:rPr lang="en-US" sz="7200" dirty="0"/>
              <a:t> </a:t>
            </a:r>
            <a:r>
              <a:rPr lang="en-US" sz="7200" dirty="0" err="1"/>
              <a:t>kartu</a:t>
            </a:r>
            <a:r>
              <a:rPr lang="en-US" sz="7200" dirty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7200" dirty="0"/>
              <a:t>Field yang </a:t>
            </a:r>
            <a:r>
              <a:rPr lang="en-US" sz="7200" dirty="0" err="1"/>
              <a:t>nantinya</a:t>
            </a:r>
            <a:r>
              <a:rPr lang="en-US" sz="7200" dirty="0"/>
              <a:t> </a:t>
            </a:r>
            <a:r>
              <a:rPr lang="en-US" sz="7200" dirty="0" err="1"/>
              <a:t>akan</a:t>
            </a:r>
            <a:r>
              <a:rPr lang="en-US" sz="7200" dirty="0"/>
              <a:t> </a:t>
            </a:r>
            <a:r>
              <a:rPr lang="en-US" sz="7200" dirty="0" err="1"/>
              <a:t>dievaluasi</a:t>
            </a:r>
            <a:r>
              <a:rPr lang="en-US" sz="7200" dirty="0"/>
              <a:t> </a:t>
            </a:r>
            <a:r>
              <a:rPr lang="en-US" sz="7200" dirty="0" err="1"/>
              <a:t>adalah</a:t>
            </a:r>
            <a:r>
              <a:rPr lang="en-US" sz="7200" dirty="0"/>
              <a:t> </a:t>
            </a:r>
            <a:r>
              <a:rPr lang="en-US" sz="7200" dirty="0" err="1"/>
              <a:t>umur</a:t>
            </a:r>
            <a:r>
              <a:rPr lang="en-US" sz="7200" dirty="0"/>
              <a:t>,  gender, income category, education level, card category, martial status, </a:t>
            </a:r>
            <a:r>
              <a:rPr lang="en-US" sz="7200" dirty="0" err="1"/>
              <a:t>pengguna</a:t>
            </a:r>
            <a:r>
              <a:rPr lang="en-US" sz="7200" dirty="0"/>
              <a:t>/client, attrition flag </a:t>
            </a:r>
            <a:r>
              <a:rPr lang="en-US" sz="7200" dirty="0" err="1"/>
              <a:t>sehingga</a:t>
            </a:r>
            <a:r>
              <a:rPr lang="en-US" sz="7200" dirty="0"/>
              <a:t> </a:t>
            </a:r>
            <a:r>
              <a:rPr lang="en-US" sz="7200" dirty="0" err="1"/>
              <a:t>dari</a:t>
            </a:r>
            <a:r>
              <a:rPr lang="en-US" sz="7200" dirty="0"/>
              <a:t> </a:t>
            </a:r>
            <a:r>
              <a:rPr lang="en-US" sz="7200" dirty="0" err="1"/>
              <a:t>beberapa</a:t>
            </a:r>
            <a:r>
              <a:rPr lang="en-US" sz="7200" dirty="0"/>
              <a:t> filed </a:t>
            </a:r>
            <a:r>
              <a:rPr lang="en-US" sz="7200" dirty="0" err="1"/>
              <a:t>tersebur</a:t>
            </a:r>
            <a:r>
              <a:rPr lang="en-US" sz="7200" dirty="0"/>
              <a:t> </a:t>
            </a:r>
            <a:r>
              <a:rPr lang="en-US" sz="7200" dirty="0" err="1"/>
              <a:t>dapat</a:t>
            </a:r>
            <a:r>
              <a:rPr lang="en-US" sz="7200" dirty="0"/>
              <a:t> </a:t>
            </a:r>
            <a:r>
              <a:rPr lang="en-US" sz="7200" dirty="0" err="1"/>
              <a:t>diketahui</a:t>
            </a:r>
            <a:r>
              <a:rPr lang="en-US" sz="7200" dirty="0"/>
              <a:t> </a:t>
            </a:r>
            <a:r>
              <a:rPr lang="en-US" sz="7200" dirty="0" err="1"/>
              <a:t>informasi</a:t>
            </a:r>
            <a:r>
              <a:rPr lang="en-US" sz="7200" dirty="0"/>
              <a:t> dan </a:t>
            </a:r>
            <a:r>
              <a:rPr lang="en-US" sz="7200" dirty="0" err="1"/>
              <a:t>melakukan</a:t>
            </a:r>
            <a:r>
              <a:rPr lang="en-US" sz="7200" dirty="0"/>
              <a:t> </a:t>
            </a:r>
            <a:r>
              <a:rPr lang="en-US" sz="7200" dirty="0" err="1"/>
              <a:t>analisis</a:t>
            </a:r>
            <a:r>
              <a:rPr lang="en-US" sz="7200" dirty="0"/>
              <a:t> data </a:t>
            </a:r>
            <a:r>
              <a:rPr lang="en-US" sz="7200" dirty="0" err="1"/>
              <a:t>keuangan</a:t>
            </a:r>
            <a:r>
              <a:rPr lang="en-US" sz="7200" dirty="0"/>
              <a:t> </a:t>
            </a:r>
            <a:r>
              <a:rPr lang="en-US" sz="7200" dirty="0" err="1"/>
              <a:t>nasabah</a:t>
            </a:r>
            <a:r>
              <a:rPr lang="en-US" sz="7200" dirty="0"/>
              <a:t>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527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83C2-D6FB-409D-AFB5-FDD5248E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d-ID" sz="2400" dirty="0"/>
              <a:t>Memvisualisasi Gender berdasarkan Education Level (Untuk mengetahui jumlah gender dan level pendidikan dari nasabah)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ACB27D-A579-4B9A-B8F4-4A25A49A9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4785"/>
              </p:ext>
            </p:extLst>
          </p:nvPr>
        </p:nvGraphicFramePr>
        <p:xfrm>
          <a:off x="2173356" y="2557669"/>
          <a:ext cx="8295861" cy="352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8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8F9-BBA5-45ED-8FAD-84215226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127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id-ID" sz="2400" dirty="0"/>
              <a:t>2.   </a:t>
            </a:r>
            <a:r>
              <a:rPr lang="id-ID" sz="2700" dirty="0"/>
              <a:t>Memvisualisasi card category berdasarkan income category (untuk mengetahui kategori kartu berdasarkan pendapatan dari nasabah yang menabung)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B62B0-E2E1-4AD0-9816-E29DDAFAD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20011"/>
              </p:ext>
            </p:extLst>
          </p:nvPr>
        </p:nvGraphicFramePr>
        <p:xfrm>
          <a:off x="2011018" y="2557464"/>
          <a:ext cx="8709991" cy="3419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98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051B-CC1D-4816-A02B-6586FA75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3.  Memvisualisasi Attrition Flag berdasarkan Customer Age (Untuk mengetahui aktifitas dari masing-masing pengguna)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CBEB5-513B-4914-B8A7-A62E27EAB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8835" y="2570922"/>
            <a:ext cx="2809461" cy="33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6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000A-E715-42A0-ACD5-D940AA0C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4.  Memvisualisasi Martial Status berdasarkan Income Category (Untuk mengetahui apa status dari nasabah dengan income category yang ditabung)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49067-3C64-4698-A855-432D8C4C0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45373"/>
              </p:ext>
            </p:extLst>
          </p:nvPr>
        </p:nvGraphicFramePr>
        <p:xfrm>
          <a:off x="1736034" y="2570922"/>
          <a:ext cx="8547653" cy="3485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53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1EF-1409-45EF-B7AA-33F5F2BD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5.  Memvisualisasi Gender berdasarkan Customer Age (Untuk mengetahui loyalitas nasabah berdasarkan umur dan gender)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637D41-996C-4459-82ED-0975C8958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166974"/>
              </p:ext>
            </p:extLst>
          </p:nvPr>
        </p:nvGraphicFramePr>
        <p:xfrm>
          <a:off x="1480930" y="2557463"/>
          <a:ext cx="9601196" cy="3578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9319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346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Eksplorasi &amp; Visualisasi Data   </vt:lpstr>
      <vt:lpstr>PowerPoint Presentation</vt:lpstr>
      <vt:lpstr>Latar Belakang Data</vt:lpstr>
      <vt:lpstr>Memvisualisasi Gender berdasarkan Education Level (Untuk mengetahui jumlah gender dan level pendidikan dari nasabah) </vt:lpstr>
      <vt:lpstr>2.   Memvisualisasi card category berdasarkan income category (untuk mengetahui kategori kartu berdasarkan pendapatan dari nasabah yang menabung)</vt:lpstr>
      <vt:lpstr>3.  Memvisualisasi Attrition Flag berdasarkan Customer Age (Untuk mengetahui aktifitas dari masing-masing pengguna)</vt:lpstr>
      <vt:lpstr>4.  Memvisualisasi Martial Status berdasarkan Income Category (Untuk mengetahui apa status dari nasabah dengan income category yang ditabung)</vt:lpstr>
      <vt:lpstr>5.  Memvisualisasi Gender berdasarkan Customer Age (Untuk mengetahui loyalitas nasabah berdasarkan umur dan gender)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yolanda</dc:creator>
  <cp:lastModifiedBy>yolanda</cp:lastModifiedBy>
  <cp:revision>11</cp:revision>
  <dcterms:created xsi:type="dcterms:W3CDTF">2021-01-05T17:28:00Z</dcterms:created>
  <dcterms:modified xsi:type="dcterms:W3CDTF">2021-01-05T21:48:26Z</dcterms:modified>
</cp:coreProperties>
</file>