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71" r:id="rId15"/>
    <p:sldId id="308" r:id="rId16"/>
    <p:sldId id="309" r:id="rId17"/>
    <p:sldId id="267" r:id="rId18"/>
    <p:sldId id="298" r:id="rId19"/>
    <p:sldId id="270" r:id="rId20"/>
    <p:sldId id="269" r:id="rId21"/>
    <p:sldId id="273" r:id="rId22"/>
    <p:sldId id="276" r:id="rId23"/>
    <p:sldId id="277" r:id="rId24"/>
    <p:sldId id="278" r:id="rId25"/>
    <p:sldId id="279" r:id="rId26"/>
    <p:sldId id="280" r:id="rId27"/>
    <p:sldId id="281" r:id="rId28"/>
    <p:sldId id="282" r:id="rId29"/>
    <p:sldId id="284" r:id="rId30"/>
    <p:sldId id="283" r:id="rId31"/>
    <p:sldId id="285" r:id="rId32"/>
    <p:sldId id="286" r:id="rId33"/>
    <p:sldId id="287" r:id="rId34"/>
    <p:sldId id="310" r:id="rId35"/>
    <p:sldId id="311" r:id="rId36"/>
    <p:sldId id="312" r:id="rId37"/>
    <p:sldId id="313" r:id="rId38"/>
    <p:sldId id="314" r:id="rId39"/>
    <p:sldId id="315" r:id="rId40"/>
    <p:sldId id="316" r:id="rId41"/>
    <p:sldId id="317" r:id="rId42"/>
    <p:sldId id="318" r:id="rId43"/>
    <p:sldId id="288" r:id="rId44"/>
    <p:sldId id="289" r:id="rId45"/>
    <p:sldId id="290" r:id="rId46"/>
    <p:sldId id="291" r:id="rId47"/>
    <p:sldId id="29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94" autoAdjust="0"/>
  </p:normalViewPr>
  <p:slideViewPr>
    <p:cSldViewPr>
      <p:cViewPr varScale="1">
        <p:scale>
          <a:sx n="78" d="100"/>
          <a:sy n="78" d="100"/>
        </p:scale>
        <p:origin x="-193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CB726E-350C-4A0C-95B6-E3A62E8F2E70}" type="datetimeFigureOut">
              <a:rPr lang="zh-CN" altLang="en-US" smtClean="0"/>
              <a:pPr/>
              <a:t>2013-01-08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A9702-08A6-4EEB-A169-2A98E3ADBA8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69" name="Rectangle 2"/>
          <p:cNvSpPr>
            <a:spLocks noGrp="1" noRot="1" noChangeAspect="1" noChangeArrowheads="1" noTextEdit="1"/>
          </p:cNvSpPr>
          <p:nvPr>
            <p:ph type="sldImg"/>
          </p:nvPr>
        </p:nvSpPr>
        <p:spPr>
          <a:ln/>
        </p:spPr>
      </p:sp>
      <p:sp>
        <p:nvSpPr>
          <p:cNvPr id="442370" name="Rectangle 3"/>
          <p:cNvSpPr>
            <a:spLocks noGrp="1" noChangeArrowheads="1"/>
          </p:cNvSpPr>
          <p:nvPr>
            <p:ph type="body" idx="1"/>
          </p:nvPr>
        </p:nvSpPr>
        <p:spPr>
          <a:noFill/>
          <a:ln/>
        </p:spPr>
        <p:txBody>
          <a:bodyPr/>
          <a:lstStyle/>
          <a:p>
            <a:r>
              <a:rPr lang="en-US" altLang="zh-CN" sz="1200" kern="1200" baseline="0" dirty="0" smtClean="0">
                <a:solidFill>
                  <a:schemeClr val="tx1"/>
                </a:solidFill>
                <a:latin typeface="+mn-lt"/>
                <a:ea typeface="+mn-ea"/>
                <a:cs typeface="+mn-cs"/>
              </a:rPr>
              <a:t>In many </a:t>
            </a:r>
            <a:r>
              <a:rPr lang="en-US" altLang="zh-CN" sz="1200" kern="1200" baseline="0" dirty="0" err="1" smtClean="0">
                <a:solidFill>
                  <a:schemeClr val="tx1"/>
                </a:solidFill>
                <a:latin typeface="+mn-lt"/>
                <a:ea typeface="+mn-ea"/>
                <a:cs typeface="+mn-cs"/>
              </a:rPr>
              <a:t>realworld</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applications, it is expensive or impossible to recollect</a:t>
            </a:r>
          </a:p>
          <a:p>
            <a:r>
              <a:rPr lang="en-US" altLang="zh-CN" sz="1200" kern="1200" baseline="0" dirty="0" smtClean="0">
                <a:solidFill>
                  <a:schemeClr val="tx1"/>
                </a:solidFill>
                <a:latin typeface="+mn-lt"/>
                <a:ea typeface="+mn-ea"/>
                <a:cs typeface="+mn-cs"/>
              </a:rPr>
              <a:t>the needed training data and rebuild the models. It would be</a:t>
            </a:r>
          </a:p>
          <a:p>
            <a:r>
              <a:rPr lang="en-US" altLang="zh-CN" sz="1200" kern="1200" baseline="0" dirty="0" smtClean="0">
                <a:solidFill>
                  <a:schemeClr val="tx1"/>
                </a:solidFill>
                <a:latin typeface="+mn-lt"/>
                <a:ea typeface="+mn-ea"/>
                <a:cs typeface="+mn-cs"/>
              </a:rPr>
              <a:t>nice to reduce the need and effort to recollect the training</a:t>
            </a:r>
          </a:p>
          <a:p>
            <a:r>
              <a:rPr lang="en-US" altLang="zh-CN" sz="1200" kern="1200" baseline="0" dirty="0" smtClean="0">
                <a:solidFill>
                  <a:schemeClr val="tx1"/>
                </a:solidFill>
                <a:latin typeface="+mn-lt"/>
                <a:ea typeface="+mn-ea"/>
                <a:cs typeface="+mn-cs"/>
              </a:rPr>
              <a:t>data.</a:t>
            </a:r>
            <a:endParaRPr lang="zh-CN"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4A9702-08A6-4EEB-A169-2A98E3ADBA86}"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916" y="8685922"/>
            <a:ext cx="2971479" cy="456615"/>
          </a:xfrm>
          <a:prstGeom prst="rect">
            <a:avLst/>
          </a:prstGeom>
          <a:noFill/>
          <a:ln>
            <a:miter lim="800000"/>
            <a:headEnd/>
            <a:tailEnd/>
          </a:ln>
        </p:spPr>
        <p:txBody>
          <a:bodyPr anchor="b"/>
          <a:lstStyle/>
          <a:p>
            <a:pPr algn="r">
              <a:defRPr/>
            </a:pPr>
            <a:fld id="{B46545FB-72CD-4BFE-BF30-A84380BD8E2A}" type="slidenum">
              <a:rPr lang="en-US" altLang="zh-CN" sz="1200" b="0">
                <a:latin typeface="+mn-lt"/>
              </a:rPr>
              <a:pPr algn="r">
                <a:defRPr/>
              </a:pPr>
              <a:t>3</a:t>
            </a:fld>
            <a:endParaRPr lang="en-US" altLang="zh-CN" sz="1200" b="0">
              <a:latin typeface="+mn-lt"/>
            </a:endParaRPr>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a:noFill/>
          <a:ln/>
        </p:spPr>
        <p:txBody>
          <a:bodyPr/>
          <a:lstStyle/>
          <a:p>
            <a:pPr eaLnBrk="1" hangingPunct="1">
              <a:spcBef>
                <a:spcPct val="0"/>
              </a:spcBef>
            </a:pPr>
            <a:r>
              <a:rPr lang="en-US" altLang="zh-CN" dirty="0" smtClean="0">
                <a:latin typeface="Arial" charset="0"/>
              </a:rPr>
              <a:t>Move to front? As distribution.  Animation: </a:t>
            </a:r>
            <a:r>
              <a:rPr lang="en-US" altLang="zh-CN" dirty="0" err="1" smtClean="0">
                <a:latin typeface="Arial" charset="0"/>
              </a:rPr>
              <a:t>applictation</a:t>
            </a:r>
            <a:r>
              <a:rPr lang="en-US" altLang="zh-CN" dirty="0" smtClean="0">
                <a:latin typeface="Arial" charset="0"/>
              </a:rPr>
              <a:t>/tracking</a:t>
            </a:r>
            <a:endParaRPr lang="zh-CN" altLang="zh-CN"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fld id="{52939EFA-C5C1-8E45-9811-1F2E0E8F0494}" type="slidenum">
              <a:rPr lang="en-US" altLang="zh-CN" sz="1200">
                <a:solidFill>
                  <a:schemeClr val="tx1"/>
                </a:solidFill>
                <a:ea typeface="宋体" charset="0"/>
                <a:cs typeface="宋体" charset="0"/>
              </a:rPr>
              <a:pPr eaLnBrk="1" hangingPunct="1"/>
              <a:t>5</a:t>
            </a:fld>
            <a:endParaRPr lang="en-US" altLang="zh-CN" sz="1200">
              <a:solidFill>
                <a:schemeClr val="tx1"/>
              </a:solidFill>
              <a:ea typeface="宋体" charset="0"/>
              <a:cs typeface="宋体"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zh-CN">
              <a:ea typeface="宋体" charset="0"/>
              <a:cs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fld id="{0328601F-CAAF-1C45-B4ED-E649B7096C47}" type="slidenum">
              <a:rPr lang="en-US" altLang="zh-CN" sz="1200">
                <a:solidFill>
                  <a:schemeClr val="tx1"/>
                </a:solidFill>
                <a:ea typeface="宋体" charset="0"/>
                <a:cs typeface="宋体" charset="0"/>
              </a:rPr>
              <a:pPr eaLnBrk="1" hangingPunct="1"/>
              <a:t>6</a:t>
            </a:fld>
            <a:endParaRPr lang="en-US" altLang="zh-CN" sz="1200">
              <a:solidFill>
                <a:schemeClr val="tx1"/>
              </a:solidFill>
              <a:ea typeface="宋体" charset="0"/>
              <a:cs typeface="宋体"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zh-CN">
              <a:ea typeface="宋体" charset="0"/>
              <a:cs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fld id="{2CA18469-9E7B-D142-AF8A-BF2418559ECA}" type="slidenum">
              <a:rPr lang="en-US" altLang="zh-CN" sz="1200">
                <a:solidFill>
                  <a:schemeClr val="tx1"/>
                </a:solidFill>
                <a:ea typeface="宋体" charset="0"/>
                <a:cs typeface="宋体" charset="0"/>
              </a:rPr>
              <a:pPr eaLnBrk="1" hangingPunct="1"/>
              <a:t>7</a:t>
            </a:fld>
            <a:endParaRPr lang="en-US" altLang="zh-CN" sz="1200">
              <a:solidFill>
                <a:schemeClr val="tx1"/>
              </a:solidFill>
              <a:ea typeface="宋体" charset="0"/>
              <a:cs typeface="宋体"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zh-CN">
              <a:ea typeface="宋体" charset="0"/>
              <a:cs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fld id="{6614DDCF-0FF4-4F4F-A5DD-51DD4EEF8346}" type="slidenum">
              <a:rPr lang="en-US" altLang="zh-CN" sz="1200">
                <a:solidFill>
                  <a:schemeClr val="tx1"/>
                </a:solidFill>
                <a:ea typeface="宋体" charset="0"/>
                <a:cs typeface="宋体" charset="0"/>
              </a:rPr>
              <a:pPr eaLnBrk="1" hangingPunct="1"/>
              <a:t>8</a:t>
            </a:fld>
            <a:endParaRPr lang="en-US" altLang="zh-CN" sz="1200">
              <a:solidFill>
                <a:schemeClr val="tx1"/>
              </a:solidFill>
              <a:ea typeface="宋体" charset="0"/>
              <a:cs typeface="宋体"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zh-CN">
              <a:ea typeface="宋体" charset="0"/>
              <a:cs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fld id="{BA2E00CB-772C-4D4B-8D82-7D0702D751B3}" type="slidenum">
              <a:rPr lang="en-US" altLang="zh-CN" sz="1200">
                <a:solidFill>
                  <a:schemeClr val="tx1"/>
                </a:solidFill>
                <a:ea typeface="宋体" charset="0"/>
                <a:cs typeface="宋体" charset="0"/>
              </a:rPr>
              <a:pPr eaLnBrk="1" hangingPunct="1"/>
              <a:t>9</a:t>
            </a:fld>
            <a:endParaRPr lang="en-US" altLang="zh-CN" sz="1200">
              <a:solidFill>
                <a:schemeClr val="tx1"/>
              </a:solidFill>
              <a:ea typeface="宋体" charset="0"/>
              <a:cs typeface="宋体"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zh-CN">
              <a:ea typeface="宋体" charset="0"/>
              <a:cs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1" name="Rectangle 2"/>
          <p:cNvSpPr>
            <a:spLocks noGrp="1" noRot="1" noChangeAspect="1" noChangeArrowheads="1" noTextEdit="1"/>
          </p:cNvSpPr>
          <p:nvPr>
            <p:ph type="sldImg"/>
          </p:nvPr>
        </p:nvSpPr>
        <p:spPr>
          <a:xfrm>
            <a:off x="1143000" y="684213"/>
            <a:ext cx="4572000" cy="3429000"/>
          </a:xfrm>
          <a:ln/>
        </p:spPr>
      </p:sp>
      <p:sp>
        <p:nvSpPr>
          <p:cNvPr id="931842" name="Rectangle 3"/>
          <p:cNvSpPr>
            <a:spLocks noGrp="1" noChangeArrowheads="1"/>
          </p:cNvSpPr>
          <p:nvPr>
            <p:ph type="body" idx="1"/>
          </p:nvPr>
        </p:nvSpPr>
        <p:spPr>
          <a:xfrm>
            <a:off x="685480" y="4343693"/>
            <a:ext cx="5487042" cy="4115385"/>
          </a:xfrm>
          <a:noFill/>
          <a:ln/>
        </p:spPr>
        <p:txBody>
          <a:bodyPr/>
          <a:lstStyle/>
          <a:p>
            <a:r>
              <a:rPr lang="en-US" altLang="zh-CN" smtClean="0">
                <a:latin typeface="Arial" charset="0"/>
              </a:rPr>
              <a:t>Seems the changes is involved in moving to new tasks is more radical than moving to new domains.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89" name="Rectangle 2"/>
          <p:cNvSpPr>
            <a:spLocks noGrp="1" noRot="1" noChangeAspect="1" noTextEdit="1"/>
          </p:cNvSpPr>
          <p:nvPr>
            <p:ph type="sldImg"/>
          </p:nvPr>
        </p:nvSpPr>
        <p:spPr>
          <a:ln/>
        </p:spPr>
      </p:sp>
      <p:sp>
        <p:nvSpPr>
          <p:cNvPr id="933890" name="Rectangle 3"/>
          <p:cNvSpPr>
            <a:spLocks noGrp="1"/>
          </p:cNvSpPr>
          <p:nvPr>
            <p:ph type="body" idx="1"/>
          </p:nvPr>
        </p:nvSpPr>
        <p:spPr>
          <a:noFill/>
          <a:ln/>
        </p:spPr>
        <p:txBody>
          <a:bodyPr/>
          <a:lstStyle/>
          <a:p>
            <a:endParaRPr lang="en-US" smtClean="0">
              <a:latin typeface="Arial"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8443A829-9BF5-44B4-B9D3-A638EC65590A}"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8443A829-9BF5-44B4-B9D3-A638EC65590A}"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43A829-9BF5-44B4-B9D3-A638EC65590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42D6618-88D8-42F1-8048-CE18B0911B65}" type="datetimeFigureOut">
              <a:rPr lang="zh-CN" altLang="en-US" smtClean="0"/>
              <a:pPr/>
              <a:t>2013-01-08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8443A829-9BF5-44B4-B9D3-A638EC65590A}"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2D6618-88D8-42F1-8048-CE18B0911B65}" type="datetimeFigureOut">
              <a:rPr lang="zh-CN" altLang="en-US" smtClean="0"/>
              <a:pPr/>
              <a:t>2013-01-08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443A829-9BF5-44B4-B9D3-A638EC65590A}"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2D6618-88D8-42F1-8048-CE18B0911B65}" type="datetimeFigureOut">
              <a:rPr lang="zh-CN" altLang="en-US" smtClean="0"/>
              <a:pPr/>
              <a:t>2013-01-08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443A829-9BF5-44B4-B9D3-A638EC65590A}"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2D6618-88D8-42F1-8048-CE18B0911B65}" type="datetimeFigureOut">
              <a:rPr lang="zh-CN" altLang="en-US" smtClean="0"/>
              <a:pPr/>
              <a:t>2013-01-08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443A829-9BF5-44B4-B9D3-A638EC65590A}"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6.pn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6.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12"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1988840"/>
            <a:ext cx="7772400" cy="1470025"/>
          </a:xfrm>
        </p:spPr>
        <p:txBody>
          <a:bodyPr>
            <a:noAutofit/>
          </a:bodyPr>
          <a:lstStyle/>
          <a:p>
            <a:pPr algn="ctr"/>
            <a:r>
              <a:rPr lang="en-US" altLang="zh-CN" sz="6000" dirty="0" smtClean="0"/>
              <a:t>Introduction to </a:t>
            </a:r>
            <a:br>
              <a:rPr lang="en-US" altLang="zh-CN" sz="6000" dirty="0" smtClean="0"/>
            </a:br>
            <a:r>
              <a:rPr lang="en-US" altLang="zh-CN" sz="6000" dirty="0" smtClean="0"/>
              <a:t>Transfer Learning</a:t>
            </a:r>
            <a:endParaRPr lang="zh-CN" alt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7" name="Title 1"/>
          <p:cNvSpPr>
            <a:spLocks noGrp="1"/>
          </p:cNvSpPr>
          <p:nvPr>
            <p:ph type="title"/>
          </p:nvPr>
        </p:nvSpPr>
        <p:spPr/>
        <p:txBody>
          <a:bodyPr anchor="ctr"/>
          <a:lstStyle/>
          <a:p>
            <a:pPr eaLnBrk="1" hangingPunct="1"/>
            <a:r>
              <a:rPr lang="en-US" altLang="zh-CN" sz="4000" smtClean="0">
                <a:latin typeface="Tahoma" pitchFamily="34" charset="0"/>
                <a:ea typeface="华文中宋"/>
                <a:cs typeface="华文中宋"/>
              </a:rPr>
              <a:t>Transfer Learning? </a:t>
            </a:r>
            <a:endParaRPr lang="zh-CN" altLang="en-US" sz="4000" smtClean="0">
              <a:latin typeface="Tahoma" pitchFamily="34" charset="0"/>
              <a:ea typeface="华文中宋"/>
              <a:cs typeface="华文中宋"/>
            </a:endParaRPr>
          </a:p>
        </p:txBody>
      </p:sp>
      <p:sp>
        <p:nvSpPr>
          <p:cNvPr id="930818" name="内容占位符 6"/>
          <p:cNvSpPr>
            <a:spLocks noGrp="1"/>
          </p:cNvSpPr>
          <p:nvPr>
            <p:ph idx="1"/>
          </p:nvPr>
        </p:nvSpPr>
        <p:spPr/>
        <p:txBody>
          <a:bodyPr/>
          <a:lstStyle/>
          <a:p>
            <a:r>
              <a:rPr lang="en-US" dirty="0" smtClean="0"/>
              <a:t>People often transfer knowledge to novel situations</a:t>
            </a:r>
          </a:p>
          <a:p>
            <a:pPr lvl="1"/>
            <a:r>
              <a:rPr lang="en-US" dirty="0" smtClean="0"/>
              <a:t>Chess </a:t>
            </a:r>
            <a:r>
              <a:rPr lang="en-US" dirty="0" smtClean="0">
                <a:sym typeface="Wingdings" pitchFamily="2" charset="2"/>
              </a:rPr>
              <a:t></a:t>
            </a:r>
            <a:r>
              <a:rPr lang="en-US" dirty="0" smtClean="0"/>
              <a:t> Checkers</a:t>
            </a:r>
          </a:p>
          <a:p>
            <a:pPr lvl="1"/>
            <a:r>
              <a:rPr lang="en-US" dirty="0" smtClean="0"/>
              <a:t>C++ </a:t>
            </a:r>
            <a:r>
              <a:rPr lang="en-US" dirty="0" smtClean="0">
                <a:sym typeface="Wingdings" pitchFamily="2" charset="2"/>
              </a:rPr>
              <a:t></a:t>
            </a:r>
            <a:r>
              <a:rPr lang="en-US" dirty="0" smtClean="0"/>
              <a:t> Java</a:t>
            </a:r>
          </a:p>
          <a:p>
            <a:pPr lvl="1"/>
            <a:r>
              <a:rPr lang="en-US" dirty="0" smtClean="0"/>
              <a:t>Physics </a:t>
            </a:r>
            <a:r>
              <a:rPr lang="en-US" dirty="0" smtClean="0">
                <a:sym typeface="Wingdings" pitchFamily="2" charset="2"/>
              </a:rPr>
              <a:t> </a:t>
            </a:r>
            <a:r>
              <a:rPr lang="en-US" dirty="0" smtClean="0"/>
              <a:t>Computer Science</a:t>
            </a:r>
          </a:p>
        </p:txBody>
      </p:sp>
      <p:sp>
        <p:nvSpPr>
          <p:cNvPr id="88070" name="Rectangle 6"/>
          <p:cNvSpPr>
            <a:spLocks noChangeArrowheads="1"/>
          </p:cNvSpPr>
          <p:nvPr/>
        </p:nvSpPr>
        <p:spPr bwMode="auto">
          <a:xfrm>
            <a:off x="838200" y="4114800"/>
            <a:ext cx="7929563" cy="1752600"/>
          </a:xfrm>
          <a:prstGeom prst="rect">
            <a:avLst/>
          </a:prstGeom>
          <a:solidFill>
            <a:srgbClr val="FFFFCC"/>
          </a:solidFill>
          <a:ln w="25400">
            <a:solidFill>
              <a:srgbClr val="800000"/>
            </a:solidFill>
            <a:miter lim="800000"/>
            <a:headEnd/>
            <a:tailEnd/>
          </a:ln>
        </p:spPr>
        <p:txBody>
          <a:bodyPr lIns="90487" tIns="44450" rIns="90487" bIns="44450"/>
          <a:lstStyle/>
          <a:p>
            <a:pPr marL="284163" indent="-284163">
              <a:spcBef>
                <a:spcPts val="600"/>
              </a:spcBef>
              <a:buClr>
                <a:schemeClr val="accent1"/>
              </a:buClr>
              <a:buSzPct val="80000"/>
              <a:buFont typeface="Wingdings 2" pitchFamily="18" charset="2"/>
              <a:buNone/>
            </a:pPr>
            <a:r>
              <a:rPr lang="en-US" altLang="zh-CN" sz="2800" b="0" dirty="0">
                <a:latin typeface="Gill Sans MT" pitchFamily="34" charset="0"/>
                <a:ea typeface="宋体" pitchFamily="2" charset="-122"/>
              </a:rPr>
              <a:t>Transfer </a:t>
            </a:r>
            <a:r>
              <a:rPr lang="en-US" altLang="zh-CN" sz="2800" b="0" dirty="0" smtClean="0">
                <a:latin typeface="Gill Sans MT" pitchFamily="34" charset="0"/>
                <a:ea typeface="宋体" pitchFamily="2" charset="-122"/>
              </a:rPr>
              <a:t>Learning:</a:t>
            </a:r>
            <a:endParaRPr lang="en-US" altLang="zh-CN" sz="2800" b="0" dirty="0">
              <a:latin typeface="Gill Sans MT" pitchFamily="34" charset="0"/>
              <a:ea typeface="宋体" pitchFamily="2" charset="-122"/>
            </a:endParaRPr>
          </a:p>
          <a:p>
            <a:pPr marL="461963" lvl="1" indent="-4763">
              <a:spcBef>
                <a:spcPts val="550"/>
              </a:spcBef>
              <a:buClr>
                <a:schemeClr val="accent1"/>
              </a:buClr>
              <a:buFont typeface="Verdana" pitchFamily="34" charset="0"/>
              <a:buNone/>
            </a:pPr>
            <a:r>
              <a:rPr lang="en-US" altLang="zh-CN" sz="2400" b="0" dirty="0">
                <a:solidFill>
                  <a:srgbClr val="800000"/>
                </a:solidFill>
                <a:latin typeface="Gill Sans MT" pitchFamily="34" charset="0"/>
                <a:ea typeface="宋体" pitchFamily="2" charset="-122"/>
              </a:rPr>
              <a:t>The ability of a system to recognize and apply knowledge and skills learned in previous tasks to novel tasks (or new domains)</a:t>
            </a:r>
          </a:p>
        </p:txBody>
      </p:sp>
    </p:spTree>
    <p:custDataLst>
      <p:tags r:id="rId1"/>
    </p:custDataLst>
    <p:extLst>
      <p:ext uri="{BB962C8B-B14F-4D97-AF65-F5344CB8AC3E}">
        <p14:creationId xmlns:p14="http://schemas.microsoft.com/office/powerpoint/2010/main" xmlns="" val="1711330174"/>
      </p:ext>
    </p:extLst>
  </p:cSld>
  <p:clrMapOvr>
    <a:masterClrMapping/>
  </p:clrMapOvr>
  <p:transition advTm="6230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5" name="Title 1"/>
          <p:cNvSpPr>
            <a:spLocks noGrp="1"/>
          </p:cNvSpPr>
          <p:nvPr>
            <p:ph type="title"/>
          </p:nvPr>
        </p:nvSpPr>
        <p:spPr>
          <a:xfrm>
            <a:off x="35496" y="188640"/>
            <a:ext cx="9001000" cy="700088"/>
          </a:xfrm>
        </p:spPr>
        <p:txBody>
          <a:bodyPr>
            <a:noAutofit/>
          </a:bodyPr>
          <a:lstStyle/>
          <a:p>
            <a:r>
              <a:rPr lang="en-US" altLang="zh-CN" sz="4800" b="1" dirty="0" smtClean="0">
                <a:ea typeface="宋体" pitchFamily="2" charset="-122"/>
              </a:rPr>
              <a:t>Transfer Learning: Source Domains</a:t>
            </a:r>
            <a:endParaRPr lang="zh-CN" altLang="en-US" sz="4800" b="1" dirty="0" smtClean="0">
              <a:ea typeface="宋体" pitchFamily="2" charset="-122"/>
            </a:endParaRPr>
          </a:p>
        </p:txBody>
      </p:sp>
      <p:grpSp>
        <p:nvGrpSpPr>
          <p:cNvPr id="2" name="Group 3"/>
          <p:cNvGrpSpPr>
            <a:grpSpLocks/>
          </p:cNvGrpSpPr>
          <p:nvPr/>
        </p:nvGrpSpPr>
        <p:grpSpPr bwMode="auto">
          <a:xfrm>
            <a:off x="1879600" y="1219200"/>
            <a:ext cx="5740400" cy="1143000"/>
            <a:chOff x="1594678" y="1928802"/>
            <a:chExt cx="5740330" cy="1143008"/>
          </a:xfrm>
        </p:grpSpPr>
        <p:sp>
          <p:nvSpPr>
            <p:cNvPr id="5" name="Rectangle 4"/>
            <p:cNvSpPr/>
            <p:nvPr/>
          </p:nvSpPr>
          <p:spPr>
            <a:xfrm>
              <a:off x="3213908" y="1928802"/>
              <a:ext cx="2501869" cy="11430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altLang="zh-CN" sz="2800">
                  <a:solidFill>
                    <a:schemeClr val="tx1"/>
                  </a:solidFill>
                  <a:latin typeface="Tahoma" pitchFamily="34" charset="0"/>
                  <a:ea typeface="宋体" pitchFamily="2" charset="-122"/>
                </a:rPr>
                <a:t>Learning</a:t>
              </a:r>
              <a:endParaRPr lang="zh-CN" altLang="en-US">
                <a:solidFill>
                  <a:schemeClr val="tx1"/>
                </a:solidFill>
                <a:latin typeface="Tahoma" pitchFamily="34" charset="0"/>
                <a:ea typeface="宋体" pitchFamily="2" charset="-122"/>
              </a:endParaRPr>
            </a:p>
          </p:txBody>
        </p:sp>
        <p:cxnSp>
          <p:nvCxnSpPr>
            <p:cNvPr id="6" name="Straight Arrow Connector 5"/>
            <p:cNvCxnSpPr/>
            <p:nvPr/>
          </p:nvCxnSpPr>
          <p:spPr>
            <a:xfrm>
              <a:off x="1594678" y="2500306"/>
              <a:ext cx="161923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15778" y="2500306"/>
              <a:ext cx="161923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2891" name="TextBox 7"/>
            <p:cNvSpPr txBox="1">
              <a:spLocks noChangeArrowheads="1"/>
            </p:cNvSpPr>
            <p:nvPr/>
          </p:nvSpPr>
          <p:spPr bwMode="auto">
            <a:xfrm>
              <a:off x="1785918" y="2143116"/>
              <a:ext cx="1214446" cy="369332"/>
            </a:xfrm>
            <a:prstGeom prst="rect">
              <a:avLst/>
            </a:prstGeom>
            <a:noFill/>
            <a:ln w="9525">
              <a:noFill/>
              <a:miter lim="800000"/>
              <a:headEnd/>
              <a:tailEnd/>
            </a:ln>
          </p:spPr>
          <p:txBody>
            <a:bodyPr>
              <a:spAutoFit/>
            </a:bodyPr>
            <a:lstStyle/>
            <a:p>
              <a:pPr algn="ctr" eaLnBrk="0" hangingPunct="0"/>
              <a:r>
                <a:rPr lang="en-US" altLang="zh-CN">
                  <a:latin typeface="Calibri" pitchFamily="34" charset="0"/>
                  <a:ea typeface="宋体" pitchFamily="2" charset="-122"/>
                </a:rPr>
                <a:t>Input</a:t>
              </a:r>
              <a:endParaRPr lang="zh-CN" altLang="en-US">
                <a:latin typeface="Calibri" pitchFamily="34" charset="0"/>
                <a:ea typeface="宋体" pitchFamily="2" charset="-122"/>
              </a:endParaRPr>
            </a:p>
          </p:txBody>
        </p:sp>
        <p:sp>
          <p:nvSpPr>
            <p:cNvPr id="932892" name="TextBox 8"/>
            <p:cNvSpPr txBox="1">
              <a:spLocks noChangeArrowheads="1"/>
            </p:cNvSpPr>
            <p:nvPr/>
          </p:nvSpPr>
          <p:spPr bwMode="auto">
            <a:xfrm>
              <a:off x="5929322" y="2143116"/>
              <a:ext cx="1214446" cy="369332"/>
            </a:xfrm>
            <a:prstGeom prst="rect">
              <a:avLst/>
            </a:prstGeom>
            <a:noFill/>
            <a:ln w="9525">
              <a:noFill/>
              <a:miter lim="800000"/>
              <a:headEnd/>
              <a:tailEnd/>
            </a:ln>
          </p:spPr>
          <p:txBody>
            <a:bodyPr>
              <a:spAutoFit/>
            </a:bodyPr>
            <a:lstStyle/>
            <a:p>
              <a:pPr algn="ctr" eaLnBrk="0" hangingPunct="0"/>
              <a:r>
                <a:rPr lang="en-US" altLang="zh-CN">
                  <a:latin typeface="Calibri" pitchFamily="34" charset="0"/>
                  <a:ea typeface="宋体" pitchFamily="2" charset="-122"/>
                </a:rPr>
                <a:t>Output</a:t>
              </a:r>
              <a:endParaRPr lang="zh-CN" altLang="en-US">
                <a:latin typeface="Calibri" pitchFamily="34" charset="0"/>
                <a:ea typeface="宋体" pitchFamily="2" charset="-122"/>
              </a:endParaRPr>
            </a:p>
          </p:txBody>
        </p:sp>
      </p:grpSp>
      <p:sp>
        <p:nvSpPr>
          <p:cNvPr id="10" name="Cloud 9"/>
          <p:cNvSpPr/>
          <p:nvPr/>
        </p:nvSpPr>
        <p:spPr>
          <a:xfrm>
            <a:off x="3022600" y="3276600"/>
            <a:ext cx="3400425" cy="1200150"/>
          </a:xfrm>
          <a:prstGeom prst="cloud">
            <a:avLst/>
          </a:prstGeom>
          <a:solidFill>
            <a:srgbClr val="0000FF"/>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altLang="zh-CN" sz="3200" dirty="0">
                <a:solidFill>
                  <a:srgbClr val="FFFFFF"/>
                </a:solidFill>
                <a:latin typeface="Tahoma" pitchFamily="34" charset="0"/>
                <a:ea typeface="宋体" pitchFamily="2" charset="-122"/>
              </a:rPr>
              <a:t>Source </a:t>
            </a:r>
            <a:r>
              <a:rPr lang="en-US" altLang="zh-CN" sz="3200" dirty="0" smtClean="0">
                <a:solidFill>
                  <a:srgbClr val="FFFFFF"/>
                </a:solidFill>
                <a:latin typeface="Tahoma" pitchFamily="34" charset="0"/>
                <a:ea typeface="宋体" pitchFamily="2" charset="-122"/>
              </a:rPr>
              <a:t>Domains</a:t>
            </a:r>
            <a:endParaRPr lang="zh-CN" altLang="en-US" sz="3200" dirty="0">
              <a:solidFill>
                <a:srgbClr val="FFFFFF"/>
              </a:solidFill>
              <a:latin typeface="Tahoma" pitchFamily="34" charset="0"/>
              <a:ea typeface="宋体" pitchFamily="2" charset="-122"/>
            </a:endParaRPr>
          </a:p>
        </p:txBody>
      </p:sp>
      <p:sp>
        <p:nvSpPr>
          <p:cNvPr id="11" name="Up Arrow 10"/>
          <p:cNvSpPr/>
          <p:nvPr/>
        </p:nvSpPr>
        <p:spPr>
          <a:xfrm>
            <a:off x="4522788" y="2433638"/>
            <a:ext cx="500062" cy="78581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zh-CN" altLang="en-US">
              <a:solidFill>
                <a:srgbClr val="FFFFFF"/>
              </a:solidFill>
              <a:latin typeface="Tahoma" pitchFamily="34" charset="0"/>
              <a:ea typeface="宋体" pitchFamily="2" charset="-122"/>
            </a:endParaRPr>
          </a:p>
        </p:txBody>
      </p:sp>
      <p:graphicFrame>
        <p:nvGraphicFramePr>
          <p:cNvPr id="14" name="内容占位符 4"/>
          <p:cNvGraphicFramePr>
            <a:graphicFrameLocks/>
          </p:cNvGraphicFramePr>
          <p:nvPr/>
        </p:nvGraphicFramePr>
        <p:xfrm>
          <a:off x="395535" y="4562475"/>
          <a:ext cx="8424936" cy="2094758"/>
        </p:xfrm>
        <a:graphic>
          <a:graphicData uri="http://schemas.openxmlformats.org/drawingml/2006/table">
            <a:tbl>
              <a:tblPr firstRow="1" bandRow="1">
                <a:tableStyleId>{5C22544A-7EE6-4342-B048-85BDC9FD1C3A}</a:tableStyleId>
              </a:tblPr>
              <a:tblGrid>
                <a:gridCol w="2808312"/>
                <a:gridCol w="2808312"/>
                <a:gridCol w="2808312"/>
              </a:tblGrid>
              <a:tr h="635899">
                <a:tc>
                  <a:txBody>
                    <a:bodyPr/>
                    <a:lstStyle/>
                    <a:p>
                      <a:endParaRPr lang="en-US" dirty="0"/>
                    </a:p>
                  </a:txBody>
                  <a:tcPr>
                    <a:solidFill>
                      <a:srgbClr val="0000FF"/>
                    </a:solidFill>
                  </a:tcPr>
                </a:tc>
                <a:tc>
                  <a:txBody>
                    <a:bodyPr/>
                    <a:lstStyle/>
                    <a:p>
                      <a:r>
                        <a:rPr lang="en-US" sz="2400" b="1" dirty="0" smtClean="0"/>
                        <a:t>Source Domain</a:t>
                      </a:r>
                      <a:endParaRPr lang="en-US" sz="2400" b="1" dirty="0"/>
                    </a:p>
                  </a:txBody>
                  <a:tcPr>
                    <a:solidFill>
                      <a:srgbClr val="0000FF"/>
                    </a:solidFill>
                  </a:tcPr>
                </a:tc>
                <a:tc>
                  <a:txBody>
                    <a:bodyPr/>
                    <a:lstStyle/>
                    <a:p>
                      <a:r>
                        <a:rPr lang="en-US" sz="2400" b="1" dirty="0" smtClean="0"/>
                        <a:t>Target Domain</a:t>
                      </a:r>
                      <a:endParaRPr lang="en-US" sz="2400" b="1" dirty="0"/>
                    </a:p>
                  </a:txBody>
                  <a:tcPr>
                    <a:solidFill>
                      <a:srgbClr val="0000FF"/>
                    </a:solidFill>
                  </a:tcPr>
                </a:tc>
              </a:tr>
              <a:tr h="763078">
                <a:tc>
                  <a:txBody>
                    <a:bodyPr/>
                    <a:lstStyle/>
                    <a:p>
                      <a:r>
                        <a:rPr lang="en-US" sz="2400" b="1" dirty="0" smtClean="0"/>
                        <a:t>Training Data</a:t>
                      </a:r>
                      <a:endParaRPr lang="en-US" sz="2400" b="1" dirty="0"/>
                    </a:p>
                  </a:txBody>
                  <a:tcPr>
                    <a:solidFill>
                      <a:schemeClr val="tx2">
                        <a:lumMod val="20000"/>
                        <a:lumOff val="80000"/>
                      </a:schemeClr>
                    </a:solidFill>
                  </a:tcPr>
                </a:tc>
                <a:tc>
                  <a:txBody>
                    <a:bodyPr/>
                    <a:lstStyle/>
                    <a:p>
                      <a:r>
                        <a:rPr lang="en-US" sz="2400" b="1" dirty="0" smtClean="0"/>
                        <a:t>Labeled/Unlabeled</a:t>
                      </a:r>
                      <a:endParaRPr lang="en-US" sz="2400" b="1" dirty="0"/>
                    </a:p>
                  </a:txBody>
                  <a:tcPr>
                    <a:solidFill>
                      <a:schemeClr val="tx2">
                        <a:lumMod val="20000"/>
                        <a:lumOff val="80000"/>
                      </a:schemeClr>
                    </a:solidFill>
                  </a:tcPr>
                </a:tc>
                <a:tc>
                  <a:txBody>
                    <a:bodyPr/>
                    <a:lstStyle/>
                    <a:p>
                      <a:r>
                        <a:rPr lang="en-US" sz="2400" b="1" dirty="0" smtClean="0"/>
                        <a:t>Labeled/Unlabeled</a:t>
                      </a:r>
                      <a:endParaRPr lang="en-US" sz="2400" b="1" dirty="0"/>
                    </a:p>
                  </a:txBody>
                  <a:tcPr>
                    <a:solidFill>
                      <a:schemeClr val="tx2">
                        <a:lumMod val="20000"/>
                        <a:lumOff val="80000"/>
                      </a:schemeClr>
                    </a:solidFill>
                  </a:tcPr>
                </a:tc>
              </a:tr>
              <a:tr h="635899">
                <a:tc>
                  <a:txBody>
                    <a:bodyPr/>
                    <a:lstStyle/>
                    <a:p>
                      <a:r>
                        <a:rPr lang="en-US" sz="2400" b="1" dirty="0" smtClean="0"/>
                        <a:t>Test Data</a:t>
                      </a:r>
                      <a:endParaRPr lang="en-US" sz="2400" b="1" dirty="0"/>
                    </a:p>
                  </a:txBody>
                  <a:tcPr/>
                </a:tc>
                <a:tc>
                  <a:txBody>
                    <a:bodyPr/>
                    <a:lstStyle/>
                    <a:p>
                      <a:endParaRPr lang="en-US" sz="2400" b="1" dirty="0"/>
                    </a:p>
                  </a:txBody>
                  <a:tcPr/>
                </a:tc>
                <a:tc>
                  <a:txBody>
                    <a:bodyPr/>
                    <a:lstStyle/>
                    <a:p>
                      <a:r>
                        <a:rPr lang="en-US" sz="2400" b="1" dirty="0" smtClean="0"/>
                        <a:t>Unlabeled</a:t>
                      </a:r>
                      <a:endParaRPr lang="en-US" sz="2400" b="1" dirty="0"/>
                    </a:p>
                  </a:txBody>
                  <a:tcPr/>
                </a:tc>
              </a:tr>
            </a:tbl>
          </a:graphicData>
        </a:graphic>
      </p:graphicFrame>
    </p:spTree>
    <p:custDataLst>
      <p:tags r:id="rId1"/>
    </p:custDataLst>
    <p:extLst>
      <p:ext uri="{BB962C8B-B14F-4D97-AF65-F5344CB8AC3E}">
        <p14:creationId xmlns:p14="http://schemas.microsoft.com/office/powerpoint/2010/main" xmlns="" val="2825897140"/>
      </p:ext>
    </p:extLst>
  </p:cSld>
  <p:clrMapOvr>
    <a:masterClrMapping/>
  </p:clrMapOvr>
  <p:transition advTm="2732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544" y="476672"/>
            <a:ext cx="9649072" cy="1143000"/>
          </a:xfrm>
        </p:spPr>
        <p:txBody>
          <a:bodyPr>
            <a:noAutofit/>
          </a:bodyPr>
          <a:lstStyle/>
          <a:p>
            <a:r>
              <a:rPr lang="en-US" altLang="zh-CN" b="1" dirty="0" smtClean="0"/>
              <a:t>A unified definition of </a:t>
            </a:r>
            <a:br>
              <a:rPr lang="en-US" altLang="zh-CN" b="1" dirty="0" smtClean="0"/>
            </a:br>
            <a:r>
              <a:rPr lang="en-US" altLang="zh-CN" b="1" dirty="0" smtClean="0"/>
              <a:t>transfer learning</a:t>
            </a:r>
            <a:endParaRPr lang="zh-CN" alt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2348880"/>
            <a:ext cx="8615354"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304800"/>
            <a:ext cx="9143999" cy="589819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229600" cy="1143000"/>
          </a:xfrm>
        </p:spPr>
        <p:txBody>
          <a:bodyPr>
            <a:normAutofit fontScale="90000"/>
          </a:bodyPr>
          <a:lstStyle/>
          <a:p>
            <a:r>
              <a:rPr lang="en-US" altLang="zh-CN" dirty="0" smtClean="0"/>
              <a:t>Relationship between Traditional Machine Learning and Various Transfer Learning Settings</a:t>
            </a:r>
            <a:endParaRPr lang="zh-CN" altLang="en-US" dirty="0"/>
          </a:p>
        </p:txBody>
      </p:sp>
      <p:graphicFrame>
        <p:nvGraphicFramePr>
          <p:cNvPr id="4" name="内容占位符 3"/>
          <p:cNvGraphicFramePr>
            <a:graphicFrameLocks noGrp="1"/>
          </p:cNvGraphicFramePr>
          <p:nvPr>
            <p:ph idx="1"/>
          </p:nvPr>
        </p:nvGraphicFramePr>
        <p:xfrm>
          <a:off x="179512" y="1906384"/>
          <a:ext cx="8784976" cy="5486400"/>
        </p:xfrm>
        <a:graphic>
          <a:graphicData uri="http://schemas.openxmlformats.org/drawingml/2006/table">
            <a:tbl>
              <a:tblPr firstRow="1" bandRow="1">
                <a:tableStyleId>{5C22544A-7EE6-4342-B048-85BDC9FD1C3A}</a:tableStyleId>
              </a:tblPr>
              <a:tblGrid>
                <a:gridCol w="2196244"/>
                <a:gridCol w="2196244"/>
                <a:gridCol w="2196244"/>
                <a:gridCol w="2196244"/>
              </a:tblGrid>
              <a:tr h="803113">
                <a:tc gridSpan="2">
                  <a:txBody>
                    <a:bodyPr/>
                    <a:lstStyle/>
                    <a:p>
                      <a:r>
                        <a:rPr lang="en-US" altLang="zh-CN" sz="2800" dirty="0" smtClean="0"/>
                        <a:t>Learning</a:t>
                      </a:r>
                      <a:r>
                        <a:rPr lang="en-US" altLang="zh-CN" sz="2800" baseline="0" dirty="0" smtClean="0"/>
                        <a:t> Settings</a:t>
                      </a:r>
                      <a:endParaRPr lang="zh-CN" altLang="en-US" sz="2800" dirty="0"/>
                    </a:p>
                  </a:txBody>
                  <a:tcPr/>
                </a:tc>
                <a:tc hMerge="1">
                  <a:txBody>
                    <a:bodyPr/>
                    <a:lstStyle/>
                    <a:p>
                      <a:endParaRPr lang="zh-CN" altLang="en-US" dirty="0"/>
                    </a:p>
                  </a:txBody>
                  <a:tcPr/>
                </a:tc>
                <a:tc>
                  <a:txBody>
                    <a:bodyPr/>
                    <a:lstStyle/>
                    <a:p>
                      <a:r>
                        <a:rPr lang="en-US" altLang="zh-CN" sz="2400" dirty="0" smtClean="0"/>
                        <a:t>Source and Target Domains</a:t>
                      </a:r>
                      <a:endParaRPr lang="zh-CN" altLang="en-US" sz="2400" dirty="0"/>
                    </a:p>
                  </a:txBody>
                  <a:tcPr/>
                </a:tc>
                <a:tc>
                  <a:txBody>
                    <a:bodyPr/>
                    <a:lstStyle/>
                    <a:p>
                      <a:r>
                        <a:rPr lang="en-US" altLang="zh-CN" sz="2400" dirty="0" smtClean="0"/>
                        <a:t>Source</a:t>
                      </a:r>
                      <a:r>
                        <a:rPr lang="en-US" altLang="zh-CN" sz="2400" baseline="0" dirty="0" smtClean="0"/>
                        <a:t> and Target Tasks</a:t>
                      </a:r>
                      <a:endParaRPr lang="zh-CN" altLang="en-US" sz="2400" dirty="0"/>
                    </a:p>
                  </a:txBody>
                  <a:tcPr/>
                </a:tc>
              </a:tr>
              <a:tr h="465296">
                <a:tc gridSpan="2">
                  <a:txBody>
                    <a:bodyPr/>
                    <a:lstStyle/>
                    <a:p>
                      <a:r>
                        <a:rPr lang="en-US" altLang="zh-CN" sz="2400" b="1" dirty="0" smtClean="0"/>
                        <a:t>Traditional Machine Learning</a:t>
                      </a:r>
                      <a:endParaRPr lang="zh-CN" altLang="en-US" sz="2400" b="1" dirty="0"/>
                    </a:p>
                  </a:txBody>
                  <a:tcPr/>
                </a:tc>
                <a:tc hMerge="1">
                  <a:txBody>
                    <a:bodyPr/>
                    <a:lstStyle/>
                    <a:p>
                      <a:endParaRPr lang="zh-CN" altLang="en-US" dirty="0"/>
                    </a:p>
                  </a:txBody>
                  <a:tcPr/>
                </a:tc>
                <a:tc>
                  <a:txBody>
                    <a:bodyPr/>
                    <a:lstStyle/>
                    <a:p>
                      <a:r>
                        <a:rPr lang="en-US" altLang="zh-CN" sz="2400" b="1" dirty="0" smtClean="0"/>
                        <a:t>The same</a:t>
                      </a:r>
                      <a:endParaRPr lang="zh-CN" altLang="en-US" sz="2400" b="1" dirty="0"/>
                    </a:p>
                  </a:txBody>
                  <a:tcPr/>
                </a:tc>
                <a:tc>
                  <a:txBody>
                    <a:bodyPr/>
                    <a:lstStyle/>
                    <a:p>
                      <a:r>
                        <a:rPr lang="en-US" altLang="zh-CN" sz="2400" b="1" dirty="0" smtClean="0"/>
                        <a:t>The same</a:t>
                      </a:r>
                      <a:endParaRPr lang="zh-CN" altLang="en-US" sz="2400" b="1" dirty="0"/>
                    </a:p>
                  </a:txBody>
                  <a:tcPr/>
                </a:tc>
              </a:tr>
              <a:tr h="465296">
                <a:tc rowSpan="3">
                  <a:txBody>
                    <a:bodyPr/>
                    <a:lstStyle/>
                    <a:p>
                      <a:pPr marL="0" algn="l" defTabSz="914400" rtl="0" eaLnBrk="1" latinLnBrk="0" hangingPunct="1"/>
                      <a:r>
                        <a:rPr lang="en-US" altLang="zh-CN" sz="2400" b="1" kern="1200" dirty="0" smtClean="0">
                          <a:solidFill>
                            <a:schemeClr val="dk1"/>
                          </a:solidFill>
                          <a:latin typeface="+mn-lt"/>
                          <a:ea typeface="+mn-ea"/>
                          <a:cs typeface="+mn-cs"/>
                        </a:rPr>
                        <a:t>Transfer Learning</a:t>
                      </a:r>
                      <a:endParaRPr lang="zh-CN" altLang="en-US" sz="2400" b="1" kern="1200" dirty="0" smtClean="0">
                        <a:solidFill>
                          <a:schemeClr val="dk1"/>
                        </a:solidFill>
                        <a:latin typeface="+mn-lt"/>
                        <a:ea typeface="+mn-ea"/>
                        <a:cs typeface="+mn-cs"/>
                      </a:endParaRPr>
                    </a:p>
                  </a:txBody>
                  <a:tcPr/>
                </a:tc>
                <a:tc rowSpan="2">
                  <a:txBody>
                    <a:bodyPr/>
                    <a:lstStyle/>
                    <a:p>
                      <a:r>
                        <a:rPr lang="en-US" altLang="zh-CN" sz="2400" b="1" kern="1200" dirty="0" smtClean="0">
                          <a:solidFill>
                            <a:schemeClr val="dk1"/>
                          </a:solidFill>
                          <a:latin typeface="+mn-lt"/>
                          <a:ea typeface="+mn-ea"/>
                          <a:cs typeface="+mn-cs"/>
                        </a:rPr>
                        <a:t>Inductive Transfer Learning / Unsupervised Transfer Learning</a:t>
                      </a:r>
                      <a:endParaRPr lang="zh-CN" altLang="en-US" sz="24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altLang="zh-CN" sz="2400" b="1" kern="1200" dirty="0" smtClean="0">
                          <a:solidFill>
                            <a:schemeClr val="dk1"/>
                          </a:solidFill>
                          <a:latin typeface="+mn-lt"/>
                          <a:ea typeface="+mn-ea"/>
                          <a:cs typeface="+mn-cs"/>
                        </a:rPr>
                        <a:t>The same</a:t>
                      </a:r>
                      <a:endParaRPr lang="zh-CN" altLang="en-US" sz="24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altLang="zh-CN" sz="2400" b="1" kern="1200" dirty="0" smtClean="0">
                          <a:solidFill>
                            <a:schemeClr val="dk1"/>
                          </a:solidFill>
                          <a:latin typeface="+mn-lt"/>
                          <a:ea typeface="+mn-ea"/>
                          <a:cs typeface="+mn-cs"/>
                        </a:rPr>
                        <a:t>Different but related</a:t>
                      </a:r>
                      <a:endParaRPr lang="zh-CN" altLang="en-US" sz="2400" b="1" kern="1200" dirty="0" smtClean="0">
                        <a:solidFill>
                          <a:schemeClr val="dk1"/>
                        </a:solidFill>
                        <a:latin typeface="+mn-lt"/>
                        <a:ea typeface="+mn-ea"/>
                        <a:cs typeface="+mn-cs"/>
                      </a:endParaRPr>
                    </a:p>
                  </a:txBody>
                  <a:tcPr/>
                </a:tc>
              </a:tr>
              <a:tr h="465296">
                <a:tc vMerge="1">
                  <a:txBody>
                    <a:bodyPr/>
                    <a:lstStyle/>
                    <a:p>
                      <a:endParaRPr lang="zh-CN" altLang="en-US" dirty="0"/>
                    </a:p>
                  </a:txBody>
                  <a:tcPr/>
                </a:tc>
                <a:tc vMerge="1">
                  <a:txBody>
                    <a:bodyPr/>
                    <a:lstStyle/>
                    <a:p>
                      <a:endParaRPr lang="zh-CN" altLang="en-US" dirty="0"/>
                    </a:p>
                  </a:txBody>
                  <a:tcPr/>
                </a:tc>
                <a:tc>
                  <a:txBody>
                    <a:bodyPr/>
                    <a:lstStyle/>
                    <a:p>
                      <a:pPr marL="0" algn="l" defTabSz="914400" rtl="0" eaLnBrk="1" latinLnBrk="0" hangingPunct="1"/>
                      <a:r>
                        <a:rPr lang="en-US" altLang="zh-CN" sz="2400" b="1" kern="1200" dirty="0" smtClean="0">
                          <a:solidFill>
                            <a:schemeClr val="dk1"/>
                          </a:solidFill>
                          <a:latin typeface="+mn-lt"/>
                          <a:ea typeface="+mn-ea"/>
                          <a:cs typeface="+mn-cs"/>
                        </a:rPr>
                        <a:t>Different but related</a:t>
                      </a:r>
                      <a:endParaRPr lang="zh-CN" altLang="en-US" sz="24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altLang="zh-CN" sz="2400" b="1" kern="1200" dirty="0" smtClean="0">
                          <a:solidFill>
                            <a:schemeClr val="dk1"/>
                          </a:solidFill>
                          <a:latin typeface="+mn-lt"/>
                          <a:ea typeface="+mn-ea"/>
                          <a:cs typeface="+mn-cs"/>
                        </a:rPr>
                        <a:t>Different but related</a:t>
                      </a:r>
                      <a:endParaRPr lang="zh-CN" altLang="en-US" sz="2400" b="1" kern="1200" dirty="0" smtClean="0">
                        <a:solidFill>
                          <a:schemeClr val="dk1"/>
                        </a:solidFill>
                        <a:latin typeface="+mn-lt"/>
                        <a:ea typeface="+mn-ea"/>
                        <a:cs typeface="+mn-cs"/>
                      </a:endParaRPr>
                    </a:p>
                  </a:txBody>
                  <a:tcPr/>
                </a:tc>
              </a:tr>
              <a:tr h="465296">
                <a:tc vMerge="1">
                  <a:txBody>
                    <a:bodyPr/>
                    <a:lstStyle/>
                    <a:p>
                      <a:endParaRPr lang="zh-CN" altLang="en-US" dirty="0"/>
                    </a:p>
                  </a:txBody>
                  <a:tcPr/>
                </a:tc>
                <a:tc>
                  <a:txBody>
                    <a:bodyPr/>
                    <a:lstStyle/>
                    <a:p>
                      <a:pPr marL="0" algn="l" defTabSz="914400" rtl="0" eaLnBrk="1" latinLnBrk="0" hangingPunct="1"/>
                      <a:r>
                        <a:rPr lang="en-US" altLang="zh-CN" sz="2400" b="1" kern="1200" dirty="0" err="1" smtClean="0">
                          <a:solidFill>
                            <a:schemeClr val="dk1"/>
                          </a:solidFill>
                          <a:latin typeface="+mn-lt"/>
                          <a:ea typeface="+mn-ea"/>
                          <a:cs typeface="+mn-cs"/>
                        </a:rPr>
                        <a:t>Transductive</a:t>
                      </a:r>
                      <a:r>
                        <a:rPr lang="en-US" altLang="zh-CN" sz="2400" b="1" kern="1200" dirty="0" smtClean="0">
                          <a:solidFill>
                            <a:schemeClr val="dk1"/>
                          </a:solidFill>
                          <a:latin typeface="+mn-lt"/>
                          <a:ea typeface="+mn-ea"/>
                          <a:cs typeface="+mn-cs"/>
                        </a:rPr>
                        <a:t> Transfer Learning</a:t>
                      </a:r>
                      <a:endParaRPr lang="zh-CN" altLang="en-US" sz="24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altLang="zh-CN" sz="2400" b="1" kern="1200" dirty="0" smtClean="0">
                          <a:solidFill>
                            <a:schemeClr val="dk1"/>
                          </a:solidFill>
                          <a:latin typeface="+mn-lt"/>
                          <a:ea typeface="+mn-ea"/>
                          <a:cs typeface="+mn-cs"/>
                        </a:rPr>
                        <a:t>Different but related</a:t>
                      </a:r>
                      <a:endParaRPr lang="zh-CN" altLang="en-US" sz="24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altLang="zh-CN" sz="2400" b="1" kern="1200" dirty="0" smtClean="0">
                          <a:solidFill>
                            <a:schemeClr val="dk1"/>
                          </a:solidFill>
                          <a:latin typeface="+mn-lt"/>
                          <a:ea typeface="+mn-ea"/>
                          <a:cs typeface="+mn-cs"/>
                        </a:rPr>
                        <a:t>The same</a:t>
                      </a:r>
                      <a:endParaRPr lang="zh-CN" altLang="en-US" sz="2400" b="1"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457200" y="620713"/>
            <a:ext cx="8229600" cy="5505450"/>
          </a:xfrm>
        </p:spPr>
        <p:txBody>
          <a:bodyPr/>
          <a:lstStyle/>
          <a:p>
            <a:pPr>
              <a:buFont typeface="Wingdings" charset="2"/>
              <a:buNone/>
            </a:pPr>
            <a:r>
              <a:rPr lang="en-US" altLang="zh-CN">
                <a:ea typeface="宋体" charset="-122"/>
                <a:cs typeface="宋体" charset="-122"/>
              </a:rPr>
              <a:t> </a:t>
            </a:r>
          </a:p>
        </p:txBody>
      </p:sp>
      <p:sp>
        <p:nvSpPr>
          <p:cNvPr id="1018883" name="Text Box 3"/>
          <p:cNvSpPr txBox="1">
            <a:spLocks noChangeArrowheads="1"/>
          </p:cNvSpPr>
          <p:nvPr/>
        </p:nvSpPr>
        <p:spPr bwMode="auto">
          <a:xfrm>
            <a:off x="250825" y="3284538"/>
            <a:ext cx="1223963" cy="650875"/>
          </a:xfrm>
          <a:prstGeom prst="rect">
            <a:avLst/>
          </a:prstGeom>
          <a:solidFill>
            <a:srgbClr val="FFCC99"/>
          </a:solidFill>
          <a:ln w="9525">
            <a:solidFill>
              <a:srgbClr val="9933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Transfer Learning</a:t>
            </a:r>
          </a:p>
        </p:txBody>
      </p:sp>
      <p:sp>
        <p:nvSpPr>
          <p:cNvPr id="1018884" name="Text Box 4"/>
          <p:cNvSpPr txBox="1">
            <a:spLocks noChangeArrowheads="1"/>
          </p:cNvSpPr>
          <p:nvPr/>
        </p:nvSpPr>
        <p:spPr bwMode="auto">
          <a:xfrm>
            <a:off x="7667625" y="2492375"/>
            <a:ext cx="1368425" cy="650875"/>
          </a:xfrm>
          <a:prstGeom prst="rect">
            <a:avLst/>
          </a:prstGeom>
          <a:solidFill>
            <a:srgbClr val="FFFF99"/>
          </a:solidFill>
          <a:ln w="9525">
            <a:solidFill>
              <a:srgbClr val="FF99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Multi-task Learning</a:t>
            </a:r>
          </a:p>
        </p:txBody>
      </p:sp>
      <p:sp>
        <p:nvSpPr>
          <p:cNvPr id="1018885" name="Text Box 5"/>
          <p:cNvSpPr txBox="1">
            <a:spLocks noChangeArrowheads="1"/>
          </p:cNvSpPr>
          <p:nvPr/>
        </p:nvSpPr>
        <p:spPr bwMode="auto">
          <a:xfrm>
            <a:off x="4067175" y="4076700"/>
            <a:ext cx="1871663" cy="650875"/>
          </a:xfrm>
          <a:prstGeom prst="rect">
            <a:avLst/>
          </a:prstGeom>
          <a:solidFill>
            <a:srgbClr val="FFCC99"/>
          </a:solidFill>
          <a:ln w="9525">
            <a:solidFill>
              <a:srgbClr val="9933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Transductive Transfer Learning</a:t>
            </a:r>
          </a:p>
        </p:txBody>
      </p:sp>
      <p:sp>
        <p:nvSpPr>
          <p:cNvPr id="1018886" name="Text Box 6"/>
          <p:cNvSpPr txBox="1">
            <a:spLocks noChangeArrowheads="1"/>
          </p:cNvSpPr>
          <p:nvPr/>
        </p:nvSpPr>
        <p:spPr bwMode="auto">
          <a:xfrm>
            <a:off x="2124075" y="5734050"/>
            <a:ext cx="1871663" cy="650875"/>
          </a:xfrm>
          <a:prstGeom prst="rect">
            <a:avLst/>
          </a:prstGeom>
          <a:solidFill>
            <a:srgbClr val="FFCC99"/>
          </a:solidFill>
          <a:ln w="9525">
            <a:solidFill>
              <a:srgbClr val="9933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Unsupervised Transfer Learning</a:t>
            </a:r>
          </a:p>
        </p:txBody>
      </p:sp>
      <p:sp>
        <p:nvSpPr>
          <p:cNvPr id="1018887" name="Text Box 7"/>
          <p:cNvSpPr txBox="1">
            <a:spLocks noChangeArrowheads="1"/>
          </p:cNvSpPr>
          <p:nvPr/>
        </p:nvSpPr>
        <p:spPr bwMode="auto">
          <a:xfrm>
            <a:off x="2484438" y="1412875"/>
            <a:ext cx="1871662" cy="650875"/>
          </a:xfrm>
          <a:prstGeom prst="rect">
            <a:avLst/>
          </a:prstGeom>
          <a:solidFill>
            <a:srgbClr val="FFCC99"/>
          </a:solidFill>
          <a:ln w="9525">
            <a:solidFill>
              <a:srgbClr val="9933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Inductive Transfer Learning</a:t>
            </a:r>
          </a:p>
        </p:txBody>
      </p:sp>
      <p:sp>
        <p:nvSpPr>
          <p:cNvPr id="1018888" name="Line 8"/>
          <p:cNvSpPr>
            <a:spLocks noChangeShapeType="1"/>
          </p:cNvSpPr>
          <p:nvPr/>
        </p:nvSpPr>
        <p:spPr bwMode="auto">
          <a:xfrm flipV="1">
            <a:off x="827088" y="1700213"/>
            <a:ext cx="1657350" cy="1584325"/>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889" name="Text Box 9"/>
          <p:cNvSpPr txBox="1">
            <a:spLocks noChangeArrowheads="1"/>
          </p:cNvSpPr>
          <p:nvPr/>
        </p:nvSpPr>
        <p:spPr bwMode="auto">
          <a:xfrm>
            <a:off x="7740650" y="4076700"/>
            <a:ext cx="1296988" cy="650875"/>
          </a:xfrm>
          <a:prstGeom prst="rect">
            <a:avLst/>
          </a:prstGeom>
          <a:solidFill>
            <a:srgbClr val="FFFF99"/>
          </a:solidFill>
          <a:ln w="9525">
            <a:solidFill>
              <a:srgbClr val="FF99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Domain Adaptation</a:t>
            </a:r>
          </a:p>
        </p:txBody>
      </p:sp>
      <p:sp>
        <p:nvSpPr>
          <p:cNvPr id="1018890" name="Text Box 10"/>
          <p:cNvSpPr txBox="1">
            <a:spLocks noChangeArrowheads="1"/>
          </p:cNvSpPr>
          <p:nvPr/>
        </p:nvSpPr>
        <p:spPr bwMode="auto">
          <a:xfrm>
            <a:off x="6659563" y="5734050"/>
            <a:ext cx="2376487" cy="650875"/>
          </a:xfrm>
          <a:prstGeom prst="rect">
            <a:avLst/>
          </a:prstGeom>
          <a:solidFill>
            <a:srgbClr val="FFFF99"/>
          </a:solidFill>
          <a:ln w="9525">
            <a:solidFill>
              <a:srgbClr val="FF99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Sample Selection Bias /Covariance Shift</a:t>
            </a:r>
          </a:p>
        </p:txBody>
      </p:sp>
      <p:sp>
        <p:nvSpPr>
          <p:cNvPr id="1018891" name="Text Box 11"/>
          <p:cNvSpPr txBox="1">
            <a:spLocks noChangeArrowheads="1"/>
          </p:cNvSpPr>
          <p:nvPr/>
        </p:nvSpPr>
        <p:spPr bwMode="auto">
          <a:xfrm>
            <a:off x="7667625" y="333375"/>
            <a:ext cx="1368425" cy="650875"/>
          </a:xfrm>
          <a:prstGeom prst="rect">
            <a:avLst/>
          </a:prstGeom>
          <a:solidFill>
            <a:srgbClr val="FFFF99"/>
          </a:solidFill>
          <a:ln w="9525">
            <a:solidFill>
              <a:srgbClr val="FF99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Self-taught Learning</a:t>
            </a:r>
          </a:p>
        </p:txBody>
      </p:sp>
      <p:sp>
        <p:nvSpPr>
          <p:cNvPr id="1018892" name="Line 12"/>
          <p:cNvSpPr>
            <a:spLocks noChangeShapeType="1"/>
          </p:cNvSpPr>
          <p:nvPr/>
        </p:nvSpPr>
        <p:spPr bwMode="auto">
          <a:xfrm>
            <a:off x="1476375" y="3644900"/>
            <a:ext cx="2590800" cy="792163"/>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893" name="Line 13"/>
          <p:cNvSpPr>
            <a:spLocks noChangeShapeType="1"/>
          </p:cNvSpPr>
          <p:nvPr/>
        </p:nvSpPr>
        <p:spPr bwMode="auto">
          <a:xfrm>
            <a:off x="827088" y="3933825"/>
            <a:ext cx="1296987" cy="2159000"/>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894" name="Text Box 14"/>
          <p:cNvSpPr txBox="1">
            <a:spLocks noChangeArrowheads="1"/>
          </p:cNvSpPr>
          <p:nvPr/>
        </p:nvSpPr>
        <p:spPr bwMode="auto">
          <a:xfrm>
            <a:off x="611188" y="2349500"/>
            <a:ext cx="1944687" cy="476250"/>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Labeled data are available in a target domain</a:t>
            </a:r>
          </a:p>
        </p:txBody>
      </p:sp>
      <p:sp>
        <p:nvSpPr>
          <p:cNvPr id="1018895" name="Text Box 15"/>
          <p:cNvSpPr txBox="1">
            <a:spLocks noChangeArrowheads="1"/>
          </p:cNvSpPr>
          <p:nvPr/>
        </p:nvSpPr>
        <p:spPr bwMode="auto">
          <a:xfrm>
            <a:off x="2195513" y="3789363"/>
            <a:ext cx="1368425" cy="658812"/>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Labeled data are available only in a source domain</a:t>
            </a:r>
          </a:p>
        </p:txBody>
      </p:sp>
      <p:sp>
        <p:nvSpPr>
          <p:cNvPr id="1018896" name="Text Box 16"/>
          <p:cNvSpPr txBox="1">
            <a:spLocks noChangeArrowheads="1"/>
          </p:cNvSpPr>
          <p:nvPr/>
        </p:nvSpPr>
        <p:spPr bwMode="auto">
          <a:xfrm>
            <a:off x="611188" y="4652963"/>
            <a:ext cx="1368425" cy="658812"/>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No labeled data in both source and target domain</a:t>
            </a:r>
          </a:p>
        </p:txBody>
      </p:sp>
      <p:sp>
        <p:nvSpPr>
          <p:cNvPr id="1018897" name="Line 17"/>
          <p:cNvSpPr>
            <a:spLocks noChangeShapeType="1"/>
          </p:cNvSpPr>
          <p:nvPr/>
        </p:nvSpPr>
        <p:spPr bwMode="auto">
          <a:xfrm flipV="1">
            <a:off x="4356100" y="620713"/>
            <a:ext cx="936625" cy="1079500"/>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898" name="Text Box 18"/>
          <p:cNvSpPr txBox="1">
            <a:spLocks noChangeArrowheads="1"/>
          </p:cNvSpPr>
          <p:nvPr/>
        </p:nvSpPr>
        <p:spPr bwMode="auto">
          <a:xfrm>
            <a:off x="3563938" y="981075"/>
            <a:ext cx="2376487" cy="293688"/>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No labeled data in a source domain</a:t>
            </a:r>
          </a:p>
        </p:txBody>
      </p:sp>
      <p:sp>
        <p:nvSpPr>
          <p:cNvPr id="1018899" name="Line 19"/>
          <p:cNvSpPr>
            <a:spLocks noChangeShapeType="1"/>
          </p:cNvSpPr>
          <p:nvPr/>
        </p:nvSpPr>
        <p:spPr bwMode="auto">
          <a:xfrm>
            <a:off x="4356100" y="1773238"/>
            <a:ext cx="936625" cy="1150937"/>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900" name="Text Box 20"/>
          <p:cNvSpPr txBox="1">
            <a:spLocks noChangeArrowheads="1"/>
          </p:cNvSpPr>
          <p:nvPr/>
        </p:nvSpPr>
        <p:spPr bwMode="auto">
          <a:xfrm>
            <a:off x="3132138" y="2205038"/>
            <a:ext cx="3024187" cy="293687"/>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Labeled data are available in a source domain</a:t>
            </a:r>
          </a:p>
        </p:txBody>
      </p:sp>
      <p:sp>
        <p:nvSpPr>
          <p:cNvPr id="1018901" name="Text Box 21"/>
          <p:cNvSpPr txBox="1">
            <a:spLocks noChangeArrowheads="1"/>
          </p:cNvSpPr>
          <p:nvPr/>
        </p:nvSpPr>
        <p:spPr bwMode="auto">
          <a:xfrm>
            <a:off x="5292725" y="476250"/>
            <a:ext cx="863600" cy="376238"/>
          </a:xfrm>
          <a:prstGeom prst="rect">
            <a:avLst/>
          </a:prstGeom>
          <a:solidFill>
            <a:srgbClr val="FFCC99"/>
          </a:solidFill>
          <a:ln w="9525">
            <a:solidFill>
              <a:srgbClr val="9933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Case 1</a:t>
            </a:r>
          </a:p>
        </p:txBody>
      </p:sp>
      <p:sp>
        <p:nvSpPr>
          <p:cNvPr id="1018902" name="Text Box 22"/>
          <p:cNvSpPr txBox="1">
            <a:spLocks noChangeArrowheads="1"/>
          </p:cNvSpPr>
          <p:nvPr/>
        </p:nvSpPr>
        <p:spPr bwMode="auto">
          <a:xfrm>
            <a:off x="5292725" y="2708275"/>
            <a:ext cx="863600" cy="376238"/>
          </a:xfrm>
          <a:prstGeom prst="rect">
            <a:avLst/>
          </a:prstGeom>
          <a:solidFill>
            <a:srgbClr val="FFCC99"/>
          </a:solidFill>
          <a:ln w="9525">
            <a:solidFill>
              <a:srgbClr val="993300"/>
            </a:solidFill>
            <a:miter lim="800000"/>
            <a:headEnd/>
            <a:tailEnd/>
          </a:ln>
        </p:spPr>
        <p:txBody>
          <a:bodyPr>
            <a:prstTxWarp prst="textNoShape">
              <a:avLst/>
            </a:prstTxWarp>
            <a:spAutoFit/>
          </a:bodyPr>
          <a:lstStyle/>
          <a:p>
            <a:pPr algn="ctr">
              <a:spcBef>
                <a:spcPct val="50000"/>
              </a:spcBef>
            </a:pPr>
            <a:r>
              <a:rPr lang="en-US" altLang="zh-CN" b="0">
                <a:solidFill>
                  <a:schemeClr val="tx2"/>
                </a:solidFill>
                <a:latin typeface="Times New Roman" charset="0"/>
                <a:ea typeface="华文中宋" charset="0"/>
                <a:cs typeface="华文中宋" charset="0"/>
              </a:rPr>
              <a:t>Case 2</a:t>
            </a:r>
          </a:p>
        </p:txBody>
      </p:sp>
      <p:sp>
        <p:nvSpPr>
          <p:cNvPr id="1018903" name="Line 23"/>
          <p:cNvSpPr>
            <a:spLocks noChangeShapeType="1"/>
          </p:cNvSpPr>
          <p:nvPr/>
        </p:nvSpPr>
        <p:spPr bwMode="auto">
          <a:xfrm>
            <a:off x="6156325" y="549275"/>
            <a:ext cx="1511300" cy="0"/>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904" name="Line 24"/>
          <p:cNvSpPr>
            <a:spLocks noChangeShapeType="1"/>
          </p:cNvSpPr>
          <p:nvPr/>
        </p:nvSpPr>
        <p:spPr bwMode="auto">
          <a:xfrm>
            <a:off x="6156325" y="765175"/>
            <a:ext cx="1511300" cy="0"/>
          </a:xfrm>
          <a:prstGeom prst="line">
            <a:avLst/>
          </a:prstGeom>
          <a:noFill/>
          <a:ln w="9525">
            <a:solidFill>
              <a:schemeClr val="tx1"/>
            </a:solidFill>
            <a:round/>
            <a:headEnd type="stealth" w="lg" len="lg"/>
            <a:tailEnd type="none" w="lg" len="lg"/>
          </a:ln>
        </p:spPr>
        <p:txBody>
          <a:bodyPr anchor="ctr">
            <a:prstTxWarp prst="textNoShape">
              <a:avLst/>
            </a:prstTxWarp>
          </a:bodyPr>
          <a:lstStyle/>
          <a:p>
            <a:endParaRPr lang="en-US"/>
          </a:p>
        </p:txBody>
      </p:sp>
      <p:sp>
        <p:nvSpPr>
          <p:cNvPr id="1018905" name="Line 25"/>
          <p:cNvSpPr>
            <a:spLocks noChangeShapeType="1"/>
          </p:cNvSpPr>
          <p:nvPr/>
        </p:nvSpPr>
        <p:spPr bwMode="auto">
          <a:xfrm>
            <a:off x="6156325" y="2852738"/>
            <a:ext cx="1511300" cy="0"/>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906" name="Text Box 26"/>
          <p:cNvSpPr txBox="1">
            <a:spLocks noChangeArrowheads="1"/>
          </p:cNvSpPr>
          <p:nvPr/>
        </p:nvSpPr>
        <p:spPr bwMode="auto">
          <a:xfrm>
            <a:off x="6300788" y="2492375"/>
            <a:ext cx="1152525" cy="841375"/>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Source and target tasks are learnt simultaneously</a:t>
            </a:r>
          </a:p>
        </p:txBody>
      </p:sp>
      <p:sp>
        <p:nvSpPr>
          <p:cNvPr id="1018907" name="Line 27"/>
          <p:cNvSpPr>
            <a:spLocks noChangeShapeType="1"/>
          </p:cNvSpPr>
          <p:nvPr/>
        </p:nvSpPr>
        <p:spPr bwMode="auto">
          <a:xfrm flipV="1">
            <a:off x="5940425" y="4292600"/>
            <a:ext cx="1800225" cy="0"/>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908" name="Line 28"/>
          <p:cNvSpPr>
            <a:spLocks noChangeShapeType="1"/>
          </p:cNvSpPr>
          <p:nvPr/>
        </p:nvSpPr>
        <p:spPr bwMode="auto">
          <a:xfrm flipV="1">
            <a:off x="5940425" y="4508500"/>
            <a:ext cx="1800225" cy="0"/>
          </a:xfrm>
          <a:prstGeom prst="line">
            <a:avLst/>
          </a:prstGeom>
          <a:noFill/>
          <a:ln w="9525">
            <a:solidFill>
              <a:schemeClr val="tx1"/>
            </a:solidFill>
            <a:round/>
            <a:headEnd type="stealth" w="lg" len="lg"/>
            <a:tailEnd type="none" w="lg" len="lg"/>
          </a:ln>
        </p:spPr>
        <p:txBody>
          <a:bodyPr anchor="ctr">
            <a:prstTxWarp prst="textNoShape">
              <a:avLst/>
            </a:prstTxWarp>
          </a:bodyPr>
          <a:lstStyle/>
          <a:p>
            <a:endParaRPr lang="en-US"/>
          </a:p>
        </p:txBody>
      </p:sp>
      <p:sp>
        <p:nvSpPr>
          <p:cNvPr id="1018909" name="Text Box 29"/>
          <p:cNvSpPr txBox="1">
            <a:spLocks noChangeArrowheads="1"/>
          </p:cNvSpPr>
          <p:nvPr/>
        </p:nvSpPr>
        <p:spPr bwMode="auto">
          <a:xfrm>
            <a:off x="6300788" y="3933825"/>
            <a:ext cx="1150937" cy="841375"/>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Assumption: different domains but single task</a:t>
            </a:r>
          </a:p>
        </p:txBody>
      </p:sp>
      <p:sp>
        <p:nvSpPr>
          <p:cNvPr id="1018910" name="Line 30"/>
          <p:cNvSpPr>
            <a:spLocks noChangeShapeType="1"/>
          </p:cNvSpPr>
          <p:nvPr/>
        </p:nvSpPr>
        <p:spPr bwMode="auto">
          <a:xfrm>
            <a:off x="5076825" y="4724400"/>
            <a:ext cx="2808288" cy="1009650"/>
          </a:xfrm>
          <a:prstGeom prst="line">
            <a:avLst/>
          </a:prstGeom>
          <a:noFill/>
          <a:ln w="9525">
            <a:solidFill>
              <a:schemeClr val="tx1"/>
            </a:solidFill>
            <a:round/>
            <a:headEnd/>
            <a:tailEnd type="stealth" w="lg" len="lg"/>
          </a:ln>
        </p:spPr>
        <p:txBody>
          <a:bodyPr anchor="ctr">
            <a:prstTxWarp prst="textNoShape">
              <a:avLst/>
            </a:prstTxWarp>
          </a:bodyPr>
          <a:lstStyle/>
          <a:p>
            <a:endParaRPr lang="en-US"/>
          </a:p>
        </p:txBody>
      </p:sp>
      <p:sp>
        <p:nvSpPr>
          <p:cNvPr id="1018911" name="Text Box 31"/>
          <p:cNvSpPr txBox="1">
            <a:spLocks noChangeArrowheads="1"/>
          </p:cNvSpPr>
          <p:nvPr/>
        </p:nvSpPr>
        <p:spPr bwMode="auto">
          <a:xfrm>
            <a:off x="5795963" y="5013325"/>
            <a:ext cx="1873250" cy="476250"/>
          </a:xfrm>
          <a:prstGeom prst="rect">
            <a:avLst/>
          </a:prstGeom>
          <a:solidFill>
            <a:srgbClr val="CCFFFF"/>
          </a:solidFill>
          <a:ln w="19050">
            <a:solidFill>
              <a:srgbClr val="0000FF"/>
            </a:solidFill>
            <a:prstDash val="sysDot"/>
            <a:miter lim="800000"/>
            <a:headEnd/>
            <a:tailEnd/>
          </a:ln>
        </p:spPr>
        <p:txBody>
          <a:bodyPr>
            <a:prstTxWarp prst="textNoShape">
              <a:avLst/>
            </a:prstTxWarp>
            <a:spAutoFit/>
          </a:bodyPr>
          <a:lstStyle/>
          <a:p>
            <a:pPr algn="ctr">
              <a:spcBef>
                <a:spcPct val="50000"/>
              </a:spcBef>
            </a:pPr>
            <a:r>
              <a:rPr lang="en-US" altLang="zh-CN" sz="1200" b="0">
                <a:solidFill>
                  <a:schemeClr val="tx2"/>
                </a:solidFill>
                <a:latin typeface="Times New Roman" charset="0"/>
                <a:ea typeface="华文中宋" charset="0"/>
                <a:cs typeface="华文中宋" charset="0"/>
              </a:rPr>
              <a:t>Assumption: single domain and single task</a:t>
            </a:r>
          </a:p>
        </p:txBody>
      </p:sp>
      <p:sp>
        <p:nvSpPr>
          <p:cNvPr id="1018912" name="Oval 32"/>
          <p:cNvSpPr>
            <a:spLocks noChangeArrowheads="1"/>
          </p:cNvSpPr>
          <p:nvPr/>
        </p:nvSpPr>
        <p:spPr bwMode="auto">
          <a:xfrm>
            <a:off x="250825" y="115888"/>
            <a:ext cx="2808288" cy="1008062"/>
          </a:xfrm>
          <a:prstGeom prst="ellipse">
            <a:avLst/>
          </a:prstGeom>
          <a:noFill/>
          <a:ln w="25400" cap="rnd">
            <a:solidFill>
              <a:srgbClr val="FF0000"/>
            </a:solidFill>
            <a:prstDash val="sysDot"/>
            <a:round/>
            <a:headEnd/>
            <a:tailEnd/>
          </a:ln>
          <a:effectLst/>
        </p:spPr>
        <p:txBody>
          <a:bodyPr wrap="none" anchor="ctr">
            <a:prstTxWarp prst="textNoShape">
              <a:avLst/>
            </a:prstTxWarp>
          </a:bodyPr>
          <a:lstStyle/>
          <a:p>
            <a:pPr algn="ctr">
              <a:defRPr/>
            </a:pPr>
            <a:r>
              <a:rPr lang="en-US" altLang="zh-CN" sz="1600">
                <a:solidFill>
                  <a:srgbClr val="FF3300"/>
                </a:solidFill>
                <a:effectLst>
                  <a:outerShdw blurRad="38100" dist="38100" dir="2700000" algn="tl">
                    <a:srgbClr val="DDDDDD"/>
                  </a:outerShdw>
                </a:effectLst>
                <a:latin typeface="Lucida Console" charset="0"/>
                <a:ea typeface="华文中宋" charset="0"/>
                <a:cs typeface="华文中宋" charset="0"/>
              </a:rPr>
              <a:t>An overview of </a:t>
            </a:r>
          </a:p>
          <a:p>
            <a:pPr algn="ctr">
              <a:defRPr/>
            </a:pPr>
            <a:r>
              <a:rPr lang="en-US" altLang="zh-CN" sz="1600">
                <a:solidFill>
                  <a:srgbClr val="FF3300"/>
                </a:solidFill>
                <a:effectLst>
                  <a:outerShdw blurRad="38100" dist="38100" dir="2700000" algn="tl">
                    <a:srgbClr val="DDDDDD"/>
                  </a:outerShdw>
                </a:effectLst>
                <a:latin typeface="Lucida Console" charset="0"/>
                <a:ea typeface="华文中宋" charset="0"/>
                <a:cs typeface="华文中宋" charset="0"/>
              </a:rPr>
              <a:t>various settings of </a:t>
            </a:r>
          </a:p>
          <a:p>
            <a:pPr algn="ctr">
              <a:defRPr/>
            </a:pPr>
            <a:r>
              <a:rPr lang="en-US" altLang="zh-CN" sz="1600">
                <a:solidFill>
                  <a:srgbClr val="FF3300"/>
                </a:solidFill>
                <a:effectLst>
                  <a:outerShdw blurRad="38100" dist="38100" dir="2700000" algn="tl">
                    <a:srgbClr val="DDDDDD"/>
                  </a:outerShdw>
                </a:effectLst>
                <a:latin typeface="Lucida Console" charset="0"/>
                <a:ea typeface="华文中宋" charset="0"/>
                <a:cs typeface="华文中宋" charset="0"/>
              </a:rPr>
              <a:t>transfer learning</a:t>
            </a:r>
          </a:p>
        </p:txBody>
      </p:sp>
      <p:sp>
        <p:nvSpPr>
          <p:cNvPr id="18466" name="Text Box 34"/>
          <p:cNvSpPr txBox="1">
            <a:spLocks noChangeArrowheads="1"/>
          </p:cNvSpPr>
          <p:nvPr/>
        </p:nvSpPr>
        <p:spPr bwMode="auto">
          <a:xfrm>
            <a:off x="365125" y="1631950"/>
            <a:ext cx="1903173" cy="369332"/>
          </a:xfrm>
          <a:prstGeom prst="rect">
            <a:avLst/>
          </a:prstGeom>
          <a:noFill/>
          <a:ln w="9525">
            <a:noFill/>
            <a:miter lim="800000"/>
            <a:headEnd/>
            <a:tailEnd/>
          </a:ln>
        </p:spPr>
        <p:txBody>
          <a:bodyPr wrap="none">
            <a:prstTxWarp prst="textNoShape">
              <a:avLst/>
            </a:prstTxWarp>
            <a:spAutoFit/>
          </a:bodyPr>
          <a:lstStyle/>
          <a:p>
            <a:r>
              <a:rPr lang="en-US" altLang="zh-CN" dirty="0" smtClean="0">
                <a:ea typeface="宋体" charset="-122"/>
                <a:cs typeface="宋体" charset="-122"/>
              </a:rPr>
              <a:t>Target Domain</a:t>
            </a:r>
            <a:r>
              <a:rPr lang="zh-CN" altLang="en-US" dirty="0" smtClean="0">
                <a:ea typeface="宋体" charset="-122"/>
                <a:cs typeface="宋体" charset="-122"/>
              </a:rPr>
              <a:t>  </a:t>
            </a:r>
            <a:endParaRPr lang="zh-CN" altLang="en-US" dirty="0">
              <a:ea typeface="宋体" charset="-122"/>
              <a:cs typeface="宋体" charset="-122"/>
            </a:endParaRPr>
          </a:p>
        </p:txBody>
      </p:sp>
      <p:sp>
        <p:nvSpPr>
          <p:cNvPr id="18467" name="Rectangle 35"/>
          <p:cNvSpPr>
            <a:spLocks noChangeArrowheads="1"/>
          </p:cNvSpPr>
          <p:nvPr/>
        </p:nvSpPr>
        <p:spPr bwMode="auto">
          <a:xfrm>
            <a:off x="3200400" y="455891"/>
            <a:ext cx="1940593" cy="369332"/>
          </a:xfrm>
          <a:prstGeom prst="rect">
            <a:avLst/>
          </a:prstGeom>
          <a:noFill/>
          <a:ln w="9525">
            <a:noFill/>
            <a:miter lim="800000"/>
            <a:headEnd/>
            <a:tailEnd/>
          </a:ln>
        </p:spPr>
        <p:txBody>
          <a:bodyPr wrap="none" anchor="ctr">
            <a:prstTxWarp prst="textNoShape">
              <a:avLst/>
            </a:prstTxWarp>
            <a:spAutoFit/>
          </a:bodyPr>
          <a:lstStyle/>
          <a:p>
            <a:r>
              <a:rPr lang="en-US" altLang="zh-CN" dirty="0" smtClean="0">
                <a:ea typeface="宋体" charset="-122"/>
                <a:cs typeface="宋体" charset="-122"/>
              </a:rPr>
              <a:t>Source Domain</a:t>
            </a:r>
            <a:r>
              <a:rPr lang="zh-CN" altLang="en-US" dirty="0" smtClean="0">
                <a:ea typeface="宋体" charset="-122"/>
                <a:cs typeface="宋体" charset="-122"/>
              </a:rPr>
              <a:t> </a:t>
            </a:r>
            <a:endParaRPr lang="zh-CN" altLang="en-US" dirty="0">
              <a:ea typeface="宋体" charset="-122"/>
              <a:cs typeface="宋体" charset="-122"/>
            </a:endParaRPr>
          </a:p>
        </p:txBody>
      </p:sp>
    </p:spTree>
    <p:extLst>
      <p:ext uri="{BB962C8B-B14F-4D97-AF65-F5344CB8AC3E}">
        <p14:creationId xmlns:p14="http://schemas.microsoft.com/office/powerpoint/2010/main" xmlns="" val="3170665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8883"/>
                                        </p:tgtEl>
                                        <p:attrNameLst>
                                          <p:attrName>style.visibility</p:attrName>
                                        </p:attrNameLst>
                                      </p:cBhvr>
                                      <p:to>
                                        <p:strVal val="visible"/>
                                      </p:to>
                                    </p:set>
                                    <p:anim calcmode="lin" valueType="num">
                                      <p:cBhvr additive="base">
                                        <p:cTn id="7" dur="500" fill="hold"/>
                                        <p:tgtEl>
                                          <p:spTgt spid="1018883"/>
                                        </p:tgtEl>
                                        <p:attrNameLst>
                                          <p:attrName>ppt_x</p:attrName>
                                        </p:attrNameLst>
                                      </p:cBhvr>
                                      <p:tavLst>
                                        <p:tav tm="0">
                                          <p:val>
                                            <p:strVal val="0-#ppt_w/2"/>
                                          </p:val>
                                        </p:tav>
                                        <p:tav tm="100000">
                                          <p:val>
                                            <p:strVal val="#ppt_x"/>
                                          </p:val>
                                        </p:tav>
                                      </p:tavLst>
                                    </p:anim>
                                    <p:anim calcmode="lin" valueType="num">
                                      <p:cBhvr additive="base">
                                        <p:cTn id="8" dur="500" fill="hold"/>
                                        <p:tgtEl>
                                          <p:spTgt spid="101888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18894"/>
                                        </p:tgtEl>
                                        <p:attrNameLst>
                                          <p:attrName>style.visibility</p:attrName>
                                        </p:attrNameLst>
                                      </p:cBhvr>
                                      <p:to>
                                        <p:strVal val="visible"/>
                                      </p:to>
                                    </p:set>
                                    <p:anim calcmode="lin" valueType="num">
                                      <p:cBhvr additive="base">
                                        <p:cTn id="11" dur="500" fill="hold"/>
                                        <p:tgtEl>
                                          <p:spTgt spid="1018894"/>
                                        </p:tgtEl>
                                        <p:attrNameLst>
                                          <p:attrName>ppt_x</p:attrName>
                                        </p:attrNameLst>
                                      </p:cBhvr>
                                      <p:tavLst>
                                        <p:tav tm="0">
                                          <p:val>
                                            <p:strVal val="0-#ppt_w/2"/>
                                          </p:val>
                                        </p:tav>
                                        <p:tav tm="100000">
                                          <p:val>
                                            <p:strVal val="#ppt_x"/>
                                          </p:val>
                                        </p:tav>
                                      </p:tavLst>
                                    </p:anim>
                                    <p:anim calcmode="lin" valueType="num">
                                      <p:cBhvr additive="base">
                                        <p:cTn id="12" dur="500" fill="hold"/>
                                        <p:tgtEl>
                                          <p:spTgt spid="10188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18888"/>
                                        </p:tgtEl>
                                        <p:attrNameLst>
                                          <p:attrName>style.visibility</p:attrName>
                                        </p:attrNameLst>
                                      </p:cBhvr>
                                      <p:to>
                                        <p:strVal val="visible"/>
                                      </p:to>
                                    </p:set>
                                    <p:anim calcmode="lin" valueType="num">
                                      <p:cBhvr additive="base">
                                        <p:cTn id="15" dur="500" fill="hold"/>
                                        <p:tgtEl>
                                          <p:spTgt spid="1018888"/>
                                        </p:tgtEl>
                                        <p:attrNameLst>
                                          <p:attrName>ppt_x</p:attrName>
                                        </p:attrNameLst>
                                      </p:cBhvr>
                                      <p:tavLst>
                                        <p:tav tm="0">
                                          <p:val>
                                            <p:strVal val="0-#ppt_w/2"/>
                                          </p:val>
                                        </p:tav>
                                        <p:tav tm="100000">
                                          <p:val>
                                            <p:strVal val="#ppt_x"/>
                                          </p:val>
                                        </p:tav>
                                      </p:tavLst>
                                    </p:anim>
                                    <p:anim calcmode="lin" valueType="num">
                                      <p:cBhvr additive="base">
                                        <p:cTn id="16" dur="500" fill="hold"/>
                                        <p:tgtEl>
                                          <p:spTgt spid="101888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18887"/>
                                        </p:tgtEl>
                                        <p:attrNameLst>
                                          <p:attrName>style.visibility</p:attrName>
                                        </p:attrNameLst>
                                      </p:cBhvr>
                                      <p:to>
                                        <p:strVal val="visible"/>
                                      </p:to>
                                    </p:set>
                                    <p:anim calcmode="lin" valueType="num">
                                      <p:cBhvr additive="base">
                                        <p:cTn id="19" dur="500" fill="hold"/>
                                        <p:tgtEl>
                                          <p:spTgt spid="1018887"/>
                                        </p:tgtEl>
                                        <p:attrNameLst>
                                          <p:attrName>ppt_x</p:attrName>
                                        </p:attrNameLst>
                                      </p:cBhvr>
                                      <p:tavLst>
                                        <p:tav tm="0">
                                          <p:val>
                                            <p:strVal val="0-#ppt_w/2"/>
                                          </p:val>
                                        </p:tav>
                                        <p:tav tm="100000">
                                          <p:val>
                                            <p:strVal val="#ppt_x"/>
                                          </p:val>
                                        </p:tav>
                                      </p:tavLst>
                                    </p:anim>
                                    <p:anim calcmode="lin" valueType="num">
                                      <p:cBhvr additive="base">
                                        <p:cTn id="20" dur="500" fill="hold"/>
                                        <p:tgtEl>
                                          <p:spTgt spid="1018887"/>
                                        </p:tgtEl>
                                        <p:attrNameLst>
                                          <p:attrName>ppt_y</p:attrName>
                                        </p:attrNameLst>
                                      </p:cBhvr>
                                      <p:tavLst>
                                        <p:tav tm="0">
                                          <p:val>
                                            <p:strVal val="#ppt_y"/>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018898"/>
                                        </p:tgtEl>
                                        <p:attrNameLst>
                                          <p:attrName>style.visibility</p:attrName>
                                        </p:attrNameLst>
                                      </p:cBhvr>
                                      <p:to>
                                        <p:strVal val="visible"/>
                                      </p:to>
                                    </p:set>
                                    <p:anim calcmode="lin" valueType="num">
                                      <p:cBhvr additive="base">
                                        <p:cTn id="23" dur="500" fill="hold"/>
                                        <p:tgtEl>
                                          <p:spTgt spid="1018898"/>
                                        </p:tgtEl>
                                        <p:attrNameLst>
                                          <p:attrName>ppt_x</p:attrName>
                                        </p:attrNameLst>
                                      </p:cBhvr>
                                      <p:tavLst>
                                        <p:tav tm="0">
                                          <p:val>
                                            <p:strVal val="#ppt_x"/>
                                          </p:val>
                                        </p:tav>
                                        <p:tav tm="100000">
                                          <p:val>
                                            <p:strVal val="#ppt_x"/>
                                          </p:val>
                                        </p:tav>
                                      </p:tavLst>
                                    </p:anim>
                                    <p:anim calcmode="lin" valueType="num">
                                      <p:cBhvr additive="base">
                                        <p:cTn id="24" dur="500" fill="hold"/>
                                        <p:tgtEl>
                                          <p:spTgt spid="101889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18897"/>
                                        </p:tgtEl>
                                        <p:attrNameLst>
                                          <p:attrName>style.visibility</p:attrName>
                                        </p:attrNameLst>
                                      </p:cBhvr>
                                      <p:to>
                                        <p:strVal val="visible"/>
                                      </p:to>
                                    </p:set>
                                    <p:anim calcmode="lin" valueType="num">
                                      <p:cBhvr additive="base">
                                        <p:cTn id="27" dur="500" fill="hold"/>
                                        <p:tgtEl>
                                          <p:spTgt spid="1018897"/>
                                        </p:tgtEl>
                                        <p:attrNameLst>
                                          <p:attrName>ppt_x</p:attrName>
                                        </p:attrNameLst>
                                      </p:cBhvr>
                                      <p:tavLst>
                                        <p:tav tm="0">
                                          <p:val>
                                            <p:strVal val="#ppt_x"/>
                                          </p:val>
                                        </p:tav>
                                        <p:tav tm="100000">
                                          <p:val>
                                            <p:strVal val="#ppt_x"/>
                                          </p:val>
                                        </p:tav>
                                      </p:tavLst>
                                    </p:anim>
                                    <p:anim calcmode="lin" valueType="num">
                                      <p:cBhvr additive="base">
                                        <p:cTn id="28" dur="500" fill="hold"/>
                                        <p:tgtEl>
                                          <p:spTgt spid="101889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018901"/>
                                        </p:tgtEl>
                                        <p:attrNameLst>
                                          <p:attrName>style.visibility</p:attrName>
                                        </p:attrNameLst>
                                      </p:cBhvr>
                                      <p:to>
                                        <p:strVal val="visible"/>
                                      </p:to>
                                    </p:set>
                                    <p:anim calcmode="lin" valueType="num">
                                      <p:cBhvr additive="base">
                                        <p:cTn id="31" dur="500" fill="hold"/>
                                        <p:tgtEl>
                                          <p:spTgt spid="1018901"/>
                                        </p:tgtEl>
                                        <p:attrNameLst>
                                          <p:attrName>ppt_x</p:attrName>
                                        </p:attrNameLst>
                                      </p:cBhvr>
                                      <p:tavLst>
                                        <p:tav tm="0">
                                          <p:val>
                                            <p:strVal val="#ppt_x"/>
                                          </p:val>
                                        </p:tav>
                                        <p:tav tm="100000">
                                          <p:val>
                                            <p:strVal val="#ppt_x"/>
                                          </p:val>
                                        </p:tav>
                                      </p:tavLst>
                                    </p:anim>
                                    <p:anim calcmode="lin" valueType="num">
                                      <p:cBhvr additive="base">
                                        <p:cTn id="32" dur="500" fill="hold"/>
                                        <p:tgtEl>
                                          <p:spTgt spid="1018901"/>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18903"/>
                                        </p:tgtEl>
                                        <p:attrNameLst>
                                          <p:attrName>style.visibility</p:attrName>
                                        </p:attrNameLst>
                                      </p:cBhvr>
                                      <p:to>
                                        <p:strVal val="visible"/>
                                      </p:to>
                                    </p:set>
                                    <p:anim calcmode="lin" valueType="num">
                                      <p:cBhvr additive="base">
                                        <p:cTn id="35" dur="500" fill="hold"/>
                                        <p:tgtEl>
                                          <p:spTgt spid="1018903"/>
                                        </p:tgtEl>
                                        <p:attrNameLst>
                                          <p:attrName>ppt_x</p:attrName>
                                        </p:attrNameLst>
                                      </p:cBhvr>
                                      <p:tavLst>
                                        <p:tav tm="0">
                                          <p:val>
                                            <p:strVal val="1+#ppt_w/2"/>
                                          </p:val>
                                        </p:tav>
                                        <p:tav tm="100000">
                                          <p:val>
                                            <p:strVal val="#ppt_x"/>
                                          </p:val>
                                        </p:tav>
                                      </p:tavLst>
                                    </p:anim>
                                    <p:anim calcmode="lin" valueType="num">
                                      <p:cBhvr additive="base">
                                        <p:cTn id="36" dur="500" fill="hold"/>
                                        <p:tgtEl>
                                          <p:spTgt spid="101890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18904"/>
                                        </p:tgtEl>
                                        <p:attrNameLst>
                                          <p:attrName>style.visibility</p:attrName>
                                        </p:attrNameLst>
                                      </p:cBhvr>
                                      <p:to>
                                        <p:strVal val="visible"/>
                                      </p:to>
                                    </p:set>
                                    <p:anim calcmode="lin" valueType="num">
                                      <p:cBhvr additive="base">
                                        <p:cTn id="39" dur="500" fill="hold"/>
                                        <p:tgtEl>
                                          <p:spTgt spid="1018904"/>
                                        </p:tgtEl>
                                        <p:attrNameLst>
                                          <p:attrName>ppt_x</p:attrName>
                                        </p:attrNameLst>
                                      </p:cBhvr>
                                      <p:tavLst>
                                        <p:tav tm="0">
                                          <p:val>
                                            <p:strVal val="1+#ppt_w/2"/>
                                          </p:val>
                                        </p:tav>
                                        <p:tav tm="100000">
                                          <p:val>
                                            <p:strVal val="#ppt_x"/>
                                          </p:val>
                                        </p:tav>
                                      </p:tavLst>
                                    </p:anim>
                                    <p:anim calcmode="lin" valueType="num">
                                      <p:cBhvr additive="base">
                                        <p:cTn id="40" dur="500" fill="hold"/>
                                        <p:tgtEl>
                                          <p:spTgt spid="101890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18891"/>
                                        </p:tgtEl>
                                        <p:attrNameLst>
                                          <p:attrName>style.visibility</p:attrName>
                                        </p:attrNameLst>
                                      </p:cBhvr>
                                      <p:to>
                                        <p:strVal val="visible"/>
                                      </p:to>
                                    </p:set>
                                    <p:anim calcmode="lin" valueType="num">
                                      <p:cBhvr additive="base">
                                        <p:cTn id="43" dur="500" fill="hold"/>
                                        <p:tgtEl>
                                          <p:spTgt spid="1018891"/>
                                        </p:tgtEl>
                                        <p:attrNameLst>
                                          <p:attrName>ppt_x</p:attrName>
                                        </p:attrNameLst>
                                      </p:cBhvr>
                                      <p:tavLst>
                                        <p:tav tm="0">
                                          <p:val>
                                            <p:strVal val="1+#ppt_w/2"/>
                                          </p:val>
                                        </p:tav>
                                        <p:tav tm="100000">
                                          <p:val>
                                            <p:strVal val="#ppt_x"/>
                                          </p:val>
                                        </p:tav>
                                      </p:tavLst>
                                    </p:anim>
                                    <p:anim calcmode="lin" valueType="num">
                                      <p:cBhvr additive="base">
                                        <p:cTn id="44" dur="500" fill="hold"/>
                                        <p:tgtEl>
                                          <p:spTgt spid="101889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18900"/>
                                        </p:tgtEl>
                                        <p:attrNameLst>
                                          <p:attrName>style.visibility</p:attrName>
                                        </p:attrNameLst>
                                      </p:cBhvr>
                                      <p:to>
                                        <p:strVal val="visible"/>
                                      </p:to>
                                    </p:set>
                                    <p:anim calcmode="lin" valueType="num">
                                      <p:cBhvr additive="base">
                                        <p:cTn id="47" dur="500" fill="hold"/>
                                        <p:tgtEl>
                                          <p:spTgt spid="1018900"/>
                                        </p:tgtEl>
                                        <p:attrNameLst>
                                          <p:attrName>ppt_x</p:attrName>
                                        </p:attrNameLst>
                                      </p:cBhvr>
                                      <p:tavLst>
                                        <p:tav tm="0">
                                          <p:val>
                                            <p:strVal val="1+#ppt_w/2"/>
                                          </p:val>
                                        </p:tav>
                                        <p:tav tm="100000">
                                          <p:val>
                                            <p:strVal val="#ppt_x"/>
                                          </p:val>
                                        </p:tav>
                                      </p:tavLst>
                                    </p:anim>
                                    <p:anim calcmode="lin" valueType="num">
                                      <p:cBhvr additive="base">
                                        <p:cTn id="48" dur="500" fill="hold"/>
                                        <p:tgtEl>
                                          <p:spTgt spid="101890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018899"/>
                                        </p:tgtEl>
                                        <p:attrNameLst>
                                          <p:attrName>style.visibility</p:attrName>
                                        </p:attrNameLst>
                                      </p:cBhvr>
                                      <p:to>
                                        <p:strVal val="visible"/>
                                      </p:to>
                                    </p:set>
                                    <p:anim calcmode="lin" valueType="num">
                                      <p:cBhvr additive="base">
                                        <p:cTn id="51" dur="500" fill="hold"/>
                                        <p:tgtEl>
                                          <p:spTgt spid="1018899"/>
                                        </p:tgtEl>
                                        <p:attrNameLst>
                                          <p:attrName>ppt_x</p:attrName>
                                        </p:attrNameLst>
                                      </p:cBhvr>
                                      <p:tavLst>
                                        <p:tav tm="0">
                                          <p:val>
                                            <p:strVal val="1+#ppt_w/2"/>
                                          </p:val>
                                        </p:tav>
                                        <p:tav tm="100000">
                                          <p:val>
                                            <p:strVal val="#ppt_x"/>
                                          </p:val>
                                        </p:tav>
                                      </p:tavLst>
                                    </p:anim>
                                    <p:anim calcmode="lin" valueType="num">
                                      <p:cBhvr additive="base">
                                        <p:cTn id="52" dur="500" fill="hold"/>
                                        <p:tgtEl>
                                          <p:spTgt spid="101889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18902"/>
                                        </p:tgtEl>
                                        <p:attrNameLst>
                                          <p:attrName>style.visibility</p:attrName>
                                        </p:attrNameLst>
                                      </p:cBhvr>
                                      <p:to>
                                        <p:strVal val="visible"/>
                                      </p:to>
                                    </p:set>
                                    <p:anim calcmode="lin" valueType="num">
                                      <p:cBhvr additive="base">
                                        <p:cTn id="55" dur="500" fill="hold"/>
                                        <p:tgtEl>
                                          <p:spTgt spid="1018902"/>
                                        </p:tgtEl>
                                        <p:attrNameLst>
                                          <p:attrName>ppt_x</p:attrName>
                                        </p:attrNameLst>
                                      </p:cBhvr>
                                      <p:tavLst>
                                        <p:tav tm="0">
                                          <p:val>
                                            <p:strVal val="1+#ppt_w/2"/>
                                          </p:val>
                                        </p:tav>
                                        <p:tav tm="100000">
                                          <p:val>
                                            <p:strVal val="#ppt_x"/>
                                          </p:val>
                                        </p:tav>
                                      </p:tavLst>
                                    </p:anim>
                                    <p:anim calcmode="lin" valueType="num">
                                      <p:cBhvr additive="base">
                                        <p:cTn id="56" dur="500" fill="hold"/>
                                        <p:tgtEl>
                                          <p:spTgt spid="101890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018906"/>
                                        </p:tgtEl>
                                        <p:attrNameLst>
                                          <p:attrName>style.visibility</p:attrName>
                                        </p:attrNameLst>
                                      </p:cBhvr>
                                      <p:to>
                                        <p:strVal val="visible"/>
                                      </p:to>
                                    </p:set>
                                    <p:anim calcmode="lin" valueType="num">
                                      <p:cBhvr additive="base">
                                        <p:cTn id="59" dur="500" fill="hold"/>
                                        <p:tgtEl>
                                          <p:spTgt spid="1018906"/>
                                        </p:tgtEl>
                                        <p:attrNameLst>
                                          <p:attrName>ppt_x</p:attrName>
                                        </p:attrNameLst>
                                      </p:cBhvr>
                                      <p:tavLst>
                                        <p:tav tm="0">
                                          <p:val>
                                            <p:strVal val="1+#ppt_w/2"/>
                                          </p:val>
                                        </p:tav>
                                        <p:tav tm="100000">
                                          <p:val>
                                            <p:strVal val="#ppt_x"/>
                                          </p:val>
                                        </p:tav>
                                      </p:tavLst>
                                    </p:anim>
                                    <p:anim calcmode="lin" valueType="num">
                                      <p:cBhvr additive="base">
                                        <p:cTn id="60" dur="500" fill="hold"/>
                                        <p:tgtEl>
                                          <p:spTgt spid="101890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018905"/>
                                        </p:tgtEl>
                                        <p:attrNameLst>
                                          <p:attrName>style.visibility</p:attrName>
                                        </p:attrNameLst>
                                      </p:cBhvr>
                                      <p:to>
                                        <p:strVal val="visible"/>
                                      </p:to>
                                    </p:set>
                                    <p:anim calcmode="lin" valueType="num">
                                      <p:cBhvr additive="base">
                                        <p:cTn id="63" dur="500" fill="hold"/>
                                        <p:tgtEl>
                                          <p:spTgt spid="1018905"/>
                                        </p:tgtEl>
                                        <p:attrNameLst>
                                          <p:attrName>ppt_x</p:attrName>
                                        </p:attrNameLst>
                                      </p:cBhvr>
                                      <p:tavLst>
                                        <p:tav tm="0">
                                          <p:val>
                                            <p:strVal val="1+#ppt_w/2"/>
                                          </p:val>
                                        </p:tav>
                                        <p:tav tm="100000">
                                          <p:val>
                                            <p:strVal val="#ppt_x"/>
                                          </p:val>
                                        </p:tav>
                                      </p:tavLst>
                                    </p:anim>
                                    <p:anim calcmode="lin" valueType="num">
                                      <p:cBhvr additive="base">
                                        <p:cTn id="64" dur="500" fill="hold"/>
                                        <p:tgtEl>
                                          <p:spTgt spid="101890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018884"/>
                                        </p:tgtEl>
                                        <p:attrNameLst>
                                          <p:attrName>style.visibility</p:attrName>
                                        </p:attrNameLst>
                                      </p:cBhvr>
                                      <p:to>
                                        <p:strVal val="visible"/>
                                      </p:to>
                                    </p:set>
                                    <p:anim calcmode="lin" valueType="num">
                                      <p:cBhvr additive="base">
                                        <p:cTn id="67" dur="500" fill="hold"/>
                                        <p:tgtEl>
                                          <p:spTgt spid="1018884"/>
                                        </p:tgtEl>
                                        <p:attrNameLst>
                                          <p:attrName>ppt_x</p:attrName>
                                        </p:attrNameLst>
                                      </p:cBhvr>
                                      <p:tavLst>
                                        <p:tav tm="0">
                                          <p:val>
                                            <p:strVal val="1+#ppt_w/2"/>
                                          </p:val>
                                        </p:tav>
                                        <p:tav tm="100000">
                                          <p:val>
                                            <p:strVal val="#ppt_x"/>
                                          </p:val>
                                        </p:tav>
                                      </p:tavLst>
                                    </p:anim>
                                    <p:anim calcmode="lin" valueType="num">
                                      <p:cBhvr additive="base">
                                        <p:cTn id="68" dur="500" fill="hold"/>
                                        <p:tgtEl>
                                          <p:spTgt spid="101888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18892"/>
                                        </p:tgtEl>
                                        <p:attrNameLst>
                                          <p:attrName>style.visibility</p:attrName>
                                        </p:attrNameLst>
                                      </p:cBhvr>
                                      <p:to>
                                        <p:strVal val="visible"/>
                                      </p:to>
                                    </p:set>
                                    <p:anim calcmode="lin" valueType="num">
                                      <p:cBhvr additive="base">
                                        <p:cTn id="73" dur="500" fill="hold"/>
                                        <p:tgtEl>
                                          <p:spTgt spid="1018892"/>
                                        </p:tgtEl>
                                        <p:attrNameLst>
                                          <p:attrName>ppt_x</p:attrName>
                                        </p:attrNameLst>
                                      </p:cBhvr>
                                      <p:tavLst>
                                        <p:tav tm="0">
                                          <p:val>
                                            <p:strVal val="#ppt_x"/>
                                          </p:val>
                                        </p:tav>
                                        <p:tav tm="100000">
                                          <p:val>
                                            <p:strVal val="#ppt_x"/>
                                          </p:val>
                                        </p:tav>
                                      </p:tavLst>
                                    </p:anim>
                                    <p:anim calcmode="lin" valueType="num">
                                      <p:cBhvr additive="base">
                                        <p:cTn id="74" dur="500" fill="hold"/>
                                        <p:tgtEl>
                                          <p:spTgt spid="101889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018895"/>
                                        </p:tgtEl>
                                        <p:attrNameLst>
                                          <p:attrName>style.visibility</p:attrName>
                                        </p:attrNameLst>
                                      </p:cBhvr>
                                      <p:to>
                                        <p:strVal val="visible"/>
                                      </p:to>
                                    </p:set>
                                    <p:anim calcmode="lin" valueType="num">
                                      <p:cBhvr additive="base">
                                        <p:cTn id="77" dur="500" fill="hold"/>
                                        <p:tgtEl>
                                          <p:spTgt spid="1018895"/>
                                        </p:tgtEl>
                                        <p:attrNameLst>
                                          <p:attrName>ppt_x</p:attrName>
                                        </p:attrNameLst>
                                      </p:cBhvr>
                                      <p:tavLst>
                                        <p:tav tm="0">
                                          <p:val>
                                            <p:strVal val="#ppt_x"/>
                                          </p:val>
                                        </p:tav>
                                        <p:tav tm="100000">
                                          <p:val>
                                            <p:strVal val="#ppt_x"/>
                                          </p:val>
                                        </p:tav>
                                      </p:tavLst>
                                    </p:anim>
                                    <p:anim calcmode="lin" valueType="num">
                                      <p:cBhvr additive="base">
                                        <p:cTn id="78" dur="500" fill="hold"/>
                                        <p:tgtEl>
                                          <p:spTgt spid="101889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18885"/>
                                        </p:tgtEl>
                                        <p:attrNameLst>
                                          <p:attrName>style.visibility</p:attrName>
                                        </p:attrNameLst>
                                      </p:cBhvr>
                                      <p:to>
                                        <p:strVal val="visible"/>
                                      </p:to>
                                    </p:set>
                                    <p:anim calcmode="lin" valueType="num">
                                      <p:cBhvr additive="base">
                                        <p:cTn id="81" dur="500" fill="hold"/>
                                        <p:tgtEl>
                                          <p:spTgt spid="1018885"/>
                                        </p:tgtEl>
                                        <p:attrNameLst>
                                          <p:attrName>ppt_x</p:attrName>
                                        </p:attrNameLst>
                                      </p:cBhvr>
                                      <p:tavLst>
                                        <p:tav tm="0">
                                          <p:val>
                                            <p:strVal val="#ppt_x"/>
                                          </p:val>
                                        </p:tav>
                                        <p:tav tm="100000">
                                          <p:val>
                                            <p:strVal val="#ppt_x"/>
                                          </p:val>
                                        </p:tav>
                                      </p:tavLst>
                                    </p:anim>
                                    <p:anim calcmode="lin" valueType="num">
                                      <p:cBhvr additive="base">
                                        <p:cTn id="82" dur="500" fill="hold"/>
                                        <p:tgtEl>
                                          <p:spTgt spid="1018885"/>
                                        </p:tgtEl>
                                        <p:attrNameLst>
                                          <p:attrName>ppt_y</p:attrName>
                                        </p:attrNameLst>
                                      </p:cBhvr>
                                      <p:tavLst>
                                        <p:tav tm="0">
                                          <p:val>
                                            <p:strVal val="1+#ppt_h/2"/>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018908"/>
                                        </p:tgtEl>
                                        <p:attrNameLst>
                                          <p:attrName>style.visibility</p:attrName>
                                        </p:attrNameLst>
                                      </p:cBhvr>
                                      <p:to>
                                        <p:strVal val="visible"/>
                                      </p:to>
                                    </p:set>
                                    <p:anim calcmode="lin" valueType="num">
                                      <p:cBhvr additive="base">
                                        <p:cTn id="85" dur="500" fill="hold"/>
                                        <p:tgtEl>
                                          <p:spTgt spid="1018908"/>
                                        </p:tgtEl>
                                        <p:attrNameLst>
                                          <p:attrName>ppt_x</p:attrName>
                                        </p:attrNameLst>
                                      </p:cBhvr>
                                      <p:tavLst>
                                        <p:tav tm="0">
                                          <p:val>
                                            <p:strVal val="1+#ppt_w/2"/>
                                          </p:val>
                                        </p:tav>
                                        <p:tav tm="100000">
                                          <p:val>
                                            <p:strVal val="#ppt_x"/>
                                          </p:val>
                                        </p:tav>
                                      </p:tavLst>
                                    </p:anim>
                                    <p:anim calcmode="lin" valueType="num">
                                      <p:cBhvr additive="base">
                                        <p:cTn id="86" dur="500" fill="hold"/>
                                        <p:tgtEl>
                                          <p:spTgt spid="1018908"/>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018907"/>
                                        </p:tgtEl>
                                        <p:attrNameLst>
                                          <p:attrName>style.visibility</p:attrName>
                                        </p:attrNameLst>
                                      </p:cBhvr>
                                      <p:to>
                                        <p:strVal val="visible"/>
                                      </p:to>
                                    </p:set>
                                    <p:anim calcmode="lin" valueType="num">
                                      <p:cBhvr additive="base">
                                        <p:cTn id="89" dur="500" fill="hold"/>
                                        <p:tgtEl>
                                          <p:spTgt spid="1018907"/>
                                        </p:tgtEl>
                                        <p:attrNameLst>
                                          <p:attrName>ppt_x</p:attrName>
                                        </p:attrNameLst>
                                      </p:cBhvr>
                                      <p:tavLst>
                                        <p:tav tm="0">
                                          <p:val>
                                            <p:strVal val="1+#ppt_w/2"/>
                                          </p:val>
                                        </p:tav>
                                        <p:tav tm="100000">
                                          <p:val>
                                            <p:strVal val="#ppt_x"/>
                                          </p:val>
                                        </p:tav>
                                      </p:tavLst>
                                    </p:anim>
                                    <p:anim calcmode="lin" valueType="num">
                                      <p:cBhvr additive="base">
                                        <p:cTn id="90" dur="500" fill="hold"/>
                                        <p:tgtEl>
                                          <p:spTgt spid="1018907"/>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018909"/>
                                        </p:tgtEl>
                                        <p:attrNameLst>
                                          <p:attrName>style.visibility</p:attrName>
                                        </p:attrNameLst>
                                      </p:cBhvr>
                                      <p:to>
                                        <p:strVal val="visible"/>
                                      </p:to>
                                    </p:set>
                                    <p:anim calcmode="lin" valueType="num">
                                      <p:cBhvr additive="base">
                                        <p:cTn id="93" dur="500" fill="hold"/>
                                        <p:tgtEl>
                                          <p:spTgt spid="1018909"/>
                                        </p:tgtEl>
                                        <p:attrNameLst>
                                          <p:attrName>ppt_x</p:attrName>
                                        </p:attrNameLst>
                                      </p:cBhvr>
                                      <p:tavLst>
                                        <p:tav tm="0">
                                          <p:val>
                                            <p:strVal val="1+#ppt_w/2"/>
                                          </p:val>
                                        </p:tav>
                                        <p:tav tm="100000">
                                          <p:val>
                                            <p:strVal val="#ppt_x"/>
                                          </p:val>
                                        </p:tav>
                                      </p:tavLst>
                                    </p:anim>
                                    <p:anim calcmode="lin" valueType="num">
                                      <p:cBhvr additive="base">
                                        <p:cTn id="94" dur="500" fill="hold"/>
                                        <p:tgtEl>
                                          <p:spTgt spid="1018909"/>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018889"/>
                                        </p:tgtEl>
                                        <p:attrNameLst>
                                          <p:attrName>style.visibility</p:attrName>
                                        </p:attrNameLst>
                                      </p:cBhvr>
                                      <p:to>
                                        <p:strVal val="visible"/>
                                      </p:to>
                                    </p:set>
                                    <p:anim calcmode="lin" valueType="num">
                                      <p:cBhvr additive="base">
                                        <p:cTn id="97" dur="500" fill="hold"/>
                                        <p:tgtEl>
                                          <p:spTgt spid="1018889"/>
                                        </p:tgtEl>
                                        <p:attrNameLst>
                                          <p:attrName>ppt_x</p:attrName>
                                        </p:attrNameLst>
                                      </p:cBhvr>
                                      <p:tavLst>
                                        <p:tav tm="0">
                                          <p:val>
                                            <p:strVal val="1+#ppt_w/2"/>
                                          </p:val>
                                        </p:tav>
                                        <p:tav tm="100000">
                                          <p:val>
                                            <p:strVal val="#ppt_x"/>
                                          </p:val>
                                        </p:tav>
                                      </p:tavLst>
                                    </p:anim>
                                    <p:anim calcmode="lin" valueType="num">
                                      <p:cBhvr additive="base">
                                        <p:cTn id="98" dur="500" fill="hold"/>
                                        <p:tgtEl>
                                          <p:spTgt spid="1018889"/>
                                        </p:tgtEl>
                                        <p:attrNameLst>
                                          <p:attrName>ppt_y</p:attrName>
                                        </p:attrNameLst>
                                      </p:cBhvr>
                                      <p:tavLst>
                                        <p:tav tm="0">
                                          <p:val>
                                            <p:strVal val="#ppt_y"/>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018911"/>
                                        </p:tgtEl>
                                        <p:attrNameLst>
                                          <p:attrName>style.visibility</p:attrName>
                                        </p:attrNameLst>
                                      </p:cBhvr>
                                      <p:to>
                                        <p:strVal val="visible"/>
                                      </p:to>
                                    </p:set>
                                    <p:anim calcmode="lin" valueType="num">
                                      <p:cBhvr additive="base">
                                        <p:cTn id="101" dur="500" fill="hold"/>
                                        <p:tgtEl>
                                          <p:spTgt spid="1018911"/>
                                        </p:tgtEl>
                                        <p:attrNameLst>
                                          <p:attrName>ppt_x</p:attrName>
                                        </p:attrNameLst>
                                      </p:cBhvr>
                                      <p:tavLst>
                                        <p:tav tm="0">
                                          <p:val>
                                            <p:strVal val="#ppt_x"/>
                                          </p:val>
                                        </p:tav>
                                        <p:tav tm="100000">
                                          <p:val>
                                            <p:strVal val="#ppt_x"/>
                                          </p:val>
                                        </p:tav>
                                      </p:tavLst>
                                    </p:anim>
                                    <p:anim calcmode="lin" valueType="num">
                                      <p:cBhvr additive="base">
                                        <p:cTn id="102" dur="500" fill="hold"/>
                                        <p:tgtEl>
                                          <p:spTgt spid="101891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018910"/>
                                        </p:tgtEl>
                                        <p:attrNameLst>
                                          <p:attrName>style.visibility</p:attrName>
                                        </p:attrNameLst>
                                      </p:cBhvr>
                                      <p:to>
                                        <p:strVal val="visible"/>
                                      </p:to>
                                    </p:set>
                                    <p:anim calcmode="lin" valueType="num">
                                      <p:cBhvr additive="base">
                                        <p:cTn id="105" dur="500" fill="hold"/>
                                        <p:tgtEl>
                                          <p:spTgt spid="1018910"/>
                                        </p:tgtEl>
                                        <p:attrNameLst>
                                          <p:attrName>ppt_x</p:attrName>
                                        </p:attrNameLst>
                                      </p:cBhvr>
                                      <p:tavLst>
                                        <p:tav tm="0">
                                          <p:val>
                                            <p:strVal val="#ppt_x"/>
                                          </p:val>
                                        </p:tav>
                                        <p:tav tm="100000">
                                          <p:val>
                                            <p:strVal val="#ppt_x"/>
                                          </p:val>
                                        </p:tav>
                                      </p:tavLst>
                                    </p:anim>
                                    <p:anim calcmode="lin" valueType="num">
                                      <p:cBhvr additive="base">
                                        <p:cTn id="106" dur="500" fill="hold"/>
                                        <p:tgtEl>
                                          <p:spTgt spid="1018910"/>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018890"/>
                                        </p:tgtEl>
                                        <p:attrNameLst>
                                          <p:attrName>style.visibility</p:attrName>
                                        </p:attrNameLst>
                                      </p:cBhvr>
                                      <p:to>
                                        <p:strVal val="visible"/>
                                      </p:to>
                                    </p:set>
                                    <p:anim calcmode="lin" valueType="num">
                                      <p:cBhvr additive="base">
                                        <p:cTn id="109" dur="500" fill="hold"/>
                                        <p:tgtEl>
                                          <p:spTgt spid="1018890"/>
                                        </p:tgtEl>
                                        <p:attrNameLst>
                                          <p:attrName>ppt_x</p:attrName>
                                        </p:attrNameLst>
                                      </p:cBhvr>
                                      <p:tavLst>
                                        <p:tav tm="0">
                                          <p:val>
                                            <p:strVal val="#ppt_x"/>
                                          </p:val>
                                        </p:tav>
                                        <p:tav tm="100000">
                                          <p:val>
                                            <p:strVal val="#ppt_x"/>
                                          </p:val>
                                        </p:tav>
                                      </p:tavLst>
                                    </p:anim>
                                    <p:anim calcmode="lin" valueType="num">
                                      <p:cBhvr additive="base">
                                        <p:cTn id="110" dur="500" fill="hold"/>
                                        <p:tgtEl>
                                          <p:spTgt spid="101889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018896"/>
                                        </p:tgtEl>
                                        <p:attrNameLst>
                                          <p:attrName>style.visibility</p:attrName>
                                        </p:attrNameLst>
                                      </p:cBhvr>
                                      <p:to>
                                        <p:strVal val="visible"/>
                                      </p:to>
                                    </p:set>
                                    <p:anim calcmode="lin" valueType="num">
                                      <p:cBhvr additive="base">
                                        <p:cTn id="113" dur="500" fill="hold"/>
                                        <p:tgtEl>
                                          <p:spTgt spid="1018896"/>
                                        </p:tgtEl>
                                        <p:attrNameLst>
                                          <p:attrName>ppt_x</p:attrName>
                                        </p:attrNameLst>
                                      </p:cBhvr>
                                      <p:tavLst>
                                        <p:tav tm="0">
                                          <p:val>
                                            <p:strVal val="#ppt_x"/>
                                          </p:val>
                                        </p:tav>
                                        <p:tav tm="100000">
                                          <p:val>
                                            <p:strVal val="#ppt_x"/>
                                          </p:val>
                                        </p:tav>
                                      </p:tavLst>
                                    </p:anim>
                                    <p:anim calcmode="lin" valueType="num">
                                      <p:cBhvr additive="base">
                                        <p:cTn id="114" dur="500" fill="hold"/>
                                        <p:tgtEl>
                                          <p:spTgt spid="101889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018893"/>
                                        </p:tgtEl>
                                        <p:attrNameLst>
                                          <p:attrName>style.visibility</p:attrName>
                                        </p:attrNameLst>
                                      </p:cBhvr>
                                      <p:to>
                                        <p:strVal val="visible"/>
                                      </p:to>
                                    </p:set>
                                    <p:anim calcmode="lin" valueType="num">
                                      <p:cBhvr additive="base">
                                        <p:cTn id="117" dur="500" fill="hold"/>
                                        <p:tgtEl>
                                          <p:spTgt spid="1018893"/>
                                        </p:tgtEl>
                                        <p:attrNameLst>
                                          <p:attrName>ppt_x</p:attrName>
                                        </p:attrNameLst>
                                      </p:cBhvr>
                                      <p:tavLst>
                                        <p:tav tm="0">
                                          <p:val>
                                            <p:strVal val="#ppt_x"/>
                                          </p:val>
                                        </p:tav>
                                        <p:tav tm="100000">
                                          <p:val>
                                            <p:strVal val="#ppt_x"/>
                                          </p:val>
                                        </p:tav>
                                      </p:tavLst>
                                    </p:anim>
                                    <p:anim calcmode="lin" valueType="num">
                                      <p:cBhvr additive="base">
                                        <p:cTn id="118" dur="500" fill="hold"/>
                                        <p:tgtEl>
                                          <p:spTgt spid="1018893"/>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018886"/>
                                        </p:tgtEl>
                                        <p:attrNameLst>
                                          <p:attrName>style.visibility</p:attrName>
                                        </p:attrNameLst>
                                      </p:cBhvr>
                                      <p:to>
                                        <p:strVal val="visible"/>
                                      </p:to>
                                    </p:set>
                                    <p:anim calcmode="lin" valueType="num">
                                      <p:cBhvr additive="base">
                                        <p:cTn id="121" dur="500" fill="hold"/>
                                        <p:tgtEl>
                                          <p:spTgt spid="1018886"/>
                                        </p:tgtEl>
                                        <p:attrNameLst>
                                          <p:attrName>ppt_x</p:attrName>
                                        </p:attrNameLst>
                                      </p:cBhvr>
                                      <p:tavLst>
                                        <p:tav tm="0">
                                          <p:val>
                                            <p:strVal val="#ppt_x"/>
                                          </p:val>
                                        </p:tav>
                                        <p:tav tm="100000">
                                          <p:val>
                                            <p:strVal val="#ppt_x"/>
                                          </p:val>
                                        </p:tav>
                                      </p:tavLst>
                                    </p:anim>
                                    <p:anim calcmode="lin" valueType="num">
                                      <p:cBhvr additive="base">
                                        <p:cTn id="122" dur="500" fill="hold"/>
                                        <p:tgtEl>
                                          <p:spTgt spid="1018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animBg="1"/>
      <p:bldP spid="1018884" grpId="0" animBg="1"/>
      <p:bldP spid="1018885" grpId="0" animBg="1"/>
      <p:bldP spid="1018886" grpId="0" animBg="1"/>
      <p:bldP spid="1018887" grpId="0" animBg="1"/>
      <p:bldP spid="1018888" grpId="0" animBg="1"/>
      <p:bldP spid="1018889" grpId="0" animBg="1"/>
      <p:bldP spid="1018890" grpId="0" animBg="1"/>
      <p:bldP spid="1018891" grpId="0" animBg="1"/>
      <p:bldP spid="1018892" grpId="0" animBg="1"/>
      <p:bldP spid="1018893" grpId="0" animBg="1"/>
      <p:bldP spid="1018894" grpId="0" animBg="1"/>
      <p:bldP spid="1018895" grpId="0" animBg="1"/>
      <p:bldP spid="1018896" grpId="0" animBg="1"/>
      <p:bldP spid="1018897" grpId="0" animBg="1"/>
      <p:bldP spid="1018898" grpId="0" animBg="1"/>
      <p:bldP spid="1018899" grpId="0" animBg="1"/>
      <p:bldP spid="1018900" grpId="0" animBg="1"/>
      <p:bldP spid="1018901" grpId="0" animBg="1"/>
      <p:bldP spid="1018902" grpId="0" animBg="1"/>
      <p:bldP spid="1018903" grpId="0" animBg="1"/>
      <p:bldP spid="1018904" grpId="0" animBg="1"/>
      <p:bldP spid="1018905" grpId="0" animBg="1"/>
      <p:bldP spid="1018906" grpId="0" animBg="1"/>
      <p:bldP spid="1018907" grpId="0" animBg="1"/>
      <p:bldP spid="1018908" grpId="0" animBg="1"/>
      <p:bldP spid="1018909" grpId="0" animBg="1"/>
      <p:bldP spid="1018910" grpId="0" animBg="1"/>
      <p:bldP spid="10189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2656"/>
            <a:ext cx="9144000" cy="710952"/>
          </a:xfrm>
        </p:spPr>
        <p:txBody>
          <a:bodyPr>
            <a:noAutofit/>
          </a:bodyPr>
          <a:lstStyle/>
          <a:p>
            <a:r>
              <a:rPr lang="en-US" altLang="zh-CN" sz="4400" b="1" dirty="0" smtClean="0"/>
              <a:t>Different Settings of Transfer Learning</a:t>
            </a:r>
            <a:endParaRPr lang="zh-CN" altLang="en-US" sz="4400" b="1" dirty="0"/>
          </a:p>
        </p:txBody>
      </p:sp>
      <p:graphicFrame>
        <p:nvGraphicFramePr>
          <p:cNvPr id="4" name="内容占位符 3"/>
          <p:cNvGraphicFramePr>
            <a:graphicFrameLocks noGrp="1"/>
          </p:cNvGraphicFramePr>
          <p:nvPr>
            <p:ph idx="1"/>
          </p:nvPr>
        </p:nvGraphicFramePr>
        <p:xfrm>
          <a:off x="0" y="1360944"/>
          <a:ext cx="9036496" cy="5497056"/>
        </p:xfrm>
        <a:graphic>
          <a:graphicData uri="http://schemas.openxmlformats.org/drawingml/2006/table">
            <a:tbl>
              <a:tblPr firstRow="1" bandRow="1">
                <a:tableStyleId>{7DF18680-E054-41AD-8BC1-D1AEF772440D}</a:tableStyleId>
              </a:tblPr>
              <a:tblGrid>
                <a:gridCol w="1807299"/>
                <a:gridCol w="1900605"/>
                <a:gridCol w="1728192"/>
                <a:gridCol w="1656184"/>
                <a:gridCol w="1944216"/>
              </a:tblGrid>
              <a:tr h="370840">
                <a:tc>
                  <a:txBody>
                    <a:bodyPr/>
                    <a:lstStyle/>
                    <a:p>
                      <a:r>
                        <a:rPr lang="en-US" altLang="zh-CN" sz="2000" b="1" dirty="0" smtClean="0"/>
                        <a:t>Transfer Learning Settings</a:t>
                      </a:r>
                      <a:endParaRPr lang="zh-CN" altLang="en-US" sz="2000" b="1" dirty="0"/>
                    </a:p>
                  </a:txBody>
                  <a:tcPr/>
                </a:tc>
                <a:tc>
                  <a:txBody>
                    <a:bodyPr/>
                    <a:lstStyle/>
                    <a:p>
                      <a:r>
                        <a:rPr lang="en-US" altLang="zh-CN" sz="2000" b="1" dirty="0" smtClean="0"/>
                        <a:t>Related</a:t>
                      </a:r>
                      <a:r>
                        <a:rPr lang="en-US" altLang="zh-CN" sz="2000" b="1" baseline="0" dirty="0" smtClean="0"/>
                        <a:t> Areas</a:t>
                      </a:r>
                      <a:endParaRPr lang="zh-CN" altLang="en-US" sz="2000" b="1" dirty="0"/>
                    </a:p>
                  </a:txBody>
                  <a:tcPr/>
                </a:tc>
                <a:tc>
                  <a:txBody>
                    <a:bodyPr/>
                    <a:lstStyle/>
                    <a:p>
                      <a:r>
                        <a:rPr lang="en-US" altLang="zh-CN" sz="2000" b="1" dirty="0" smtClean="0"/>
                        <a:t>Source Domain Labels</a:t>
                      </a:r>
                      <a:endParaRPr lang="zh-CN" altLang="en-US" sz="2000" b="1" dirty="0"/>
                    </a:p>
                  </a:txBody>
                  <a:tcPr/>
                </a:tc>
                <a:tc>
                  <a:txBody>
                    <a:bodyPr/>
                    <a:lstStyle/>
                    <a:p>
                      <a:r>
                        <a:rPr lang="en-US" altLang="zh-CN" sz="2000" b="1" dirty="0" smtClean="0"/>
                        <a:t>Target Domain Labels</a:t>
                      </a:r>
                      <a:endParaRPr lang="zh-CN" altLang="en-US" sz="2000" b="1" dirty="0"/>
                    </a:p>
                  </a:txBody>
                  <a:tcPr/>
                </a:tc>
                <a:tc>
                  <a:txBody>
                    <a:bodyPr/>
                    <a:lstStyle/>
                    <a:p>
                      <a:r>
                        <a:rPr lang="en-US" altLang="zh-CN" sz="2000" b="1" dirty="0" smtClean="0"/>
                        <a:t>Tasks</a:t>
                      </a:r>
                      <a:endParaRPr lang="zh-CN" altLang="en-US" sz="2000" b="1" dirty="0"/>
                    </a:p>
                  </a:txBody>
                  <a:tcPr/>
                </a:tc>
              </a:tr>
              <a:tr h="370840">
                <a:tc rowSpan="2">
                  <a:txBody>
                    <a:bodyPr/>
                    <a:lstStyle/>
                    <a:p>
                      <a:r>
                        <a:rPr lang="en-US" altLang="zh-CN" sz="2000" b="1" dirty="0" smtClean="0"/>
                        <a:t>Inductive</a:t>
                      </a:r>
                      <a:r>
                        <a:rPr lang="en-US" altLang="zh-CN" sz="2000" b="1" baseline="0" dirty="0" smtClean="0"/>
                        <a:t> Transfer Learning</a:t>
                      </a:r>
                      <a:endParaRPr lang="zh-CN" altLang="en-US" sz="2000" b="1" dirty="0"/>
                    </a:p>
                  </a:txBody>
                  <a:tcPr/>
                </a:tc>
                <a:tc>
                  <a:txBody>
                    <a:bodyPr/>
                    <a:lstStyle/>
                    <a:p>
                      <a:r>
                        <a:rPr lang="en-US" altLang="zh-CN" sz="2000" b="1" dirty="0" smtClean="0"/>
                        <a:t>Multi-task Learning</a:t>
                      </a:r>
                      <a:endParaRPr lang="zh-CN" altLang="en-US" sz="2000" b="1" dirty="0"/>
                    </a:p>
                  </a:txBody>
                  <a:tcPr/>
                </a:tc>
                <a:tc>
                  <a:txBody>
                    <a:bodyPr/>
                    <a:lstStyle/>
                    <a:p>
                      <a:r>
                        <a:rPr lang="en-US" altLang="zh-CN" sz="2000" b="1" dirty="0" smtClean="0"/>
                        <a:t>Available</a:t>
                      </a:r>
                      <a:endParaRPr lang="zh-CN" altLang="en-US" sz="2000" b="1" dirty="0"/>
                    </a:p>
                  </a:txBody>
                  <a:tcPr/>
                </a:tc>
                <a:tc>
                  <a:txBody>
                    <a:bodyPr/>
                    <a:lstStyle/>
                    <a:p>
                      <a:r>
                        <a:rPr lang="en-US" altLang="zh-CN" sz="2000" b="1" dirty="0" smtClean="0"/>
                        <a:t>Available</a:t>
                      </a:r>
                      <a:endParaRPr lang="zh-CN" altLang="en-US" sz="2000" b="1" dirty="0"/>
                    </a:p>
                  </a:txBody>
                  <a:tcPr/>
                </a:tc>
                <a:tc>
                  <a:txBody>
                    <a:bodyPr/>
                    <a:lstStyle/>
                    <a:p>
                      <a:r>
                        <a:rPr lang="en-US" altLang="zh-CN" sz="2000" b="1" dirty="0" smtClean="0"/>
                        <a:t>Regression, Classification</a:t>
                      </a:r>
                      <a:endParaRPr lang="zh-CN" altLang="en-US" sz="2000" b="1" dirty="0"/>
                    </a:p>
                  </a:txBody>
                  <a:tcPr/>
                </a:tc>
              </a:tr>
              <a:tr h="864096">
                <a:tc vMerge="1">
                  <a:txBody>
                    <a:bodyPr/>
                    <a:lstStyle/>
                    <a:p>
                      <a:endParaRPr lang="zh-CN" altLang="en-US" dirty="0"/>
                    </a:p>
                  </a:txBody>
                  <a:tcPr/>
                </a:tc>
                <a:tc>
                  <a:txBody>
                    <a:bodyPr/>
                    <a:lstStyle/>
                    <a:p>
                      <a:r>
                        <a:rPr lang="en-US" altLang="zh-CN" sz="2000" b="1" dirty="0" smtClean="0"/>
                        <a:t>Self-taught</a:t>
                      </a:r>
                      <a:r>
                        <a:rPr lang="en-US" altLang="zh-CN" sz="2000" b="1" baseline="0" dirty="0" smtClean="0"/>
                        <a:t> Learning</a:t>
                      </a:r>
                      <a:endParaRPr lang="zh-CN" altLang="en-US" sz="2000" b="1" dirty="0"/>
                    </a:p>
                  </a:txBody>
                  <a:tcPr/>
                </a:tc>
                <a:tc>
                  <a:txBody>
                    <a:bodyPr/>
                    <a:lstStyle/>
                    <a:p>
                      <a:r>
                        <a:rPr lang="en-US" altLang="zh-CN" sz="2000" b="1" dirty="0" smtClean="0"/>
                        <a:t>Unavailable</a:t>
                      </a:r>
                      <a:endParaRPr lang="zh-CN" alt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Available</a:t>
                      </a:r>
                      <a:endParaRPr lang="zh-CN" altLang="en-US" sz="2000" b="1" dirty="0" smtClean="0"/>
                    </a:p>
                    <a:p>
                      <a:endParaRPr lang="zh-CN" altLang="en-US" sz="2000" b="1" dirty="0"/>
                    </a:p>
                  </a:txBody>
                  <a:tcPr/>
                </a:tc>
                <a:tc>
                  <a:txBody>
                    <a:bodyPr/>
                    <a:lstStyle/>
                    <a:p>
                      <a:r>
                        <a:rPr lang="en-US" altLang="zh-CN" sz="2000" b="1" dirty="0" smtClean="0"/>
                        <a:t>Regression,</a:t>
                      </a:r>
                    </a:p>
                    <a:p>
                      <a:r>
                        <a:rPr lang="en-US" altLang="zh-CN" sz="2000" b="1" dirty="0" smtClean="0"/>
                        <a:t>Classification</a:t>
                      </a:r>
                      <a:endParaRPr lang="zh-CN" altLang="en-US" sz="20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Transductive</a:t>
                      </a:r>
                      <a:r>
                        <a:rPr lang="en-US" altLang="zh-CN" sz="2000" b="1" baseline="0" dirty="0" smtClean="0"/>
                        <a:t> Transfer Learning</a:t>
                      </a:r>
                      <a:endParaRPr lang="zh-CN" altLang="en-US" sz="2000" b="1" dirty="0" smtClean="0"/>
                    </a:p>
                    <a:p>
                      <a:endParaRPr lang="zh-CN" altLang="en-US" sz="2000" b="1" dirty="0"/>
                    </a:p>
                  </a:txBody>
                  <a:tcPr/>
                </a:tc>
                <a:tc>
                  <a:txBody>
                    <a:bodyPr/>
                    <a:lstStyle/>
                    <a:p>
                      <a:r>
                        <a:rPr lang="en-US" altLang="zh-CN" sz="2000" b="1" dirty="0" smtClean="0"/>
                        <a:t>Domain</a:t>
                      </a:r>
                      <a:r>
                        <a:rPr lang="en-US" altLang="zh-CN" sz="2000" b="1" baseline="0" dirty="0" smtClean="0"/>
                        <a:t> Adaptation, Sample Selection Bias, Co-</a:t>
                      </a:r>
                      <a:r>
                        <a:rPr lang="en-US" altLang="zh-CN" sz="2000" b="1" baseline="0" dirty="0" err="1" smtClean="0"/>
                        <a:t>variate</a:t>
                      </a:r>
                      <a:r>
                        <a:rPr lang="en-US" altLang="zh-CN" sz="2000" b="1" baseline="0" dirty="0" smtClean="0"/>
                        <a:t> Shift</a:t>
                      </a:r>
                      <a:endParaRPr lang="zh-CN" alt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Available</a:t>
                      </a:r>
                      <a:endParaRPr lang="zh-CN" altLang="en-US" sz="2000" b="1" dirty="0" smtClean="0"/>
                    </a:p>
                    <a:p>
                      <a:endParaRPr lang="zh-CN" alt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Unavailable</a:t>
                      </a:r>
                      <a:endParaRPr lang="zh-CN" altLang="en-US" sz="2000" b="1" dirty="0" smtClean="0"/>
                    </a:p>
                    <a:p>
                      <a:endParaRPr lang="zh-CN" altLang="en-US" sz="2000" b="1" dirty="0"/>
                    </a:p>
                  </a:txBody>
                  <a:tcPr/>
                </a:tc>
                <a:tc>
                  <a:txBody>
                    <a:bodyPr/>
                    <a:lstStyle/>
                    <a:p>
                      <a:r>
                        <a:rPr lang="en-US" altLang="zh-CN" sz="2000" b="1" dirty="0" smtClean="0"/>
                        <a:t>Regression,</a:t>
                      </a:r>
                    </a:p>
                    <a:p>
                      <a:r>
                        <a:rPr lang="en-US" altLang="zh-CN" sz="2000" b="1" dirty="0" smtClean="0"/>
                        <a:t>Classification</a:t>
                      </a:r>
                      <a:endParaRPr lang="zh-CN" altLang="en-US" sz="2000" b="1" dirty="0" smtClean="0"/>
                    </a:p>
                    <a:p>
                      <a:endParaRPr lang="zh-CN" altLang="en-US" sz="2000" b="1" dirty="0"/>
                    </a:p>
                  </a:txBody>
                  <a:tcPr/>
                </a:tc>
              </a:tr>
              <a:tr h="370840">
                <a:tc>
                  <a:txBody>
                    <a:bodyPr/>
                    <a:lstStyle/>
                    <a:p>
                      <a:r>
                        <a:rPr lang="en-US" altLang="zh-CN" sz="2000" b="1" dirty="0" smtClean="0"/>
                        <a:t>Unsupervised</a:t>
                      </a:r>
                      <a:r>
                        <a:rPr lang="en-US" altLang="zh-CN" sz="2000" b="1" baseline="0" dirty="0" smtClean="0"/>
                        <a:t> Transfer Learning</a:t>
                      </a:r>
                      <a:endParaRPr lang="zh-CN" altLang="en-US" sz="2000" b="1" dirty="0"/>
                    </a:p>
                  </a:txBody>
                  <a:tcPr/>
                </a:tc>
                <a:tc>
                  <a:txBody>
                    <a:bodyPr/>
                    <a:lstStyle/>
                    <a:p>
                      <a:endParaRPr lang="zh-CN" altLang="en-US" sz="20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Unavailable</a:t>
                      </a:r>
                      <a:endParaRPr lang="zh-CN" altLang="en-US" sz="2000" b="1" dirty="0" smtClean="0"/>
                    </a:p>
                    <a:p>
                      <a:endParaRPr lang="zh-CN" alt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Unavailable</a:t>
                      </a:r>
                      <a:endParaRPr lang="zh-CN" altLang="en-US" sz="2000" b="1" dirty="0" smtClean="0"/>
                    </a:p>
                    <a:p>
                      <a:endParaRPr lang="zh-CN" altLang="en-US" sz="2000" b="1" dirty="0"/>
                    </a:p>
                  </a:txBody>
                  <a:tcPr/>
                </a:tc>
                <a:tc>
                  <a:txBody>
                    <a:bodyPr/>
                    <a:lstStyle/>
                    <a:p>
                      <a:r>
                        <a:rPr lang="en-US" altLang="zh-CN" sz="2000" b="1" dirty="0" smtClean="0"/>
                        <a:t>Clustering, </a:t>
                      </a:r>
                    </a:p>
                    <a:p>
                      <a:r>
                        <a:rPr lang="en-US" altLang="zh-CN" sz="2000" b="1" dirty="0" smtClean="0"/>
                        <a:t>Dimensionality Reduction</a:t>
                      </a:r>
                      <a:endParaRPr lang="zh-CN" altLang="en-US" sz="2000" b="1"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08720"/>
            <a:ext cx="8686800" cy="1143000"/>
          </a:xfrm>
        </p:spPr>
        <p:txBody>
          <a:bodyPr>
            <a:normAutofit fontScale="90000"/>
          </a:bodyPr>
          <a:lstStyle/>
          <a:p>
            <a:r>
              <a:rPr lang="en-US" altLang="zh-CN" b="1" dirty="0" smtClean="0"/>
              <a:t>Definition of Inductive Transfer Learning</a:t>
            </a:r>
            <a:endParaRPr lang="zh-CN" alt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2348880"/>
            <a:ext cx="8229600" cy="163961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3568" y="3933056"/>
            <a:ext cx="7560840" cy="9166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fontScale="90000"/>
          </a:bodyPr>
          <a:lstStyle/>
          <a:p>
            <a:r>
              <a:rPr lang="en-US" altLang="zh-CN" b="1" dirty="0" smtClean="0"/>
              <a:t>Definition of </a:t>
            </a:r>
            <a:r>
              <a:rPr lang="en-US" altLang="zh-CN" b="1" dirty="0" err="1" smtClean="0"/>
              <a:t>Transductive</a:t>
            </a:r>
            <a:r>
              <a:rPr lang="en-US" altLang="zh-CN" b="1" dirty="0" smtClean="0"/>
              <a:t> Transfer Learning</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269954" y="2348880"/>
            <a:ext cx="8694534" cy="280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7848"/>
            <a:ext cx="8229600" cy="1143000"/>
          </a:xfrm>
        </p:spPr>
        <p:txBody>
          <a:bodyPr>
            <a:normAutofit fontScale="90000"/>
          </a:bodyPr>
          <a:lstStyle/>
          <a:p>
            <a:r>
              <a:rPr lang="en-US" altLang="zh-CN" b="1" dirty="0" smtClean="0"/>
              <a:t>Definition of Unsupervised Transfer Learning</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0" y="2389237"/>
            <a:ext cx="9043068" cy="247992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755576" y="1556792"/>
            <a:ext cx="7793037" cy="700088"/>
          </a:xfrm>
        </p:spPr>
        <p:txBody>
          <a:bodyPr>
            <a:normAutofit fontScale="90000"/>
          </a:bodyPr>
          <a:lstStyle/>
          <a:p>
            <a:pPr algn="l"/>
            <a:r>
              <a:rPr lang="en-US" altLang="zh-CN" sz="4000" dirty="0" smtClean="0">
                <a:latin typeface="Tahoma" pitchFamily="34" charset="0"/>
                <a:ea typeface="宋体" pitchFamily="2" charset="-122"/>
              </a:rPr>
              <a:t>A Major Assumption </a:t>
            </a:r>
            <a:r>
              <a:rPr lang="en-US" altLang="zh-CN" sz="4000" dirty="0" err="1" smtClean="0">
                <a:latin typeface="Tahoma" pitchFamily="34" charset="0"/>
                <a:ea typeface="宋体" pitchFamily="2" charset="-122"/>
              </a:rPr>
              <a:t>inTraditional</a:t>
            </a:r>
            <a:r>
              <a:rPr lang="en-US" altLang="zh-CN" sz="4000" dirty="0" smtClean="0">
                <a:latin typeface="Tahoma" pitchFamily="34" charset="0"/>
                <a:ea typeface="宋体" pitchFamily="2" charset="-122"/>
              </a:rPr>
              <a:t> Machine </a:t>
            </a:r>
            <a:r>
              <a:rPr lang="en-US" altLang="zh-CN" sz="4000" dirty="0">
                <a:latin typeface="Tahoma" pitchFamily="34" charset="0"/>
                <a:ea typeface="宋体" pitchFamily="2" charset="-122"/>
              </a:rPr>
              <a:t>L</a:t>
            </a:r>
            <a:r>
              <a:rPr lang="en-US" altLang="zh-CN" sz="4000" dirty="0" smtClean="0">
                <a:latin typeface="Tahoma" pitchFamily="34" charset="0"/>
                <a:ea typeface="宋体" pitchFamily="2" charset="-122"/>
              </a:rPr>
              <a:t>earning</a:t>
            </a:r>
          </a:p>
        </p:txBody>
      </p:sp>
      <p:sp>
        <p:nvSpPr>
          <p:cNvPr id="448515" name="Rectangle 3"/>
          <p:cNvSpPr>
            <a:spLocks noGrp="1" noChangeArrowheads="1"/>
          </p:cNvSpPr>
          <p:nvPr>
            <p:ph type="subTitle" idx="1"/>
          </p:nvPr>
        </p:nvSpPr>
        <p:spPr>
          <a:xfrm>
            <a:off x="755576" y="2996952"/>
            <a:ext cx="7772400" cy="1828800"/>
          </a:xfrm>
          <a:ln>
            <a:solidFill>
              <a:srgbClr val="6666FF"/>
            </a:solidFill>
          </a:ln>
        </p:spPr>
        <p:style>
          <a:lnRef idx="1">
            <a:schemeClr val="accent5"/>
          </a:lnRef>
          <a:fillRef idx="2">
            <a:schemeClr val="accent5"/>
          </a:fillRef>
          <a:effectRef idx="1">
            <a:schemeClr val="accent5"/>
          </a:effectRef>
          <a:fontRef idx="minor">
            <a:schemeClr val="dk1"/>
          </a:fontRef>
        </p:style>
        <p:txBody>
          <a:bodyPr/>
          <a:lstStyle/>
          <a:p>
            <a:pPr algn="l">
              <a:defRPr/>
            </a:pPr>
            <a:r>
              <a:rPr lang="en-US" altLang="zh-CN" b="1" dirty="0" smtClean="0">
                <a:solidFill>
                  <a:schemeClr val="bg1"/>
                </a:solidFill>
                <a:latin typeface="Tahoma" pitchFamily="34" charset="0"/>
                <a:ea typeface="宋体" pitchFamily="2" charset="-122"/>
              </a:rPr>
              <a:t>Training and future (test) data follow the same distribution, and are in same feature space</a:t>
            </a:r>
          </a:p>
        </p:txBody>
      </p:sp>
    </p:spTree>
    <p:extLst>
      <p:ext uri="{BB962C8B-B14F-4D97-AF65-F5344CB8AC3E}">
        <p14:creationId xmlns:p14="http://schemas.microsoft.com/office/powerpoint/2010/main" xmlns="" val="1137507518"/>
      </p:ext>
    </p:extLst>
  </p:cSld>
  <p:clrMapOvr>
    <a:masterClrMapping/>
  </p:clrMapOvr>
  <p:transition advTm="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13792"/>
            <a:ext cx="8229600" cy="1143000"/>
          </a:xfrm>
        </p:spPr>
        <p:txBody>
          <a:bodyPr>
            <a:normAutofit/>
          </a:bodyPr>
          <a:lstStyle/>
          <a:p>
            <a:r>
              <a:rPr lang="en-US" altLang="zh-CN" sz="5400" b="1" dirty="0" smtClean="0"/>
              <a:t>Different approaches</a:t>
            </a:r>
            <a:endParaRPr lang="zh-CN" altLang="en-US" sz="5400" b="1" dirty="0"/>
          </a:p>
        </p:txBody>
      </p:sp>
      <p:sp>
        <p:nvSpPr>
          <p:cNvPr id="3" name="内容占位符 2"/>
          <p:cNvSpPr>
            <a:spLocks noGrp="1"/>
          </p:cNvSpPr>
          <p:nvPr>
            <p:ph idx="1"/>
          </p:nvPr>
        </p:nvSpPr>
        <p:spPr>
          <a:xfrm>
            <a:off x="467544" y="1844824"/>
            <a:ext cx="8229600" cy="4389120"/>
          </a:xfrm>
        </p:spPr>
        <p:txBody>
          <a:bodyPr>
            <a:normAutofit/>
          </a:bodyPr>
          <a:lstStyle/>
          <a:p>
            <a:r>
              <a:rPr lang="en-US" altLang="zh-CN" sz="3200" dirty="0" smtClean="0"/>
              <a:t>Based on “what to transfer”</a:t>
            </a:r>
          </a:p>
          <a:p>
            <a:r>
              <a:rPr lang="en-US" altLang="zh-CN" sz="3200" dirty="0" smtClean="0"/>
              <a:t>Four cases</a:t>
            </a:r>
            <a:r>
              <a:rPr lang="zh-CN" altLang="en-US" sz="3200" dirty="0" smtClean="0"/>
              <a:t>  </a:t>
            </a:r>
            <a:endParaRPr lang="en-US" altLang="zh-CN" sz="3200" dirty="0" smtClean="0"/>
          </a:p>
          <a:p>
            <a:pPr>
              <a:buFont typeface="Wingdings" pitchFamily="2" charset="2"/>
              <a:buChar char="Ø"/>
            </a:pPr>
            <a:r>
              <a:rPr lang="en-US" altLang="zh-CN" sz="3200" dirty="0" smtClean="0"/>
              <a:t> Instance-transfer</a:t>
            </a:r>
          </a:p>
          <a:p>
            <a:pPr>
              <a:buFont typeface="Wingdings" pitchFamily="2" charset="2"/>
              <a:buChar char="Ø"/>
            </a:pPr>
            <a:r>
              <a:rPr lang="en-US" altLang="zh-CN" sz="3200" dirty="0" smtClean="0"/>
              <a:t>Feature-representation-transfer</a:t>
            </a:r>
          </a:p>
          <a:p>
            <a:pPr>
              <a:buFont typeface="Wingdings" pitchFamily="2" charset="2"/>
              <a:buChar char="Ø"/>
            </a:pPr>
            <a:r>
              <a:rPr lang="en-US" altLang="zh-CN" sz="3200" dirty="0" smtClean="0"/>
              <a:t>Parameter-transfer</a:t>
            </a:r>
          </a:p>
          <a:p>
            <a:pPr>
              <a:buFont typeface="Wingdings" pitchFamily="2" charset="2"/>
              <a:buChar char="Ø"/>
            </a:pPr>
            <a:r>
              <a:rPr lang="en-US" altLang="zh-CN" sz="3200" dirty="0" smtClean="0"/>
              <a:t>Relational-knowledge-transfer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43000"/>
          </a:xfrm>
        </p:spPr>
        <p:txBody>
          <a:bodyPr>
            <a:normAutofit/>
          </a:bodyPr>
          <a:lstStyle/>
          <a:p>
            <a:pPr algn="ctr"/>
            <a:r>
              <a:rPr lang="en-US" altLang="zh-CN" b="1" dirty="0" smtClean="0"/>
              <a:t>Instance transfer</a:t>
            </a:r>
            <a:endParaRPr lang="zh-CN" altLang="en-US" b="1" dirty="0"/>
          </a:p>
        </p:txBody>
      </p:sp>
      <p:sp>
        <p:nvSpPr>
          <p:cNvPr id="3" name="内容占位符 2"/>
          <p:cNvSpPr>
            <a:spLocks noGrp="1"/>
          </p:cNvSpPr>
          <p:nvPr>
            <p:ph idx="1"/>
          </p:nvPr>
        </p:nvSpPr>
        <p:spPr/>
        <p:txBody>
          <a:bodyPr>
            <a:normAutofit/>
          </a:bodyPr>
          <a:lstStyle/>
          <a:p>
            <a:r>
              <a:rPr lang="en-US" altLang="zh-CN" sz="3200" dirty="0" smtClean="0"/>
              <a:t>To re-weight some labeled data in the source domain for use in the target domain</a:t>
            </a:r>
          </a:p>
          <a:p>
            <a:r>
              <a:rPr lang="en-US" altLang="zh-CN" sz="3200" dirty="0" smtClean="0"/>
              <a:t>Instance sampling and importance sampling are two major techniques in instance-based transfer learning method.  </a:t>
            </a:r>
            <a:endParaRPr lang="zh-CN"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a:bodyPr>
          <a:lstStyle/>
          <a:p>
            <a:r>
              <a:rPr lang="en-US" altLang="zh-CN" sz="4800" b="1" dirty="0" smtClean="0"/>
              <a:t>Feature-representation-transfer</a:t>
            </a:r>
            <a:endParaRPr lang="zh-CN" altLang="en-US" sz="4800" b="1" dirty="0"/>
          </a:p>
        </p:txBody>
      </p:sp>
      <p:sp>
        <p:nvSpPr>
          <p:cNvPr id="3" name="内容占位符 2"/>
          <p:cNvSpPr>
            <a:spLocks noGrp="1"/>
          </p:cNvSpPr>
          <p:nvPr>
            <p:ph idx="1"/>
          </p:nvPr>
        </p:nvSpPr>
        <p:spPr>
          <a:xfrm>
            <a:off x="395536" y="1844824"/>
            <a:ext cx="8435280" cy="4389120"/>
          </a:xfrm>
        </p:spPr>
        <p:txBody>
          <a:bodyPr>
            <a:normAutofit/>
          </a:bodyPr>
          <a:lstStyle/>
          <a:p>
            <a:r>
              <a:rPr lang="en-US" altLang="zh-CN" sz="3200" dirty="0" smtClean="0"/>
              <a:t>To learn a “good” feature representation for the target domain. </a:t>
            </a:r>
          </a:p>
          <a:p>
            <a:r>
              <a:rPr lang="en-US" altLang="zh-CN" sz="3200" dirty="0" smtClean="0"/>
              <a:t>The knowledge used to transfer across domains is encoded into the learned feature representation.</a:t>
            </a:r>
          </a:p>
          <a:p>
            <a:r>
              <a:rPr lang="en-US" altLang="zh-CN" sz="3200" dirty="0" smtClean="0"/>
              <a:t>With the new feature representation, the performance of the target task is expected to improve significantly. </a:t>
            </a:r>
            <a:endParaRPr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1143000"/>
          </a:xfrm>
        </p:spPr>
        <p:txBody>
          <a:bodyPr/>
          <a:lstStyle/>
          <a:p>
            <a:pPr algn="ctr"/>
            <a:r>
              <a:rPr lang="en-US" altLang="zh-CN" b="1" dirty="0" smtClean="0"/>
              <a:t>Parameter-transfer</a:t>
            </a:r>
            <a:endParaRPr lang="zh-CN" altLang="en-US" b="1" dirty="0"/>
          </a:p>
        </p:txBody>
      </p:sp>
      <p:sp>
        <p:nvSpPr>
          <p:cNvPr id="3" name="内容占位符 2"/>
          <p:cNvSpPr>
            <a:spLocks noGrp="1"/>
          </p:cNvSpPr>
          <p:nvPr>
            <p:ph idx="1"/>
          </p:nvPr>
        </p:nvSpPr>
        <p:spPr>
          <a:xfrm>
            <a:off x="457200" y="1628800"/>
            <a:ext cx="8229600" cy="4389120"/>
          </a:xfrm>
        </p:spPr>
        <p:txBody>
          <a:bodyPr>
            <a:noAutofit/>
          </a:bodyPr>
          <a:lstStyle/>
          <a:p>
            <a:r>
              <a:rPr lang="en-US" altLang="zh-CN" sz="3200" dirty="0" smtClean="0"/>
              <a:t>Assume that the source tasks and the target tasks share some parameters or prior distributions of the </a:t>
            </a:r>
            <a:r>
              <a:rPr lang="en-US" altLang="zh-CN" sz="3200" dirty="0" err="1" smtClean="0"/>
              <a:t>hyperparameters</a:t>
            </a:r>
            <a:r>
              <a:rPr lang="en-US" altLang="zh-CN" sz="3200" dirty="0" smtClean="0"/>
              <a:t> of the models</a:t>
            </a:r>
          </a:p>
          <a:p>
            <a:r>
              <a:rPr lang="en-US" altLang="zh-CN" sz="3200" dirty="0" smtClean="0"/>
              <a:t>The transferred knowledge is encoded into the shared parameters or priors. </a:t>
            </a:r>
          </a:p>
          <a:p>
            <a:r>
              <a:rPr lang="en-US" altLang="zh-CN" sz="3200" dirty="0" smtClean="0"/>
              <a:t>By discovering the shared parameters or priors, knowledge can be transferred across tasks. </a:t>
            </a:r>
            <a:endParaRPr lang="zh-CN"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980728"/>
            <a:ext cx="8712968" cy="794352"/>
          </a:xfrm>
        </p:spPr>
        <p:txBody>
          <a:bodyPr>
            <a:noAutofit/>
          </a:bodyPr>
          <a:lstStyle/>
          <a:p>
            <a:r>
              <a:rPr lang="zh-CN" altLang="en-US" sz="5400" b="1" dirty="0" smtClean="0"/>
              <a:t/>
            </a:r>
            <a:br>
              <a:rPr lang="zh-CN" altLang="en-US" sz="5400" b="1" dirty="0" smtClean="0"/>
            </a:br>
            <a:r>
              <a:rPr lang="en-US" altLang="zh-CN" sz="5400" b="1" dirty="0" smtClean="0"/>
              <a:t>Relational-knowledge-transfer</a:t>
            </a:r>
            <a:endParaRPr lang="zh-CN" altLang="en-US" sz="5400" b="1" dirty="0"/>
          </a:p>
        </p:txBody>
      </p:sp>
      <p:sp>
        <p:nvSpPr>
          <p:cNvPr id="3" name="内容占位符 2"/>
          <p:cNvSpPr>
            <a:spLocks noGrp="1"/>
          </p:cNvSpPr>
          <p:nvPr>
            <p:ph idx="1"/>
          </p:nvPr>
        </p:nvSpPr>
        <p:spPr/>
        <p:txBody>
          <a:bodyPr>
            <a:normAutofit/>
          </a:bodyPr>
          <a:lstStyle/>
          <a:p>
            <a:r>
              <a:rPr lang="en-US" altLang="zh-CN" sz="3200" dirty="0" smtClean="0"/>
              <a:t>Some relationship among the data in the source and target domains is similar.</a:t>
            </a:r>
          </a:p>
          <a:p>
            <a:r>
              <a:rPr lang="en-US" altLang="zh-CN" sz="3200" dirty="0" smtClean="0"/>
              <a:t>The </a:t>
            </a:r>
            <a:r>
              <a:rPr lang="en-US" altLang="zh-CN" sz="3200" dirty="0" err="1" smtClean="0"/>
              <a:t>knowledege</a:t>
            </a:r>
            <a:r>
              <a:rPr lang="en-US" altLang="zh-CN" sz="3200" dirty="0" smtClean="0"/>
              <a:t> to be transferred is the relationship among the data. </a:t>
            </a:r>
          </a:p>
          <a:p>
            <a:r>
              <a:rPr lang="en-US" altLang="zh-CN" sz="3200" dirty="0" smtClean="0"/>
              <a:t>Statistical relational learning techniques dominate this context.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fontScale="90000"/>
          </a:bodyPr>
          <a:lstStyle/>
          <a:p>
            <a:pPr algn="ctr"/>
            <a:r>
              <a:rPr lang="en-US" altLang="zh-CN" b="1" dirty="0" smtClean="0"/>
              <a:t>Different </a:t>
            </a:r>
            <a:r>
              <a:rPr lang="en-US" altLang="zh-CN" b="1" dirty="0" err="1" smtClean="0"/>
              <a:t>apporaches</a:t>
            </a:r>
            <a:r>
              <a:rPr lang="en-US" altLang="zh-CN" b="1" dirty="0" smtClean="0"/>
              <a:t> used in different settings</a:t>
            </a:r>
            <a:endParaRPr lang="zh-CN" altLang="en-US" b="1" dirty="0"/>
          </a:p>
        </p:txBody>
      </p:sp>
      <p:graphicFrame>
        <p:nvGraphicFramePr>
          <p:cNvPr id="4" name="内容占位符 3"/>
          <p:cNvGraphicFramePr>
            <a:graphicFrameLocks noGrp="1"/>
          </p:cNvGraphicFramePr>
          <p:nvPr>
            <p:ph idx="1"/>
          </p:nvPr>
        </p:nvGraphicFramePr>
        <p:xfrm>
          <a:off x="395536" y="1645920"/>
          <a:ext cx="8568952" cy="5212080"/>
        </p:xfrm>
        <a:graphic>
          <a:graphicData uri="http://schemas.openxmlformats.org/drawingml/2006/table">
            <a:tbl>
              <a:tblPr firstRow="1" bandRow="1">
                <a:tableStyleId>{5C22544A-7EE6-4342-B048-85BDC9FD1C3A}</a:tableStyleId>
              </a:tblPr>
              <a:tblGrid>
                <a:gridCol w="2747325"/>
                <a:gridCol w="1809214"/>
                <a:gridCol w="1943230"/>
                <a:gridCol w="2069183"/>
              </a:tblGrid>
              <a:tr h="919910">
                <a:tc>
                  <a:txBody>
                    <a:bodyPr/>
                    <a:lstStyle/>
                    <a:p>
                      <a:endParaRPr lang="zh-CN" altLang="en-US" dirty="0"/>
                    </a:p>
                  </a:txBody>
                  <a:tcPr/>
                </a:tc>
                <a:tc>
                  <a:txBody>
                    <a:bodyPr/>
                    <a:lstStyle/>
                    <a:p>
                      <a:r>
                        <a:rPr lang="en-US" altLang="zh-CN" sz="2400" dirty="0" smtClean="0"/>
                        <a:t>Inductive Transfer Learning</a:t>
                      </a:r>
                      <a:endParaRPr lang="zh-CN" altLang="en-US" sz="2400" dirty="0"/>
                    </a:p>
                  </a:txBody>
                  <a:tcPr/>
                </a:tc>
                <a:tc>
                  <a:txBody>
                    <a:bodyPr/>
                    <a:lstStyle/>
                    <a:p>
                      <a:r>
                        <a:rPr lang="en-US" altLang="zh-CN" sz="2400" dirty="0" err="1" smtClean="0"/>
                        <a:t>Transductive</a:t>
                      </a:r>
                      <a:r>
                        <a:rPr lang="en-US" altLang="zh-CN" sz="2400" dirty="0" smtClean="0"/>
                        <a:t> Transfer</a:t>
                      </a:r>
                      <a:r>
                        <a:rPr lang="en-US" altLang="zh-CN" sz="2400" baseline="0" dirty="0" smtClean="0"/>
                        <a:t> Learning</a:t>
                      </a:r>
                      <a:endParaRPr lang="zh-CN" altLang="en-US" sz="2400" dirty="0"/>
                    </a:p>
                  </a:txBody>
                  <a:tcPr/>
                </a:tc>
                <a:tc>
                  <a:txBody>
                    <a:bodyPr/>
                    <a:lstStyle/>
                    <a:p>
                      <a:r>
                        <a:rPr lang="en-US" altLang="zh-CN" sz="2400" dirty="0" smtClean="0"/>
                        <a:t>Unsupervised Transfer Learning</a:t>
                      </a:r>
                      <a:endParaRPr lang="zh-CN" altLang="en-US" sz="2400" dirty="0"/>
                    </a:p>
                  </a:txBody>
                  <a:tcPr/>
                </a:tc>
              </a:tr>
              <a:tr h="373075">
                <a:tc>
                  <a:txBody>
                    <a:bodyPr/>
                    <a:lstStyle/>
                    <a:p>
                      <a:r>
                        <a:rPr lang="en-US" altLang="zh-CN" sz="2400" dirty="0" smtClean="0"/>
                        <a:t>Instance-transfer</a:t>
                      </a:r>
                      <a:endParaRPr lang="zh-CN" altLang="en-US" sz="2400" dirty="0"/>
                    </a:p>
                  </a:txBody>
                  <a:tcPr/>
                </a:tc>
                <a:tc>
                  <a:txBody>
                    <a:bodyPr/>
                    <a:lstStyle/>
                    <a:p>
                      <a:r>
                        <a:rPr lang="zh-CN" altLang="en-US" sz="2400" dirty="0" smtClean="0"/>
                        <a:t>√</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a:t>
                      </a:r>
                    </a:p>
                    <a:p>
                      <a:endParaRPr lang="zh-CN" altLang="en-US" sz="2400" dirty="0"/>
                    </a:p>
                  </a:txBody>
                  <a:tcPr/>
                </a:tc>
                <a:tc>
                  <a:txBody>
                    <a:bodyPr/>
                    <a:lstStyle/>
                    <a:p>
                      <a:endParaRPr lang="zh-CN" altLang="en-US" sz="2400"/>
                    </a:p>
                  </a:txBody>
                  <a:tcPr/>
                </a:tc>
              </a:tr>
              <a:tr h="625162">
                <a:tc>
                  <a:txBody>
                    <a:bodyPr/>
                    <a:lstStyle/>
                    <a:p>
                      <a:r>
                        <a:rPr lang="en-US" altLang="zh-CN" sz="2400" dirty="0" smtClean="0"/>
                        <a:t>Feature-representation-transfer</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a:t>
                      </a:r>
                    </a:p>
                    <a:p>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a:t>
                      </a:r>
                    </a:p>
                    <a:p>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a:t>
                      </a:r>
                    </a:p>
                    <a:p>
                      <a:endParaRPr lang="zh-CN" altLang="en-US" sz="2400" dirty="0"/>
                    </a:p>
                  </a:txBody>
                  <a:tcPr/>
                </a:tc>
              </a:tr>
              <a:tr h="373075">
                <a:tc>
                  <a:txBody>
                    <a:bodyPr/>
                    <a:lstStyle/>
                    <a:p>
                      <a:r>
                        <a:rPr lang="en-US" altLang="zh-CN" sz="2400" dirty="0" smtClean="0"/>
                        <a:t>Parameter-transfer</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a:t>
                      </a:r>
                    </a:p>
                    <a:p>
                      <a:endParaRPr lang="zh-CN" altLang="en-US" sz="2400" dirty="0"/>
                    </a:p>
                  </a:txBody>
                  <a:tcPr/>
                </a:tc>
                <a:tc>
                  <a:txBody>
                    <a:bodyPr/>
                    <a:lstStyle/>
                    <a:p>
                      <a:endParaRPr lang="zh-CN" altLang="en-US" sz="2400" dirty="0"/>
                    </a:p>
                  </a:txBody>
                  <a:tcPr/>
                </a:tc>
                <a:tc>
                  <a:txBody>
                    <a:bodyPr/>
                    <a:lstStyle/>
                    <a:p>
                      <a:endParaRPr lang="zh-CN" altLang="en-US" sz="2400" dirty="0"/>
                    </a:p>
                  </a:txBody>
                  <a:tcPr/>
                </a:tc>
              </a:tr>
              <a:tr h="373075">
                <a:tc>
                  <a:txBody>
                    <a:bodyPr/>
                    <a:lstStyle/>
                    <a:p>
                      <a:r>
                        <a:rPr lang="en-US" altLang="zh-CN" sz="2400" dirty="0" smtClean="0"/>
                        <a:t>Relational-knowledge-</a:t>
                      </a:r>
                      <a:r>
                        <a:rPr lang="en-US" altLang="zh-CN" sz="2400" dirty="0" err="1" smtClean="0"/>
                        <a:t>transger</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a:t>
                      </a:r>
                    </a:p>
                    <a:p>
                      <a:endParaRPr lang="zh-CN" altLang="en-US" sz="2400" dirty="0"/>
                    </a:p>
                  </a:txBody>
                  <a:tcPr/>
                </a:tc>
                <a:tc>
                  <a:txBody>
                    <a:bodyPr/>
                    <a:lstStyle/>
                    <a:p>
                      <a:endParaRPr lang="zh-CN" altLang="en-US" sz="2400"/>
                    </a:p>
                  </a:txBody>
                  <a:tcPr/>
                </a:tc>
                <a:tc>
                  <a:txBody>
                    <a:bodyPr/>
                    <a:lstStyle/>
                    <a:p>
                      <a:endParaRPr lang="zh-CN" altLang="en-US" sz="24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229600" cy="1143000"/>
          </a:xfrm>
        </p:spPr>
        <p:txBody>
          <a:bodyPr/>
          <a:lstStyle/>
          <a:p>
            <a:pPr algn="ctr"/>
            <a:r>
              <a:rPr lang="en-US" altLang="zh-CN" b="1" dirty="0" smtClean="0"/>
              <a:t>Three major issues</a:t>
            </a:r>
            <a:endParaRPr lang="zh-CN" altLang="en-US" b="1" dirty="0"/>
          </a:p>
        </p:txBody>
      </p:sp>
      <p:sp>
        <p:nvSpPr>
          <p:cNvPr id="3" name="内容占位符 2"/>
          <p:cNvSpPr>
            <a:spLocks noGrp="1"/>
          </p:cNvSpPr>
          <p:nvPr>
            <p:ph idx="1"/>
          </p:nvPr>
        </p:nvSpPr>
        <p:spPr/>
        <p:txBody>
          <a:bodyPr>
            <a:normAutofit/>
          </a:bodyPr>
          <a:lstStyle/>
          <a:p>
            <a:r>
              <a:rPr lang="en-US" altLang="zh-CN" sz="3600" b="1" dirty="0" smtClean="0">
                <a:solidFill>
                  <a:schemeClr val="accent3">
                    <a:lumMod val="50000"/>
                  </a:schemeClr>
                </a:solidFill>
              </a:rPr>
              <a:t>What to transfer?</a:t>
            </a:r>
          </a:p>
          <a:p>
            <a:pPr algn="just"/>
            <a:r>
              <a:rPr lang="en-US" altLang="zh-CN" sz="2800" dirty="0" smtClean="0"/>
              <a:t>asks which part of knowledge can be transferred across domains or tasks. </a:t>
            </a:r>
          </a:p>
          <a:p>
            <a:pPr algn="just"/>
            <a:r>
              <a:rPr lang="en-US" altLang="zh-CN" sz="2800" dirty="0" smtClean="0"/>
              <a:t>Some knowledge is specific for individual domains or tasks, and some knowledge may be common between different domains such that they may help improve performance for the target domain or task.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08720"/>
            <a:ext cx="8640960" cy="4389120"/>
          </a:xfrm>
        </p:spPr>
        <p:txBody>
          <a:bodyPr>
            <a:normAutofit/>
          </a:bodyPr>
          <a:lstStyle/>
          <a:p>
            <a:r>
              <a:rPr lang="en-US" altLang="zh-CN" sz="3600" b="1" dirty="0" smtClean="0">
                <a:solidFill>
                  <a:schemeClr val="accent3">
                    <a:lumMod val="50000"/>
                  </a:schemeClr>
                </a:solidFill>
              </a:rPr>
              <a:t>How to transfer?</a:t>
            </a:r>
          </a:p>
          <a:p>
            <a:r>
              <a:rPr lang="en-US" altLang="zh-CN" sz="3200" dirty="0" smtClean="0"/>
              <a:t>After discovering which knowledge can be transferred, learning algorithms need to be developed to transfer the knowledge, which corresponds to </a:t>
            </a:r>
            <a:r>
              <a:rPr lang="en-US" altLang="zh-CN" sz="3200" dirty="0" err="1" smtClean="0"/>
              <a:t>the“how</a:t>
            </a:r>
            <a:r>
              <a:rPr lang="en-US" altLang="zh-CN" sz="3200" dirty="0" smtClean="0"/>
              <a:t> to transfer” issue.</a:t>
            </a:r>
            <a:endParaRPr lang="zh-CN" altLang="en-US" sz="3200" b="1" dirty="0">
              <a:solidFill>
                <a:schemeClr val="accent3">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37320"/>
            <a:ext cx="8229600" cy="6120680"/>
          </a:xfrm>
        </p:spPr>
        <p:txBody>
          <a:bodyPr>
            <a:normAutofit fontScale="25000" lnSpcReduction="20000"/>
          </a:bodyPr>
          <a:lstStyle/>
          <a:p>
            <a:r>
              <a:rPr lang="en-US" altLang="zh-CN" sz="14400" b="1" dirty="0" smtClean="0">
                <a:solidFill>
                  <a:schemeClr val="accent3">
                    <a:lumMod val="50000"/>
                  </a:schemeClr>
                </a:solidFill>
              </a:rPr>
              <a:t>When to transfer?</a:t>
            </a:r>
          </a:p>
          <a:p>
            <a:pPr algn="just"/>
            <a:r>
              <a:rPr lang="en-US" altLang="zh-CN" sz="12800" dirty="0" smtClean="0"/>
              <a:t>asks in which situations, transferring skills should be done. </a:t>
            </a:r>
          </a:p>
          <a:p>
            <a:pPr algn="just"/>
            <a:r>
              <a:rPr lang="en-US" altLang="zh-CN" sz="12800" dirty="0" smtClean="0"/>
              <a:t>in which situations, knowledge should not be transferred.</a:t>
            </a:r>
          </a:p>
          <a:p>
            <a:pPr algn="just"/>
            <a:r>
              <a:rPr lang="en-US" altLang="zh-CN" sz="12800" dirty="0" smtClean="0"/>
              <a:t>In some situations, when the source domain and target domain are not related to each other, brute-force transfer may un-succeed.</a:t>
            </a:r>
          </a:p>
          <a:p>
            <a:pPr algn="just"/>
            <a:r>
              <a:rPr lang="en-US" altLang="zh-CN" sz="12800" dirty="0" smtClean="0"/>
              <a:t>In the worst case, it may even hurt the performance of learning in the target domain, a situation which is often referred to as </a:t>
            </a:r>
            <a:r>
              <a:rPr lang="en-US" altLang="zh-CN" sz="12800" b="1" dirty="0" smtClean="0">
                <a:solidFill>
                  <a:schemeClr val="accent3">
                    <a:lumMod val="50000"/>
                  </a:schemeClr>
                </a:solidFill>
              </a:rPr>
              <a:t>negative transfer.</a:t>
            </a:r>
            <a:endParaRPr lang="zh-CN" altLang="en-US" sz="12800" b="1" dirty="0">
              <a:solidFill>
                <a:schemeClr val="accent3">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92896"/>
            <a:ext cx="8229600" cy="1143000"/>
          </a:xfrm>
        </p:spPr>
        <p:txBody>
          <a:bodyPr>
            <a:noAutofit/>
          </a:bodyPr>
          <a:lstStyle/>
          <a:p>
            <a:pPr algn="ctr"/>
            <a:r>
              <a:rPr lang="en-US" altLang="zh-CN" sz="6000" b="1" dirty="0" smtClean="0">
                <a:solidFill>
                  <a:schemeClr val="accent3">
                    <a:lumMod val="50000"/>
                  </a:schemeClr>
                </a:solidFill>
              </a:rPr>
              <a:t>Some SVM-based transfer learning methods</a:t>
            </a:r>
            <a:endParaRPr lang="zh-CN" altLang="en-US" sz="60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a:xfrm>
            <a:off x="467544" y="548680"/>
            <a:ext cx="8486775" cy="700087"/>
          </a:xfrm>
        </p:spPr>
        <p:txBody>
          <a:bodyPr>
            <a:normAutofit fontScale="90000"/>
          </a:bodyPr>
          <a:lstStyle/>
          <a:p>
            <a:r>
              <a:rPr lang="en-US" dirty="0" smtClean="0"/>
              <a:t/>
            </a:r>
            <a:br>
              <a:rPr lang="en-US" dirty="0" smtClean="0"/>
            </a:br>
            <a:r>
              <a:rPr lang="en-US" dirty="0" smtClean="0"/>
              <a:t>When distributions are different</a:t>
            </a:r>
            <a:endParaRPr lang="en-US" dirty="0"/>
          </a:p>
        </p:txBody>
      </p:sp>
      <p:sp>
        <p:nvSpPr>
          <p:cNvPr id="27" name="内容占位符 26"/>
          <p:cNvSpPr>
            <a:spLocks noGrp="1"/>
          </p:cNvSpPr>
          <p:nvPr>
            <p:ph idx="1"/>
          </p:nvPr>
        </p:nvSpPr>
        <p:spPr>
          <a:xfrm>
            <a:off x="827584" y="4653136"/>
            <a:ext cx="7772400" cy="1676400"/>
          </a:xfrm>
        </p:spPr>
        <p:txBody>
          <a:bodyPr>
            <a:normAutofit/>
          </a:bodyPr>
          <a:lstStyle/>
          <a:p>
            <a:r>
              <a:rPr lang="en-US" dirty="0" smtClean="0"/>
              <a:t>Part-of-Speech tagging</a:t>
            </a:r>
          </a:p>
          <a:p>
            <a:r>
              <a:rPr lang="en-US" dirty="0" smtClean="0"/>
              <a:t>Named-Entity Recognition</a:t>
            </a:r>
          </a:p>
          <a:p>
            <a:r>
              <a:rPr lang="en-US" dirty="0" smtClean="0"/>
              <a:t>Classification</a:t>
            </a:r>
            <a:endParaRPr lang="en-US" dirty="0"/>
          </a:p>
        </p:txBody>
      </p:sp>
      <p:pic>
        <p:nvPicPr>
          <p:cNvPr id="1042437" name="Picture 5"/>
          <p:cNvPicPr>
            <a:picLocks noChangeAspect="1" noChangeArrowheads="1"/>
          </p:cNvPicPr>
          <p:nvPr/>
        </p:nvPicPr>
        <p:blipFill>
          <a:blip r:embed="rId3" cstate="print"/>
          <a:srcRect/>
          <a:stretch>
            <a:fillRect/>
          </a:stretch>
        </p:blipFill>
        <p:spPr bwMode="auto">
          <a:xfrm>
            <a:off x="533400" y="1447800"/>
            <a:ext cx="2749422" cy="3119438"/>
          </a:xfrm>
          <a:prstGeom prst="rect">
            <a:avLst/>
          </a:prstGeom>
          <a:noFill/>
          <a:ln w="9525">
            <a:noFill/>
            <a:miter lim="800000"/>
            <a:headEnd/>
            <a:tailEnd/>
          </a:ln>
          <a:effectLst/>
        </p:spPr>
      </p:pic>
      <p:pic>
        <p:nvPicPr>
          <p:cNvPr id="1042440" name="Picture 8"/>
          <p:cNvPicPr>
            <a:picLocks noChangeAspect="1" noChangeArrowheads="1"/>
          </p:cNvPicPr>
          <p:nvPr/>
        </p:nvPicPr>
        <p:blipFill>
          <a:blip r:embed="rId4" cstate="print"/>
          <a:srcRect/>
          <a:stretch>
            <a:fillRect/>
          </a:stretch>
        </p:blipFill>
        <p:spPr bwMode="auto">
          <a:xfrm>
            <a:off x="4953000" y="1828800"/>
            <a:ext cx="4004694" cy="2500313"/>
          </a:xfrm>
          <a:prstGeom prst="rect">
            <a:avLst/>
          </a:prstGeom>
          <a:noFill/>
          <a:ln w="9525">
            <a:noFill/>
            <a:miter lim="800000"/>
            <a:headEnd/>
            <a:tailEnd/>
          </a:ln>
          <a:effectLst/>
        </p:spPr>
      </p:pic>
      <p:sp>
        <p:nvSpPr>
          <p:cNvPr id="28" name="右箭头 27"/>
          <p:cNvSpPr/>
          <p:nvPr/>
        </p:nvSpPr>
        <p:spPr bwMode="auto">
          <a:xfrm>
            <a:off x="3581400" y="2743200"/>
            <a:ext cx="1143000" cy="4572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xmlns="" val="2930029918"/>
      </p:ext>
    </p:extLst>
  </p:cSld>
  <p:clrMapOvr>
    <a:masterClrMapping/>
  </p:clrMapOvr>
  <p:transition advTm="34319">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611560" y="841266"/>
            <a:ext cx="7942089" cy="6016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07504" y="980728"/>
            <a:ext cx="8892480" cy="575636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251520" y="1196752"/>
            <a:ext cx="8892480" cy="27334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266" name="Picture 2"/>
          <p:cNvPicPr>
            <a:picLocks noGrp="1" noChangeAspect="1" noChangeArrowheads="1"/>
          </p:cNvPicPr>
          <p:nvPr>
            <p:ph idx="1"/>
          </p:nvPr>
        </p:nvPicPr>
        <p:blipFill>
          <a:blip r:embed="rId2" cstate="print"/>
          <a:stretch>
            <a:fillRect/>
          </a:stretch>
        </p:blipFill>
        <p:spPr bwMode="auto">
          <a:xfrm>
            <a:off x="539552" y="836712"/>
            <a:ext cx="8439697" cy="6021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290" name="Picture 2"/>
          <p:cNvPicPr>
            <a:picLocks noGrp="1" noChangeAspect="1" noChangeArrowheads="1"/>
          </p:cNvPicPr>
          <p:nvPr>
            <p:ph idx="1"/>
          </p:nvPr>
        </p:nvPicPr>
        <p:blipFill>
          <a:blip r:embed="rId2" cstate="print"/>
          <a:stretch>
            <a:fillRect/>
          </a:stretch>
        </p:blipFill>
        <p:spPr bwMode="auto">
          <a:xfrm>
            <a:off x="0" y="548680"/>
            <a:ext cx="9144000" cy="6286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3314" name="Picture 2"/>
          <p:cNvPicPr>
            <a:picLocks noGrp="1" noChangeAspect="1" noChangeArrowheads="1"/>
          </p:cNvPicPr>
          <p:nvPr>
            <p:ph idx="1"/>
          </p:nvPr>
        </p:nvPicPr>
        <p:blipFill>
          <a:blip r:embed="rId2" cstate="print"/>
          <a:stretch>
            <a:fillRect/>
          </a:stretch>
        </p:blipFill>
        <p:spPr bwMode="auto">
          <a:xfrm>
            <a:off x="72008" y="815020"/>
            <a:ext cx="8964488" cy="59263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338" name="Picture 2"/>
          <p:cNvPicPr>
            <a:picLocks noGrp="1" noChangeAspect="1" noChangeArrowheads="1"/>
          </p:cNvPicPr>
          <p:nvPr>
            <p:ph idx="1"/>
          </p:nvPr>
        </p:nvPicPr>
        <p:blipFill>
          <a:blip r:embed="rId2" cstate="print"/>
          <a:stretch>
            <a:fillRect/>
          </a:stretch>
        </p:blipFill>
        <p:spPr bwMode="auto">
          <a:xfrm>
            <a:off x="395536" y="692696"/>
            <a:ext cx="8424936" cy="6165304"/>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5362" name="Picture 2"/>
          <p:cNvPicPr>
            <a:picLocks noGrp="1" noChangeAspect="1" noChangeArrowheads="1"/>
          </p:cNvPicPr>
          <p:nvPr>
            <p:ph idx="1"/>
          </p:nvPr>
        </p:nvPicPr>
        <p:blipFill>
          <a:blip r:embed="rId2" cstate="print"/>
          <a:stretch>
            <a:fillRect/>
          </a:stretch>
        </p:blipFill>
        <p:spPr bwMode="auto">
          <a:xfrm>
            <a:off x="755576" y="836712"/>
            <a:ext cx="7704856" cy="5699374"/>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6386" name="Picture 2"/>
          <p:cNvPicPr>
            <a:picLocks noGrp="1" noChangeAspect="1" noChangeArrowheads="1"/>
          </p:cNvPicPr>
          <p:nvPr>
            <p:ph idx="1"/>
          </p:nvPr>
        </p:nvPicPr>
        <p:blipFill>
          <a:blip r:embed="rId2" cstate="print"/>
          <a:stretch>
            <a:fillRect/>
          </a:stretch>
        </p:blipFill>
        <p:spPr bwMode="auto">
          <a:xfrm>
            <a:off x="611560" y="908720"/>
            <a:ext cx="8299458" cy="565424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7410" name="Picture 2"/>
          <p:cNvPicPr>
            <a:picLocks noGrp="1" noChangeAspect="1" noChangeArrowheads="1"/>
          </p:cNvPicPr>
          <p:nvPr>
            <p:ph idx="1"/>
          </p:nvPr>
        </p:nvPicPr>
        <p:blipFill>
          <a:blip r:embed="rId2" cstate="print"/>
          <a:stretch>
            <a:fillRect/>
          </a:stretch>
        </p:blipFill>
        <p:spPr bwMode="auto">
          <a:xfrm>
            <a:off x="539552" y="836712"/>
            <a:ext cx="8136904" cy="565877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3" name="标题 1"/>
          <p:cNvSpPr>
            <a:spLocks noGrp="1"/>
          </p:cNvSpPr>
          <p:nvPr>
            <p:ph type="title"/>
          </p:nvPr>
        </p:nvSpPr>
        <p:spPr/>
        <p:txBody>
          <a:bodyPr/>
          <a:lstStyle/>
          <a:p>
            <a:r>
              <a:rPr lang="en-US" smtClean="0"/>
              <a:t>When Features are different</a:t>
            </a:r>
          </a:p>
        </p:txBody>
      </p:sp>
      <p:sp>
        <p:nvSpPr>
          <p:cNvPr id="929794" name="内容占位符 2"/>
          <p:cNvSpPr>
            <a:spLocks noGrp="1"/>
          </p:cNvSpPr>
          <p:nvPr>
            <p:ph idx="1"/>
          </p:nvPr>
        </p:nvSpPr>
        <p:spPr/>
        <p:txBody>
          <a:bodyPr/>
          <a:lstStyle/>
          <a:p>
            <a:r>
              <a:rPr lang="en-US" smtClean="0"/>
              <a:t>Heterogeneous: different feature spaces</a:t>
            </a:r>
          </a:p>
          <a:p>
            <a:pPr>
              <a:buFont typeface="Wingdings" pitchFamily="2" charset="2"/>
              <a:buNone/>
            </a:pPr>
            <a:endParaRPr lang="en-US" smtClean="0"/>
          </a:p>
        </p:txBody>
      </p:sp>
      <p:sp>
        <p:nvSpPr>
          <p:cNvPr id="929796" name="Text Box 2"/>
          <p:cNvSpPr txBox="1">
            <a:spLocks noChangeArrowheads="1"/>
          </p:cNvSpPr>
          <p:nvPr/>
        </p:nvSpPr>
        <p:spPr bwMode="auto">
          <a:xfrm flipH="1">
            <a:off x="6718300" y="2879725"/>
            <a:ext cx="1584325" cy="2951163"/>
          </a:xfrm>
          <a:prstGeom prst="rect">
            <a:avLst/>
          </a:prstGeom>
          <a:solidFill>
            <a:srgbClr val="FFCC00"/>
          </a:solidFill>
          <a:ln w="9525">
            <a:noFill/>
            <a:miter lim="800000"/>
            <a:headEnd/>
            <a:tailEnd/>
          </a:ln>
        </p:spPr>
        <p:txBody>
          <a:bodyPr wrap="none"/>
          <a:lstStyle/>
          <a:p>
            <a:pPr eaLnBrk="0" hangingPunct="0"/>
            <a:endParaRPr lang="zh-CN" altLang="zh-CN">
              <a:ea typeface="宋体" pitchFamily="2" charset="-122"/>
            </a:endParaRPr>
          </a:p>
        </p:txBody>
      </p:sp>
      <p:sp>
        <p:nvSpPr>
          <p:cNvPr id="6" name="Text Box 3"/>
          <p:cNvSpPr txBox="1">
            <a:spLocks noChangeArrowheads="1"/>
          </p:cNvSpPr>
          <p:nvPr/>
        </p:nvSpPr>
        <p:spPr bwMode="auto">
          <a:xfrm>
            <a:off x="1476375" y="2879725"/>
            <a:ext cx="4772025" cy="3216275"/>
          </a:xfrm>
          <a:prstGeom prst="rect">
            <a:avLst/>
          </a:prstGeom>
          <a:solidFill>
            <a:schemeClr val="accent1">
              <a:lumMod val="50000"/>
            </a:schemeClr>
          </a:solidFill>
          <a:ln w="9525" cmpd="sng">
            <a:noFill/>
            <a:miter lim="800000"/>
            <a:headEnd/>
            <a:tailEnd/>
          </a:ln>
          <a:effectLst/>
        </p:spPr>
        <p:txBody>
          <a:bodyPr wrap="none"/>
          <a:lstStyle/>
          <a:p>
            <a:pPr eaLnBrk="0" hangingPunct="0"/>
            <a:endParaRPr lang="zh-CN" altLang="zh-CN">
              <a:solidFill>
                <a:srgbClr val="007254"/>
              </a:solidFill>
              <a:ea typeface="宋体" pitchFamily="2" charset="-122"/>
            </a:endParaRPr>
          </a:p>
        </p:txBody>
      </p:sp>
      <p:pic>
        <p:nvPicPr>
          <p:cNvPr id="929798" name="Picture 6" descr="red apple"/>
          <p:cNvPicPr>
            <a:picLocks noChangeAspect="1" noChangeArrowheads="1"/>
          </p:cNvPicPr>
          <p:nvPr/>
        </p:nvPicPr>
        <p:blipFill>
          <a:blip r:embed="rId2" cstate="print"/>
          <a:srcRect/>
          <a:stretch>
            <a:fillRect/>
          </a:stretch>
        </p:blipFill>
        <p:spPr bwMode="auto">
          <a:xfrm>
            <a:off x="6973888" y="3095625"/>
            <a:ext cx="1117600" cy="1008063"/>
          </a:xfrm>
          <a:prstGeom prst="rect">
            <a:avLst/>
          </a:prstGeom>
          <a:noFill/>
          <a:ln w="9525">
            <a:noFill/>
            <a:miter lim="800000"/>
            <a:headEnd/>
            <a:tailEnd/>
          </a:ln>
        </p:spPr>
      </p:pic>
      <p:pic>
        <p:nvPicPr>
          <p:cNvPr id="929799" name="Picture 7" descr="banana"/>
          <p:cNvPicPr>
            <a:picLocks noChangeAspect="1" noChangeArrowheads="1"/>
          </p:cNvPicPr>
          <p:nvPr/>
        </p:nvPicPr>
        <p:blipFill>
          <a:blip r:embed="rId3" cstate="print"/>
          <a:srcRect/>
          <a:stretch>
            <a:fillRect/>
          </a:stretch>
        </p:blipFill>
        <p:spPr bwMode="auto">
          <a:xfrm>
            <a:off x="6945313" y="4608513"/>
            <a:ext cx="1150937" cy="1027112"/>
          </a:xfrm>
          <a:prstGeom prst="rect">
            <a:avLst/>
          </a:prstGeom>
          <a:noFill/>
          <a:ln w="9525">
            <a:noFill/>
            <a:miter lim="800000"/>
            <a:headEnd/>
            <a:tailEnd/>
          </a:ln>
        </p:spPr>
      </p:pic>
      <p:sp>
        <p:nvSpPr>
          <p:cNvPr id="10" name="Text Box 8"/>
          <p:cNvSpPr txBox="1">
            <a:spLocks noChangeArrowheads="1"/>
          </p:cNvSpPr>
          <p:nvPr/>
        </p:nvSpPr>
        <p:spPr bwMode="auto">
          <a:xfrm>
            <a:off x="1855788" y="3167063"/>
            <a:ext cx="4175125" cy="912812"/>
          </a:xfrm>
          <a:prstGeom prst="rect">
            <a:avLst/>
          </a:prstGeom>
          <a:noFill/>
          <a:ln>
            <a:solidFill>
              <a:schemeClr val="bg1"/>
            </a:solidFill>
            <a:headEnd/>
            <a:tailEnd/>
          </a:ln>
        </p:spPr>
        <p:style>
          <a:lnRef idx="0">
            <a:schemeClr val="accent6"/>
          </a:lnRef>
          <a:fillRef idx="3">
            <a:schemeClr val="accent6"/>
          </a:fillRef>
          <a:effectRef idx="3">
            <a:schemeClr val="accent6"/>
          </a:effectRef>
          <a:fontRef idx="minor">
            <a:schemeClr val="lt1"/>
          </a:fontRef>
        </p:style>
        <p:txBody>
          <a:bodyPr>
            <a:spAutoFit/>
          </a:bodyPr>
          <a:lstStyle/>
          <a:p>
            <a:pPr eaLnBrk="0" hangingPunct="0">
              <a:defRPr/>
            </a:pPr>
            <a:r>
              <a:rPr lang="zh-CN" dirty="0"/>
              <a:t>The apple is the pomaceous fruit of the apple tree, species Malus domestica in the rose family Rosaceae ...</a:t>
            </a:r>
          </a:p>
        </p:txBody>
      </p:sp>
      <p:sp>
        <p:nvSpPr>
          <p:cNvPr id="11" name="Text Box 9"/>
          <p:cNvSpPr txBox="1">
            <a:spLocks noChangeArrowheads="1"/>
          </p:cNvSpPr>
          <p:nvPr/>
        </p:nvSpPr>
        <p:spPr bwMode="auto">
          <a:xfrm>
            <a:off x="1858963" y="4429125"/>
            <a:ext cx="4160837" cy="1477328"/>
          </a:xfrm>
          <a:prstGeom prst="rect">
            <a:avLst/>
          </a:prstGeom>
          <a:noFill/>
          <a:ln>
            <a:solidFill>
              <a:schemeClr val="bg1"/>
            </a:solidFill>
            <a:headEnd/>
            <a:tailEnd/>
          </a:ln>
        </p:spPr>
        <p:style>
          <a:lnRef idx="0">
            <a:schemeClr val="accent6"/>
          </a:lnRef>
          <a:fillRef idx="3">
            <a:schemeClr val="accent6"/>
          </a:fillRef>
          <a:effectRef idx="3">
            <a:schemeClr val="accent6"/>
          </a:effectRef>
          <a:fontRef idx="minor">
            <a:schemeClr val="lt1"/>
          </a:fontRef>
        </p:style>
        <p:txBody>
          <a:bodyPr>
            <a:spAutoFit/>
          </a:bodyPr>
          <a:lstStyle/>
          <a:p>
            <a:pPr eaLnBrk="0" hangingPunct="0">
              <a:defRPr/>
            </a:pPr>
            <a:r>
              <a:rPr lang="zh-CN" dirty="0"/>
              <a:t>Banana is the common name for a type of fruit and also the herbaceous plants of the genus Musa which produce this commonly eaten fruit ...</a:t>
            </a:r>
          </a:p>
        </p:txBody>
      </p:sp>
      <p:sp>
        <p:nvSpPr>
          <p:cNvPr id="929806" name="Text Box 10"/>
          <p:cNvSpPr txBox="1">
            <a:spLocks noChangeArrowheads="1"/>
          </p:cNvSpPr>
          <p:nvPr/>
        </p:nvSpPr>
        <p:spPr bwMode="auto">
          <a:xfrm>
            <a:off x="3567113" y="2366963"/>
            <a:ext cx="1874837" cy="369887"/>
          </a:xfrm>
          <a:prstGeom prst="rect">
            <a:avLst/>
          </a:prstGeom>
          <a:noFill/>
          <a:ln w="9525">
            <a:noFill/>
            <a:miter lim="800000"/>
            <a:headEnd/>
            <a:tailEnd/>
          </a:ln>
        </p:spPr>
        <p:txBody>
          <a:bodyPr wrap="none">
            <a:spAutoFit/>
          </a:bodyPr>
          <a:lstStyle/>
          <a:p>
            <a:pPr eaLnBrk="0" hangingPunct="0"/>
            <a:r>
              <a:rPr lang="zh-CN">
                <a:ea typeface="宋体" pitchFamily="2" charset="-122"/>
              </a:rPr>
              <a:t>Train</a:t>
            </a:r>
            <a:r>
              <a:rPr lang="en-US" altLang="zh-CN">
                <a:ea typeface="宋体" pitchFamily="2" charset="-122"/>
              </a:rPr>
              <a:t>ing: Text</a:t>
            </a:r>
            <a:endParaRPr lang="zh-CN">
              <a:ea typeface="宋体" pitchFamily="2" charset="-122"/>
            </a:endParaRPr>
          </a:p>
        </p:txBody>
      </p:sp>
      <p:sp>
        <p:nvSpPr>
          <p:cNvPr id="929807" name="Text Box 11"/>
          <p:cNvSpPr txBox="1">
            <a:spLocks noChangeArrowheads="1"/>
          </p:cNvSpPr>
          <p:nvPr/>
        </p:nvSpPr>
        <p:spPr bwMode="auto">
          <a:xfrm>
            <a:off x="6546850" y="2362200"/>
            <a:ext cx="1970088" cy="3698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Future: Images</a:t>
            </a:r>
            <a:endParaRPr lang="zh-CN">
              <a:ea typeface="宋体" pitchFamily="2" charset="-122"/>
            </a:endParaRPr>
          </a:p>
        </p:txBody>
      </p:sp>
      <p:sp>
        <p:nvSpPr>
          <p:cNvPr id="929808" name="Text Box 12"/>
          <p:cNvSpPr txBox="1">
            <a:spLocks noChangeArrowheads="1"/>
          </p:cNvSpPr>
          <p:nvPr/>
        </p:nvSpPr>
        <p:spPr bwMode="auto">
          <a:xfrm>
            <a:off x="381000" y="3449638"/>
            <a:ext cx="960519" cy="369332"/>
          </a:xfrm>
          <a:prstGeom prst="rect">
            <a:avLst/>
          </a:prstGeom>
          <a:noFill/>
          <a:ln w="9525">
            <a:noFill/>
            <a:miter lim="800000"/>
            <a:headEnd/>
            <a:tailEnd/>
          </a:ln>
        </p:spPr>
        <p:txBody>
          <a:bodyPr wrap="none">
            <a:spAutoFit/>
          </a:bodyPr>
          <a:lstStyle/>
          <a:p>
            <a:pPr eaLnBrk="0" hangingPunct="0"/>
            <a:r>
              <a:rPr lang="zh-CN" dirty="0" smtClean="0">
                <a:ea typeface="宋体" pitchFamily="2" charset="-122"/>
              </a:rPr>
              <a:t>Apple</a:t>
            </a:r>
            <a:r>
              <a:rPr lang="en-US" altLang="zh-CN" dirty="0" smtClean="0">
                <a:ea typeface="宋体" pitchFamily="2" charset="-122"/>
              </a:rPr>
              <a:t>s</a:t>
            </a:r>
            <a:endParaRPr lang="zh-CN" dirty="0">
              <a:ea typeface="宋体" pitchFamily="2" charset="-122"/>
            </a:endParaRPr>
          </a:p>
        </p:txBody>
      </p:sp>
      <p:sp>
        <p:nvSpPr>
          <p:cNvPr id="929809" name="Text Box 13"/>
          <p:cNvSpPr txBox="1">
            <a:spLocks noChangeArrowheads="1"/>
          </p:cNvSpPr>
          <p:nvPr/>
        </p:nvSpPr>
        <p:spPr bwMode="auto">
          <a:xfrm>
            <a:off x="304800" y="4889500"/>
            <a:ext cx="1170513" cy="369332"/>
          </a:xfrm>
          <a:prstGeom prst="rect">
            <a:avLst/>
          </a:prstGeom>
          <a:noFill/>
          <a:ln w="9525">
            <a:noFill/>
            <a:miter lim="800000"/>
            <a:headEnd/>
            <a:tailEnd/>
          </a:ln>
        </p:spPr>
        <p:txBody>
          <a:bodyPr wrap="none">
            <a:spAutoFit/>
          </a:bodyPr>
          <a:lstStyle/>
          <a:p>
            <a:pPr eaLnBrk="0" hangingPunct="0"/>
            <a:r>
              <a:rPr lang="zh-CN" dirty="0" smtClean="0">
                <a:ea typeface="宋体" pitchFamily="2" charset="-122"/>
              </a:rPr>
              <a:t>Banana</a:t>
            </a:r>
            <a:r>
              <a:rPr lang="en-US" altLang="zh-CN" dirty="0" smtClean="0">
                <a:ea typeface="宋体" pitchFamily="2" charset="-122"/>
              </a:rPr>
              <a:t>s</a:t>
            </a:r>
            <a:endParaRPr lang="zh-CN" dirty="0">
              <a:ea typeface="宋体" pitchFamily="2" charset="-122"/>
            </a:endParaRPr>
          </a:p>
        </p:txBody>
      </p:sp>
    </p:spTree>
    <p:extLst>
      <p:ext uri="{BB962C8B-B14F-4D97-AF65-F5344CB8AC3E}">
        <p14:creationId xmlns:p14="http://schemas.microsoft.com/office/powerpoint/2010/main" xmlns="" val="32171152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8434" name="Picture 2"/>
          <p:cNvPicPr>
            <a:picLocks noGrp="1" noChangeAspect="1" noChangeArrowheads="1"/>
          </p:cNvPicPr>
          <p:nvPr>
            <p:ph idx="1"/>
          </p:nvPr>
        </p:nvPicPr>
        <p:blipFill>
          <a:blip r:embed="rId2" cstate="print"/>
          <a:stretch>
            <a:fillRect/>
          </a:stretch>
        </p:blipFill>
        <p:spPr bwMode="auto">
          <a:xfrm>
            <a:off x="683568" y="692696"/>
            <a:ext cx="8064895" cy="599199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Grp="1" noChangeAspect="1" noChangeArrowheads="1"/>
          </p:cNvPicPr>
          <p:nvPr>
            <p:ph idx="1"/>
          </p:nvPr>
        </p:nvPicPr>
        <p:blipFill>
          <a:blip r:embed="rId2" cstate="print"/>
          <a:stretch>
            <a:fillRect/>
          </a:stretch>
        </p:blipFill>
        <p:spPr bwMode="auto">
          <a:xfrm>
            <a:off x="251520" y="1844824"/>
            <a:ext cx="8229600" cy="280831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6146" name="Picture 2"/>
          <p:cNvPicPr>
            <a:picLocks noGrp="1" noChangeAspect="1" noChangeArrowheads="1"/>
          </p:cNvPicPr>
          <p:nvPr>
            <p:ph idx="1"/>
          </p:nvPr>
        </p:nvPicPr>
        <p:blipFill>
          <a:blip r:embed="rId2" cstate="print"/>
          <a:stretch>
            <a:fillRect/>
          </a:stretch>
        </p:blipFill>
        <p:spPr bwMode="auto">
          <a:xfrm>
            <a:off x="323528" y="764704"/>
            <a:ext cx="8136904" cy="5968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Grp="1" noChangeAspect="1" noChangeArrowheads="1"/>
          </p:cNvPicPr>
          <p:nvPr>
            <p:ph idx="1"/>
          </p:nvPr>
        </p:nvPicPr>
        <p:blipFill>
          <a:blip r:embed="rId2" cstate="print"/>
          <a:stretch>
            <a:fillRect/>
          </a:stretch>
        </p:blipFill>
        <p:spPr bwMode="auto">
          <a:xfrm>
            <a:off x="323528" y="908720"/>
            <a:ext cx="8424936" cy="58268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194" name="Picture 2"/>
          <p:cNvPicPr>
            <a:picLocks noGrp="1" noChangeAspect="1" noChangeArrowheads="1"/>
          </p:cNvPicPr>
          <p:nvPr>
            <p:ph idx="1"/>
          </p:nvPr>
        </p:nvPicPr>
        <p:blipFill>
          <a:blip r:embed="rId2" cstate="print"/>
          <a:stretch>
            <a:fillRect/>
          </a:stretch>
        </p:blipFill>
        <p:spPr bwMode="auto">
          <a:xfrm>
            <a:off x="323528" y="1124744"/>
            <a:ext cx="8524181" cy="5055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srcRect/>
          <a:stretch>
            <a:fillRect/>
          </a:stretch>
        </p:blipFill>
        <p:spPr bwMode="auto">
          <a:xfrm>
            <a:off x="146728" y="908720"/>
            <a:ext cx="8673744" cy="584053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AutoShape 2"/>
          <p:cNvSpPr>
            <a:spLocks noChangeArrowheads="1"/>
          </p:cNvSpPr>
          <p:nvPr/>
        </p:nvSpPr>
        <p:spPr bwMode="auto">
          <a:xfrm>
            <a:off x="6084888" y="2060575"/>
            <a:ext cx="2879725" cy="1944688"/>
          </a:xfrm>
          <a:prstGeom prst="cloudCallout">
            <a:avLst>
              <a:gd name="adj1" fmla="val -29420"/>
              <a:gd name="adj2" fmla="val 103910"/>
            </a:avLst>
          </a:prstGeom>
          <a:solidFill>
            <a:srgbClr val="CCFFCC">
              <a:alpha val="37000"/>
            </a:srgbClr>
          </a:solidFill>
          <a:ln w="25400">
            <a:solidFill>
              <a:schemeClr val="tx1"/>
            </a:solidFill>
            <a:round/>
            <a:headEnd/>
            <a:tailEnd/>
          </a:ln>
          <a:effectLst/>
        </p:spPr>
        <p:txBody>
          <a:bodyPr anchor="ctr"/>
          <a:lstStyle/>
          <a:p>
            <a:pPr>
              <a:defRPr/>
            </a:pPr>
            <a:endParaRPr lang="zh-CN" sz="4400" b="1">
              <a:solidFill>
                <a:schemeClr val="tx1"/>
              </a:solidFill>
              <a:effectLst>
                <a:outerShdw blurRad="38100" dist="38100" dir="2700000" algn="tl">
                  <a:srgbClr val="FFFFFF"/>
                </a:outerShdw>
              </a:effectLst>
              <a:ea typeface="宋体" charset="-122"/>
              <a:cs typeface="宋体" charset="-122"/>
            </a:endParaRPr>
          </a:p>
        </p:txBody>
      </p:sp>
      <p:sp>
        <p:nvSpPr>
          <p:cNvPr id="356355" name="Rectangle 3"/>
          <p:cNvSpPr>
            <a:spLocks noGrp="1" noChangeArrowheads="1"/>
          </p:cNvSpPr>
          <p:nvPr>
            <p:ph type="title"/>
          </p:nvPr>
        </p:nvSpPr>
        <p:spPr>
          <a:xfrm>
            <a:off x="609600" y="609600"/>
            <a:ext cx="7793037" cy="700087"/>
          </a:xfrm>
        </p:spPr>
        <p:txBody>
          <a:bodyPr>
            <a:normAutofit fontScale="90000"/>
          </a:bodyPr>
          <a:lstStyle/>
          <a:p>
            <a:pPr eaLnBrk="1" hangingPunct="1">
              <a:defRPr/>
            </a:pPr>
            <a:r>
              <a:rPr lang="en-US" altLang="zh-CN" sz="4000" b="1" dirty="0">
                <a:effectLst>
                  <a:outerShdw blurRad="38100" dist="38100" dir="2700000" algn="tl">
                    <a:srgbClr val="DDDDDD"/>
                  </a:outerShdw>
                </a:effectLst>
                <a:latin typeface="Times New Roman" charset="0"/>
                <a:ea typeface="宋体" charset="0"/>
                <a:cs typeface="华文中宋" charset="0"/>
              </a:rPr>
              <a:t>Motivating </a:t>
            </a:r>
            <a:r>
              <a:rPr lang="en-US" altLang="zh-CN" sz="4000" b="1" dirty="0" smtClean="0">
                <a:effectLst>
                  <a:outerShdw blurRad="38100" dist="38100" dir="2700000" algn="tl">
                    <a:srgbClr val="DDDDDD"/>
                  </a:outerShdw>
                </a:effectLst>
                <a:latin typeface="Times New Roman" charset="0"/>
                <a:ea typeface="宋体" charset="0"/>
                <a:cs typeface="华文中宋" charset="0"/>
              </a:rPr>
              <a:t>Example: </a:t>
            </a:r>
            <a:r>
              <a:rPr lang="en-US" altLang="zh-CN" sz="4000" b="1" dirty="0">
                <a:effectLst>
                  <a:outerShdw blurRad="38100" dist="38100" dir="2700000" algn="tl">
                    <a:srgbClr val="DDDDDD"/>
                  </a:outerShdw>
                </a:effectLst>
                <a:latin typeface="Times New Roman" charset="0"/>
                <a:ea typeface="宋体" charset="0"/>
                <a:cs typeface="华文中宋" charset="0"/>
              </a:rPr>
              <a:t/>
            </a:r>
            <a:br>
              <a:rPr lang="en-US" altLang="zh-CN" sz="4000" b="1" dirty="0">
                <a:effectLst>
                  <a:outerShdw blurRad="38100" dist="38100" dir="2700000" algn="tl">
                    <a:srgbClr val="DDDDDD"/>
                  </a:outerShdw>
                </a:effectLst>
                <a:latin typeface="Times New Roman" charset="0"/>
                <a:ea typeface="宋体" charset="0"/>
                <a:cs typeface="华文中宋" charset="0"/>
              </a:rPr>
            </a:br>
            <a:r>
              <a:rPr lang="en-US" altLang="zh-CN" sz="4000" b="1" dirty="0">
                <a:effectLst>
                  <a:outerShdw blurRad="38100" dist="38100" dir="2700000" algn="tl">
                    <a:srgbClr val="DDDDDD"/>
                  </a:outerShdw>
                </a:effectLst>
                <a:latin typeface="Times New Roman" charset="0"/>
                <a:ea typeface="宋体" charset="0"/>
                <a:cs typeface="华文中宋" charset="0"/>
              </a:rPr>
              <a:t>Sentiment Classification</a:t>
            </a:r>
          </a:p>
        </p:txBody>
      </p:sp>
      <p:pic>
        <p:nvPicPr>
          <p:cNvPr id="2458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388" y="1916113"/>
            <a:ext cx="4160837" cy="16192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458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5650" y="2997200"/>
            <a:ext cx="4162425" cy="16192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458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88125" y="2708275"/>
            <a:ext cx="792163"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3"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524750" y="2276475"/>
            <a:ext cx="798513"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4"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580063" y="5084763"/>
            <a:ext cx="985837"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5"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331913" y="4005263"/>
            <a:ext cx="4164012" cy="162083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42842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a:spLocks noChangeArrowheads="1"/>
          </p:cNvSpPr>
          <p:nvPr/>
        </p:nvSpPr>
        <p:spPr bwMode="auto">
          <a:xfrm>
            <a:off x="5435600" y="4824413"/>
            <a:ext cx="1728788" cy="1441450"/>
          </a:xfrm>
          <a:prstGeom prst="rect">
            <a:avLst/>
          </a:prstGeom>
          <a:solidFill>
            <a:srgbClr val="3366FF">
              <a:alpha val="79999"/>
            </a:srgbClr>
          </a:solidFill>
          <a:ln w="25400">
            <a:solidFill>
              <a:srgbClr val="333399"/>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Test</a:t>
            </a:r>
          </a:p>
        </p:txBody>
      </p:sp>
      <p:sp>
        <p:nvSpPr>
          <p:cNvPr id="26627" name="Text Box 2"/>
          <p:cNvSpPr txBox="1">
            <a:spLocks noChangeArrowheads="1"/>
          </p:cNvSpPr>
          <p:nvPr/>
        </p:nvSpPr>
        <p:spPr bwMode="auto">
          <a:xfrm>
            <a:off x="1042988" y="4826000"/>
            <a:ext cx="1584325" cy="1441450"/>
          </a:xfrm>
          <a:prstGeom prst="rect">
            <a:avLst/>
          </a:prstGeom>
          <a:solidFill>
            <a:srgbClr val="3366FF">
              <a:alpha val="79999"/>
            </a:srgbClr>
          </a:solidFill>
          <a:ln w="25400">
            <a:solidFill>
              <a:srgbClr val="333399"/>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Training</a:t>
            </a:r>
          </a:p>
        </p:txBody>
      </p:sp>
      <p:sp>
        <p:nvSpPr>
          <p:cNvPr id="26628" name="Text Box 3"/>
          <p:cNvSpPr txBox="1">
            <a:spLocks noChangeArrowheads="1"/>
          </p:cNvSpPr>
          <p:nvPr/>
        </p:nvSpPr>
        <p:spPr bwMode="auto">
          <a:xfrm>
            <a:off x="971550" y="2060575"/>
            <a:ext cx="1584325" cy="1441450"/>
          </a:xfrm>
          <a:prstGeom prst="rect">
            <a:avLst/>
          </a:prstGeom>
          <a:solidFill>
            <a:srgbClr val="FF9966">
              <a:alpha val="79999"/>
            </a:srgbClr>
          </a:solidFill>
          <a:ln w="25400">
            <a:solidFill>
              <a:schemeClr val="tx1"/>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Training</a:t>
            </a:r>
          </a:p>
        </p:txBody>
      </p:sp>
      <p:sp>
        <p:nvSpPr>
          <p:cNvPr id="357380" name="Rectangle 4"/>
          <p:cNvSpPr>
            <a:spLocks noGrp="1" noChangeArrowheads="1"/>
          </p:cNvSpPr>
          <p:nvPr>
            <p:ph type="title"/>
          </p:nvPr>
        </p:nvSpPr>
        <p:spPr/>
        <p:txBody>
          <a:bodyPr/>
          <a:lstStyle/>
          <a:p>
            <a:pPr eaLnBrk="1" hangingPunct="1">
              <a:defRPr/>
            </a:pPr>
            <a:r>
              <a:rPr lang="en-US" altLang="zh-CN" sz="4000" b="1">
                <a:effectLst>
                  <a:outerShdw blurRad="38100" dist="38100" dir="2700000" algn="tl">
                    <a:srgbClr val="DDDDDD"/>
                  </a:outerShdw>
                </a:effectLst>
                <a:latin typeface="Times New Roman" charset="0"/>
                <a:ea typeface="宋体" charset="0"/>
                <a:cs typeface="华文中宋" charset="0"/>
              </a:rPr>
              <a:t>Traditional Supervised Learning</a:t>
            </a:r>
            <a:endParaRPr lang="en-US" altLang="zh-CN" sz="3600" b="1">
              <a:effectLst>
                <a:outerShdw blurRad="38100" dist="38100" dir="2700000" algn="tl">
                  <a:srgbClr val="DDDDDD"/>
                </a:outerShdw>
              </a:effectLst>
              <a:latin typeface="Times New Roman" charset="0"/>
              <a:ea typeface="宋体" charset="0"/>
              <a:cs typeface="华文中宋" charset="0"/>
            </a:endParaRPr>
          </a:p>
        </p:txBody>
      </p:sp>
      <p:sp>
        <p:nvSpPr>
          <p:cNvPr id="26630" name="AutoShape 5"/>
          <p:cNvSpPr>
            <a:spLocks noChangeArrowheads="1"/>
          </p:cNvSpPr>
          <p:nvPr/>
        </p:nvSpPr>
        <p:spPr bwMode="auto">
          <a:xfrm>
            <a:off x="2627313" y="2565400"/>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26631"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4575" y="2420938"/>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32"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60475" y="2638425"/>
            <a:ext cx="935038"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33" name="Picture 8"/>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74788" y="2852738"/>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6634" name="Rectangle 9"/>
          <p:cNvSpPr>
            <a:spLocks noChangeAspect="1" noChangeArrowheads="1"/>
          </p:cNvSpPr>
          <p:nvPr/>
        </p:nvSpPr>
        <p:spPr bwMode="auto">
          <a:xfrm>
            <a:off x="3348038" y="2565400"/>
            <a:ext cx="1270000" cy="503238"/>
          </a:xfrm>
          <a:prstGeom prst="rect">
            <a:avLst/>
          </a:prstGeom>
          <a:solidFill>
            <a:srgbClr val="FF9966">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Classifier</a:t>
            </a:r>
          </a:p>
        </p:txBody>
      </p:sp>
      <p:sp>
        <p:nvSpPr>
          <p:cNvPr id="26635" name="AutoShape 10"/>
          <p:cNvSpPr>
            <a:spLocks noChangeArrowheads="1"/>
          </p:cNvSpPr>
          <p:nvPr/>
        </p:nvSpPr>
        <p:spPr bwMode="auto">
          <a:xfrm>
            <a:off x="4643438" y="2565400"/>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6636" name="Text Box 11"/>
          <p:cNvSpPr txBox="1">
            <a:spLocks noChangeArrowheads="1"/>
          </p:cNvSpPr>
          <p:nvPr/>
        </p:nvSpPr>
        <p:spPr bwMode="auto">
          <a:xfrm>
            <a:off x="5364163" y="1989138"/>
            <a:ext cx="1800225" cy="1439862"/>
          </a:xfrm>
          <a:prstGeom prst="rect">
            <a:avLst/>
          </a:prstGeom>
          <a:solidFill>
            <a:srgbClr val="FF9966">
              <a:alpha val="79999"/>
            </a:srgbClr>
          </a:solidFill>
          <a:ln w="25400">
            <a:solidFill>
              <a:schemeClr val="tx1"/>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Test</a:t>
            </a:r>
          </a:p>
        </p:txBody>
      </p:sp>
      <p:pic>
        <p:nvPicPr>
          <p:cNvPr id="26637"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1650" y="2349500"/>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38" name="Picture 1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97550" y="2566988"/>
            <a:ext cx="935038"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39" name="Picture 15"/>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11863" y="2781300"/>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6640" name="AutoShape 16"/>
          <p:cNvSpPr>
            <a:spLocks noChangeArrowheads="1"/>
          </p:cNvSpPr>
          <p:nvPr/>
        </p:nvSpPr>
        <p:spPr bwMode="auto">
          <a:xfrm>
            <a:off x="2627313" y="5184775"/>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26641" name="Picture 1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6013" y="5186363"/>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42" name="Picture 1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31913" y="5403850"/>
            <a:ext cx="935037"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43" name="Picture 19"/>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46225" y="5618163"/>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6644" name="Rectangle 20"/>
          <p:cNvSpPr>
            <a:spLocks noChangeAspect="1" noChangeArrowheads="1"/>
          </p:cNvSpPr>
          <p:nvPr/>
        </p:nvSpPr>
        <p:spPr bwMode="auto">
          <a:xfrm>
            <a:off x="3419475" y="5256213"/>
            <a:ext cx="1270000" cy="503237"/>
          </a:xfrm>
          <a:prstGeom prst="rect">
            <a:avLst/>
          </a:prstGeom>
          <a:solidFill>
            <a:srgbClr val="3366FF">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Classifier</a:t>
            </a:r>
          </a:p>
        </p:txBody>
      </p:sp>
      <p:sp>
        <p:nvSpPr>
          <p:cNvPr id="26645" name="AutoShape 21"/>
          <p:cNvSpPr>
            <a:spLocks noChangeArrowheads="1"/>
          </p:cNvSpPr>
          <p:nvPr/>
        </p:nvSpPr>
        <p:spPr bwMode="auto">
          <a:xfrm>
            <a:off x="4716463" y="5184775"/>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26646"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1650" y="5186363"/>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47" name="Picture 2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97550" y="5403850"/>
            <a:ext cx="935038"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6648" name="Picture 26"/>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11863" y="5618163"/>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6649" name="Rectangle 29"/>
          <p:cNvSpPr>
            <a:spLocks noChangeAspect="1" noChangeArrowheads="1"/>
          </p:cNvSpPr>
          <p:nvPr/>
        </p:nvSpPr>
        <p:spPr bwMode="auto">
          <a:xfrm>
            <a:off x="7380288" y="2492375"/>
            <a:ext cx="1008062" cy="503238"/>
          </a:xfrm>
          <a:prstGeom prst="rect">
            <a:avLst/>
          </a:prstGeom>
          <a:solidFill>
            <a:srgbClr val="FF9966">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82.55%</a:t>
            </a:r>
          </a:p>
        </p:txBody>
      </p:sp>
      <p:sp>
        <p:nvSpPr>
          <p:cNvPr id="26650" name="Rectangle 30"/>
          <p:cNvSpPr>
            <a:spLocks noChangeAspect="1" noChangeArrowheads="1"/>
          </p:cNvSpPr>
          <p:nvPr/>
        </p:nvSpPr>
        <p:spPr bwMode="auto">
          <a:xfrm>
            <a:off x="7380288" y="5256213"/>
            <a:ext cx="1008062" cy="503237"/>
          </a:xfrm>
          <a:prstGeom prst="rect">
            <a:avLst/>
          </a:prstGeom>
          <a:solidFill>
            <a:srgbClr val="3366FF">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84.60%</a:t>
            </a:r>
          </a:p>
        </p:txBody>
      </p:sp>
      <p:sp>
        <p:nvSpPr>
          <p:cNvPr id="26651" name="Text Box 32"/>
          <p:cNvSpPr txBox="1">
            <a:spLocks noChangeArrowheads="1"/>
          </p:cNvSpPr>
          <p:nvPr/>
        </p:nvSpPr>
        <p:spPr bwMode="auto">
          <a:xfrm>
            <a:off x="1258888" y="1700213"/>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CC3300"/>
                </a:solidFill>
                <a:latin typeface="Times New Roman" charset="0"/>
                <a:cs typeface="Arial" charset="0"/>
              </a:rPr>
              <a:t>DVD</a:t>
            </a:r>
          </a:p>
        </p:txBody>
      </p:sp>
      <p:pic>
        <p:nvPicPr>
          <p:cNvPr id="26652" name="Picture 35" descr="avatar-dv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79388" y="1557338"/>
            <a:ext cx="5080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53" name="Picture 39" descr="gongfu-dvd"/>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55650" y="1557338"/>
            <a:ext cx="51117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54" name="Text Box 23"/>
          <p:cNvSpPr txBox="1">
            <a:spLocks noChangeArrowheads="1"/>
          </p:cNvSpPr>
          <p:nvPr/>
        </p:nvSpPr>
        <p:spPr bwMode="auto">
          <a:xfrm>
            <a:off x="1331913" y="4508500"/>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00FF"/>
                </a:solidFill>
                <a:latin typeface="Times New Roman" charset="0"/>
                <a:cs typeface="Arial" charset="0"/>
              </a:rPr>
              <a:t>Electronics</a:t>
            </a:r>
          </a:p>
        </p:txBody>
      </p:sp>
      <p:pic>
        <p:nvPicPr>
          <p:cNvPr id="26655" name="Picture 27" descr="electronics"/>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39750" y="4365625"/>
            <a:ext cx="690563"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56" name="Text Box 32"/>
          <p:cNvSpPr txBox="1">
            <a:spLocks noChangeArrowheads="1"/>
          </p:cNvSpPr>
          <p:nvPr/>
        </p:nvSpPr>
        <p:spPr bwMode="auto">
          <a:xfrm>
            <a:off x="5867400" y="1628775"/>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CC3300"/>
                </a:solidFill>
                <a:latin typeface="Times New Roman" charset="0"/>
                <a:cs typeface="Arial" charset="0"/>
              </a:rPr>
              <a:t>DVD</a:t>
            </a:r>
          </a:p>
        </p:txBody>
      </p:sp>
      <p:pic>
        <p:nvPicPr>
          <p:cNvPr id="26657" name="Picture 35" descr="avatar-dv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16463" y="1557338"/>
            <a:ext cx="5080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58" name="Picture 39" descr="gongfu-dvd"/>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292725" y="1557338"/>
            <a:ext cx="51117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59" name="Text Box 23"/>
          <p:cNvSpPr txBox="1">
            <a:spLocks noChangeArrowheads="1"/>
          </p:cNvSpPr>
          <p:nvPr/>
        </p:nvSpPr>
        <p:spPr bwMode="auto">
          <a:xfrm>
            <a:off x="5795963" y="4508500"/>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00FF"/>
                </a:solidFill>
                <a:latin typeface="Times New Roman" charset="0"/>
                <a:cs typeface="Arial" charset="0"/>
              </a:rPr>
              <a:t>Electronics</a:t>
            </a:r>
          </a:p>
        </p:txBody>
      </p:sp>
      <p:pic>
        <p:nvPicPr>
          <p:cNvPr id="26660" name="Picture 27" descr="electronics"/>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076825" y="4365625"/>
            <a:ext cx="690563"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Text Box 40"/>
          <p:cNvSpPr txBox="1">
            <a:spLocks noChangeArrowheads="1"/>
          </p:cNvSpPr>
          <p:nvPr/>
        </p:nvSpPr>
        <p:spPr bwMode="auto">
          <a:xfrm>
            <a:off x="611188" y="3357563"/>
            <a:ext cx="7632700" cy="1008062"/>
          </a:xfrm>
          <a:prstGeom prst="rect">
            <a:avLst/>
          </a:prstGeom>
          <a:solidFill>
            <a:srgbClr val="FFFF00"/>
          </a:solidFill>
          <a:ln w="25400">
            <a:solidFill>
              <a:srgbClr val="CC3300"/>
            </a:solidFill>
            <a:round/>
            <a:headEnd/>
            <a:tailEnd/>
          </a:ln>
        </p:spPr>
        <p:txBody>
          <a:bodyPr lIns="108000" tIns="108000" rIns="108000" bIns="1080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algn="l" eaLnBrk="1" hangingPunct="1">
              <a:spcBef>
                <a:spcPts val="1750"/>
              </a:spcBef>
              <a:buClr>
                <a:srgbClr val="000000"/>
              </a:buClr>
              <a:buSzPct val="100000"/>
              <a:buFont typeface="Arial" charset="0"/>
              <a:buNone/>
            </a:pPr>
            <a:r>
              <a:rPr lang="en-US" altLang="zh-CN" sz="2400" b="1" i="1">
                <a:solidFill>
                  <a:srgbClr val="C00000"/>
                </a:solidFill>
                <a:latin typeface="Times New Roman" charset="0"/>
                <a:cs typeface="Arial" charset="0"/>
              </a:rPr>
              <a:t>1, Sufficient labeled data are required to train classifiers.</a:t>
            </a:r>
            <a:br>
              <a:rPr lang="en-US" altLang="zh-CN" sz="2400" b="1" i="1">
                <a:solidFill>
                  <a:srgbClr val="C00000"/>
                </a:solidFill>
                <a:latin typeface="Times New Roman" charset="0"/>
                <a:cs typeface="Arial" charset="0"/>
              </a:rPr>
            </a:br>
            <a:r>
              <a:rPr lang="en-US" altLang="zh-CN" sz="2400" b="1" i="1">
                <a:solidFill>
                  <a:srgbClr val="C00000"/>
                </a:solidFill>
                <a:latin typeface="Times New Roman" charset="0"/>
                <a:cs typeface="Arial" charset="0"/>
              </a:rPr>
              <a:t>2, The trained classifiers are domain-specific.</a:t>
            </a:r>
          </a:p>
        </p:txBody>
      </p:sp>
    </p:spTree>
    <p:extLst>
      <p:ext uri="{BB962C8B-B14F-4D97-AF65-F5344CB8AC3E}">
        <p14:creationId xmlns:p14="http://schemas.microsoft.com/office/powerpoint/2010/main" xmlns="" val="1675171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5653088" y="1960563"/>
            <a:ext cx="1871662" cy="1441450"/>
          </a:xfrm>
          <a:prstGeom prst="rect">
            <a:avLst/>
          </a:prstGeom>
          <a:solidFill>
            <a:srgbClr val="3366FF">
              <a:alpha val="79999"/>
            </a:srgbClr>
          </a:solidFill>
          <a:ln w="25400">
            <a:solidFill>
              <a:srgbClr val="333399"/>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Test</a:t>
            </a:r>
          </a:p>
        </p:txBody>
      </p:sp>
      <p:sp>
        <p:nvSpPr>
          <p:cNvPr id="42" name="Text Box 2"/>
          <p:cNvSpPr txBox="1">
            <a:spLocks noChangeArrowheads="1"/>
          </p:cNvSpPr>
          <p:nvPr/>
        </p:nvSpPr>
        <p:spPr bwMode="auto">
          <a:xfrm>
            <a:off x="5651500" y="4581525"/>
            <a:ext cx="1871663" cy="1441450"/>
          </a:xfrm>
          <a:prstGeom prst="rect">
            <a:avLst/>
          </a:prstGeom>
          <a:solidFill>
            <a:srgbClr val="3366FF">
              <a:alpha val="79999"/>
            </a:srgbClr>
          </a:solidFill>
          <a:ln w="25400">
            <a:solidFill>
              <a:srgbClr val="333399"/>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Test</a:t>
            </a:r>
          </a:p>
        </p:txBody>
      </p:sp>
      <p:sp>
        <p:nvSpPr>
          <p:cNvPr id="28676" name="Text Box 2"/>
          <p:cNvSpPr txBox="1">
            <a:spLocks noChangeArrowheads="1"/>
          </p:cNvSpPr>
          <p:nvPr/>
        </p:nvSpPr>
        <p:spPr bwMode="auto">
          <a:xfrm>
            <a:off x="1258888" y="1916113"/>
            <a:ext cx="1584325" cy="1441450"/>
          </a:xfrm>
          <a:prstGeom prst="rect">
            <a:avLst/>
          </a:prstGeom>
          <a:solidFill>
            <a:srgbClr val="3366FF">
              <a:alpha val="79999"/>
            </a:srgbClr>
          </a:solidFill>
          <a:ln w="25400">
            <a:solidFill>
              <a:srgbClr val="333399"/>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Training</a:t>
            </a:r>
          </a:p>
        </p:txBody>
      </p:sp>
      <p:sp>
        <p:nvSpPr>
          <p:cNvPr id="357379" name="Text Box 3"/>
          <p:cNvSpPr txBox="1">
            <a:spLocks noChangeArrowheads="1"/>
          </p:cNvSpPr>
          <p:nvPr/>
        </p:nvSpPr>
        <p:spPr bwMode="auto">
          <a:xfrm>
            <a:off x="1258888" y="4581525"/>
            <a:ext cx="1584325" cy="1441450"/>
          </a:xfrm>
          <a:prstGeom prst="rect">
            <a:avLst/>
          </a:prstGeom>
          <a:solidFill>
            <a:srgbClr val="FF9966">
              <a:alpha val="79999"/>
            </a:srgbClr>
          </a:solidFill>
          <a:ln w="25400">
            <a:solidFill>
              <a:schemeClr val="tx1"/>
            </a:solidFill>
            <a:round/>
            <a:headEnd/>
            <a:tailEnd/>
          </a:ln>
        </p:spPr>
        <p:txBody>
          <a:bodyPr lIns="90000" tIns="46800" rIns="90000" bIns="46800"/>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cs typeface="ＭＳ Ｐゴシック"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700">
                <a:solidFill>
                  <a:schemeClr val="tx2"/>
                </a:solidFill>
                <a:latin typeface="Arial" charset="0"/>
                <a:ea typeface="ＭＳ Ｐゴシック" charset="0"/>
              </a:defRPr>
            </a:lvl9pPr>
          </a:lstStyle>
          <a:p>
            <a:pPr eaLnBrk="1" hangingPunct="1">
              <a:spcBef>
                <a:spcPts val="1750"/>
              </a:spcBef>
              <a:buClr>
                <a:srgbClr val="000000"/>
              </a:buClr>
              <a:buSzPct val="100000"/>
              <a:buFont typeface="Arial" charset="0"/>
              <a:buNone/>
            </a:pPr>
            <a:r>
              <a:rPr lang="en-US" altLang="zh-CN" sz="1600" b="1">
                <a:solidFill>
                  <a:schemeClr val="tx1"/>
                </a:solidFill>
                <a:latin typeface="Times New Roman" charset="0"/>
                <a:cs typeface="Arial" charset="0"/>
              </a:rPr>
              <a:t>Training</a:t>
            </a:r>
          </a:p>
        </p:txBody>
      </p:sp>
      <p:sp>
        <p:nvSpPr>
          <p:cNvPr id="357380" name="Rectangle 4"/>
          <p:cNvSpPr>
            <a:spLocks noGrp="1" noChangeArrowheads="1"/>
          </p:cNvSpPr>
          <p:nvPr>
            <p:ph type="title"/>
          </p:nvPr>
        </p:nvSpPr>
        <p:spPr>
          <a:xfrm>
            <a:off x="457200" y="274638"/>
            <a:ext cx="8686800" cy="1143000"/>
          </a:xfrm>
        </p:spPr>
        <p:txBody>
          <a:bodyPr/>
          <a:lstStyle/>
          <a:p>
            <a:pPr eaLnBrk="1" hangingPunct="1">
              <a:defRPr/>
            </a:pPr>
            <a:r>
              <a:rPr lang="en-US" altLang="zh-CN" sz="4000" b="1">
                <a:effectLst>
                  <a:outerShdw blurRad="38100" dist="38100" dir="2700000" algn="tl">
                    <a:srgbClr val="DDDDDD"/>
                  </a:outerShdw>
                </a:effectLst>
                <a:latin typeface="Times New Roman" charset="0"/>
                <a:ea typeface="宋体" charset="0"/>
                <a:cs typeface="华文中宋" charset="0"/>
              </a:rPr>
              <a:t>Traditional Supervised Learning (cont.)</a:t>
            </a:r>
            <a:endParaRPr lang="en-US" altLang="zh-CN" sz="3600" b="1">
              <a:effectLst>
                <a:outerShdw blurRad="38100" dist="38100" dir="2700000" algn="tl">
                  <a:srgbClr val="DDDDDD"/>
                </a:outerShdw>
              </a:effectLst>
              <a:latin typeface="Times New Roman" charset="0"/>
              <a:ea typeface="宋体" charset="0"/>
              <a:cs typeface="华文中宋" charset="0"/>
            </a:endParaRPr>
          </a:p>
        </p:txBody>
      </p:sp>
      <p:sp>
        <p:nvSpPr>
          <p:cNvPr id="357381" name="AutoShape 5"/>
          <p:cNvSpPr>
            <a:spLocks noChangeArrowheads="1"/>
          </p:cNvSpPr>
          <p:nvPr/>
        </p:nvSpPr>
        <p:spPr bwMode="auto">
          <a:xfrm>
            <a:off x="2914650" y="5086350"/>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35738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1913" y="4941888"/>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57383"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7813" y="5159375"/>
            <a:ext cx="935037"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57384" name="Picture 8"/>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62125" y="5373688"/>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57385" name="Rectangle 9"/>
          <p:cNvSpPr>
            <a:spLocks noChangeAspect="1" noChangeArrowheads="1"/>
          </p:cNvSpPr>
          <p:nvPr/>
        </p:nvSpPr>
        <p:spPr bwMode="auto">
          <a:xfrm>
            <a:off x="3635375" y="5086350"/>
            <a:ext cx="1270000" cy="503238"/>
          </a:xfrm>
          <a:prstGeom prst="rect">
            <a:avLst/>
          </a:prstGeom>
          <a:solidFill>
            <a:srgbClr val="FF9966">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Classifier</a:t>
            </a:r>
          </a:p>
        </p:txBody>
      </p:sp>
      <p:sp>
        <p:nvSpPr>
          <p:cNvPr id="357386" name="AutoShape 10"/>
          <p:cNvSpPr>
            <a:spLocks noChangeArrowheads="1"/>
          </p:cNvSpPr>
          <p:nvPr/>
        </p:nvSpPr>
        <p:spPr bwMode="auto">
          <a:xfrm>
            <a:off x="4930775" y="5086350"/>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28685"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8988" y="2319338"/>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8686" name="Picture 1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84888" y="2536825"/>
            <a:ext cx="935037"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8687" name="Picture 15"/>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99200" y="2751138"/>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8688" name="AutoShape 16"/>
          <p:cNvSpPr>
            <a:spLocks noChangeArrowheads="1"/>
          </p:cNvSpPr>
          <p:nvPr/>
        </p:nvSpPr>
        <p:spPr bwMode="auto">
          <a:xfrm>
            <a:off x="2843213" y="2274888"/>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28689" name="Picture 1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1913" y="2276475"/>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8690" name="Picture 1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7813" y="2493963"/>
            <a:ext cx="935037"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28691" name="Picture 19"/>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62125" y="2708275"/>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8692" name="Rectangle 20"/>
          <p:cNvSpPr>
            <a:spLocks noChangeAspect="1" noChangeArrowheads="1"/>
          </p:cNvSpPr>
          <p:nvPr/>
        </p:nvSpPr>
        <p:spPr bwMode="auto">
          <a:xfrm>
            <a:off x="3635375" y="2346325"/>
            <a:ext cx="1270000" cy="503238"/>
          </a:xfrm>
          <a:prstGeom prst="rect">
            <a:avLst/>
          </a:prstGeom>
          <a:solidFill>
            <a:srgbClr val="3366FF">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Classifier</a:t>
            </a:r>
          </a:p>
        </p:txBody>
      </p:sp>
      <p:sp>
        <p:nvSpPr>
          <p:cNvPr id="28693" name="AutoShape 21"/>
          <p:cNvSpPr>
            <a:spLocks noChangeArrowheads="1"/>
          </p:cNvSpPr>
          <p:nvPr/>
        </p:nvSpPr>
        <p:spPr bwMode="auto">
          <a:xfrm>
            <a:off x="4932363" y="2274888"/>
            <a:ext cx="720725" cy="539750"/>
          </a:xfrm>
          <a:prstGeom prst="notchedRightArrow">
            <a:avLst>
              <a:gd name="adj1" fmla="val 50000"/>
              <a:gd name="adj2" fmla="val 33382"/>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pic>
        <p:nvPicPr>
          <p:cNvPr id="357400"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7400" y="4940300"/>
            <a:ext cx="100647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57401" name="Picture 2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83300" y="5157788"/>
            <a:ext cx="935038"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57402" name="Picture 26"/>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97613" y="5372100"/>
            <a:ext cx="936625" cy="5397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57406" name="Rectangle 30"/>
          <p:cNvSpPr>
            <a:spLocks noChangeAspect="1" noChangeArrowheads="1"/>
          </p:cNvSpPr>
          <p:nvPr/>
        </p:nvSpPr>
        <p:spPr bwMode="auto">
          <a:xfrm>
            <a:off x="7812088" y="5086350"/>
            <a:ext cx="1008062" cy="503238"/>
          </a:xfrm>
          <a:prstGeom prst="rect">
            <a:avLst/>
          </a:prstGeom>
          <a:solidFill>
            <a:srgbClr val="3366FF">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72.65%</a:t>
            </a:r>
          </a:p>
        </p:txBody>
      </p:sp>
      <p:sp>
        <p:nvSpPr>
          <p:cNvPr id="357408" name="Text Box 32"/>
          <p:cNvSpPr txBox="1">
            <a:spLocks noChangeArrowheads="1"/>
          </p:cNvSpPr>
          <p:nvPr/>
        </p:nvSpPr>
        <p:spPr bwMode="auto">
          <a:xfrm>
            <a:off x="1619250" y="4221163"/>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CC3300"/>
                </a:solidFill>
                <a:latin typeface="Times New Roman" charset="0"/>
                <a:cs typeface="Arial" charset="0"/>
              </a:rPr>
              <a:t>DVD</a:t>
            </a:r>
          </a:p>
        </p:txBody>
      </p:sp>
      <p:pic>
        <p:nvPicPr>
          <p:cNvPr id="357411" name="Picture 35" descr="avatar-dv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66725" y="4078288"/>
            <a:ext cx="5080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7415" name="Picture 39" descr="gongfu-dvd"/>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042988" y="4078288"/>
            <a:ext cx="51117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701" name="Text Box 23"/>
          <p:cNvSpPr txBox="1">
            <a:spLocks noChangeArrowheads="1"/>
          </p:cNvSpPr>
          <p:nvPr/>
        </p:nvSpPr>
        <p:spPr bwMode="auto">
          <a:xfrm>
            <a:off x="1619250" y="1557338"/>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00FF"/>
                </a:solidFill>
                <a:latin typeface="Times New Roman" charset="0"/>
                <a:cs typeface="Arial" charset="0"/>
              </a:rPr>
              <a:t>Electronics</a:t>
            </a:r>
          </a:p>
        </p:txBody>
      </p:sp>
      <p:pic>
        <p:nvPicPr>
          <p:cNvPr id="28702" name="Picture 27" descr="electronics"/>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28675" y="1455738"/>
            <a:ext cx="690563" cy="720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0" name="Text Box 23"/>
          <p:cNvSpPr txBox="1">
            <a:spLocks noChangeArrowheads="1"/>
          </p:cNvSpPr>
          <p:nvPr/>
        </p:nvSpPr>
        <p:spPr bwMode="auto">
          <a:xfrm>
            <a:off x="6084888" y="4221163"/>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00FF"/>
                </a:solidFill>
                <a:latin typeface="Times New Roman" charset="0"/>
                <a:cs typeface="Arial" charset="0"/>
              </a:rPr>
              <a:t>Electronics</a:t>
            </a:r>
          </a:p>
        </p:txBody>
      </p:sp>
      <p:pic>
        <p:nvPicPr>
          <p:cNvPr id="45" name="Picture 27" descr="electronics"/>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291138" y="4122738"/>
            <a:ext cx="690562" cy="720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8705" name="Rectangle 30"/>
          <p:cNvSpPr>
            <a:spLocks noChangeAspect="1" noChangeArrowheads="1"/>
          </p:cNvSpPr>
          <p:nvPr/>
        </p:nvSpPr>
        <p:spPr bwMode="auto">
          <a:xfrm>
            <a:off x="7812088" y="2349500"/>
            <a:ext cx="1008062" cy="503238"/>
          </a:xfrm>
          <a:prstGeom prst="rect">
            <a:avLst/>
          </a:prstGeom>
          <a:solidFill>
            <a:srgbClr val="3366FF">
              <a:alpha val="79999"/>
            </a:srgbClr>
          </a:solidFill>
          <a:ln w="25400">
            <a:solidFill>
              <a:schemeClr val="tx1"/>
            </a:solidFill>
            <a:miter lim="800000"/>
            <a:headEnd/>
            <a:tailEnd/>
          </a:ln>
        </p:spPr>
        <p:txBody>
          <a:bodyPr lIns="0" tIns="0" rIns="0" bIns="0" anchor="ctr"/>
          <a:lstStyle/>
          <a:p>
            <a:pPr defTabSz="449263">
              <a:buClr>
                <a:srgbClr val="33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chemeClr val="tx1"/>
                </a:solidFill>
                <a:latin typeface="Times New Roman" charset="0"/>
                <a:cs typeface="Arial" charset="0"/>
              </a:rPr>
              <a:t>84.60%</a:t>
            </a:r>
          </a:p>
        </p:txBody>
      </p:sp>
      <p:sp>
        <p:nvSpPr>
          <p:cNvPr id="8227" name="Curved Left Arrow 47"/>
          <p:cNvSpPr>
            <a:spLocks noChangeArrowheads="1"/>
          </p:cNvSpPr>
          <p:nvPr/>
        </p:nvSpPr>
        <p:spPr bwMode="auto">
          <a:xfrm>
            <a:off x="8243888" y="3068638"/>
            <a:ext cx="576262" cy="1873250"/>
          </a:xfrm>
          <a:prstGeom prst="curvedLeftArrow">
            <a:avLst>
              <a:gd name="adj1" fmla="val 25103"/>
              <a:gd name="adj2" fmla="val 50235"/>
              <a:gd name="adj3" fmla="val 25000"/>
            </a:avLst>
          </a:prstGeom>
          <a:solidFill>
            <a:srgbClr val="00B05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28707" name="Text Box 23"/>
          <p:cNvSpPr txBox="1">
            <a:spLocks noChangeArrowheads="1"/>
          </p:cNvSpPr>
          <p:nvPr/>
        </p:nvSpPr>
        <p:spPr bwMode="auto">
          <a:xfrm>
            <a:off x="6084888" y="1628775"/>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00FF"/>
                </a:solidFill>
                <a:latin typeface="Times New Roman" charset="0"/>
                <a:cs typeface="Arial" charset="0"/>
              </a:rPr>
              <a:t>Electronics</a:t>
            </a:r>
          </a:p>
        </p:txBody>
      </p:sp>
      <p:pic>
        <p:nvPicPr>
          <p:cNvPr id="28708" name="Picture 27" descr="electronics"/>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292725" y="1527175"/>
            <a:ext cx="690563" cy="720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8230" name="Explosion 1 60"/>
          <p:cNvSpPr>
            <a:spLocks noChangeArrowheads="1"/>
          </p:cNvSpPr>
          <p:nvPr/>
        </p:nvSpPr>
        <p:spPr bwMode="auto">
          <a:xfrm>
            <a:off x="1258888" y="1484313"/>
            <a:ext cx="6119812" cy="4105275"/>
          </a:xfrm>
          <a:prstGeom prst="irregularSeal1">
            <a:avLst/>
          </a:prstGeom>
          <a:solidFill>
            <a:srgbClr val="FFFF00"/>
          </a:solidFill>
          <a:ln w="38100">
            <a:solidFill>
              <a:srgbClr val="CC3300"/>
            </a:solidFill>
            <a:round/>
            <a:headEnd/>
            <a:tailEnd/>
          </a:ln>
        </p:spPr>
        <p:txBody>
          <a:bodyPr anchor="ctr"/>
          <a:lstStyle/>
          <a:p>
            <a:r>
              <a:rPr lang="en-US" altLang="zh-CN" sz="4800" b="1" i="1">
                <a:solidFill>
                  <a:srgbClr val="C00000"/>
                </a:solidFill>
                <a:latin typeface="Times New Roman" charset="0"/>
                <a:cs typeface="Times New Roman" charset="0"/>
              </a:rPr>
              <a:t>Drop!</a:t>
            </a:r>
            <a:endParaRPr lang="zh-CN" altLang="en-US" sz="4800" b="1" i="1">
              <a:solidFill>
                <a:srgbClr val="C00000"/>
              </a:solidFill>
              <a:latin typeface="Times New Roman" charset="0"/>
              <a:cs typeface="Times New Roman" charset="0"/>
            </a:endParaRPr>
          </a:p>
        </p:txBody>
      </p:sp>
    </p:spTree>
    <p:extLst>
      <p:ext uri="{BB962C8B-B14F-4D97-AF65-F5344CB8AC3E}">
        <p14:creationId xmlns:p14="http://schemas.microsoft.com/office/powerpoint/2010/main" xmlns="" val="705581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7411"/>
                                        </p:tgtEl>
                                        <p:attrNameLst>
                                          <p:attrName>style.visibility</p:attrName>
                                        </p:attrNameLst>
                                      </p:cBhvr>
                                      <p:to>
                                        <p:strVal val="visible"/>
                                      </p:to>
                                    </p:set>
                                    <p:animEffect transition="in" filter="blinds(horizontal)">
                                      <p:cBhvr>
                                        <p:cTn id="7" dur="500"/>
                                        <p:tgtEl>
                                          <p:spTgt spid="357411"/>
                                        </p:tgtEl>
                                      </p:cBhvr>
                                    </p:animEffect>
                                  </p:childTnLst>
                                </p:cTn>
                              </p:par>
                              <p:par>
                                <p:cTn id="8" presetID="3" presetClass="entr" presetSubtype="10" fill="hold" nodeType="withEffect">
                                  <p:stCondLst>
                                    <p:cond delay="0"/>
                                  </p:stCondLst>
                                  <p:childTnLst>
                                    <p:set>
                                      <p:cBhvr>
                                        <p:cTn id="9" dur="1" fill="hold">
                                          <p:stCondLst>
                                            <p:cond delay="0"/>
                                          </p:stCondLst>
                                        </p:cTn>
                                        <p:tgtEl>
                                          <p:spTgt spid="357415"/>
                                        </p:tgtEl>
                                        <p:attrNameLst>
                                          <p:attrName>style.visibility</p:attrName>
                                        </p:attrNameLst>
                                      </p:cBhvr>
                                      <p:to>
                                        <p:strVal val="visible"/>
                                      </p:to>
                                    </p:set>
                                    <p:animEffect transition="in" filter="blinds(horizontal)">
                                      <p:cBhvr>
                                        <p:cTn id="10" dur="500"/>
                                        <p:tgtEl>
                                          <p:spTgt spid="3574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7379"/>
                                        </p:tgtEl>
                                        <p:attrNameLst>
                                          <p:attrName>style.visibility</p:attrName>
                                        </p:attrNameLst>
                                      </p:cBhvr>
                                      <p:to>
                                        <p:strVal val="visible"/>
                                      </p:to>
                                    </p:set>
                                    <p:animEffect transition="in" filter="blinds(horizontal)">
                                      <p:cBhvr>
                                        <p:cTn id="13" dur="500"/>
                                        <p:tgtEl>
                                          <p:spTgt spid="357379"/>
                                        </p:tgtEl>
                                      </p:cBhvr>
                                    </p:animEffect>
                                  </p:childTnLst>
                                </p:cTn>
                              </p:par>
                              <p:par>
                                <p:cTn id="14" presetID="3" presetClass="entr" presetSubtype="10" fill="hold" nodeType="withEffect">
                                  <p:stCondLst>
                                    <p:cond delay="0"/>
                                  </p:stCondLst>
                                  <p:childTnLst>
                                    <p:set>
                                      <p:cBhvr>
                                        <p:cTn id="15" dur="1" fill="hold">
                                          <p:stCondLst>
                                            <p:cond delay="0"/>
                                          </p:stCondLst>
                                        </p:cTn>
                                        <p:tgtEl>
                                          <p:spTgt spid="357382"/>
                                        </p:tgtEl>
                                        <p:attrNameLst>
                                          <p:attrName>style.visibility</p:attrName>
                                        </p:attrNameLst>
                                      </p:cBhvr>
                                      <p:to>
                                        <p:strVal val="visible"/>
                                      </p:to>
                                    </p:set>
                                    <p:animEffect transition="in" filter="blinds(horizontal)">
                                      <p:cBhvr>
                                        <p:cTn id="16" dur="500"/>
                                        <p:tgtEl>
                                          <p:spTgt spid="357382"/>
                                        </p:tgtEl>
                                      </p:cBhvr>
                                    </p:animEffect>
                                  </p:childTnLst>
                                </p:cTn>
                              </p:par>
                              <p:par>
                                <p:cTn id="17" presetID="3" presetClass="entr" presetSubtype="10" fill="hold" nodeType="withEffect">
                                  <p:stCondLst>
                                    <p:cond delay="0"/>
                                  </p:stCondLst>
                                  <p:childTnLst>
                                    <p:set>
                                      <p:cBhvr>
                                        <p:cTn id="18" dur="1" fill="hold">
                                          <p:stCondLst>
                                            <p:cond delay="0"/>
                                          </p:stCondLst>
                                        </p:cTn>
                                        <p:tgtEl>
                                          <p:spTgt spid="357383"/>
                                        </p:tgtEl>
                                        <p:attrNameLst>
                                          <p:attrName>style.visibility</p:attrName>
                                        </p:attrNameLst>
                                      </p:cBhvr>
                                      <p:to>
                                        <p:strVal val="visible"/>
                                      </p:to>
                                    </p:set>
                                    <p:animEffect transition="in" filter="blinds(horizontal)">
                                      <p:cBhvr>
                                        <p:cTn id="19" dur="500"/>
                                        <p:tgtEl>
                                          <p:spTgt spid="357383"/>
                                        </p:tgtEl>
                                      </p:cBhvr>
                                    </p:animEffect>
                                  </p:childTnLst>
                                </p:cTn>
                              </p:par>
                              <p:par>
                                <p:cTn id="20" presetID="3" presetClass="entr" presetSubtype="10" fill="hold" nodeType="withEffect">
                                  <p:stCondLst>
                                    <p:cond delay="0"/>
                                  </p:stCondLst>
                                  <p:childTnLst>
                                    <p:set>
                                      <p:cBhvr>
                                        <p:cTn id="21" dur="1" fill="hold">
                                          <p:stCondLst>
                                            <p:cond delay="0"/>
                                          </p:stCondLst>
                                        </p:cTn>
                                        <p:tgtEl>
                                          <p:spTgt spid="357384"/>
                                        </p:tgtEl>
                                        <p:attrNameLst>
                                          <p:attrName>style.visibility</p:attrName>
                                        </p:attrNameLst>
                                      </p:cBhvr>
                                      <p:to>
                                        <p:strVal val="visible"/>
                                      </p:to>
                                    </p:set>
                                    <p:animEffect transition="in" filter="blinds(horizontal)">
                                      <p:cBhvr>
                                        <p:cTn id="22" dur="500"/>
                                        <p:tgtEl>
                                          <p:spTgt spid="35738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57408"/>
                                        </p:tgtEl>
                                        <p:attrNameLst>
                                          <p:attrName>style.visibility</p:attrName>
                                        </p:attrNameLst>
                                      </p:cBhvr>
                                      <p:to>
                                        <p:strVal val="visible"/>
                                      </p:to>
                                    </p:set>
                                    <p:animEffect transition="in" filter="blinds(horizontal)">
                                      <p:cBhvr>
                                        <p:cTn id="25" dur="500"/>
                                        <p:tgtEl>
                                          <p:spTgt spid="35740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57385"/>
                                        </p:tgtEl>
                                        <p:attrNameLst>
                                          <p:attrName>style.visibility</p:attrName>
                                        </p:attrNameLst>
                                      </p:cBhvr>
                                      <p:to>
                                        <p:strVal val="visible"/>
                                      </p:to>
                                    </p:set>
                                    <p:animEffect transition="in" filter="blinds(horizontal)">
                                      <p:cBhvr>
                                        <p:cTn id="28" dur="500"/>
                                        <p:tgtEl>
                                          <p:spTgt spid="35738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57381"/>
                                        </p:tgtEl>
                                        <p:attrNameLst>
                                          <p:attrName>style.visibility</p:attrName>
                                        </p:attrNameLst>
                                      </p:cBhvr>
                                      <p:to>
                                        <p:strVal val="visible"/>
                                      </p:to>
                                    </p:set>
                                    <p:animEffect transition="in" filter="blinds(horizontal)">
                                      <p:cBhvr>
                                        <p:cTn id="31" dur="500"/>
                                        <p:tgtEl>
                                          <p:spTgt spid="35738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7386"/>
                                        </p:tgtEl>
                                        <p:attrNameLst>
                                          <p:attrName>style.visibility</p:attrName>
                                        </p:attrNameLst>
                                      </p:cBhvr>
                                      <p:to>
                                        <p:strVal val="visible"/>
                                      </p:to>
                                    </p:set>
                                    <p:animEffect transition="in" filter="blinds(horizontal)">
                                      <p:cBhvr>
                                        <p:cTn id="34" dur="500"/>
                                        <p:tgtEl>
                                          <p:spTgt spid="357386"/>
                                        </p:tgtEl>
                                      </p:cBhvr>
                                    </p:animEffect>
                                  </p:childTnLst>
                                </p:cTn>
                              </p:par>
                              <p:par>
                                <p:cTn id="35" presetID="3" presetClass="entr" presetSubtype="1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linds(horizontal)">
                                      <p:cBhvr>
                                        <p:cTn id="43" dur="500"/>
                                        <p:tgtEl>
                                          <p:spTgt spid="42"/>
                                        </p:tgtEl>
                                      </p:cBhvr>
                                    </p:animEffect>
                                  </p:childTnLst>
                                </p:cTn>
                              </p:par>
                              <p:par>
                                <p:cTn id="44" presetID="3" presetClass="entr" presetSubtype="10" fill="hold" nodeType="withEffect">
                                  <p:stCondLst>
                                    <p:cond delay="0"/>
                                  </p:stCondLst>
                                  <p:childTnLst>
                                    <p:set>
                                      <p:cBhvr>
                                        <p:cTn id="45" dur="1" fill="hold">
                                          <p:stCondLst>
                                            <p:cond delay="0"/>
                                          </p:stCondLst>
                                        </p:cTn>
                                        <p:tgtEl>
                                          <p:spTgt spid="357400"/>
                                        </p:tgtEl>
                                        <p:attrNameLst>
                                          <p:attrName>style.visibility</p:attrName>
                                        </p:attrNameLst>
                                      </p:cBhvr>
                                      <p:to>
                                        <p:strVal val="visible"/>
                                      </p:to>
                                    </p:set>
                                    <p:animEffect transition="in" filter="blinds(horizontal)">
                                      <p:cBhvr>
                                        <p:cTn id="46" dur="500"/>
                                        <p:tgtEl>
                                          <p:spTgt spid="357400"/>
                                        </p:tgtEl>
                                      </p:cBhvr>
                                    </p:animEffect>
                                  </p:childTnLst>
                                </p:cTn>
                              </p:par>
                              <p:par>
                                <p:cTn id="47" presetID="3" presetClass="entr" presetSubtype="10" fill="hold" nodeType="withEffect">
                                  <p:stCondLst>
                                    <p:cond delay="0"/>
                                  </p:stCondLst>
                                  <p:childTnLst>
                                    <p:set>
                                      <p:cBhvr>
                                        <p:cTn id="48" dur="1" fill="hold">
                                          <p:stCondLst>
                                            <p:cond delay="0"/>
                                          </p:stCondLst>
                                        </p:cTn>
                                        <p:tgtEl>
                                          <p:spTgt spid="357401"/>
                                        </p:tgtEl>
                                        <p:attrNameLst>
                                          <p:attrName>style.visibility</p:attrName>
                                        </p:attrNameLst>
                                      </p:cBhvr>
                                      <p:to>
                                        <p:strVal val="visible"/>
                                      </p:to>
                                    </p:set>
                                    <p:animEffect transition="in" filter="blinds(horizontal)">
                                      <p:cBhvr>
                                        <p:cTn id="49" dur="500"/>
                                        <p:tgtEl>
                                          <p:spTgt spid="357401"/>
                                        </p:tgtEl>
                                      </p:cBhvr>
                                    </p:animEffect>
                                  </p:childTnLst>
                                </p:cTn>
                              </p:par>
                              <p:par>
                                <p:cTn id="50" presetID="3" presetClass="entr" presetSubtype="10" fill="hold" nodeType="withEffect">
                                  <p:stCondLst>
                                    <p:cond delay="0"/>
                                  </p:stCondLst>
                                  <p:childTnLst>
                                    <p:set>
                                      <p:cBhvr>
                                        <p:cTn id="51" dur="1" fill="hold">
                                          <p:stCondLst>
                                            <p:cond delay="0"/>
                                          </p:stCondLst>
                                        </p:cTn>
                                        <p:tgtEl>
                                          <p:spTgt spid="357402"/>
                                        </p:tgtEl>
                                        <p:attrNameLst>
                                          <p:attrName>style.visibility</p:attrName>
                                        </p:attrNameLst>
                                      </p:cBhvr>
                                      <p:to>
                                        <p:strVal val="visible"/>
                                      </p:to>
                                    </p:set>
                                    <p:animEffect transition="in" filter="blinds(horizontal)">
                                      <p:cBhvr>
                                        <p:cTn id="52" dur="500"/>
                                        <p:tgtEl>
                                          <p:spTgt spid="3574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27"/>
                                        </p:tgtEl>
                                        <p:attrNameLst>
                                          <p:attrName>style.visibility</p:attrName>
                                        </p:attrNameLst>
                                      </p:cBhvr>
                                      <p:to>
                                        <p:strVal val="visible"/>
                                      </p:to>
                                    </p:set>
                                    <p:animEffect transition="in" filter="blinds(horizontal)">
                                      <p:cBhvr>
                                        <p:cTn id="57" dur="500"/>
                                        <p:tgtEl>
                                          <p:spTgt spid="822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57406"/>
                                        </p:tgtEl>
                                        <p:attrNameLst>
                                          <p:attrName>style.visibility</p:attrName>
                                        </p:attrNameLst>
                                      </p:cBhvr>
                                      <p:to>
                                        <p:strVal val="visible"/>
                                      </p:to>
                                    </p:set>
                                    <p:animEffect transition="in" filter="blinds(horizontal)">
                                      <p:cBhvr>
                                        <p:cTn id="60" dur="500"/>
                                        <p:tgtEl>
                                          <p:spTgt spid="35740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8230"/>
                                        </p:tgtEl>
                                        <p:attrNameLst>
                                          <p:attrName>style.visibility</p:attrName>
                                        </p:attrNameLst>
                                      </p:cBhvr>
                                      <p:to>
                                        <p:strVal val="visible"/>
                                      </p:to>
                                    </p:set>
                                    <p:animEffect transition="in" filter="box(out)">
                                      <p:cBhvr>
                                        <p:cTn id="65" dur="500"/>
                                        <p:tgtEl>
                                          <p:spTgt spid="8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57379" grpId="0" animBg="1"/>
      <p:bldP spid="357381" grpId="0" animBg="1"/>
      <p:bldP spid="357385" grpId="0" animBg="1"/>
      <p:bldP spid="357386" grpId="0" animBg="1"/>
      <p:bldP spid="357406" grpId="0" animBg="1"/>
      <p:bldP spid="357408" grpId="0"/>
      <p:bldP spid="40" grpId="0"/>
      <p:bldP spid="8227" grpId="0" animBg="1"/>
      <p:bldP spid="82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a:xfrm>
            <a:off x="457200" y="274638"/>
            <a:ext cx="8686800" cy="1143000"/>
          </a:xfrm>
        </p:spPr>
        <p:txBody>
          <a:bodyPr/>
          <a:lstStyle/>
          <a:p>
            <a:pPr eaLnBrk="1" hangingPunct="1">
              <a:defRPr/>
            </a:pPr>
            <a:r>
              <a:rPr lang="en-US" altLang="zh-CN" sz="4000" b="1">
                <a:effectLst>
                  <a:outerShdw blurRad="38100" dist="38100" dir="2700000" algn="tl">
                    <a:srgbClr val="DDDDDD"/>
                  </a:outerShdw>
                </a:effectLst>
                <a:latin typeface="Times New Roman" charset="0"/>
                <a:ea typeface="宋体" charset="0"/>
                <a:cs typeface="华文中宋" charset="0"/>
              </a:rPr>
              <a:t>Traditional Supervised Learning (cont.)</a:t>
            </a:r>
            <a:endParaRPr lang="en-US" altLang="zh-CN" sz="3600" b="1" i="1">
              <a:effectLst>
                <a:outerShdw blurRad="38100" dist="38100" dir="2700000" algn="tl">
                  <a:srgbClr val="DDDDDD"/>
                </a:outerShdw>
              </a:effectLst>
              <a:latin typeface="Times New Roman" charset="0"/>
              <a:ea typeface="宋体" charset="0"/>
              <a:cs typeface="华文中宋" charset="0"/>
            </a:endParaRPr>
          </a:p>
        </p:txBody>
      </p:sp>
      <p:sp>
        <p:nvSpPr>
          <p:cNvPr id="37" name="Cloud 36"/>
          <p:cNvSpPr/>
          <p:nvPr/>
        </p:nvSpPr>
        <p:spPr bwMode="auto">
          <a:xfrm>
            <a:off x="179388" y="1341438"/>
            <a:ext cx="8640762" cy="5400675"/>
          </a:xfrm>
          <a:prstGeom prst="cloud">
            <a:avLst/>
          </a:prstGeom>
          <a:noFill/>
          <a:ln w="63500" cap="flat" cmpd="sng" algn="ctr">
            <a:solidFill>
              <a:schemeClr val="tx1"/>
            </a:solidFill>
            <a:prstDash val="solid"/>
            <a:round/>
            <a:headEnd type="none" w="med" len="med"/>
            <a:tailEnd type="none" w="med" len="med"/>
          </a:ln>
          <a:effectLst/>
        </p:spPr>
        <p:txBody>
          <a:bodyPr anchor="ctr"/>
          <a:lstStyle/>
          <a:p>
            <a:pPr>
              <a:defRPr/>
            </a:pPr>
            <a:endParaRPr lang="zh-CN" altLang="en-US">
              <a:ea typeface="华文中宋" pitchFamily="2" charset="-122"/>
              <a:cs typeface="+mn-cs"/>
            </a:endParaRPr>
          </a:p>
        </p:txBody>
      </p:sp>
      <p:sp>
        <p:nvSpPr>
          <p:cNvPr id="30724" name="Text Box 12"/>
          <p:cNvSpPr txBox="1">
            <a:spLocks noChangeArrowheads="1"/>
          </p:cNvSpPr>
          <p:nvPr/>
        </p:nvSpPr>
        <p:spPr bwMode="auto">
          <a:xfrm>
            <a:off x="1619250" y="2060575"/>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CC3300"/>
                </a:solidFill>
                <a:latin typeface="Times New Roman" charset="0"/>
                <a:cs typeface="Arial" charset="0"/>
              </a:rPr>
              <a:t>DVD</a:t>
            </a:r>
          </a:p>
        </p:txBody>
      </p:sp>
      <p:pic>
        <p:nvPicPr>
          <p:cNvPr id="30725" name="Picture 34" descr="avatar-dv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6375" y="2349500"/>
            <a:ext cx="633413"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6" name="Picture 37" descr="gongfu-dv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95513" y="2349500"/>
            <a:ext cx="639762"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7" name="Text Box 23"/>
          <p:cNvSpPr txBox="1">
            <a:spLocks noChangeArrowheads="1"/>
          </p:cNvSpPr>
          <p:nvPr/>
        </p:nvSpPr>
        <p:spPr bwMode="auto">
          <a:xfrm>
            <a:off x="6372225" y="1628775"/>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00FF"/>
                </a:solidFill>
                <a:latin typeface="Times New Roman" charset="0"/>
                <a:cs typeface="Arial" charset="0"/>
              </a:rPr>
              <a:t>Electronics</a:t>
            </a:r>
          </a:p>
        </p:txBody>
      </p:sp>
      <p:pic>
        <p:nvPicPr>
          <p:cNvPr id="30728" name="Picture 27" descr="electronics"/>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72225" y="1916113"/>
            <a:ext cx="1152525" cy="10080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0729"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87450" y="3716338"/>
            <a:ext cx="1233488"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0" name="Text Box 12"/>
          <p:cNvSpPr txBox="1">
            <a:spLocks noChangeArrowheads="1"/>
          </p:cNvSpPr>
          <p:nvPr/>
        </p:nvSpPr>
        <p:spPr bwMode="auto">
          <a:xfrm>
            <a:off x="1258888" y="3500438"/>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B0F0"/>
                </a:solidFill>
                <a:latin typeface="Times New Roman" charset="0"/>
                <a:cs typeface="Arial" charset="0"/>
              </a:rPr>
              <a:t>Book</a:t>
            </a:r>
          </a:p>
        </p:txBody>
      </p:sp>
      <p:sp>
        <p:nvSpPr>
          <p:cNvPr id="30731" name="Text Box 23"/>
          <p:cNvSpPr txBox="1">
            <a:spLocks noChangeArrowheads="1"/>
          </p:cNvSpPr>
          <p:nvPr/>
        </p:nvSpPr>
        <p:spPr bwMode="auto">
          <a:xfrm>
            <a:off x="2051050" y="4868863"/>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663300"/>
                </a:solidFill>
                <a:latin typeface="Times New Roman" charset="0"/>
                <a:cs typeface="Arial" charset="0"/>
              </a:rPr>
              <a:t>Kitchen</a:t>
            </a:r>
          </a:p>
        </p:txBody>
      </p:sp>
      <p:pic>
        <p:nvPicPr>
          <p:cNvPr id="30732"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875463" y="3284538"/>
            <a:ext cx="1203325" cy="10080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0733" name="Text Box 23"/>
          <p:cNvSpPr txBox="1">
            <a:spLocks noChangeArrowheads="1"/>
          </p:cNvSpPr>
          <p:nvPr/>
        </p:nvSpPr>
        <p:spPr bwMode="auto">
          <a:xfrm>
            <a:off x="6948488" y="2997200"/>
            <a:ext cx="107950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9900FF"/>
                </a:solidFill>
                <a:latin typeface="Times New Roman" charset="0"/>
                <a:cs typeface="Arial" charset="0"/>
              </a:rPr>
              <a:t>Clothes</a:t>
            </a:r>
          </a:p>
        </p:txBody>
      </p:sp>
      <p:pic>
        <p:nvPicPr>
          <p:cNvPr id="30734"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995738" y="5373688"/>
            <a:ext cx="1268412" cy="1042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5" name="Picture 6"/>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795963" y="4652963"/>
            <a:ext cx="1152525"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6" name="Picture 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051050" y="5157788"/>
            <a:ext cx="1152525" cy="1042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7" name="Picture 10"/>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995738" y="2205038"/>
            <a:ext cx="118586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8" name="Picture 1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708400" y="3789363"/>
            <a:ext cx="1223963"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9" name="Text Box 23"/>
          <p:cNvSpPr txBox="1">
            <a:spLocks noChangeArrowheads="1"/>
          </p:cNvSpPr>
          <p:nvPr/>
        </p:nvSpPr>
        <p:spPr bwMode="auto">
          <a:xfrm>
            <a:off x="3779838" y="3500438"/>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FF0066"/>
                </a:solidFill>
                <a:latin typeface="Times New Roman" charset="0"/>
                <a:cs typeface="Arial" charset="0"/>
              </a:rPr>
              <a:t>Video game</a:t>
            </a:r>
          </a:p>
        </p:txBody>
      </p:sp>
      <p:sp>
        <p:nvSpPr>
          <p:cNvPr id="30740" name="Text Box 23"/>
          <p:cNvSpPr txBox="1">
            <a:spLocks noChangeArrowheads="1"/>
          </p:cNvSpPr>
          <p:nvPr/>
        </p:nvSpPr>
        <p:spPr bwMode="auto">
          <a:xfrm>
            <a:off x="4067175" y="5084763"/>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B050"/>
                </a:solidFill>
                <a:latin typeface="Times New Roman" charset="0"/>
                <a:cs typeface="Arial" charset="0"/>
              </a:rPr>
              <a:t>Fruit</a:t>
            </a:r>
          </a:p>
        </p:txBody>
      </p:sp>
      <p:sp>
        <p:nvSpPr>
          <p:cNvPr id="30741" name="Text Box 23"/>
          <p:cNvSpPr txBox="1">
            <a:spLocks noChangeArrowheads="1"/>
          </p:cNvSpPr>
          <p:nvPr/>
        </p:nvSpPr>
        <p:spPr bwMode="auto">
          <a:xfrm>
            <a:off x="5795963" y="4365625"/>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CC3300"/>
                </a:solidFill>
                <a:latin typeface="Times New Roman" charset="0"/>
                <a:cs typeface="Arial" charset="0"/>
              </a:rPr>
              <a:t>Hotel</a:t>
            </a:r>
          </a:p>
        </p:txBody>
      </p:sp>
      <p:sp>
        <p:nvSpPr>
          <p:cNvPr id="30742" name="Text Box 23"/>
          <p:cNvSpPr txBox="1">
            <a:spLocks noChangeArrowheads="1"/>
          </p:cNvSpPr>
          <p:nvPr/>
        </p:nvSpPr>
        <p:spPr bwMode="auto">
          <a:xfrm>
            <a:off x="4067175" y="1916113"/>
            <a:ext cx="10795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700">
                <a:solidFill>
                  <a:schemeClr val="tx2"/>
                </a:solidFill>
                <a:latin typeface="Arial" charset="0"/>
                <a:ea typeface="ＭＳ Ｐゴシック" charset="0"/>
                <a:cs typeface="ＭＳ Ｐゴシック" charset="0"/>
              </a:defRPr>
            </a:lvl1pPr>
            <a:lvl2pPr marL="742950" indent="-285750" eaLnBrk="0" hangingPunct="0">
              <a:defRPr sz="3700">
                <a:solidFill>
                  <a:schemeClr val="tx2"/>
                </a:solidFill>
                <a:latin typeface="Arial" charset="0"/>
                <a:ea typeface="ＭＳ Ｐゴシック" charset="0"/>
              </a:defRPr>
            </a:lvl2pPr>
            <a:lvl3pPr marL="1143000" indent="-228600" eaLnBrk="0" hangingPunct="0">
              <a:defRPr sz="3700">
                <a:solidFill>
                  <a:schemeClr val="tx2"/>
                </a:solidFill>
                <a:latin typeface="Arial" charset="0"/>
                <a:ea typeface="ＭＳ Ｐゴシック" charset="0"/>
              </a:defRPr>
            </a:lvl3pPr>
            <a:lvl4pPr marL="1600200" indent="-228600" eaLnBrk="0" hangingPunct="0">
              <a:defRPr sz="3700">
                <a:solidFill>
                  <a:schemeClr val="tx2"/>
                </a:solidFill>
                <a:latin typeface="Arial" charset="0"/>
                <a:ea typeface="ＭＳ Ｐゴシック" charset="0"/>
              </a:defRPr>
            </a:lvl4pPr>
            <a:lvl5pPr marL="2057400" indent="-228600" eaLnBrk="0" hangingPunct="0">
              <a:defRPr sz="37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37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37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37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3700">
                <a:solidFill>
                  <a:schemeClr val="tx2"/>
                </a:solidFill>
                <a:latin typeface="Arial" charset="0"/>
                <a:ea typeface="ＭＳ Ｐゴシック" charset="0"/>
              </a:defRPr>
            </a:lvl9pPr>
          </a:lstStyle>
          <a:p>
            <a:pPr eaLnBrk="1" hangingPunct="1">
              <a:spcBef>
                <a:spcPct val="50000"/>
              </a:spcBef>
            </a:pPr>
            <a:r>
              <a:rPr lang="en-US" altLang="zh-CN" sz="1600" b="1">
                <a:solidFill>
                  <a:srgbClr val="002060"/>
                </a:solidFill>
                <a:latin typeface="Times New Roman" charset="0"/>
                <a:cs typeface="Arial" charset="0"/>
              </a:rPr>
              <a:t>Tea</a:t>
            </a:r>
          </a:p>
        </p:txBody>
      </p:sp>
      <p:sp>
        <p:nvSpPr>
          <p:cNvPr id="9240" name="Explosion 1 60"/>
          <p:cNvSpPr>
            <a:spLocks noChangeArrowheads="1"/>
          </p:cNvSpPr>
          <p:nvPr/>
        </p:nvSpPr>
        <p:spPr bwMode="auto">
          <a:xfrm>
            <a:off x="971550" y="1484313"/>
            <a:ext cx="7056438" cy="4897437"/>
          </a:xfrm>
          <a:prstGeom prst="irregularSeal1">
            <a:avLst/>
          </a:prstGeom>
          <a:solidFill>
            <a:srgbClr val="FFFF00"/>
          </a:solidFill>
          <a:ln w="38100">
            <a:solidFill>
              <a:srgbClr val="CC3300"/>
            </a:solidFill>
            <a:round/>
            <a:headEnd/>
            <a:tailEnd/>
          </a:ln>
        </p:spPr>
        <p:txBody>
          <a:bodyPr anchor="ctr"/>
          <a:lstStyle/>
          <a:p>
            <a:r>
              <a:rPr lang="en-US" altLang="zh-CN" sz="4800" b="1" i="1">
                <a:solidFill>
                  <a:srgbClr val="C00000"/>
                </a:solidFill>
                <a:latin typeface="Times New Roman" charset="0"/>
                <a:cs typeface="Times New Roman" charset="0"/>
              </a:rPr>
              <a:t>Impractical!</a:t>
            </a:r>
            <a:endParaRPr lang="zh-CN" altLang="en-US" sz="4800" b="1" i="1">
              <a:solidFill>
                <a:srgbClr val="C00000"/>
              </a:solidFill>
              <a:latin typeface="Times New Roman" charset="0"/>
              <a:cs typeface="Times New Roman" charset="0"/>
            </a:endParaRPr>
          </a:p>
        </p:txBody>
      </p:sp>
    </p:spTree>
    <p:extLst>
      <p:ext uri="{BB962C8B-B14F-4D97-AF65-F5344CB8AC3E}">
        <p14:creationId xmlns:p14="http://schemas.microsoft.com/office/powerpoint/2010/main" xmlns="" val="265208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40"/>
                                        </p:tgtEl>
                                        <p:attrNameLst>
                                          <p:attrName>style.visibility</p:attrName>
                                        </p:attrNameLst>
                                      </p:cBhvr>
                                      <p:to>
                                        <p:strVal val="visible"/>
                                      </p:to>
                                    </p:set>
                                    <p:animEffect transition="in" filter="box(out)">
                                      <p:cBhvr>
                                        <p:cTn id="7"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altLang="zh-CN" sz="4000" b="1">
                <a:effectLst>
                  <a:outerShdw blurRad="38100" dist="38100" dir="2700000" algn="tl">
                    <a:srgbClr val="DDDDDD"/>
                  </a:outerShdw>
                </a:effectLst>
                <a:latin typeface="Times New Roman" charset="0"/>
                <a:ea typeface="宋体" charset="0"/>
                <a:cs typeface="华文中宋" charset="0"/>
              </a:rPr>
              <a:t>Domain Difference</a:t>
            </a:r>
          </a:p>
        </p:txBody>
      </p:sp>
      <p:graphicFrame>
        <p:nvGraphicFramePr>
          <p:cNvPr id="390147" name="Group 3"/>
          <p:cNvGraphicFramePr>
            <a:graphicFrameLocks noGrp="1"/>
          </p:cNvGraphicFramePr>
          <p:nvPr/>
        </p:nvGraphicFramePr>
        <p:xfrm>
          <a:off x="1763713" y="1557338"/>
          <a:ext cx="6553200" cy="4267200"/>
        </p:xfrm>
        <a:graphic>
          <a:graphicData uri="http://schemas.openxmlformats.org/drawingml/2006/table">
            <a:tbl>
              <a:tblPr/>
              <a:tblGrid>
                <a:gridCol w="3276600"/>
                <a:gridCol w="3276600"/>
              </a:tblGrid>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2"/>
                          </a:solidFill>
                          <a:effectLst/>
                          <a:latin typeface="Times New Roman" pitchFamily="18" charset="0"/>
                          <a:ea typeface="华文中宋" pitchFamily="2" charset="-122"/>
                        </a:rPr>
                        <a:t>Electronics</a:t>
                      </a:r>
                    </a:p>
                  </a:txBody>
                  <a:tcPr marL="540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2"/>
                          </a:solidFill>
                          <a:effectLst/>
                          <a:latin typeface="Times New Roman" pitchFamily="18" charset="0"/>
                          <a:ea typeface="华文中宋" pitchFamily="2" charset="-122"/>
                        </a:rPr>
                        <a:t>Video Games</a:t>
                      </a:r>
                    </a:p>
                  </a:txBody>
                  <a:tcPr marL="540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9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(1) </a:t>
                      </a:r>
                      <a:r>
                        <a:rPr kumimoji="0" lang="en-US" altLang="zh-CN" sz="2000" b="1" i="0" u="none" strike="noStrike" cap="none" normalizeH="0" baseline="0" smtClean="0">
                          <a:ln>
                            <a:noFill/>
                          </a:ln>
                          <a:solidFill>
                            <a:srgbClr val="009900"/>
                          </a:solidFill>
                          <a:effectLst/>
                          <a:latin typeface="Times New Roman" pitchFamily="18" charset="0"/>
                          <a:ea typeface="华文中宋" pitchFamily="2" charset="-122"/>
                        </a:rPr>
                        <a:t>Compact</a:t>
                      </a: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 easy to operate; very good picture quality; looks </a:t>
                      </a:r>
                      <a:r>
                        <a:rPr kumimoji="0" lang="en-US" altLang="zh-CN" sz="2000" b="1" i="0" u="none" strike="noStrike" cap="none" normalizeH="0" baseline="0" smtClean="0">
                          <a:ln>
                            <a:noFill/>
                          </a:ln>
                          <a:solidFill>
                            <a:srgbClr val="009900"/>
                          </a:solidFill>
                          <a:effectLst/>
                          <a:latin typeface="Times New Roman" pitchFamily="18" charset="0"/>
                          <a:ea typeface="华文中宋" pitchFamily="2" charset="-122"/>
                        </a:rPr>
                        <a:t>sharp</a:t>
                      </a: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a:t>
                      </a:r>
                    </a:p>
                  </a:txBody>
                  <a:tcPr marL="540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(2) A very good game! It is action packed and full of excitement. I am very much </a:t>
                      </a:r>
                      <a:r>
                        <a:rPr kumimoji="0" lang="en-US" altLang="zh-CN" sz="2000" b="1" i="0" u="none" strike="noStrike" cap="none" normalizeH="0" baseline="0" smtClean="0">
                          <a:ln>
                            <a:noFill/>
                          </a:ln>
                          <a:solidFill>
                            <a:srgbClr val="009900"/>
                          </a:solidFill>
                          <a:effectLst/>
                          <a:latin typeface="Times New Roman" pitchFamily="18" charset="0"/>
                          <a:ea typeface="华文中宋" pitchFamily="2" charset="-122"/>
                        </a:rPr>
                        <a:t>hooked</a:t>
                      </a: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 on this game.</a:t>
                      </a:r>
                    </a:p>
                  </a:txBody>
                  <a:tcPr marL="540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9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(3) I purchased this unit from Circuit City and I was very excited about the quality of the picture. It is really nice and </a:t>
                      </a:r>
                      <a:r>
                        <a:rPr kumimoji="0" lang="en-US" altLang="zh-CN" sz="2000" b="1" i="0" u="none" strike="noStrike" cap="none" normalizeH="0" baseline="0" smtClean="0">
                          <a:ln>
                            <a:noFill/>
                          </a:ln>
                          <a:solidFill>
                            <a:srgbClr val="009900"/>
                          </a:solidFill>
                          <a:effectLst/>
                          <a:latin typeface="Times New Roman" pitchFamily="18" charset="0"/>
                          <a:ea typeface="华文中宋" pitchFamily="2" charset="-122"/>
                        </a:rPr>
                        <a:t>sharp</a:t>
                      </a: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a:t>
                      </a:r>
                    </a:p>
                  </a:txBody>
                  <a:tcPr marL="540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2"/>
                          </a:solidFill>
                          <a:effectLst/>
                          <a:latin typeface="Times New Roman" pitchFamily="18" charset="0"/>
                          <a:ea typeface="华文中宋" pitchFamily="2" charset="-122"/>
                        </a:rPr>
                        <a:t>(4) Very </a:t>
                      </a:r>
                      <a:r>
                        <a:rPr kumimoji="0" lang="en-US" altLang="zh-CN" sz="2000" b="1" i="0" u="none" strike="noStrike" cap="none" normalizeH="0" baseline="0" dirty="0" smtClean="0">
                          <a:ln>
                            <a:noFill/>
                          </a:ln>
                          <a:solidFill>
                            <a:srgbClr val="009900"/>
                          </a:solidFill>
                          <a:effectLst/>
                          <a:latin typeface="Times New Roman" pitchFamily="18" charset="0"/>
                          <a:ea typeface="华文中宋" pitchFamily="2" charset="-122"/>
                        </a:rPr>
                        <a:t>realistic</a:t>
                      </a:r>
                      <a:r>
                        <a:rPr kumimoji="0" lang="en-US" altLang="zh-CN" sz="2000" b="0" i="0" u="none" strike="noStrike" cap="none" normalizeH="0" baseline="0" dirty="0" smtClean="0">
                          <a:ln>
                            <a:noFill/>
                          </a:ln>
                          <a:solidFill>
                            <a:schemeClr val="tx2"/>
                          </a:solidFill>
                          <a:effectLst/>
                          <a:latin typeface="Times New Roman" pitchFamily="18" charset="0"/>
                          <a:ea typeface="华文中宋" pitchFamily="2" charset="-122"/>
                        </a:rPr>
                        <a:t> shooting action and good plots. We played this and were </a:t>
                      </a:r>
                      <a:r>
                        <a:rPr kumimoji="0" lang="en-US" altLang="zh-CN" sz="2000" b="1" i="0" u="none" strike="noStrike" cap="none" normalizeH="0" baseline="0" dirty="0" smtClean="0">
                          <a:ln>
                            <a:noFill/>
                          </a:ln>
                          <a:solidFill>
                            <a:srgbClr val="009900"/>
                          </a:solidFill>
                          <a:effectLst/>
                          <a:latin typeface="Times New Roman" pitchFamily="18" charset="0"/>
                          <a:ea typeface="华文中宋" pitchFamily="2" charset="-122"/>
                        </a:rPr>
                        <a:t>hooked</a:t>
                      </a:r>
                      <a:r>
                        <a:rPr kumimoji="0" lang="en-US" altLang="zh-CN" sz="2000" b="0" i="0" u="none" strike="noStrike" cap="none" normalizeH="0" baseline="0" dirty="0" smtClean="0">
                          <a:ln>
                            <a:noFill/>
                          </a:ln>
                          <a:solidFill>
                            <a:schemeClr val="tx2"/>
                          </a:solidFill>
                          <a:effectLst/>
                          <a:latin typeface="Times New Roman" pitchFamily="18" charset="0"/>
                          <a:ea typeface="华文中宋" pitchFamily="2" charset="-122"/>
                        </a:rPr>
                        <a:t>.</a:t>
                      </a:r>
                    </a:p>
                  </a:txBody>
                  <a:tcPr marL="540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9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(5) It is also quite </a:t>
                      </a:r>
                      <a:r>
                        <a:rPr kumimoji="0" lang="en-US" altLang="zh-CN" sz="2000" b="1" i="0" u="none" strike="noStrike" cap="none" normalizeH="0" baseline="0" smtClean="0">
                          <a:ln>
                            <a:noFill/>
                          </a:ln>
                          <a:solidFill>
                            <a:srgbClr val="FF0000"/>
                          </a:solidFill>
                          <a:effectLst/>
                          <a:latin typeface="Times New Roman" pitchFamily="18" charset="0"/>
                          <a:ea typeface="华文中宋" pitchFamily="2" charset="-122"/>
                        </a:rPr>
                        <a:t>blurry</a:t>
                      </a: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 in very dark settings. I will never buy HP again.</a:t>
                      </a:r>
                    </a:p>
                  </a:txBody>
                  <a:tcPr marL="540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(6) The game is so </a:t>
                      </a:r>
                      <a:r>
                        <a:rPr kumimoji="0" lang="en-US" altLang="zh-CN" sz="2000" b="1" i="0" u="none" strike="noStrike" cap="none" normalizeH="0" baseline="0" smtClean="0">
                          <a:ln>
                            <a:noFill/>
                          </a:ln>
                          <a:solidFill>
                            <a:srgbClr val="FF0000"/>
                          </a:solidFill>
                          <a:effectLst/>
                          <a:latin typeface="Times New Roman" pitchFamily="18" charset="0"/>
                          <a:ea typeface="华文中宋" pitchFamily="2" charset="-122"/>
                        </a:rPr>
                        <a:t>boring</a:t>
                      </a:r>
                      <a:r>
                        <a:rPr kumimoji="0" lang="en-US" altLang="zh-CN" sz="2000" b="0" i="0" u="none" strike="noStrike" cap="none" normalizeH="0" baseline="0" smtClean="0">
                          <a:ln>
                            <a:noFill/>
                          </a:ln>
                          <a:solidFill>
                            <a:schemeClr val="tx2"/>
                          </a:solidFill>
                          <a:effectLst/>
                          <a:latin typeface="Times New Roman" pitchFamily="18" charset="0"/>
                          <a:ea typeface="华文中宋" pitchFamily="2" charset="-122"/>
                        </a:rPr>
                        <a:t>. I am extremely unhappy and will probably never buy UbiSoft again.</a:t>
                      </a:r>
                    </a:p>
                  </a:txBody>
                  <a:tcPr marL="540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2788" name="Picture 2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00113" y="1989138"/>
            <a:ext cx="792162"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89" name="Picture 2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00113" y="4797425"/>
            <a:ext cx="798512"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0" name="Picture 2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00113" y="3429000"/>
            <a:ext cx="792162"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639037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5"/>
</p:tagLst>
</file>

<file path=ppt/tags/tag2.xml><?xml version="1.0" encoding="utf-8"?>
<p:tagLst xmlns:a="http://schemas.openxmlformats.org/drawingml/2006/main" xmlns:r="http://schemas.openxmlformats.org/officeDocument/2006/relationships" xmlns:p="http://schemas.openxmlformats.org/presentationml/2006/main">
  <p:tag name="TIMING" val="|1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1054</Words>
  <Application>Microsoft Office PowerPoint</Application>
  <PresentationFormat>全屏显示(4:3)</PresentationFormat>
  <Paragraphs>217</Paragraphs>
  <Slides>45</Slides>
  <Notes>11</Notes>
  <HiddenSlides>0</HiddenSlides>
  <MMClips>0</MMClips>
  <ScaleCrop>false</ScaleCrop>
  <HeadingPairs>
    <vt:vector size="4" baseType="variant">
      <vt:variant>
        <vt:lpstr>主题</vt:lpstr>
      </vt:variant>
      <vt:variant>
        <vt:i4>3</vt:i4>
      </vt:variant>
      <vt:variant>
        <vt:lpstr>幻灯片标题</vt:lpstr>
      </vt:variant>
      <vt:variant>
        <vt:i4>45</vt:i4>
      </vt:variant>
    </vt:vector>
  </HeadingPairs>
  <TitlesOfParts>
    <vt:vector size="48" baseType="lpstr">
      <vt:lpstr>流畅</vt:lpstr>
      <vt:lpstr>1_流畅</vt:lpstr>
      <vt:lpstr>2_流畅</vt:lpstr>
      <vt:lpstr>Introduction to  Transfer Learning</vt:lpstr>
      <vt:lpstr>A Major Assumption inTraditional Machine Learning</vt:lpstr>
      <vt:lpstr> When distributions are different</vt:lpstr>
      <vt:lpstr>When Features are different</vt:lpstr>
      <vt:lpstr>Motivating Example:  Sentiment Classification</vt:lpstr>
      <vt:lpstr>Traditional Supervised Learning</vt:lpstr>
      <vt:lpstr>Traditional Supervised Learning (cont.)</vt:lpstr>
      <vt:lpstr>Traditional Supervised Learning (cont.)</vt:lpstr>
      <vt:lpstr>Domain Difference</vt:lpstr>
      <vt:lpstr>Transfer Learning? </vt:lpstr>
      <vt:lpstr>Transfer Learning: Source Domains</vt:lpstr>
      <vt:lpstr>A unified definition of  transfer learning</vt:lpstr>
      <vt:lpstr>幻灯片 13</vt:lpstr>
      <vt:lpstr>Relationship between Traditional Machine Learning and Various Transfer Learning Settings</vt:lpstr>
      <vt:lpstr>幻灯片 15</vt:lpstr>
      <vt:lpstr>Different Settings of Transfer Learning</vt:lpstr>
      <vt:lpstr>Definition of Inductive Transfer Learning</vt:lpstr>
      <vt:lpstr>Definition of Transductive Transfer Learning</vt:lpstr>
      <vt:lpstr>Definition of Unsupervised Transfer Learning</vt:lpstr>
      <vt:lpstr>Different approaches</vt:lpstr>
      <vt:lpstr>Instance transfer</vt:lpstr>
      <vt:lpstr>Feature-representation-transfer</vt:lpstr>
      <vt:lpstr>Parameter-transfer</vt:lpstr>
      <vt:lpstr> Relational-knowledge-transfer</vt:lpstr>
      <vt:lpstr>Different apporaches used in different settings</vt:lpstr>
      <vt:lpstr>Three major issues</vt:lpstr>
      <vt:lpstr>幻灯片 27</vt:lpstr>
      <vt:lpstr>幻灯片 28</vt:lpstr>
      <vt:lpstr>Some SVM-based transfer learning methods</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Transfer Learning</dc:title>
  <dc:creator>Xinxiao</dc:creator>
  <cp:lastModifiedBy>Xinxiao</cp:lastModifiedBy>
  <cp:revision>38</cp:revision>
  <dcterms:created xsi:type="dcterms:W3CDTF">2013-01-07T14:00:27Z</dcterms:created>
  <dcterms:modified xsi:type="dcterms:W3CDTF">2013-01-08T12:01:30Z</dcterms:modified>
</cp:coreProperties>
</file>