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7"/>
  </p:handoutMasterIdLst>
  <p:sldIdLst>
    <p:sldId id="1068" r:id="rId3"/>
    <p:sldId id="1116" r:id="rId4"/>
    <p:sldId id="1115" r:id="rId5"/>
    <p:sldId id="1167" r:id="rId6"/>
    <p:sldId id="1110" r:id="rId7"/>
    <p:sldId id="1126" r:id="rId9"/>
    <p:sldId id="1130" r:id="rId10"/>
    <p:sldId id="1131" r:id="rId11"/>
    <p:sldId id="1169" r:id="rId12"/>
    <p:sldId id="1132" r:id="rId13"/>
    <p:sldId id="1171" r:id="rId14"/>
    <p:sldId id="1133" r:id="rId15"/>
    <p:sldId id="1162" r:id="rId16"/>
    <p:sldId id="1170" r:id="rId17"/>
    <p:sldId id="1151" r:id="rId18"/>
    <p:sldId id="1127" r:id="rId19"/>
    <p:sldId id="1168" r:id="rId20"/>
    <p:sldId id="1134" r:id="rId21"/>
    <p:sldId id="1174" r:id="rId22"/>
    <p:sldId id="1173" r:id="rId23"/>
    <p:sldId id="1185" r:id="rId24"/>
    <p:sldId id="1186" r:id="rId25"/>
    <p:sldId id="970" r:id="rId26"/>
  </p:sldIdLst>
  <p:sldSz cx="9144000" cy="6858000" type="screen4x3"/>
  <p:notesSz cx="6794500" cy="9906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71A20"/>
    <a:srgbClr val="00B0F0"/>
    <a:srgbClr val="FB5406"/>
    <a:srgbClr val="0070C0"/>
    <a:srgbClr val="EEECE1"/>
    <a:srgbClr val="F85829"/>
    <a:srgbClr val="4F6D77"/>
    <a:srgbClr val="324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2" autoAdjust="0"/>
    <p:restoredTop sz="94522" autoAdjust="0"/>
  </p:normalViewPr>
  <p:slideViewPr>
    <p:cSldViewPr>
      <p:cViewPr varScale="1">
        <p:scale>
          <a:sx n="66" d="100"/>
          <a:sy n="66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1241B3-53E2-4222-BD67-A0D8F807E0A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EE3F46-5225-45C1-B910-0CC6CC54E7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A07D5-E977-45C9-BD12-EC94BBC2BF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4A1A9-061F-4961-B2BB-FA2E3B71742B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B9E31-4F24-46B8-881C-DBB88E652931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8D34E-0E89-4B30-8FEE-977CC14EE2F6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7553B-5E84-48DE-9125-CDCF44859B8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0899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 eaLnBrk="1" hangingPunct="1"/>
            <a:fld id="{9A0DB2DC-4C9A-4742-B13C-FB6460FD3503}" type="slidenum"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133475" y="742950"/>
            <a:ext cx="4532313" cy="3716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/>
            <a:endParaRPr lang="zh-CN" altLang="zh-CN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463" y="4705350"/>
            <a:ext cx="4981575" cy="44577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8F705-2BC2-4F1B-B518-E416890FDF7D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98D62-0296-4D86-8E79-BF3EA2609F4B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C8FF2-9E90-4F1D-B2DB-C44874AC6F9C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461F-675E-4F8F-B002-6AD1E076BC01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461F-675E-4F8F-B002-6AD1E076BC01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461F-675E-4F8F-B002-6AD1E076BC01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CBB3-EDD3-4AFE-B767-3C0BFEA5C015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/>
              <a:t>http://meihua.docer.com/</a:t>
            </a:r>
            <a:endParaRPr lang="en-US" altLang="zh-CN" smtClean="0"/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4A1A9-061F-4961-B2BB-FA2E3B71742B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0"/>
            <a:ext cx="1981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色条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7338"/>
            <a:ext cx="91440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ACFF-34CD-465D-968F-D76B4EA5FF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9BCBB-08DF-4405-88B4-EC5F245BD2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8229600" cy="5669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991350" y="6572250"/>
            <a:ext cx="2133600" cy="3349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08F0-A746-4499-9BCD-743CE55094CA}" type="datetime1">
              <a:rPr lang="zh-CN" altLang="en-US"/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91350" y="6572250"/>
            <a:ext cx="2133600" cy="334963"/>
          </a:xfrm>
        </p:spPr>
        <p:txBody>
          <a:bodyPr/>
          <a:lstStyle>
            <a:lvl1pPr>
              <a:defRPr/>
            </a:lvl1pPr>
          </a:lstStyle>
          <a:p>
            <a:fld id="{EC4195C6-3508-4312-820A-6ACFF6F05B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 b="0">
                <a:solidFill>
                  <a:schemeClr val="tx1"/>
                </a:solidFill>
                <a:effectLst/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0" sz="1400" b="0">
                <a:solidFill>
                  <a:schemeClr val="tx1"/>
                </a:solidFill>
                <a:effectLst/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E918FB8D-A44E-47E0-AD67-BBB8EE3DA973}" type="slidenum">
              <a:rPr lang="zh-CN" altLang="en-US"/>
            </a:fld>
            <a:endParaRPr lang="en-US" altLang="zh-CN"/>
          </a:p>
        </p:txBody>
      </p:sp>
      <p:pic>
        <p:nvPicPr>
          <p:cNvPr id="1029" name="Picture 7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18745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0"/>
            <a:ext cx="1981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1"/>
          <p:cNvSpPr>
            <a:spLocks noChangeArrowheads="1"/>
          </p:cNvSpPr>
          <p:nvPr/>
        </p:nvSpPr>
        <p:spPr bwMode="auto">
          <a:xfrm>
            <a:off x="0" y="2195513"/>
            <a:ext cx="9132888" cy="230505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91430" tIns="45716" rIns="91430" bIns="45716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</a:pPr>
            <a:endParaRPr lang="zh-CN" altLang="en-US" sz="170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7950" y="2664946"/>
            <a:ext cx="8928100" cy="1364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0" tIns="45716" rIns="91430" bIns="45716" anchor="ctr">
            <a:spAutoFit/>
          </a:bodyPr>
          <a:lstStyle/>
          <a:p>
            <a:pPr algn="ctr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云销售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统一登录</a:t>
            </a: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2.0</a:t>
            </a:r>
            <a:endParaRPr lang="en-US" altLang="zh-CN" sz="3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营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业受理平台介绍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123" name="文本框 1"/>
          <p:cNvSpPr txBox="1">
            <a:spLocks noChangeArrowheads="1"/>
          </p:cNvSpPr>
          <p:nvPr/>
        </p:nvSpPr>
        <p:spPr bwMode="auto">
          <a:xfrm>
            <a:off x="2844800" y="5027613"/>
            <a:ext cx="3670300" cy="658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广西联通信息化事业部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0" y="490538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业受理平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矩形 34"/>
          <p:cNvSpPr>
            <a:spLocks noChangeArrowheads="1"/>
          </p:cNvSpPr>
          <p:nvPr/>
        </p:nvSpPr>
        <p:spPr bwMode="auto">
          <a:xfrm>
            <a:off x="250825" y="5594350"/>
            <a:ext cx="8642350" cy="1077218"/>
          </a:xfrm>
          <a:prstGeom prst="rect">
            <a:avLst/>
          </a:prstGeom>
          <a:solidFill>
            <a:srgbClr val="EEECE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云销统一登录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业受理平台登陆首页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登录账号：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的统一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号和密码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3" y="1268760"/>
            <a:ext cx="87849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0" y="490538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业受理平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子工号选择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340768"/>
            <a:ext cx="87129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 bwMode="auto">
          <a:xfrm>
            <a:off x="6804248" y="3933056"/>
            <a:ext cx="2016224" cy="360040"/>
          </a:xfrm>
          <a:prstGeom prst="wedgeRoundRectCallout">
            <a:avLst>
              <a:gd name="adj1" fmla="val -38976"/>
              <a:gd name="adj2" fmla="val -99834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选择子工号点登陆。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3" y="1196752"/>
            <a:ext cx="878497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爆炸形 1 3"/>
          <p:cNvSpPr/>
          <p:nvPr/>
        </p:nvSpPr>
        <p:spPr bwMode="auto">
          <a:xfrm>
            <a:off x="6588224" y="3212976"/>
            <a:ext cx="2303463" cy="2449513"/>
          </a:xfrm>
          <a:prstGeom prst="irregularSeal1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800" i="1" dirty="0">
                <a:solidFill>
                  <a:srgbClr val="0070C0"/>
                </a:solidFill>
                <a:latin typeface="+mj-ea"/>
                <a:ea typeface="+mj-ea"/>
              </a:rPr>
              <a:t>首页支持合约</a:t>
            </a:r>
            <a:r>
              <a:rPr lang="en-US" altLang="zh-CN" sz="1800" i="1" dirty="0">
                <a:solidFill>
                  <a:srgbClr val="0070C0"/>
                </a:solidFill>
                <a:latin typeface="+mj-ea"/>
                <a:ea typeface="+mj-ea"/>
              </a:rPr>
              <a:t>/</a:t>
            </a:r>
            <a:r>
              <a:rPr lang="zh-CN" altLang="en-US" sz="1800" i="1" dirty="0">
                <a:solidFill>
                  <a:srgbClr val="0070C0"/>
                </a:solidFill>
                <a:latin typeface="+mj-ea"/>
                <a:ea typeface="+mj-ea"/>
              </a:rPr>
              <a:t>单卡</a:t>
            </a:r>
            <a:r>
              <a:rPr lang="en-US" altLang="zh-CN" sz="1800" i="1" dirty="0">
                <a:solidFill>
                  <a:srgbClr val="0070C0"/>
                </a:solidFill>
                <a:latin typeface="+mj-ea"/>
                <a:ea typeface="+mj-ea"/>
              </a:rPr>
              <a:t>/</a:t>
            </a:r>
            <a:r>
              <a:rPr lang="zh-CN" altLang="en-US" sz="1800" i="1" dirty="0">
                <a:solidFill>
                  <a:srgbClr val="0070C0"/>
                </a:solidFill>
                <a:latin typeface="+mj-ea"/>
                <a:ea typeface="+mj-ea"/>
              </a:rPr>
              <a:t>套餐常用业务办理</a:t>
            </a:r>
            <a:endParaRPr lang="zh-CN" altLang="en-US" sz="18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187450" y="620713"/>
            <a:ext cx="6335713" cy="4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号码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搜索引导页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3" y="1196753"/>
            <a:ext cx="8784975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17" y="5157193"/>
            <a:ext cx="8776271" cy="170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标注 19"/>
          <p:cNvSpPr/>
          <p:nvPr/>
        </p:nvSpPr>
        <p:spPr bwMode="auto">
          <a:xfrm>
            <a:off x="7956376" y="2276872"/>
            <a:ext cx="2624138" cy="720080"/>
          </a:xfrm>
          <a:prstGeom prst="wedgeRoundRectCallout">
            <a:avLst>
              <a:gd name="adj1" fmla="val -38976"/>
              <a:gd name="adj2" fmla="val -99834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输</a:t>
            </a: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入用</a:t>
            </a: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户号码，新开引导</a:t>
            </a: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页；也支持输入菜单名，直接搜索功能菜单名称。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-540568" y="2276872"/>
            <a:ext cx="2387600" cy="504825"/>
          </a:xfrm>
          <a:prstGeom prst="wedgeRoundRectCallout">
            <a:avLst>
              <a:gd name="adj1" fmla="val 37921"/>
              <a:gd name="adj2" fmla="val 91111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依据号码归属</a:t>
            </a:r>
            <a:r>
              <a:rPr lang="en-US" altLang="zh-CN" sz="1400" i="1" dirty="0">
                <a:solidFill>
                  <a:srgbClr val="0070C0"/>
                </a:solidFill>
                <a:latin typeface="+mj-ea"/>
                <a:ea typeface="+mj-ea"/>
              </a:rPr>
              <a:t>2/3/4G</a:t>
            </a: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显示其可办理的业务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-612576" y="5301208"/>
            <a:ext cx="2387600" cy="504825"/>
          </a:xfrm>
          <a:prstGeom prst="wedgeRoundRectCallout">
            <a:avLst>
              <a:gd name="adj1" fmla="val 37921"/>
              <a:gd name="adj2" fmla="val 91111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400" i="1" dirty="0" smtClean="0">
                <a:solidFill>
                  <a:srgbClr val="0070C0"/>
                </a:solidFill>
                <a:latin typeface="+mj-ea"/>
              </a:rPr>
              <a:t>根据用户维系数据，显示可推荐产品、营业积分。</a:t>
            </a:r>
            <a:endParaRPr lang="zh-CN" altLang="en-US" sz="1400" i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9778453" y="5993978"/>
            <a:ext cx="2138363" cy="459358"/>
          </a:xfrm>
          <a:prstGeom prst="wedgeRoundRectCallout">
            <a:avLst>
              <a:gd name="adj1" fmla="val -117392"/>
              <a:gd name="adj2" fmla="val -77925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显示用</a:t>
            </a: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户所用的合约情况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9468544" y="4049762"/>
            <a:ext cx="2138363" cy="675382"/>
          </a:xfrm>
          <a:prstGeom prst="wedgeRoundRectCallout">
            <a:avLst>
              <a:gd name="adj1" fmla="val -117392"/>
              <a:gd name="adj2" fmla="val -77925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列出该用户名下所有号码，便于查询其他号码情况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9540553" y="4941168"/>
            <a:ext cx="1512168" cy="360040"/>
          </a:xfrm>
          <a:prstGeom prst="wedgeRoundRectCallout">
            <a:avLst>
              <a:gd name="adj1" fmla="val -117392"/>
              <a:gd name="adj2" fmla="val -77925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展现用户的话费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187450" y="620713"/>
            <a:ext cx="6335713" cy="4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菜单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搜索引导页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1196752"/>
            <a:ext cx="885698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标注 19"/>
          <p:cNvSpPr/>
          <p:nvPr/>
        </p:nvSpPr>
        <p:spPr bwMode="auto">
          <a:xfrm>
            <a:off x="6876256" y="2492896"/>
            <a:ext cx="2624138" cy="792088"/>
          </a:xfrm>
          <a:prstGeom prst="wedgeRoundRectCallout">
            <a:avLst>
              <a:gd name="adj1" fmla="val -38976"/>
              <a:gd name="adj2" fmla="val -99834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输入栏也支持输入菜单关键字搜索菜单，未列在左侧菜单内的菜单均可在此处搜索出来。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套方式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图片 4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4" y="1825625"/>
            <a:ext cx="8893175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5" name="组合 43"/>
          <p:cNvGrpSpPr/>
          <p:nvPr/>
        </p:nvGrpSpPr>
        <p:grpSpPr bwMode="auto">
          <a:xfrm>
            <a:off x="4716016" y="2270125"/>
            <a:ext cx="3546475" cy="2599035"/>
            <a:chOff x="4521964" y="1740330"/>
            <a:chExt cx="3545216" cy="2879582"/>
          </a:xfrm>
        </p:grpSpPr>
        <p:sp>
          <p:nvSpPr>
            <p:cNvPr id="45" name="圆角矩形标注 44"/>
            <p:cNvSpPr/>
            <p:nvPr/>
          </p:nvSpPr>
          <p:spPr bwMode="auto">
            <a:xfrm>
              <a:off x="4544181" y="4152258"/>
              <a:ext cx="3522999" cy="467654"/>
            </a:xfrm>
            <a:prstGeom prst="wedgeRoundRectCallout">
              <a:avLst>
                <a:gd name="adj1" fmla="val -38976"/>
                <a:gd name="adj2" fmla="val -99834"/>
                <a:gd name="adj3" fmla="val 16667"/>
              </a:avLst>
            </a:prstGeom>
            <a:solidFill>
              <a:srgbClr val="FFC000"/>
            </a:solidFill>
            <a:ln>
              <a:solidFill>
                <a:schemeClr val="bg2"/>
              </a:solidFill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400" i="1" dirty="0">
                  <a:solidFill>
                    <a:srgbClr val="0070C0"/>
                  </a:solidFill>
                  <a:latin typeface="+mj-ea"/>
                  <a:ea typeface="+mj-ea"/>
                </a:rPr>
                <a:t>云销售</a:t>
              </a:r>
              <a:r>
                <a:rPr lang="zh-CN" altLang="en-US" sz="1400" i="1" dirty="0" smtClean="0">
                  <a:solidFill>
                    <a:srgbClr val="0070C0"/>
                  </a:solidFill>
                  <a:latin typeface="+mj-ea"/>
                  <a:ea typeface="+mj-ea"/>
                </a:rPr>
                <a:t>调</a:t>
              </a:r>
              <a:r>
                <a:rPr lang="zh-CN" altLang="en-US" sz="1400" i="1" dirty="0">
                  <a:solidFill>
                    <a:srgbClr val="0070C0"/>
                  </a:solidFill>
                  <a:latin typeface="+mj-ea"/>
                  <a:ea typeface="+mj-ea"/>
                </a:rPr>
                <a:t>用</a:t>
              </a:r>
              <a:r>
                <a:rPr lang="en-US" altLang="zh-CN" sz="1400" i="1" dirty="0">
                  <a:solidFill>
                    <a:srgbClr val="0070C0"/>
                  </a:solidFill>
                  <a:latin typeface="+mj-ea"/>
                  <a:ea typeface="+mj-ea"/>
                </a:rPr>
                <a:t>3G ESS</a:t>
              </a:r>
              <a:r>
                <a:rPr lang="zh-CN" altLang="en-US" sz="1400" i="1" dirty="0">
                  <a:solidFill>
                    <a:srgbClr val="0070C0"/>
                  </a:solidFill>
                  <a:latin typeface="+mj-ea"/>
                  <a:ea typeface="+mj-ea"/>
                </a:rPr>
                <a:t>页面实现套餐变更</a:t>
              </a:r>
              <a:endParaRPr lang="zh-CN" altLang="en-US" sz="1400" i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3557" name="圆角矩形 45"/>
            <p:cNvSpPr>
              <a:spLocks noChangeArrowheads="1"/>
            </p:cNvSpPr>
            <p:nvPr/>
          </p:nvSpPr>
          <p:spPr bwMode="auto">
            <a:xfrm>
              <a:off x="4521964" y="1740330"/>
              <a:ext cx="914132" cy="37498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47" name="AutoShape 2"/>
          <p:cNvSpPr>
            <a:spLocks noChangeArrowheads="1"/>
          </p:cNvSpPr>
          <p:nvPr/>
        </p:nvSpPr>
        <p:spPr bwMode="auto">
          <a:xfrm>
            <a:off x="1946275" y="1217613"/>
            <a:ext cx="2120900" cy="476250"/>
          </a:xfrm>
          <a:prstGeom prst="chevron">
            <a:avLst>
              <a:gd name="adj" fmla="val 16468"/>
            </a:avLst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3G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套餐变更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AutoShape 3"/>
          <p:cNvSpPr>
            <a:spLocks noChangeArrowheads="1"/>
          </p:cNvSpPr>
          <p:nvPr/>
        </p:nvSpPr>
        <p:spPr bwMode="auto">
          <a:xfrm>
            <a:off x="179388" y="1217613"/>
            <a:ext cx="1736725" cy="476250"/>
          </a:xfrm>
          <a:prstGeom prst="homePlate">
            <a:avLst>
              <a:gd name="adj" fmla="val 16189"/>
            </a:avLst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引导式业务受理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一开户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1911350" y="1217613"/>
            <a:ext cx="1757363" cy="476250"/>
          </a:xfrm>
          <a:prstGeom prst="chevron">
            <a:avLst>
              <a:gd name="adj" fmla="val 16468"/>
            </a:avLst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统一开户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144463" y="1217613"/>
            <a:ext cx="1736725" cy="476250"/>
          </a:xfrm>
          <a:prstGeom prst="homePlate">
            <a:avLst>
              <a:gd name="adj" fmla="val 16189"/>
            </a:avLst>
          </a:prstGeom>
          <a:solidFill>
            <a:srgbClr val="0070C0"/>
          </a:solidFill>
          <a:ln>
            <a:noFill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云销售整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合功能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505" y="1772817"/>
            <a:ext cx="8856983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圆角矩形标注 25"/>
          <p:cNvSpPr/>
          <p:nvPr/>
        </p:nvSpPr>
        <p:spPr bwMode="auto">
          <a:xfrm>
            <a:off x="2843808" y="4797152"/>
            <a:ext cx="4341812" cy="635000"/>
          </a:xfrm>
          <a:prstGeom prst="wedgeRoundRectCallout">
            <a:avLst>
              <a:gd name="adj1" fmla="val -38976"/>
              <a:gd name="adj2" fmla="val -99834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整合原有</a:t>
            </a:r>
            <a:r>
              <a:rPr lang="en-US" altLang="zh-CN" sz="1400" i="1" dirty="0">
                <a:solidFill>
                  <a:srgbClr val="0070C0"/>
                </a:solidFill>
                <a:latin typeface="+mj-ea"/>
                <a:ea typeface="+mj-ea"/>
              </a:rPr>
              <a:t>2/3/4G</a:t>
            </a: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开户功能，统一</a:t>
            </a:r>
            <a:r>
              <a:rPr lang="zh-CN" altLang="en-US" sz="1400" i="1" dirty="0" smtClean="0">
                <a:solidFill>
                  <a:srgbClr val="0070C0"/>
                </a:solidFill>
                <a:latin typeface="+mj-ea"/>
                <a:ea typeface="+mj-ea"/>
              </a:rPr>
              <a:t>在云销售实</a:t>
            </a: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现一个页面开户，无需跳转</a:t>
            </a:r>
            <a:r>
              <a:rPr lang="en-US" altLang="zh-CN" sz="1400" i="1" dirty="0">
                <a:solidFill>
                  <a:srgbClr val="0070C0"/>
                </a:solidFill>
                <a:latin typeface="+mj-ea"/>
                <a:ea typeface="+mj-ea"/>
              </a:rPr>
              <a:t>BSS/ESS/</a:t>
            </a:r>
            <a:r>
              <a:rPr lang="en-US" altLang="zh-CN" sz="1400" i="1" dirty="0" err="1">
                <a:solidFill>
                  <a:srgbClr val="0070C0"/>
                </a:solidFill>
                <a:latin typeface="+mj-ea"/>
                <a:ea typeface="+mj-ea"/>
              </a:rPr>
              <a:t>cBSS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4580" name="圆角矩形 26"/>
          <p:cNvSpPr>
            <a:spLocks noChangeArrowheads="1"/>
          </p:cNvSpPr>
          <p:nvPr/>
        </p:nvSpPr>
        <p:spPr bwMode="auto">
          <a:xfrm>
            <a:off x="3059832" y="2636912"/>
            <a:ext cx="720080" cy="3571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圆角矩形 26"/>
          <p:cNvSpPr>
            <a:spLocks noChangeArrowheads="1"/>
          </p:cNvSpPr>
          <p:nvPr/>
        </p:nvSpPr>
        <p:spPr bwMode="auto">
          <a:xfrm>
            <a:off x="35496" y="3501008"/>
            <a:ext cx="1080120" cy="57606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常用业务自定义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3" y="1196753"/>
            <a:ext cx="8856983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/>
          <p:nvPr/>
        </p:nvSpPr>
        <p:spPr bwMode="auto">
          <a:xfrm>
            <a:off x="6732240" y="5727848"/>
            <a:ext cx="2914650" cy="725488"/>
          </a:xfrm>
          <a:prstGeom prst="wedgeRoundRectCallout">
            <a:avLst>
              <a:gd name="adj1" fmla="val -77276"/>
              <a:gd name="adj2" fmla="val -46412"/>
              <a:gd name="adj3" fmla="val 16667"/>
            </a:avLst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400" i="1" dirty="0">
                <a:solidFill>
                  <a:srgbClr val="0070C0"/>
                </a:solidFill>
                <a:latin typeface="+mj-ea"/>
                <a:ea typeface="+mj-ea"/>
              </a:rPr>
              <a:t>自定义区域。营业操作员可将自己常用功能自定义图标显示</a:t>
            </a:r>
            <a:endParaRPr lang="zh-CN" altLang="en-US" sz="1400" i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营业受理平台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常见问题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统一登录报错图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196752"/>
            <a:ext cx="8712968" cy="5400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31640" y="5517232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偶尔出现打开</a:t>
            </a:r>
            <a:r>
              <a:rPr lang="en-US" altLang="zh-CN" sz="1800" dirty="0" smtClean="0">
                <a:solidFill>
                  <a:srgbClr val="FF0000"/>
                </a:solidFill>
              </a:rPr>
              <a:t>CBSS</a:t>
            </a:r>
            <a:r>
              <a:rPr lang="zh-CN" altLang="en-US" sz="1800" dirty="0" smtClean="0">
                <a:solidFill>
                  <a:srgbClr val="FF0000"/>
                </a:solidFill>
              </a:rPr>
              <a:t>菜单报该错误的情况，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点击鼠标右键，选择“刷新”即可。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终止 6"/>
          <p:cNvSpPr/>
          <p:nvPr/>
        </p:nvSpPr>
        <p:spPr bwMode="auto">
          <a:xfrm>
            <a:off x="358775" y="1556792"/>
            <a:ext cx="1462088" cy="652462"/>
          </a:xfrm>
          <a:prstGeom prst="flowChartTerminator">
            <a:avLst/>
          </a:prstGeom>
          <a:solidFill>
            <a:srgbClr val="F08200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日常操作投诉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流程图: 终止 17"/>
          <p:cNvSpPr/>
          <p:nvPr/>
        </p:nvSpPr>
        <p:spPr bwMode="auto">
          <a:xfrm>
            <a:off x="7416800" y="3484563"/>
            <a:ext cx="1047750" cy="628650"/>
          </a:xfrm>
          <a:prstGeom prst="flowChartTerminator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紧急故障处理流程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流程图: 终止 16"/>
          <p:cNvSpPr/>
          <p:nvPr/>
        </p:nvSpPr>
        <p:spPr bwMode="auto">
          <a:xfrm>
            <a:off x="5580112" y="3484563"/>
            <a:ext cx="1217613" cy="628650"/>
          </a:xfrm>
          <a:prstGeom prst="flowChartTerminator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需求（缺陷）开发流程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肘形连接符 25"/>
          <p:cNvCxnSpPr>
            <a:stCxn id="39" idx="6"/>
            <a:endCxn id="19" idx="3"/>
          </p:cNvCxnSpPr>
          <p:nvPr/>
        </p:nvCxnSpPr>
        <p:spPr bwMode="auto">
          <a:xfrm flipH="1">
            <a:off x="6876256" y="1964606"/>
            <a:ext cx="1670844" cy="2929657"/>
          </a:xfrm>
          <a:prstGeom prst="bentConnector3">
            <a:avLst>
              <a:gd name="adj1" fmla="val -13682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37"/>
          <p:cNvSpPr/>
          <p:nvPr/>
        </p:nvSpPr>
        <p:spPr bwMode="auto">
          <a:xfrm>
            <a:off x="5508104" y="1638374"/>
            <a:ext cx="1296144" cy="652463"/>
          </a:xfrm>
          <a:prstGeom prst="ellipse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问题能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否直接处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理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337425" y="1638374"/>
            <a:ext cx="1209675" cy="652463"/>
          </a:xfrm>
          <a:prstGeom prst="ellipse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是否一般问题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86788" y="2996952"/>
            <a:ext cx="3905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是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9889" name="矩形 64"/>
          <p:cNvSpPr>
            <a:spLocks noChangeArrowheads="1"/>
          </p:cNvSpPr>
          <p:nvPr/>
        </p:nvSpPr>
        <p:spPr bwMode="auto">
          <a:xfrm>
            <a:off x="279400" y="5318125"/>
            <a:ext cx="8583613" cy="1503363"/>
          </a:xfrm>
          <a:prstGeom prst="rect">
            <a:avLst/>
          </a:prstGeom>
          <a:noFill/>
          <a:ln w="9525">
            <a:solidFill>
              <a:srgbClr val="D71A21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日常用户投诉处理：包括客服投诉、电话投诉、测试组投诉、业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诉。值班人员接收投诉后，对问题进行分析和分类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系统每日运维日报，以邮件或者短信的方式，发到相关责任人处。相关责任人应该从日报数据上分析有无相应异常并进行排查；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系统实时监控，以短信方式告警到相关责任人处。相关责任人接到告警短信应该及时进行排查和处理。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9400" y="2780928"/>
            <a:ext cx="2203450" cy="2103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u="sng" dirty="0">
                <a:latin typeface="+mj-ea"/>
                <a:ea typeface="+mj-ea"/>
              </a:rPr>
              <a:t>运维制度：</a:t>
            </a:r>
            <a:endParaRPr lang="en-US" altLang="zh-CN" sz="1400" u="sng" dirty="0">
              <a:latin typeface="+mj-ea"/>
              <a:ea typeface="+mj-ea"/>
            </a:endParaRPr>
          </a:p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纳入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BSS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营业运维体系，操作员-地市管理员-区公司信息化-迪科运维人员 三级运维制度。通过客服电子流系统/客服电话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运维群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/ITSM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进行运维工单运转；原有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QQ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、微信群逐渐被替代。</a:t>
            </a:r>
            <a:endParaRPr lang="zh-CN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cxnSp>
        <p:nvCxnSpPr>
          <p:cNvPr id="41" name="肘形连接符 40"/>
          <p:cNvCxnSpPr>
            <a:endCxn id="39" idx="2"/>
          </p:cNvCxnSpPr>
          <p:nvPr/>
        </p:nvCxnSpPr>
        <p:spPr bwMode="auto">
          <a:xfrm flipV="1">
            <a:off x="6804248" y="1964606"/>
            <a:ext cx="533177" cy="2331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/>
          <p:nvPr/>
        </p:nvCxnSpPr>
        <p:spPr bwMode="auto">
          <a:xfrm rot="16200000" flipH="1">
            <a:off x="5544111" y="2888940"/>
            <a:ext cx="1224135" cy="1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肘形连接符 47"/>
          <p:cNvCxnSpPr>
            <a:stCxn id="39" idx="4"/>
            <a:endCxn id="18" idx="0"/>
          </p:cNvCxnSpPr>
          <p:nvPr/>
        </p:nvCxnSpPr>
        <p:spPr bwMode="auto">
          <a:xfrm rot="5400000">
            <a:off x="7344606" y="2886906"/>
            <a:ext cx="1193726" cy="1588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肘形连接符 50"/>
          <p:cNvCxnSpPr>
            <a:stCxn id="18" idx="2"/>
            <a:endCxn id="19" idx="3"/>
          </p:cNvCxnSpPr>
          <p:nvPr/>
        </p:nvCxnSpPr>
        <p:spPr bwMode="auto">
          <a:xfrm rot="5400000">
            <a:off x="7017941" y="3971529"/>
            <a:ext cx="781050" cy="1064419"/>
          </a:xfrm>
          <a:prstGeom prst="bentConnector2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>
          <a:xfrm>
            <a:off x="6846100" y="1556792"/>
            <a:ext cx="39145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是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56176" y="294798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+mj-ea"/>
                <a:ea typeface="+mj-ea"/>
              </a:rPr>
              <a:t>否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929563" y="2994025"/>
            <a:ext cx="390525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否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上下箭头 4"/>
          <p:cNvSpPr/>
          <p:nvPr/>
        </p:nvSpPr>
        <p:spPr bwMode="auto">
          <a:xfrm rot="16200000">
            <a:off x="2039144" y="1766243"/>
            <a:ext cx="176213" cy="333375"/>
          </a:xfrm>
          <a:prstGeom prst="upDownArrow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zh-CN" altLang="en-US" sz="16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884368" cy="432048"/>
          </a:xfrm>
        </p:spPr>
        <p:txBody>
          <a:bodyPr/>
          <a:lstStyle/>
          <a:p>
            <a:pPr algn="l"/>
            <a:r>
              <a:rPr lang="zh-CN" altLang="en-US" sz="2000" b="1" dirty="0" smtClean="0">
                <a:latin typeface="微软雅黑" panose="020B0503020204020204" pitchFamily="34" charset="-122"/>
              </a:rPr>
              <a:t>云销售统一登录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2.0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营业受理平台</a:t>
            </a:r>
            <a:r>
              <a:rPr lang="en-US" altLang="zh-CN" sz="2000" b="1" dirty="0" smtClean="0">
                <a:latin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 smtClean="0">
                <a:latin typeface="微软雅黑" panose="020B0503020204020204" pitchFamily="34" charset="-122"/>
                <a:sym typeface="+mn-ea"/>
              </a:rPr>
              <a:t>推广期共同运维</a:t>
            </a:r>
            <a:br>
              <a:rPr lang="en-US" altLang="zh-CN" sz="2000" b="1" dirty="0" smtClean="0">
                <a:latin typeface="微软雅黑" panose="020B0503020204020204" pitchFamily="34" charset="-122"/>
              </a:rPr>
            </a:br>
            <a:endParaRPr lang="zh-CN" altLang="en-US" sz="2000" b="1" dirty="0"/>
          </a:p>
        </p:txBody>
      </p:sp>
      <p:cxnSp>
        <p:nvCxnSpPr>
          <p:cNvPr id="63" name="肘形连接符 62"/>
          <p:cNvCxnSpPr/>
          <p:nvPr/>
        </p:nvCxnSpPr>
        <p:spPr bwMode="auto">
          <a:xfrm>
            <a:off x="4427984" y="1966937"/>
            <a:ext cx="1008112" cy="12700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肘形连接符 76"/>
          <p:cNvCxnSpPr/>
          <p:nvPr/>
        </p:nvCxnSpPr>
        <p:spPr bwMode="auto">
          <a:xfrm rot="16200000" flipH="1">
            <a:off x="5940152" y="4293096"/>
            <a:ext cx="432050" cy="1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2411760" y="1627262"/>
            <a:ext cx="1944216" cy="627707"/>
          </a:xfrm>
          <a:prstGeom prst="rect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 sz="1400" dirty="0" smtClean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j-ea"/>
              </a:rPr>
              <a:t>市分信息化管理员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</a:rPr>
              <a:t>/</a:t>
            </a:r>
            <a:endParaRPr lang="en-US" altLang="zh-CN" sz="1400" dirty="0" smtClean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j-ea"/>
              </a:rPr>
              <a:t>区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</a:rPr>
              <a:t>BSS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</a:rPr>
              <a:t>运维团队</a:t>
            </a:r>
            <a:endParaRPr lang="zh-CN" altLang="en-US" sz="1400" dirty="0" smtClean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94" name="肘形连接符 55"/>
          <p:cNvCxnSpPr>
            <a:endCxn id="36" idx="2"/>
          </p:cNvCxnSpPr>
          <p:nvPr/>
        </p:nvCxnSpPr>
        <p:spPr bwMode="auto">
          <a:xfrm rot="16200000" flipV="1">
            <a:off x="3331376" y="2307462"/>
            <a:ext cx="2614191" cy="2509206"/>
          </a:xfrm>
          <a:prstGeom prst="bentConnector3">
            <a:avLst>
              <a:gd name="adj1" fmla="val -524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 bwMode="auto">
          <a:xfrm>
            <a:off x="5607844" y="4487863"/>
            <a:ext cx="1268412" cy="8128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问题解决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995936" y="4509120"/>
            <a:ext cx="5953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反馈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219" tIns="49609" rIns="99219" bIns="49609">
            <a:spAutoFit/>
          </a:bodyPr>
          <a:lstStyle/>
          <a:p>
            <a:r>
              <a:rPr lang="zh-CN" altLang="en-US" sz="3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2313" y="1905000"/>
            <a:ext cx="515937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、业务系统现状</a:t>
            </a:r>
            <a:endParaRPr lang="en-US" altLang="zh-CN" sz="2400" dirty="0">
              <a:solidFill>
                <a:srgbClr val="D71A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、云销售统一登录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业受理平台介绍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FontTx/>
              <a:buNone/>
              <a:defRPr/>
            </a:pP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肘形连接符 55"/>
          <p:cNvCxnSpPr>
            <a:stCxn id="19" idx="1"/>
            <a:endCxn id="36" idx="2"/>
          </p:cNvCxnSpPr>
          <p:nvPr/>
        </p:nvCxnSpPr>
        <p:spPr bwMode="auto">
          <a:xfrm rot="10800000">
            <a:off x="2869233" y="2762251"/>
            <a:ext cx="2907680" cy="2132013"/>
          </a:xfrm>
          <a:prstGeom prst="bentConnector2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流程图: 终止 6"/>
          <p:cNvSpPr/>
          <p:nvPr/>
        </p:nvSpPr>
        <p:spPr bwMode="auto">
          <a:xfrm>
            <a:off x="358775" y="2081213"/>
            <a:ext cx="1462088" cy="652462"/>
          </a:xfrm>
          <a:prstGeom prst="flowChartTerminator">
            <a:avLst/>
          </a:prstGeom>
          <a:solidFill>
            <a:srgbClr val="F08200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日常操作投诉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3837062" y="1125538"/>
            <a:ext cx="1398587" cy="622300"/>
          </a:xfrm>
          <a:prstGeom prst="flowChartTerminator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运维文档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流程图: 终止 17"/>
          <p:cNvSpPr/>
          <p:nvPr/>
        </p:nvSpPr>
        <p:spPr bwMode="auto">
          <a:xfrm>
            <a:off x="7416800" y="3484563"/>
            <a:ext cx="1047750" cy="628650"/>
          </a:xfrm>
          <a:prstGeom prst="flowChartTerminator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紧急故障处理流程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流程图: 终止 7"/>
          <p:cNvSpPr/>
          <p:nvPr/>
        </p:nvSpPr>
        <p:spPr bwMode="auto">
          <a:xfrm>
            <a:off x="3951288" y="3489325"/>
            <a:ext cx="1512887" cy="623888"/>
          </a:xfrm>
          <a:prstGeom prst="flowChartTerminator">
            <a:avLst/>
          </a:prstGeom>
          <a:solidFill>
            <a:srgbClr val="F08200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监控（短信报警，人工监控）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流程图: 终止 16"/>
          <p:cNvSpPr/>
          <p:nvPr/>
        </p:nvSpPr>
        <p:spPr bwMode="auto">
          <a:xfrm>
            <a:off x="5800725" y="3484563"/>
            <a:ext cx="1217613" cy="628650"/>
          </a:xfrm>
          <a:prstGeom prst="flowChartTerminator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需求（缺陷）开发流程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76913" y="4487863"/>
            <a:ext cx="1268412" cy="8128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问题解决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肘形连接符 25"/>
          <p:cNvCxnSpPr>
            <a:stCxn id="39" idx="6"/>
            <a:endCxn id="19" idx="3"/>
          </p:cNvCxnSpPr>
          <p:nvPr/>
        </p:nvCxnSpPr>
        <p:spPr bwMode="auto">
          <a:xfrm flipH="1">
            <a:off x="7045325" y="2419350"/>
            <a:ext cx="1501775" cy="2474913"/>
          </a:xfrm>
          <a:prstGeom prst="bentConnector3">
            <a:avLst>
              <a:gd name="adj1" fmla="val -15222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/>
          <p:nvPr/>
        </p:nvCxnSpPr>
        <p:spPr bwMode="auto">
          <a:xfrm rot="5400000" flipH="1" flipV="1">
            <a:off x="4365699" y="1871663"/>
            <a:ext cx="342900" cy="0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/>
        </p:nvSpPr>
        <p:spPr bwMode="auto">
          <a:xfrm>
            <a:off x="2390601" y="2081213"/>
            <a:ext cx="957263" cy="681037"/>
          </a:xfrm>
          <a:prstGeom prst="rect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市分信息化管理员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779912" y="2090738"/>
            <a:ext cx="1512887" cy="663575"/>
          </a:xfrm>
          <a:prstGeom prst="rect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区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BSS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运维团队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652120" y="2092325"/>
            <a:ext cx="1368152" cy="652463"/>
          </a:xfrm>
          <a:prstGeom prst="ellipse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问题能</a:t>
            </a:r>
            <a:r>
              <a:rPr lang="zh-CN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否直接处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理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7337425" y="2092325"/>
            <a:ext cx="1209675" cy="652463"/>
          </a:xfrm>
          <a:prstGeom prst="ellipse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是否一般问题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60432" y="3018855"/>
            <a:ext cx="3905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是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9889" name="矩形 64"/>
          <p:cNvSpPr>
            <a:spLocks noChangeArrowheads="1"/>
          </p:cNvSpPr>
          <p:nvPr/>
        </p:nvSpPr>
        <p:spPr bwMode="auto">
          <a:xfrm>
            <a:off x="279400" y="5318125"/>
            <a:ext cx="8583613" cy="1503363"/>
          </a:xfrm>
          <a:prstGeom prst="rect">
            <a:avLst/>
          </a:prstGeom>
          <a:noFill/>
          <a:ln w="9525">
            <a:solidFill>
              <a:srgbClr val="D71A21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日常用户投诉处理：包括客服投诉、电话投诉、测试组投诉、业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诉。值班人员接收投诉后，对问题进行分析和分类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系统每日运维日报，以邮件或者短信的方式，发到相关责任人处。相关责任人应该从日报数据上分析有无相应异常并进行排查；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系统实时监控，以短信方式告警到相关责任人处。相关责任人接到告警短信应该及时进行排查和处理。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9400" y="3089275"/>
            <a:ext cx="2203450" cy="2103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u="sng" dirty="0">
                <a:latin typeface="+mj-ea"/>
                <a:ea typeface="+mj-ea"/>
              </a:rPr>
              <a:t>运维制度：</a:t>
            </a:r>
            <a:endParaRPr lang="en-US" altLang="zh-CN" sz="1400" u="sng" dirty="0">
              <a:latin typeface="+mj-ea"/>
              <a:ea typeface="+mj-ea"/>
            </a:endParaRPr>
          </a:p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纳入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BSS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营业运维体系，操作员-地市管理员-区公司信息化-迪科运维人员 三级运维制度。通过客服电子流系统/客服电话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运维群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/ITSM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进行运维工单运转；原有</a:t>
            </a:r>
            <a:r>
              <a:rPr lang="en-US" altLang="zh-CN" sz="1200" dirty="0">
                <a:solidFill>
                  <a:schemeClr val="bg2"/>
                </a:solidFill>
                <a:latin typeface="+mj-ea"/>
                <a:ea typeface="+mj-ea"/>
              </a:rPr>
              <a:t>QQ</a:t>
            </a:r>
            <a:r>
              <a:rPr lang="zh-CN" altLang="en-US" sz="1200" dirty="0">
                <a:solidFill>
                  <a:schemeClr val="bg2"/>
                </a:solidFill>
                <a:latin typeface="+mj-ea"/>
                <a:ea typeface="+mj-ea"/>
              </a:rPr>
              <a:t>、微信群逐渐被替代。</a:t>
            </a:r>
            <a:endParaRPr lang="zh-CN" altLang="en-US" sz="12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95825" y="4556125"/>
            <a:ext cx="59531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反馈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35" name="肘形连接符 34"/>
          <p:cNvCxnSpPr/>
          <p:nvPr/>
        </p:nvCxnSpPr>
        <p:spPr bwMode="auto">
          <a:xfrm flipV="1">
            <a:off x="5364088" y="2419350"/>
            <a:ext cx="354013" cy="0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endCxn id="39" idx="2"/>
          </p:cNvCxnSpPr>
          <p:nvPr/>
        </p:nvCxnSpPr>
        <p:spPr bwMode="auto">
          <a:xfrm>
            <a:off x="7015163" y="2413000"/>
            <a:ext cx="322262" cy="6350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38" idx="4"/>
            <a:endCxn id="17" idx="0"/>
          </p:cNvCxnSpPr>
          <p:nvPr/>
        </p:nvCxnSpPr>
        <p:spPr bwMode="auto">
          <a:xfrm rot="16200000" flipH="1">
            <a:off x="6002977" y="3078007"/>
            <a:ext cx="739775" cy="73336"/>
          </a:xfrm>
          <a:prstGeom prst="bentConnector3">
            <a:avLst>
              <a:gd name="adj1" fmla="val 51962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肘形连接符 47"/>
          <p:cNvCxnSpPr>
            <a:stCxn id="39" idx="4"/>
            <a:endCxn id="18" idx="0"/>
          </p:cNvCxnSpPr>
          <p:nvPr/>
        </p:nvCxnSpPr>
        <p:spPr bwMode="auto">
          <a:xfrm rot="5400000">
            <a:off x="7571581" y="3113882"/>
            <a:ext cx="739775" cy="1588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肘形连接符 50"/>
          <p:cNvCxnSpPr>
            <a:stCxn id="18" idx="2"/>
            <a:endCxn id="19" idx="3"/>
          </p:cNvCxnSpPr>
          <p:nvPr/>
        </p:nvCxnSpPr>
        <p:spPr bwMode="auto">
          <a:xfrm rot="5400000">
            <a:off x="7102475" y="4056063"/>
            <a:ext cx="781050" cy="895350"/>
          </a:xfrm>
          <a:prstGeom prst="bentConnector2">
            <a:avLst/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7" name="肘形连接符 54"/>
          <p:cNvCxnSpPr>
            <a:cxnSpLocks noChangeShapeType="1"/>
            <a:stCxn id="17" idx="2"/>
            <a:endCxn id="19" idx="0"/>
          </p:cNvCxnSpPr>
          <p:nvPr/>
        </p:nvCxnSpPr>
        <p:spPr bwMode="auto">
          <a:xfrm rot="16200000" flipH="1">
            <a:off x="6223794" y="4299744"/>
            <a:ext cx="374650" cy="15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70C0"/>
            </a:solidFill>
            <a:round/>
            <a:tailEnd type="triangle" w="med" len="med"/>
          </a:ln>
          <a:effectLst/>
        </p:spPr>
      </p:cxnSp>
      <p:sp>
        <p:nvSpPr>
          <p:cNvPr id="67" name="矩形 66"/>
          <p:cNvSpPr/>
          <p:nvPr/>
        </p:nvSpPr>
        <p:spPr>
          <a:xfrm>
            <a:off x="6953579" y="2060848"/>
            <a:ext cx="39145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+mj-ea"/>
                <a:ea typeface="+mj-ea"/>
              </a:rPr>
              <a:t>是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63823" y="294798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否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96336" y="2994025"/>
            <a:ext cx="390525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latin typeface="+mj-ea"/>
                <a:ea typeface="+mj-ea"/>
              </a:rPr>
              <a:t>否</a:t>
            </a:r>
            <a:endParaRPr lang="zh-CN" altLang="en-US" sz="1600" dirty="0">
              <a:latin typeface="+mj-ea"/>
              <a:ea typeface="+mj-ea"/>
            </a:endParaRPr>
          </a:p>
        </p:txBody>
      </p:sp>
      <p:cxnSp>
        <p:nvCxnSpPr>
          <p:cNvPr id="71" name="肘形连接符 70"/>
          <p:cNvCxnSpPr/>
          <p:nvPr/>
        </p:nvCxnSpPr>
        <p:spPr bwMode="auto">
          <a:xfrm flipV="1">
            <a:off x="3427487" y="2438400"/>
            <a:ext cx="352425" cy="0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肘形连接符 2"/>
          <p:cNvCxnSpPr/>
          <p:nvPr/>
        </p:nvCxnSpPr>
        <p:spPr bwMode="auto">
          <a:xfrm rot="5400000" flipH="1" flipV="1">
            <a:off x="4381884" y="3094869"/>
            <a:ext cx="648072" cy="20191"/>
          </a:xfrm>
          <a:prstGeom prst="bentConnector3">
            <a:avLst>
              <a:gd name="adj1" fmla="val 47760"/>
            </a:avLst>
          </a:prstGeom>
          <a:noFill/>
          <a:ln w="571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上下箭头 4"/>
          <p:cNvSpPr/>
          <p:nvPr/>
        </p:nvSpPr>
        <p:spPr bwMode="auto">
          <a:xfrm rot="16200000">
            <a:off x="2039144" y="2248694"/>
            <a:ext cx="176213" cy="333375"/>
          </a:xfrm>
          <a:prstGeom prst="upDownArrow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rgbClr val="CC0000">
                <a:gamma/>
                <a:shade val="60000"/>
                <a:invGamma/>
              </a:srgbClr>
            </a:prstShdw>
          </a:effectLst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endParaRPr lang="zh-CN" altLang="en-US" sz="16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7884368" cy="432048"/>
          </a:xfrm>
        </p:spPr>
        <p:txBody>
          <a:bodyPr/>
          <a:lstStyle/>
          <a:p>
            <a:pPr algn="l"/>
            <a:r>
              <a:rPr lang="zh-CN" altLang="en-US" sz="2000" b="1" dirty="0" smtClean="0">
                <a:latin typeface="微软雅黑" panose="020B0503020204020204" pitchFamily="34" charset="-122"/>
              </a:rPr>
              <a:t>云销售统一登录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2.0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营业受理平台</a:t>
            </a:r>
            <a:r>
              <a:rPr lang="en-US" altLang="zh-CN" sz="2000" b="1" dirty="0" smtClean="0">
                <a:latin typeface="微软雅黑" panose="020B0503020204020204" pitchFamily="34" charset="-122"/>
                <a:sym typeface="+mn-ea"/>
              </a:rPr>
              <a:t>—</a:t>
            </a:r>
            <a:r>
              <a:rPr lang="zh-CN" altLang="en-US" sz="2000" b="1" dirty="0" smtClean="0">
                <a:latin typeface="微软雅黑" panose="020B0503020204020204" pitchFamily="34" charset="-122"/>
                <a:sym typeface="+mn-ea"/>
              </a:rPr>
              <a:t>日常运维方式</a:t>
            </a:r>
            <a:br>
              <a:rPr lang="en-US" altLang="zh-CN" sz="2000" b="1" dirty="0" smtClean="0">
                <a:latin typeface="微软雅黑" panose="020B0503020204020204" pitchFamily="34" charset="-122"/>
              </a:rPr>
            </a:b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873" name="直接连接符 60"/>
          <p:cNvCxnSpPr/>
          <p:nvPr/>
        </p:nvCxnSpPr>
        <p:spPr>
          <a:xfrm flipV="1">
            <a:off x="766763" y="4079875"/>
            <a:ext cx="8107362" cy="381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74" name="椭圆 7"/>
          <p:cNvSpPr/>
          <p:nvPr/>
        </p:nvSpPr>
        <p:spPr>
          <a:xfrm>
            <a:off x="1374775" y="3941763"/>
            <a:ext cx="287338" cy="288925"/>
          </a:xfrm>
          <a:prstGeom prst="ellipse">
            <a:avLst/>
          </a:prstGeom>
          <a:solidFill>
            <a:srgbClr val="CC0000"/>
          </a:solidFill>
          <a:ln w="38100">
            <a:noFill/>
          </a:ln>
        </p:spPr>
        <p:txBody>
          <a:bodyPr wrap="none" lIns="0" tIns="0" rIns="0" bIns="0" anchor="ctr"/>
          <a:lstStyle/>
          <a:p>
            <a:pPr lvl="0" indent="0" algn="ctr" eaLnBrk="0" hangingPunct="0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8"/>
          <p:cNvSpPr>
            <a:spLocks noChangeArrowheads="1"/>
          </p:cNvSpPr>
          <p:nvPr/>
        </p:nvSpPr>
        <p:spPr bwMode="auto">
          <a:xfrm>
            <a:off x="4183857" y="3952875"/>
            <a:ext cx="288925" cy="2873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876" name="文本框 11"/>
          <p:cNvSpPr txBox="1"/>
          <p:nvPr/>
        </p:nvSpPr>
        <p:spPr>
          <a:xfrm>
            <a:off x="3782219" y="4275138"/>
            <a:ext cx="1247775" cy="319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2017.1.12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7" name="椭圆 6"/>
          <p:cNvSpPr/>
          <p:nvPr/>
        </p:nvSpPr>
        <p:spPr>
          <a:xfrm>
            <a:off x="1058863" y="2255838"/>
            <a:ext cx="904875" cy="1308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algn="ctr" eaLnBrk="1" hangingPunct="1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878" name="直接连接符 4"/>
          <p:cNvCxnSpPr>
            <a:stCxn id="79874" idx="0"/>
          </p:cNvCxnSpPr>
          <p:nvPr/>
        </p:nvCxnSpPr>
        <p:spPr>
          <a:xfrm flipV="1">
            <a:off x="1519238" y="3422650"/>
            <a:ext cx="0" cy="447675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79879" name="文本框 69"/>
          <p:cNvSpPr txBox="1"/>
          <p:nvPr/>
        </p:nvSpPr>
        <p:spPr>
          <a:xfrm>
            <a:off x="2407444" y="4275138"/>
            <a:ext cx="1235075" cy="319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2017.1.4-5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0" name="文本框 11"/>
          <p:cNvSpPr txBox="1"/>
          <p:nvPr/>
        </p:nvSpPr>
        <p:spPr>
          <a:xfrm>
            <a:off x="5306219" y="4275138"/>
            <a:ext cx="1131888" cy="3194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2017.1.12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1" name="椭圆 6"/>
          <p:cNvSpPr/>
          <p:nvPr/>
        </p:nvSpPr>
        <p:spPr>
          <a:xfrm>
            <a:off x="3782219" y="2528888"/>
            <a:ext cx="906463" cy="1046162"/>
          </a:xfrm>
          <a:prstGeom prst="roundRect">
            <a:avLst>
              <a:gd name="adj" fmla="val 16667"/>
            </a:avLst>
          </a:prstGeom>
          <a:solidFill>
            <a:srgbClr val="F18101"/>
          </a:solidFill>
          <a:ln w="9525"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市分管理员培训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>
            <a:spLocks noChangeArrowheads="1"/>
          </p:cNvSpPr>
          <p:nvPr/>
        </p:nvSpPr>
        <p:spPr bwMode="auto">
          <a:xfrm>
            <a:off x="5593557" y="3959225"/>
            <a:ext cx="288925" cy="2873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883" name="文本框 11"/>
          <p:cNvSpPr txBox="1"/>
          <p:nvPr/>
        </p:nvSpPr>
        <p:spPr>
          <a:xfrm>
            <a:off x="1116013" y="4275138"/>
            <a:ext cx="823912" cy="307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eaLnBrk="0" hangingPunct="0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884" name="直接连接符 4"/>
          <p:cNvCxnSpPr/>
          <p:nvPr/>
        </p:nvCxnSpPr>
        <p:spPr>
          <a:xfrm flipH="1" flipV="1">
            <a:off x="4325144" y="3508375"/>
            <a:ext cx="3175" cy="450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79885" name="直接连接符 4"/>
          <p:cNvCxnSpPr/>
          <p:nvPr/>
        </p:nvCxnSpPr>
        <p:spPr>
          <a:xfrm flipH="1" flipV="1">
            <a:off x="5734844" y="3508375"/>
            <a:ext cx="3175" cy="450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79886" name="矩形 1"/>
          <p:cNvSpPr/>
          <p:nvPr/>
        </p:nvSpPr>
        <p:spPr>
          <a:xfrm>
            <a:off x="219075" y="1196975"/>
            <a:ext cx="8674100" cy="830997"/>
          </a:xfrm>
          <a:prstGeom prst="rect">
            <a:avLst/>
          </a:prstGeom>
          <a:noFill/>
          <a:ln w="9525" cap="flat" cmpd="sng">
            <a:solidFill>
              <a:srgbClr val="D71A2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/>
              <a:t>统一</a:t>
            </a:r>
            <a:r>
              <a:rPr lang="zh-CN" altLang="en-US" sz="1600" dirty="0"/>
              <a:t>门户</a:t>
            </a:r>
            <a:r>
              <a:rPr lang="en-US" altLang="zh-CN" sz="1600" dirty="0"/>
              <a:t>2.0</a:t>
            </a:r>
            <a:r>
              <a:rPr lang="zh-CN" altLang="en-US" sz="1600" dirty="0"/>
              <a:t>的推广实施步骤。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4-5</a:t>
            </a:r>
            <a:r>
              <a:rPr lang="zh-CN" altLang="en-US" sz="1600" dirty="0"/>
              <a:t>日组织营业员内测，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 smtClean="0"/>
              <a:t>12-13</a:t>
            </a:r>
            <a:r>
              <a:rPr lang="zh-CN" altLang="en-US" sz="1600" dirty="0" smtClean="0"/>
              <a:t>日</a:t>
            </a:r>
            <a:r>
              <a:rPr lang="zh-CN" altLang="en-US" sz="1600" dirty="0"/>
              <a:t>市分管理员培训、地市营业员培训。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13</a:t>
            </a:r>
            <a:r>
              <a:rPr lang="zh-CN" altLang="en-US" sz="1600" dirty="0"/>
              <a:t>日</a:t>
            </a:r>
            <a:r>
              <a:rPr lang="en-US" altLang="zh-CN" sz="1600" dirty="0"/>
              <a:t>-18</a:t>
            </a:r>
            <a:r>
              <a:rPr lang="zh-CN" altLang="en-US" sz="1600" dirty="0"/>
              <a:t>日全区自营厅推广，</a:t>
            </a:r>
            <a:r>
              <a:rPr lang="en-US" altLang="zh-CN" sz="1600" dirty="0"/>
              <a:t>2</a:t>
            </a:r>
            <a:r>
              <a:rPr lang="zh-CN" altLang="en-US" sz="1600" dirty="0"/>
              <a:t>月代理厅推广</a:t>
            </a:r>
            <a:endParaRPr lang="en-US" altLang="zh-CN" sz="1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7" name="椭圆 6"/>
          <p:cNvSpPr/>
          <p:nvPr/>
        </p:nvSpPr>
        <p:spPr>
          <a:xfrm>
            <a:off x="5237957" y="2527300"/>
            <a:ext cx="982662" cy="1036638"/>
          </a:xfrm>
          <a:prstGeom prst="roundRect">
            <a:avLst>
              <a:gd name="adj" fmla="val 16667"/>
            </a:avLst>
          </a:prstGeom>
          <a:solidFill>
            <a:srgbClr val="F18101"/>
          </a:solidFill>
          <a:ln w="9525"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地市营业员培训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89" name="椭圆 6"/>
          <p:cNvSpPr/>
          <p:nvPr/>
        </p:nvSpPr>
        <p:spPr>
          <a:xfrm>
            <a:off x="2267744" y="2527300"/>
            <a:ext cx="1136650" cy="1036638"/>
          </a:xfrm>
          <a:prstGeom prst="roundRect">
            <a:avLst>
              <a:gd name="adj" fmla="val 16667"/>
            </a:avLst>
          </a:prstGeom>
          <a:solidFill>
            <a:srgbClr val="F18101"/>
          </a:solidFill>
          <a:ln w="9525"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组织营业员内测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890" name="直接连接符 4"/>
          <p:cNvCxnSpPr/>
          <p:nvPr/>
        </p:nvCxnSpPr>
        <p:spPr>
          <a:xfrm flipH="1" flipV="1">
            <a:off x="2950369" y="3497263"/>
            <a:ext cx="3175" cy="450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43" name="标题 1"/>
          <p:cNvSpPr txBox="1"/>
          <p:nvPr/>
        </p:nvSpPr>
        <p:spPr>
          <a:xfrm>
            <a:off x="1157288" y="506413"/>
            <a:ext cx="56165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步骤实施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892" name="文本框 11"/>
          <p:cNvSpPr txBox="1"/>
          <p:nvPr/>
        </p:nvSpPr>
        <p:spPr>
          <a:xfrm>
            <a:off x="6611144" y="4275138"/>
            <a:ext cx="1285875" cy="319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2017.1.13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7104857" y="3959225"/>
            <a:ext cx="288925" cy="2873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9894" name="直接连接符 4"/>
          <p:cNvCxnSpPr/>
          <p:nvPr/>
        </p:nvCxnSpPr>
        <p:spPr>
          <a:xfrm flipH="1" flipV="1">
            <a:off x="7246144" y="3508375"/>
            <a:ext cx="3175" cy="450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79895" name="椭圆 6"/>
          <p:cNvSpPr/>
          <p:nvPr/>
        </p:nvSpPr>
        <p:spPr>
          <a:xfrm>
            <a:off x="6795294" y="2501900"/>
            <a:ext cx="904875" cy="1062038"/>
          </a:xfrm>
          <a:prstGeom prst="roundRect">
            <a:avLst>
              <a:gd name="adj" fmla="val 16667"/>
            </a:avLst>
          </a:prstGeom>
          <a:solidFill>
            <a:srgbClr val="F18101"/>
          </a:solidFill>
          <a:ln w="9525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厅推广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6" name="椭圆 6"/>
          <p:cNvSpPr/>
          <p:nvPr/>
        </p:nvSpPr>
        <p:spPr>
          <a:xfrm>
            <a:off x="2267744" y="2157413"/>
            <a:ext cx="1136650" cy="369887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内测阶段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7" name="椭圆 6"/>
          <p:cNvSpPr/>
          <p:nvPr/>
        </p:nvSpPr>
        <p:spPr>
          <a:xfrm>
            <a:off x="3782219" y="2157413"/>
            <a:ext cx="879475" cy="369887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8" name="椭圆 6"/>
          <p:cNvSpPr/>
          <p:nvPr/>
        </p:nvSpPr>
        <p:spPr>
          <a:xfrm>
            <a:off x="5264944" y="2157413"/>
            <a:ext cx="879475" cy="37147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99" name="椭圆 6"/>
          <p:cNvSpPr/>
          <p:nvPr/>
        </p:nvSpPr>
        <p:spPr>
          <a:xfrm>
            <a:off x="6795294" y="2157413"/>
            <a:ext cx="879475" cy="37147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推广阶段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7"/>
          <p:cNvSpPr/>
          <p:nvPr/>
        </p:nvSpPr>
        <p:spPr>
          <a:xfrm>
            <a:off x="2806700" y="3959225"/>
            <a:ext cx="287338" cy="288925"/>
          </a:xfrm>
          <a:prstGeom prst="ellipse">
            <a:avLst/>
          </a:prstGeom>
          <a:solidFill>
            <a:srgbClr val="CC0000"/>
          </a:solidFill>
          <a:ln w="38100">
            <a:noFill/>
          </a:ln>
        </p:spPr>
        <p:txBody>
          <a:bodyPr wrap="none" lIns="0" tIns="0" rIns="0" bIns="0" anchor="ctr"/>
          <a:lstStyle/>
          <a:p>
            <a:pPr lvl="0" indent="0" algn="ctr" eaLnBrk="0" hangingPunct="0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1"/>
          <p:cNvSpPr txBox="1"/>
          <p:nvPr/>
        </p:nvSpPr>
        <p:spPr>
          <a:xfrm>
            <a:off x="7750621" y="4250581"/>
            <a:ext cx="1285875" cy="319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/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2017.2.13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8244334" y="3934668"/>
            <a:ext cx="288925" cy="2873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直接连接符 4"/>
          <p:cNvCxnSpPr/>
          <p:nvPr/>
        </p:nvCxnSpPr>
        <p:spPr>
          <a:xfrm flipH="1" flipV="1">
            <a:off x="8385621" y="3483818"/>
            <a:ext cx="3175" cy="450850"/>
          </a:xfrm>
          <a:prstGeom prst="line">
            <a:avLst/>
          </a:prstGeom>
          <a:ln w="19050" cap="flat" cmpd="sng">
            <a:solidFill>
              <a:srgbClr val="CC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4" name="椭圆 6"/>
          <p:cNvSpPr/>
          <p:nvPr/>
        </p:nvSpPr>
        <p:spPr>
          <a:xfrm>
            <a:off x="7934771" y="2477343"/>
            <a:ext cx="904875" cy="1062038"/>
          </a:xfrm>
          <a:prstGeom prst="roundRect">
            <a:avLst>
              <a:gd name="adj" fmla="val 16667"/>
            </a:avLst>
          </a:prstGeom>
          <a:solidFill>
            <a:srgbClr val="F18101"/>
          </a:solidFill>
          <a:ln w="9525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厅推广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6"/>
          <p:cNvSpPr/>
          <p:nvPr/>
        </p:nvSpPr>
        <p:spPr>
          <a:xfrm>
            <a:off x="7934771" y="2132856"/>
            <a:ext cx="879475" cy="37147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38100">
            <a:noFill/>
          </a:ln>
        </p:spPr>
        <p:txBody>
          <a:bodyPr lIns="0" tIns="0" rIns="0" bIns="0" anchor="ctr"/>
          <a:lstStyle/>
          <a:p>
            <a:pPr lvl="0" indent="0"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推广阶段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850" y="1471613"/>
          <a:ext cx="8569325" cy="396874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96200"/>
                <a:gridCol w="5904913"/>
                <a:gridCol w="1368212"/>
              </a:tblGrid>
              <a:tr h="41598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运维主要工作</a:t>
                      </a:r>
                      <a:endParaRPr lang="zh-CN" alt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工作内容</a:t>
                      </a:r>
                      <a:endParaRPr lang="zh-CN" alt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处理人员</a:t>
                      </a:r>
                      <a:endParaRPr lang="zh-CN" alt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>
                    <a:solidFill>
                      <a:srgbClr val="0070C0"/>
                    </a:solidFill>
                  </a:tcPr>
                </a:tc>
              </a:tr>
              <a:tr h="694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操作及咨询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、安装咨询。</a:t>
                      </a:r>
                      <a:endParaRPr lang="en-US" altLang="zh-CN" sz="1200" u="none" strike="noStrike" baseline="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、业务受理流程咨询。</a:t>
                      </a:r>
                      <a:endParaRPr lang="en-US" altLang="zh-CN" sz="1200" u="none" strike="noStrike" baseline="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、政策支持咨询。</a:t>
                      </a:r>
                      <a:endParaRPr lang="zh-CN" alt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市信息管理员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</a:tr>
              <a:tr h="8676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政策及升级通知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、每次升级内容（新增功能、功能优化、</a:t>
                      </a: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修复），通过运维群通知。</a:t>
                      </a:r>
                      <a:endParaRPr lang="en-US" altLang="zh-C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、新政策的通知。</a:t>
                      </a:r>
                      <a:endParaRPr lang="en-US" altLang="zh-C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、系统故障（云销售系统、外围接口等）应急受理方式以及恢复通知。</a:t>
                      </a:r>
                      <a:endParaRPr lang="zh-CN" alt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市信息管理员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</a:tr>
              <a:tr h="6944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数据配置及处理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、临时发展人绑定，</a:t>
                      </a:r>
                      <a:r>
                        <a:rPr lang="zh-CN" altLang="en-US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解绑发展人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，变更云销售绑定手机号，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BSS</a:t>
                      </a:r>
                      <a:r>
                        <a:rPr lang="zh-CN" altLang="en-US" sz="1200" u="none" strike="noStrike" baseline="0" dirty="0" smtClean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密码修改当天同步。</a:t>
                      </a:r>
                      <a:endParaRPr lang="en-US" altLang="zh-CN" sz="1200" u="none" strike="noStrike" baseline="0" dirty="0" smtClean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、新套餐产品配置</a:t>
                      </a:r>
                      <a:endParaRPr lang="en-US" altLang="zh-C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、产品包规则配置</a:t>
                      </a:r>
                      <a:endParaRPr lang="zh-CN" alt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区运维团队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</a:tr>
              <a:tr h="648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b="1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问题处理</a:t>
                      </a:r>
                      <a:endParaRPr lang="zh-CN" altLang="en-US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zh-CN" altLang="en-US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在办理过程中操作正确，但走到收费界面或者是其他界面出现各种报错的</a:t>
                      </a:r>
                      <a:r>
                        <a:rPr lang="en-US" altLang="zh-CN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，及时记录</a:t>
                      </a:r>
                      <a:r>
                        <a:rPr lang="en-US" altLang="zh-CN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，进入</a:t>
                      </a:r>
                      <a:r>
                        <a:rPr lang="en-US" altLang="zh-CN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200" u="none" strike="noStrike" baseline="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处理平台。（同时要跟踪处理完成情况）回复营业员先去原系统办理。</a:t>
                      </a:r>
                      <a:endParaRPr lang="zh-CN" alt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  <a:sym typeface="+mn-ea"/>
                        </a:rPr>
                        <a:t>区运维团队</a:t>
                      </a:r>
                      <a:endParaRPr lang="zh-CN" altLang="en-US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</a:tr>
              <a:tr h="64809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系统故障处理</a:t>
                      </a:r>
                      <a:endParaRPr lang="zh-CN" altLang="en-US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、云销售系统故障包括：主机、应用、数据库、网络等故障处理。</a:t>
                      </a:r>
                      <a:endParaRPr lang="en-US" altLang="zh-C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lnSpc>
                          <a:spcPts val="1800"/>
                        </a:lnSpc>
                      </a:pPr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、其他外围系统、接口故障影响云销售业务受理通知及处理。</a:t>
                      </a:r>
                      <a:endParaRPr lang="zh-CN" alt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</a:rPr>
                        <a:t>区运维团队</a:t>
                      </a:r>
                      <a:endParaRPr lang="zh-CN" altLang="en-US" sz="12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648" marR="8648" marT="8648" marB="0" anchor="ctr"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87450" y="476250"/>
            <a:ext cx="5616575" cy="5667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云销售运维常见问题分析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2875" y="2341563"/>
            <a:ext cx="8858250" cy="14462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91432" tIns="45716" rIns="91432" bIns="45716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8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</a:t>
            </a:r>
            <a:endParaRPr lang="zh-CN" altLang="en-US" sz="8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>
                <a:latin typeface="Tahoma" panose="020B0604030504040204" pitchFamily="34" charset="0"/>
                <a:ea typeface="微软雅黑" panose="020B0503020204020204" pitchFamily="34" charset="-122"/>
              </a:rPr>
              <a:t>业务系统现状</a:t>
            </a:r>
            <a:endParaRPr lang="en-US" altLang="zh-CN" sz="2000" kern="0" dirty="0"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等腰三角形 46"/>
          <p:cNvSpPr/>
          <p:nvPr/>
        </p:nvSpPr>
        <p:spPr>
          <a:xfrm rot="6068389">
            <a:off x="894557" y="3002756"/>
            <a:ext cx="1573212" cy="1901825"/>
          </a:xfrm>
          <a:custGeom>
            <a:avLst/>
            <a:gdLst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690385 w 4690385"/>
              <a:gd name="connsiteY2" fmla="*/ 6415316 h 6415316"/>
              <a:gd name="connsiteX3" fmla="*/ 0 w 4690385"/>
              <a:gd name="connsiteY3" fmla="*/ 6415316 h 6415316"/>
              <a:gd name="connsiteX0-1" fmla="*/ 0 w 4054320"/>
              <a:gd name="connsiteY0-2" fmla="*/ 3808026 h 6415316"/>
              <a:gd name="connsiteX1-3" fmla="*/ 1709128 w 4054320"/>
              <a:gd name="connsiteY1-4" fmla="*/ 0 h 6415316"/>
              <a:gd name="connsiteX2-5" fmla="*/ 4054320 w 4054320"/>
              <a:gd name="connsiteY2-6" fmla="*/ 6415316 h 6415316"/>
              <a:gd name="connsiteX3-7" fmla="*/ 0 w 4054320"/>
              <a:gd name="connsiteY3-8" fmla="*/ 3808026 h 6415316"/>
              <a:gd name="connsiteX0-9" fmla="*/ 0 w 4054320"/>
              <a:gd name="connsiteY0-10" fmla="*/ 3808026 h 6415316"/>
              <a:gd name="connsiteX1-11" fmla="*/ 851078 w 4054320"/>
              <a:gd name="connsiteY1-12" fmla="*/ 1941851 h 6415316"/>
              <a:gd name="connsiteX2-13" fmla="*/ 1709128 w 4054320"/>
              <a:gd name="connsiteY2-14" fmla="*/ 0 h 6415316"/>
              <a:gd name="connsiteX3-15" fmla="*/ 4054320 w 4054320"/>
              <a:gd name="connsiteY3-16" fmla="*/ 6415316 h 6415316"/>
              <a:gd name="connsiteX4" fmla="*/ 0 w 4054320"/>
              <a:gd name="connsiteY4" fmla="*/ 3808026 h 6415316"/>
              <a:gd name="connsiteX0-17" fmla="*/ 0 w 4054320"/>
              <a:gd name="connsiteY0-18" fmla="*/ 3808026 h 6415316"/>
              <a:gd name="connsiteX1-19" fmla="*/ 480533 w 4054320"/>
              <a:gd name="connsiteY1-20" fmla="*/ 1569629 h 6415316"/>
              <a:gd name="connsiteX2-21" fmla="*/ 1709128 w 4054320"/>
              <a:gd name="connsiteY2-22" fmla="*/ 0 h 6415316"/>
              <a:gd name="connsiteX3-23" fmla="*/ 4054320 w 4054320"/>
              <a:gd name="connsiteY3-24" fmla="*/ 6415316 h 6415316"/>
              <a:gd name="connsiteX4-25" fmla="*/ 0 w 4054320"/>
              <a:gd name="connsiteY4-26" fmla="*/ 3808026 h 64153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</a:cxnLst>
            <a:rect l="l" t="t" r="r" b="b"/>
            <a:pathLst>
              <a:path w="4054320" h="6415316">
                <a:moveTo>
                  <a:pt x="0" y="3808026"/>
                </a:moveTo>
                <a:lnTo>
                  <a:pt x="480533" y="1569629"/>
                </a:lnTo>
                <a:lnTo>
                  <a:pt x="1709128" y="0"/>
                </a:lnTo>
                <a:lnTo>
                  <a:pt x="4054320" y="6415316"/>
                </a:lnTo>
                <a:lnTo>
                  <a:pt x="0" y="3808026"/>
                </a:lnTo>
                <a:close/>
              </a:path>
            </a:pathLst>
          </a:custGeom>
          <a:solidFill>
            <a:srgbClr val="F1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41" name="等腰三角形 1"/>
          <p:cNvSpPr/>
          <p:nvPr/>
        </p:nvSpPr>
        <p:spPr>
          <a:xfrm rot="6068389">
            <a:off x="568325" y="2720975"/>
            <a:ext cx="1654175" cy="1901825"/>
          </a:xfrm>
          <a:custGeom>
            <a:avLst/>
            <a:gdLst>
              <a:gd name="connsiteX0" fmla="*/ 0 w 4690385"/>
              <a:gd name="connsiteY0" fmla="*/ 6415316 h 6415316"/>
              <a:gd name="connsiteX1" fmla="*/ 2345193 w 4690385"/>
              <a:gd name="connsiteY1" fmla="*/ 0 h 6415316"/>
              <a:gd name="connsiteX2" fmla="*/ 4690385 w 4690385"/>
              <a:gd name="connsiteY2" fmla="*/ 6415316 h 6415316"/>
              <a:gd name="connsiteX3" fmla="*/ 0 w 4690385"/>
              <a:gd name="connsiteY3" fmla="*/ 6415316 h 6415316"/>
              <a:gd name="connsiteX0-1" fmla="*/ 0 w 4690385"/>
              <a:gd name="connsiteY0-2" fmla="*/ 6415316 h 6415316"/>
              <a:gd name="connsiteX1-3" fmla="*/ 2345193 w 4690385"/>
              <a:gd name="connsiteY1-4" fmla="*/ 0 h 6415316"/>
              <a:gd name="connsiteX2-5" fmla="*/ 4690385 w 4690385"/>
              <a:gd name="connsiteY2-6" fmla="*/ 6415316 h 6415316"/>
              <a:gd name="connsiteX3-7" fmla="*/ 2821753 w 4690385"/>
              <a:gd name="connsiteY3-8" fmla="*/ 6407845 h 6415316"/>
              <a:gd name="connsiteX4" fmla="*/ 0 w 4690385"/>
              <a:gd name="connsiteY4" fmla="*/ 6415316 h 6415316"/>
              <a:gd name="connsiteX0-9" fmla="*/ 0 w 4690385"/>
              <a:gd name="connsiteY0-10" fmla="*/ 6415316 h 6415316"/>
              <a:gd name="connsiteX1-11" fmla="*/ 2345193 w 4690385"/>
              <a:gd name="connsiteY1-12" fmla="*/ 0 h 6415316"/>
              <a:gd name="connsiteX2-13" fmla="*/ 4265935 w 4690385"/>
              <a:gd name="connsiteY2-14" fmla="*/ 5276806 h 6415316"/>
              <a:gd name="connsiteX3-15" fmla="*/ 4690385 w 4690385"/>
              <a:gd name="connsiteY3-16" fmla="*/ 6415316 h 6415316"/>
              <a:gd name="connsiteX4-17" fmla="*/ 2821753 w 4690385"/>
              <a:gd name="connsiteY4-18" fmla="*/ 6407845 h 6415316"/>
              <a:gd name="connsiteX5" fmla="*/ 0 w 4690385"/>
              <a:gd name="connsiteY5" fmla="*/ 6415316 h 6415316"/>
              <a:gd name="connsiteX0-19" fmla="*/ 0 w 4265935"/>
              <a:gd name="connsiteY0-20" fmla="*/ 6415316 h 6415316"/>
              <a:gd name="connsiteX1-21" fmla="*/ 2345193 w 4265935"/>
              <a:gd name="connsiteY1-22" fmla="*/ 0 h 6415316"/>
              <a:gd name="connsiteX2-23" fmla="*/ 4265935 w 4265935"/>
              <a:gd name="connsiteY2-24" fmla="*/ 5276806 h 6415316"/>
              <a:gd name="connsiteX3-25" fmla="*/ 2821753 w 4265935"/>
              <a:gd name="connsiteY3-26" fmla="*/ 6407845 h 6415316"/>
              <a:gd name="connsiteX4-27" fmla="*/ 0 w 4265935"/>
              <a:gd name="connsiteY4-28" fmla="*/ 6415316 h 64153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265935" h="6415316">
                <a:moveTo>
                  <a:pt x="0" y="6415316"/>
                </a:moveTo>
                <a:lnTo>
                  <a:pt x="2345193" y="0"/>
                </a:lnTo>
                <a:lnTo>
                  <a:pt x="4265935" y="5276806"/>
                </a:lnTo>
                <a:lnTo>
                  <a:pt x="2821753" y="6407845"/>
                </a:lnTo>
                <a:lnTo>
                  <a:pt x="0" y="6415316"/>
                </a:lnTo>
                <a:close/>
              </a:path>
            </a:pathLst>
          </a:custGeom>
          <a:solidFill>
            <a:srgbClr val="009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49275" y="3487738"/>
            <a:ext cx="152558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多系统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 rot="16200000">
            <a:off x="841375" y="5126038"/>
            <a:ext cx="298450" cy="298450"/>
          </a:xfrm>
          <a:prstGeom prst="ellipse">
            <a:avLst/>
          </a:prstGeom>
          <a:solidFill>
            <a:srgbClr val="009DE6"/>
          </a:solidFill>
          <a:ln>
            <a:solidFill>
              <a:srgbClr val="009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990600" y="4008438"/>
            <a:ext cx="0" cy="1344612"/>
          </a:xfrm>
          <a:prstGeom prst="line">
            <a:avLst/>
          </a:prstGeom>
          <a:ln w="38100">
            <a:solidFill>
              <a:srgbClr val="009D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50938" y="4486275"/>
            <a:ext cx="23860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en-US" altLang="zh-CN" sz="1600" dirty="0">
                <a:solidFill>
                  <a:schemeClr val="bg2"/>
                </a:solidFill>
                <a:latin typeface="+mj-ea"/>
                <a:ea typeface="+mj-ea"/>
              </a:rPr>
              <a:t>BSS</a:t>
            </a:r>
            <a:r>
              <a:rPr lang="zh-CN" altLang="zh-CN" sz="1600" dirty="0">
                <a:solidFill>
                  <a:schemeClr val="bg2"/>
                </a:solidFill>
                <a:latin typeface="+mj-ea"/>
                <a:ea typeface="+mj-ea"/>
              </a:rPr>
              <a:t>系统、</a:t>
            </a:r>
            <a:r>
              <a:rPr lang="en-US" altLang="zh-CN" sz="1600" dirty="0">
                <a:solidFill>
                  <a:schemeClr val="bg2"/>
                </a:solidFill>
                <a:latin typeface="+mj-ea"/>
                <a:ea typeface="+mj-ea"/>
              </a:rPr>
              <a:t>ESS</a:t>
            </a:r>
            <a:r>
              <a:rPr lang="zh-CN" altLang="zh-CN" sz="1600" dirty="0">
                <a:solidFill>
                  <a:schemeClr val="bg2"/>
                </a:solidFill>
                <a:latin typeface="+mj-ea"/>
                <a:ea typeface="+mj-ea"/>
              </a:rPr>
              <a:t>系统、</a:t>
            </a:r>
            <a:r>
              <a:rPr lang="en-US" altLang="zh-CN" sz="1600" dirty="0">
                <a:solidFill>
                  <a:schemeClr val="bg2"/>
                </a:solidFill>
                <a:latin typeface="+mj-ea"/>
                <a:ea typeface="+mj-ea"/>
              </a:rPr>
              <a:t>CBSS</a:t>
            </a:r>
            <a:r>
              <a:rPr lang="zh-CN" altLang="zh-CN" sz="1600" dirty="0">
                <a:solidFill>
                  <a:schemeClr val="bg2"/>
                </a:solidFill>
                <a:latin typeface="+mj-ea"/>
                <a:ea typeface="+mj-ea"/>
              </a:rPr>
              <a:t>系统</a:t>
            </a:r>
            <a:r>
              <a:rPr lang="zh-CN" altLang="en-US" sz="1600" dirty="0">
                <a:solidFill>
                  <a:schemeClr val="bg2"/>
                </a:solidFill>
                <a:latin typeface="+mj-ea"/>
                <a:ea typeface="+mj-ea"/>
              </a:rPr>
              <a:t>、云销售等</a:t>
            </a:r>
            <a:endParaRPr lang="zh-CN" altLang="en-US" sz="16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462463" y="2373313"/>
            <a:ext cx="1157287" cy="1058862"/>
          </a:xfrm>
          <a:prstGeom prst="roundRect">
            <a:avLst/>
          </a:prstGeom>
          <a:solidFill>
            <a:srgbClr val="009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10225" y="5160963"/>
            <a:ext cx="3170238" cy="1220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ts val="22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bg2"/>
                </a:solidFill>
                <a:latin typeface="+mj-ea"/>
                <a:ea typeface="+mj-ea"/>
              </a:rPr>
              <a:t>营业人员在业务办理时需要甄别用户的网别，且步骤多，流程复杂，影响效率，办理时间长，客户感知差</a:t>
            </a:r>
            <a:endParaRPr lang="en-US" altLang="zh-CN" sz="16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19750" y="2463800"/>
            <a:ext cx="3170238" cy="787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bg2"/>
                </a:solidFill>
                <a:latin typeface="+mj-ea"/>
                <a:ea typeface="+mj-ea"/>
              </a:rPr>
              <a:t>不同系统需要记住不同的账号、密码和访问地址</a:t>
            </a:r>
            <a:endParaRPr lang="en-US" altLang="zh-CN" sz="16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62463" y="3756025"/>
            <a:ext cx="1157287" cy="1058863"/>
          </a:xfrm>
          <a:prstGeom prst="roundRect">
            <a:avLst/>
          </a:prstGeom>
          <a:solidFill>
            <a:srgbClr val="009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19750" y="3671888"/>
            <a:ext cx="31702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bg2"/>
                </a:solidFill>
                <a:latin typeface="+mj-ea"/>
                <a:ea typeface="+mj-ea"/>
              </a:rPr>
              <a:t>业务办理时需要频繁的做系统间切换，如开户涉及</a:t>
            </a:r>
            <a:r>
              <a:rPr lang="zh-CN" altLang="en-US" sz="1600" dirty="0">
                <a:solidFill>
                  <a:schemeClr val="bg2"/>
                </a:solidFill>
                <a:latin typeface="+mj-ea"/>
              </a:rPr>
              <a:t>环节多，操作繁杂，</a:t>
            </a:r>
            <a:r>
              <a:rPr lang="zh-CN" altLang="en-US" sz="1600" dirty="0">
                <a:solidFill>
                  <a:schemeClr val="bg2"/>
                </a:solidFill>
                <a:latin typeface="+mj-ea"/>
                <a:ea typeface="+mj-ea"/>
              </a:rPr>
              <a:t>工作效率低且出错率高</a:t>
            </a:r>
            <a:endParaRPr lang="en-US" altLang="zh-CN" sz="16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464050" y="5238750"/>
            <a:ext cx="1157288" cy="1058863"/>
          </a:xfrm>
          <a:prstGeom prst="roundRect">
            <a:avLst/>
          </a:prstGeom>
          <a:solidFill>
            <a:srgbClr val="009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等腰三角形 51"/>
          <p:cNvSpPr>
            <a:spLocks noChangeArrowheads="1"/>
          </p:cNvSpPr>
          <p:nvPr/>
        </p:nvSpPr>
        <p:spPr bwMode="auto">
          <a:xfrm rot="5400000">
            <a:off x="2383632" y="4120356"/>
            <a:ext cx="3392488" cy="320675"/>
          </a:xfrm>
          <a:prstGeom prst="triangle">
            <a:avLst>
              <a:gd name="adj" fmla="val 50000"/>
            </a:avLst>
          </a:prstGeom>
          <a:solidFill>
            <a:srgbClr val="EF8201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219075" y="1244600"/>
            <a:ext cx="8674100" cy="830997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lvl="1" eaLnBrk="0" hangingPunc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600" dirty="0" smtClean="0">
                <a:latin typeface="+mj-ea"/>
                <a:ea typeface="+mj-ea"/>
              </a:rPr>
              <a:t>目前一线营销人员</a:t>
            </a:r>
            <a:r>
              <a:rPr lang="zh-CN" altLang="zh-CN" sz="1600" dirty="0" smtClean="0">
                <a:latin typeface="+mj-ea"/>
                <a:ea typeface="+mj-ea"/>
              </a:rPr>
              <a:t>使用</a:t>
            </a:r>
            <a:r>
              <a:rPr lang="zh-CN" altLang="en-US" sz="1600" dirty="0" smtClean="0">
                <a:latin typeface="+mj-ea"/>
                <a:ea typeface="+mj-ea"/>
              </a:rPr>
              <a:t>云销售、</a:t>
            </a:r>
            <a:r>
              <a:rPr lang="en-US" altLang="zh-CN" sz="1600" dirty="0" smtClean="0">
                <a:latin typeface="+mj-ea"/>
                <a:ea typeface="+mj-ea"/>
              </a:rPr>
              <a:t>BSS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ESS</a:t>
            </a:r>
            <a:r>
              <a:rPr lang="zh-CN" altLang="en-US" sz="1600" dirty="0" smtClean="0"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latin typeface="+mj-ea"/>
                <a:ea typeface="+mj-ea"/>
              </a:rPr>
              <a:t>CBSS</a:t>
            </a:r>
            <a:r>
              <a:rPr lang="zh-CN" altLang="en-US" sz="1600" dirty="0" smtClean="0">
                <a:latin typeface="+mj-ea"/>
                <a:ea typeface="+mj-ea"/>
              </a:rPr>
              <a:t>等多套系统，没有统一的登录入口，</a:t>
            </a:r>
            <a:r>
              <a:rPr lang="zh-CN" altLang="en-US" sz="1600" dirty="0">
                <a:latin typeface="+mj-ea"/>
              </a:rPr>
              <a:t>导致</a:t>
            </a:r>
            <a:r>
              <a:rPr lang="zh-CN" altLang="en-US" sz="1600" dirty="0" smtClean="0">
                <a:latin typeface="+mj-ea"/>
                <a:ea typeface="+mj-ea"/>
              </a:rPr>
              <a:t>营销人员需登录多个系统，账号多，地址多，切换频繁，客户感知差等问题，影响营业生产。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219" tIns="49609" rIns="99219" bIns="49609">
            <a:spAutoFit/>
          </a:bodyPr>
          <a:lstStyle/>
          <a:p>
            <a:r>
              <a:rPr lang="zh-CN" altLang="en-US" sz="3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2313" y="1905000"/>
            <a:ext cx="515937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、业务系统现状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、云销售统一登录</a:t>
            </a:r>
            <a:r>
              <a:rPr lang="en-US" altLang="zh-CN" sz="2400" dirty="0" smtClean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en-US" altLang="zh-CN" sz="2400" dirty="0" smtClean="0">
              <a:solidFill>
                <a:srgbClr val="D71A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2400" dirty="0">
                <a:solidFill>
                  <a:srgbClr val="D71A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业受理平台介绍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营业受理平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台介绍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50825" y="1528763"/>
            <a:ext cx="957263" cy="944562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en-US" altLang="zh-CN" sz="4400" dirty="0">
                <a:latin typeface="Tahoma" panose="020B0604030504040204" pitchFamily="34" charset="0"/>
                <a:ea typeface="+mj-ea"/>
              </a:rPr>
              <a:t>1</a:t>
            </a:r>
            <a:endParaRPr lang="zh-CN" altLang="en-US" sz="4400" dirty="0">
              <a:latin typeface="Tahoma" panose="020B0604030504040204" pitchFamily="34" charset="0"/>
              <a:ea typeface="+mj-ea"/>
            </a:endParaRPr>
          </a:p>
        </p:txBody>
      </p:sp>
      <p:sp>
        <p:nvSpPr>
          <p:cNvPr id="9219" name="矩形 36"/>
          <p:cNvSpPr>
            <a:spLocks noChangeArrowheads="1"/>
          </p:cNvSpPr>
          <p:nvPr/>
        </p:nvSpPr>
        <p:spPr bwMode="auto">
          <a:xfrm>
            <a:off x="1223963" y="1124326"/>
            <a:ext cx="3879850" cy="959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什么是</a:t>
            </a: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“云销售统一登录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2.0</a:t>
            </a:r>
            <a:endParaRPr lang="en-US" altLang="zh-CN" sz="2000" dirty="0" smtClean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营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业受理平台”？</a:t>
            </a:r>
            <a:endParaRPr lang="en-US" altLang="zh-CN" sz="2000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00113" y="4244975"/>
            <a:ext cx="955675" cy="946150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en-US" altLang="zh-CN" sz="4400" dirty="0">
                <a:latin typeface="Tahoma" panose="020B0604030504040204" pitchFamily="34" charset="0"/>
                <a:ea typeface="+mj-ea"/>
              </a:rPr>
              <a:t>2</a:t>
            </a:r>
            <a:endParaRPr lang="zh-CN" altLang="en-US" sz="4400" dirty="0">
              <a:latin typeface="Tahoma" panose="020B0604030504040204" pitchFamily="34" charset="0"/>
              <a:ea typeface="+mj-ea"/>
            </a:endParaRPr>
          </a:p>
        </p:txBody>
      </p:sp>
      <p:sp>
        <p:nvSpPr>
          <p:cNvPr id="9221" name="矩形 38"/>
          <p:cNvSpPr>
            <a:spLocks noChangeArrowheads="1"/>
          </p:cNvSpPr>
          <p:nvPr/>
        </p:nvSpPr>
        <p:spPr bwMode="auto">
          <a:xfrm>
            <a:off x="1836738" y="4025900"/>
            <a:ext cx="30480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“云销售统一登录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2.0</a:t>
            </a: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营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业受理平台”受众面？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567488" y="2147888"/>
            <a:ext cx="955675" cy="944562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en-US" altLang="zh-CN" sz="4400" dirty="0">
                <a:latin typeface="Tahoma" panose="020B0604030504040204" pitchFamily="34" charset="0"/>
                <a:ea typeface="+mj-ea"/>
              </a:rPr>
              <a:t>3</a:t>
            </a:r>
            <a:endParaRPr lang="zh-CN" altLang="en-US" sz="4400" dirty="0">
              <a:latin typeface="Tahoma" panose="020B0604030504040204" pitchFamily="34" charset="0"/>
              <a:ea typeface="+mj-ea"/>
            </a:endParaRPr>
          </a:p>
        </p:txBody>
      </p:sp>
      <p:sp>
        <p:nvSpPr>
          <p:cNvPr id="9223" name="矩形 40"/>
          <p:cNvSpPr>
            <a:spLocks noChangeArrowheads="1"/>
          </p:cNvSpPr>
          <p:nvPr/>
        </p:nvSpPr>
        <p:spPr bwMode="auto">
          <a:xfrm>
            <a:off x="5281613" y="2941638"/>
            <a:ext cx="352742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“云销售统一登录</a:t>
            </a:r>
            <a:r>
              <a:rPr lang="en-US" altLang="zh-CN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2.0</a:t>
            </a:r>
            <a:r>
              <a:rPr lang="zh-CN" altLang="en-US" sz="2000" dirty="0" smtClean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营</a:t>
            </a:r>
            <a:r>
              <a:rPr lang="zh-CN" altLang="en-US" sz="2000" dirty="0">
                <a:solidFill>
                  <a:srgbClr val="FF000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业受理平台”解决什么问题？</a:t>
            </a:r>
            <a:endParaRPr lang="zh-CN" altLang="en-US" sz="2000" dirty="0">
              <a:solidFill>
                <a:srgbClr val="FF000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4" name="矩形 41"/>
          <p:cNvSpPr>
            <a:spLocks noChangeArrowheads="1"/>
          </p:cNvSpPr>
          <p:nvPr/>
        </p:nvSpPr>
        <p:spPr bwMode="auto">
          <a:xfrm>
            <a:off x="1223963" y="2060848"/>
            <a:ext cx="3879850" cy="2067233"/>
          </a:xfrm>
          <a:prstGeom prst="rect">
            <a:avLst/>
          </a:prstGeom>
          <a:noFill/>
          <a:ln w="9525">
            <a:solidFill>
              <a:srgbClr val="009DE6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pPr marL="262255" indent="-174625" algn="just" eaLnBrk="0" hangingPunct="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整合集成全省所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有业务系</a:t>
            </a:r>
            <a:r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统，统一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各营业系</a:t>
            </a:r>
            <a:r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统入口，实现多业务系统的</a:t>
            </a:r>
            <a:r>
              <a:rPr lang="zh-CN" altLang="en-US" sz="1400" dirty="0">
                <a:latin typeface="Tahoma" panose="020B0604030504040204" pitchFamily="34" charset="0"/>
                <a:ea typeface="微软雅黑" panose="020B0503020204020204" pitchFamily="34" charset="-122"/>
              </a:rPr>
              <a:t>一个工号，一个网址，一点登录、一点认证。</a:t>
            </a:r>
            <a:endParaRPr lang="zh-CN" altLang="en-US" sz="1400" dirty="0">
              <a:latin typeface="Tahoma" panose="020B0604030504040204" pitchFamily="34" charset="0"/>
              <a:ea typeface="微软雅黑" panose="020B0503020204020204" pitchFamily="34" charset="-122"/>
            </a:endParaRPr>
          </a:p>
          <a:p>
            <a:pPr marL="262255" indent="-174625" algn="just" eaLnBrk="0" hangingPunct="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包括</a:t>
            </a:r>
            <a:r>
              <a:rPr lang="en-US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云销售（</a:t>
            </a:r>
            <a:r>
              <a:rPr lang="en-US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USS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/BSS/ESS/CBSS</a:t>
            </a:r>
            <a:r>
              <a:rPr lang="zh-CN" altLang="zh-CN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系</a:t>
            </a:r>
            <a:r>
              <a:rPr lang="zh-CN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统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（日后根据需要增加</a:t>
            </a:r>
            <a:r>
              <a:rPr lang="zh-CN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助</a:t>
            </a:r>
            <a:r>
              <a:rPr lang="zh-CN" altLang="zh-CN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销系统、网上商城、无纸化办公系统、弹窗系统、</a:t>
            </a:r>
            <a:r>
              <a:rPr lang="en-US" altLang="zh-CN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CRM</a:t>
            </a:r>
            <a:r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、</a:t>
            </a:r>
            <a:r>
              <a:rPr lang="zh-CN" altLang="zh-CN" sz="1400" dirty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投诉工单系统</a:t>
            </a:r>
            <a:r>
              <a:rPr lang="en-US" altLang="zh-CN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………</a:t>
            </a:r>
            <a:r>
              <a:rPr lang="zh-CN" altLang="en-US" sz="1400" dirty="0" smtClean="0">
                <a:solidFill>
                  <a:schemeClr val="bg2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65313" y="4959350"/>
            <a:ext cx="2989262" cy="1062038"/>
          </a:xfrm>
          <a:prstGeom prst="rect">
            <a:avLst/>
          </a:prstGeom>
          <a:ln>
            <a:solidFill>
              <a:srgbClr val="009DE6"/>
            </a:solidFill>
            <a:prstDash val="dash"/>
          </a:ln>
        </p:spPr>
        <p:txBody>
          <a:bodyPr>
            <a:spAutoFit/>
          </a:bodyPr>
          <a:lstStyle/>
          <a:p>
            <a:pPr marL="262255" indent="-174625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各级渠道营业员、营业班长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262255" indent="-174625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客服代表及维系、管理人员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262255" indent="-174625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各级业务管理人员、支撑人员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05438" y="3948113"/>
            <a:ext cx="3487737" cy="2068512"/>
          </a:xfrm>
          <a:prstGeom prst="rect">
            <a:avLst/>
          </a:prstGeom>
          <a:ln>
            <a:solidFill>
              <a:srgbClr val="009DE6"/>
            </a:solidFill>
            <a:prstDash val="dash"/>
          </a:ln>
        </p:spPr>
        <p:txBody>
          <a:bodyPr>
            <a:spAutoFit/>
          </a:bodyPr>
          <a:lstStyle/>
          <a:p>
            <a:pPr marL="285750" lvl="1" indent="-198755" algn="just" eaLnBrk="0" hangingPunct="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+mj-ea"/>
                <a:ea typeface="+mj-ea"/>
              </a:rPr>
              <a:t>统一登录、单点认证</a:t>
            </a:r>
            <a:r>
              <a:rPr lang="en-US" altLang="zh-CN" sz="1400" dirty="0">
                <a:latin typeface="+mj-ea"/>
                <a:ea typeface="+mj-ea"/>
              </a:rPr>
              <a:t>–</a:t>
            </a: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不用在各系统间频繁登录与切换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285750" lvl="1" indent="-198755" algn="just" eaLnBrk="0" hangingPunct="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+mj-ea"/>
                <a:ea typeface="+mj-ea"/>
              </a:rPr>
              <a:t>简化流程、提升效率</a:t>
            </a:r>
            <a:r>
              <a:rPr lang="en-US" altLang="zh-CN" sz="1400" dirty="0">
                <a:latin typeface="+mj-ea"/>
                <a:ea typeface="+mj-ea"/>
              </a:rPr>
              <a:t>–</a:t>
            </a:r>
            <a:r>
              <a:rPr lang="zh-CN" altLang="en-US" sz="1400" dirty="0">
                <a:solidFill>
                  <a:schemeClr val="bg2"/>
                </a:solidFill>
                <a:latin typeface="+mj-ea"/>
              </a:rPr>
              <a:t>不再人工判断网别、</a:t>
            </a: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缩短开户流程、不再让客户长时间等待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  <a:p>
            <a:pPr marL="285750" lvl="1" indent="-198755" algn="just" eaLnBrk="0" hangingPunct="0">
              <a:lnSpc>
                <a:spcPts val="22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+mj-ea"/>
                <a:ea typeface="+mj-ea"/>
              </a:rPr>
              <a:t>便捷服务、提升感知</a:t>
            </a:r>
            <a:r>
              <a:rPr lang="en-US" altLang="zh-CN" sz="1400" dirty="0">
                <a:latin typeface="+mj-ea"/>
                <a:ea typeface="+mj-ea"/>
              </a:rPr>
              <a:t>–</a:t>
            </a:r>
            <a:r>
              <a:rPr lang="zh-CN" altLang="en-US" sz="1400" dirty="0">
                <a:latin typeface="+mj-ea"/>
                <a:ea typeface="+mj-ea"/>
              </a:rPr>
              <a:t> </a:t>
            </a:r>
            <a:r>
              <a:rPr lang="zh-CN" altLang="en-US" sz="1400" dirty="0">
                <a:solidFill>
                  <a:schemeClr val="bg2"/>
                </a:solidFill>
                <a:latin typeface="+mj-ea"/>
                <a:ea typeface="+mj-ea"/>
              </a:rPr>
              <a:t>快速定位业务受理菜单，提升客户服务感知</a:t>
            </a:r>
            <a:endParaRPr lang="zh-CN" altLang="en-US" sz="140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/>
          <p:nvPr/>
        </p:nvSpPr>
        <p:spPr bwMode="auto">
          <a:xfrm>
            <a:off x="1177925" y="485775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aseline="0">
                <a:solidFill>
                  <a:srgbClr val="716F7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统一营业受理平台视图</a:t>
            </a:r>
            <a:endParaRPr lang="zh-CN" altLang="en-US" sz="20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圆角矩形 7"/>
          <p:cNvSpPr>
            <a:spLocks noChangeArrowheads="1"/>
          </p:cNvSpPr>
          <p:nvPr/>
        </p:nvSpPr>
        <p:spPr bwMode="auto">
          <a:xfrm>
            <a:off x="233363" y="1393825"/>
            <a:ext cx="8677275" cy="9191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9DE6"/>
            </a:solidFill>
            <a:prstDash val="dash"/>
            <a:rou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通过界面嵌入或功能集成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将云销售（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等系统核心生产功能统一整合到统一门户平台，实现全系统的一点认证和一点登录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84213" y="3067050"/>
            <a:ext cx="7775575" cy="3386138"/>
          </a:xfrm>
          <a:prstGeom prst="rect">
            <a:avLst/>
          </a:prstGeom>
          <a:solidFill>
            <a:schemeClr val="accent5">
              <a:lumMod val="75000"/>
              <a:alpha val="45000"/>
            </a:schemeClr>
          </a:solidFill>
          <a:ln>
            <a:solidFill>
              <a:srgbClr val="009DE6"/>
            </a:solidFill>
            <a:prstDash val="solid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914400" y="2460625"/>
            <a:ext cx="1209675" cy="461963"/>
          </a:xfrm>
          <a:prstGeom prst="roundRect">
            <a:avLst/>
          </a:prstGeom>
          <a:solidFill>
            <a:srgbClr val="F18200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</a:rPr>
              <a:t>营业员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16238" y="2460625"/>
            <a:ext cx="1444625" cy="461963"/>
          </a:xfrm>
          <a:prstGeom prst="roundRect">
            <a:avLst/>
          </a:prstGeom>
          <a:solidFill>
            <a:srgbClr val="F18200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营业厅经理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003800" y="2460625"/>
            <a:ext cx="1368425" cy="461963"/>
          </a:xfrm>
          <a:prstGeom prst="roundRect">
            <a:avLst/>
          </a:prstGeom>
          <a:solidFill>
            <a:srgbClr val="F18200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代理商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918325" y="2460625"/>
            <a:ext cx="1325563" cy="461963"/>
          </a:xfrm>
          <a:prstGeom prst="roundRect">
            <a:avLst/>
          </a:prstGeom>
          <a:solidFill>
            <a:srgbClr val="F18200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客服人员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842963" y="3173413"/>
            <a:ext cx="7396162" cy="461962"/>
          </a:xfrm>
          <a:prstGeom prst="roundRect">
            <a:avLst/>
          </a:prstGeom>
          <a:solidFill>
            <a:srgbClr val="009DE6"/>
          </a:soli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统一营业受理平台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957263" y="3790950"/>
            <a:ext cx="1785937" cy="3476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400" dirty="0" smtClean="0">
                <a:latin typeface="+mj-ea"/>
                <a:ea typeface="+mj-ea"/>
              </a:rPr>
              <a:t>云销售（</a:t>
            </a:r>
            <a:r>
              <a:rPr lang="en-US" altLang="zh-CN" sz="1400" dirty="0" smtClean="0">
                <a:latin typeface="+mj-ea"/>
                <a:ea typeface="+mj-ea"/>
              </a:rPr>
              <a:t>USS</a:t>
            </a:r>
            <a:r>
              <a:rPr lang="zh-CN" altLang="en-US" sz="1400" dirty="0" smtClean="0">
                <a:latin typeface="+mj-ea"/>
                <a:ea typeface="+mj-ea"/>
              </a:rPr>
              <a:t>）系统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947988" y="3790950"/>
            <a:ext cx="1414462" cy="3476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BSS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540250" y="3790950"/>
            <a:ext cx="1784350" cy="3476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ESS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532563" y="3790950"/>
            <a:ext cx="1195387" cy="34766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CBSS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957263" y="4244975"/>
            <a:ext cx="1785937" cy="346075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助销系统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947988" y="4264025"/>
            <a:ext cx="1414462" cy="347663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网上商城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540250" y="4244975"/>
            <a:ext cx="1784350" cy="346075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无纸化办公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532563" y="4244975"/>
            <a:ext cx="1195387" cy="346075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弹窗系统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957263" y="4725988"/>
            <a:ext cx="1785937" cy="347662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SAP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947988" y="4746625"/>
            <a:ext cx="1414462" cy="347663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POS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957263" y="5294313"/>
            <a:ext cx="1785937" cy="347662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en-US" altLang="zh-CN" sz="1400" dirty="0">
                <a:latin typeface="+mj-ea"/>
                <a:ea typeface="+mj-ea"/>
              </a:rPr>
              <a:t>CRM</a:t>
            </a:r>
            <a:r>
              <a:rPr lang="zh-CN" altLang="zh-CN" sz="1400" dirty="0">
                <a:latin typeface="+mj-ea"/>
                <a:ea typeface="+mj-ea"/>
              </a:rPr>
              <a:t>（卡管理系统）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947988" y="5314950"/>
            <a:ext cx="1414462" cy="347663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投诉工单系统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957263" y="5722938"/>
            <a:ext cx="1785937" cy="347662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知识库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2947988" y="5735638"/>
            <a:ext cx="1414462" cy="346075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考试系统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573713" y="5507038"/>
            <a:ext cx="1785937" cy="347662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广电</a:t>
            </a:r>
            <a:r>
              <a:rPr lang="en-US" altLang="zh-CN" sz="1400" dirty="0">
                <a:latin typeface="+mj-ea"/>
                <a:ea typeface="+mj-ea"/>
              </a:rPr>
              <a:t>BOSS</a:t>
            </a:r>
            <a:r>
              <a:rPr lang="zh-CN" altLang="zh-CN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532563" y="4718050"/>
            <a:ext cx="1195387" cy="347663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algn="ctr"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沃运营</a:t>
            </a:r>
            <a:r>
              <a:rPr lang="zh-CN" altLang="en-US" sz="1400" dirty="0">
                <a:latin typeface="+mj-ea"/>
                <a:ea typeface="+mj-ea"/>
              </a:rPr>
              <a:t>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540250" y="4718050"/>
            <a:ext cx="1784350" cy="347663"/>
          </a:xfrm>
          <a:prstGeom prst="roundRect">
            <a:avLst/>
          </a:prstGeom>
          <a:solidFill>
            <a:srgbClr val="E1EED2"/>
          </a:solidFill>
          <a:ln>
            <a:noFill/>
          </a:ln>
          <a:effectLst/>
        </p:spPr>
        <p:txBody>
          <a:bodyPr/>
          <a:lstStyle/>
          <a:p>
            <a:pPr eaLnBrk="0" hangingPunct="0">
              <a:buFontTx/>
              <a:buNone/>
              <a:defRPr/>
            </a:pPr>
            <a:r>
              <a:rPr lang="zh-CN" altLang="zh-CN" sz="1400" dirty="0">
                <a:latin typeface="+mj-ea"/>
                <a:ea typeface="+mj-ea"/>
              </a:rPr>
              <a:t>基层积分管理系统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下箭头 36"/>
          <p:cNvSpPr/>
          <p:nvPr/>
        </p:nvSpPr>
        <p:spPr bwMode="auto">
          <a:xfrm>
            <a:off x="1346200" y="2922588"/>
            <a:ext cx="360363" cy="250825"/>
          </a:xfrm>
          <a:prstGeom prst="downArrow">
            <a:avLst/>
          </a:prstGeom>
          <a:solidFill>
            <a:srgbClr val="F18200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3398838" y="2922588"/>
            <a:ext cx="360362" cy="250825"/>
          </a:xfrm>
          <a:prstGeom prst="downArrow">
            <a:avLst/>
          </a:prstGeom>
          <a:solidFill>
            <a:srgbClr val="F18200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39" name="下箭头 38"/>
          <p:cNvSpPr/>
          <p:nvPr/>
        </p:nvSpPr>
        <p:spPr bwMode="auto">
          <a:xfrm>
            <a:off x="5516563" y="2919413"/>
            <a:ext cx="360362" cy="250825"/>
          </a:xfrm>
          <a:prstGeom prst="downArrow">
            <a:avLst/>
          </a:prstGeom>
          <a:solidFill>
            <a:srgbClr val="F18200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40" name="下箭头 39"/>
          <p:cNvSpPr/>
          <p:nvPr/>
        </p:nvSpPr>
        <p:spPr bwMode="auto">
          <a:xfrm>
            <a:off x="7366000" y="2911475"/>
            <a:ext cx="360363" cy="250825"/>
          </a:xfrm>
          <a:prstGeom prst="downArrow">
            <a:avLst/>
          </a:prstGeom>
          <a:solidFill>
            <a:srgbClr val="F18200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42963" y="3689350"/>
            <a:ext cx="7396162" cy="142398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42963" y="5227638"/>
            <a:ext cx="4167187" cy="93662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389563" y="5210175"/>
            <a:ext cx="2849562" cy="95408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  <a:effectLst/>
        </p:spPr>
        <p:txBody>
          <a:bodyPr/>
          <a:lstStyle/>
          <a:p>
            <a:pPr>
              <a:defRPr/>
            </a:pPr>
            <a:endParaRPr lang="zh-CN" altLang="en-US" sz="1800" b="0">
              <a:latin typeface="+mj-ea"/>
              <a:ea typeface="+mj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48175" y="5156200"/>
            <a:ext cx="400050" cy="1019175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zh-CN" altLang="en-US" sz="1400" dirty="0">
                <a:latin typeface="+mj-ea"/>
                <a:ea typeface="+mj-ea"/>
              </a:rPr>
              <a:t>办公系统群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40650" y="5156200"/>
            <a:ext cx="400050" cy="1047750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zh-CN" altLang="en-US" sz="1400" dirty="0">
                <a:latin typeface="+mj-ea"/>
                <a:ea typeface="+mj-ea"/>
              </a:rPr>
              <a:t>外部系统群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59700" y="3859213"/>
            <a:ext cx="400050" cy="1223962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algn="ctr" eaLnBrk="0" hangingPunct="0">
              <a:buFontTx/>
              <a:buNone/>
              <a:defRPr/>
            </a:pPr>
            <a:r>
              <a:rPr lang="zh-CN" altLang="en-US" sz="1400" dirty="0">
                <a:latin typeface="+mj-ea"/>
                <a:ea typeface="+mj-ea"/>
              </a:rPr>
              <a:t>生产系统群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统一登录认证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30763" y="2987675"/>
            <a:ext cx="3992562" cy="273685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250825" y="3298825"/>
            <a:ext cx="4321175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统一登录认证采用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认证方式集成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了云销售（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）系统、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系统，统一各业务系统入口，实现多业务系统的一个工号，一个网址，一点登录、一点认证。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矩形 6"/>
          <p:cNvSpPr>
            <a:spLocks noChangeArrowheads="1"/>
          </p:cNvSpPr>
          <p:nvPr/>
        </p:nvSpPr>
        <p:spPr bwMode="auto">
          <a:xfrm>
            <a:off x="250825" y="2339975"/>
            <a:ext cx="4321175" cy="493713"/>
          </a:xfrm>
          <a:prstGeom prst="rect">
            <a:avLst/>
          </a:prstGeom>
          <a:solidFill>
            <a:srgbClr val="009DE6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统一登录认证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及云销售</a:t>
            </a: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户方案说明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11"/>
          <p:cNvSpPr>
            <a:spLocks noChangeArrowheads="1"/>
          </p:cNvSpPr>
          <p:nvPr/>
        </p:nvSpPr>
        <p:spPr bwMode="auto">
          <a:xfrm>
            <a:off x="250825" y="1268413"/>
            <a:ext cx="8599488" cy="679450"/>
          </a:xfrm>
          <a:prstGeom prst="rect">
            <a:avLst/>
          </a:prstGeom>
          <a:noFill/>
          <a:ln w="9525">
            <a:solidFill>
              <a:srgbClr val="009DE6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zh-CN" altLang="en-US" sz="1600">
                <a:solidFill>
                  <a:srgbClr val="404040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统一登录，单点认证：实现统一登录，作为营业员、客服人员和代理商日常业务操作的唯一入口，无需再登录多个系统重复输入工号密码，减少营业员的操作。</a:t>
            </a:r>
            <a:endParaRPr lang="en-US" altLang="zh-CN" sz="1600">
              <a:solidFill>
                <a:srgbClr val="404040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4830763" y="2339975"/>
            <a:ext cx="3990975" cy="493713"/>
          </a:xfrm>
          <a:prstGeom prst="rect">
            <a:avLst/>
          </a:prstGeom>
          <a:solidFill>
            <a:srgbClr val="009DE6"/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0" hangingPunct="0"/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认证原理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矩形 13"/>
          <p:cNvSpPr>
            <a:spLocks noChangeArrowheads="1"/>
          </p:cNvSpPr>
          <p:nvPr/>
        </p:nvSpPr>
        <p:spPr bwMode="auto">
          <a:xfrm>
            <a:off x="250825" y="2996952"/>
            <a:ext cx="4321175" cy="273685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rou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zh-CN" altLang="en-US" sz="1600" dirty="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0" y="476250"/>
            <a:ext cx="6335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引导式业务受理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413" y="2562225"/>
            <a:ext cx="4449762" cy="3560763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48225" y="2590800"/>
            <a:ext cx="4044950" cy="357505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38454" y="2684563"/>
            <a:ext cx="463369" cy="44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圆角矩形 24"/>
          <p:cNvSpPr/>
          <p:nvPr/>
        </p:nvSpPr>
        <p:spPr>
          <a:xfrm>
            <a:off x="6115050" y="3194050"/>
            <a:ext cx="1554163" cy="330200"/>
          </a:xfrm>
          <a:prstGeom prst="roundRect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输入用户号码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32363" y="5589588"/>
            <a:ext cx="3824287" cy="366712"/>
          </a:xfrm>
          <a:prstGeom prst="roundRect">
            <a:avLst/>
          </a:prstGeom>
          <a:solidFill>
            <a:srgbClr val="FFC000"/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自动根据网别跳转到相应系统的办理页面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5067300" y="4064000"/>
            <a:ext cx="1104900" cy="831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pPr algn="ctr" eaLnBrk="0" hangingPunct="0">
              <a:buFontTx/>
              <a:buNone/>
              <a:defRPr/>
            </a:pPr>
            <a:endParaRPr lang="en-US" altLang="zh-CN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选择办理的业</a:t>
            </a:r>
            <a:r>
              <a:rPr lang="zh-CN" altLang="en-US" sz="1200" dirty="0" smtClean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en-US" altLang="zh-CN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>
              <a:buFontTx/>
              <a:buNone/>
              <a:defRPr/>
            </a:pPr>
            <a:endParaRPr lang="en-US" altLang="zh-CN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245225" y="4044950"/>
            <a:ext cx="1181100" cy="3714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缴费</a:t>
            </a:r>
            <a:endParaRPr lang="zh-CN" altLang="en-US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57925" y="4525963"/>
            <a:ext cx="1147763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补换卡</a:t>
            </a:r>
            <a:endParaRPr lang="zh-CN" altLang="en-US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462838" y="4044950"/>
            <a:ext cx="1168400" cy="346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产品变更</a:t>
            </a:r>
            <a:endParaRPr lang="zh-CN" altLang="en-US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462838" y="4529138"/>
            <a:ext cx="1168400" cy="301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en-US" altLang="zh-CN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200" dirty="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32363" y="3956050"/>
            <a:ext cx="3824287" cy="1255713"/>
          </a:xfrm>
          <a:prstGeom prst="rect">
            <a:avLst/>
          </a:prstGeom>
          <a:noFill/>
          <a:ln w="952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 sz="120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3" name="TextBox 65"/>
          <p:cNvSpPr txBox="1">
            <a:spLocks noChangeArrowheads="1"/>
          </p:cNvSpPr>
          <p:nvPr/>
        </p:nvSpPr>
        <p:spPr bwMode="auto">
          <a:xfrm>
            <a:off x="6280150" y="4897438"/>
            <a:ext cx="1125538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EF82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1200">
              <a:solidFill>
                <a:srgbClr val="EF82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74" name="组合 33"/>
          <p:cNvGrpSpPr/>
          <p:nvPr/>
        </p:nvGrpSpPr>
        <p:grpSpPr bwMode="auto">
          <a:xfrm>
            <a:off x="295275" y="2665413"/>
            <a:ext cx="4275138" cy="3295650"/>
            <a:chOff x="202599" y="1568059"/>
            <a:chExt cx="4347301" cy="2361471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49652" y="1568059"/>
              <a:ext cx="430796" cy="336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圆角矩形 35"/>
            <p:cNvSpPr/>
            <p:nvPr/>
          </p:nvSpPr>
          <p:spPr>
            <a:xfrm>
              <a:off x="1829810" y="2023063"/>
              <a:ext cx="1270452" cy="216127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人为判断网别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59359" y="3136685"/>
              <a:ext cx="1026693" cy="261627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查找业务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6" idx="0"/>
            </p:cNvCxnSpPr>
            <p:nvPr/>
          </p:nvCxnSpPr>
          <p:spPr>
            <a:xfrm>
              <a:off x="2465843" y="1904762"/>
              <a:ext cx="0" cy="118301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6" idx="2"/>
              <a:endCxn id="50" idx="0"/>
            </p:cNvCxnSpPr>
            <p:nvPr/>
          </p:nvCxnSpPr>
          <p:spPr>
            <a:xfrm>
              <a:off x="2465843" y="2239190"/>
              <a:ext cx="0" cy="335565"/>
            </a:xfrm>
            <a:prstGeom prst="straightConnector1">
              <a:avLst/>
            </a:prstGeom>
            <a:ln w="19050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4" idx="2"/>
              <a:endCxn id="41" idx="0"/>
            </p:cNvCxnSpPr>
            <p:nvPr/>
          </p:nvCxnSpPr>
          <p:spPr>
            <a:xfrm>
              <a:off x="2506201" y="2889846"/>
              <a:ext cx="0" cy="255939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1984782" y="3145785"/>
              <a:ext cx="1041222" cy="243427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查找业务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371464" y="3145785"/>
              <a:ext cx="1039607" cy="243427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查找业务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0659" y="2652106"/>
              <a:ext cx="1015393" cy="237740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997697" y="2652106"/>
              <a:ext cx="1017007" cy="237740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384378" y="2652106"/>
              <a:ext cx="1015392" cy="237740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CBSS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44743" y="2574755"/>
              <a:ext cx="1270452" cy="1352500"/>
            </a:xfrm>
            <a:prstGeom prst="rect">
              <a:avLst/>
            </a:prstGeom>
            <a:noFill/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45" idx="2"/>
              <a:endCxn id="42" idx="0"/>
            </p:cNvCxnSpPr>
            <p:nvPr/>
          </p:nvCxnSpPr>
          <p:spPr>
            <a:xfrm>
              <a:off x="3891267" y="2889846"/>
              <a:ext cx="0" cy="255939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3" idx="2"/>
              <a:endCxn id="37" idx="0"/>
            </p:cNvCxnSpPr>
            <p:nvPr/>
          </p:nvCxnSpPr>
          <p:spPr>
            <a:xfrm flipH="1">
              <a:off x="1072705" y="2889846"/>
              <a:ext cx="4842" cy="246839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36" idx="1"/>
              <a:endCxn id="46" idx="0"/>
            </p:cNvCxnSpPr>
            <p:nvPr/>
          </p:nvCxnSpPr>
          <p:spPr>
            <a:xfrm rot="10800000" flipV="1">
              <a:off x="1079163" y="2131126"/>
              <a:ext cx="750647" cy="443629"/>
            </a:xfrm>
            <a:prstGeom prst="bentConnector2">
              <a:avLst/>
            </a:prstGeom>
            <a:ln w="19050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829810" y="2574755"/>
              <a:ext cx="1270452" cy="1352500"/>
            </a:xfrm>
            <a:prstGeom prst="rect">
              <a:avLst/>
            </a:prstGeom>
            <a:noFill/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279448" y="2592955"/>
              <a:ext cx="1270452" cy="1336575"/>
            </a:xfrm>
            <a:prstGeom prst="rect">
              <a:avLst/>
            </a:prstGeom>
            <a:noFill/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72273" y="3658803"/>
              <a:ext cx="1039607" cy="244564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业务办理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986397" y="3658803"/>
              <a:ext cx="1039607" cy="244564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业务办理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371464" y="3658803"/>
              <a:ext cx="1041221" cy="243427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业务办理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>
              <a:off x="3875124" y="3562114"/>
              <a:ext cx="0" cy="226365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2473915" y="3547327"/>
              <a:ext cx="0" cy="227502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1092077" y="3591689"/>
              <a:ext cx="0" cy="227502"/>
            </a:xfrm>
            <a:prstGeom prst="straightConnector1">
              <a:avLst/>
            </a:prstGeom>
            <a:ln w="22225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36" idx="3"/>
              <a:endCxn id="51" idx="0"/>
            </p:cNvCxnSpPr>
            <p:nvPr/>
          </p:nvCxnSpPr>
          <p:spPr>
            <a:xfrm>
              <a:off x="3100262" y="2131126"/>
              <a:ext cx="815219" cy="461829"/>
            </a:xfrm>
            <a:prstGeom prst="bentConnector2">
              <a:avLst/>
            </a:prstGeom>
            <a:ln w="19050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46" idx="1"/>
            </p:cNvCxnSpPr>
            <p:nvPr/>
          </p:nvCxnSpPr>
          <p:spPr>
            <a:xfrm rot="10800000" flipH="1">
              <a:off x="444743" y="2377966"/>
              <a:ext cx="1996885" cy="872470"/>
            </a:xfrm>
            <a:prstGeom prst="bentConnector3">
              <a:avLst>
                <a:gd name="adj1" fmla="val -11639"/>
              </a:avLst>
            </a:prstGeom>
            <a:ln w="19050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圆角矩形 59"/>
            <p:cNvSpPr/>
            <p:nvPr/>
          </p:nvSpPr>
          <p:spPr>
            <a:xfrm>
              <a:off x="202599" y="2141364"/>
              <a:ext cx="831363" cy="172902"/>
            </a:xfrm>
            <a:prstGeom prst="roundRect">
              <a:avLst/>
            </a:prstGeom>
            <a:solidFill>
              <a:srgbClr val="009DE6"/>
            </a:solidFill>
            <a:ln w="9525">
              <a:solidFill>
                <a:srgbClr val="009DE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网别错误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肘形连接符 60"/>
            <p:cNvCxnSpPr/>
            <p:nvPr/>
          </p:nvCxnSpPr>
          <p:spPr>
            <a:xfrm rot="10800000" flipH="1">
              <a:off x="488330" y="2371141"/>
              <a:ext cx="3472351" cy="990771"/>
            </a:xfrm>
            <a:prstGeom prst="bentConnector3">
              <a:avLst>
                <a:gd name="adj1" fmla="val -6586"/>
              </a:avLst>
            </a:prstGeom>
            <a:ln w="19050">
              <a:solidFill>
                <a:srgbClr val="009DE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任意多边形 61"/>
          <p:cNvSpPr/>
          <p:nvPr/>
        </p:nvSpPr>
        <p:spPr bwMode="auto">
          <a:xfrm>
            <a:off x="3954463" y="2324100"/>
            <a:ext cx="495300" cy="395288"/>
          </a:xfrm>
          <a:custGeom>
            <a:avLst/>
            <a:gdLst>
              <a:gd name="connsiteX0" fmla="*/ 0 w 1169043"/>
              <a:gd name="connsiteY0" fmla="*/ 663253 h 917896"/>
              <a:gd name="connsiteX1" fmla="*/ 567160 w 1169043"/>
              <a:gd name="connsiteY1" fmla="*/ 3496 h 917896"/>
              <a:gd name="connsiteX2" fmla="*/ 1169043 w 1169043"/>
              <a:gd name="connsiteY2" fmla="*/ 917896 h 917896"/>
              <a:gd name="connsiteX0-1" fmla="*/ 0 w 1169043"/>
              <a:gd name="connsiteY0-2" fmla="*/ 659757 h 914400"/>
              <a:gd name="connsiteX1-3" fmla="*/ 567160 w 1169043"/>
              <a:gd name="connsiteY1-4" fmla="*/ 0 h 914400"/>
              <a:gd name="connsiteX2-5" fmla="*/ 1169043 w 1169043"/>
              <a:gd name="connsiteY2-6" fmla="*/ 914400 h 914400"/>
              <a:gd name="connsiteX0-7" fmla="*/ 0 w 1169043"/>
              <a:gd name="connsiteY0-8" fmla="*/ 659757 h 914400"/>
              <a:gd name="connsiteX1-9" fmla="*/ 567160 w 1169043"/>
              <a:gd name="connsiteY1-10" fmla="*/ 0 h 914400"/>
              <a:gd name="connsiteX2-11" fmla="*/ 1169043 w 1169043"/>
              <a:gd name="connsiteY2-12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69043" h="914400">
                <a:moveTo>
                  <a:pt x="0" y="659757"/>
                </a:moveTo>
                <a:lnTo>
                  <a:pt x="567160" y="0"/>
                </a:lnTo>
                <a:lnTo>
                  <a:pt x="1169043" y="914400"/>
                </a:lnTo>
              </a:path>
            </a:pathLst>
          </a:cu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dist="101600" dir="462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4133134" y="2267039"/>
            <a:ext cx="121813" cy="124255"/>
          </a:xfrm>
          <a:prstGeom prst="ellipse">
            <a:avLst/>
          </a:prstGeom>
          <a:solidFill>
            <a:srgbClr val="009DE6"/>
          </a:solidFill>
          <a:ln w="101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matte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auto">
          <a:xfrm rot="686223">
            <a:off x="3665538" y="2620963"/>
            <a:ext cx="1019175" cy="414337"/>
          </a:xfrm>
          <a:prstGeom prst="roundRect">
            <a:avLst>
              <a:gd name="adj" fmla="val 20281"/>
            </a:avLst>
          </a:prstGeom>
          <a:solidFill>
            <a:srgbClr val="009DE6"/>
          </a:solidFill>
          <a:ln w="1016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 bwMode="auto">
          <a:xfrm>
            <a:off x="8132763" y="2324100"/>
            <a:ext cx="493712" cy="395288"/>
          </a:xfrm>
          <a:custGeom>
            <a:avLst/>
            <a:gdLst>
              <a:gd name="connsiteX0" fmla="*/ 0 w 1169043"/>
              <a:gd name="connsiteY0" fmla="*/ 663253 h 917896"/>
              <a:gd name="connsiteX1" fmla="*/ 567160 w 1169043"/>
              <a:gd name="connsiteY1" fmla="*/ 3496 h 917896"/>
              <a:gd name="connsiteX2" fmla="*/ 1169043 w 1169043"/>
              <a:gd name="connsiteY2" fmla="*/ 917896 h 917896"/>
              <a:gd name="connsiteX0-1" fmla="*/ 0 w 1169043"/>
              <a:gd name="connsiteY0-2" fmla="*/ 659757 h 914400"/>
              <a:gd name="connsiteX1-3" fmla="*/ 567160 w 1169043"/>
              <a:gd name="connsiteY1-4" fmla="*/ 0 h 914400"/>
              <a:gd name="connsiteX2-5" fmla="*/ 1169043 w 1169043"/>
              <a:gd name="connsiteY2-6" fmla="*/ 914400 h 914400"/>
              <a:gd name="connsiteX0-7" fmla="*/ 0 w 1169043"/>
              <a:gd name="connsiteY0-8" fmla="*/ 659757 h 914400"/>
              <a:gd name="connsiteX1-9" fmla="*/ 567160 w 1169043"/>
              <a:gd name="connsiteY1-10" fmla="*/ 0 h 914400"/>
              <a:gd name="connsiteX2-11" fmla="*/ 1169043 w 1169043"/>
              <a:gd name="connsiteY2-12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69043" h="914400">
                <a:moveTo>
                  <a:pt x="0" y="659757"/>
                </a:moveTo>
                <a:lnTo>
                  <a:pt x="567160" y="0"/>
                </a:lnTo>
                <a:lnTo>
                  <a:pt x="1169043" y="914400"/>
                </a:lnTo>
              </a:path>
            </a:pathLst>
          </a:cu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dist="101600" dir="462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66" name="椭圆 65"/>
          <p:cNvSpPr/>
          <p:nvPr/>
        </p:nvSpPr>
        <p:spPr bwMode="auto">
          <a:xfrm>
            <a:off x="8310441" y="2267039"/>
            <a:ext cx="121623" cy="124255"/>
          </a:xfrm>
          <a:prstGeom prst="ellipse">
            <a:avLst/>
          </a:prstGeom>
          <a:solidFill>
            <a:srgbClr val="EF8201"/>
          </a:solidFill>
          <a:ln w="101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matte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 bwMode="auto">
          <a:xfrm rot="686223">
            <a:off x="7843838" y="2620963"/>
            <a:ext cx="1017587" cy="414337"/>
          </a:xfrm>
          <a:prstGeom prst="roundRect">
            <a:avLst>
              <a:gd name="adj" fmla="val 20281"/>
            </a:avLst>
          </a:prstGeom>
          <a:solidFill>
            <a:srgbClr val="EF8201"/>
          </a:solidFill>
          <a:ln w="1016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08" name="文本框 257"/>
          <p:cNvSpPr txBox="1">
            <a:spLocks noChangeArrowheads="1"/>
          </p:cNvSpPr>
          <p:nvPr/>
        </p:nvSpPr>
        <p:spPr bwMode="auto">
          <a:xfrm rot="631621">
            <a:off x="3706813" y="2692400"/>
            <a:ext cx="855662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老流程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9" name="文本框 258"/>
          <p:cNvSpPr txBox="1">
            <a:spLocks noChangeArrowheads="1"/>
          </p:cNvSpPr>
          <p:nvPr/>
        </p:nvSpPr>
        <p:spPr bwMode="auto">
          <a:xfrm rot="631621">
            <a:off x="7940675" y="2687638"/>
            <a:ext cx="855663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新流程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10" name="下箭头 69"/>
          <p:cNvSpPr>
            <a:spLocks noChangeArrowheads="1"/>
          </p:cNvSpPr>
          <p:nvPr/>
        </p:nvSpPr>
        <p:spPr bwMode="auto">
          <a:xfrm>
            <a:off x="6710363" y="5280025"/>
            <a:ext cx="487362" cy="2190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411" name="下箭头 70"/>
          <p:cNvSpPr>
            <a:spLocks noChangeArrowheads="1"/>
          </p:cNvSpPr>
          <p:nvPr/>
        </p:nvSpPr>
        <p:spPr bwMode="auto">
          <a:xfrm>
            <a:off x="6683375" y="3703638"/>
            <a:ext cx="487363" cy="2190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412" name="文本框 71"/>
          <p:cNvSpPr txBox="1">
            <a:spLocks noChangeArrowheads="1"/>
          </p:cNvSpPr>
          <p:nvPr/>
        </p:nvSpPr>
        <p:spPr bwMode="auto">
          <a:xfrm>
            <a:off x="250825" y="1274763"/>
            <a:ext cx="8713788" cy="830262"/>
          </a:xfrm>
          <a:prstGeom prst="rect">
            <a:avLst/>
          </a:prstGeom>
          <a:noFill/>
          <a:ln w="9525">
            <a:solidFill>
              <a:srgbClr val="009DE6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引导式业务受理，通过快捷输入业务号码，系统自动区分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2/3/4G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，并跳转到相应系统界面。省去了以往的网别判断、重复判断等步骤，提升了业务办理效率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451" y="490538"/>
            <a:ext cx="5400774" cy="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219" tIns="49609" rIns="99219" bIns="49609">
            <a:spAutoFit/>
          </a:bodyPr>
          <a:lstStyle>
            <a:lvl1pPr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50000"/>
              </a:lnSpc>
              <a:buFontTx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云销售统一登录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业受理平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使用条件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087" y="2564904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IE8</a:t>
            </a:r>
            <a:r>
              <a:rPr lang="zh-CN" altLang="en-US" sz="2800" dirty="0" smtClean="0"/>
              <a:t>版本浏览器及以上</a:t>
            </a:r>
            <a:endParaRPr lang="en-US" altLang="zh-CN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5177" y="1484784"/>
            <a:ext cx="712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网络环境为内网（部分代理商需登录</a:t>
            </a:r>
            <a:r>
              <a:rPr lang="en-US" altLang="zh-CN" sz="2800" dirty="0" smtClean="0"/>
              <a:t>VPN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5177" y="4129916"/>
            <a:ext cx="678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登录网址：</a:t>
            </a:r>
            <a:r>
              <a:rPr lang="en-US" altLang="zh-CN" sz="2800" dirty="0" smtClean="0"/>
              <a:t>https://133.0.99.150:7002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73967" y="2996952"/>
            <a:ext cx="7542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（建议使用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浏览器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其他浏览器有可能出现不兼容的情况出现）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5177" y="5445224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使用前下载首页上的“一键配置”并做好浏览</a:t>
            </a:r>
            <a:endParaRPr lang="en-US" altLang="zh-CN" sz="2800" dirty="0" smtClean="0"/>
          </a:p>
          <a:p>
            <a:r>
              <a:rPr lang="zh-CN" altLang="en-US" sz="2800" dirty="0" smtClean="0"/>
              <a:t>  器设置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10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11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12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2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3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4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5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6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7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8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ags/tag9.xml><?xml version="1.0" encoding="utf-8"?>
<p:tagLst xmlns:p="http://schemas.openxmlformats.org/presentationml/2006/main">
  <p:tag name="MH" val="20160326101921"/>
  <p:tag name="MH_LIBRARY" val="CONTENTS"/>
  <p:tag name="MH_AUTOCOLOR" val="TRUE"/>
  <p:tag name="ID" val="545279"/>
  <p:tag name="MH_TYPE" val="CONTENTS_SECTION"/>
</p:tagLst>
</file>

<file path=ppt/theme/theme1.xml><?xml version="1.0" encoding="utf-8"?>
<a:theme xmlns:a="http://schemas.openxmlformats.org/drawingml/2006/main" name="07年客服工作规划思路">
  <a:themeElements>
    <a:clrScheme name="07年客服工作规划思路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7年客服工作规划思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0000"/>
        </a:solidFill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CC0000">
              <a:gamma/>
              <a:shade val="60000"/>
              <a:invGamma/>
            </a:srgbClr>
          </a:prstShdw>
        </a:effectLst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solidFill>
          <a:srgbClr val="CC0000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1"/>
          </a:prstShdw>
        </a:effectLst>
      </a:spPr>
      <a:bodyPr/>
      <a:lstStyle/>
    </a:lnDef>
  </a:objectDefaults>
  <a:extraClrSchemeLst>
    <a:extraClrScheme>
      <a:clrScheme name="07年客服工作规划思路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年客服工作规划思路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年客服工作规划思路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年客服工作规划思路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年客服工作规划思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年客服工作规划思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年客服工作规划思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演示</Application>
  <PresentationFormat>全屏显示(4:3)</PresentationFormat>
  <Paragraphs>408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黑体</vt:lpstr>
      <vt:lpstr>Tahoma</vt:lpstr>
      <vt:lpstr>Calibri</vt:lpstr>
      <vt:lpstr>华文新魏</vt:lpstr>
      <vt:lpstr>07年客服工作规划思路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云销售统一登录2.0营业受理平台—推广期共同运维 </vt:lpstr>
      <vt:lpstr>云销售统一登录2.0营业受理平台—日常运维方式 </vt:lpstr>
      <vt:lpstr>PowerPoint 演示文稿</vt:lpstr>
      <vt:lpstr>云销售运维常见问题分析</vt:lpstr>
      <vt:lpstr>PowerPoint 演示文稿</vt:lpstr>
    </vt:vector>
  </TitlesOfParts>
  <Company>重庆联通分公司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CN=黄燕(女)/OU=客户服务部/O=CQ.Unicom</dc:creator>
  <cp:lastModifiedBy>许彬</cp:lastModifiedBy>
  <cp:revision>14395</cp:revision>
  <cp:lastPrinted>2015-05-08T08:53:00Z</cp:lastPrinted>
  <dcterms:created xsi:type="dcterms:W3CDTF">2007-07-01T06:27:00Z</dcterms:created>
  <dcterms:modified xsi:type="dcterms:W3CDTF">2017-01-11T07:18:16Z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