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1" r:id="rId1"/>
    <p:sldMasterId id="2147483873" r:id="rId2"/>
  </p:sldMasterIdLst>
  <p:notesMasterIdLst>
    <p:notesMasterId r:id="rId14"/>
  </p:notesMasterIdLst>
  <p:sldIdLst>
    <p:sldId id="1267" r:id="rId3"/>
    <p:sldId id="1600" r:id="rId4"/>
    <p:sldId id="1625" r:id="rId5"/>
    <p:sldId id="1624" r:id="rId6"/>
    <p:sldId id="1627" r:id="rId7"/>
    <p:sldId id="1622" r:id="rId8"/>
    <p:sldId id="1601" r:id="rId9"/>
    <p:sldId id="1629" r:id="rId10"/>
    <p:sldId id="1630" r:id="rId11"/>
    <p:sldId id="1607" r:id="rId12"/>
    <p:sldId id="1528" r:id="rId13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华文细黑" panose="02010600040101010101" pitchFamily="2" charset="-122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99"/>
    <a:srgbClr val="FF0066"/>
    <a:srgbClr val="3333FF"/>
    <a:srgbClr val="9999FF"/>
    <a:srgbClr val="3366FF"/>
    <a:srgbClr val="0066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680" autoAdjust="0"/>
  </p:normalViewPr>
  <p:slideViewPr>
    <p:cSldViewPr>
      <p:cViewPr varScale="1">
        <p:scale>
          <a:sx n="97" d="100"/>
          <a:sy n="97" d="100"/>
        </p:scale>
        <p:origin x="2004" y="90"/>
      </p:cViewPr>
      <p:guideLst>
        <p:guide orient="horz" pos="864"/>
        <p:guide pos="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9" tIns="47414" rIns="94829" bIns="47414" numCol="1" anchor="t" anchorCtr="0" compatLnSpc="1">
            <a:prstTxWarp prst="textNoShape">
              <a:avLst/>
            </a:prstTxWarp>
          </a:bodyPr>
          <a:lstStyle>
            <a:lvl1pPr algn="l" defTabSz="947738" eaLnBrk="1" fontAlgn="base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9" tIns="47414" rIns="94829" bIns="47414" numCol="1" anchor="t" anchorCtr="0" compatLnSpc="1">
            <a:prstTxWarp prst="textNoShape">
              <a:avLst/>
            </a:prstTxWarp>
          </a:bodyPr>
          <a:lstStyle>
            <a:lvl1pPr algn="r" defTabSz="947738" eaLnBrk="1" fontAlgn="base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5988" y="744538"/>
            <a:ext cx="4964112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9" tIns="47414" rIns="94829" bIns="474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9" tIns="47414" rIns="94829" bIns="47414" numCol="1" anchor="b" anchorCtr="0" compatLnSpc="1">
            <a:prstTxWarp prst="textNoShape">
              <a:avLst/>
            </a:prstTxWarp>
          </a:bodyPr>
          <a:lstStyle>
            <a:lvl1pPr algn="l" defTabSz="947738" eaLnBrk="1" fontAlgn="base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Tahoma" pitchFamily="34" charset="0"/>
                <a:ea typeface="黑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829" tIns="47414" rIns="94829" bIns="47414" numCol="1" anchor="b" anchorCtr="0" compatLnSpc="1">
            <a:prstTxWarp prst="textNoShape">
              <a:avLst/>
            </a:prstTxWarp>
          </a:bodyPr>
          <a:lstStyle>
            <a:lvl1pPr algn="r" defTabSz="947738" eaLnBrk="1" fontAlgn="base" hangingPunct="1">
              <a:lnSpc>
                <a:spcPct val="100000"/>
              </a:lnSpc>
              <a:defRPr sz="1200" b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85AE84D3-7641-433A-B145-149C307D58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829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9" tIns="47414" rIns="94829" bIns="47414" anchor="b"/>
          <a:lstStyle>
            <a:lvl1pPr defTabSz="947738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 defTabSz="947738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 defTabSz="947738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 defTabSz="947738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 defTabSz="947738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r" eaLnBrk="1" hangingPunct="1"/>
            <a:fld id="{93CDD28E-6712-451E-BF6A-FFF9ED318E7F}" type="slidenum">
              <a:rPr lang="zh-CN" altLang="en-US" sz="1200" b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pPr algn="r" eaLnBrk="1" hangingPunct="1"/>
              <a:t>0</a:t>
            </a:fld>
            <a:endParaRPr lang="en-US" altLang="zh-CN" sz="1200" b="0">
              <a:solidFill>
                <a:schemeClr val="tx1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0347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营业厅、办公网络目前都属于</a:t>
            </a:r>
            <a:r>
              <a:rPr lang="en-US" altLang="zh-CN" dirty="0"/>
              <a:t>DCN</a:t>
            </a:r>
            <a:r>
              <a:rPr lang="zh-CN" altLang="en-US" dirty="0"/>
              <a:t>网的一部分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E84D3-7641-433A-B145-149C307D58D2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8517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原</a:t>
            </a:r>
            <a:r>
              <a:rPr lang="en-US" altLang="zh-CN" dirty="0"/>
              <a:t>BSS</a:t>
            </a:r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 defTabSz="947738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 defTabSz="947738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 defTabSz="947738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 defTabSz="947738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fld id="{F573FD73-91C1-4F7E-9F8B-2A2021B9C6D4}" type="slidenum">
              <a:rPr lang="zh-CN" altLang="en-US" sz="1200" b="0" smtClean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pPr/>
              <a:t>6</a:t>
            </a:fld>
            <a:endParaRPr lang="en-US" altLang="zh-CN" sz="1200" b="0">
              <a:solidFill>
                <a:schemeClr val="tx1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9109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29" tIns="47414" rIns="94829" bIns="47414" anchor="b"/>
          <a:lstStyle>
            <a:lvl1pPr defTabSz="947738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 defTabSz="947738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 defTabSz="947738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 defTabSz="947738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 defTabSz="947738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r" eaLnBrk="1" hangingPunct="1"/>
            <a:fld id="{1E74E258-5E12-4BAC-9A49-D682C544E89E}" type="slidenum">
              <a:rPr lang="zh-CN" altLang="en-US" sz="1200" b="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pPr algn="r" eaLnBrk="1" hangingPunct="1"/>
              <a:t>10</a:t>
            </a:fld>
            <a:endParaRPr lang="en-US" altLang="zh-CN" sz="1200" b="0">
              <a:solidFill>
                <a:schemeClr val="tx1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0582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AutoShap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415CF-B942-4987-ADDE-651A5FD3EE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5493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AutoShap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EC8E0-66DF-48EA-AB8A-8D6DE902A9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37877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1975" y="333375"/>
            <a:ext cx="1908175" cy="5991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7450" y="333375"/>
            <a:ext cx="5572125" cy="5991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AutoShap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FF084-DE66-4CEB-A2CC-996980E9C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786470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511475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3392701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672722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7450" y="1341438"/>
            <a:ext cx="3740150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41438"/>
            <a:ext cx="3740150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8487136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41811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2528079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09430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36501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AutoShap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7F015-7550-41C8-B1C6-7F473E2AB4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077987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490401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4140238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1975" y="333375"/>
            <a:ext cx="1908175" cy="5991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7450" y="333375"/>
            <a:ext cx="5572125" cy="5991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6379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AutoShap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447A3-6347-4B9F-8B97-0843C1CA18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99230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7450" y="1341438"/>
            <a:ext cx="3740150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41438"/>
            <a:ext cx="3740150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AutoShap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5BD28-6D8D-413B-B500-42838CEA6C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2913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AutoShap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3C64F-7D96-4E57-885B-8DD9353AD0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40802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AutoShap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F9DAB-7675-4397-8E4C-338492745D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832394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1D9D6-3CEA-449C-8F40-7E38465131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557486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AutoShap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B4AD8-4B12-4B51-B15D-1764F17098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68003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AutoShape 2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71785-9079-4BAC-BB6E-5BD03A8038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462859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1341438"/>
            <a:ext cx="7632700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7" name="AutoShape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43900" y="6115050"/>
            <a:ext cx="552450" cy="457200"/>
          </a:xfrm>
          <a:prstGeom prst="octagon">
            <a:avLst>
              <a:gd name="adj" fmla="val 2928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sz="1800">
                <a:solidFill>
                  <a:srgbClr val="005C8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77BCB7D-CC6A-42D8-BBDF-5AB1FC16B8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333375"/>
            <a:ext cx="72532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Line 205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030" name="Picture 2056" descr="色条 拷贝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05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84138"/>
            <a:ext cx="1511300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ransition/>
  <p:txStyles>
    <p:titleStyle>
      <a:lvl1pPr algn="just" defTabSz="912813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just" defTabSz="912813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Times New Roman" pitchFamily="18" charset="0"/>
          <a:ea typeface="黑体" pitchFamily="2" charset="-122"/>
        </a:defRPr>
      </a:lvl2pPr>
      <a:lvl3pPr algn="just" defTabSz="912813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Times New Roman" pitchFamily="18" charset="0"/>
          <a:ea typeface="黑体" pitchFamily="2" charset="-122"/>
        </a:defRPr>
      </a:lvl3pPr>
      <a:lvl4pPr algn="just" defTabSz="912813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Times New Roman" pitchFamily="18" charset="0"/>
          <a:ea typeface="黑体" pitchFamily="2" charset="-122"/>
        </a:defRPr>
      </a:lvl4pPr>
      <a:lvl5pPr algn="just" defTabSz="912813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Times New Roman" pitchFamily="18" charset="0"/>
          <a:ea typeface="黑体" pitchFamily="2" charset="-122"/>
        </a:defRPr>
      </a:lvl5pPr>
      <a:lvl6pPr marL="457200" algn="just" defTabSz="912813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Times New Roman" pitchFamily="18" charset="0"/>
          <a:ea typeface="黑体" pitchFamily="2" charset="-122"/>
        </a:defRPr>
      </a:lvl6pPr>
      <a:lvl7pPr marL="914400" algn="just" defTabSz="912813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Times New Roman" pitchFamily="18" charset="0"/>
          <a:ea typeface="黑体" pitchFamily="2" charset="-122"/>
        </a:defRPr>
      </a:lvl7pPr>
      <a:lvl8pPr marL="1371600" algn="just" defTabSz="912813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Times New Roman" pitchFamily="18" charset="0"/>
          <a:ea typeface="黑体" pitchFamily="2" charset="-122"/>
        </a:defRPr>
      </a:lvl8pPr>
      <a:lvl9pPr marL="1828800" algn="just" defTabSz="912813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Times New Roman" pitchFamily="18" charset="0"/>
          <a:ea typeface="黑体" pitchFamily="2" charset="-122"/>
        </a:defRPr>
      </a:lvl9pPr>
    </p:titleStyle>
    <p:bodyStyle>
      <a:lvl1pPr marL="457200" indent="-457200" algn="just" defTabSz="912813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4D4D4D"/>
          </a:solidFill>
          <a:latin typeface="+mn-lt"/>
          <a:ea typeface="+mn-ea"/>
          <a:cs typeface="+mn-cs"/>
        </a:defRPr>
      </a:lvl1pPr>
      <a:lvl2pPr marL="912813" indent="-457200" algn="just" defTabSz="912813" rtl="0" eaLnBrk="0" fontAlgn="base" hangingPunct="0">
        <a:spcBef>
          <a:spcPct val="20000"/>
        </a:spcBef>
        <a:spcAft>
          <a:spcPct val="0"/>
        </a:spcAft>
        <a:buAutoNum type="arabicParenR"/>
        <a:defRPr sz="2400" b="1">
          <a:solidFill>
            <a:srgbClr val="4D4D4D"/>
          </a:solidFill>
          <a:latin typeface="+mn-lt"/>
          <a:ea typeface="+mn-ea"/>
        </a:defRPr>
      </a:lvl2pPr>
      <a:lvl3pPr marL="1370013" indent="-457200" algn="just" defTabSz="912813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4D4D4D"/>
          </a:solidFill>
          <a:latin typeface="+mn-lt"/>
          <a:ea typeface="+mn-ea"/>
        </a:defRPr>
      </a:lvl3pPr>
      <a:lvl4pPr marL="1824038" indent="-457200" algn="just" defTabSz="912813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rgbClr val="4D4D4D"/>
          </a:solidFill>
          <a:latin typeface="+mn-lt"/>
          <a:ea typeface="+mn-ea"/>
        </a:defRPr>
      </a:lvl4pPr>
      <a:lvl5pPr marL="2282825" indent="-457200" algn="just" defTabSz="912813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rgbClr val="4D4D4D"/>
          </a:solidFill>
          <a:latin typeface="+mn-lt"/>
          <a:ea typeface="+mn-ea"/>
        </a:defRPr>
      </a:lvl5pPr>
      <a:lvl6pPr marL="2740025" indent="-457200" algn="just" defTabSz="912813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rgbClr val="4D4D4D"/>
          </a:solidFill>
          <a:latin typeface="+mn-lt"/>
          <a:ea typeface="+mn-ea"/>
        </a:defRPr>
      </a:lvl6pPr>
      <a:lvl7pPr marL="3197225" indent="-457200" algn="just" defTabSz="912813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rgbClr val="4D4D4D"/>
          </a:solidFill>
          <a:latin typeface="+mn-lt"/>
          <a:ea typeface="+mn-ea"/>
        </a:defRPr>
      </a:lvl7pPr>
      <a:lvl8pPr marL="3654425" indent="-457200" algn="just" defTabSz="912813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rgbClr val="4D4D4D"/>
          </a:solidFill>
          <a:latin typeface="+mn-lt"/>
          <a:ea typeface="+mn-ea"/>
        </a:defRPr>
      </a:lvl8pPr>
      <a:lvl9pPr marL="4111625" indent="-457200" algn="just" defTabSz="912813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31" descr="色条 拷贝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9144000" cy="29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205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254000"/>
            <a:ext cx="1801812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1341438"/>
            <a:ext cx="7632700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3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333375"/>
            <a:ext cx="72532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ransition/>
  <p:txStyles>
    <p:titleStyle>
      <a:lvl1pPr algn="just" defTabSz="912813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just" defTabSz="912813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Times New Roman" pitchFamily="18" charset="0"/>
          <a:ea typeface="黑体" pitchFamily="2" charset="-122"/>
        </a:defRPr>
      </a:lvl2pPr>
      <a:lvl3pPr algn="just" defTabSz="912813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Times New Roman" pitchFamily="18" charset="0"/>
          <a:ea typeface="黑体" pitchFamily="2" charset="-122"/>
        </a:defRPr>
      </a:lvl3pPr>
      <a:lvl4pPr algn="just" defTabSz="912813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Times New Roman" pitchFamily="18" charset="0"/>
          <a:ea typeface="黑体" pitchFamily="2" charset="-122"/>
        </a:defRPr>
      </a:lvl4pPr>
      <a:lvl5pPr algn="just" defTabSz="912813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Times New Roman" pitchFamily="18" charset="0"/>
          <a:ea typeface="黑体" pitchFamily="2" charset="-122"/>
        </a:defRPr>
      </a:lvl5pPr>
      <a:lvl6pPr marL="457200" algn="just" defTabSz="912813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Times New Roman" pitchFamily="18" charset="0"/>
          <a:ea typeface="黑体" pitchFamily="2" charset="-122"/>
        </a:defRPr>
      </a:lvl6pPr>
      <a:lvl7pPr marL="914400" algn="just" defTabSz="912813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Times New Roman" pitchFamily="18" charset="0"/>
          <a:ea typeface="黑体" pitchFamily="2" charset="-122"/>
        </a:defRPr>
      </a:lvl7pPr>
      <a:lvl8pPr marL="1371600" algn="just" defTabSz="912813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Times New Roman" pitchFamily="18" charset="0"/>
          <a:ea typeface="黑体" pitchFamily="2" charset="-122"/>
        </a:defRPr>
      </a:lvl8pPr>
      <a:lvl9pPr marL="1828800" algn="just" defTabSz="912813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Times New Roman" pitchFamily="18" charset="0"/>
          <a:ea typeface="黑体" pitchFamily="2" charset="-122"/>
        </a:defRPr>
      </a:lvl9pPr>
    </p:titleStyle>
    <p:bodyStyle>
      <a:lvl1pPr marL="457200" indent="-457200" algn="just" defTabSz="912813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4D4D4D"/>
          </a:solidFill>
          <a:latin typeface="+mn-lt"/>
          <a:ea typeface="+mn-ea"/>
          <a:cs typeface="+mn-cs"/>
        </a:defRPr>
      </a:lvl1pPr>
      <a:lvl2pPr marL="912813" indent="-457200" algn="just" defTabSz="912813" rtl="0" eaLnBrk="0" fontAlgn="base" hangingPunct="0">
        <a:spcBef>
          <a:spcPct val="20000"/>
        </a:spcBef>
        <a:spcAft>
          <a:spcPct val="0"/>
        </a:spcAft>
        <a:buAutoNum type="arabicParenR"/>
        <a:defRPr sz="2400" b="1">
          <a:solidFill>
            <a:srgbClr val="4D4D4D"/>
          </a:solidFill>
          <a:latin typeface="+mn-lt"/>
          <a:ea typeface="+mn-ea"/>
        </a:defRPr>
      </a:lvl2pPr>
      <a:lvl3pPr marL="1370013" indent="-457200" algn="just" defTabSz="912813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4D4D4D"/>
          </a:solidFill>
          <a:latin typeface="+mn-lt"/>
          <a:ea typeface="+mn-ea"/>
        </a:defRPr>
      </a:lvl3pPr>
      <a:lvl4pPr marL="1824038" indent="-457200" algn="just" defTabSz="912813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rgbClr val="4D4D4D"/>
          </a:solidFill>
          <a:latin typeface="+mn-lt"/>
          <a:ea typeface="+mn-ea"/>
        </a:defRPr>
      </a:lvl4pPr>
      <a:lvl5pPr marL="2282825" indent="-457200" algn="just" defTabSz="912813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rgbClr val="4D4D4D"/>
          </a:solidFill>
          <a:latin typeface="+mn-lt"/>
          <a:ea typeface="+mn-ea"/>
        </a:defRPr>
      </a:lvl5pPr>
      <a:lvl6pPr marL="2740025" indent="-457200" algn="just" defTabSz="912813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rgbClr val="4D4D4D"/>
          </a:solidFill>
          <a:latin typeface="+mn-lt"/>
          <a:ea typeface="+mn-ea"/>
        </a:defRPr>
      </a:lvl6pPr>
      <a:lvl7pPr marL="3197225" indent="-457200" algn="just" defTabSz="912813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rgbClr val="4D4D4D"/>
          </a:solidFill>
          <a:latin typeface="+mn-lt"/>
          <a:ea typeface="+mn-ea"/>
        </a:defRPr>
      </a:lvl7pPr>
      <a:lvl8pPr marL="3654425" indent="-457200" algn="just" defTabSz="912813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rgbClr val="4D4D4D"/>
          </a:solidFill>
          <a:latin typeface="+mn-lt"/>
          <a:ea typeface="+mn-ea"/>
        </a:defRPr>
      </a:lvl8pPr>
      <a:lvl9pPr marL="4111625" indent="-457200" algn="just" defTabSz="912813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2268538" y="5300663"/>
            <a:ext cx="4608512" cy="59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5" tIns="48321" rIns="96645" bIns="48321">
            <a:spAutoFit/>
          </a:bodyPr>
          <a:lstStyle>
            <a:lvl1pPr defTabSz="966788">
              <a:defRPr sz="24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 defTabSz="966788">
              <a:defRPr sz="24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 defTabSz="966788">
              <a:defRPr sz="24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 defTabSz="966788">
              <a:defRPr sz="24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 defTabSz="966788">
              <a:defRPr sz="24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algn="ctr" defTabSz="966788" eaLnBrk="0" fontAlgn="ctr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algn="ctr" defTabSz="966788" eaLnBrk="0" fontAlgn="ctr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algn="ctr" defTabSz="966788" eaLnBrk="0" fontAlgn="ctr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algn="ctr" defTabSz="966788" eaLnBrk="0" fontAlgn="ctr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zh-CN" altLang="en-US" sz="2000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中国联通广西分公司信息化事业部</a:t>
            </a:r>
            <a:endParaRPr lang="en-US" altLang="zh-CN" sz="2000" dirty="0"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80000"/>
              </a:lnSpc>
              <a:defRPr/>
            </a:pPr>
            <a:r>
              <a:rPr lang="zh-CN" altLang="en-US" sz="2000" dirty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周建锋</a:t>
            </a:r>
            <a:endParaRPr lang="en-US" sz="2000" dirty="0"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9" name="矩形 2"/>
          <p:cNvSpPr>
            <a:spLocks noChangeArrowheads="1"/>
          </p:cNvSpPr>
          <p:nvPr/>
        </p:nvSpPr>
        <p:spPr bwMode="auto">
          <a:xfrm>
            <a:off x="1512094" y="2636912"/>
            <a:ext cx="6121400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ctr" fontAlgn="ctr">
              <a:lnSpc>
                <a:spcPct val="95000"/>
              </a:lnSpc>
            </a:pPr>
            <a:r>
              <a:rPr lang="zh-CN" altLang="en-US" sz="4000" dirty="0"/>
              <a:t>广西联通</a:t>
            </a:r>
            <a:r>
              <a:rPr lang="en-US" altLang="zh-CN" sz="4000" dirty="0"/>
              <a:t>IT</a:t>
            </a:r>
            <a:r>
              <a:rPr lang="zh-CN" altLang="en-US" sz="4000" dirty="0"/>
              <a:t>承载网概念培训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1187450" y="115888"/>
            <a:ext cx="7027863" cy="666750"/>
          </a:xfrm>
        </p:spPr>
        <p:txBody>
          <a:bodyPr/>
          <a:lstStyle/>
          <a:p>
            <a:br>
              <a:rPr lang="en-US" altLang="zh-CN" dirty="0"/>
            </a:br>
            <a:r>
              <a:rPr lang="en-US" altLang="zh-CN" dirty="0"/>
              <a:t>IT</a:t>
            </a:r>
            <a:r>
              <a:rPr lang="zh-CN" altLang="en-US" dirty="0"/>
              <a:t>承载网规划思路</a:t>
            </a:r>
          </a:p>
        </p:txBody>
      </p:sp>
      <p:pic>
        <p:nvPicPr>
          <p:cNvPr id="9219" name="Picture 84" descr="IT承载网战略要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30313"/>
            <a:ext cx="8662988" cy="562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075"/>
          <p:cNvSpPr>
            <a:spLocks noChangeArrowheads="1"/>
          </p:cNvSpPr>
          <p:nvPr/>
        </p:nvSpPr>
        <p:spPr bwMode="auto">
          <a:xfrm>
            <a:off x="857250" y="2357438"/>
            <a:ext cx="74168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4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谢谢！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IT</a:t>
            </a:r>
            <a:r>
              <a:rPr lang="zh-CN" altLang="en-US"/>
              <a:t>承载网定义及定位</a:t>
            </a:r>
          </a:p>
        </p:txBody>
      </p:sp>
      <p:pic>
        <p:nvPicPr>
          <p:cNvPr id="8195" name="Picture 863" descr="IT承载网定位示意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063875"/>
            <a:ext cx="708025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864"/>
          <p:cNvSpPr txBox="1">
            <a:spLocks noChangeArrowheads="1"/>
          </p:cNvSpPr>
          <p:nvPr/>
        </p:nvSpPr>
        <p:spPr bwMode="auto">
          <a:xfrm>
            <a:off x="2967038" y="2570163"/>
            <a:ext cx="4052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ctr" fontAlgn="ctr">
              <a:lnSpc>
                <a:spcPct val="95000"/>
              </a:lnSpc>
            </a:pPr>
            <a:endParaRPr lang="zh-CN" altLang="en-US"/>
          </a:p>
        </p:txBody>
      </p:sp>
      <p:sp>
        <p:nvSpPr>
          <p:cNvPr id="8197" name="Text Box 865"/>
          <p:cNvSpPr txBox="1">
            <a:spLocks noChangeArrowheads="1"/>
          </p:cNvSpPr>
          <p:nvPr/>
        </p:nvSpPr>
        <p:spPr bwMode="auto">
          <a:xfrm>
            <a:off x="611188" y="2443163"/>
            <a:ext cx="23891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ctr" fontAlgn="ctr">
              <a:lnSpc>
                <a:spcPct val="95000"/>
              </a:lnSpc>
            </a:pPr>
            <a:r>
              <a:rPr lang="en-US" altLang="zh-CN" sz="2200" dirty="0"/>
              <a:t>IT</a:t>
            </a:r>
            <a:r>
              <a:rPr lang="zh-CN" altLang="en-US" sz="2200" dirty="0"/>
              <a:t>承载网的定位：</a:t>
            </a:r>
          </a:p>
        </p:txBody>
      </p:sp>
      <p:sp>
        <p:nvSpPr>
          <p:cNvPr id="8198" name="矩形 1"/>
          <p:cNvSpPr>
            <a:spLocks noChangeArrowheads="1"/>
          </p:cNvSpPr>
          <p:nvPr/>
        </p:nvSpPr>
        <p:spPr bwMode="auto">
          <a:xfrm>
            <a:off x="395288" y="1330325"/>
            <a:ext cx="69992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en-US" altLang="zh-CN" b="0" dirty="0">
                <a:solidFill>
                  <a:schemeClr val="tx1"/>
                </a:solidFill>
              </a:rPr>
              <a:t>IT </a:t>
            </a:r>
            <a:r>
              <a:rPr lang="zh-CN" altLang="en-US" b="0" dirty="0">
                <a:solidFill>
                  <a:schemeClr val="tx1"/>
                </a:solidFill>
              </a:rPr>
              <a:t>承载网定义：</a:t>
            </a:r>
            <a:endParaRPr lang="en-US" altLang="zh-CN" b="0" dirty="0">
              <a:solidFill>
                <a:schemeClr val="tx1"/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</a:rPr>
              <a:t>IT</a:t>
            </a:r>
            <a:r>
              <a:rPr lang="zh-CN" altLang="en-US" b="0" dirty="0">
                <a:solidFill>
                  <a:schemeClr val="tx1"/>
                </a:solidFill>
              </a:rPr>
              <a:t>承载网是为中国联通内部</a:t>
            </a:r>
            <a:r>
              <a:rPr lang="en-US" altLang="zh-CN" b="0" dirty="0">
                <a:solidFill>
                  <a:schemeClr val="tx1"/>
                </a:solidFill>
              </a:rPr>
              <a:t>IT</a:t>
            </a:r>
            <a:r>
              <a:rPr lang="zh-CN" altLang="en-US" b="0" dirty="0">
                <a:solidFill>
                  <a:schemeClr val="tx1"/>
                </a:solidFill>
              </a:rPr>
              <a:t>系统提供端到端网络服务的基于</a:t>
            </a:r>
            <a:r>
              <a:rPr lang="en-US" altLang="zh-CN" b="0" dirty="0">
                <a:solidFill>
                  <a:schemeClr val="tx1"/>
                </a:solidFill>
              </a:rPr>
              <a:t>IP</a:t>
            </a:r>
            <a:r>
              <a:rPr lang="zh-CN" altLang="en-US" b="0" dirty="0">
                <a:solidFill>
                  <a:schemeClr val="tx1"/>
                </a:solidFill>
              </a:rPr>
              <a:t>技术的唯一数据通信网</a:t>
            </a:r>
            <a:r>
              <a:rPr lang="en-US" altLang="zh-CN" b="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zh-CN" b="0" dirty="0">
                <a:solidFill>
                  <a:schemeClr val="tx1"/>
                </a:solidFill>
              </a:rPr>
              <a:t>(</a:t>
            </a:r>
            <a:r>
              <a:rPr lang="zh-CN" altLang="en-US" b="0" dirty="0">
                <a:solidFill>
                  <a:schemeClr val="tx1"/>
                </a:solidFill>
              </a:rPr>
              <a:t>简称</a:t>
            </a:r>
            <a:r>
              <a:rPr lang="en-US" altLang="zh-CN" b="0" dirty="0">
                <a:solidFill>
                  <a:schemeClr val="tx1"/>
                </a:solidFill>
              </a:rPr>
              <a:t>DCN</a:t>
            </a:r>
            <a:r>
              <a:rPr lang="zh-CN" altLang="en-US" b="0" dirty="0">
                <a:solidFill>
                  <a:schemeClr val="tx1"/>
                </a:solidFill>
              </a:rPr>
              <a:t>网</a:t>
            </a:r>
            <a:r>
              <a:rPr lang="en-US" altLang="zh-CN" b="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</a:t>
            </a:r>
            <a:r>
              <a:rPr lang="zh-CN" altLang="en-US" dirty="0"/>
              <a:t>承载网简图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2048C6-6DFD-4D6B-831A-C3CA2C971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68760"/>
            <a:ext cx="8440738" cy="533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503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</a:t>
            </a:r>
            <a:r>
              <a:rPr lang="zh-CN" altLang="en-US" dirty="0"/>
              <a:t>承载网接入对象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8038" y="1556792"/>
            <a:ext cx="7632700" cy="4983162"/>
          </a:xfrm>
        </p:spPr>
        <p:txBody>
          <a:bodyPr/>
          <a:lstStyle/>
          <a:p>
            <a:pPr lvl="0"/>
            <a:r>
              <a:rPr lang="zh-CN" altLang="zh-CN" sz="2000" dirty="0">
                <a:solidFill>
                  <a:schemeClr val="tx1"/>
                </a:solidFill>
              </a:rPr>
              <a:t>管理支撑系统（</a:t>
            </a:r>
            <a:r>
              <a:rPr lang="en-US" altLang="zh-CN" sz="2000" dirty="0">
                <a:solidFill>
                  <a:schemeClr val="tx1"/>
                </a:solidFill>
              </a:rPr>
              <a:t>MSS</a:t>
            </a:r>
            <a:r>
              <a:rPr lang="zh-CN" altLang="zh-CN" sz="2000" dirty="0">
                <a:solidFill>
                  <a:schemeClr val="tx1"/>
                </a:solidFill>
              </a:rPr>
              <a:t>）：</a:t>
            </a:r>
            <a:r>
              <a:rPr lang="en-US" altLang="zh-CN" sz="2000" dirty="0">
                <a:solidFill>
                  <a:schemeClr val="tx1"/>
                </a:solidFill>
              </a:rPr>
              <a:t>OA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ERP</a:t>
            </a:r>
            <a:r>
              <a:rPr lang="zh-CN" altLang="zh-CN" sz="2000" dirty="0">
                <a:solidFill>
                  <a:schemeClr val="tx1"/>
                </a:solidFill>
              </a:rPr>
              <a:t>类、企业综合管理类、公共服务类。</a:t>
            </a:r>
          </a:p>
          <a:p>
            <a:pPr lvl="0"/>
            <a:r>
              <a:rPr lang="zh-CN" altLang="zh-CN" sz="2000" dirty="0">
                <a:solidFill>
                  <a:schemeClr val="tx1"/>
                </a:solidFill>
              </a:rPr>
              <a:t>业务支撑系统（</a:t>
            </a:r>
            <a:r>
              <a:rPr lang="en-US" altLang="zh-CN" sz="2000" dirty="0">
                <a:solidFill>
                  <a:schemeClr val="tx1"/>
                </a:solidFill>
              </a:rPr>
              <a:t>BSS</a:t>
            </a:r>
            <a:r>
              <a:rPr lang="zh-CN" altLang="zh-CN" sz="2000" dirty="0">
                <a:solidFill>
                  <a:schemeClr val="tx1"/>
                </a:solidFill>
              </a:rPr>
              <a:t>）：</a:t>
            </a:r>
            <a:r>
              <a:rPr lang="zh-CN" altLang="en-US" sz="2000" dirty="0">
                <a:solidFill>
                  <a:schemeClr val="tx1"/>
                </a:solidFill>
              </a:rPr>
              <a:t>业务支撑类、</a:t>
            </a:r>
            <a:r>
              <a:rPr lang="zh-CN" altLang="zh-CN" sz="2000" dirty="0">
                <a:solidFill>
                  <a:schemeClr val="tx1"/>
                </a:solidFill>
              </a:rPr>
              <a:t>客户接触类、客户关系管理类、计费结算类。</a:t>
            </a:r>
          </a:p>
          <a:p>
            <a:pPr lvl="0"/>
            <a:r>
              <a:rPr lang="zh-CN" altLang="zh-CN" sz="2000" dirty="0">
                <a:solidFill>
                  <a:schemeClr val="tx1"/>
                </a:solidFill>
              </a:rPr>
              <a:t>运营支撑系统（</a:t>
            </a:r>
            <a:r>
              <a:rPr lang="en-US" altLang="zh-CN" sz="2000" dirty="0">
                <a:solidFill>
                  <a:schemeClr val="tx1"/>
                </a:solidFill>
              </a:rPr>
              <a:t>OSS</a:t>
            </a:r>
            <a:r>
              <a:rPr lang="zh-CN" altLang="zh-CN" sz="2000" dirty="0">
                <a:solidFill>
                  <a:schemeClr val="tx1"/>
                </a:solidFill>
              </a:rPr>
              <a:t>）：资源管理类、服务开通管理类、网络管理类、客户支撑类、基础管理类。</a:t>
            </a:r>
          </a:p>
          <a:p>
            <a:pPr lvl="0"/>
            <a:r>
              <a:rPr lang="zh-CN" altLang="zh-CN" sz="2000" dirty="0">
                <a:solidFill>
                  <a:schemeClr val="tx1"/>
                </a:solidFill>
              </a:rPr>
              <a:t>数据分析类（</a:t>
            </a:r>
            <a:r>
              <a:rPr lang="en-US" altLang="zh-CN" sz="2000" dirty="0">
                <a:solidFill>
                  <a:schemeClr val="tx1"/>
                </a:solidFill>
              </a:rPr>
              <a:t>DSS</a:t>
            </a:r>
            <a:r>
              <a:rPr lang="zh-CN" altLang="zh-CN" sz="2000" dirty="0">
                <a:solidFill>
                  <a:schemeClr val="tx1"/>
                </a:solidFill>
              </a:rPr>
              <a:t>）：经营分析类。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广西放置</a:t>
            </a:r>
            <a:r>
              <a:rPr lang="en-US" altLang="zh-CN" sz="2000" dirty="0">
                <a:solidFill>
                  <a:schemeClr val="tx1"/>
                </a:solidFill>
              </a:rPr>
              <a:t>BSS)</a:t>
            </a:r>
            <a:endParaRPr lang="zh-CN" altLang="zh-CN" sz="2000" dirty="0">
              <a:solidFill>
                <a:schemeClr val="tx1"/>
              </a:solidFill>
            </a:endParaRPr>
          </a:p>
          <a:p>
            <a:pPr lvl="0"/>
            <a:r>
              <a:rPr lang="zh-CN" altLang="zh-CN" sz="2000" dirty="0">
                <a:solidFill>
                  <a:schemeClr val="tx1"/>
                </a:solidFill>
              </a:rPr>
              <a:t>网络基础支撑系统：</a:t>
            </a:r>
            <a:r>
              <a:rPr lang="en-US" altLang="zh-CN" sz="2000" dirty="0">
                <a:solidFill>
                  <a:schemeClr val="tx1"/>
                </a:solidFill>
              </a:rPr>
              <a:t>IT</a:t>
            </a:r>
            <a:r>
              <a:rPr lang="zh-CN" altLang="zh-CN" sz="2000" dirty="0">
                <a:solidFill>
                  <a:schemeClr val="tx1"/>
                </a:solidFill>
              </a:rPr>
              <a:t>网管，基础安全系统。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0"/>
            <a:endParaRPr lang="en-US" altLang="zh-CN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IT</a:t>
            </a:r>
            <a:r>
              <a:rPr lang="zh-CN" altLang="en-US" dirty="0">
                <a:solidFill>
                  <a:schemeClr val="tx1"/>
                </a:solidFill>
              </a:rPr>
              <a:t>承载采用</a:t>
            </a:r>
            <a:r>
              <a:rPr lang="en-US" altLang="zh-CN" dirty="0">
                <a:solidFill>
                  <a:schemeClr val="tx1"/>
                </a:solidFill>
              </a:rPr>
              <a:t>MPLS VPN(</a:t>
            </a:r>
            <a:r>
              <a:rPr lang="zh-CN" altLang="en-US" dirty="0">
                <a:solidFill>
                  <a:schemeClr val="tx1"/>
                </a:solidFill>
              </a:rPr>
              <a:t>多协议标签交换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技术架构来实现系统分类。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63229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各类系统互访原则</a:t>
            </a: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556792"/>
            <a:ext cx="5159916" cy="4071596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EE58640-4E83-4EF2-8D00-847BC09E9703}"/>
              </a:ext>
            </a:extLst>
          </p:cNvPr>
          <p:cNvSpPr txBox="1">
            <a:spLocks/>
          </p:cNvSpPr>
          <p:nvPr/>
        </p:nvSpPr>
        <p:spPr bwMode="auto">
          <a:xfrm>
            <a:off x="1835696" y="5708805"/>
            <a:ext cx="660504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just" defTabSz="912813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just" defTabSz="912813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algn="just" defTabSz="912813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algn="just" defTabSz="912813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algn="just" defTabSz="912813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just" defTabSz="912813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just" defTabSz="912813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just" defTabSz="912813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just" defTabSz="912813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1600" kern="0" dirty="0"/>
              <a:t>跨域访问</a:t>
            </a:r>
          </a:p>
        </p:txBody>
      </p:sp>
    </p:spTree>
    <p:extLst>
      <p:ext uri="{BB962C8B-B14F-4D97-AF65-F5344CB8AC3E}">
        <p14:creationId xmlns:p14="http://schemas.microsoft.com/office/powerpoint/2010/main" val="424299494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</a:t>
            </a:r>
            <a:r>
              <a:rPr lang="zh-CN" altLang="en-US" dirty="0"/>
              <a:t>承载网</a:t>
            </a:r>
            <a:r>
              <a:rPr lang="en-US" altLang="zh-CN" dirty="0"/>
              <a:t>IP</a:t>
            </a:r>
            <a:r>
              <a:rPr lang="zh-CN" altLang="en-US" dirty="0"/>
              <a:t>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3265" y="1340768"/>
            <a:ext cx="7632700" cy="49831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由联通集团总部统一分配。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MSS</a:t>
            </a:r>
            <a:r>
              <a:rPr lang="zh-CN" altLang="en-US" dirty="0"/>
              <a:t>：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采用</a:t>
            </a:r>
            <a:r>
              <a:rPr lang="en-US" altLang="zh-CN" dirty="0">
                <a:solidFill>
                  <a:srgbClr val="FF0000"/>
                </a:solidFill>
              </a:rPr>
              <a:t>10.36.X.X/16</a:t>
            </a:r>
            <a:r>
              <a:rPr lang="zh-CN" altLang="zh-CN" dirty="0">
                <a:solidFill>
                  <a:srgbClr val="FF0000"/>
                </a:solidFill>
              </a:rPr>
              <a:t>～</a:t>
            </a:r>
            <a:r>
              <a:rPr lang="en-US" altLang="zh-CN" dirty="0">
                <a:solidFill>
                  <a:srgbClr val="FF0000"/>
                </a:solidFill>
              </a:rPr>
              <a:t>10.39.X.X/16</a:t>
            </a:r>
            <a:r>
              <a:rPr lang="zh-CN" altLang="zh-CN" dirty="0"/>
              <a:t>段</a:t>
            </a:r>
            <a:r>
              <a:rPr lang="en-US" altLang="zh-CN" dirty="0"/>
              <a:t>IP</a:t>
            </a:r>
            <a:r>
              <a:rPr lang="zh-CN" altLang="zh-CN" dirty="0"/>
              <a:t>地址；原中国联通广西分公司</a:t>
            </a:r>
            <a:r>
              <a:rPr lang="en-US" altLang="zh-CN" dirty="0"/>
              <a:t>MSS</a:t>
            </a:r>
            <a:r>
              <a:rPr lang="zh-CN" altLang="zh-CN" dirty="0"/>
              <a:t>系统使用的地址（</a:t>
            </a:r>
            <a:r>
              <a:rPr lang="en-US" altLang="zh-CN" dirty="0"/>
              <a:t>10.211.X.X</a:t>
            </a:r>
            <a:r>
              <a:rPr lang="zh-CN" altLang="zh-CN" dirty="0"/>
              <a:t>）在过渡阶段整体保留，不再扩大使用范围。在用系统向</a:t>
            </a:r>
            <a:r>
              <a:rPr lang="en-US" altLang="zh-CN" dirty="0"/>
              <a:t>DCN</a:t>
            </a:r>
            <a:r>
              <a:rPr lang="zh-CN" altLang="zh-CN" dirty="0"/>
              <a:t>割接或新建系统上线时均需按照目标</a:t>
            </a:r>
            <a:r>
              <a:rPr lang="en-US" altLang="zh-CN" dirty="0"/>
              <a:t>IP</a:t>
            </a:r>
            <a:r>
              <a:rPr lang="zh-CN" altLang="zh-CN" dirty="0"/>
              <a:t>地址规范进行分配使用；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BSS</a:t>
            </a:r>
            <a:r>
              <a:rPr lang="zh-CN" altLang="en-US" dirty="0"/>
              <a:t>、</a:t>
            </a:r>
            <a:r>
              <a:rPr lang="en-US" altLang="zh-CN" dirty="0"/>
              <a:t>OSS</a:t>
            </a:r>
          </a:p>
          <a:p>
            <a:pPr marL="0" indent="0">
              <a:buNone/>
            </a:pPr>
            <a:r>
              <a:rPr lang="zh-CN" altLang="zh-CN" dirty="0"/>
              <a:t>采用</a:t>
            </a:r>
            <a:r>
              <a:rPr lang="en-US" altLang="zh-CN" dirty="0">
                <a:solidFill>
                  <a:srgbClr val="FF0000"/>
                </a:solidFill>
              </a:rPr>
              <a:t>133.0.X.X/16</a:t>
            </a:r>
            <a:r>
              <a:rPr lang="zh-CN" altLang="zh-CN" dirty="0">
                <a:solidFill>
                  <a:srgbClr val="FF0000"/>
                </a:solidFill>
              </a:rPr>
              <a:t>～</a:t>
            </a:r>
            <a:r>
              <a:rPr lang="en-US" altLang="zh-CN" dirty="0">
                <a:solidFill>
                  <a:srgbClr val="FF0000"/>
                </a:solidFill>
              </a:rPr>
              <a:t>133.31.X.X/16 </a:t>
            </a:r>
            <a:r>
              <a:rPr lang="zh-CN" altLang="zh-CN" dirty="0"/>
              <a:t>共</a:t>
            </a:r>
            <a:r>
              <a:rPr lang="en-US" altLang="zh-CN" dirty="0"/>
              <a:t>32</a:t>
            </a:r>
            <a:r>
              <a:rPr lang="zh-CN" altLang="zh-CN" dirty="0"/>
              <a:t>个</a:t>
            </a:r>
            <a:r>
              <a:rPr lang="en-US" altLang="zh-CN" dirty="0"/>
              <a:t>B</a:t>
            </a:r>
            <a:r>
              <a:rPr lang="zh-CN" altLang="zh-CN" dirty="0"/>
              <a:t>类地址，具体分配如下</a:t>
            </a:r>
            <a:r>
              <a:rPr lang="en-US" altLang="zh-CN" dirty="0"/>
              <a:t>. </a:t>
            </a:r>
            <a:r>
              <a:rPr lang="zh-CN" altLang="en-US" dirty="0"/>
              <a:t>原</a:t>
            </a:r>
            <a:r>
              <a:rPr lang="en-US" altLang="zh-CN" dirty="0"/>
              <a:t>130.59.X.X/16 </a:t>
            </a:r>
            <a:r>
              <a:rPr lang="zh-CN" altLang="en-US" dirty="0"/>
              <a:t>不再扩展使用</a:t>
            </a:r>
            <a:r>
              <a:rPr lang="en-US" altLang="zh-CN" dirty="0"/>
              <a:t>.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459904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广西联通</a:t>
            </a:r>
            <a:r>
              <a:rPr lang="en-US" altLang="zh-CN" dirty="0"/>
              <a:t>IP</a:t>
            </a:r>
            <a:r>
              <a:rPr lang="zh-CN" altLang="en-US" dirty="0"/>
              <a:t>地址规划表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543218"/>
              </p:ext>
            </p:extLst>
          </p:nvPr>
        </p:nvGraphicFramePr>
        <p:xfrm>
          <a:off x="179512" y="1196752"/>
          <a:ext cx="6479952" cy="53006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9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2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区域名称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MSS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域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MSS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BSS/OSS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域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9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区公司本部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10.36.0.0-10.36.31.255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10.211.8.0-10.211.15.255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133.0.X.X-133.0.X.X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9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南宁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10.36.32.0-10.36.63.255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10.211.24.0-10.211.31.255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133.2.X.X-133.2.X.X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柳州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10.36.64.0-10.36.95.255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10.211.32.0-10.211.39.255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133.4.X.X-133.4.X.X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2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桂林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10.36.96.0-10.36.127.255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10.211.40.0-10.211.47.255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133.6.X.X-133.6.X.X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2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梧州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10.36.128.0-10.36.159.255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10.211.48.0-10.211.55.255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133.8.X.X-133.8.X.X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2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玉林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10.36.160.0-10.36.191.255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10.211.56.0-10.211.63.255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133.10.X.X-133.10.X.X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2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百色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10.36.192.0-10.36.223.255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10.211.88.0-10.211.95.255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133.12.X.X-133.13.X.X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2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钦州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10.36.224.0-10.36.255.255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10.211.64.0-10.211.71.255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133.14.X.X-133.15.X.X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2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河池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10.37.0.0-10.37.31.255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10.211.96.0-10.211.103.255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133.16.X.X-133.17.X.X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2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北海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10.37.32.0-10.37.63.255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10.211.72.0-10.211.79.255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133.18.X.X-133.19.X.X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2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防城港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10.37.64.0-10.37.95.255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10.211.80.0-10.211.87.255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133.20.X.X-133.21.X.X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12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贵港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10.37.96.0-10.37.127.255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10.211.120.0-10.211.127.255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133.22.X.X-133.23.X.X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12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贺州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10.37.128.0-10.37.159.255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10.211.104.0-10.211.111.255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133.24.X.X-133.25.X.X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12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崇左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10.37.160.0-10.37.191.255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10.211.128.0-10.211.135.255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133.26.X.X-133.27.X.X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12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来宾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10.37.192.0-10.37.223.255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10.211.112.0-10.211.119.255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133.28.X.X-133.29.X.X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4426" name="文本框 6"/>
          <p:cNvSpPr txBox="1">
            <a:spLocks noChangeArrowheads="1"/>
          </p:cNvSpPr>
          <p:nvPr/>
        </p:nvSpPr>
        <p:spPr bwMode="auto">
          <a:xfrm>
            <a:off x="6732588" y="1557338"/>
            <a:ext cx="216058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fontAlgn="ctr">
              <a:lnSpc>
                <a:spcPct val="95000"/>
              </a:lnSpc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fontAlgn="ctr">
              <a:lnSpc>
                <a:spcPct val="95000"/>
              </a:lnSpc>
            </a:pPr>
            <a:r>
              <a:rPr lang="zh-CN" altLang="en-US" sz="1400" b="0" dirty="0">
                <a:solidFill>
                  <a:schemeClr val="tx1"/>
                </a:solidFill>
              </a:rPr>
              <a:t>原</a:t>
            </a:r>
            <a:r>
              <a:rPr lang="en-US" altLang="zh-CN" sz="1400" b="0" dirty="0">
                <a:solidFill>
                  <a:schemeClr val="tx1"/>
                </a:solidFill>
              </a:rPr>
              <a:t>130.59.X.X</a:t>
            </a:r>
            <a:r>
              <a:rPr lang="zh-CN" altLang="en-US" sz="1400" b="0" dirty="0">
                <a:solidFill>
                  <a:schemeClr val="tx1"/>
                </a:solidFill>
              </a:rPr>
              <a:t>地址段整体保留，不再扩大使用范围，在用系统向</a:t>
            </a:r>
            <a:r>
              <a:rPr lang="en-US" altLang="zh-CN" sz="1400" b="0" dirty="0">
                <a:solidFill>
                  <a:schemeClr val="tx1"/>
                </a:solidFill>
              </a:rPr>
              <a:t>DCN</a:t>
            </a:r>
            <a:r>
              <a:rPr lang="zh-CN" altLang="en-US" sz="1400" b="0" dirty="0">
                <a:solidFill>
                  <a:schemeClr val="tx1"/>
                </a:solidFill>
              </a:rPr>
              <a:t>割接或新建系统上线时均需按照目标</a:t>
            </a:r>
            <a:r>
              <a:rPr lang="en-US" altLang="zh-CN" sz="1400" b="0" dirty="0">
                <a:solidFill>
                  <a:schemeClr val="tx1"/>
                </a:solidFill>
              </a:rPr>
              <a:t>IP</a:t>
            </a:r>
            <a:r>
              <a:rPr lang="zh-CN" altLang="en-US" sz="1400" b="0" dirty="0">
                <a:solidFill>
                  <a:schemeClr val="tx1"/>
                </a:solidFill>
              </a:rPr>
              <a:t>地址规范进行分配使用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</a:t>
            </a:r>
            <a:r>
              <a:rPr lang="zh-CN" altLang="en-US" dirty="0"/>
              <a:t>承载网管理分层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71600" y="22048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732934"/>
              </p:ext>
            </p:extLst>
          </p:nvPr>
        </p:nvGraphicFramePr>
        <p:xfrm>
          <a:off x="179512" y="1700808"/>
          <a:ext cx="8744877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3" imgW="5400760" imgH="2486122" progId="Visio.Drawing.15">
                  <p:embed/>
                </p:oleObj>
              </mc:Choice>
              <mc:Fallback>
                <p:oleObj name="Visio" r:id="rId3" imgW="5400760" imgH="2486122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700808"/>
                        <a:ext cx="8744877" cy="40324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915191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VPN</a:t>
            </a:r>
            <a:r>
              <a:rPr lang="zh-CN" altLang="en-US" dirty="0"/>
              <a:t>方面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001007"/>
              </p:ext>
            </p:extLst>
          </p:nvPr>
        </p:nvGraphicFramePr>
        <p:xfrm>
          <a:off x="899592" y="2348880"/>
          <a:ext cx="7224465" cy="29055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4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4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48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VPN</a:t>
                      </a:r>
                      <a:endParaRPr lang="en-US" sz="1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公网</a:t>
                      </a:r>
                      <a:r>
                        <a:rPr lang="en-US" sz="1600" u="none" strike="noStrike">
                          <a:effectLst/>
                        </a:rPr>
                        <a:t>IP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说明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带宽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面向对象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97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MSS-VPN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121.31.15.151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联通线路</a:t>
                      </a:r>
                      <a:endParaRPr lang="zh-CN" altLang="en-US" sz="16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1G(</a:t>
                      </a:r>
                      <a:r>
                        <a:rPr lang="zh-CN" altLang="en-US" sz="1600" u="none" strike="noStrike">
                          <a:effectLst/>
                        </a:rPr>
                        <a:t>共用</a:t>
                      </a:r>
                      <a:r>
                        <a:rPr lang="en-US" altLang="zh-CN" sz="1600" u="none" strike="noStrike">
                          <a:effectLst/>
                        </a:rPr>
                        <a:t>)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OA</a:t>
                      </a:r>
                      <a:r>
                        <a:rPr lang="zh-CN" altLang="en-US" sz="1600" u="none" strike="noStrike">
                          <a:effectLst/>
                        </a:rPr>
                        <a:t>账号、公司员工</a:t>
                      </a:r>
                      <a:endParaRPr lang="zh-CN" altLang="en-US" sz="16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8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121.31.15.152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1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维护</a:t>
                      </a:r>
                      <a:r>
                        <a:rPr lang="en-US" sz="1600" u="none" strike="noStrike">
                          <a:effectLst/>
                        </a:rPr>
                        <a:t>VPN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u="none" strike="noStrike">
                          <a:effectLst/>
                        </a:rPr>
                        <a:t>121.31.60.234</a:t>
                      </a:r>
                      <a:endParaRPr lang="en-US" altLang="zh-CN" sz="16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联通线路</a:t>
                      </a:r>
                      <a:endParaRPr lang="zh-CN" altLang="en-US" sz="16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1G(</a:t>
                      </a:r>
                      <a:r>
                        <a:rPr lang="zh-CN" altLang="en-US" sz="1600" u="none" strike="noStrike" dirty="0">
                          <a:effectLst/>
                        </a:rPr>
                        <a:t>共用</a:t>
                      </a:r>
                      <a:r>
                        <a:rPr lang="en-US" altLang="zh-CN" sz="1600" u="none" strike="noStrike" dirty="0">
                          <a:effectLst/>
                        </a:rPr>
                        <a:t>)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信息化部员工、合作厂商</a:t>
                      </a:r>
                      <a:endParaRPr lang="zh-CN" altLang="en-US" sz="16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8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BSS-VPN</a:t>
                      </a:r>
                      <a:endParaRPr 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220.200.112.236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联通线路</a:t>
                      </a:r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100M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营业厅、代理商</a:t>
                      </a:r>
                      <a:endParaRPr lang="zh-CN" alt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8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121.31.60.231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联通线路</a:t>
                      </a:r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1G(</a:t>
                      </a:r>
                      <a:r>
                        <a:rPr lang="zh-CN" altLang="en-US" sz="1600" u="none" strike="noStrike" dirty="0">
                          <a:effectLst/>
                        </a:rPr>
                        <a:t>共用</a:t>
                      </a:r>
                      <a:r>
                        <a:rPr lang="en-US" altLang="zh-CN" sz="1600" u="none" strike="noStrike" dirty="0">
                          <a:effectLst/>
                        </a:rPr>
                        <a:t>)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9793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联通OCS方案汇报_v2 3">
  <a:themeElements>
    <a:clrScheme name="联通OCS方案汇报_v2 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联通OCS方案汇报_v2 3">
      <a:majorFont>
        <a:latin typeface="Times New Roman"/>
        <a:ea typeface="黑体"/>
        <a:cs typeface=""/>
      </a:majorFont>
      <a:minorFont>
        <a:latin typeface="Times New Roman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6699"/>
        </a:solidFill>
        <a:ln>
          <a:noFill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none" lIns="84389" tIns="42195" rIns="84389" bIns="42195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ctr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华文细黑" pitchFamily="2" charset="-122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6699"/>
        </a:solidFill>
        <a:ln>
          <a:noFill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none" lIns="84389" tIns="42195" rIns="84389" bIns="42195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ctr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华文细黑" pitchFamily="2" charset="-122"/>
            <a:ea typeface="华文细黑" pitchFamily="2" charset="-122"/>
          </a:defRPr>
        </a:defPPr>
      </a:lstStyle>
    </a:lnDef>
  </a:objectDefaults>
  <a:extraClrSchemeLst>
    <a:extraClrScheme>
      <a:clrScheme name="联通OCS方案汇报_v2 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联通OCS方案汇报_v2 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联通OCS方案汇报_v2 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联通OCS方案汇报_v2 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联通OCS方案汇报_v2 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联通OCS方案汇报_v2 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联通OCS方案汇报_v2 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联通OCS方案汇报_v2 3">
  <a:themeElements>
    <a:clrScheme name="1_联通OCS方案汇报_v2 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联通OCS方案汇报_v2 3">
      <a:majorFont>
        <a:latin typeface="Times New Roman"/>
        <a:ea typeface="黑体"/>
        <a:cs typeface=""/>
      </a:majorFont>
      <a:minorFont>
        <a:latin typeface="Times New Roman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6699"/>
        </a:solidFill>
        <a:ln>
          <a:noFill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none" lIns="84389" tIns="42195" rIns="84389" bIns="42195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ctr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华文细黑" pitchFamily="2" charset="-122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6699"/>
        </a:solidFill>
        <a:ln>
          <a:noFill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none" lIns="84389" tIns="42195" rIns="84389" bIns="42195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ctr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华文细黑" pitchFamily="2" charset="-122"/>
            <a:ea typeface="华文细黑" pitchFamily="2" charset="-122"/>
          </a:defRPr>
        </a:defPPr>
      </a:lstStyle>
    </a:lnDef>
  </a:objectDefaults>
  <a:extraClrSchemeLst>
    <a:extraClrScheme>
      <a:clrScheme name="1_联通OCS方案汇报_v2 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联通OCS方案汇报_v2 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联通OCS方案汇报_v2 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联通OCS方案汇报_v2 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联通OCS方案汇报_v2 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联通OCS方案汇报_v2 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联通OCS方案汇报_v2 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联通OCS方案汇报_v2 3</Template>
  <TotalTime>1656</TotalTime>
  <Pages>0</Pages>
  <Words>645</Words>
  <Characters>0</Characters>
  <Application>Microsoft Office PowerPoint</Application>
  <DocSecurity>0</DocSecurity>
  <PresentationFormat>全屏显示(4:3)</PresentationFormat>
  <Lines>0</Lines>
  <Paragraphs>130</Paragraphs>
  <Slides>11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黑体</vt:lpstr>
      <vt:lpstr>华文细黑</vt:lpstr>
      <vt:lpstr>宋体</vt:lpstr>
      <vt:lpstr>Tahoma</vt:lpstr>
      <vt:lpstr>Times New Roman</vt:lpstr>
      <vt:lpstr>Wingdings</vt:lpstr>
      <vt:lpstr>联通OCS方案汇报_v2 3</vt:lpstr>
      <vt:lpstr>1_联通OCS方案汇报_v2 3</vt:lpstr>
      <vt:lpstr>Visio</vt:lpstr>
      <vt:lpstr>PowerPoint 演示文稿</vt:lpstr>
      <vt:lpstr>IT承载网定义及定位</vt:lpstr>
      <vt:lpstr>IT承载网简图</vt:lpstr>
      <vt:lpstr>IT承载网接入对象</vt:lpstr>
      <vt:lpstr>各类系统互访原则</vt:lpstr>
      <vt:lpstr>IT承载网IP管理</vt:lpstr>
      <vt:lpstr>广西联通IP地址规划表</vt:lpstr>
      <vt:lpstr>IT承载网管理分层</vt:lpstr>
      <vt:lpstr>VPN方面</vt:lpstr>
      <vt:lpstr> IT承载网规划思路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广东联通BSS方案汇报_V0.1</dc:title>
  <dc:subject/>
  <dc:creator>chz</dc:creator>
  <cp:keywords/>
  <dc:description/>
  <cp:lastModifiedBy>周建锋</cp:lastModifiedBy>
  <cp:revision>2144</cp:revision>
  <cp:lastPrinted>1899-12-30T00:00:00Z</cp:lastPrinted>
  <dcterms:created xsi:type="dcterms:W3CDTF">2007-05-14T13:49:12Z</dcterms:created>
  <dcterms:modified xsi:type="dcterms:W3CDTF">2017-09-19T05:37:37Z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