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 id="2147483669" r:id="rId3"/>
  </p:sldMasterIdLst>
  <p:notesMasterIdLst>
    <p:notesMasterId r:id="rId35"/>
  </p:notesMasterIdLst>
  <p:handoutMasterIdLst>
    <p:handoutMasterId r:id="rId36"/>
  </p:handoutMasterIdLst>
  <p:sldIdLst>
    <p:sldId id="675" r:id="rId4"/>
    <p:sldId id="649" r:id="rId5"/>
    <p:sldId id="684" r:id="rId6"/>
    <p:sldId id="713" r:id="rId7"/>
    <p:sldId id="709" r:id="rId8"/>
    <p:sldId id="708" r:id="rId9"/>
    <p:sldId id="650" r:id="rId10"/>
    <p:sldId id="710" r:id="rId11"/>
    <p:sldId id="712" r:id="rId12"/>
    <p:sldId id="711" r:id="rId13"/>
    <p:sldId id="652" r:id="rId14"/>
    <p:sldId id="653" r:id="rId15"/>
    <p:sldId id="654" r:id="rId16"/>
    <p:sldId id="655" r:id="rId17"/>
    <p:sldId id="656" r:id="rId18"/>
    <p:sldId id="657" r:id="rId19"/>
    <p:sldId id="659" r:id="rId20"/>
    <p:sldId id="660" r:id="rId21"/>
    <p:sldId id="662" r:id="rId22"/>
    <p:sldId id="663" r:id="rId23"/>
    <p:sldId id="664" r:id="rId24"/>
    <p:sldId id="665" r:id="rId25"/>
    <p:sldId id="667" r:id="rId26"/>
    <p:sldId id="668" r:id="rId27"/>
    <p:sldId id="670" r:id="rId28"/>
    <p:sldId id="671" r:id="rId29"/>
    <p:sldId id="672" r:id="rId30"/>
    <p:sldId id="673" r:id="rId31"/>
    <p:sldId id="679" r:id="rId32"/>
    <p:sldId id="680" r:id="rId33"/>
    <p:sldId id="682" r:id="rId34"/>
  </p:sldIdLst>
  <p:sldSz cx="9144000" cy="5143500" type="screen16x9"/>
  <p:notesSz cx="6761163" cy="9942513"/>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健君" initials="G" lastIdx="1" clrIdx="0"/>
  <p:cmAuthor id="1" name="未定义"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7B9B9"/>
    <a:srgbClr val="456EA0"/>
    <a:srgbClr val="B2EAED"/>
    <a:srgbClr val="4F81BD"/>
    <a:srgbClr val="009DE3"/>
    <a:srgbClr val="E3735E"/>
    <a:srgbClr val="FCD6B5"/>
    <a:srgbClr val="B7DFE8"/>
    <a:srgbClr val="C96060"/>
    <a:srgbClr val="C3E9E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500" autoAdjust="0"/>
    <p:restoredTop sz="88032" autoAdjust="0"/>
  </p:normalViewPr>
  <p:slideViewPr>
    <p:cSldViewPr>
      <p:cViewPr varScale="1">
        <p:scale>
          <a:sx n="152" d="100"/>
          <a:sy n="152" d="100"/>
        </p:scale>
        <p:origin x="-2364" y="-90"/>
      </p:cViewPr>
      <p:guideLst>
        <p:guide orient="horz" pos="2160"/>
        <p:guide orient="horz" pos="4110"/>
        <p:guide orient="horz" pos="663"/>
        <p:guide orient="horz" pos="1575"/>
        <p:guide orient="horz" pos="3072"/>
        <p:guide orient="horz" pos="486"/>
        <p:guide orient="horz" pos="1620"/>
        <p:guide pos="2880"/>
        <p:guide pos="204"/>
        <p:guide pos="5511"/>
        <p:guide pos="5556"/>
        <p:guide pos="158"/>
        <p:guide pos="5602"/>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1032"/>
    </p:cViewPr>
  </p:sorterViewPr>
  <p:notesViewPr>
    <p:cSldViewPr>
      <p:cViewPr varScale="1">
        <p:scale>
          <a:sx n="52" d="100"/>
          <a:sy n="52" d="100"/>
        </p:scale>
        <p:origin x="2946" y="9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7126"/>
          </a:xfrm>
          <a:prstGeom prst="rect">
            <a:avLst/>
          </a:prstGeom>
        </p:spPr>
        <p:txBody>
          <a:bodyPr vert="horz" lIns="91969" tIns="45984" rIns="91969" bIns="45984" rtlCol="0"/>
          <a:lstStyle>
            <a:lvl1pPr algn="l">
              <a:defRPr sz="1200"/>
            </a:lvl1pPr>
          </a:lstStyle>
          <a:p>
            <a:endParaRPr lang="zh-CN" altLang="en-US"/>
          </a:p>
        </p:txBody>
      </p:sp>
      <p:sp>
        <p:nvSpPr>
          <p:cNvPr id="3" name="日期占位符 2"/>
          <p:cNvSpPr>
            <a:spLocks noGrp="1"/>
          </p:cNvSpPr>
          <p:nvPr>
            <p:ph type="dt" sz="quarter" idx="1"/>
          </p:nvPr>
        </p:nvSpPr>
        <p:spPr>
          <a:xfrm>
            <a:off x="3829762" y="0"/>
            <a:ext cx="2929837" cy="497126"/>
          </a:xfrm>
          <a:prstGeom prst="rect">
            <a:avLst/>
          </a:prstGeom>
        </p:spPr>
        <p:txBody>
          <a:bodyPr vert="horz" lIns="91969" tIns="45984" rIns="91969" bIns="45984" rtlCol="0"/>
          <a:lstStyle>
            <a:lvl1pPr algn="r">
              <a:defRPr sz="1200"/>
            </a:lvl1pPr>
          </a:lstStyle>
          <a:p>
            <a:fld id="{5063D3EB-78EC-421F-BB7C-90EEF1DE86FA}" type="datetimeFigureOut">
              <a:rPr lang="zh-CN" altLang="en-US" smtClean="0"/>
              <a:pPr/>
              <a:t>2017/9/20</a:t>
            </a:fld>
            <a:endParaRPr lang="zh-CN" altLang="en-US"/>
          </a:p>
        </p:txBody>
      </p:sp>
      <p:sp>
        <p:nvSpPr>
          <p:cNvPr id="4" name="页脚占位符 3"/>
          <p:cNvSpPr>
            <a:spLocks noGrp="1"/>
          </p:cNvSpPr>
          <p:nvPr>
            <p:ph type="ftr" sz="quarter" idx="2"/>
          </p:nvPr>
        </p:nvSpPr>
        <p:spPr>
          <a:xfrm>
            <a:off x="0" y="9443661"/>
            <a:ext cx="2929837" cy="497126"/>
          </a:xfrm>
          <a:prstGeom prst="rect">
            <a:avLst/>
          </a:prstGeom>
        </p:spPr>
        <p:txBody>
          <a:bodyPr vert="horz" lIns="91969" tIns="45984" rIns="91969" bIns="45984"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29762" y="9443661"/>
            <a:ext cx="2929837" cy="497126"/>
          </a:xfrm>
          <a:prstGeom prst="rect">
            <a:avLst/>
          </a:prstGeom>
        </p:spPr>
        <p:txBody>
          <a:bodyPr vert="horz" lIns="91969" tIns="45984" rIns="91969" bIns="45984" rtlCol="0" anchor="b"/>
          <a:lstStyle>
            <a:lvl1pPr algn="r">
              <a:defRPr sz="1200"/>
            </a:lvl1pPr>
          </a:lstStyle>
          <a:p>
            <a:fld id="{A2F81E38-3810-41A0-8174-94DC86E0BDC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7126"/>
          </a:xfrm>
          <a:prstGeom prst="rect">
            <a:avLst/>
          </a:prstGeom>
        </p:spPr>
        <p:txBody>
          <a:bodyPr vert="horz" lIns="91969" tIns="45984" rIns="91969" bIns="45984" rtlCol="0"/>
          <a:lstStyle>
            <a:lvl1pPr algn="l">
              <a:defRPr sz="1200"/>
            </a:lvl1pPr>
          </a:lstStyle>
          <a:p>
            <a:endParaRPr lang="zh-CN" altLang="en-US"/>
          </a:p>
        </p:txBody>
      </p:sp>
      <p:sp>
        <p:nvSpPr>
          <p:cNvPr id="3" name="日期占位符 2"/>
          <p:cNvSpPr>
            <a:spLocks noGrp="1"/>
          </p:cNvSpPr>
          <p:nvPr>
            <p:ph type="dt" idx="1"/>
          </p:nvPr>
        </p:nvSpPr>
        <p:spPr>
          <a:xfrm>
            <a:off x="3829762" y="0"/>
            <a:ext cx="2929837" cy="497126"/>
          </a:xfrm>
          <a:prstGeom prst="rect">
            <a:avLst/>
          </a:prstGeom>
        </p:spPr>
        <p:txBody>
          <a:bodyPr vert="horz" lIns="91969" tIns="45984" rIns="91969" bIns="45984" rtlCol="0"/>
          <a:lstStyle>
            <a:lvl1pPr algn="r">
              <a:defRPr sz="1200"/>
            </a:lvl1pPr>
          </a:lstStyle>
          <a:p>
            <a:fld id="{B49EA19C-139C-42B3-9E0A-111D203DC2EA}" type="datetimeFigureOut">
              <a:rPr lang="zh-CN" altLang="en-US" smtClean="0"/>
              <a:pPr/>
              <a:t>2017/9/20</a:t>
            </a:fld>
            <a:endParaRPr lang="zh-CN" altLang="en-US"/>
          </a:p>
        </p:txBody>
      </p:sp>
      <p:sp>
        <p:nvSpPr>
          <p:cNvPr id="4" name="幻灯片图像占位符 3"/>
          <p:cNvSpPr>
            <a:spLocks noGrp="1" noRot="1" noChangeAspect="1"/>
          </p:cNvSpPr>
          <p:nvPr>
            <p:ph type="sldImg" idx="2"/>
          </p:nvPr>
        </p:nvSpPr>
        <p:spPr>
          <a:xfrm>
            <a:off x="66675" y="746125"/>
            <a:ext cx="6627813" cy="3729038"/>
          </a:xfrm>
          <a:prstGeom prst="rect">
            <a:avLst/>
          </a:prstGeom>
          <a:noFill/>
          <a:ln w="12700">
            <a:solidFill>
              <a:prstClr val="black"/>
            </a:solidFill>
          </a:ln>
        </p:spPr>
        <p:txBody>
          <a:bodyPr vert="horz" lIns="91969" tIns="45984" rIns="91969" bIns="45984" rtlCol="0" anchor="ctr"/>
          <a:lstStyle/>
          <a:p>
            <a:endParaRPr lang="zh-CN" altLang="en-US"/>
          </a:p>
        </p:txBody>
      </p:sp>
      <p:sp>
        <p:nvSpPr>
          <p:cNvPr id="5" name="备注占位符 4"/>
          <p:cNvSpPr>
            <a:spLocks noGrp="1"/>
          </p:cNvSpPr>
          <p:nvPr>
            <p:ph type="body" sz="quarter" idx="3"/>
          </p:nvPr>
        </p:nvSpPr>
        <p:spPr>
          <a:xfrm>
            <a:off x="676117" y="4722695"/>
            <a:ext cx="5408930" cy="4474132"/>
          </a:xfrm>
          <a:prstGeom prst="rect">
            <a:avLst/>
          </a:prstGeom>
        </p:spPr>
        <p:txBody>
          <a:bodyPr vert="horz" lIns="91969" tIns="45984" rIns="91969" bIns="45984"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43661"/>
            <a:ext cx="2929837" cy="497126"/>
          </a:xfrm>
          <a:prstGeom prst="rect">
            <a:avLst/>
          </a:prstGeom>
        </p:spPr>
        <p:txBody>
          <a:bodyPr vert="horz" lIns="91969" tIns="45984" rIns="91969" bIns="45984"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2" y="9443661"/>
            <a:ext cx="2929837" cy="497126"/>
          </a:xfrm>
          <a:prstGeom prst="rect">
            <a:avLst/>
          </a:prstGeom>
        </p:spPr>
        <p:txBody>
          <a:bodyPr vert="horz" lIns="91969" tIns="45984" rIns="91969" bIns="45984" rtlCol="0" anchor="b"/>
          <a:lstStyle>
            <a:lvl1pPr algn="r">
              <a:defRPr sz="1200"/>
            </a:lvl1pPr>
          </a:lstStyle>
          <a:p>
            <a:fld id="{F02D8400-7AD2-4CD9-A391-50ADE019D57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165" algn="l" defTabSz="913765" rtl="0" eaLnBrk="1" latinLnBrk="0" hangingPunct="1">
      <a:defRPr sz="1200" kern="1200">
        <a:solidFill>
          <a:schemeClr val="tx1"/>
        </a:solidFill>
        <a:latin typeface="+mn-lt"/>
        <a:ea typeface="+mn-ea"/>
        <a:cs typeface="+mn-cs"/>
      </a:defRPr>
    </a:lvl5pPr>
    <a:lvl6pPr marL="2285365"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idx="4294967295"/>
          </p:nvPr>
        </p:nvSpPr>
        <p:spPr>
          <a:ln>
            <a:miter lim="800000"/>
          </a:ln>
        </p:spPr>
      </p:sp>
      <p:sp>
        <p:nvSpPr>
          <p:cNvPr id="37891" name="备注占位符 2"/>
          <p:cNvSpPr>
            <a:spLocks noGrp="1" noChangeArrowheads="1"/>
          </p:cNvSpPr>
          <p:nvPr>
            <p:ph type="body" idx="4294967295"/>
          </p:nvPr>
        </p:nvSpPr>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2055" descr="色条 拷贝"/>
          <p:cNvPicPr>
            <a:picLocks noChangeAspect="1" noChangeArrowheads="1"/>
          </p:cNvPicPr>
          <p:nvPr/>
        </p:nvPicPr>
        <p:blipFill>
          <a:blip r:embed="rId2" cstate="print"/>
          <a:srcRect/>
          <a:stretch>
            <a:fillRect/>
          </a:stretch>
        </p:blipFill>
        <p:spPr bwMode="auto">
          <a:xfrm>
            <a:off x="0" y="1125150"/>
            <a:ext cx="9144000" cy="2775347"/>
          </a:xfrm>
          <a:prstGeom prst="rect">
            <a:avLst/>
          </a:prstGeom>
          <a:noFill/>
          <a:ln w="9525">
            <a:noFill/>
            <a:miter lim="800000"/>
            <a:headEnd/>
            <a:tailEnd/>
          </a:ln>
        </p:spPr>
      </p:pic>
      <p:sp>
        <p:nvSpPr>
          <p:cNvPr id="5" name="Text Box 16"/>
          <p:cNvSpPr txBox="1">
            <a:spLocks noChangeArrowheads="1"/>
          </p:cNvSpPr>
          <p:nvPr/>
        </p:nvSpPr>
        <p:spPr bwMode="auto">
          <a:xfrm>
            <a:off x="7441060" y="4691711"/>
            <a:ext cx="1234632" cy="246221"/>
          </a:xfrm>
          <a:prstGeom prst="rect">
            <a:avLst/>
          </a:prstGeom>
          <a:noFill/>
          <a:ln>
            <a:noFill/>
          </a:ln>
        </p:spPr>
        <p:txBody>
          <a:bodyPr wrap="none" lIns="91422" tIns="45711" rIns="91422" bIns="45711">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smtClean="0">
                <a:solidFill>
                  <a:srgbClr val="000000"/>
                </a:solidFill>
              </a:rPr>
              <a:t>© CHINAUNICOM</a:t>
            </a:r>
          </a:p>
        </p:txBody>
      </p:sp>
      <p:grpSp>
        <p:nvGrpSpPr>
          <p:cNvPr id="6" name="Group 31"/>
          <p:cNvGrpSpPr/>
          <p:nvPr/>
        </p:nvGrpSpPr>
        <p:grpSpPr bwMode="auto">
          <a:xfrm>
            <a:off x="560390" y="4786312"/>
            <a:ext cx="287337" cy="215504"/>
            <a:chOff x="3742" y="3113"/>
            <a:chExt cx="136" cy="136"/>
          </a:xfrm>
        </p:grpSpPr>
        <p:sp>
          <p:nvSpPr>
            <p:cNvPr id="7"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8"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9" name="Group 34"/>
          <p:cNvGrpSpPr/>
          <p:nvPr/>
        </p:nvGrpSpPr>
        <p:grpSpPr bwMode="auto">
          <a:xfrm>
            <a:off x="250833" y="5003008"/>
            <a:ext cx="287338" cy="215504"/>
            <a:chOff x="3742" y="3113"/>
            <a:chExt cx="136" cy="136"/>
          </a:xfrm>
        </p:grpSpPr>
        <p:sp>
          <p:nvSpPr>
            <p:cNvPr id="10"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1"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12" name="Picture 3" descr="C:\Users\vivianting\Desktop\1234131.png"/>
          <p:cNvPicPr>
            <a:picLocks noChangeAspect="1" noChangeArrowheads="1"/>
          </p:cNvPicPr>
          <p:nvPr/>
        </p:nvPicPr>
        <p:blipFill>
          <a:blip r:embed="rId3" cstate="print"/>
          <a:srcRect/>
          <a:stretch>
            <a:fillRect/>
          </a:stretch>
        </p:blipFill>
        <p:spPr bwMode="auto">
          <a:xfrm>
            <a:off x="7286625" y="161024"/>
            <a:ext cx="1487488" cy="772715"/>
          </a:xfrm>
          <a:prstGeom prst="rect">
            <a:avLst/>
          </a:prstGeom>
          <a:noFill/>
          <a:ln w="9525">
            <a:noFill/>
            <a:miter lim="800000"/>
            <a:headEnd/>
            <a:tailEnd/>
          </a:ln>
        </p:spPr>
      </p:pic>
      <p:sp>
        <p:nvSpPr>
          <p:cNvPr id="3074" name="Rectangle 2"/>
          <p:cNvSpPr>
            <a:spLocks noGrp="1" noChangeArrowheads="1"/>
          </p:cNvSpPr>
          <p:nvPr>
            <p:ph type="ctrTitle" hasCustomPrompt="1"/>
          </p:nvPr>
        </p:nvSpPr>
        <p:spPr>
          <a:xfrm>
            <a:off x="468323" y="1815666"/>
            <a:ext cx="8207375" cy="1512168"/>
          </a:xfrm>
        </p:spPr>
        <p:txBody>
          <a:bodyPr/>
          <a:lstStyle>
            <a:lvl1pPr marL="0" algn="ctr">
              <a:lnSpc>
                <a:spcPct val="150000"/>
              </a:lnSpc>
              <a:defRPr sz="4400" baseline="0">
                <a:solidFill>
                  <a:schemeClr val="bg1"/>
                </a:solidFill>
              </a:defRPr>
            </a:lvl1pPr>
          </a:lstStyle>
          <a:p>
            <a:r>
              <a:rPr lang="zh-CN" altLang="en-US" dirty="0"/>
              <a:t>主</a:t>
            </a:r>
            <a:r>
              <a:rPr lang="zh-CN" altLang="en-US" dirty="0" smtClean="0"/>
              <a:t>标题：雅黑</a:t>
            </a:r>
            <a:r>
              <a:rPr lang="en-US" altLang="zh-CN" smtClean="0"/>
              <a:t>/44pt</a:t>
            </a:r>
            <a:endParaRPr lang="en-US" altLang="zh-CN" dirty="0"/>
          </a:p>
        </p:txBody>
      </p:sp>
      <p:pic>
        <p:nvPicPr>
          <p:cNvPr id="13" name="Picture 2055" descr="色条 拷贝"/>
          <p:cNvPicPr>
            <a:picLocks noChangeAspect="1" noChangeArrowheads="1"/>
          </p:cNvPicPr>
          <p:nvPr userDrawn="1"/>
        </p:nvPicPr>
        <p:blipFill>
          <a:blip r:embed="rId2" cstate="print"/>
          <a:srcRect/>
          <a:stretch>
            <a:fillRect/>
          </a:stretch>
        </p:blipFill>
        <p:spPr bwMode="auto">
          <a:xfrm>
            <a:off x="0" y="1125150"/>
            <a:ext cx="9144000" cy="2775347"/>
          </a:xfrm>
          <a:prstGeom prst="rect">
            <a:avLst/>
          </a:prstGeom>
          <a:noFill/>
          <a:ln w="9525">
            <a:noFill/>
            <a:miter lim="800000"/>
            <a:headEnd/>
            <a:tailEnd/>
          </a:ln>
        </p:spPr>
      </p:pic>
      <p:sp>
        <p:nvSpPr>
          <p:cNvPr id="14" name="Text Box 16"/>
          <p:cNvSpPr txBox="1">
            <a:spLocks noChangeArrowheads="1"/>
          </p:cNvSpPr>
          <p:nvPr userDrawn="1"/>
        </p:nvSpPr>
        <p:spPr bwMode="auto">
          <a:xfrm>
            <a:off x="7441060" y="4691711"/>
            <a:ext cx="1234632" cy="246221"/>
          </a:xfrm>
          <a:prstGeom prst="rect">
            <a:avLst/>
          </a:prstGeom>
          <a:noFill/>
          <a:ln>
            <a:noFill/>
          </a:ln>
        </p:spPr>
        <p:txBody>
          <a:bodyPr wrap="none" lIns="91422" tIns="45711" rIns="91422" bIns="45711">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smtClean="0">
                <a:solidFill>
                  <a:srgbClr val="000000"/>
                </a:solidFill>
              </a:rPr>
              <a:t>© CHINAUNICOM</a:t>
            </a:r>
          </a:p>
        </p:txBody>
      </p:sp>
      <p:grpSp>
        <p:nvGrpSpPr>
          <p:cNvPr id="15" name="Group 31"/>
          <p:cNvGrpSpPr/>
          <p:nvPr userDrawn="1"/>
        </p:nvGrpSpPr>
        <p:grpSpPr bwMode="auto">
          <a:xfrm>
            <a:off x="560390" y="4786312"/>
            <a:ext cx="287337" cy="215504"/>
            <a:chOff x="3742" y="3113"/>
            <a:chExt cx="136" cy="136"/>
          </a:xfrm>
        </p:grpSpPr>
        <p:sp>
          <p:nvSpPr>
            <p:cNvPr id="16"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7"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18" name="Group 34"/>
          <p:cNvGrpSpPr/>
          <p:nvPr userDrawn="1"/>
        </p:nvGrpSpPr>
        <p:grpSpPr bwMode="auto">
          <a:xfrm>
            <a:off x="250833" y="5003008"/>
            <a:ext cx="287338" cy="215504"/>
            <a:chOff x="3742" y="3113"/>
            <a:chExt cx="136" cy="136"/>
          </a:xfrm>
        </p:grpSpPr>
        <p:sp>
          <p:nvSpPr>
            <p:cNvPr id="19"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20"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21" name="Picture 3" descr="C:\Users\vivianting\Desktop\1234131.png"/>
          <p:cNvPicPr>
            <a:picLocks noChangeAspect="1" noChangeArrowheads="1"/>
          </p:cNvPicPr>
          <p:nvPr userDrawn="1"/>
        </p:nvPicPr>
        <p:blipFill>
          <a:blip r:embed="rId3" cstate="print"/>
          <a:srcRect/>
          <a:stretch>
            <a:fillRect/>
          </a:stretch>
        </p:blipFill>
        <p:spPr bwMode="auto">
          <a:xfrm>
            <a:off x="7286625" y="161024"/>
            <a:ext cx="1487488" cy="77271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par>
                                <p:cTn id="14"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15" dur="3000" spd="-100000" fill="hold"/>
                                        <p:tgtEl>
                                          <p:spTgt spid="6"/>
                                        </p:tgtEl>
                                        <p:attrNameLst>
                                          <p:attrName>ppt_x</p:attrName>
                                          <p:attrName>ppt_y</p:attrName>
                                        </p:attrNameLst>
                                      </p:cBhvr>
                                      <p:rCtr x="-2147483648" y="-2147483648"/>
                                    </p:animMotion>
                                  </p:childTnLst>
                                </p:cTn>
                              </p:par>
                              <p:par>
                                <p:cTn id="16" presetID="26" presetClass="emph" presetSubtype="0" repeatCount="indefinite" fill="hold" nodeType="withEffect">
                                  <p:stCondLst>
                                    <p:cond delay="1200"/>
                                  </p:stCondLst>
                                  <p:childTnLst>
                                    <p:animEffect transition="out" filter="fade">
                                      <p:cBhvr>
                                        <p:cTn id="17" dur="1000" tmFilter="0, 0; .2, .5; .8, .5; 1, 0"/>
                                        <p:tgtEl>
                                          <p:spTgt spid="6"/>
                                        </p:tgtEl>
                                      </p:cBhvr>
                                    </p:animEffect>
                                    <p:animScale>
                                      <p:cBhvr>
                                        <p:cTn id="18" dur="500" autoRev="1" fill="hold"/>
                                        <p:tgtEl>
                                          <p:spTgt spid="6"/>
                                        </p:tgtEl>
                                      </p:cBhvr>
                                      <p:by x="105000" y="105000"/>
                                    </p:animScale>
                                  </p:childTnLst>
                                </p:cTn>
                              </p:par>
                              <p:par>
                                <p:cTn id="19" presetID="53" presetClass="entr" presetSubtype="16" fill="hold" nodeType="withEffect">
                                  <p:stCondLst>
                                    <p:cond delay="60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par>
                                <p:cTn id="24"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25" dur="3000" fill="hold"/>
                                        <p:tgtEl>
                                          <p:spTgt spid="9"/>
                                        </p:tgtEl>
                                        <p:attrNameLst>
                                          <p:attrName>ppt_x</p:attrName>
                                          <p:attrName>ppt_y</p:attrName>
                                        </p:attrNameLst>
                                      </p:cBhvr>
                                      <p:rCtr x="-2147483648" y="-2147483648"/>
                                    </p:animMotion>
                                  </p:childTnLst>
                                </p:cTn>
                              </p:par>
                              <p:par>
                                <p:cTn id="26" presetID="26" presetClass="emph" presetSubtype="0" repeatCount="indefinite" fill="hold" nodeType="withEffect">
                                  <p:stCondLst>
                                    <p:cond delay="1700"/>
                                  </p:stCondLst>
                                  <p:childTnLst>
                                    <p:animEffect transition="out" filter="fade">
                                      <p:cBhvr>
                                        <p:cTn id="27" dur="1000" tmFilter="0, 0; .2, .5; .8, .5; 1, 0"/>
                                        <p:tgtEl>
                                          <p:spTgt spid="9"/>
                                        </p:tgtEl>
                                      </p:cBhvr>
                                    </p:animEffect>
                                    <p:animScale>
                                      <p:cBhvr>
                                        <p:cTn id="28" dur="500" autoRev="1" fill="hold"/>
                                        <p:tgtEl>
                                          <p:spTgt spid="9"/>
                                        </p:tgtEl>
                                      </p:cBhvr>
                                      <p:by x="105000" y="105000"/>
                                    </p:animScale>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1500"/>
                            </p:stCondLst>
                            <p:childTnLst>
                              <p:par>
                                <p:cTn id="33" presetID="53" presetClass="entr" presetSubtype="16"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1000" fill="hold"/>
                                        <p:tgtEl>
                                          <p:spTgt spid="15"/>
                                        </p:tgtEl>
                                        <p:attrNameLst>
                                          <p:attrName>ppt_w</p:attrName>
                                        </p:attrNameLst>
                                      </p:cBhvr>
                                      <p:tavLst>
                                        <p:tav tm="0">
                                          <p:val>
                                            <p:fltVal val="0"/>
                                          </p:val>
                                        </p:tav>
                                        <p:tav tm="100000">
                                          <p:val>
                                            <p:strVal val="#ppt_w"/>
                                          </p:val>
                                        </p:tav>
                                      </p:tavLst>
                                    </p:anim>
                                    <p:anim calcmode="lin" valueType="num">
                                      <p:cBhvr>
                                        <p:cTn id="36" dur="1000" fill="hold"/>
                                        <p:tgtEl>
                                          <p:spTgt spid="15"/>
                                        </p:tgtEl>
                                        <p:attrNameLst>
                                          <p:attrName>ppt_h</p:attrName>
                                        </p:attrNameLst>
                                      </p:cBhvr>
                                      <p:tavLst>
                                        <p:tav tm="0">
                                          <p:val>
                                            <p:fltVal val="0"/>
                                          </p:val>
                                        </p:tav>
                                        <p:tav tm="100000">
                                          <p:val>
                                            <p:strVal val="#ppt_h"/>
                                          </p:val>
                                        </p:tav>
                                      </p:tavLst>
                                    </p:anim>
                                    <p:animEffect transition="in" filter="fade">
                                      <p:cBhvr>
                                        <p:cTn id="37" dur="1000"/>
                                        <p:tgtEl>
                                          <p:spTgt spid="15"/>
                                        </p:tgtEl>
                                      </p:cBhvr>
                                    </p:animEffect>
                                  </p:childTnLst>
                                </p:cTn>
                              </p:par>
                              <p:par>
                                <p:cTn id="38"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39" dur="3000" spd="-100000" fill="hold"/>
                                        <p:tgtEl>
                                          <p:spTgt spid="15"/>
                                        </p:tgtEl>
                                        <p:attrNameLst>
                                          <p:attrName>ppt_x</p:attrName>
                                          <p:attrName>ppt_y</p:attrName>
                                        </p:attrNameLst>
                                      </p:cBhvr>
                                      <p:rCtr x="-2147483648" y="-2147483648"/>
                                    </p:animMotion>
                                  </p:childTnLst>
                                </p:cTn>
                              </p:par>
                              <p:par>
                                <p:cTn id="40" presetID="26" presetClass="emph" presetSubtype="0" repeatCount="indefinite" fill="hold" nodeType="withEffect">
                                  <p:stCondLst>
                                    <p:cond delay="1200"/>
                                  </p:stCondLst>
                                  <p:childTnLst>
                                    <p:animEffect transition="out" filter="fade">
                                      <p:cBhvr>
                                        <p:cTn id="41" dur="1000" tmFilter="0, 0; .2, .5; .8, .5; 1, 0"/>
                                        <p:tgtEl>
                                          <p:spTgt spid="15"/>
                                        </p:tgtEl>
                                      </p:cBhvr>
                                    </p:animEffect>
                                    <p:animScale>
                                      <p:cBhvr>
                                        <p:cTn id="42" dur="500" autoRev="1" fill="hold"/>
                                        <p:tgtEl>
                                          <p:spTgt spid="15"/>
                                        </p:tgtEl>
                                      </p:cBhvr>
                                      <p:by x="105000" y="105000"/>
                                    </p:animScale>
                                  </p:childTnLst>
                                </p:cTn>
                              </p:par>
                              <p:par>
                                <p:cTn id="43" presetID="53" presetClass="entr" presetSubtype="16" fill="hold" nodeType="withEffect">
                                  <p:stCondLst>
                                    <p:cond delay="600"/>
                                  </p:stCondLst>
                                  <p:childTnLst>
                                    <p:set>
                                      <p:cBhvr>
                                        <p:cTn id="44" dur="1" fill="hold">
                                          <p:stCondLst>
                                            <p:cond delay="0"/>
                                          </p:stCondLst>
                                        </p:cTn>
                                        <p:tgtEl>
                                          <p:spTgt spid="18"/>
                                        </p:tgtEl>
                                        <p:attrNameLst>
                                          <p:attrName>style.visibility</p:attrName>
                                        </p:attrNameLst>
                                      </p:cBhvr>
                                      <p:to>
                                        <p:strVal val="visible"/>
                                      </p:to>
                                    </p:set>
                                    <p:anim calcmode="lin" valueType="num">
                                      <p:cBhvr>
                                        <p:cTn id="45" dur="1000" fill="hold"/>
                                        <p:tgtEl>
                                          <p:spTgt spid="18"/>
                                        </p:tgtEl>
                                        <p:attrNameLst>
                                          <p:attrName>ppt_w</p:attrName>
                                        </p:attrNameLst>
                                      </p:cBhvr>
                                      <p:tavLst>
                                        <p:tav tm="0">
                                          <p:val>
                                            <p:fltVal val="0"/>
                                          </p:val>
                                        </p:tav>
                                        <p:tav tm="100000">
                                          <p:val>
                                            <p:strVal val="#ppt_w"/>
                                          </p:val>
                                        </p:tav>
                                      </p:tavLst>
                                    </p:anim>
                                    <p:anim calcmode="lin" valueType="num">
                                      <p:cBhvr>
                                        <p:cTn id="46" dur="1000" fill="hold"/>
                                        <p:tgtEl>
                                          <p:spTgt spid="18"/>
                                        </p:tgtEl>
                                        <p:attrNameLst>
                                          <p:attrName>ppt_h</p:attrName>
                                        </p:attrNameLst>
                                      </p:cBhvr>
                                      <p:tavLst>
                                        <p:tav tm="0">
                                          <p:val>
                                            <p:fltVal val="0"/>
                                          </p:val>
                                        </p:tav>
                                        <p:tav tm="100000">
                                          <p:val>
                                            <p:strVal val="#ppt_h"/>
                                          </p:val>
                                        </p:tav>
                                      </p:tavLst>
                                    </p:anim>
                                    <p:animEffect transition="in" filter="fade">
                                      <p:cBhvr>
                                        <p:cTn id="47" dur="1000"/>
                                        <p:tgtEl>
                                          <p:spTgt spid="18"/>
                                        </p:tgtEl>
                                      </p:cBhvr>
                                    </p:animEffect>
                                  </p:childTnLst>
                                </p:cTn>
                              </p:par>
                              <p:par>
                                <p:cTn id="48"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49" dur="3000" fill="hold"/>
                                        <p:tgtEl>
                                          <p:spTgt spid="18"/>
                                        </p:tgtEl>
                                        <p:attrNameLst>
                                          <p:attrName>ppt_x</p:attrName>
                                          <p:attrName>ppt_y</p:attrName>
                                        </p:attrNameLst>
                                      </p:cBhvr>
                                      <p:rCtr x="-2147483648" y="-2147483648"/>
                                    </p:animMotion>
                                  </p:childTnLst>
                                </p:cTn>
                              </p:par>
                              <p:par>
                                <p:cTn id="50" presetID="26" presetClass="emph" presetSubtype="0" repeatCount="indefinite" fill="hold" nodeType="withEffect">
                                  <p:stCondLst>
                                    <p:cond delay="1700"/>
                                  </p:stCondLst>
                                  <p:childTnLst>
                                    <p:animEffect transition="out" filter="fade">
                                      <p:cBhvr>
                                        <p:cTn id="51" dur="1000" tmFilter="0, 0; .2, .5; .8, .5; 1, 0"/>
                                        <p:tgtEl>
                                          <p:spTgt spid="18"/>
                                        </p:tgtEl>
                                      </p:cBhvr>
                                    </p:animEffect>
                                    <p:animScale>
                                      <p:cBhvr>
                                        <p:cTn id="52" dur="5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2055" descr="色条 拷贝"/>
          <p:cNvPicPr>
            <a:picLocks noChangeAspect="1" noChangeArrowheads="1"/>
          </p:cNvPicPr>
          <p:nvPr/>
        </p:nvPicPr>
        <p:blipFill>
          <a:blip r:embed="rId2" cstate="print"/>
          <a:srcRect/>
          <a:stretch>
            <a:fillRect/>
          </a:stretch>
        </p:blipFill>
        <p:spPr bwMode="auto">
          <a:xfrm>
            <a:off x="0" y="1125150"/>
            <a:ext cx="9144000" cy="2775347"/>
          </a:xfrm>
          <a:prstGeom prst="rect">
            <a:avLst/>
          </a:prstGeom>
          <a:noFill/>
          <a:ln w="9525">
            <a:noFill/>
            <a:miter lim="800000"/>
            <a:headEnd/>
            <a:tailEnd/>
          </a:ln>
        </p:spPr>
      </p:pic>
      <p:sp>
        <p:nvSpPr>
          <p:cNvPr id="5" name="Text Box 16"/>
          <p:cNvSpPr txBox="1">
            <a:spLocks noChangeArrowheads="1"/>
          </p:cNvSpPr>
          <p:nvPr/>
        </p:nvSpPr>
        <p:spPr bwMode="auto">
          <a:xfrm>
            <a:off x="7440291" y="4691710"/>
            <a:ext cx="1235402" cy="246157"/>
          </a:xfrm>
          <a:prstGeom prst="rect">
            <a:avLst/>
          </a:prstGeom>
          <a:noFill/>
          <a:ln>
            <a:noFill/>
          </a:ln>
        </p:spPr>
        <p:txBody>
          <a:bodyPr wrap="none" lIns="91424" tIns="45712" rIns="91424" bIns="45712">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smtClean="0">
                <a:solidFill>
                  <a:srgbClr val="000000"/>
                </a:solidFill>
              </a:rPr>
              <a:t>© CHINAUNICOM</a:t>
            </a:r>
          </a:p>
        </p:txBody>
      </p:sp>
      <p:grpSp>
        <p:nvGrpSpPr>
          <p:cNvPr id="6" name="Group 31"/>
          <p:cNvGrpSpPr/>
          <p:nvPr/>
        </p:nvGrpSpPr>
        <p:grpSpPr bwMode="auto">
          <a:xfrm>
            <a:off x="560390" y="4786312"/>
            <a:ext cx="287337" cy="215504"/>
            <a:chOff x="3742" y="3113"/>
            <a:chExt cx="136" cy="136"/>
          </a:xfrm>
        </p:grpSpPr>
        <p:sp>
          <p:nvSpPr>
            <p:cNvPr id="7"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8"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9" name="Group 34"/>
          <p:cNvGrpSpPr/>
          <p:nvPr/>
        </p:nvGrpSpPr>
        <p:grpSpPr bwMode="auto">
          <a:xfrm>
            <a:off x="250833" y="5003008"/>
            <a:ext cx="287338" cy="215504"/>
            <a:chOff x="3742" y="3113"/>
            <a:chExt cx="136" cy="136"/>
          </a:xfrm>
        </p:grpSpPr>
        <p:sp>
          <p:nvSpPr>
            <p:cNvPr id="10"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1"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12" name="Picture 3" descr="C:\Users\vivianting\Desktop\1234131.png"/>
          <p:cNvPicPr>
            <a:picLocks noChangeAspect="1" noChangeArrowheads="1"/>
          </p:cNvPicPr>
          <p:nvPr/>
        </p:nvPicPr>
        <p:blipFill>
          <a:blip r:embed="rId3" cstate="print"/>
          <a:srcRect/>
          <a:stretch>
            <a:fillRect/>
          </a:stretch>
        </p:blipFill>
        <p:spPr bwMode="auto">
          <a:xfrm>
            <a:off x="7286625" y="161024"/>
            <a:ext cx="1487488" cy="772715"/>
          </a:xfrm>
          <a:prstGeom prst="rect">
            <a:avLst/>
          </a:prstGeom>
          <a:noFill/>
          <a:ln w="9525">
            <a:noFill/>
            <a:miter lim="800000"/>
            <a:headEnd/>
            <a:tailEnd/>
          </a:ln>
        </p:spPr>
      </p:pic>
      <p:sp>
        <p:nvSpPr>
          <p:cNvPr id="3074" name="Rectangle 2"/>
          <p:cNvSpPr>
            <a:spLocks noGrp="1" noChangeArrowheads="1"/>
          </p:cNvSpPr>
          <p:nvPr>
            <p:ph type="ctrTitle" hasCustomPrompt="1"/>
          </p:nvPr>
        </p:nvSpPr>
        <p:spPr>
          <a:xfrm>
            <a:off x="468323" y="1815666"/>
            <a:ext cx="8207375" cy="1512168"/>
          </a:xfrm>
        </p:spPr>
        <p:txBody>
          <a:bodyPr/>
          <a:lstStyle>
            <a:lvl1pPr marL="0" algn="ctr">
              <a:lnSpc>
                <a:spcPct val="150000"/>
              </a:lnSpc>
              <a:defRPr sz="4400" baseline="0">
                <a:solidFill>
                  <a:schemeClr val="bg1"/>
                </a:solidFill>
              </a:defRPr>
            </a:lvl1pPr>
          </a:lstStyle>
          <a:p>
            <a:r>
              <a:rPr lang="zh-CN" altLang="en-US" dirty="0"/>
              <a:t>主</a:t>
            </a:r>
            <a:r>
              <a:rPr lang="zh-CN" altLang="en-US" dirty="0" smtClean="0"/>
              <a:t>标题：雅黑</a:t>
            </a:r>
            <a:r>
              <a:rPr lang="en-US" altLang="zh-CN" smtClean="0"/>
              <a:t>/44pt</a:t>
            </a:r>
            <a:endParaRPr lang="en-US" altLang="zh-CN" dirty="0"/>
          </a:p>
        </p:txBody>
      </p:sp>
      <p:pic>
        <p:nvPicPr>
          <p:cNvPr id="13" name="Picture 2055" descr="色条 拷贝"/>
          <p:cNvPicPr>
            <a:picLocks noChangeAspect="1" noChangeArrowheads="1"/>
          </p:cNvPicPr>
          <p:nvPr userDrawn="1"/>
        </p:nvPicPr>
        <p:blipFill>
          <a:blip r:embed="rId2" cstate="print"/>
          <a:srcRect/>
          <a:stretch>
            <a:fillRect/>
          </a:stretch>
        </p:blipFill>
        <p:spPr bwMode="auto">
          <a:xfrm>
            <a:off x="0" y="1125150"/>
            <a:ext cx="9144000" cy="2775347"/>
          </a:xfrm>
          <a:prstGeom prst="rect">
            <a:avLst/>
          </a:prstGeom>
          <a:noFill/>
          <a:ln w="9525">
            <a:noFill/>
            <a:miter lim="800000"/>
            <a:headEnd/>
            <a:tailEnd/>
          </a:ln>
        </p:spPr>
      </p:pic>
      <p:sp>
        <p:nvSpPr>
          <p:cNvPr id="14" name="Text Box 16"/>
          <p:cNvSpPr txBox="1">
            <a:spLocks noChangeArrowheads="1"/>
          </p:cNvSpPr>
          <p:nvPr userDrawn="1"/>
        </p:nvSpPr>
        <p:spPr bwMode="auto">
          <a:xfrm>
            <a:off x="7440291" y="4691710"/>
            <a:ext cx="1235402" cy="246157"/>
          </a:xfrm>
          <a:prstGeom prst="rect">
            <a:avLst/>
          </a:prstGeom>
          <a:noFill/>
          <a:ln>
            <a:noFill/>
          </a:ln>
        </p:spPr>
        <p:txBody>
          <a:bodyPr wrap="none" lIns="91424" tIns="45712" rIns="91424" bIns="45712">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smtClean="0">
                <a:solidFill>
                  <a:srgbClr val="000000"/>
                </a:solidFill>
              </a:rPr>
              <a:t>© CHINAUNICOM</a:t>
            </a:r>
          </a:p>
        </p:txBody>
      </p:sp>
      <p:grpSp>
        <p:nvGrpSpPr>
          <p:cNvPr id="15" name="Group 31"/>
          <p:cNvGrpSpPr/>
          <p:nvPr userDrawn="1"/>
        </p:nvGrpSpPr>
        <p:grpSpPr bwMode="auto">
          <a:xfrm>
            <a:off x="560390" y="4786312"/>
            <a:ext cx="287337" cy="215504"/>
            <a:chOff x="3742" y="3113"/>
            <a:chExt cx="136" cy="136"/>
          </a:xfrm>
        </p:grpSpPr>
        <p:sp>
          <p:nvSpPr>
            <p:cNvPr id="16"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7"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18" name="Group 34"/>
          <p:cNvGrpSpPr/>
          <p:nvPr userDrawn="1"/>
        </p:nvGrpSpPr>
        <p:grpSpPr bwMode="auto">
          <a:xfrm>
            <a:off x="250833" y="5003008"/>
            <a:ext cx="287338" cy="215504"/>
            <a:chOff x="3742" y="3113"/>
            <a:chExt cx="136" cy="136"/>
          </a:xfrm>
        </p:grpSpPr>
        <p:sp>
          <p:nvSpPr>
            <p:cNvPr id="19"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20"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21" name="Picture 3" descr="C:\Users\vivianting\Desktop\1234131.png"/>
          <p:cNvPicPr>
            <a:picLocks noChangeAspect="1" noChangeArrowheads="1"/>
          </p:cNvPicPr>
          <p:nvPr userDrawn="1"/>
        </p:nvPicPr>
        <p:blipFill>
          <a:blip r:embed="rId3" cstate="print"/>
          <a:srcRect/>
          <a:stretch>
            <a:fillRect/>
          </a:stretch>
        </p:blipFill>
        <p:spPr bwMode="auto">
          <a:xfrm>
            <a:off x="7286625" y="161024"/>
            <a:ext cx="1487488" cy="77271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par>
                                <p:cTn id="14"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15" dur="3000" spd="-100000" fill="hold"/>
                                        <p:tgtEl>
                                          <p:spTgt spid="6"/>
                                        </p:tgtEl>
                                        <p:attrNameLst>
                                          <p:attrName>ppt_x</p:attrName>
                                          <p:attrName>ppt_y</p:attrName>
                                        </p:attrNameLst>
                                      </p:cBhvr>
                                      <p:rCtr x="-2147483648" y="-2147483648"/>
                                    </p:animMotion>
                                  </p:childTnLst>
                                </p:cTn>
                              </p:par>
                              <p:par>
                                <p:cTn id="16" presetID="26" presetClass="emph" presetSubtype="0" repeatCount="indefinite" fill="hold" nodeType="withEffect">
                                  <p:stCondLst>
                                    <p:cond delay="1200"/>
                                  </p:stCondLst>
                                  <p:childTnLst>
                                    <p:animEffect transition="out" filter="fade">
                                      <p:cBhvr>
                                        <p:cTn id="17" dur="1000" tmFilter="0, 0; .2, .5; .8, .5; 1, 0"/>
                                        <p:tgtEl>
                                          <p:spTgt spid="6"/>
                                        </p:tgtEl>
                                      </p:cBhvr>
                                    </p:animEffect>
                                    <p:animScale>
                                      <p:cBhvr>
                                        <p:cTn id="18" dur="500" autoRev="1" fill="hold"/>
                                        <p:tgtEl>
                                          <p:spTgt spid="6"/>
                                        </p:tgtEl>
                                      </p:cBhvr>
                                      <p:by x="105000" y="105000"/>
                                    </p:animScale>
                                  </p:childTnLst>
                                </p:cTn>
                              </p:par>
                              <p:par>
                                <p:cTn id="19" presetID="53" presetClass="entr" presetSubtype="16" fill="hold" nodeType="withEffect">
                                  <p:stCondLst>
                                    <p:cond delay="60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par>
                                <p:cTn id="24"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25" dur="3000" fill="hold"/>
                                        <p:tgtEl>
                                          <p:spTgt spid="9"/>
                                        </p:tgtEl>
                                        <p:attrNameLst>
                                          <p:attrName>ppt_x</p:attrName>
                                          <p:attrName>ppt_y</p:attrName>
                                        </p:attrNameLst>
                                      </p:cBhvr>
                                      <p:rCtr x="-2147483648" y="-2147483648"/>
                                    </p:animMotion>
                                  </p:childTnLst>
                                </p:cTn>
                              </p:par>
                              <p:par>
                                <p:cTn id="26" presetID="26" presetClass="emph" presetSubtype="0" repeatCount="indefinite" fill="hold" nodeType="withEffect">
                                  <p:stCondLst>
                                    <p:cond delay="1700"/>
                                  </p:stCondLst>
                                  <p:childTnLst>
                                    <p:animEffect transition="out" filter="fade">
                                      <p:cBhvr>
                                        <p:cTn id="27" dur="1000" tmFilter="0, 0; .2, .5; .8, .5; 1, 0"/>
                                        <p:tgtEl>
                                          <p:spTgt spid="9"/>
                                        </p:tgtEl>
                                      </p:cBhvr>
                                    </p:animEffect>
                                    <p:animScale>
                                      <p:cBhvr>
                                        <p:cTn id="28" dur="500" autoRev="1" fill="hold"/>
                                        <p:tgtEl>
                                          <p:spTgt spid="9"/>
                                        </p:tgtEl>
                                      </p:cBhvr>
                                      <p:by x="105000" y="105000"/>
                                    </p:animScale>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1500"/>
                            </p:stCondLst>
                            <p:childTnLst>
                              <p:par>
                                <p:cTn id="33" presetID="53" presetClass="entr" presetSubtype="16"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1000" fill="hold"/>
                                        <p:tgtEl>
                                          <p:spTgt spid="15"/>
                                        </p:tgtEl>
                                        <p:attrNameLst>
                                          <p:attrName>ppt_w</p:attrName>
                                        </p:attrNameLst>
                                      </p:cBhvr>
                                      <p:tavLst>
                                        <p:tav tm="0">
                                          <p:val>
                                            <p:fltVal val="0"/>
                                          </p:val>
                                        </p:tav>
                                        <p:tav tm="100000">
                                          <p:val>
                                            <p:strVal val="#ppt_w"/>
                                          </p:val>
                                        </p:tav>
                                      </p:tavLst>
                                    </p:anim>
                                    <p:anim calcmode="lin" valueType="num">
                                      <p:cBhvr>
                                        <p:cTn id="36" dur="1000" fill="hold"/>
                                        <p:tgtEl>
                                          <p:spTgt spid="15"/>
                                        </p:tgtEl>
                                        <p:attrNameLst>
                                          <p:attrName>ppt_h</p:attrName>
                                        </p:attrNameLst>
                                      </p:cBhvr>
                                      <p:tavLst>
                                        <p:tav tm="0">
                                          <p:val>
                                            <p:fltVal val="0"/>
                                          </p:val>
                                        </p:tav>
                                        <p:tav tm="100000">
                                          <p:val>
                                            <p:strVal val="#ppt_h"/>
                                          </p:val>
                                        </p:tav>
                                      </p:tavLst>
                                    </p:anim>
                                    <p:animEffect transition="in" filter="fade">
                                      <p:cBhvr>
                                        <p:cTn id="37" dur="1000"/>
                                        <p:tgtEl>
                                          <p:spTgt spid="15"/>
                                        </p:tgtEl>
                                      </p:cBhvr>
                                    </p:animEffect>
                                  </p:childTnLst>
                                </p:cTn>
                              </p:par>
                              <p:par>
                                <p:cTn id="38"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39" dur="3000" spd="-100000" fill="hold"/>
                                        <p:tgtEl>
                                          <p:spTgt spid="15"/>
                                        </p:tgtEl>
                                        <p:attrNameLst>
                                          <p:attrName>ppt_x</p:attrName>
                                          <p:attrName>ppt_y</p:attrName>
                                        </p:attrNameLst>
                                      </p:cBhvr>
                                      <p:rCtr x="-2147483648" y="-2147483648"/>
                                    </p:animMotion>
                                  </p:childTnLst>
                                </p:cTn>
                              </p:par>
                              <p:par>
                                <p:cTn id="40" presetID="26" presetClass="emph" presetSubtype="0" repeatCount="indefinite" fill="hold" nodeType="withEffect">
                                  <p:stCondLst>
                                    <p:cond delay="1200"/>
                                  </p:stCondLst>
                                  <p:childTnLst>
                                    <p:animEffect transition="out" filter="fade">
                                      <p:cBhvr>
                                        <p:cTn id="41" dur="1000" tmFilter="0, 0; .2, .5; .8, .5; 1, 0"/>
                                        <p:tgtEl>
                                          <p:spTgt spid="15"/>
                                        </p:tgtEl>
                                      </p:cBhvr>
                                    </p:animEffect>
                                    <p:animScale>
                                      <p:cBhvr>
                                        <p:cTn id="42" dur="500" autoRev="1" fill="hold"/>
                                        <p:tgtEl>
                                          <p:spTgt spid="15"/>
                                        </p:tgtEl>
                                      </p:cBhvr>
                                      <p:by x="105000" y="105000"/>
                                    </p:animScale>
                                  </p:childTnLst>
                                </p:cTn>
                              </p:par>
                              <p:par>
                                <p:cTn id="43" presetID="53" presetClass="entr" presetSubtype="16" fill="hold" nodeType="withEffect">
                                  <p:stCondLst>
                                    <p:cond delay="600"/>
                                  </p:stCondLst>
                                  <p:childTnLst>
                                    <p:set>
                                      <p:cBhvr>
                                        <p:cTn id="44" dur="1" fill="hold">
                                          <p:stCondLst>
                                            <p:cond delay="0"/>
                                          </p:stCondLst>
                                        </p:cTn>
                                        <p:tgtEl>
                                          <p:spTgt spid="18"/>
                                        </p:tgtEl>
                                        <p:attrNameLst>
                                          <p:attrName>style.visibility</p:attrName>
                                        </p:attrNameLst>
                                      </p:cBhvr>
                                      <p:to>
                                        <p:strVal val="visible"/>
                                      </p:to>
                                    </p:set>
                                    <p:anim calcmode="lin" valueType="num">
                                      <p:cBhvr>
                                        <p:cTn id="45" dur="1000" fill="hold"/>
                                        <p:tgtEl>
                                          <p:spTgt spid="18"/>
                                        </p:tgtEl>
                                        <p:attrNameLst>
                                          <p:attrName>ppt_w</p:attrName>
                                        </p:attrNameLst>
                                      </p:cBhvr>
                                      <p:tavLst>
                                        <p:tav tm="0">
                                          <p:val>
                                            <p:fltVal val="0"/>
                                          </p:val>
                                        </p:tav>
                                        <p:tav tm="100000">
                                          <p:val>
                                            <p:strVal val="#ppt_w"/>
                                          </p:val>
                                        </p:tav>
                                      </p:tavLst>
                                    </p:anim>
                                    <p:anim calcmode="lin" valueType="num">
                                      <p:cBhvr>
                                        <p:cTn id="46" dur="1000" fill="hold"/>
                                        <p:tgtEl>
                                          <p:spTgt spid="18"/>
                                        </p:tgtEl>
                                        <p:attrNameLst>
                                          <p:attrName>ppt_h</p:attrName>
                                        </p:attrNameLst>
                                      </p:cBhvr>
                                      <p:tavLst>
                                        <p:tav tm="0">
                                          <p:val>
                                            <p:fltVal val="0"/>
                                          </p:val>
                                        </p:tav>
                                        <p:tav tm="100000">
                                          <p:val>
                                            <p:strVal val="#ppt_h"/>
                                          </p:val>
                                        </p:tav>
                                      </p:tavLst>
                                    </p:anim>
                                    <p:animEffect transition="in" filter="fade">
                                      <p:cBhvr>
                                        <p:cTn id="47" dur="1000"/>
                                        <p:tgtEl>
                                          <p:spTgt spid="18"/>
                                        </p:tgtEl>
                                      </p:cBhvr>
                                    </p:animEffect>
                                  </p:childTnLst>
                                </p:cTn>
                              </p:par>
                              <p:par>
                                <p:cTn id="48"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49" dur="3000" fill="hold"/>
                                        <p:tgtEl>
                                          <p:spTgt spid="18"/>
                                        </p:tgtEl>
                                        <p:attrNameLst>
                                          <p:attrName>ppt_x</p:attrName>
                                          <p:attrName>ppt_y</p:attrName>
                                        </p:attrNameLst>
                                      </p:cBhvr>
                                      <p:rCtr x="-2147483648" y="-2147483648"/>
                                    </p:animMotion>
                                  </p:childTnLst>
                                </p:cTn>
                              </p:par>
                              <p:par>
                                <p:cTn id="50" presetID="26" presetClass="emph" presetSubtype="0" repeatCount="indefinite" fill="hold" nodeType="withEffect">
                                  <p:stCondLst>
                                    <p:cond delay="1700"/>
                                  </p:stCondLst>
                                  <p:childTnLst>
                                    <p:animEffect transition="out" filter="fade">
                                      <p:cBhvr>
                                        <p:cTn id="51" dur="1000" tmFilter="0, 0; .2, .5; .8, .5; 1, 0"/>
                                        <p:tgtEl>
                                          <p:spTgt spid="18"/>
                                        </p:tgtEl>
                                      </p:cBhvr>
                                    </p:animEffect>
                                    <p:animScale>
                                      <p:cBhvr>
                                        <p:cTn id="52" dur="5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1"/>
          <p:cNvSpPr>
            <a:spLocks noGrp="1"/>
          </p:cNvSpPr>
          <p:nvPr>
            <p:ph type="sldNum" sz="quarter" idx="4"/>
          </p:nvPr>
        </p:nvSpPr>
        <p:spPr bwMode="auto">
          <a:xfrm>
            <a:off x="8214912" y="4817038"/>
            <a:ext cx="576000" cy="216000"/>
          </a:xfrm>
          <a:prstGeom prst="rect">
            <a:avLst/>
          </a:prstGeom>
          <a:ln>
            <a:miter lim="800000"/>
          </a:ln>
        </p:spPr>
        <p:txBody>
          <a:bodyPr/>
          <a:lstStyle>
            <a:lvl1pPr algn="ctr">
              <a:lnSpc>
                <a:spcPct val="100000"/>
              </a:lnSpc>
              <a:defRPr sz="1200" b="1"/>
            </a:lvl1pPr>
          </a:lstStyle>
          <a:p>
            <a:pPr fontAlgn="base">
              <a:spcBef>
                <a:spcPct val="0"/>
              </a:spcBef>
              <a:spcAft>
                <a:spcPct val="0"/>
              </a:spcAft>
              <a:defRPr/>
            </a:pPr>
            <a:fld id="{03FC912D-3FE9-4018-B22A-84E35E38B07C}" type="slidenum">
              <a:rPr lang="zh-CN" altLang="en-US" smtClean="0">
                <a:solidFill>
                  <a:srgbClr val="000000"/>
                </a:solidFill>
                <a:latin typeface="Arial" panose="020B0604020202020204"/>
                <a:sym typeface="Arial" panose="020B0604020202020204"/>
              </a:rPr>
              <a:pPr fontAlgn="base">
                <a:spcBef>
                  <a:spcPct val="0"/>
                </a:spcBef>
                <a:spcAft>
                  <a:spcPct val="0"/>
                </a:spcAft>
                <a:defRPr/>
              </a:pPr>
              <a:t>‹#›</a:t>
            </a:fld>
            <a:endParaRPr lang="en-US" altLang="zh-CN" dirty="0">
              <a:solidFill>
                <a:srgbClr val="000000"/>
              </a:solidFill>
              <a:latin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标题幻灯片">
    <p:spTree>
      <p:nvGrpSpPr>
        <p:cNvPr id="1" name=""/>
        <p:cNvGrpSpPr/>
        <p:nvPr/>
      </p:nvGrpSpPr>
      <p:grpSpPr>
        <a:xfrm>
          <a:off x="0" y="0"/>
          <a:ext cx="0" cy="0"/>
          <a:chOff x="0" y="0"/>
          <a:chExt cx="0" cy="0"/>
        </a:xfrm>
      </p:grpSpPr>
      <p:pic>
        <p:nvPicPr>
          <p:cNvPr id="4" name="Picture 2055" descr="色条 拷贝"/>
          <p:cNvPicPr>
            <a:picLocks noChangeAspect="1" noChangeArrowheads="1"/>
          </p:cNvPicPr>
          <p:nvPr/>
        </p:nvPicPr>
        <p:blipFill>
          <a:blip r:embed="rId2" cstate="print"/>
          <a:srcRect/>
          <a:stretch>
            <a:fillRect/>
          </a:stretch>
        </p:blipFill>
        <p:spPr bwMode="auto">
          <a:xfrm>
            <a:off x="0" y="1125150"/>
            <a:ext cx="9144000" cy="2775347"/>
          </a:xfrm>
          <a:prstGeom prst="rect">
            <a:avLst/>
          </a:prstGeom>
          <a:noFill/>
          <a:ln w="9525">
            <a:noFill/>
            <a:miter lim="800000"/>
            <a:headEnd/>
            <a:tailEnd/>
          </a:ln>
        </p:spPr>
      </p:pic>
      <p:sp>
        <p:nvSpPr>
          <p:cNvPr id="5" name="Text Box 16"/>
          <p:cNvSpPr txBox="1">
            <a:spLocks noChangeArrowheads="1"/>
          </p:cNvSpPr>
          <p:nvPr/>
        </p:nvSpPr>
        <p:spPr bwMode="auto">
          <a:xfrm>
            <a:off x="7440291" y="4691710"/>
            <a:ext cx="1235402" cy="246157"/>
          </a:xfrm>
          <a:prstGeom prst="rect">
            <a:avLst/>
          </a:prstGeom>
          <a:noFill/>
          <a:ln>
            <a:noFill/>
          </a:ln>
        </p:spPr>
        <p:txBody>
          <a:bodyPr wrap="none" lIns="91424" tIns="45712" rIns="91424" bIns="45712">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smtClean="0">
                <a:solidFill>
                  <a:srgbClr val="000000"/>
                </a:solidFill>
              </a:rPr>
              <a:t>© CHINAUNICOM</a:t>
            </a:r>
          </a:p>
        </p:txBody>
      </p:sp>
      <p:grpSp>
        <p:nvGrpSpPr>
          <p:cNvPr id="6" name="Group 31"/>
          <p:cNvGrpSpPr/>
          <p:nvPr/>
        </p:nvGrpSpPr>
        <p:grpSpPr bwMode="auto">
          <a:xfrm>
            <a:off x="560390" y="4786312"/>
            <a:ext cx="287337" cy="215504"/>
            <a:chOff x="3742" y="3113"/>
            <a:chExt cx="136" cy="136"/>
          </a:xfrm>
        </p:grpSpPr>
        <p:sp>
          <p:nvSpPr>
            <p:cNvPr id="7"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8"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9" name="Group 34"/>
          <p:cNvGrpSpPr/>
          <p:nvPr/>
        </p:nvGrpSpPr>
        <p:grpSpPr bwMode="auto">
          <a:xfrm>
            <a:off x="250833" y="5003008"/>
            <a:ext cx="287338" cy="215504"/>
            <a:chOff x="3742" y="3113"/>
            <a:chExt cx="136" cy="136"/>
          </a:xfrm>
        </p:grpSpPr>
        <p:sp>
          <p:nvSpPr>
            <p:cNvPr id="10"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1"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12" name="Picture 3" descr="C:\Users\vivianting\Desktop\1234131.png"/>
          <p:cNvPicPr>
            <a:picLocks noChangeAspect="1" noChangeArrowheads="1"/>
          </p:cNvPicPr>
          <p:nvPr/>
        </p:nvPicPr>
        <p:blipFill>
          <a:blip r:embed="rId3" cstate="print"/>
          <a:srcRect/>
          <a:stretch>
            <a:fillRect/>
          </a:stretch>
        </p:blipFill>
        <p:spPr bwMode="auto">
          <a:xfrm>
            <a:off x="7286625" y="161024"/>
            <a:ext cx="1487488" cy="772715"/>
          </a:xfrm>
          <a:prstGeom prst="rect">
            <a:avLst/>
          </a:prstGeom>
          <a:noFill/>
          <a:ln w="9525">
            <a:noFill/>
            <a:miter lim="800000"/>
            <a:headEnd/>
            <a:tailEnd/>
          </a:ln>
        </p:spPr>
      </p:pic>
      <p:sp>
        <p:nvSpPr>
          <p:cNvPr id="3074" name="Rectangle 2"/>
          <p:cNvSpPr>
            <a:spLocks noGrp="1" noChangeArrowheads="1"/>
          </p:cNvSpPr>
          <p:nvPr>
            <p:ph type="ctrTitle" hasCustomPrompt="1"/>
          </p:nvPr>
        </p:nvSpPr>
        <p:spPr>
          <a:xfrm>
            <a:off x="468323" y="1815666"/>
            <a:ext cx="8207375" cy="1512168"/>
          </a:xfrm>
        </p:spPr>
        <p:txBody>
          <a:bodyPr/>
          <a:lstStyle>
            <a:lvl1pPr marL="0" algn="ctr">
              <a:lnSpc>
                <a:spcPct val="150000"/>
              </a:lnSpc>
              <a:defRPr sz="4400" baseline="0">
                <a:solidFill>
                  <a:schemeClr val="bg1"/>
                </a:solidFill>
              </a:defRPr>
            </a:lvl1pPr>
          </a:lstStyle>
          <a:p>
            <a:r>
              <a:rPr lang="zh-CN" altLang="en-US" dirty="0"/>
              <a:t>主</a:t>
            </a:r>
            <a:r>
              <a:rPr lang="zh-CN" altLang="en-US" dirty="0" smtClean="0"/>
              <a:t>标题：雅黑</a:t>
            </a:r>
            <a:r>
              <a:rPr lang="en-US" altLang="zh-CN" dirty="0" smtClean="0"/>
              <a:t>/44pt Arial/44pt</a:t>
            </a:r>
            <a:endParaRPr lang="en-US" altLang="zh-CN" dirty="0"/>
          </a:p>
        </p:txBody>
      </p:sp>
      <p:pic>
        <p:nvPicPr>
          <p:cNvPr id="13" name="Picture 2055" descr="色条 拷贝"/>
          <p:cNvPicPr>
            <a:picLocks noChangeAspect="1" noChangeArrowheads="1"/>
          </p:cNvPicPr>
          <p:nvPr userDrawn="1"/>
        </p:nvPicPr>
        <p:blipFill>
          <a:blip r:embed="rId2" cstate="print"/>
          <a:srcRect/>
          <a:stretch>
            <a:fillRect/>
          </a:stretch>
        </p:blipFill>
        <p:spPr bwMode="auto">
          <a:xfrm>
            <a:off x="0" y="1125150"/>
            <a:ext cx="9144000" cy="2775347"/>
          </a:xfrm>
          <a:prstGeom prst="rect">
            <a:avLst/>
          </a:prstGeom>
          <a:noFill/>
          <a:ln w="9525">
            <a:noFill/>
            <a:miter lim="800000"/>
            <a:headEnd/>
            <a:tailEnd/>
          </a:ln>
        </p:spPr>
      </p:pic>
      <p:sp>
        <p:nvSpPr>
          <p:cNvPr id="14" name="Text Box 16"/>
          <p:cNvSpPr txBox="1">
            <a:spLocks noChangeArrowheads="1"/>
          </p:cNvSpPr>
          <p:nvPr userDrawn="1"/>
        </p:nvSpPr>
        <p:spPr bwMode="auto">
          <a:xfrm>
            <a:off x="7440291" y="4691710"/>
            <a:ext cx="1235402" cy="246157"/>
          </a:xfrm>
          <a:prstGeom prst="rect">
            <a:avLst/>
          </a:prstGeom>
          <a:noFill/>
          <a:ln>
            <a:noFill/>
          </a:ln>
        </p:spPr>
        <p:txBody>
          <a:bodyPr wrap="none" lIns="91424" tIns="45712" rIns="91424" bIns="45712">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smtClean="0">
                <a:solidFill>
                  <a:srgbClr val="000000"/>
                </a:solidFill>
              </a:rPr>
              <a:t>© CHINAUNICOM</a:t>
            </a:r>
          </a:p>
        </p:txBody>
      </p:sp>
      <p:grpSp>
        <p:nvGrpSpPr>
          <p:cNvPr id="15" name="Group 31"/>
          <p:cNvGrpSpPr/>
          <p:nvPr userDrawn="1"/>
        </p:nvGrpSpPr>
        <p:grpSpPr bwMode="auto">
          <a:xfrm>
            <a:off x="560390" y="4786312"/>
            <a:ext cx="287337" cy="215504"/>
            <a:chOff x="3742" y="3113"/>
            <a:chExt cx="136" cy="136"/>
          </a:xfrm>
        </p:grpSpPr>
        <p:sp>
          <p:nvSpPr>
            <p:cNvPr id="16"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7"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18" name="Group 34"/>
          <p:cNvGrpSpPr/>
          <p:nvPr userDrawn="1"/>
        </p:nvGrpSpPr>
        <p:grpSpPr bwMode="auto">
          <a:xfrm>
            <a:off x="250833" y="5003008"/>
            <a:ext cx="287338" cy="215504"/>
            <a:chOff x="3742" y="3113"/>
            <a:chExt cx="136" cy="136"/>
          </a:xfrm>
        </p:grpSpPr>
        <p:sp>
          <p:nvSpPr>
            <p:cNvPr id="19"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20"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21" name="Picture 3" descr="C:\Users\vivianting\Desktop\1234131.png"/>
          <p:cNvPicPr>
            <a:picLocks noChangeAspect="1" noChangeArrowheads="1"/>
          </p:cNvPicPr>
          <p:nvPr userDrawn="1"/>
        </p:nvPicPr>
        <p:blipFill>
          <a:blip r:embed="rId3" cstate="print"/>
          <a:srcRect/>
          <a:stretch>
            <a:fillRect/>
          </a:stretch>
        </p:blipFill>
        <p:spPr bwMode="auto">
          <a:xfrm>
            <a:off x="7286625" y="161024"/>
            <a:ext cx="1487488" cy="77271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par>
                                <p:cTn id="14"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15" dur="3000" spd="-100000" fill="hold"/>
                                        <p:tgtEl>
                                          <p:spTgt spid="6"/>
                                        </p:tgtEl>
                                        <p:attrNameLst>
                                          <p:attrName>ppt_x</p:attrName>
                                          <p:attrName>ppt_y</p:attrName>
                                        </p:attrNameLst>
                                      </p:cBhvr>
                                      <p:rCtr x="-2147483648" y="-2147483648"/>
                                    </p:animMotion>
                                  </p:childTnLst>
                                </p:cTn>
                              </p:par>
                              <p:par>
                                <p:cTn id="16" presetID="26" presetClass="emph" presetSubtype="0" repeatCount="indefinite" fill="hold" nodeType="withEffect">
                                  <p:stCondLst>
                                    <p:cond delay="1200"/>
                                  </p:stCondLst>
                                  <p:childTnLst>
                                    <p:animEffect transition="out" filter="fade">
                                      <p:cBhvr>
                                        <p:cTn id="17" dur="1000" tmFilter="0, 0; .2, .5; .8, .5; 1, 0"/>
                                        <p:tgtEl>
                                          <p:spTgt spid="6"/>
                                        </p:tgtEl>
                                      </p:cBhvr>
                                    </p:animEffect>
                                    <p:animScale>
                                      <p:cBhvr>
                                        <p:cTn id="18" dur="500" autoRev="1" fill="hold"/>
                                        <p:tgtEl>
                                          <p:spTgt spid="6"/>
                                        </p:tgtEl>
                                      </p:cBhvr>
                                      <p:by x="105000" y="105000"/>
                                    </p:animScale>
                                  </p:childTnLst>
                                </p:cTn>
                              </p:par>
                              <p:par>
                                <p:cTn id="19" presetID="53" presetClass="entr" presetSubtype="16" fill="hold" nodeType="withEffect">
                                  <p:stCondLst>
                                    <p:cond delay="60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par>
                                <p:cTn id="24"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25" dur="3000" fill="hold"/>
                                        <p:tgtEl>
                                          <p:spTgt spid="9"/>
                                        </p:tgtEl>
                                        <p:attrNameLst>
                                          <p:attrName>ppt_x</p:attrName>
                                          <p:attrName>ppt_y</p:attrName>
                                        </p:attrNameLst>
                                      </p:cBhvr>
                                      <p:rCtr x="-2147483648" y="-2147483648"/>
                                    </p:animMotion>
                                  </p:childTnLst>
                                </p:cTn>
                              </p:par>
                              <p:par>
                                <p:cTn id="26" presetID="26" presetClass="emph" presetSubtype="0" repeatCount="indefinite" fill="hold" nodeType="withEffect">
                                  <p:stCondLst>
                                    <p:cond delay="1700"/>
                                  </p:stCondLst>
                                  <p:childTnLst>
                                    <p:animEffect transition="out" filter="fade">
                                      <p:cBhvr>
                                        <p:cTn id="27" dur="1000" tmFilter="0, 0; .2, .5; .8, .5; 1, 0"/>
                                        <p:tgtEl>
                                          <p:spTgt spid="9"/>
                                        </p:tgtEl>
                                      </p:cBhvr>
                                    </p:animEffect>
                                    <p:animScale>
                                      <p:cBhvr>
                                        <p:cTn id="28" dur="500" autoRev="1" fill="hold"/>
                                        <p:tgtEl>
                                          <p:spTgt spid="9"/>
                                        </p:tgtEl>
                                      </p:cBhvr>
                                      <p:by x="105000" y="105000"/>
                                    </p:animScale>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1500"/>
                            </p:stCondLst>
                            <p:childTnLst>
                              <p:par>
                                <p:cTn id="33" presetID="53" presetClass="entr" presetSubtype="16"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1000" fill="hold"/>
                                        <p:tgtEl>
                                          <p:spTgt spid="15"/>
                                        </p:tgtEl>
                                        <p:attrNameLst>
                                          <p:attrName>ppt_w</p:attrName>
                                        </p:attrNameLst>
                                      </p:cBhvr>
                                      <p:tavLst>
                                        <p:tav tm="0">
                                          <p:val>
                                            <p:fltVal val="0"/>
                                          </p:val>
                                        </p:tav>
                                        <p:tav tm="100000">
                                          <p:val>
                                            <p:strVal val="#ppt_w"/>
                                          </p:val>
                                        </p:tav>
                                      </p:tavLst>
                                    </p:anim>
                                    <p:anim calcmode="lin" valueType="num">
                                      <p:cBhvr>
                                        <p:cTn id="36" dur="1000" fill="hold"/>
                                        <p:tgtEl>
                                          <p:spTgt spid="15"/>
                                        </p:tgtEl>
                                        <p:attrNameLst>
                                          <p:attrName>ppt_h</p:attrName>
                                        </p:attrNameLst>
                                      </p:cBhvr>
                                      <p:tavLst>
                                        <p:tav tm="0">
                                          <p:val>
                                            <p:fltVal val="0"/>
                                          </p:val>
                                        </p:tav>
                                        <p:tav tm="100000">
                                          <p:val>
                                            <p:strVal val="#ppt_h"/>
                                          </p:val>
                                        </p:tav>
                                      </p:tavLst>
                                    </p:anim>
                                    <p:animEffect transition="in" filter="fade">
                                      <p:cBhvr>
                                        <p:cTn id="37" dur="1000"/>
                                        <p:tgtEl>
                                          <p:spTgt spid="15"/>
                                        </p:tgtEl>
                                      </p:cBhvr>
                                    </p:animEffect>
                                  </p:childTnLst>
                                </p:cTn>
                              </p:par>
                              <p:par>
                                <p:cTn id="38"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39" dur="3000" spd="-100000" fill="hold"/>
                                        <p:tgtEl>
                                          <p:spTgt spid="15"/>
                                        </p:tgtEl>
                                        <p:attrNameLst>
                                          <p:attrName>ppt_x</p:attrName>
                                          <p:attrName>ppt_y</p:attrName>
                                        </p:attrNameLst>
                                      </p:cBhvr>
                                      <p:rCtr x="-2147483648" y="-2147483648"/>
                                    </p:animMotion>
                                  </p:childTnLst>
                                </p:cTn>
                              </p:par>
                              <p:par>
                                <p:cTn id="40" presetID="26" presetClass="emph" presetSubtype="0" repeatCount="indefinite" fill="hold" nodeType="withEffect">
                                  <p:stCondLst>
                                    <p:cond delay="1200"/>
                                  </p:stCondLst>
                                  <p:childTnLst>
                                    <p:animEffect transition="out" filter="fade">
                                      <p:cBhvr>
                                        <p:cTn id="41" dur="1000" tmFilter="0, 0; .2, .5; .8, .5; 1, 0"/>
                                        <p:tgtEl>
                                          <p:spTgt spid="15"/>
                                        </p:tgtEl>
                                      </p:cBhvr>
                                    </p:animEffect>
                                    <p:animScale>
                                      <p:cBhvr>
                                        <p:cTn id="42" dur="500" autoRev="1" fill="hold"/>
                                        <p:tgtEl>
                                          <p:spTgt spid="15"/>
                                        </p:tgtEl>
                                      </p:cBhvr>
                                      <p:by x="105000" y="105000"/>
                                    </p:animScale>
                                  </p:childTnLst>
                                </p:cTn>
                              </p:par>
                              <p:par>
                                <p:cTn id="43" presetID="53" presetClass="entr" presetSubtype="16" fill="hold" nodeType="withEffect">
                                  <p:stCondLst>
                                    <p:cond delay="600"/>
                                  </p:stCondLst>
                                  <p:childTnLst>
                                    <p:set>
                                      <p:cBhvr>
                                        <p:cTn id="44" dur="1" fill="hold">
                                          <p:stCondLst>
                                            <p:cond delay="0"/>
                                          </p:stCondLst>
                                        </p:cTn>
                                        <p:tgtEl>
                                          <p:spTgt spid="18"/>
                                        </p:tgtEl>
                                        <p:attrNameLst>
                                          <p:attrName>style.visibility</p:attrName>
                                        </p:attrNameLst>
                                      </p:cBhvr>
                                      <p:to>
                                        <p:strVal val="visible"/>
                                      </p:to>
                                    </p:set>
                                    <p:anim calcmode="lin" valueType="num">
                                      <p:cBhvr>
                                        <p:cTn id="45" dur="1000" fill="hold"/>
                                        <p:tgtEl>
                                          <p:spTgt spid="18"/>
                                        </p:tgtEl>
                                        <p:attrNameLst>
                                          <p:attrName>ppt_w</p:attrName>
                                        </p:attrNameLst>
                                      </p:cBhvr>
                                      <p:tavLst>
                                        <p:tav tm="0">
                                          <p:val>
                                            <p:fltVal val="0"/>
                                          </p:val>
                                        </p:tav>
                                        <p:tav tm="100000">
                                          <p:val>
                                            <p:strVal val="#ppt_w"/>
                                          </p:val>
                                        </p:tav>
                                      </p:tavLst>
                                    </p:anim>
                                    <p:anim calcmode="lin" valueType="num">
                                      <p:cBhvr>
                                        <p:cTn id="46" dur="1000" fill="hold"/>
                                        <p:tgtEl>
                                          <p:spTgt spid="18"/>
                                        </p:tgtEl>
                                        <p:attrNameLst>
                                          <p:attrName>ppt_h</p:attrName>
                                        </p:attrNameLst>
                                      </p:cBhvr>
                                      <p:tavLst>
                                        <p:tav tm="0">
                                          <p:val>
                                            <p:fltVal val="0"/>
                                          </p:val>
                                        </p:tav>
                                        <p:tav tm="100000">
                                          <p:val>
                                            <p:strVal val="#ppt_h"/>
                                          </p:val>
                                        </p:tav>
                                      </p:tavLst>
                                    </p:anim>
                                    <p:animEffect transition="in" filter="fade">
                                      <p:cBhvr>
                                        <p:cTn id="47" dur="1000"/>
                                        <p:tgtEl>
                                          <p:spTgt spid="18"/>
                                        </p:tgtEl>
                                      </p:cBhvr>
                                    </p:animEffect>
                                  </p:childTnLst>
                                </p:cTn>
                              </p:par>
                              <p:par>
                                <p:cTn id="48"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49" dur="3000" fill="hold"/>
                                        <p:tgtEl>
                                          <p:spTgt spid="18"/>
                                        </p:tgtEl>
                                        <p:attrNameLst>
                                          <p:attrName>ppt_x</p:attrName>
                                          <p:attrName>ppt_y</p:attrName>
                                        </p:attrNameLst>
                                      </p:cBhvr>
                                      <p:rCtr x="-2147483648" y="-2147483648"/>
                                    </p:animMotion>
                                  </p:childTnLst>
                                </p:cTn>
                              </p:par>
                              <p:par>
                                <p:cTn id="50" presetID="26" presetClass="emph" presetSubtype="0" repeatCount="indefinite" fill="hold" nodeType="withEffect">
                                  <p:stCondLst>
                                    <p:cond delay="1700"/>
                                  </p:stCondLst>
                                  <p:childTnLst>
                                    <p:animEffect transition="out" filter="fade">
                                      <p:cBhvr>
                                        <p:cTn id="51" dur="1000" tmFilter="0, 0; .2, .5; .8, .5; 1, 0"/>
                                        <p:tgtEl>
                                          <p:spTgt spid="18"/>
                                        </p:tgtEl>
                                      </p:cBhvr>
                                    </p:animEffect>
                                    <p:animScale>
                                      <p:cBhvr>
                                        <p:cTn id="52" dur="5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pic>
        <p:nvPicPr>
          <p:cNvPr id="4" name="Picture 2055" descr="色条 拷贝"/>
          <p:cNvPicPr>
            <a:picLocks noChangeAspect="1" noChangeArrowheads="1"/>
          </p:cNvPicPr>
          <p:nvPr userDrawn="1"/>
        </p:nvPicPr>
        <p:blipFill>
          <a:blip r:embed="rId2" cstate="print"/>
          <a:srcRect/>
          <a:stretch>
            <a:fillRect/>
          </a:stretch>
        </p:blipFill>
        <p:spPr bwMode="auto">
          <a:xfrm>
            <a:off x="0" y="1125150"/>
            <a:ext cx="9144000" cy="2775347"/>
          </a:xfrm>
          <a:prstGeom prst="rect">
            <a:avLst/>
          </a:prstGeom>
          <a:noFill/>
          <a:ln w="9525">
            <a:noFill/>
            <a:miter lim="800000"/>
            <a:headEnd/>
            <a:tailEnd/>
          </a:ln>
        </p:spPr>
      </p:pic>
      <p:sp>
        <p:nvSpPr>
          <p:cNvPr id="5" name="Text Box 16"/>
          <p:cNvSpPr txBox="1">
            <a:spLocks noChangeArrowheads="1"/>
          </p:cNvSpPr>
          <p:nvPr userDrawn="1"/>
        </p:nvSpPr>
        <p:spPr bwMode="auto">
          <a:xfrm>
            <a:off x="7440291" y="4691710"/>
            <a:ext cx="1235402" cy="246157"/>
          </a:xfrm>
          <a:prstGeom prst="rect">
            <a:avLst/>
          </a:prstGeom>
          <a:noFill/>
          <a:ln>
            <a:noFill/>
          </a:ln>
        </p:spPr>
        <p:txBody>
          <a:bodyPr wrap="none" lIns="91424" tIns="45712" rIns="91424" bIns="45712">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smtClean="0">
                <a:solidFill>
                  <a:srgbClr val="000000"/>
                </a:solidFill>
              </a:rPr>
              <a:t>© CHINAUNICOM</a:t>
            </a:r>
          </a:p>
        </p:txBody>
      </p:sp>
      <p:grpSp>
        <p:nvGrpSpPr>
          <p:cNvPr id="6" name="Group 31"/>
          <p:cNvGrpSpPr/>
          <p:nvPr userDrawn="1"/>
        </p:nvGrpSpPr>
        <p:grpSpPr bwMode="auto">
          <a:xfrm>
            <a:off x="560390" y="4786312"/>
            <a:ext cx="287337" cy="215504"/>
            <a:chOff x="3742" y="3113"/>
            <a:chExt cx="136" cy="136"/>
          </a:xfrm>
        </p:grpSpPr>
        <p:sp>
          <p:nvSpPr>
            <p:cNvPr id="7"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8"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9" name="Group 34"/>
          <p:cNvGrpSpPr/>
          <p:nvPr userDrawn="1"/>
        </p:nvGrpSpPr>
        <p:grpSpPr bwMode="auto">
          <a:xfrm>
            <a:off x="250833" y="5003008"/>
            <a:ext cx="287338" cy="215504"/>
            <a:chOff x="3742" y="3113"/>
            <a:chExt cx="136" cy="136"/>
          </a:xfrm>
        </p:grpSpPr>
        <p:sp>
          <p:nvSpPr>
            <p:cNvPr id="10"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1"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12" name="Picture 3" descr="C:\Users\vivianting\Desktop\1234131.png"/>
          <p:cNvPicPr>
            <a:picLocks noChangeAspect="1" noChangeArrowheads="1"/>
          </p:cNvPicPr>
          <p:nvPr userDrawn="1"/>
        </p:nvPicPr>
        <p:blipFill>
          <a:blip r:embed="rId3" cstate="print"/>
          <a:srcRect/>
          <a:stretch>
            <a:fillRect/>
          </a:stretch>
        </p:blipFill>
        <p:spPr bwMode="auto">
          <a:xfrm>
            <a:off x="7286625" y="161024"/>
            <a:ext cx="1487488" cy="772715"/>
          </a:xfrm>
          <a:prstGeom prst="rect">
            <a:avLst/>
          </a:prstGeom>
          <a:noFill/>
          <a:ln w="9525">
            <a:noFill/>
            <a:miter lim="800000"/>
            <a:headEnd/>
            <a:tailEnd/>
          </a:ln>
        </p:spPr>
      </p:pic>
      <p:sp>
        <p:nvSpPr>
          <p:cNvPr id="3074" name="Rectangle 2"/>
          <p:cNvSpPr>
            <a:spLocks noGrp="1" noChangeArrowheads="1"/>
          </p:cNvSpPr>
          <p:nvPr>
            <p:ph type="ctrTitle" hasCustomPrompt="1"/>
          </p:nvPr>
        </p:nvSpPr>
        <p:spPr>
          <a:xfrm>
            <a:off x="468323" y="1815666"/>
            <a:ext cx="8207375" cy="1512168"/>
          </a:xfrm>
        </p:spPr>
        <p:txBody>
          <a:bodyPr/>
          <a:lstStyle>
            <a:lvl1pPr marL="0" algn="ctr">
              <a:lnSpc>
                <a:spcPct val="150000"/>
              </a:lnSpc>
              <a:defRPr sz="4400" baseline="0">
                <a:solidFill>
                  <a:schemeClr val="bg1"/>
                </a:solidFill>
              </a:defRPr>
            </a:lvl1pPr>
          </a:lstStyle>
          <a:p>
            <a:r>
              <a:rPr lang="zh-CN" altLang="en-US" dirty="0"/>
              <a:t>主</a:t>
            </a:r>
            <a:r>
              <a:rPr lang="zh-CN" altLang="en-US" dirty="0" smtClean="0"/>
              <a:t>标题：雅黑</a:t>
            </a:r>
            <a:r>
              <a:rPr lang="en-US" altLang="zh-CN" dirty="0" smtClean="0"/>
              <a:t>/44pt Arial/44pt</a:t>
            </a:r>
            <a:endParaRPr lang="en-US" altLang="zh-C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par>
                                <p:cTn id="14"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15" dur="3000" spd="-100000" fill="hold"/>
                                        <p:tgtEl>
                                          <p:spTgt spid="6"/>
                                        </p:tgtEl>
                                        <p:attrNameLst>
                                          <p:attrName>ppt_x</p:attrName>
                                          <p:attrName>ppt_y</p:attrName>
                                        </p:attrNameLst>
                                      </p:cBhvr>
                                      <p:rCtr x="-2147483648" y="-2147483648"/>
                                    </p:animMotion>
                                  </p:childTnLst>
                                </p:cTn>
                              </p:par>
                              <p:par>
                                <p:cTn id="16" presetID="26" presetClass="emph" presetSubtype="0" repeatCount="indefinite" fill="hold" nodeType="withEffect">
                                  <p:stCondLst>
                                    <p:cond delay="1200"/>
                                  </p:stCondLst>
                                  <p:childTnLst>
                                    <p:animEffect transition="out" filter="fade">
                                      <p:cBhvr>
                                        <p:cTn id="17" dur="1000" tmFilter="0, 0; .2, .5; .8, .5; 1, 0"/>
                                        <p:tgtEl>
                                          <p:spTgt spid="6"/>
                                        </p:tgtEl>
                                      </p:cBhvr>
                                    </p:animEffect>
                                    <p:animScale>
                                      <p:cBhvr>
                                        <p:cTn id="18" dur="500" autoRev="1" fill="hold"/>
                                        <p:tgtEl>
                                          <p:spTgt spid="6"/>
                                        </p:tgtEl>
                                      </p:cBhvr>
                                      <p:by x="105000" y="105000"/>
                                    </p:animScale>
                                  </p:childTnLst>
                                </p:cTn>
                              </p:par>
                              <p:par>
                                <p:cTn id="19" presetID="53" presetClass="entr" presetSubtype="16" fill="hold" nodeType="withEffect">
                                  <p:stCondLst>
                                    <p:cond delay="60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par>
                                <p:cTn id="24"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25" dur="3000" fill="hold"/>
                                        <p:tgtEl>
                                          <p:spTgt spid="9"/>
                                        </p:tgtEl>
                                        <p:attrNameLst>
                                          <p:attrName>ppt_x</p:attrName>
                                          <p:attrName>ppt_y</p:attrName>
                                        </p:attrNameLst>
                                      </p:cBhvr>
                                      <p:rCtr x="-2147483648" y="-2147483648"/>
                                    </p:animMotion>
                                  </p:childTnLst>
                                </p:cTn>
                              </p:par>
                              <p:par>
                                <p:cTn id="26" presetID="26" presetClass="emph" presetSubtype="0" repeatCount="indefinite" fill="hold" nodeType="withEffect">
                                  <p:stCondLst>
                                    <p:cond delay="1700"/>
                                  </p:stCondLst>
                                  <p:childTnLst>
                                    <p:animEffect transition="out" filter="fade">
                                      <p:cBhvr>
                                        <p:cTn id="27" dur="1000" tmFilter="0, 0; .2, .5; .8, .5; 1, 0"/>
                                        <p:tgtEl>
                                          <p:spTgt spid="9"/>
                                        </p:tgtEl>
                                      </p:cBhvr>
                                    </p:animEffect>
                                    <p:animScale>
                                      <p:cBhvr>
                                        <p:cTn id="28" dur="50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3405EB4B-EC73-440B-A03A-FBC7CC1E86AB}" type="slidenum">
              <a:rPr lang="zh-CN" altLang="en-US">
                <a:solidFill>
                  <a:prstClr val="black"/>
                </a:solidFill>
              </a:rPr>
              <a:pPr>
                <a:defRPr/>
              </a:pPr>
              <a:t>‹#›</a:t>
            </a:fld>
            <a:endParaRPr lang="en-US" altLang="zh-CN">
              <a:solidFill>
                <a:prstClr val="black"/>
              </a:solidFil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50094"/>
            <a:ext cx="8229600" cy="384452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lIns="68579" tIns="34289" rIns="68579" bIns="34289"/>
          <a:lstStyle>
            <a:lvl1pPr eaLnBrk="1" hangingPunct="1">
              <a:defRPr>
                <a:solidFill>
                  <a:srgbClr val="000000"/>
                </a:solidFill>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sz="1400"/>
          </a:p>
        </p:txBody>
      </p:sp>
      <p:sp>
        <p:nvSpPr>
          <p:cNvPr id="5" name="灯片编号占位符 5"/>
          <p:cNvSpPr>
            <a:spLocks noGrp="1"/>
          </p:cNvSpPr>
          <p:nvPr>
            <p:ph type="sldNum" sz="quarter" idx="11"/>
          </p:nvPr>
        </p:nvSpPr>
        <p:spPr>
          <a:xfrm>
            <a:off x="6553200" y="4767264"/>
            <a:ext cx="2133600" cy="273844"/>
          </a:xfrm>
        </p:spPr>
        <p:txBody>
          <a:bodyPr/>
          <a:lstStyle>
            <a:lvl1pPr>
              <a:defRPr>
                <a:latin typeface="Arial" panose="020B0604020202020204" pitchFamily="34" charset="0"/>
              </a:defRPr>
            </a:lvl1pPr>
          </a:lstStyle>
          <a:p>
            <a:pPr>
              <a:defRPr/>
            </a:pPr>
            <a:fld id="{C4B3DB10-E128-4CE1-B302-6DB167C92E24}" type="slidenum">
              <a:rPr lang="en-US" altLang="zh-CN">
                <a:solidFill>
                  <a:prstClr val="black"/>
                </a:solidFill>
              </a:rPr>
              <a:pPr>
                <a:defRPr/>
              </a:pPr>
              <a:t>‹#›</a:t>
            </a:fld>
            <a:endParaRPr lang="en-US" altLang="zh-CN">
              <a:solidFill>
                <a:prstClr val="black"/>
              </a:solidFill>
            </a:endParaRPr>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p:txBody>
          <a:bodyPr/>
          <a:lstStyle>
            <a:lvl1pPr>
              <a:defRPr/>
            </a:lvl1pPr>
          </a:lstStyle>
          <a:p>
            <a:pPr>
              <a:defRPr/>
            </a:pPr>
            <a:fld id="{F46A063A-C968-4549-9F07-35D5AB83F023}" type="slidenum">
              <a:rPr lang="zh-CN" altLang="en-US">
                <a:solidFill>
                  <a:prstClr val="black"/>
                </a:solidFill>
              </a:rPr>
              <a:pPr>
                <a:defRPr/>
              </a:pPr>
              <a:t>‹#›</a:t>
            </a:fld>
            <a:endParaRPr lang="zh-CN" altLang="en-US">
              <a:solidFill>
                <a:prstClr val="black"/>
              </a:solidFill>
            </a:endParaRPr>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4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lIns="68580" tIns="34290" rIns="68580" bIns="34290"/>
          <a:lstStyle/>
          <a:p>
            <a:fld id="{7B5D0F98-A5E5-4224-ADBA-2D1D75152AA1}" type="datetimeFigureOut">
              <a:rPr lang="zh-CN" altLang="en-US" sz="1400" smtClean="0">
                <a:solidFill>
                  <a:prstClr val="black"/>
                </a:solidFill>
              </a:rPr>
              <a:pPr/>
              <a:t>2017/9/20</a:t>
            </a:fld>
            <a:endParaRPr lang="zh-CN" altLang="en-US" sz="1400">
              <a:solidFill>
                <a:prstClr val="black"/>
              </a:solidFill>
            </a:endParaRPr>
          </a:p>
        </p:txBody>
      </p:sp>
      <p:sp>
        <p:nvSpPr>
          <p:cNvPr id="5" name="页脚占位符 4"/>
          <p:cNvSpPr>
            <a:spLocks noGrp="1"/>
          </p:cNvSpPr>
          <p:nvPr>
            <p:ph type="ftr" sz="quarter" idx="11"/>
          </p:nvPr>
        </p:nvSpPr>
        <p:spPr>
          <a:xfrm>
            <a:off x="3124200" y="4767264"/>
            <a:ext cx="2895600" cy="273844"/>
          </a:xfrm>
          <a:prstGeom prst="rect">
            <a:avLst/>
          </a:prstGeom>
        </p:spPr>
        <p:txBody>
          <a:bodyPr lIns="68580" tIns="34290" rIns="68580" bIns="34290"/>
          <a:lstStyle/>
          <a:p>
            <a:endParaRPr lang="zh-CN" altLang="en-US" sz="1400">
              <a:solidFill>
                <a:prstClr val="black"/>
              </a:solidFill>
            </a:endParaRPr>
          </a:p>
        </p:txBody>
      </p:sp>
      <p:sp>
        <p:nvSpPr>
          <p:cNvPr id="6" name="灯片编号占位符 5"/>
          <p:cNvSpPr>
            <a:spLocks noGrp="1"/>
          </p:cNvSpPr>
          <p:nvPr>
            <p:ph type="sldNum" sz="quarter" idx="12"/>
          </p:nvPr>
        </p:nvSpPr>
        <p:spPr/>
        <p:txBody>
          <a:bodyPr/>
          <a:lstStyle/>
          <a:p>
            <a:fld id="{2CE34AD6-A802-441B-8D0C-09F8386988FD}" type="slidenum">
              <a:rPr lang="zh-CN" altLang="en-US" smtClean="0">
                <a:solidFill>
                  <a:prstClr val="black"/>
                </a:solidFill>
              </a:rPr>
              <a:pPr/>
              <a:t>‹#›</a:t>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一栏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777600"/>
            <a:ext cx="8424000" cy="4031100"/>
          </a:xfrm>
        </p:spPr>
        <p:txBody>
          <a:bodyPr vert="horz" lIns="68580" tIns="34290" rIns="68580" bIns="34290" rtlCol="0">
            <a:normAutofit/>
          </a:bodyPr>
          <a:lstStyle>
            <a:lvl1pPr>
              <a:defRPr lang="zh-CN" altLang="en-US" sz="1800" dirty="0" smtClean="0"/>
            </a:lvl1pPr>
            <a:lvl2pPr>
              <a:defRPr lang="zh-CN" altLang="en-US" sz="1600" dirty="0" smtClean="0"/>
            </a:lvl2pPr>
            <a:lvl3pPr>
              <a:defRPr lang="zh-CN" altLang="en-US" sz="1400" dirty="0" smtClean="0"/>
            </a:lvl3pPr>
            <a:lvl4pPr>
              <a:defRPr lang="zh-CN" altLang="en-US" sz="1200" dirty="0" smtClean="0"/>
            </a:lvl4pPr>
            <a:lvl5pPr>
              <a:defRPr lang="en-US" sz="1200" dirty="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4" name="灯片编号占位符 13"/>
          <p:cNvSpPr>
            <a:spLocks noGrp="1"/>
          </p:cNvSpPr>
          <p:nvPr>
            <p:ph type="sldNum" sz="quarter" idx="10"/>
          </p:nvPr>
        </p:nvSpPr>
        <p:spPr/>
        <p:txBody>
          <a:bodyPr/>
          <a:lstStyle/>
          <a:p>
            <a:fld id="{FFCA5CC9-9C0F-424D-A6A2-0137DDC45420}" type="slidenum">
              <a:rPr lang="zh-CN" altLang="en-US" smtClean="0">
                <a:solidFill>
                  <a:prstClr val="black"/>
                </a:solidFill>
                <a:effectLst>
                  <a:outerShdw blurRad="38100" dist="19050" dir="2700000" algn="tl" rotWithShape="0">
                    <a:prstClr val="black">
                      <a:alpha val="40000"/>
                    </a:prstClr>
                  </a:outerShdw>
                </a:effectLst>
              </a:rPr>
              <a:pPr/>
              <a:t>‹#›</a:t>
            </a:fld>
            <a:endParaRPr lang="zh-CN" altLang="en-US" dirty="0">
              <a:solidFill>
                <a:prstClr val="black"/>
              </a:solidFill>
              <a:effectLst>
                <a:outerShdw blurRad="38100" dist="19050" dir="2700000" algn="tl" rotWithShape="0">
                  <a:prstClr val="black">
                    <a:alpha val="40000"/>
                  </a:prstClr>
                </a:outerShdw>
              </a:effectLst>
            </a:endParaRPr>
          </a:p>
        </p:txBody>
      </p:sp>
      <p:sp>
        <p:nvSpPr>
          <p:cNvPr id="4" name="标题 3"/>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E70790A5-375B-46D1-B3D5-38392A148523}" type="slidenum">
              <a:rPr lang="zh-CN" altLang="en-US">
                <a:solidFill>
                  <a:prstClr val="black">
                    <a:tint val="75000"/>
                  </a:prstClr>
                </a:solidFill>
              </a:rPr>
              <a:pPr>
                <a:defRPr/>
              </a:pPr>
              <a:t>‹#›</a:t>
            </a:fld>
            <a:endParaRPr lang="zh-CN" altLang="en-US">
              <a:solidFill>
                <a:prstClr val="black">
                  <a:tint val="75000"/>
                </a:prstClr>
              </a:solidFill>
            </a:endParaRPr>
          </a:p>
        </p:txBody>
      </p:sp>
      <p:cxnSp>
        <p:nvCxnSpPr>
          <p:cNvPr id="5" name="直接连接符 4"/>
          <p:cNvCxnSpPr/>
          <p:nvPr userDrawn="1"/>
        </p:nvCxnSpPr>
        <p:spPr bwMode="auto">
          <a:xfrm>
            <a:off x="0" y="716756"/>
            <a:ext cx="9144000"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1"/>
          <p:cNvSpPr>
            <a:spLocks noGrp="1"/>
          </p:cNvSpPr>
          <p:nvPr>
            <p:ph type="sldNum" sz="quarter" idx="4"/>
          </p:nvPr>
        </p:nvSpPr>
        <p:spPr bwMode="auto">
          <a:xfrm>
            <a:off x="8214912" y="4817038"/>
            <a:ext cx="576000" cy="216000"/>
          </a:xfrm>
          <a:prstGeom prst="rect">
            <a:avLst/>
          </a:prstGeom>
          <a:ln>
            <a:miter lim="800000"/>
          </a:ln>
        </p:spPr>
        <p:txBody>
          <a:bodyPr/>
          <a:lstStyle>
            <a:lvl1pPr algn="ctr">
              <a:lnSpc>
                <a:spcPct val="100000"/>
              </a:lnSpc>
              <a:defRPr sz="1200" b="1"/>
            </a:lvl1pPr>
          </a:lstStyle>
          <a:p>
            <a:pPr fontAlgn="base">
              <a:spcBef>
                <a:spcPct val="0"/>
              </a:spcBef>
              <a:spcAft>
                <a:spcPct val="0"/>
              </a:spcAft>
              <a:defRPr/>
            </a:pPr>
            <a:fld id="{03FC912D-3FE9-4018-B22A-84E35E38B07C}" type="slidenum">
              <a:rPr lang="zh-CN" altLang="en-US" smtClean="0">
                <a:solidFill>
                  <a:srgbClr val="000000"/>
                </a:solidFill>
                <a:latin typeface="Arial" panose="020B0604020202020204"/>
                <a:sym typeface="Arial" panose="020B0604020202020204"/>
              </a:rPr>
              <a:pPr fontAlgn="base">
                <a:spcBef>
                  <a:spcPct val="0"/>
                </a:spcBef>
                <a:spcAft>
                  <a:spcPct val="0"/>
                </a:spcAft>
                <a:defRPr/>
              </a:pPr>
              <a:t>‹#›</a:t>
            </a:fld>
            <a:endParaRPr lang="en-US" altLang="zh-CN" dirty="0">
              <a:solidFill>
                <a:srgbClr val="000000"/>
              </a:solidFill>
              <a:latin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2055" descr="色条 拷贝"/>
          <p:cNvPicPr>
            <a:picLocks noChangeAspect="1" noChangeArrowheads="1"/>
          </p:cNvPicPr>
          <p:nvPr/>
        </p:nvPicPr>
        <p:blipFill>
          <a:blip r:embed="rId2" cstate="print"/>
          <a:srcRect/>
          <a:stretch>
            <a:fillRect/>
          </a:stretch>
        </p:blipFill>
        <p:spPr bwMode="auto">
          <a:xfrm>
            <a:off x="0" y="1125148"/>
            <a:ext cx="9144000" cy="2775347"/>
          </a:xfrm>
          <a:prstGeom prst="rect">
            <a:avLst/>
          </a:prstGeom>
          <a:noFill/>
          <a:ln w="9525">
            <a:noFill/>
            <a:miter lim="800000"/>
            <a:headEnd/>
            <a:tailEnd/>
          </a:ln>
        </p:spPr>
      </p:pic>
      <p:sp>
        <p:nvSpPr>
          <p:cNvPr id="5" name="Text Box 16"/>
          <p:cNvSpPr txBox="1">
            <a:spLocks noChangeArrowheads="1"/>
          </p:cNvSpPr>
          <p:nvPr/>
        </p:nvSpPr>
        <p:spPr bwMode="auto">
          <a:xfrm>
            <a:off x="7441060" y="4691709"/>
            <a:ext cx="1234632" cy="246221"/>
          </a:xfrm>
          <a:prstGeom prst="rect">
            <a:avLst/>
          </a:prstGeom>
          <a:noFill/>
          <a:ln>
            <a:noFill/>
          </a:ln>
        </p:spPr>
        <p:txBody>
          <a:bodyPr wrap="none" lIns="91426" tIns="45713" rIns="91426" bIns="45713">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a:solidFill>
                  <a:srgbClr val="000000"/>
                </a:solidFill>
              </a:rPr>
              <a:t>© CHINAUNICOM</a:t>
            </a:r>
          </a:p>
        </p:txBody>
      </p:sp>
      <p:grpSp>
        <p:nvGrpSpPr>
          <p:cNvPr id="6" name="Group 31"/>
          <p:cNvGrpSpPr/>
          <p:nvPr/>
        </p:nvGrpSpPr>
        <p:grpSpPr bwMode="auto">
          <a:xfrm>
            <a:off x="560390" y="4786312"/>
            <a:ext cx="287337" cy="215504"/>
            <a:chOff x="3742" y="3113"/>
            <a:chExt cx="136" cy="136"/>
          </a:xfrm>
        </p:grpSpPr>
        <p:sp>
          <p:nvSpPr>
            <p:cNvPr id="7"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8"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9" name="Group 34"/>
          <p:cNvGrpSpPr/>
          <p:nvPr/>
        </p:nvGrpSpPr>
        <p:grpSpPr bwMode="auto">
          <a:xfrm>
            <a:off x="250833" y="5003008"/>
            <a:ext cx="287338" cy="215504"/>
            <a:chOff x="3742" y="3113"/>
            <a:chExt cx="136" cy="136"/>
          </a:xfrm>
        </p:grpSpPr>
        <p:sp>
          <p:nvSpPr>
            <p:cNvPr id="10"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1"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12" name="Picture 3" descr="C:\Users\vivianting\Desktop\1234131.png"/>
          <p:cNvPicPr>
            <a:picLocks noChangeAspect="1" noChangeArrowheads="1"/>
          </p:cNvPicPr>
          <p:nvPr/>
        </p:nvPicPr>
        <p:blipFill>
          <a:blip r:embed="rId3" cstate="print"/>
          <a:srcRect/>
          <a:stretch>
            <a:fillRect/>
          </a:stretch>
        </p:blipFill>
        <p:spPr bwMode="auto">
          <a:xfrm>
            <a:off x="7286625" y="161022"/>
            <a:ext cx="1487488" cy="772715"/>
          </a:xfrm>
          <a:prstGeom prst="rect">
            <a:avLst/>
          </a:prstGeom>
          <a:noFill/>
          <a:ln w="9525">
            <a:noFill/>
            <a:miter lim="800000"/>
            <a:headEnd/>
            <a:tailEnd/>
          </a:ln>
        </p:spPr>
      </p:pic>
      <p:sp>
        <p:nvSpPr>
          <p:cNvPr id="3074" name="Rectangle 2"/>
          <p:cNvSpPr>
            <a:spLocks noGrp="1" noChangeArrowheads="1"/>
          </p:cNvSpPr>
          <p:nvPr>
            <p:ph type="ctrTitle" hasCustomPrompt="1"/>
          </p:nvPr>
        </p:nvSpPr>
        <p:spPr>
          <a:xfrm>
            <a:off x="468321" y="1815666"/>
            <a:ext cx="8207375" cy="1512168"/>
          </a:xfrm>
        </p:spPr>
        <p:txBody>
          <a:bodyPr/>
          <a:lstStyle>
            <a:lvl1pPr marL="0" algn="ctr">
              <a:lnSpc>
                <a:spcPct val="150000"/>
              </a:lnSpc>
              <a:defRPr sz="4400" baseline="0">
                <a:solidFill>
                  <a:schemeClr val="bg1"/>
                </a:solidFill>
              </a:defRPr>
            </a:lvl1pPr>
          </a:lstStyle>
          <a:p>
            <a:r>
              <a:rPr lang="zh-CN" altLang="en-US" dirty="0"/>
              <a:t>主标题：雅黑</a:t>
            </a:r>
            <a:r>
              <a:rPr lang="en-US" altLang="zh-CN"/>
              <a:t>/44pt</a:t>
            </a:r>
            <a:endParaRPr lang="en-US" altLang="zh-CN" dirty="0"/>
          </a:p>
        </p:txBody>
      </p:sp>
      <p:pic>
        <p:nvPicPr>
          <p:cNvPr id="13" name="Picture 2055" descr="色条 拷贝"/>
          <p:cNvPicPr>
            <a:picLocks noChangeAspect="1" noChangeArrowheads="1"/>
          </p:cNvPicPr>
          <p:nvPr userDrawn="1"/>
        </p:nvPicPr>
        <p:blipFill>
          <a:blip r:embed="rId2" cstate="print"/>
          <a:srcRect/>
          <a:stretch>
            <a:fillRect/>
          </a:stretch>
        </p:blipFill>
        <p:spPr bwMode="auto">
          <a:xfrm>
            <a:off x="0" y="1125148"/>
            <a:ext cx="9144000" cy="2775347"/>
          </a:xfrm>
          <a:prstGeom prst="rect">
            <a:avLst/>
          </a:prstGeom>
          <a:noFill/>
          <a:ln w="9525">
            <a:noFill/>
            <a:miter lim="800000"/>
            <a:headEnd/>
            <a:tailEnd/>
          </a:ln>
        </p:spPr>
      </p:pic>
      <p:sp>
        <p:nvSpPr>
          <p:cNvPr id="14" name="Text Box 16"/>
          <p:cNvSpPr txBox="1">
            <a:spLocks noChangeArrowheads="1"/>
          </p:cNvSpPr>
          <p:nvPr userDrawn="1"/>
        </p:nvSpPr>
        <p:spPr bwMode="auto">
          <a:xfrm>
            <a:off x="7441060" y="4691709"/>
            <a:ext cx="1234632" cy="246221"/>
          </a:xfrm>
          <a:prstGeom prst="rect">
            <a:avLst/>
          </a:prstGeom>
          <a:noFill/>
          <a:ln>
            <a:noFill/>
          </a:ln>
        </p:spPr>
        <p:txBody>
          <a:bodyPr wrap="none" lIns="91426" tIns="45713" rIns="91426" bIns="45713">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a:solidFill>
                  <a:srgbClr val="000000"/>
                </a:solidFill>
              </a:rPr>
              <a:t>© CHINAUNICOM</a:t>
            </a:r>
          </a:p>
        </p:txBody>
      </p:sp>
      <p:grpSp>
        <p:nvGrpSpPr>
          <p:cNvPr id="15" name="Group 31"/>
          <p:cNvGrpSpPr/>
          <p:nvPr userDrawn="1"/>
        </p:nvGrpSpPr>
        <p:grpSpPr bwMode="auto">
          <a:xfrm>
            <a:off x="560390" y="4786312"/>
            <a:ext cx="287337" cy="215504"/>
            <a:chOff x="3742" y="3113"/>
            <a:chExt cx="136" cy="136"/>
          </a:xfrm>
        </p:grpSpPr>
        <p:sp>
          <p:nvSpPr>
            <p:cNvPr id="16"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7"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18" name="Group 34"/>
          <p:cNvGrpSpPr/>
          <p:nvPr userDrawn="1"/>
        </p:nvGrpSpPr>
        <p:grpSpPr bwMode="auto">
          <a:xfrm>
            <a:off x="250833" y="5003008"/>
            <a:ext cx="287338" cy="215504"/>
            <a:chOff x="3742" y="3113"/>
            <a:chExt cx="136" cy="136"/>
          </a:xfrm>
        </p:grpSpPr>
        <p:sp>
          <p:nvSpPr>
            <p:cNvPr id="19"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20"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21" name="Picture 3" descr="C:\Users\vivianting\Desktop\1234131.png"/>
          <p:cNvPicPr>
            <a:picLocks noChangeAspect="1" noChangeArrowheads="1"/>
          </p:cNvPicPr>
          <p:nvPr userDrawn="1"/>
        </p:nvPicPr>
        <p:blipFill>
          <a:blip r:embed="rId3" cstate="print"/>
          <a:srcRect/>
          <a:stretch>
            <a:fillRect/>
          </a:stretch>
        </p:blipFill>
        <p:spPr bwMode="auto">
          <a:xfrm>
            <a:off x="7286625" y="161022"/>
            <a:ext cx="1487488" cy="77271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par>
                                <p:cTn id="14"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15" dur="3000" spd="-100000" fill="hold"/>
                                        <p:tgtEl>
                                          <p:spTgt spid="6"/>
                                        </p:tgtEl>
                                        <p:attrNameLst>
                                          <p:attrName>ppt_x</p:attrName>
                                          <p:attrName>ppt_y</p:attrName>
                                        </p:attrNameLst>
                                      </p:cBhvr>
                                      <p:rCtr x="-2147483648" y="-2147483648"/>
                                    </p:animMotion>
                                  </p:childTnLst>
                                </p:cTn>
                              </p:par>
                              <p:par>
                                <p:cTn id="16" presetID="26" presetClass="emph" presetSubtype="0" repeatCount="indefinite" fill="hold" nodeType="withEffect">
                                  <p:stCondLst>
                                    <p:cond delay="1200"/>
                                  </p:stCondLst>
                                  <p:childTnLst>
                                    <p:animEffect transition="out" filter="fade">
                                      <p:cBhvr>
                                        <p:cTn id="17" dur="1000" tmFilter="0, 0; .2, .5; .8, .5; 1, 0"/>
                                        <p:tgtEl>
                                          <p:spTgt spid="6"/>
                                        </p:tgtEl>
                                      </p:cBhvr>
                                    </p:animEffect>
                                    <p:animScale>
                                      <p:cBhvr>
                                        <p:cTn id="18" dur="500" autoRev="1" fill="hold"/>
                                        <p:tgtEl>
                                          <p:spTgt spid="6"/>
                                        </p:tgtEl>
                                      </p:cBhvr>
                                      <p:by x="105000" y="105000"/>
                                    </p:animScale>
                                  </p:childTnLst>
                                </p:cTn>
                              </p:par>
                              <p:par>
                                <p:cTn id="19" presetID="53" presetClass="entr" presetSubtype="16" fill="hold" nodeType="withEffect">
                                  <p:stCondLst>
                                    <p:cond delay="60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par>
                                <p:cTn id="24"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25" dur="3000" fill="hold"/>
                                        <p:tgtEl>
                                          <p:spTgt spid="9"/>
                                        </p:tgtEl>
                                        <p:attrNameLst>
                                          <p:attrName>ppt_x</p:attrName>
                                          <p:attrName>ppt_y</p:attrName>
                                        </p:attrNameLst>
                                      </p:cBhvr>
                                      <p:rCtr x="-2147483648" y="-2147483648"/>
                                    </p:animMotion>
                                  </p:childTnLst>
                                </p:cTn>
                              </p:par>
                              <p:par>
                                <p:cTn id="26" presetID="26" presetClass="emph" presetSubtype="0" repeatCount="indefinite" fill="hold" nodeType="withEffect">
                                  <p:stCondLst>
                                    <p:cond delay="1700"/>
                                  </p:stCondLst>
                                  <p:childTnLst>
                                    <p:animEffect transition="out" filter="fade">
                                      <p:cBhvr>
                                        <p:cTn id="27" dur="1000" tmFilter="0, 0; .2, .5; .8, .5; 1, 0"/>
                                        <p:tgtEl>
                                          <p:spTgt spid="9"/>
                                        </p:tgtEl>
                                      </p:cBhvr>
                                    </p:animEffect>
                                    <p:animScale>
                                      <p:cBhvr>
                                        <p:cTn id="28" dur="500" autoRev="1" fill="hold"/>
                                        <p:tgtEl>
                                          <p:spTgt spid="9"/>
                                        </p:tgtEl>
                                      </p:cBhvr>
                                      <p:by x="105000" y="105000"/>
                                    </p:animScale>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1500"/>
                            </p:stCondLst>
                            <p:childTnLst>
                              <p:par>
                                <p:cTn id="33" presetID="53" presetClass="entr" presetSubtype="16"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1000" fill="hold"/>
                                        <p:tgtEl>
                                          <p:spTgt spid="15"/>
                                        </p:tgtEl>
                                        <p:attrNameLst>
                                          <p:attrName>ppt_w</p:attrName>
                                        </p:attrNameLst>
                                      </p:cBhvr>
                                      <p:tavLst>
                                        <p:tav tm="0">
                                          <p:val>
                                            <p:fltVal val="0"/>
                                          </p:val>
                                        </p:tav>
                                        <p:tav tm="100000">
                                          <p:val>
                                            <p:strVal val="#ppt_w"/>
                                          </p:val>
                                        </p:tav>
                                      </p:tavLst>
                                    </p:anim>
                                    <p:anim calcmode="lin" valueType="num">
                                      <p:cBhvr>
                                        <p:cTn id="36" dur="1000" fill="hold"/>
                                        <p:tgtEl>
                                          <p:spTgt spid="15"/>
                                        </p:tgtEl>
                                        <p:attrNameLst>
                                          <p:attrName>ppt_h</p:attrName>
                                        </p:attrNameLst>
                                      </p:cBhvr>
                                      <p:tavLst>
                                        <p:tav tm="0">
                                          <p:val>
                                            <p:fltVal val="0"/>
                                          </p:val>
                                        </p:tav>
                                        <p:tav tm="100000">
                                          <p:val>
                                            <p:strVal val="#ppt_h"/>
                                          </p:val>
                                        </p:tav>
                                      </p:tavLst>
                                    </p:anim>
                                    <p:animEffect transition="in" filter="fade">
                                      <p:cBhvr>
                                        <p:cTn id="37" dur="1000"/>
                                        <p:tgtEl>
                                          <p:spTgt spid="15"/>
                                        </p:tgtEl>
                                      </p:cBhvr>
                                    </p:animEffect>
                                  </p:childTnLst>
                                </p:cTn>
                              </p:par>
                              <p:par>
                                <p:cTn id="38"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39" dur="3000" spd="-100000" fill="hold"/>
                                        <p:tgtEl>
                                          <p:spTgt spid="15"/>
                                        </p:tgtEl>
                                        <p:attrNameLst>
                                          <p:attrName>ppt_x</p:attrName>
                                          <p:attrName>ppt_y</p:attrName>
                                        </p:attrNameLst>
                                      </p:cBhvr>
                                      <p:rCtr x="-2147483648" y="-2147483648"/>
                                    </p:animMotion>
                                  </p:childTnLst>
                                </p:cTn>
                              </p:par>
                              <p:par>
                                <p:cTn id="40" presetID="26" presetClass="emph" presetSubtype="0" repeatCount="indefinite" fill="hold" nodeType="withEffect">
                                  <p:stCondLst>
                                    <p:cond delay="1200"/>
                                  </p:stCondLst>
                                  <p:childTnLst>
                                    <p:animEffect transition="out" filter="fade">
                                      <p:cBhvr>
                                        <p:cTn id="41" dur="1000" tmFilter="0, 0; .2, .5; .8, .5; 1, 0"/>
                                        <p:tgtEl>
                                          <p:spTgt spid="15"/>
                                        </p:tgtEl>
                                      </p:cBhvr>
                                    </p:animEffect>
                                    <p:animScale>
                                      <p:cBhvr>
                                        <p:cTn id="42" dur="500" autoRev="1" fill="hold"/>
                                        <p:tgtEl>
                                          <p:spTgt spid="15"/>
                                        </p:tgtEl>
                                      </p:cBhvr>
                                      <p:by x="105000" y="105000"/>
                                    </p:animScale>
                                  </p:childTnLst>
                                </p:cTn>
                              </p:par>
                              <p:par>
                                <p:cTn id="43" presetID="53" presetClass="entr" presetSubtype="16" fill="hold" nodeType="withEffect">
                                  <p:stCondLst>
                                    <p:cond delay="600"/>
                                  </p:stCondLst>
                                  <p:childTnLst>
                                    <p:set>
                                      <p:cBhvr>
                                        <p:cTn id="44" dur="1" fill="hold">
                                          <p:stCondLst>
                                            <p:cond delay="0"/>
                                          </p:stCondLst>
                                        </p:cTn>
                                        <p:tgtEl>
                                          <p:spTgt spid="18"/>
                                        </p:tgtEl>
                                        <p:attrNameLst>
                                          <p:attrName>style.visibility</p:attrName>
                                        </p:attrNameLst>
                                      </p:cBhvr>
                                      <p:to>
                                        <p:strVal val="visible"/>
                                      </p:to>
                                    </p:set>
                                    <p:anim calcmode="lin" valueType="num">
                                      <p:cBhvr>
                                        <p:cTn id="45" dur="1000" fill="hold"/>
                                        <p:tgtEl>
                                          <p:spTgt spid="18"/>
                                        </p:tgtEl>
                                        <p:attrNameLst>
                                          <p:attrName>ppt_w</p:attrName>
                                        </p:attrNameLst>
                                      </p:cBhvr>
                                      <p:tavLst>
                                        <p:tav tm="0">
                                          <p:val>
                                            <p:fltVal val="0"/>
                                          </p:val>
                                        </p:tav>
                                        <p:tav tm="100000">
                                          <p:val>
                                            <p:strVal val="#ppt_w"/>
                                          </p:val>
                                        </p:tav>
                                      </p:tavLst>
                                    </p:anim>
                                    <p:anim calcmode="lin" valueType="num">
                                      <p:cBhvr>
                                        <p:cTn id="46" dur="1000" fill="hold"/>
                                        <p:tgtEl>
                                          <p:spTgt spid="18"/>
                                        </p:tgtEl>
                                        <p:attrNameLst>
                                          <p:attrName>ppt_h</p:attrName>
                                        </p:attrNameLst>
                                      </p:cBhvr>
                                      <p:tavLst>
                                        <p:tav tm="0">
                                          <p:val>
                                            <p:fltVal val="0"/>
                                          </p:val>
                                        </p:tav>
                                        <p:tav tm="100000">
                                          <p:val>
                                            <p:strVal val="#ppt_h"/>
                                          </p:val>
                                        </p:tav>
                                      </p:tavLst>
                                    </p:anim>
                                    <p:animEffect transition="in" filter="fade">
                                      <p:cBhvr>
                                        <p:cTn id="47" dur="1000"/>
                                        <p:tgtEl>
                                          <p:spTgt spid="18"/>
                                        </p:tgtEl>
                                      </p:cBhvr>
                                    </p:animEffect>
                                  </p:childTnLst>
                                </p:cTn>
                              </p:par>
                              <p:par>
                                <p:cTn id="48"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49" dur="3000" fill="hold"/>
                                        <p:tgtEl>
                                          <p:spTgt spid="18"/>
                                        </p:tgtEl>
                                        <p:attrNameLst>
                                          <p:attrName>ppt_x</p:attrName>
                                          <p:attrName>ppt_y</p:attrName>
                                        </p:attrNameLst>
                                      </p:cBhvr>
                                      <p:rCtr x="-2147483648" y="-2147483648"/>
                                    </p:animMotion>
                                  </p:childTnLst>
                                </p:cTn>
                              </p:par>
                              <p:par>
                                <p:cTn id="50" presetID="26" presetClass="emph" presetSubtype="0" repeatCount="indefinite" fill="hold" nodeType="withEffect">
                                  <p:stCondLst>
                                    <p:cond delay="1700"/>
                                  </p:stCondLst>
                                  <p:childTnLst>
                                    <p:animEffect transition="out" filter="fade">
                                      <p:cBhvr>
                                        <p:cTn id="51" dur="1000" tmFilter="0, 0; .2, .5; .8, .5; 1, 0"/>
                                        <p:tgtEl>
                                          <p:spTgt spid="18"/>
                                        </p:tgtEl>
                                      </p:cBhvr>
                                    </p:animEffect>
                                    <p:animScale>
                                      <p:cBhvr>
                                        <p:cTn id="52" dur="5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1"/>
          <p:cNvSpPr>
            <a:spLocks noGrp="1"/>
          </p:cNvSpPr>
          <p:nvPr>
            <p:ph type="sldNum" sz="quarter" idx="4"/>
          </p:nvPr>
        </p:nvSpPr>
        <p:spPr bwMode="auto">
          <a:xfrm>
            <a:off x="8214912" y="4817038"/>
            <a:ext cx="576000" cy="216000"/>
          </a:xfrm>
          <a:prstGeom prst="rect">
            <a:avLst/>
          </a:prstGeom>
          <a:ln>
            <a:miter lim="800000"/>
          </a:ln>
        </p:spPr>
        <p:txBody>
          <a:bodyPr/>
          <a:lstStyle>
            <a:lvl1pPr algn="ctr">
              <a:lnSpc>
                <a:spcPct val="100000"/>
              </a:lnSpc>
              <a:defRPr sz="1200" b="1"/>
            </a:lvl1pPr>
          </a:lstStyle>
          <a:p>
            <a:pPr fontAlgn="base">
              <a:spcBef>
                <a:spcPct val="0"/>
              </a:spcBef>
              <a:spcAft>
                <a:spcPct val="0"/>
              </a:spcAft>
              <a:defRPr/>
            </a:pPr>
            <a:fld id="{03FC912D-3FE9-4018-B22A-84E35E38B07C}" type="slidenum">
              <a:rPr lang="zh-CN" altLang="en-US" smtClean="0">
                <a:solidFill>
                  <a:srgbClr val="000000"/>
                </a:solidFill>
                <a:latin typeface="Arial" panose="020B0604020202020204"/>
                <a:sym typeface="Arial" panose="020B0604020202020204"/>
              </a:rPr>
              <a:pPr fontAlgn="base">
                <a:spcBef>
                  <a:spcPct val="0"/>
                </a:spcBef>
                <a:spcAft>
                  <a:spcPct val="0"/>
                </a:spcAft>
                <a:defRPr/>
              </a:pPr>
              <a:t>‹#›</a:t>
            </a:fld>
            <a:endParaRPr lang="en-US" altLang="zh-CN" dirty="0">
              <a:solidFill>
                <a:srgbClr val="000000"/>
              </a:solidFill>
              <a:latin typeface="Arial" panose="020B0604020202020204"/>
              <a:sym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标题幻灯片">
    <p:spTree>
      <p:nvGrpSpPr>
        <p:cNvPr id="1" name=""/>
        <p:cNvGrpSpPr/>
        <p:nvPr/>
      </p:nvGrpSpPr>
      <p:grpSpPr>
        <a:xfrm>
          <a:off x="0" y="0"/>
          <a:ext cx="0" cy="0"/>
          <a:chOff x="0" y="0"/>
          <a:chExt cx="0" cy="0"/>
        </a:xfrm>
      </p:grpSpPr>
      <p:pic>
        <p:nvPicPr>
          <p:cNvPr id="4" name="Picture 2055" descr="色条 拷贝"/>
          <p:cNvPicPr>
            <a:picLocks noChangeAspect="1" noChangeArrowheads="1"/>
          </p:cNvPicPr>
          <p:nvPr/>
        </p:nvPicPr>
        <p:blipFill>
          <a:blip r:embed="rId2" cstate="print"/>
          <a:srcRect/>
          <a:stretch>
            <a:fillRect/>
          </a:stretch>
        </p:blipFill>
        <p:spPr bwMode="auto">
          <a:xfrm>
            <a:off x="0" y="1125148"/>
            <a:ext cx="9144000" cy="2775347"/>
          </a:xfrm>
          <a:prstGeom prst="rect">
            <a:avLst/>
          </a:prstGeom>
          <a:noFill/>
          <a:ln w="9525">
            <a:noFill/>
            <a:miter lim="800000"/>
            <a:headEnd/>
            <a:tailEnd/>
          </a:ln>
        </p:spPr>
      </p:pic>
      <p:sp>
        <p:nvSpPr>
          <p:cNvPr id="5" name="Text Box 16"/>
          <p:cNvSpPr txBox="1">
            <a:spLocks noChangeArrowheads="1"/>
          </p:cNvSpPr>
          <p:nvPr/>
        </p:nvSpPr>
        <p:spPr bwMode="auto">
          <a:xfrm>
            <a:off x="7441060" y="4691709"/>
            <a:ext cx="1234632" cy="246221"/>
          </a:xfrm>
          <a:prstGeom prst="rect">
            <a:avLst/>
          </a:prstGeom>
          <a:noFill/>
          <a:ln>
            <a:noFill/>
          </a:ln>
        </p:spPr>
        <p:txBody>
          <a:bodyPr wrap="none" lIns="91426" tIns="45713" rIns="91426" bIns="45713">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a:solidFill>
                  <a:srgbClr val="000000"/>
                </a:solidFill>
              </a:rPr>
              <a:t>© CHINAUNICOM</a:t>
            </a:r>
          </a:p>
        </p:txBody>
      </p:sp>
      <p:grpSp>
        <p:nvGrpSpPr>
          <p:cNvPr id="6" name="Group 31"/>
          <p:cNvGrpSpPr/>
          <p:nvPr/>
        </p:nvGrpSpPr>
        <p:grpSpPr bwMode="auto">
          <a:xfrm>
            <a:off x="560390" y="4786312"/>
            <a:ext cx="287337" cy="215504"/>
            <a:chOff x="3742" y="3113"/>
            <a:chExt cx="136" cy="136"/>
          </a:xfrm>
        </p:grpSpPr>
        <p:sp>
          <p:nvSpPr>
            <p:cNvPr id="7"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8"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9" name="Group 34"/>
          <p:cNvGrpSpPr/>
          <p:nvPr/>
        </p:nvGrpSpPr>
        <p:grpSpPr bwMode="auto">
          <a:xfrm>
            <a:off x="250833" y="5003008"/>
            <a:ext cx="287338" cy="215504"/>
            <a:chOff x="3742" y="3113"/>
            <a:chExt cx="136" cy="136"/>
          </a:xfrm>
        </p:grpSpPr>
        <p:sp>
          <p:nvSpPr>
            <p:cNvPr id="10"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1"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12" name="Picture 3" descr="C:\Users\vivianting\Desktop\1234131.png"/>
          <p:cNvPicPr>
            <a:picLocks noChangeAspect="1" noChangeArrowheads="1"/>
          </p:cNvPicPr>
          <p:nvPr/>
        </p:nvPicPr>
        <p:blipFill>
          <a:blip r:embed="rId3" cstate="print"/>
          <a:srcRect/>
          <a:stretch>
            <a:fillRect/>
          </a:stretch>
        </p:blipFill>
        <p:spPr bwMode="auto">
          <a:xfrm>
            <a:off x="7286625" y="161022"/>
            <a:ext cx="1487488" cy="772715"/>
          </a:xfrm>
          <a:prstGeom prst="rect">
            <a:avLst/>
          </a:prstGeom>
          <a:noFill/>
          <a:ln w="9525">
            <a:noFill/>
            <a:miter lim="800000"/>
            <a:headEnd/>
            <a:tailEnd/>
          </a:ln>
        </p:spPr>
      </p:pic>
      <p:sp>
        <p:nvSpPr>
          <p:cNvPr id="3074" name="Rectangle 2"/>
          <p:cNvSpPr>
            <a:spLocks noGrp="1" noChangeArrowheads="1"/>
          </p:cNvSpPr>
          <p:nvPr>
            <p:ph type="ctrTitle" hasCustomPrompt="1"/>
          </p:nvPr>
        </p:nvSpPr>
        <p:spPr>
          <a:xfrm>
            <a:off x="468321" y="1815666"/>
            <a:ext cx="8207375" cy="1512168"/>
          </a:xfrm>
        </p:spPr>
        <p:txBody>
          <a:bodyPr/>
          <a:lstStyle>
            <a:lvl1pPr marL="0" algn="ctr">
              <a:lnSpc>
                <a:spcPct val="150000"/>
              </a:lnSpc>
              <a:defRPr sz="4400" baseline="0">
                <a:solidFill>
                  <a:schemeClr val="bg1"/>
                </a:solidFill>
              </a:defRPr>
            </a:lvl1pPr>
          </a:lstStyle>
          <a:p>
            <a:r>
              <a:rPr lang="zh-CN" altLang="en-US" dirty="0"/>
              <a:t>主标题：雅黑</a:t>
            </a:r>
            <a:r>
              <a:rPr lang="en-US" altLang="zh-CN" dirty="0"/>
              <a:t>/44pt Arial/44pt</a:t>
            </a:r>
          </a:p>
        </p:txBody>
      </p:sp>
      <p:pic>
        <p:nvPicPr>
          <p:cNvPr id="13" name="Picture 2055" descr="色条 拷贝"/>
          <p:cNvPicPr>
            <a:picLocks noChangeAspect="1" noChangeArrowheads="1"/>
          </p:cNvPicPr>
          <p:nvPr userDrawn="1"/>
        </p:nvPicPr>
        <p:blipFill>
          <a:blip r:embed="rId2" cstate="print"/>
          <a:srcRect/>
          <a:stretch>
            <a:fillRect/>
          </a:stretch>
        </p:blipFill>
        <p:spPr bwMode="auto">
          <a:xfrm>
            <a:off x="0" y="1125148"/>
            <a:ext cx="9144000" cy="2775347"/>
          </a:xfrm>
          <a:prstGeom prst="rect">
            <a:avLst/>
          </a:prstGeom>
          <a:noFill/>
          <a:ln w="9525">
            <a:noFill/>
            <a:miter lim="800000"/>
            <a:headEnd/>
            <a:tailEnd/>
          </a:ln>
        </p:spPr>
      </p:pic>
      <p:sp>
        <p:nvSpPr>
          <p:cNvPr id="14" name="Text Box 16"/>
          <p:cNvSpPr txBox="1">
            <a:spLocks noChangeArrowheads="1"/>
          </p:cNvSpPr>
          <p:nvPr userDrawn="1"/>
        </p:nvSpPr>
        <p:spPr bwMode="auto">
          <a:xfrm>
            <a:off x="7441060" y="4691709"/>
            <a:ext cx="1234632" cy="246221"/>
          </a:xfrm>
          <a:prstGeom prst="rect">
            <a:avLst/>
          </a:prstGeom>
          <a:noFill/>
          <a:ln>
            <a:noFill/>
          </a:ln>
        </p:spPr>
        <p:txBody>
          <a:bodyPr wrap="none" lIns="91426" tIns="45713" rIns="91426" bIns="45713">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a:solidFill>
                  <a:srgbClr val="000000"/>
                </a:solidFill>
              </a:rPr>
              <a:t>© CHINAUNICOM</a:t>
            </a:r>
          </a:p>
        </p:txBody>
      </p:sp>
      <p:grpSp>
        <p:nvGrpSpPr>
          <p:cNvPr id="15" name="Group 31"/>
          <p:cNvGrpSpPr/>
          <p:nvPr userDrawn="1"/>
        </p:nvGrpSpPr>
        <p:grpSpPr bwMode="auto">
          <a:xfrm>
            <a:off x="560390" y="4786312"/>
            <a:ext cx="287337" cy="215504"/>
            <a:chOff x="3742" y="3113"/>
            <a:chExt cx="136" cy="136"/>
          </a:xfrm>
        </p:grpSpPr>
        <p:sp>
          <p:nvSpPr>
            <p:cNvPr id="16"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7"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18" name="Group 34"/>
          <p:cNvGrpSpPr/>
          <p:nvPr userDrawn="1"/>
        </p:nvGrpSpPr>
        <p:grpSpPr bwMode="auto">
          <a:xfrm>
            <a:off x="250833" y="5003008"/>
            <a:ext cx="287338" cy="215504"/>
            <a:chOff x="3742" y="3113"/>
            <a:chExt cx="136" cy="136"/>
          </a:xfrm>
        </p:grpSpPr>
        <p:sp>
          <p:nvSpPr>
            <p:cNvPr id="19"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20"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21" name="Picture 3" descr="C:\Users\vivianting\Desktop\1234131.png"/>
          <p:cNvPicPr>
            <a:picLocks noChangeAspect="1" noChangeArrowheads="1"/>
          </p:cNvPicPr>
          <p:nvPr userDrawn="1"/>
        </p:nvPicPr>
        <p:blipFill>
          <a:blip r:embed="rId3" cstate="print"/>
          <a:srcRect/>
          <a:stretch>
            <a:fillRect/>
          </a:stretch>
        </p:blipFill>
        <p:spPr bwMode="auto">
          <a:xfrm>
            <a:off x="7286625" y="161022"/>
            <a:ext cx="1487488" cy="7727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par>
                                <p:cTn id="14"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15" dur="3000" spd="-100000" fill="hold"/>
                                        <p:tgtEl>
                                          <p:spTgt spid="6"/>
                                        </p:tgtEl>
                                        <p:attrNameLst>
                                          <p:attrName>ppt_x</p:attrName>
                                          <p:attrName>ppt_y</p:attrName>
                                        </p:attrNameLst>
                                      </p:cBhvr>
                                      <p:rCtr x="-2147483648" y="-2147483648"/>
                                    </p:animMotion>
                                  </p:childTnLst>
                                </p:cTn>
                              </p:par>
                              <p:par>
                                <p:cTn id="16" presetID="26" presetClass="emph" presetSubtype="0" repeatCount="indefinite" fill="hold" nodeType="withEffect">
                                  <p:stCondLst>
                                    <p:cond delay="1200"/>
                                  </p:stCondLst>
                                  <p:childTnLst>
                                    <p:animEffect transition="out" filter="fade">
                                      <p:cBhvr>
                                        <p:cTn id="17" dur="1000" tmFilter="0, 0; .2, .5; .8, .5; 1, 0"/>
                                        <p:tgtEl>
                                          <p:spTgt spid="6"/>
                                        </p:tgtEl>
                                      </p:cBhvr>
                                    </p:animEffect>
                                    <p:animScale>
                                      <p:cBhvr>
                                        <p:cTn id="18" dur="500" autoRev="1" fill="hold"/>
                                        <p:tgtEl>
                                          <p:spTgt spid="6"/>
                                        </p:tgtEl>
                                      </p:cBhvr>
                                      <p:by x="105000" y="105000"/>
                                    </p:animScale>
                                  </p:childTnLst>
                                </p:cTn>
                              </p:par>
                              <p:par>
                                <p:cTn id="19" presetID="53" presetClass="entr" presetSubtype="16" fill="hold" nodeType="withEffect">
                                  <p:stCondLst>
                                    <p:cond delay="60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par>
                                <p:cTn id="24"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25" dur="3000" fill="hold"/>
                                        <p:tgtEl>
                                          <p:spTgt spid="9"/>
                                        </p:tgtEl>
                                        <p:attrNameLst>
                                          <p:attrName>ppt_x</p:attrName>
                                          <p:attrName>ppt_y</p:attrName>
                                        </p:attrNameLst>
                                      </p:cBhvr>
                                      <p:rCtr x="-2147483648" y="-2147483648"/>
                                    </p:animMotion>
                                  </p:childTnLst>
                                </p:cTn>
                              </p:par>
                              <p:par>
                                <p:cTn id="26" presetID="26" presetClass="emph" presetSubtype="0" repeatCount="indefinite" fill="hold" nodeType="withEffect">
                                  <p:stCondLst>
                                    <p:cond delay="1700"/>
                                  </p:stCondLst>
                                  <p:childTnLst>
                                    <p:animEffect transition="out" filter="fade">
                                      <p:cBhvr>
                                        <p:cTn id="27" dur="1000" tmFilter="0, 0; .2, .5; .8, .5; 1, 0"/>
                                        <p:tgtEl>
                                          <p:spTgt spid="9"/>
                                        </p:tgtEl>
                                      </p:cBhvr>
                                    </p:animEffect>
                                    <p:animScale>
                                      <p:cBhvr>
                                        <p:cTn id="28" dur="500" autoRev="1" fill="hold"/>
                                        <p:tgtEl>
                                          <p:spTgt spid="9"/>
                                        </p:tgtEl>
                                      </p:cBhvr>
                                      <p:by x="105000" y="105000"/>
                                    </p:animScale>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1500"/>
                            </p:stCondLst>
                            <p:childTnLst>
                              <p:par>
                                <p:cTn id="33" presetID="53" presetClass="entr" presetSubtype="16"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1000" fill="hold"/>
                                        <p:tgtEl>
                                          <p:spTgt spid="15"/>
                                        </p:tgtEl>
                                        <p:attrNameLst>
                                          <p:attrName>ppt_w</p:attrName>
                                        </p:attrNameLst>
                                      </p:cBhvr>
                                      <p:tavLst>
                                        <p:tav tm="0">
                                          <p:val>
                                            <p:fltVal val="0"/>
                                          </p:val>
                                        </p:tav>
                                        <p:tav tm="100000">
                                          <p:val>
                                            <p:strVal val="#ppt_w"/>
                                          </p:val>
                                        </p:tav>
                                      </p:tavLst>
                                    </p:anim>
                                    <p:anim calcmode="lin" valueType="num">
                                      <p:cBhvr>
                                        <p:cTn id="36" dur="1000" fill="hold"/>
                                        <p:tgtEl>
                                          <p:spTgt spid="15"/>
                                        </p:tgtEl>
                                        <p:attrNameLst>
                                          <p:attrName>ppt_h</p:attrName>
                                        </p:attrNameLst>
                                      </p:cBhvr>
                                      <p:tavLst>
                                        <p:tav tm="0">
                                          <p:val>
                                            <p:fltVal val="0"/>
                                          </p:val>
                                        </p:tav>
                                        <p:tav tm="100000">
                                          <p:val>
                                            <p:strVal val="#ppt_h"/>
                                          </p:val>
                                        </p:tav>
                                      </p:tavLst>
                                    </p:anim>
                                    <p:animEffect transition="in" filter="fade">
                                      <p:cBhvr>
                                        <p:cTn id="37" dur="1000"/>
                                        <p:tgtEl>
                                          <p:spTgt spid="15"/>
                                        </p:tgtEl>
                                      </p:cBhvr>
                                    </p:animEffect>
                                  </p:childTnLst>
                                </p:cTn>
                              </p:par>
                              <p:par>
                                <p:cTn id="38"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39" dur="3000" spd="-100000" fill="hold"/>
                                        <p:tgtEl>
                                          <p:spTgt spid="15"/>
                                        </p:tgtEl>
                                        <p:attrNameLst>
                                          <p:attrName>ppt_x</p:attrName>
                                          <p:attrName>ppt_y</p:attrName>
                                        </p:attrNameLst>
                                      </p:cBhvr>
                                      <p:rCtr x="-2147483648" y="-2147483648"/>
                                    </p:animMotion>
                                  </p:childTnLst>
                                </p:cTn>
                              </p:par>
                              <p:par>
                                <p:cTn id="40" presetID="26" presetClass="emph" presetSubtype="0" repeatCount="indefinite" fill="hold" nodeType="withEffect">
                                  <p:stCondLst>
                                    <p:cond delay="1200"/>
                                  </p:stCondLst>
                                  <p:childTnLst>
                                    <p:animEffect transition="out" filter="fade">
                                      <p:cBhvr>
                                        <p:cTn id="41" dur="1000" tmFilter="0, 0; .2, .5; .8, .5; 1, 0"/>
                                        <p:tgtEl>
                                          <p:spTgt spid="15"/>
                                        </p:tgtEl>
                                      </p:cBhvr>
                                    </p:animEffect>
                                    <p:animScale>
                                      <p:cBhvr>
                                        <p:cTn id="42" dur="500" autoRev="1" fill="hold"/>
                                        <p:tgtEl>
                                          <p:spTgt spid="15"/>
                                        </p:tgtEl>
                                      </p:cBhvr>
                                      <p:by x="105000" y="105000"/>
                                    </p:animScale>
                                  </p:childTnLst>
                                </p:cTn>
                              </p:par>
                              <p:par>
                                <p:cTn id="43" presetID="53" presetClass="entr" presetSubtype="16" fill="hold" nodeType="withEffect">
                                  <p:stCondLst>
                                    <p:cond delay="600"/>
                                  </p:stCondLst>
                                  <p:childTnLst>
                                    <p:set>
                                      <p:cBhvr>
                                        <p:cTn id="44" dur="1" fill="hold">
                                          <p:stCondLst>
                                            <p:cond delay="0"/>
                                          </p:stCondLst>
                                        </p:cTn>
                                        <p:tgtEl>
                                          <p:spTgt spid="18"/>
                                        </p:tgtEl>
                                        <p:attrNameLst>
                                          <p:attrName>style.visibility</p:attrName>
                                        </p:attrNameLst>
                                      </p:cBhvr>
                                      <p:to>
                                        <p:strVal val="visible"/>
                                      </p:to>
                                    </p:set>
                                    <p:anim calcmode="lin" valueType="num">
                                      <p:cBhvr>
                                        <p:cTn id="45" dur="1000" fill="hold"/>
                                        <p:tgtEl>
                                          <p:spTgt spid="18"/>
                                        </p:tgtEl>
                                        <p:attrNameLst>
                                          <p:attrName>ppt_w</p:attrName>
                                        </p:attrNameLst>
                                      </p:cBhvr>
                                      <p:tavLst>
                                        <p:tav tm="0">
                                          <p:val>
                                            <p:fltVal val="0"/>
                                          </p:val>
                                        </p:tav>
                                        <p:tav tm="100000">
                                          <p:val>
                                            <p:strVal val="#ppt_w"/>
                                          </p:val>
                                        </p:tav>
                                      </p:tavLst>
                                    </p:anim>
                                    <p:anim calcmode="lin" valueType="num">
                                      <p:cBhvr>
                                        <p:cTn id="46" dur="1000" fill="hold"/>
                                        <p:tgtEl>
                                          <p:spTgt spid="18"/>
                                        </p:tgtEl>
                                        <p:attrNameLst>
                                          <p:attrName>ppt_h</p:attrName>
                                        </p:attrNameLst>
                                      </p:cBhvr>
                                      <p:tavLst>
                                        <p:tav tm="0">
                                          <p:val>
                                            <p:fltVal val="0"/>
                                          </p:val>
                                        </p:tav>
                                        <p:tav tm="100000">
                                          <p:val>
                                            <p:strVal val="#ppt_h"/>
                                          </p:val>
                                        </p:tav>
                                      </p:tavLst>
                                    </p:anim>
                                    <p:animEffect transition="in" filter="fade">
                                      <p:cBhvr>
                                        <p:cTn id="47" dur="1000"/>
                                        <p:tgtEl>
                                          <p:spTgt spid="18"/>
                                        </p:tgtEl>
                                      </p:cBhvr>
                                    </p:animEffect>
                                  </p:childTnLst>
                                </p:cTn>
                              </p:par>
                              <p:par>
                                <p:cTn id="48"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49" dur="3000" fill="hold"/>
                                        <p:tgtEl>
                                          <p:spTgt spid="18"/>
                                        </p:tgtEl>
                                        <p:attrNameLst>
                                          <p:attrName>ppt_x</p:attrName>
                                          <p:attrName>ppt_y</p:attrName>
                                        </p:attrNameLst>
                                      </p:cBhvr>
                                      <p:rCtr x="-2147483648" y="-2147483648"/>
                                    </p:animMotion>
                                  </p:childTnLst>
                                </p:cTn>
                              </p:par>
                              <p:par>
                                <p:cTn id="50" presetID="26" presetClass="emph" presetSubtype="0" repeatCount="indefinite" fill="hold" nodeType="withEffect">
                                  <p:stCondLst>
                                    <p:cond delay="1700"/>
                                  </p:stCondLst>
                                  <p:childTnLst>
                                    <p:animEffect transition="out" filter="fade">
                                      <p:cBhvr>
                                        <p:cTn id="51" dur="1000" tmFilter="0, 0; .2, .5; .8, .5; 1, 0"/>
                                        <p:tgtEl>
                                          <p:spTgt spid="18"/>
                                        </p:tgtEl>
                                      </p:cBhvr>
                                    </p:animEffect>
                                    <p:animScale>
                                      <p:cBhvr>
                                        <p:cTn id="52" dur="5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pic>
        <p:nvPicPr>
          <p:cNvPr id="4" name="Picture 2055" descr="色条 拷贝"/>
          <p:cNvPicPr>
            <a:picLocks noChangeAspect="1" noChangeArrowheads="1"/>
          </p:cNvPicPr>
          <p:nvPr userDrawn="1"/>
        </p:nvPicPr>
        <p:blipFill>
          <a:blip r:embed="rId2" cstate="print"/>
          <a:srcRect/>
          <a:stretch>
            <a:fillRect/>
          </a:stretch>
        </p:blipFill>
        <p:spPr bwMode="auto">
          <a:xfrm>
            <a:off x="0" y="1125148"/>
            <a:ext cx="9144000" cy="2775347"/>
          </a:xfrm>
          <a:prstGeom prst="rect">
            <a:avLst/>
          </a:prstGeom>
          <a:noFill/>
          <a:ln w="9525">
            <a:noFill/>
            <a:miter lim="800000"/>
            <a:headEnd/>
            <a:tailEnd/>
          </a:ln>
        </p:spPr>
      </p:pic>
      <p:sp>
        <p:nvSpPr>
          <p:cNvPr id="5" name="Text Box 16"/>
          <p:cNvSpPr txBox="1">
            <a:spLocks noChangeArrowheads="1"/>
          </p:cNvSpPr>
          <p:nvPr userDrawn="1"/>
        </p:nvSpPr>
        <p:spPr bwMode="auto">
          <a:xfrm>
            <a:off x="7441060" y="4691709"/>
            <a:ext cx="1234632" cy="246221"/>
          </a:xfrm>
          <a:prstGeom prst="rect">
            <a:avLst/>
          </a:prstGeom>
          <a:noFill/>
          <a:ln>
            <a:noFill/>
          </a:ln>
        </p:spPr>
        <p:txBody>
          <a:bodyPr wrap="none" lIns="91426" tIns="45713" rIns="91426" bIns="45713">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a:solidFill>
                  <a:srgbClr val="000000"/>
                </a:solidFill>
              </a:rPr>
              <a:t>© CHINAUNICOM</a:t>
            </a:r>
          </a:p>
        </p:txBody>
      </p:sp>
      <p:grpSp>
        <p:nvGrpSpPr>
          <p:cNvPr id="6" name="Group 31"/>
          <p:cNvGrpSpPr/>
          <p:nvPr userDrawn="1"/>
        </p:nvGrpSpPr>
        <p:grpSpPr bwMode="auto">
          <a:xfrm>
            <a:off x="560390" y="4786312"/>
            <a:ext cx="287337" cy="215504"/>
            <a:chOff x="3742" y="3113"/>
            <a:chExt cx="136" cy="136"/>
          </a:xfrm>
        </p:grpSpPr>
        <p:sp>
          <p:nvSpPr>
            <p:cNvPr id="7"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8"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9" name="Group 34"/>
          <p:cNvGrpSpPr/>
          <p:nvPr userDrawn="1"/>
        </p:nvGrpSpPr>
        <p:grpSpPr bwMode="auto">
          <a:xfrm>
            <a:off x="250833" y="5003008"/>
            <a:ext cx="287338" cy="215504"/>
            <a:chOff x="3742" y="3113"/>
            <a:chExt cx="136" cy="136"/>
          </a:xfrm>
        </p:grpSpPr>
        <p:sp>
          <p:nvSpPr>
            <p:cNvPr id="10"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1"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12" name="Picture 3" descr="C:\Users\vivianting\Desktop\1234131.png"/>
          <p:cNvPicPr>
            <a:picLocks noChangeAspect="1" noChangeArrowheads="1"/>
          </p:cNvPicPr>
          <p:nvPr userDrawn="1"/>
        </p:nvPicPr>
        <p:blipFill>
          <a:blip r:embed="rId3" cstate="print"/>
          <a:srcRect/>
          <a:stretch>
            <a:fillRect/>
          </a:stretch>
        </p:blipFill>
        <p:spPr bwMode="auto">
          <a:xfrm>
            <a:off x="7286625" y="161022"/>
            <a:ext cx="1487488" cy="772715"/>
          </a:xfrm>
          <a:prstGeom prst="rect">
            <a:avLst/>
          </a:prstGeom>
          <a:noFill/>
          <a:ln w="9525">
            <a:noFill/>
            <a:miter lim="800000"/>
            <a:headEnd/>
            <a:tailEnd/>
          </a:ln>
        </p:spPr>
      </p:pic>
      <p:sp>
        <p:nvSpPr>
          <p:cNvPr id="3074" name="Rectangle 2"/>
          <p:cNvSpPr>
            <a:spLocks noGrp="1" noChangeArrowheads="1"/>
          </p:cNvSpPr>
          <p:nvPr>
            <p:ph type="ctrTitle" hasCustomPrompt="1"/>
          </p:nvPr>
        </p:nvSpPr>
        <p:spPr>
          <a:xfrm>
            <a:off x="468321" y="1815666"/>
            <a:ext cx="8207375" cy="1512168"/>
          </a:xfrm>
        </p:spPr>
        <p:txBody>
          <a:bodyPr/>
          <a:lstStyle>
            <a:lvl1pPr marL="0" algn="ctr">
              <a:lnSpc>
                <a:spcPct val="150000"/>
              </a:lnSpc>
              <a:defRPr sz="4400" baseline="0">
                <a:solidFill>
                  <a:schemeClr val="bg1"/>
                </a:solidFill>
              </a:defRPr>
            </a:lvl1pPr>
          </a:lstStyle>
          <a:p>
            <a:r>
              <a:rPr lang="zh-CN" altLang="en-US" dirty="0"/>
              <a:t>主标题：雅黑</a:t>
            </a:r>
            <a:r>
              <a:rPr lang="en-US" altLang="zh-CN"/>
              <a:t>/44pt</a:t>
            </a:r>
            <a:endParaRPr lang="en-US" altLang="zh-CN" dirty="0"/>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par>
                                <p:cTn id="14"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15" dur="3000" spd="-100000" fill="hold"/>
                                        <p:tgtEl>
                                          <p:spTgt spid="6"/>
                                        </p:tgtEl>
                                        <p:attrNameLst>
                                          <p:attrName>ppt_x</p:attrName>
                                          <p:attrName>ppt_y</p:attrName>
                                        </p:attrNameLst>
                                      </p:cBhvr>
                                      <p:rCtr x="-2147483648" y="-2147483648"/>
                                    </p:animMotion>
                                  </p:childTnLst>
                                </p:cTn>
                              </p:par>
                              <p:par>
                                <p:cTn id="16" presetID="26" presetClass="emph" presetSubtype="0" repeatCount="indefinite" fill="hold" nodeType="withEffect">
                                  <p:stCondLst>
                                    <p:cond delay="1200"/>
                                  </p:stCondLst>
                                  <p:childTnLst>
                                    <p:animEffect transition="out" filter="fade">
                                      <p:cBhvr>
                                        <p:cTn id="17" dur="1000" tmFilter="0, 0; .2, .5; .8, .5; 1, 0"/>
                                        <p:tgtEl>
                                          <p:spTgt spid="6"/>
                                        </p:tgtEl>
                                      </p:cBhvr>
                                    </p:animEffect>
                                    <p:animScale>
                                      <p:cBhvr>
                                        <p:cTn id="18" dur="500" autoRev="1" fill="hold"/>
                                        <p:tgtEl>
                                          <p:spTgt spid="6"/>
                                        </p:tgtEl>
                                      </p:cBhvr>
                                      <p:by x="105000" y="105000"/>
                                    </p:animScale>
                                  </p:childTnLst>
                                </p:cTn>
                              </p:par>
                              <p:par>
                                <p:cTn id="19" presetID="53" presetClass="entr" presetSubtype="16" fill="hold" nodeType="withEffect">
                                  <p:stCondLst>
                                    <p:cond delay="60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par>
                                <p:cTn id="24"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25" dur="3000" fill="hold"/>
                                        <p:tgtEl>
                                          <p:spTgt spid="9"/>
                                        </p:tgtEl>
                                        <p:attrNameLst>
                                          <p:attrName>ppt_x</p:attrName>
                                          <p:attrName>ppt_y</p:attrName>
                                        </p:attrNameLst>
                                      </p:cBhvr>
                                      <p:rCtr x="-2147483648" y="-2147483648"/>
                                    </p:animMotion>
                                  </p:childTnLst>
                                </p:cTn>
                              </p:par>
                              <p:par>
                                <p:cTn id="26" presetID="26" presetClass="emph" presetSubtype="0" repeatCount="indefinite" fill="hold" nodeType="withEffect">
                                  <p:stCondLst>
                                    <p:cond delay="1700"/>
                                  </p:stCondLst>
                                  <p:childTnLst>
                                    <p:animEffect transition="out" filter="fade">
                                      <p:cBhvr>
                                        <p:cTn id="27" dur="1000" tmFilter="0, 0; .2, .5; .8, .5; 1, 0"/>
                                        <p:tgtEl>
                                          <p:spTgt spid="9"/>
                                        </p:tgtEl>
                                      </p:cBhvr>
                                    </p:animEffect>
                                    <p:animScale>
                                      <p:cBhvr>
                                        <p:cTn id="28" dur="50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pic>
        <p:nvPicPr>
          <p:cNvPr id="4" name="Picture 2055" descr="色条 拷贝"/>
          <p:cNvPicPr>
            <a:picLocks noChangeAspect="1" noChangeArrowheads="1"/>
          </p:cNvPicPr>
          <p:nvPr userDrawn="1"/>
        </p:nvPicPr>
        <p:blipFill>
          <a:blip r:embed="rId2" cstate="print"/>
          <a:srcRect/>
          <a:stretch>
            <a:fillRect/>
          </a:stretch>
        </p:blipFill>
        <p:spPr bwMode="auto">
          <a:xfrm>
            <a:off x="0" y="1125148"/>
            <a:ext cx="9144000" cy="2775347"/>
          </a:xfrm>
          <a:prstGeom prst="rect">
            <a:avLst/>
          </a:prstGeom>
          <a:noFill/>
          <a:ln w="9525">
            <a:noFill/>
            <a:miter lim="800000"/>
            <a:headEnd/>
            <a:tailEnd/>
          </a:ln>
        </p:spPr>
      </p:pic>
      <p:sp>
        <p:nvSpPr>
          <p:cNvPr id="5" name="Text Box 16"/>
          <p:cNvSpPr txBox="1">
            <a:spLocks noChangeArrowheads="1"/>
          </p:cNvSpPr>
          <p:nvPr userDrawn="1"/>
        </p:nvSpPr>
        <p:spPr bwMode="auto">
          <a:xfrm>
            <a:off x="7441060" y="4691709"/>
            <a:ext cx="1234632" cy="246221"/>
          </a:xfrm>
          <a:prstGeom prst="rect">
            <a:avLst/>
          </a:prstGeom>
          <a:noFill/>
          <a:ln>
            <a:noFill/>
          </a:ln>
        </p:spPr>
        <p:txBody>
          <a:bodyPr wrap="none" lIns="91426" tIns="45713" rIns="91426" bIns="45713">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a:solidFill>
                  <a:srgbClr val="000000"/>
                </a:solidFill>
              </a:rPr>
              <a:t>© CHINAUNICOM</a:t>
            </a:r>
          </a:p>
        </p:txBody>
      </p:sp>
      <p:grpSp>
        <p:nvGrpSpPr>
          <p:cNvPr id="6" name="Group 31"/>
          <p:cNvGrpSpPr/>
          <p:nvPr userDrawn="1"/>
        </p:nvGrpSpPr>
        <p:grpSpPr bwMode="auto">
          <a:xfrm>
            <a:off x="560390" y="4786312"/>
            <a:ext cx="287337" cy="215504"/>
            <a:chOff x="3742" y="3113"/>
            <a:chExt cx="136" cy="136"/>
          </a:xfrm>
        </p:grpSpPr>
        <p:sp>
          <p:nvSpPr>
            <p:cNvPr id="7"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8"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9" name="Group 34"/>
          <p:cNvGrpSpPr/>
          <p:nvPr userDrawn="1"/>
        </p:nvGrpSpPr>
        <p:grpSpPr bwMode="auto">
          <a:xfrm>
            <a:off x="250833" y="5003008"/>
            <a:ext cx="287338" cy="215504"/>
            <a:chOff x="3742" y="3113"/>
            <a:chExt cx="136" cy="136"/>
          </a:xfrm>
        </p:grpSpPr>
        <p:sp>
          <p:nvSpPr>
            <p:cNvPr id="10"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1"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12" name="Picture 3" descr="C:\Users\vivianting\Desktop\1234131.png"/>
          <p:cNvPicPr>
            <a:picLocks noChangeAspect="1" noChangeArrowheads="1"/>
          </p:cNvPicPr>
          <p:nvPr userDrawn="1"/>
        </p:nvPicPr>
        <p:blipFill>
          <a:blip r:embed="rId3" cstate="print"/>
          <a:srcRect/>
          <a:stretch>
            <a:fillRect/>
          </a:stretch>
        </p:blipFill>
        <p:spPr bwMode="auto">
          <a:xfrm>
            <a:off x="7286625" y="161022"/>
            <a:ext cx="1487488" cy="772715"/>
          </a:xfrm>
          <a:prstGeom prst="rect">
            <a:avLst/>
          </a:prstGeom>
          <a:noFill/>
          <a:ln w="9525">
            <a:noFill/>
            <a:miter lim="800000"/>
            <a:headEnd/>
            <a:tailEnd/>
          </a:ln>
        </p:spPr>
      </p:pic>
      <p:sp>
        <p:nvSpPr>
          <p:cNvPr id="3074" name="Rectangle 2"/>
          <p:cNvSpPr>
            <a:spLocks noGrp="1" noChangeArrowheads="1"/>
          </p:cNvSpPr>
          <p:nvPr>
            <p:ph type="ctrTitle" hasCustomPrompt="1"/>
          </p:nvPr>
        </p:nvSpPr>
        <p:spPr>
          <a:xfrm>
            <a:off x="468321" y="1815666"/>
            <a:ext cx="8207375" cy="1512168"/>
          </a:xfrm>
        </p:spPr>
        <p:txBody>
          <a:bodyPr/>
          <a:lstStyle>
            <a:lvl1pPr marL="0" algn="ctr">
              <a:lnSpc>
                <a:spcPct val="150000"/>
              </a:lnSpc>
              <a:defRPr sz="4400" baseline="0">
                <a:solidFill>
                  <a:schemeClr val="bg1"/>
                </a:solidFill>
              </a:defRPr>
            </a:lvl1pPr>
          </a:lstStyle>
          <a:p>
            <a:r>
              <a:rPr lang="zh-CN" altLang="en-US" dirty="0"/>
              <a:t>主标题：雅黑</a:t>
            </a:r>
            <a:r>
              <a:rPr lang="en-US" altLang="zh-CN" dirty="0"/>
              <a:t>/44pt Arial/44pt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par>
                                <p:cTn id="14"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15" dur="3000" spd="-100000" fill="hold"/>
                                        <p:tgtEl>
                                          <p:spTgt spid="6"/>
                                        </p:tgtEl>
                                        <p:attrNameLst>
                                          <p:attrName>ppt_x</p:attrName>
                                          <p:attrName>ppt_y</p:attrName>
                                        </p:attrNameLst>
                                      </p:cBhvr>
                                      <p:rCtr x="-2147483648" y="-2147483648"/>
                                    </p:animMotion>
                                  </p:childTnLst>
                                </p:cTn>
                              </p:par>
                              <p:par>
                                <p:cTn id="16" presetID="26" presetClass="emph" presetSubtype="0" repeatCount="indefinite" fill="hold" nodeType="withEffect">
                                  <p:stCondLst>
                                    <p:cond delay="1200"/>
                                  </p:stCondLst>
                                  <p:childTnLst>
                                    <p:animEffect transition="out" filter="fade">
                                      <p:cBhvr>
                                        <p:cTn id="17" dur="1000" tmFilter="0, 0; .2, .5; .8, .5; 1, 0"/>
                                        <p:tgtEl>
                                          <p:spTgt spid="6"/>
                                        </p:tgtEl>
                                      </p:cBhvr>
                                    </p:animEffect>
                                    <p:animScale>
                                      <p:cBhvr>
                                        <p:cTn id="18" dur="500" autoRev="1" fill="hold"/>
                                        <p:tgtEl>
                                          <p:spTgt spid="6"/>
                                        </p:tgtEl>
                                      </p:cBhvr>
                                      <p:by x="105000" y="105000"/>
                                    </p:animScale>
                                  </p:childTnLst>
                                </p:cTn>
                              </p:par>
                              <p:par>
                                <p:cTn id="19" presetID="53" presetClass="entr" presetSubtype="16" fill="hold" nodeType="withEffect">
                                  <p:stCondLst>
                                    <p:cond delay="60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par>
                                <p:cTn id="24"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25" dur="3000" fill="hold"/>
                                        <p:tgtEl>
                                          <p:spTgt spid="9"/>
                                        </p:tgtEl>
                                        <p:attrNameLst>
                                          <p:attrName>ppt_x</p:attrName>
                                          <p:attrName>ppt_y</p:attrName>
                                        </p:attrNameLst>
                                      </p:cBhvr>
                                      <p:rCtr x="-2147483648" y="-2147483648"/>
                                    </p:animMotion>
                                  </p:childTnLst>
                                </p:cTn>
                              </p:par>
                              <p:par>
                                <p:cTn id="26" presetID="26" presetClass="emph" presetSubtype="0" repeatCount="indefinite" fill="hold" nodeType="withEffect">
                                  <p:stCondLst>
                                    <p:cond delay="1700"/>
                                  </p:stCondLst>
                                  <p:childTnLst>
                                    <p:animEffect transition="out" filter="fade">
                                      <p:cBhvr>
                                        <p:cTn id="27" dur="1000" tmFilter="0, 0; .2, .5; .8, .5; 1, 0"/>
                                        <p:tgtEl>
                                          <p:spTgt spid="9"/>
                                        </p:tgtEl>
                                      </p:cBhvr>
                                    </p:animEffect>
                                    <p:animScale>
                                      <p:cBhvr>
                                        <p:cTn id="28" dur="50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黑体" panose="02010609060101010101" pitchFamily="2" charset="-122"/>
                <a:ea typeface="黑体" panose="02010609060101010101" pitchFamily="2" charset="-122"/>
              </a:defRPr>
            </a:lvl1pPr>
            <a:lvl2pPr>
              <a:defRPr>
                <a:latin typeface="黑体" panose="02010609060101010101" pitchFamily="2" charset="-122"/>
                <a:ea typeface="黑体" panose="02010609060101010101" pitchFamily="2" charset="-122"/>
              </a:defRPr>
            </a:lvl2pPr>
            <a:lvl3pPr>
              <a:defRPr>
                <a:latin typeface="黑体" panose="02010609060101010101" pitchFamily="2" charset="-122"/>
                <a:ea typeface="黑体" panose="02010609060101010101" pitchFamily="2" charset="-122"/>
              </a:defRPr>
            </a:lvl3pPr>
            <a:lvl4pPr>
              <a:defRPr>
                <a:latin typeface="黑体" panose="02010609060101010101" pitchFamily="2" charset="-122"/>
                <a:ea typeface="黑体" panose="02010609060101010101" pitchFamily="2" charset="-122"/>
              </a:defRPr>
            </a:lvl4pPr>
            <a:lvl5pPr>
              <a:defRPr>
                <a:latin typeface="黑体" panose="02010609060101010101" pitchFamily="2" charset="-122"/>
                <a:ea typeface="黑体" panose="0201060906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a:xfrm>
            <a:off x="928663" y="205979"/>
            <a:ext cx="6000792" cy="383381"/>
          </a:xfrm>
        </p:spPr>
        <p:txBody>
          <a:bodyPr/>
          <a:lstStyle>
            <a:lvl1pPr algn="l">
              <a:defRPr/>
            </a:lvl1pPr>
          </a:lstStyle>
          <a:p>
            <a:r>
              <a:rPr lang="zh-CN" altLang="en-US" dirty="0"/>
              <a:t>单击此处编辑母版标题样式</a:t>
            </a:r>
          </a:p>
        </p:txBody>
      </p:sp>
      <p:sp>
        <p:nvSpPr>
          <p:cNvPr id="4" name="灯片编号占位符 5"/>
          <p:cNvSpPr>
            <a:spLocks noGrp="1"/>
          </p:cNvSpPr>
          <p:nvPr>
            <p:ph type="sldNum" sz="quarter" idx="10"/>
          </p:nvPr>
        </p:nvSpPr>
        <p:spPr/>
        <p:txBody>
          <a:bodyPr/>
          <a:lstStyle>
            <a:lvl1pPr>
              <a:defRPr/>
            </a:lvl1pPr>
          </a:lstStyle>
          <a:p>
            <a:pPr>
              <a:defRPr/>
            </a:pPr>
            <a:fld id="{FD2674AA-FB80-4157-82EC-741BA2878C4D}" type="slidenum">
              <a:rPr lang="zh-CN" altLang="en-US"/>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cxnSp>
        <p:nvCxnSpPr>
          <p:cNvPr id="6" name="直接连接符 5"/>
          <p:cNvCxnSpPr/>
          <p:nvPr userDrawn="1"/>
        </p:nvCxnSpPr>
        <p:spPr bwMode="auto">
          <a:xfrm>
            <a:off x="0" y="716756"/>
            <a:ext cx="9144000" cy="0"/>
          </a:xfrm>
          <a:prstGeom prst="line">
            <a:avLst/>
          </a:prstGeom>
          <a:ln w="19050">
            <a:solidFill>
              <a:srgbClr val="C00000"/>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0" name="Picture 2" descr="D:\东方国信\2015-11-互联网大会-沃指数\素材\logo\黑字.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45363" y="154285"/>
            <a:ext cx="1630362" cy="39549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标题 1"/>
          <p:cNvSpPr>
            <a:spLocks noGrp="1"/>
          </p:cNvSpPr>
          <p:nvPr>
            <p:ph type="title"/>
          </p:nvPr>
        </p:nvSpPr>
        <p:spPr>
          <a:xfrm>
            <a:off x="214320" y="160742"/>
            <a:ext cx="7115176" cy="383381"/>
          </a:xfrm>
          <a:prstGeom prst="rect">
            <a:avLst/>
          </a:prstGeom>
        </p:spPr>
        <p:txBody>
          <a:bodyPr lIns="91434" tIns="45717" rIns="91434" bIns="45717"/>
          <a:lstStyle>
            <a:lvl1pPr algn="l">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81"/>
            <a:ext cx="7115908" cy="383381"/>
          </a:xfrm>
        </p:spPr>
        <p:txBody>
          <a:bodyPr/>
          <a:lstStyle/>
          <a:p>
            <a:r>
              <a:rPr lang="zh-CN" altLang="en-US"/>
              <a:t>单击此处编辑母版标题样式</a:t>
            </a:r>
          </a:p>
        </p:txBody>
      </p:sp>
      <p:sp>
        <p:nvSpPr>
          <p:cNvPr id="3" name="内容占位符 2"/>
          <p:cNvSpPr>
            <a:spLocks noGrp="1"/>
          </p:cNvSpPr>
          <p:nvPr>
            <p:ph idx="1"/>
          </p:nvPr>
        </p:nvSpPr>
        <p:spPr>
          <a:xfrm>
            <a:off x="457200" y="750094"/>
            <a:ext cx="8229600" cy="14466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5"/>
          <p:cNvSpPr>
            <a:spLocks noGrp="1"/>
          </p:cNvSpPr>
          <p:nvPr>
            <p:ph type="sldNum" sz="quarter" idx="10"/>
          </p:nvPr>
        </p:nvSpPr>
        <p:spPr/>
        <p:txBody>
          <a:bodyPr/>
          <a:lstStyle>
            <a:lvl1pPr>
              <a:defRPr/>
            </a:lvl1pPr>
          </a:lstStyle>
          <a:p>
            <a:pPr>
              <a:defRPr/>
            </a:pPr>
            <a:fld id="{665C82A0-26F0-44C8-9927-70CA240D1E03}" type="slidenum">
              <a:rPr lang="zh-CN" altLang="en-US"/>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11560" y="108354"/>
            <a:ext cx="6804744" cy="486965"/>
          </a:xfrm>
        </p:spPr>
        <p:txBody>
          <a:bodyPr/>
          <a:lstStyle/>
          <a:p>
            <a:r>
              <a:rPr lang="zh-CN" altLang="en-US" dirty="0"/>
              <a:t>单击此处编辑母版标题样式</a:t>
            </a:r>
          </a:p>
        </p:txBody>
      </p:sp>
      <p:sp>
        <p:nvSpPr>
          <p:cNvPr id="3" name="灯片编号占位符 2"/>
          <p:cNvSpPr>
            <a:spLocks noGrp="1"/>
          </p:cNvSpPr>
          <p:nvPr>
            <p:ph type="sldNum" sz="quarter" idx="10"/>
          </p:nvPr>
        </p:nvSpPr>
        <p:spPr>
          <a:xfrm>
            <a:off x="8316416" y="4840002"/>
            <a:ext cx="396000" cy="216000"/>
          </a:xfrm>
          <a:prstGeom prst="rect">
            <a:avLst/>
          </a:prstGeom>
        </p:spPr>
        <p:txBody>
          <a:bodyPr/>
          <a:lstStyle/>
          <a:p>
            <a:pPr fontAlgn="base">
              <a:spcBef>
                <a:spcPct val="0"/>
              </a:spcBef>
              <a:spcAft>
                <a:spcPct val="0"/>
              </a:spcAft>
              <a:defRPr/>
            </a:pPr>
            <a:fld id="{03FC912D-3FE9-4018-B22A-84E35E38B07C}" type="slidenum">
              <a:rPr lang="zh-CN" altLang="en-US" sz="1200" smtClean="0">
                <a:solidFill>
                  <a:srgbClr val="000000"/>
                </a:solidFill>
                <a:latin typeface="Arial" panose="020B0604020202020204"/>
                <a:sym typeface="Arial" panose="020B0604020202020204"/>
              </a:rPr>
              <a:pPr fontAlgn="base">
                <a:spcBef>
                  <a:spcPct val="0"/>
                </a:spcBef>
                <a:spcAft>
                  <a:spcPct val="0"/>
                </a:spcAft>
                <a:defRPr/>
              </a:pPr>
              <a:t>‹#›</a:t>
            </a:fld>
            <a:endParaRPr lang="en-US" altLang="zh-CN" sz="1200" dirty="0">
              <a:solidFill>
                <a:srgbClr val="000000"/>
              </a:solidFill>
              <a:latin typeface="Arial" panose="020B0604020202020204"/>
              <a:sym typeface="Arial" panose="020B0604020202020204"/>
            </a:endParaRPr>
          </a:p>
        </p:txBody>
      </p:sp>
      <p:grpSp>
        <p:nvGrpSpPr>
          <p:cNvPr id="4" name="组合 3"/>
          <p:cNvGrpSpPr/>
          <p:nvPr userDrawn="1"/>
        </p:nvGrpSpPr>
        <p:grpSpPr>
          <a:xfrm>
            <a:off x="251520" y="123236"/>
            <a:ext cx="219456" cy="457200"/>
            <a:chOff x="1175078" y="212801"/>
            <a:chExt cx="219456" cy="457200"/>
          </a:xfrm>
          <a:solidFill>
            <a:srgbClr val="FF0000"/>
          </a:solidFill>
        </p:grpSpPr>
        <p:sp>
          <p:nvSpPr>
            <p:cNvPr id="5" name="矩形 4"/>
            <p:cNvSpPr/>
            <p:nvPr userDrawn="1"/>
          </p:nvSpPr>
          <p:spPr>
            <a:xfrm>
              <a:off x="1175078" y="212801"/>
              <a:ext cx="155448" cy="4572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1394534" y="212801"/>
              <a:ext cx="0" cy="45720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标题幻灯片">
    <p:spTree>
      <p:nvGrpSpPr>
        <p:cNvPr id="1" name=""/>
        <p:cNvGrpSpPr/>
        <p:nvPr/>
      </p:nvGrpSpPr>
      <p:grpSpPr>
        <a:xfrm>
          <a:off x="0" y="0"/>
          <a:ext cx="0" cy="0"/>
          <a:chOff x="0" y="0"/>
          <a:chExt cx="0" cy="0"/>
        </a:xfrm>
      </p:grpSpPr>
      <p:pic>
        <p:nvPicPr>
          <p:cNvPr id="4" name="Picture 2055" descr="色条 拷贝"/>
          <p:cNvPicPr>
            <a:picLocks noChangeAspect="1" noChangeArrowheads="1"/>
          </p:cNvPicPr>
          <p:nvPr/>
        </p:nvPicPr>
        <p:blipFill>
          <a:blip r:embed="rId2" cstate="print"/>
          <a:srcRect/>
          <a:stretch>
            <a:fillRect/>
          </a:stretch>
        </p:blipFill>
        <p:spPr bwMode="auto">
          <a:xfrm>
            <a:off x="0" y="1125150"/>
            <a:ext cx="9144000" cy="2775347"/>
          </a:xfrm>
          <a:prstGeom prst="rect">
            <a:avLst/>
          </a:prstGeom>
          <a:noFill/>
          <a:ln w="9525">
            <a:noFill/>
            <a:miter lim="800000"/>
            <a:headEnd/>
            <a:tailEnd/>
          </a:ln>
        </p:spPr>
      </p:pic>
      <p:sp>
        <p:nvSpPr>
          <p:cNvPr id="5" name="Text Box 16"/>
          <p:cNvSpPr txBox="1">
            <a:spLocks noChangeArrowheads="1"/>
          </p:cNvSpPr>
          <p:nvPr/>
        </p:nvSpPr>
        <p:spPr bwMode="auto">
          <a:xfrm>
            <a:off x="7441060" y="4691711"/>
            <a:ext cx="1234632" cy="246221"/>
          </a:xfrm>
          <a:prstGeom prst="rect">
            <a:avLst/>
          </a:prstGeom>
          <a:noFill/>
          <a:ln>
            <a:noFill/>
          </a:ln>
        </p:spPr>
        <p:txBody>
          <a:bodyPr wrap="none" lIns="91422" tIns="45711" rIns="91422" bIns="45711">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smtClean="0">
                <a:solidFill>
                  <a:srgbClr val="000000"/>
                </a:solidFill>
              </a:rPr>
              <a:t>© CHINAUNICOM</a:t>
            </a:r>
          </a:p>
        </p:txBody>
      </p:sp>
      <p:grpSp>
        <p:nvGrpSpPr>
          <p:cNvPr id="6" name="Group 31"/>
          <p:cNvGrpSpPr/>
          <p:nvPr/>
        </p:nvGrpSpPr>
        <p:grpSpPr bwMode="auto">
          <a:xfrm>
            <a:off x="560390" y="4786312"/>
            <a:ext cx="287337" cy="215504"/>
            <a:chOff x="3742" y="3113"/>
            <a:chExt cx="136" cy="136"/>
          </a:xfrm>
        </p:grpSpPr>
        <p:sp>
          <p:nvSpPr>
            <p:cNvPr id="7"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8"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9" name="Group 34"/>
          <p:cNvGrpSpPr/>
          <p:nvPr/>
        </p:nvGrpSpPr>
        <p:grpSpPr bwMode="auto">
          <a:xfrm>
            <a:off x="250833" y="5003008"/>
            <a:ext cx="287338" cy="215504"/>
            <a:chOff x="3742" y="3113"/>
            <a:chExt cx="136" cy="136"/>
          </a:xfrm>
        </p:grpSpPr>
        <p:sp>
          <p:nvSpPr>
            <p:cNvPr id="10"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1"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12" name="Picture 3" descr="C:\Users\vivianting\Desktop\1234131.png"/>
          <p:cNvPicPr>
            <a:picLocks noChangeAspect="1" noChangeArrowheads="1"/>
          </p:cNvPicPr>
          <p:nvPr/>
        </p:nvPicPr>
        <p:blipFill>
          <a:blip r:embed="rId3" cstate="print"/>
          <a:srcRect/>
          <a:stretch>
            <a:fillRect/>
          </a:stretch>
        </p:blipFill>
        <p:spPr bwMode="auto">
          <a:xfrm>
            <a:off x="7286625" y="161024"/>
            <a:ext cx="1487488" cy="772715"/>
          </a:xfrm>
          <a:prstGeom prst="rect">
            <a:avLst/>
          </a:prstGeom>
          <a:noFill/>
          <a:ln w="9525">
            <a:noFill/>
            <a:miter lim="800000"/>
            <a:headEnd/>
            <a:tailEnd/>
          </a:ln>
        </p:spPr>
      </p:pic>
      <p:sp>
        <p:nvSpPr>
          <p:cNvPr id="3074" name="Rectangle 2"/>
          <p:cNvSpPr>
            <a:spLocks noGrp="1" noChangeArrowheads="1"/>
          </p:cNvSpPr>
          <p:nvPr>
            <p:ph type="ctrTitle" hasCustomPrompt="1"/>
          </p:nvPr>
        </p:nvSpPr>
        <p:spPr>
          <a:xfrm>
            <a:off x="468323" y="1815666"/>
            <a:ext cx="8207375" cy="1512168"/>
          </a:xfrm>
        </p:spPr>
        <p:txBody>
          <a:bodyPr/>
          <a:lstStyle>
            <a:lvl1pPr marL="0" algn="ctr">
              <a:lnSpc>
                <a:spcPct val="150000"/>
              </a:lnSpc>
              <a:defRPr sz="4400" baseline="0">
                <a:solidFill>
                  <a:schemeClr val="bg1"/>
                </a:solidFill>
              </a:defRPr>
            </a:lvl1pPr>
          </a:lstStyle>
          <a:p>
            <a:r>
              <a:rPr lang="zh-CN" altLang="en-US" dirty="0"/>
              <a:t>主</a:t>
            </a:r>
            <a:r>
              <a:rPr lang="zh-CN" altLang="en-US" dirty="0" smtClean="0"/>
              <a:t>标题：雅黑</a:t>
            </a:r>
            <a:r>
              <a:rPr lang="en-US" altLang="zh-CN" dirty="0" smtClean="0"/>
              <a:t>/44pt Arial/44pt</a:t>
            </a:r>
            <a:endParaRPr lang="en-US" altLang="zh-CN" dirty="0"/>
          </a:p>
        </p:txBody>
      </p:sp>
      <p:pic>
        <p:nvPicPr>
          <p:cNvPr id="13" name="Picture 2055" descr="色条 拷贝"/>
          <p:cNvPicPr>
            <a:picLocks noChangeAspect="1" noChangeArrowheads="1"/>
          </p:cNvPicPr>
          <p:nvPr userDrawn="1"/>
        </p:nvPicPr>
        <p:blipFill>
          <a:blip r:embed="rId2" cstate="print"/>
          <a:srcRect/>
          <a:stretch>
            <a:fillRect/>
          </a:stretch>
        </p:blipFill>
        <p:spPr bwMode="auto">
          <a:xfrm>
            <a:off x="0" y="1125150"/>
            <a:ext cx="9144000" cy="2775347"/>
          </a:xfrm>
          <a:prstGeom prst="rect">
            <a:avLst/>
          </a:prstGeom>
          <a:noFill/>
          <a:ln w="9525">
            <a:noFill/>
            <a:miter lim="800000"/>
            <a:headEnd/>
            <a:tailEnd/>
          </a:ln>
        </p:spPr>
      </p:pic>
      <p:sp>
        <p:nvSpPr>
          <p:cNvPr id="14" name="Text Box 16"/>
          <p:cNvSpPr txBox="1">
            <a:spLocks noChangeArrowheads="1"/>
          </p:cNvSpPr>
          <p:nvPr userDrawn="1"/>
        </p:nvSpPr>
        <p:spPr bwMode="auto">
          <a:xfrm>
            <a:off x="7441060" y="4691711"/>
            <a:ext cx="1234632" cy="246221"/>
          </a:xfrm>
          <a:prstGeom prst="rect">
            <a:avLst/>
          </a:prstGeom>
          <a:noFill/>
          <a:ln>
            <a:noFill/>
          </a:ln>
        </p:spPr>
        <p:txBody>
          <a:bodyPr wrap="none" lIns="91422" tIns="45711" rIns="91422" bIns="45711">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smtClean="0">
                <a:solidFill>
                  <a:srgbClr val="000000"/>
                </a:solidFill>
              </a:rPr>
              <a:t>© CHINAUNICOM</a:t>
            </a:r>
          </a:p>
        </p:txBody>
      </p:sp>
      <p:grpSp>
        <p:nvGrpSpPr>
          <p:cNvPr id="15" name="Group 31"/>
          <p:cNvGrpSpPr/>
          <p:nvPr userDrawn="1"/>
        </p:nvGrpSpPr>
        <p:grpSpPr bwMode="auto">
          <a:xfrm>
            <a:off x="560390" y="4786312"/>
            <a:ext cx="287337" cy="215504"/>
            <a:chOff x="3742" y="3113"/>
            <a:chExt cx="136" cy="136"/>
          </a:xfrm>
        </p:grpSpPr>
        <p:sp>
          <p:nvSpPr>
            <p:cNvPr id="16"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7"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18" name="Group 34"/>
          <p:cNvGrpSpPr/>
          <p:nvPr userDrawn="1"/>
        </p:nvGrpSpPr>
        <p:grpSpPr bwMode="auto">
          <a:xfrm>
            <a:off x="250833" y="5003008"/>
            <a:ext cx="287338" cy="215504"/>
            <a:chOff x="3742" y="3113"/>
            <a:chExt cx="136" cy="136"/>
          </a:xfrm>
        </p:grpSpPr>
        <p:sp>
          <p:nvSpPr>
            <p:cNvPr id="19"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20"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21" name="Picture 3" descr="C:\Users\vivianting\Desktop\1234131.png"/>
          <p:cNvPicPr>
            <a:picLocks noChangeAspect="1" noChangeArrowheads="1"/>
          </p:cNvPicPr>
          <p:nvPr userDrawn="1"/>
        </p:nvPicPr>
        <p:blipFill>
          <a:blip r:embed="rId3" cstate="print"/>
          <a:srcRect/>
          <a:stretch>
            <a:fillRect/>
          </a:stretch>
        </p:blipFill>
        <p:spPr bwMode="auto">
          <a:xfrm>
            <a:off x="7286625" y="161024"/>
            <a:ext cx="1487488" cy="77271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par>
                                <p:cTn id="14"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15" dur="3000" spd="-100000" fill="hold"/>
                                        <p:tgtEl>
                                          <p:spTgt spid="6"/>
                                        </p:tgtEl>
                                        <p:attrNameLst>
                                          <p:attrName>ppt_x</p:attrName>
                                          <p:attrName>ppt_y</p:attrName>
                                        </p:attrNameLst>
                                      </p:cBhvr>
                                      <p:rCtr x="-2147483648" y="-2147483648"/>
                                    </p:animMotion>
                                  </p:childTnLst>
                                </p:cTn>
                              </p:par>
                              <p:par>
                                <p:cTn id="16" presetID="26" presetClass="emph" presetSubtype="0" repeatCount="indefinite" fill="hold" nodeType="withEffect">
                                  <p:stCondLst>
                                    <p:cond delay="1200"/>
                                  </p:stCondLst>
                                  <p:childTnLst>
                                    <p:animEffect transition="out" filter="fade">
                                      <p:cBhvr>
                                        <p:cTn id="17" dur="1000" tmFilter="0, 0; .2, .5; .8, .5; 1, 0"/>
                                        <p:tgtEl>
                                          <p:spTgt spid="6"/>
                                        </p:tgtEl>
                                      </p:cBhvr>
                                    </p:animEffect>
                                    <p:animScale>
                                      <p:cBhvr>
                                        <p:cTn id="18" dur="500" autoRev="1" fill="hold"/>
                                        <p:tgtEl>
                                          <p:spTgt spid="6"/>
                                        </p:tgtEl>
                                      </p:cBhvr>
                                      <p:by x="105000" y="105000"/>
                                    </p:animScale>
                                  </p:childTnLst>
                                </p:cTn>
                              </p:par>
                              <p:par>
                                <p:cTn id="19" presetID="53" presetClass="entr" presetSubtype="16" fill="hold" nodeType="withEffect">
                                  <p:stCondLst>
                                    <p:cond delay="60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par>
                                <p:cTn id="24"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25" dur="3000" fill="hold"/>
                                        <p:tgtEl>
                                          <p:spTgt spid="9"/>
                                        </p:tgtEl>
                                        <p:attrNameLst>
                                          <p:attrName>ppt_x</p:attrName>
                                          <p:attrName>ppt_y</p:attrName>
                                        </p:attrNameLst>
                                      </p:cBhvr>
                                      <p:rCtr x="-2147483648" y="-2147483648"/>
                                    </p:animMotion>
                                  </p:childTnLst>
                                </p:cTn>
                              </p:par>
                              <p:par>
                                <p:cTn id="26" presetID="26" presetClass="emph" presetSubtype="0" repeatCount="indefinite" fill="hold" nodeType="withEffect">
                                  <p:stCondLst>
                                    <p:cond delay="1700"/>
                                  </p:stCondLst>
                                  <p:childTnLst>
                                    <p:animEffect transition="out" filter="fade">
                                      <p:cBhvr>
                                        <p:cTn id="27" dur="1000" tmFilter="0, 0; .2, .5; .8, .5; 1, 0"/>
                                        <p:tgtEl>
                                          <p:spTgt spid="9"/>
                                        </p:tgtEl>
                                      </p:cBhvr>
                                    </p:animEffect>
                                    <p:animScale>
                                      <p:cBhvr>
                                        <p:cTn id="28" dur="500" autoRev="1" fill="hold"/>
                                        <p:tgtEl>
                                          <p:spTgt spid="9"/>
                                        </p:tgtEl>
                                      </p:cBhvr>
                                      <p:by x="105000" y="105000"/>
                                    </p:animScale>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1500"/>
                            </p:stCondLst>
                            <p:childTnLst>
                              <p:par>
                                <p:cTn id="33" presetID="53" presetClass="entr" presetSubtype="16"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1000" fill="hold"/>
                                        <p:tgtEl>
                                          <p:spTgt spid="15"/>
                                        </p:tgtEl>
                                        <p:attrNameLst>
                                          <p:attrName>ppt_w</p:attrName>
                                        </p:attrNameLst>
                                      </p:cBhvr>
                                      <p:tavLst>
                                        <p:tav tm="0">
                                          <p:val>
                                            <p:fltVal val="0"/>
                                          </p:val>
                                        </p:tav>
                                        <p:tav tm="100000">
                                          <p:val>
                                            <p:strVal val="#ppt_w"/>
                                          </p:val>
                                        </p:tav>
                                      </p:tavLst>
                                    </p:anim>
                                    <p:anim calcmode="lin" valueType="num">
                                      <p:cBhvr>
                                        <p:cTn id="36" dur="1000" fill="hold"/>
                                        <p:tgtEl>
                                          <p:spTgt spid="15"/>
                                        </p:tgtEl>
                                        <p:attrNameLst>
                                          <p:attrName>ppt_h</p:attrName>
                                        </p:attrNameLst>
                                      </p:cBhvr>
                                      <p:tavLst>
                                        <p:tav tm="0">
                                          <p:val>
                                            <p:fltVal val="0"/>
                                          </p:val>
                                        </p:tav>
                                        <p:tav tm="100000">
                                          <p:val>
                                            <p:strVal val="#ppt_h"/>
                                          </p:val>
                                        </p:tav>
                                      </p:tavLst>
                                    </p:anim>
                                    <p:animEffect transition="in" filter="fade">
                                      <p:cBhvr>
                                        <p:cTn id="37" dur="1000"/>
                                        <p:tgtEl>
                                          <p:spTgt spid="15"/>
                                        </p:tgtEl>
                                      </p:cBhvr>
                                    </p:animEffect>
                                  </p:childTnLst>
                                </p:cTn>
                              </p:par>
                              <p:par>
                                <p:cTn id="38"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39" dur="3000" spd="-100000" fill="hold"/>
                                        <p:tgtEl>
                                          <p:spTgt spid="15"/>
                                        </p:tgtEl>
                                        <p:attrNameLst>
                                          <p:attrName>ppt_x</p:attrName>
                                          <p:attrName>ppt_y</p:attrName>
                                        </p:attrNameLst>
                                      </p:cBhvr>
                                      <p:rCtr x="-2147483648" y="-2147483648"/>
                                    </p:animMotion>
                                  </p:childTnLst>
                                </p:cTn>
                              </p:par>
                              <p:par>
                                <p:cTn id="40" presetID="26" presetClass="emph" presetSubtype="0" repeatCount="indefinite" fill="hold" nodeType="withEffect">
                                  <p:stCondLst>
                                    <p:cond delay="1200"/>
                                  </p:stCondLst>
                                  <p:childTnLst>
                                    <p:animEffect transition="out" filter="fade">
                                      <p:cBhvr>
                                        <p:cTn id="41" dur="1000" tmFilter="0, 0; .2, .5; .8, .5; 1, 0"/>
                                        <p:tgtEl>
                                          <p:spTgt spid="15"/>
                                        </p:tgtEl>
                                      </p:cBhvr>
                                    </p:animEffect>
                                    <p:animScale>
                                      <p:cBhvr>
                                        <p:cTn id="42" dur="500" autoRev="1" fill="hold"/>
                                        <p:tgtEl>
                                          <p:spTgt spid="15"/>
                                        </p:tgtEl>
                                      </p:cBhvr>
                                      <p:by x="105000" y="105000"/>
                                    </p:animScale>
                                  </p:childTnLst>
                                </p:cTn>
                              </p:par>
                              <p:par>
                                <p:cTn id="43" presetID="53" presetClass="entr" presetSubtype="16" fill="hold" nodeType="withEffect">
                                  <p:stCondLst>
                                    <p:cond delay="600"/>
                                  </p:stCondLst>
                                  <p:childTnLst>
                                    <p:set>
                                      <p:cBhvr>
                                        <p:cTn id="44" dur="1" fill="hold">
                                          <p:stCondLst>
                                            <p:cond delay="0"/>
                                          </p:stCondLst>
                                        </p:cTn>
                                        <p:tgtEl>
                                          <p:spTgt spid="18"/>
                                        </p:tgtEl>
                                        <p:attrNameLst>
                                          <p:attrName>style.visibility</p:attrName>
                                        </p:attrNameLst>
                                      </p:cBhvr>
                                      <p:to>
                                        <p:strVal val="visible"/>
                                      </p:to>
                                    </p:set>
                                    <p:anim calcmode="lin" valueType="num">
                                      <p:cBhvr>
                                        <p:cTn id="45" dur="1000" fill="hold"/>
                                        <p:tgtEl>
                                          <p:spTgt spid="18"/>
                                        </p:tgtEl>
                                        <p:attrNameLst>
                                          <p:attrName>ppt_w</p:attrName>
                                        </p:attrNameLst>
                                      </p:cBhvr>
                                      <p:tavLst>
                                        <p:tav tm="0">
                                          <p:val>
                                            <p:fltVal val="0"/>
                                          </p:val>
                                        </p:tav>
                                        <p:tav tm="100000">
                                          <p:val>
                                            <p:strVal val="#ppt_w"/>
                                          </p:val>
                                        </p:tav>
                                      </p:tavLst>
                                    </p:anim>
                                    <p:anim calcmode="lin" valueType="num">
                                      <p:cBhvr>
                                        <p:cTn id="46" dur="1000" fill="hold"/>
                                        <p:tgtEl>
                                          <p:spTgt spid="18"/>
                                        </p:tgtEl>
                                        <p:attrNameLst>
                                          <p:attrName>ppt_h</p:attrName>
                                        </p:attrNameLst>
                                      </p:cBhvr>
                                      <p:tavLst>
                                        <p:tav tm="0">
                                          <p:val>
                                            <p:fltVal val="0"/>
                                          </p:val>
                                        </p:tav>
                                        <p:tav tm="100000">
                                          <p:val>
                                            <p:strVal val="#ppt_h"/>
                                          </p:val>
                                        </p:tav>
                                      </p:tavLst>
                                    </p:anim>
                                    <p:animEffect transition="in" filter="fade">
                                      <p:cBhvr>
                                        <p:cTn id="47" dur="1000"/>
                                        <p:tgtEl>
                                          <p:spTgt spid="18"/>
                                        </p:tgtEl>
                                      </p:cBhvr>
                                    </p:animEffect>
                                  </p:childTnLst>
                                </p:cTn>
                              </p:par>
                              <p:par>
                                <p:cTn id="48"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49" dur="3000" fill="hold"/>
                                        <p:tgtEl>
                                          <p:spTgt spid="18"/>
                                        </p:tgtEl>
                                        <p:attrNameLst>
                                          <p:attrName>ppt_x</p:attrName>
                                          <p:attrName>ppt_y</p:attrName>
                                        </p:attrNameLst>
                                      </p:cBhvr>
                                      <p:rCtr x="-2147483648" y="-2147483648"/>
                                    </p:animMotion>
                                  </p:childTnLst>
                                </p:cTn>
                              </p:par>
                              <p:par>
                                <p:cTn id="50" presetID="26" presetClass="emph" presetSubtype="0" repeatCount="indefinite" fill="hold" nodeType="withEffect">
                                  <p:stCondLst>
                                    <p:cond delay="1700"/>
                                  </p:stCondLst>
                                  <p:childTnLst>
                                    <p:animEffect transition="out" filter="fade">
                                      <p:cBhvr>
                                        <p:cTn id="51" dur="1000" tmFilter="0, 0; .2, .5; .8, .5; 1, 0"/>
                                        <p:tgtEl>
                                          <p:spTgt spid="18"/>
                                        </p:tgtEl>
                                      </p:cBhvr>
                                    </p:animEffect>
                                    <p:animScale>
                                      <p:cBhvr>
                                        <p:cTn id="52" dur="5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pic>
        <p:nvPicPr>
          <p:cNvPr id="4" name="Picture 2055" descr="色条 拷贝"/>
          <p:cNvPicPr>
            <a:picLocks noChangeAspect="1" noChangeArrowheads="1"/>
          </p:cNvPicPr>
          <p:nvPr userDrawn="1"/>
        </p:nvPicPr>
        <p:blipFill>
          <a:blip r:embed="rId2" cstate="print"/>
          <a:srcRect/>
          <a:stretch>
            <a:fillRect/>
          </a:stretch>
        </p:blipFill>
        <p:spPr bwMode="auto">
          <a:xfrm>
            <a:off x="0" y="1125150"/>
            <a:ext cx="9144000" cy="2775347"/>
          </a:xfrm>
          <a:prstGeom prst="rect">
            <a:avLst/>
          </a:prstGeom>
          <a:noFill/>
          <a:ln w="9525">
            <a:noFill/>
            <a:miter lim="800000"/>
            <a:headEnd/>
            <a:tailEnd/>
          </a:ln>
        </p:spPr>
      </p:pic>
      <p:sp>
        <p:nvSpPr>
          <p:cNvPr id="5" name="Text Box 16"/>
          <p:cNvSpPr txBox="1">
            <a:spLocks noChangeArrowheads="1"/>
          </p:cNvSpPr>
          <p:nvPr userDrawn="1"/>
        </p:nvSpPr>
        <p:spPr bwMode="auto">
          <a:xfrm>
            <a:off x="7441060" y="4691711"/>
            <a:ext cx="1234632" cy="246221"/>
          </a:xfrm>
          <a:prstGeom prst="rect">
            <a:avLst/>
          </a:prstGeom>
          <a:noFill/>
          <a:ln>
            <a:noFill/>
          </a:ln>
        </p:spPr>
        <p:txBody>
          <a:bodyPr wrap="none" lIns="91422" tIns="45711" rIns="91422" bIns="45711">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smtClean="0">
                <a:solidFill>
                  <a:srgbClr val="000000"/>
                </a:solidFill>
              </a:rPr>
              <a:t>© CHINAUNICOM</a:t>
            </a:r>
          </a:p>
        </p:txBody>
      </p:sp>
      <p:grpSp>
        <p:nvGrpSpPr>
          <p:cNvPr id="6" name="Group 31"/>
          <p:cNvGrpSpPr/>
          <p:nvPr userDrawn="1"/>
        </p:nvGrpSpPr>
        <p:grpSpPr bwMode="auto">
          <a:xfrm>
            <a:off x="560390" y="4786312"/>
            <a:ext cx="287337" cy="215504"/>
            <a:chOff x="3742" y="3113"/>
            <a:chExt cx="136" cy="136"/>
          </a:xfrm>
        </p:grpSpPr>
        <p:sp>
          <p:nvSpPr>
            <p:cNvPr id="7"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8"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9" name="Group 34"/>
          <p:cNvGrpSpPr/>
          <p:nvPr userDrawn="1"/>
        </p:nvGrpSpPr>
        <p:grpSpPr bwMode="auto">
          <a:xfrm>
            <a:off x="250833" y="5003008"/>
            <a:ext cx="287338" cy="215504"/>
            <a:chOff x="3742" y="3113"/>
            <a:chExt cx="136" cy="136"/>
          </a:xfrm>
        </p:grpSpPr>
        <p:sp>
          <p:nvSpPr>
            <p:cNvPr id="10"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1"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12" name="Picture 3" descr="C:\Users\vivianting\Desktop\1234131.png"/>
          <p:cNvPicPr>
            <a:picLocks noChangeAspect="1" noChangeArrowheads="1"/>
          </p:cNvPicPr>
          <p:nvPr userDrawn="1"/>
        </p:nvPicPr>
        <p:blipFill>
          <a:blip r:embed="rId3" cstate="print"/>
          <a:srcRect/>
          <a:stretch>
            <a:fillRect/>
          </a:stretch>
        </p:blipFill>
        <p:spPr bwMode="auto">
          <a:xfrm>
            <a:off x="7286625" y="161024"/>
            <a:ext cx="1487488" cy="772715"/>
          </a:xfrm>
          <a:prstGeom prst="rect">
            <a:avLst/>
          </a:prstGeom>
          <a:noFill/>
          <a:ln w="9525">
            <a:noFill/>
            <a:miter lim="800000"/>
            <a:headEnd/>
            <a:tailEnd/>
          </a:ln>
        </p:spPr>
      </p:pic>
      <p:sp>
        <p:nvSpPr>
          <p:cNvPr id="3074" name="Rectangle 2"/>
          <p:cNvSpPr>
            <a:spLocks noGrp="1" noChangeArrowheads="1"/>
          </p:cNvSpPr>
          <p:nvPr>
            <p:ph type="ctrTitle" hasCustomPrompt="1"/>
          </p:nvPr>
        </p:nvSpPr>
        <p:spPr>
          <a:xfrm>
            <a:off x="468323" y="1815666"/>
            <a:ext cx="8207375" cy="1512168"/>
          </a:xfrm>
        </p:spPr>
        <p:txBody>
          <a:bodyPr/>
          <a:lstStyle>
            <a:lvl1pPr marL="0" algn="ctr">
              <a:lnSpc>
                <a:spcPct val="150000"/>
              </a:lnSpc>
              <a:defRPr sz="4400" baseline="0">
                <a:solidFill>
                  <a:schemeClr val="bg1"/>
                </a:solidFill>
              </a:defRPr>
            </a:lvl1pPr>
          </a:lstStyle>
          <a:p>
            <a:r>
              <a:rPr lang="zh-CN" altLang="en-US" dirty="0"/>
              <a:t>主</a:t>
            </a:r>
            <a:r>
              <a:rPr lang="zh-CN" altLang="en-US" dirty="0" smtClean="0"/>
              <a:t>标题：雅黑</a:t>
            </a:r>
            <a:r>
              <a:rPr lang="en-US" altLang="zh-CN" smtClean="0"/>
              <a:t>/44pt</a:t>
            </a:r>
            <a:endParaRPr lang="en-US" altLang="zh-CN" dirty="0"/>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par>
                                <p:cTn id="14"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15" dur="3000" spd="-100000" fill="hold"/>
                                        <p:tgtEl>
                                          <p:spTgt spid="6"/>
                                        </p:tgtEl>
                                        <p:attrNameLst>
                                          <p:attrName>ppt_x</p:attrName>
                                          <p:attrName>ppt_y</p:attrName>
                                        </p:attrNameLst>
                                      </p:cBhvr>
                                      <p:rCtr x="-2147483648" y="-2147483648"/>
                                    </p:animMotion>
                                  </p:childTnLst>
                                </p:cTn>
                              </p:par>
                              <p:par>
                                <p:cTn id="16" presetID="26" presetClass="emph" presetSubtype="0" repeatCount="indefinite" fill="hold" nodeType="withEffect">
                                  <p:stCondLst>
                                    <p:cond delay="1200"/>
                                  </p:stCondLst>
                                  <p:childTnLst>
                                    <p:animEffect transition="out" filter="fade">
                                      <p:cBhvr>
                                        <p:cTn id="17" dur="1000" tmFilter="0, 0; .2, .5; .8, .5; 1, 0"/>
                                        <p:tgtEl>
                                          <p:spTgt spid="6"/>
                                        </p:tgtEl>
                                      </p:cBhvr>
                                    </p:animEffect>
                                    <p:animScale>
                                      <p:cBhvr>
                                        <p:cTn id="18" dur="500" autoRev="1" fill="hold"/>
                                        <p:tgtEl>
                                          <p:spTgt spid="6"/>
                                        </p:tgtEl>
                                      </p:cBhvr>
                                      <p:by x="105000" y="105000"/>
                                    </p:animScale>
                                  </p:childTnLst>
                                </p:cTn>
                              </p:par>
                              <p:par>
                                <p:cTn id="19" presetID="53" presetClass="entr" presetSubtype="16" fill="hold" nodeType="withEffect">
                                  <p:stCondLst>
                                    <p:cond delay="60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par>
                                <p:cTn id="24"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25" dur="3000" fill="hold"/>
                                        <p:tgtEl>
                                          <p:spTgt spid="9"/>
                                        </p:tgtEl>
                                        <p:attrNameLst>
                                          <p:attrName>ppt_x</p:attrName>
                                          <p:attrName>ppt_y</p:attrName>
                                        </p:attrNameLst>
                                      </p:cBhvr>
                                      <p:rCtr x="-2147483648" y="-2147483648"/>
                                    </p:animMotion>
                                  </p:childTnLst>
                                </p:cTn>
                              </p:par>
                              <p:par>
                                <p:cTn id="26" presetID="26" presetClass="emph" presetSubtype="0" repeatCount="indefinite" fill="hold" nodeType="withEffect">
                                  <p:stCondLst>
                                    <p:cond delay="1700"/>
                                  </p:stCondLst>
                                  <p:childTnLst>
                                    <p:animEffect transition="out" filter="fade">
                                      <p:cBhvr>
                                        <p:cTn id="27" dur="1000" tmFilter="0, 0; .2, .5; .8, .5; 1, 0"/>
                                        <p:tgtEl>
                                          <p:spTgt spid="9"/>
                                        </p:tgtEl>
                                      </p:cBhvr>
                                    </p:animEffect>
                                    <p:animScale>
                                      <p:cBhvr>
                                        <p:cTn id="28" dur="50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pic>
        <p:nvPicPr>
          <p:cNvPr id="4" name="Picture 2055" descr="色条 拷贝"/>
          <p:cNvPicPr>
            <a:picLocks noChangeAspect="1" noChangeArrowheads="1"/>
          </p:cNvPicPr>
          <p:nvPr userDrawn="1"/>
        </p:nvPicPr>
        <p:blipFill>
          <a:blip r:embed="rId2" cstate="print"/>
          <a:srcRect/>
          <a:stretch>
            <a:fillRect/>
          </a:stretch>
        </p:blipFill>
        <p:spPr bwMode="auto">
          <a:xfrm>
            <a:off x="0" y="1125150"/>
            <a:ext cx="9144000" cy="2775347"/>
          </a:xfrm>
          <a:prstGeom prst="rect">
            <a:avLst/>
          </a:prstGeom>
          <a:noFill/>
          <a:ln w="9525">
            <a:noFill/>
            <a:miter lim="800000"/>
            <a:headEnd/>
            <a:tailEnd/>
          </a:ln>
        </p:spPr>
      </p:pic>
      <p:sp>
        <p:nvSpPr>
          <p:cNvPr id="5" name="Text Box 16"/>
          <p:cNvSpPr txBox="1">
            <a:spLocks noChangeArrowheads="1"/>
          </p:cNvSpPr>
          <p:nvPr userDrawn="1"/>
        </p:nvSpPr>
        <p:spPr bwMode="auto">
          <a:xfrm>
            <a:off x="7441060" y="4691711"/>
            <a:ext cx="1234632" cy="246221"/>
          </a:xfrm>
          <a:prstGeom prst="rect">
            <a:avLst/>
          </a:prstGeom>
          <a:noFill/>
          <a:ln>
            <a:noFill/>
          </a:ln>
        </p:spPr>
        <p:txBody>
          <a:bodyPr wrap="none" lIns="91422" tIns="45711" rIns="91422" bIns="45711">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0"/>
              </a:spcBef>
              <a:spcAft>
                <a:spcPct val="0"/>
              </a:spcAft>
              <a:defRPr/>
            </a:pPr>
            <a:r>
              <a:rPr lang="en-US" altLang="zh-CN" sz="1000" dirty="0" smtClean="0">
                <a:solidFill>
                  <a:srgbClr val="000000"/>
                </a:solidFill>
              </a:rPr>
              <a:t>© CHINAUNICOM</a:t>
            </a:r>
          </a:p>
        </p:txBody>
      </p:sp>
      <p:grpSp>
        <p:nvGrpSpPr>
          <p:cNvPr id="6" name="Group 31"/>
          <p:cNvGrpSpPr/>
          <p:nvPr userDrawn="1"/>
        </p:nvGrpSpPr>
        <p:grpSpPr bwMode="auto">
          <a:xfrm>
            <a:off x="560390" y="4786312"/>
            <a:ext cx="287337" cy="215504"/>
            <a:chOff x="3742" y="3113"/>
            <a:chExt cx="136" cy="136"/>
          </a:xfrm>
        </p:grpSpPr>
        <p:sp>
          <p:nvSpPr>
            <p:cNvPr id="7" name="AutoShape 32"/>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8" name="AutoShape 33"/>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grpSp>
        <p:nvGrpSpPr>
          <p:cNvPr id="9" name="Group 34"/>
          <p:cNvGrpSpPr/>
          <p:nvPr userDrawn="1"/>
        </p:nvGrpSpPr>
        <p:grpSpPr bwMode="auto">
          <a:xfrm>
            <a:off x="250833" y="5003008"/>
            <a:ext cx="287338" cy="215504"/>
            <a:chOff x="3742" y="3113"/>
            <a:chExt cx="136" cy="136"/>
          </a:xfrm>
        </p:grpSpPr>
        <p:sp>
          <p:nvSpPr>
            <p:cNvPr id="10" name="AutoShape 35"/>
            <p:cNvSpPr>
              <a:spLocks noChangeArrowheads="1"/>
            </p:cNvSpPr>
            <p:nvPr/>
          </p:nvSpPr>
          <p:spPr bwMode="auto">
            <a:xfrm>
              <a:off x="3742" y="3113"/>
              <a:ext cx="136" cy="136"/>
            </a:xfrm>
            <a:prstGeom prst="star4">
              <a:avLst>
                <a:gd name="adj" fmla="val 12500"/>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sp>
          <p:nvSpPr>
            <p:cNvPr id="11" name="AutoShape 36"/>
            <p:cNvSpPr>
              <a:spLocks noChangeArrowheads="1"/>
            </p:cNvSpPr>
            <p:nvPr/>
          </p:nvSpPr>
          <p:spPr bwMode="auto">
            <a:xfrm rot="1800000">
              <a:off x="3742" y="3134"/>
              <a:ext cx="136" cy="91"/>
            </a:xfrm>
            <a:prstGeom prst="star4">
              <a:avLst>
                <a:gd name="adj" fmla="val 8824"/>
              </a:avLst>
            </a:prstGeom>
            <a:gradFill rotWithShape="1">
              <a:gsLst>
                <a:gs pos="0">
                  <a:schemeClr val="bg1"/>
                </a:gs>
                <a:gs pos="100000">
                  <a:schemeClr val="bg1">
                    <a:alpha val="0"/>
                  </a:schemeClr>
                </a:gs>
              </a:gsLst>
              <a:path path="shape">
                <a:fillToRect l="50000" t="50000" r="50000" b="50000"/>
              </a:path>
            </a:gradFill>
            <a:ln w="9525">
              <a:noFill/>
              <a:miter lim="800000"/>
            </a:ln>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华文细黑" panose="02010600040101010101" pitchFamily="2" charset="-122"/>
              </a:endParaRPr>
            </a:p>
          </p:txBody>
        </p:sp>
      </p:grpSp>
      <p:pic>
        <p:nvPicPr>
          <p:cNvPr id="12" name="Picture 3" descr="C:\Users\vivianting\Desktop\1234131.png"/>
          <p:cNvPicPr>
            <a:picLocks noChangeAspect="1" noChangeArrowheads="1"/>
          </p:cNvPicPr>
          <p:nvPr userDrawn="1"/>
        </p:nvPicPr>
        <p:blipFill>
          <a:blip r:embed="rId3" cstate="print"/>
          <a:srcRect/>
          <a:stretch>
            <a:fillRect/>
          </a:stretch>
        </p:blipFill>
        <p:spPr bwMode="auto">
          <a:xfrm>
            <a:off x="7286625" y="161024"/>
            <a:ext cx="1487488" cy="772715"/>
          </a:xfrm>
          <a:prstGeom prst="rect">
            <a:avLst/>
          </a:prstGeom>
          <a:noFill/>
          <a:ln w="9525">
            <a:noFill/>
            <a:miter lim="800000"/>
            <a:headEnd/>
            <a:tailEnd/>
          </a:ln>
        </p:spPr>
      </p:pic>
      <p:sp>
        <p:nvSpPr>
          <p:cNvPr id="3074" name="Rectangle 2"/>
          <p:cNvSpPr>
            <a:spLocks noGrp="1" noChangeArrowheads="1"/>
          </p:cNvSpPr>
          <p:nvPr>
            <p:ph type="ctrTitle" hasCustomPrompt="1"/>
          </p:nvPr>
        </p:nvSpPr>
        <p:spPr>
          <a:xfrm>
            <a:off x="468323" y="1815666"/>
            <a:ext cx="8207375" cy="1512168"/>
          </a:xfrm>
        </p:spPr>
        <p:txBody>
          <a:bodyPr/>
          <a:lstStyle>
            <a:lvl1pPr marL="0" algn="ctr">
              <a:lnSpc>
                <a:spcPct val="150000"/>
              </a:lnSpc>
              <a:defRPr sz="4400" baseline="0">
                <a:solidFill>
                  <a:schemeClr val="bg1"/>
                </a:solidFill>
              </a:defRPr>
            </a:lvl1pPr>
          </a:lstStyle>
          <a:p>
            <a:r>
              <a:rPr lang="zh-CN" altLang="en-US" dirty="0"/>
              <a:t>主</a:t>
            </a:r>
            <a:r>
              <a:rPr lang="zh-CN" altLang="en-US" dirty="0" smtClean="0"/>
              <a:t>标题：雅黑</a:t>
            </a:r>
            <a:r>
              <a:rPr lang="en-US" altLang="zh-CN" dirty="0" smtClean="0"/>
              <a:t>/44pt Arial/44pt</a:t>
            </a:r>
            <a:endParaRPr lang="en-US" altLang="zh-C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par>
                                <p:cTn id="14" presetID="0" presetClass="path" presetSubtype="0" repeatCount="indefinite" decel="50000" fill="hold" nodeType="withEffect">
                                  <p:stCondLst>
                                    <p:cond delay="0"/>
                                  </p:stCondLst>
                                  <p:childTnLst>
                                    <p:animMotion origin="layout" path="M 0.89948 -0.30139 C 0.81424 -0.29051 0.52691 -0.26366 0.38976 -0.23658 C 0.25243 -0.20949 0.16233 -0.17083 0.07569 -0.13843 C -0.01094 -0.10602 -0.08698 -0.06227 -0.12969 -0.04213 " pathEditMode="relative" rAng="0" ptsTypes="aaaa">
                                      <p:cBhvr>
                                        <p:cTn id="15" dur="3000" spd="-100000" fill="hold"/>
                                        <p:tgtEl>
                                          <p:spTgt spid="6"/>
                                        </p:tgtEl>
                                        <p:attrNameLst>
                                          <p:attrName>ppt_x</p:attrName>
                                          <p:attrName>ppt_y</p:attrName>
                                        </p:attrNameLst>
                                      </p:cBhvr>
                                      <p:rCtr x="-2147483648" y="-2147483648"/>
                                    </p:animMotion>
                                  </p:childTnLst>
                                </p:cTn>
                              </p:par>
                              <p:par>
                                <p:cTn id="16" presetID="26" presetClass="emph" presetSubtype="0" repeatCount="indefinite" fill="hold" nodeType="withEffect">
                                  <p:stCondLst>
                                    <p:cond delay="1200"/>
                                  </p:stCondLst>
                                  <p:childTnLst>
                                    <p:animEffect transition="out" filter="fade">
                                      <p:cBhvr>
                                        <p:cTn id="17" dur="1000" tmFilter="0, 0; .2, .5; .8, .5; 1, 0"/>
                                        <p:tgtEl>
                                          <p:spTgt spid="6"/>
                                        </p:tgtEl>
                                      </p:cBhvr>
                                    </p:animEffect>
                                    <p:animScale>
                                      <p:cBhvr>
                                        <p:cTn id="18" dur="500" autoRev="1" fill="hold"/>
                                        <p:tgtEl>
                                          <p:spTgt spid="6"/>
                                        </p:tgtEl>
                                      </p:cBhvr>
                                      <p:by x="105000" y="105000"/>
                                    </p:animScale>
                                  </p:childTnLst>
                                </p:cTn>
                              </p:par>
                              <p:par>
                                <p:cTn id="19" presetID="53" presetClass="entr" presetSubtype="16" fill="hold" nodeType="withEffect">
                                  <p:stCondLst>
                                    <p:cond delay="60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par>
                                <p:cTn id="24" presetID="0" presetClass="path" presetSubtype="0" repeatCount="indefinite" decel="50000" fill="hold" nodeType="withEffect">
                                  <p:stCondLst>
                                    <p:cond delay="600"/>
                                  </p:stCondLst>
                                  <p:childTnLst>
                                    <p:animMotion origin="layout" path="M -0.08889 -0.21574 C -0.02553 -0.2007 0.17031 -0.12593 0.29166 -0.125 C 0.41302 -0.12408 0.55329 -0.18079 0.63888 -0.21065 C 0.72447 -0.24051 0.76475 -0.27824 0.80555 -0.30463 C 0.84635 -0.33102 0.86718 -0.35602 0.88333 -0.36945 " pathEditMode="relative" rAng="0" ptsTypes="aaaaa">
                                      <p:cBhvr>
                                        <p:cTn id="25" dur="3000" fill="hold"/>
                                        <p:tgtEl>
                                          <p:spTgt spid="9"/>
                                        </p:tgtEl>
                                        <p:attrNameLst>
                                          <p:attrName>ppt_x</p:attrName>
                                          <p:attrName>ppt_y</p:attrName>
                                        </p:attrNameLst>
                                      </p:cBhvr>
                                      <p:rCtr x="-2147483648" y="-2147483648"/>
                                    </p:animMotion>
                                  </p:childTnLst>
                                </p:cTn>
                              </p:par>
                              <p:par>
                                <p:cTn id="26" presetID="26" presetClass="emph" presetSubtype="0" repeatCount="indefinite" fill="hold" nodeType="withEffect">
                                  <p:stCondLst>
                                    <p:cond delay="1700"/>
                                  </p:stCondLst>
                                  <p:childTnLst>
                                    <p:animEffect transition="out" filter="fade">
                                      <p:cBhvr>
                                        <p:cTn id="27" dur="1000" tmFilter="0, 0; .2, .5; .8, .5; 1, 0"/>
                                        <p:tgtEl>
                                          <p:spTgt spid="9"/>
                                        </p:tgtEl>
                                      </p:cBhvr>
                                    </p:animEffect>
                                    <p:animScale>
                                      <p:cBhvr>
                                        <p:cTn id="28" dur="50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grpSp>
        <p:nvGrpSpPr>
          <p:cNvPr id="12" name="组合 11"/>
          <p:cNvGrpSpPr/>
          <p:nvPr userDrawn="1"/>
        </p:nvGrpSpPr>
        <p:grpSpPr>
          <a:xfrm>
            <a:off x="3" y="108354"/>
            <a:ext cx="1692275" cy="529772"/>
            <a:chOff x="0" y="284389"/>
            <a:chExt cx="1692275" cy="529772"/>
          </a:xfrm>
          <a:solidFill>
            <a:srgbClr val="FF0000"/>
          </a:solidFill>
        </p:grpSpPr>
        <p:sp>
          <p:nvSpPr>
            <p:cNvPr id="13" name="矩形 12"/>
            <p:cNvSpPr/>
            <p:nvPr/>
          </p:nvSpPr>
          <p:spPr>
            <a:xfrm>
              <a:off x="0" y="284389"/>
              <a:ext cx="1511300" cy="529772"/>
            </a:xfrm>
            <a:prstGeom prst="rect">
              <a:avLst/>
            </a:prstGeom>
            <a:grpFill/>
            <a:ln w="12700" cap="flat" cmpd="sng" algn="ctr">
              <a:noFill/>
              <a:prstDash val="solid"/>
              <a:miter lim="800000"/>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目录</a:t>
              </a:r>
            </a:p>
          </p:txBody>
        </p:sp>
        <p:sp>
          <p:nvSpPr>
            <p:cNvPr id="14" name="矩形 13"/>
            <p:cNvSpPr/>
            <p:nvPr/>
          </p:nvSpPr>
          <p:spPr>
            <a:xfrm>
              <a:off x="1577975" y="284389"/>
              <a:ext cx="114300" cy="529772"/>
            </a:xfrm>
            <a:prstGeom prst="rect">
              <a:avLst/>
            </a:prstGeom>
            <a:grpFill/>
            <a:ln w="12700" cap="flat" cmpd="sng" algn="ctr">
              <a:noFill/>
              <a:prstDash val="solid"/>
              <a:miter lim="800000"/>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11560" y="108354"/>
            <a:ext cx="6804744" cy="486965"/>
          </a:xfrm>
        </p:spPr>
        <p:txBody>
          <a:bodyPr/>
          <a:lstStyle/>
          <a:p>
            <a:r>
              <a:rPr lang="zh-CN" altLang="en-US" dirty="0"/>
              <a:t>单击此处编辑母版标题样式</a:t>
            </a:r>
          </a:p>
        </p:txBody>
      </p:sp>
      <p:sp>
        <p:nvSpPr>
          <p:cNvPr id="3" name="灯片编号占位符 2"/>
          <p:cNvSpPr>
            <a:spLocks noGrp="1"/>
          </p:cNvSpPr>
          <p:nvPr>
            <p:ph type="sldNum" sz="quarter" idx="10"/>
          </p:nvPr>
        </p:nvSpPr>
        <p:spPr>
          <a:xfrm>
            <a:off x="8316416" y="4840002"/>
            <a:ext cx="396000" cy="216000"/>
          </a:xfrm>
          <a:prstGeom prst="rect">
            <a:avLst/>
          </a:prstGeom>
        </p:spPr>
        <p:txBody>
          <a:bodyPr lIns="91434" tIns="45717" rIns="91434" bIns="45717"/>
          <a:lstStyle/>
          <a:p>
            <a:pPr fontAlgn="base">
              <a:spcBef>
                <a:spcPct val="0"/>
              </a:spcBef>
              <a:spcAft>
                <a:spcPct val="0"/>
              </a:spcAft>
              <a:defRPr/>
            </a:pPr>
            <a:fld id="{03FC912D-3FE9-4018-B22A-84E35E38B07C}" type="slidenum">
              <a:rPr lang="zh-CN" altLang="en-US" sz="1200" smtClean="0">
                <a:solidFill>
                  <a:srgbClr val="000000"/>
                </a:solidFill>
                <a:latin typeface="Arial" panose="020B0604020202020204"/>
                <a:sym typeface="Arial" panose="020B0604020202020204"/>
              </a:rPr>
              <a:pPr fontAlgn="base">
                <a:spcBef>
                  <a:spcPct val="0"/>
                </a:spcBef>
                <a:spcAft>
                  <a:spcPct val="0"/>
                </a:spcAft>
                <a:defRPr/>
              </a:pPr>
              <a:t>‹#›</a:t>
            </a:fld>
            <a:endParaRPr lang="en-US" altLang="zh-CN" sz="1200" dirty="0">
              <a:solidFill>
                <a:srgbClr val="000000"/>
              </a:solidFill>
              <a:latin typeface="Arial" panose="020B0604020202020204"/>
              <a:sym typeface="Arial" panose="020B0604020202020204"/>
            </a:endParaRPr>
          </a:p>
        </p:txBody>
      </p:sp>
      <p:grpSp>
        <p:nvGrpSpPr>
          <p:cNvPr id="4" name="组合 3"/>
          <p:cNvGrpSpPr/>
          <p:nvPr userDrawn="1"/>
        </p:nvGrpSpPr>
        <p:grpSpPr>
          <a:xfrm>
            <a:off x="251520" y="123236"/>
            <a:ext cx="219456" cy="457200"/>
            <a:chOff x="1175078" y="212801"/>
            <a:chExt cx="219456" cy="457200"/>
          </a:xfrm>
          <a:solidFill>
            <a:srgbClr val="FF0000"/>
          </a:solidFill>
        </p:grpSpPr>
        <p:sp>
          <p:nvSpPr>
            <p:cNvPr id="5" name="矩形 4"/>
            <p:cNvSpPr/>
            <p:nvPr userDrawn="1"/>
          </p:nvSpPr>
          <p:spPr>
            <a:xfrm>
              <a:off x="1175078" y="212801"/>
              <a:ext cx="155448" cy="4572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1394534" y="212801"/>
              <a:ext cx="0" cy="45720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grpSp>
        <p:nvGrpSpPr>
          <p:cNvPr id="12" name="组合 11"/>
          <p:cNvGrpSpPr/>
          <p:nvPr userDrawn="1"/>
        </p:nvGrpSpPr>
        <p:grpSpPr>
          <a:xfrm>
            <a:off x="3" y="108354"/>
            <a:ext cx="1692275" cy="529772"/>
            <a:chOff x="0" y="284389"/>
            <a:chExt cx="1692275" cy="529772"/>
          </a:xfrm>
          <a:solidFill>
            <a:srgbClr val="FF0000"/>
          </a:solidFill>
        </p:grpSpPr>
        <p:sp>
          <p:nvSpPr>
            <p:cNvPr id="13" name="矩形 12"/>
            <p:cNvSpPr/>
            <p:nvPr/>
          </p:nvSpPr>
          <p:spPr>
            <a:xfrm>
              <a:off x="0" y="284389"/>
              <a:ext cx="1511300" cy="529772"/>
            </a:xfrm>
            <a:prstGeom prst="rect">
              <a:avLst/>
            </a:prstGeom>
            <a:grpFill/>
            <a:ln w="12700" cap="flat" cmpd="sng" algn="ctr">
              <a:noFill/>
              <a:prstDash val="solid"/>
              <a:miter lim="800000"/>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目录</a:t>
              </a:r>
            </a:p>
          </p:txBody>
        </p:sp>
        <p:sp>
          <p:nvSpPr>
            <p:cNvPr id="14" name="矩形 13"/>
            <p:cNvSpPr/>
            <p:nvPr/>
          </p:nvSpPr>
          <p:spPr>
            <a:xfrm>
              <a:off x="1577975" y="284389"/>
              <a:ext cx="114300" cy="529772"/>
            </a:xfrm>
            <a:prstGeom prst="rect">
              <a:avLst/>
            </a:prstGeom>
            <a:grpFill/>
            <a:ln w="12700" cap="flat" cmpd="sng" algn="ctr">
              <a:noFill/>
              <a:prstDash val="solid"/>
              <a:miter lim="800000"/>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4_标题幻灯片">
    <p:spTree>
      <p:nvGrpSpPr>
        <p:cNvPr id="1" name=""/>
        <p:cNvGrpSpPr/>
        <p:nvPr/>
      </p:nvGrpSpPr>
      <p:grpSpPr>
        <a:xfrm>
          <a:off x="0" y="0"/>
          <a:ext cx="0" cy="0"/>
          <a:chOff x="0" y="0"/>
          <a:chExt cx="0" cy="0"/>
        </a:xfrm>
      </p:grpSpPr>
      <p:pic>
        <p:nvPicPr>
          <p:cNvPr id="2" name="Picture 2" descr="色条 拷贝"/>
          <p:cNvPicPr>
            <a:picLocks noChangeAspect="1" noChangeArrowheads="1"/>
          </p:cNvPicPr>
          <p:nvPr userDrawn="1"/>
        </p:nvPicPr>
        <p:blipFill>
          <a:blip r:embed="rId2" cstate="print"/>
          <a:srcRect/>
          <a:stretch>
            <a:fillRect/>
          </a:stretch>
        </p:blipFill>
        <p:spPr bwMode="auto">
          <a:xfrm>
            <a:off x="0" y="1168400"/>
            <a:ext cx="9144000" cy="2774950"/>
          </a:xfrm>
          <a:prstGeom prst="rect">
            <a:avLst/>
          </a:prstGeom>
          <a:noFill/>
          <a:ln w="9525">
            <a:noFill/>
            <a:miter lim="800000"/>
            <a:headEnd/>
            <a:tailEnd/>
          </a:ln>
        </p:spPr>
      </p:pic>
      <p:pic>
        <p:nvPicPr>
          <p:cNvPr id="3" name="Picture 3" descr="C:\Users\vivianting\Desktop\1234131.png"/>
          <p:cNvPicPr>
            <a:picLocks noChangeAspect="1" noChangeArrowheads="1"/>
          </p:cNvPicPr>
          <p:nvPr userDrawn="1"/>
        </p:nvPicPr>
        <p:blipFill>
          <a:blip r:embed="rId3" cstate="print"/>
          <a:srcRect/>
          <a:stretch>
            <a:fillRect/>
          </a:stretch>
        </p:blipFill>
        <p:spPr bwMode="auto">
          <a:xfrm>
            <a:off x="7364413" y="188913"/>
            <a:ext cx="1439862" cy="812800"/>
          </a:xfrm>
          <a:prstGeom prst="rect">
            <a:avLst/>
          </a:prstGeom>
          <a:noFill/>
          <a:ln w="9525">
            <a:noFill/>
            <a:miter lim="800000"/>
            <a:headEnd/>
            <a:tailEnd/>
          </a:ln>
        </p:spPr>
      </p:pic>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2.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image" Target="../media/image2.pn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png"/><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52304" y="108354"/>
            <a:ext cx="7164000" cy="486965"/>
          </a:xfrm>
          <a:prstGeom prst="rect">
            <a:avLst/>
          </a:prstGeom>
          <a:noFill/>
          <a:ln w="9525">
            <a:noFill/>
            <a:miter lim="800000"/>
          </a:ln>
        </p:spPr>
        <p:txBody>
          <a:bodyPr vert="horz" wrap="square" lIns="91422" tIns="45711" rIns="91422" bIns="45711" numCol="1" anchor="ctr" anchorCtr="0" compatLnSpc="1"/>
          <a:lstStyle/>
          <a:p>
            <a:pPr lvl="0"/>
            <a:r>
              <a:rPr lang="zh-CN" altLang="en-US" dirty="0" smtClean="0"/>
              <a:t>标题文本样式：微软雅黑</a:t>
            </a:r>
            <a:r>
              <a:rPr lang="en-US" altLang="zh-CN" dirty="0" smtClean="0"/>
              <a:t>/</a:t>
            </a:r>
            <a:r>
              <a:rPr lang="en-US" altLang="zh-CN" smtClean="0"/>
              <a:t>24</a:t>
            </a:r>
            <a:r>
              <a:rPr lang="zh-CN" altLang="en-US" smtClean="0"/>
              <a:t>号</a:t>
            </a:r>
            <a:endParaRPr lang="en-US" altLang="zh-CN" dirty="0" smtClean="0"/>
          </a:p>
        </p:txBody>
      </p:sp>
      <p:sp>
        <p:nvSpPr>
          <p:cNvPr id="2051" name="Rectangle 3"/>
          <p:cNvSpPr>
            <a:spLocks noGrp="1" noChangeArrowheads="1"/>
          </p:cNvSpPr>
          <p:nvPr>
            <p:ph type="body" idx="1"/>
          </p:nvPr>
        </p:nvSpPr>
        <p:spPr bwMode="auto">
          <a:xfrm>
            <a:off x="468315" y="817002"/>
            <a:ext cx="8207375" cy="4023000"/>
          </a:xfrm>
          <a:prstGeom prst="rect">
            <a:avLst/>
          </a:prstGeom>
          <a:noFill/>
          <a:ln w="9525">
            <a:noFill/>
            <a:miter lim="800000"/>
          </a:ln>
        </p:spPr>
        <p:txBody>
          <a:bodyPr vert="horz" wrap="square" lIns="91422" tIns="45711" rIns="91422" bIns="45711" numCol="1" anchor="t" anchorCtr="0" compatLnSpc="1"/>
          <a:lstStyle/>
          <a:p>
            <a:pPr lvl="0"/>
            <a:r>
              <a:rPr lang="zh-CN" altLang="en-US" smtClean="0"/>
              <a:t>微软雅黑</a:t>
            </a:r>
            <a:endParaRPr lang="en-US" altLang="zh-CN" dirty="0" smtClean="0"/>
          </a:p>
        </p:txBody>
      </p:sp>
      <p:pic>
        <p:nvPicPr>
          <p:cNvPr id="2053" name="Picture 10" descr="C:\Users\vivianting\Desktop\未标题8.png"/>
          <p:cNvPicPr>
            <a:picLocks noChangeAspect="1" noChangeArrowheads="1"/>
          </p:cNvPicPr>
          <p:nvPr/>
        </p:nvPicPr>
        <p:blipFill>
          <a:blip r:embed="rId11" cstate="print"/>
          <a:srcRect l="4971" t="1717" r="74190" b="70428"/>
          <a:stretch>
            <a:fillRect/>
          </a:stretch>
        </p:blipFill>
        <p:spPr bwMode="auto">
          <a:xfrm>
            <a:off x="7786689" y="3965430"/>
            <a:ext cx="1357312" cy="1178719"/>
          </a:xfrm>
          <a:prstGeom prst="rect">
            <a:avLst/>
          </a:prstGeom>
          <a:noFill/>
          <a:ln w="9525">
            <a:noFill/>
            <a:miter lim="800000"/>
            <a:headEnd/>
            <a:tailEnd/>
          </a:ln>
        </p:spPr>
      </p:pic>
      <p:cxnSp>
        <p:nvCxnSpPr>
          <p:cNvPr id="9" name="直接连接符 8"/>
          <p:cNvCxnSpPr/>
          <p:nvPr/>
        </p:nvCxnSpPr>
        <p:spPr bwMode="auto">
          <a:xfrm>
            <a:off x="0" y="716756"/>
            <a:ext cx="9144000"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2055" name="Picture 9"/>
          <p:cNvPicPr>
            <a:picLocks noChangeAspect="1" noChangeArrowheads="1"/>
          </p:cNvPicPr>
          <p:nvPr/>
        </p:nvPicPr>
        <p:blipFill>
          <a:blip r:embed="rId12" cstate="print"/>
          <a:srcRect l="10513" t="10342" r="12415" b="6898"/>
          <a:stretch>
            <a:fillRect/>
          </a:stretch>
        </p:blipFill>
        <p:spPr bwMode="auto">
          <a:xfrm>
            <a:off x="7470775" y="39293"/>
            <a:ext cx="1379538" cy="752475"/>
          </a:xfrm>
          <a:prstGeom prst="rect">
            <a:avLst/>
          </a:prstGeom>
          <a:noFill/>
          <a:ln w="9525">
            <a:noFill/>
            <a:miter lim="800000"/>
            <a:headEnd/>
            <a:tailEnd/>
          </a:ln>
        </p:spPr>
      </p:pic>
      <p:sp>
        <p:nvSpPr>
          <p:cNvPr id="30" name="灯片编号占位符 1"/>
          <p:cNvSpPr>
            <a:spLocks noGrp="1"/>
          </p:cNvSpPr>
          <p:nvPr>
            <p:ph type="sldNum" sz="quarter" idx="4"/>
          </p:nvPr>
        </p:nvSpPr>
        <p:spPr bwMode="auto">
          <a:xfrm>
            <a:off x="8316416" y="4840002"/>
            <a:ext cx="396000" cy="216000"/>
          </a:xfrm>
          <a:prstGeom prst="rect">
            <a:avLst/>
          </a:prstGeom>
          <a:ln>
            <a:miter lim="800000"/>
          </a:ln>
        </p:spPr>
        <p:txBody>
          <a:bodyPr lIns="91422" tIns="45711" rIns="91422" bIns="45711"/>
          <a:lstStyle>
            <a:lvl1pPr algn="ctr">
              <a:lnSpc>
                <a:spcPct val="100000"/>
              </a:lnSpc>
              <a:defRPr b="1"/>
            </a:lvl1pPr>
          </a:lstStyle>
          <a:p>
            <a:pPr fontAlgn="base">
              <a:spcBef>
                <a:spcPct val="0"/>
              </a:spcBef>
              <a:spcAft>
                <a:spcPct val="0"/>
              </a:spcAft>
              <a:defRPr/>
            </a:pPr>
            <a:fld id="{03FC912D-3FE9-4018-B22A-84E35E38B07C}" type="slidenum">
              <a:rPr lang="zh-CN" altLang="en-US" sz="1200" smtClean="0">
                <a:solidFill>
                  <a:srgbClr val="000000"/>
                </a:solidFill>
                <a:latin typeface="Arial" panose="020B0604020202020204"/>
                <a:sym typeface="Arial" panose="020B0604020202020204"/>
              </a:rPr>
              <a:pPr fontAlgn="base">
                <a:spcBef>
                  <a:spcPct val="0"/>
                </a:spcBef>
                <a:spcAft>
                  <a:spcPct val="0"/>
                </a:spcAft>
                <a:defRPr/>
              </a:pPr>
              <a:t>‹#›</a:t>
            </a:fld>
            <a:endParaRPr lang="en-US" altLang="zh-CN" sz="1200" dirty="0">
              <a:solidFill>
                <a:srgbClr val="000000"/>
              </a:solidFill>
              <a:latin typeface="Arial" panose="020B0604020202020204"/>
              <a:sym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hf hdr="0" ftr="0" dt="0"/>
  <p:txStyles>
    <p:titleStyle>
      <a:lvl1pPr marL="361950" indent="-36195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cs typeface="+mj-cs"/>
        </a:defRPr>
      </a:lvl1pPr>
      <a:lvl2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2pPr>
      <a:lvl3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3pPr>
      <a:lvl4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4pPr>
      <a:lvl5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5pPr>
      <a:lvl6pPr marL="8191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6pPr>
      <a:lvl7pPr marL="12763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7pPr>
      <a:lvl8pPr marL="1732915"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8pPr>
      <a:lvl9pPr marL="2190115"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9pPr>
    </p:titleStyle>
    <p:bodyStyle>
      <a:lvl1pPr marL="180975" indent="-180975" algn="l" rtl="0" eaLnBrk="1" fontAlgn="ctr" hangingPunct="1">
        <a:lnSpc>
          <a:spcPct val="150000"/>
        </a:lnSpc>
        <a:spcBef>
          <a:spcPct val="20000"/>
        </a:spcBef>
        <a:spcAft>
          <a:spcPct val="0"/>
        </a:spcAft>
        <a:buClr>
          <a:schemeClr val="accent1"/>
        </a:buClr>
        <a:buSzPct val="60000"/>
        <a:buFont typeface="Wingdings" panose="05000000000000000000" pitchFamily="2" charset="2"/>
        <a:buChar char="p"/>
        <a:defRPr sz="1800" b="1">
          <a:solidFill>
            <a:schemeClr val="tx1"/>
          </a:solidFill>
          <a:latin typeface="微软雅黑" panose="020B0503020204020204" pitchFamily="34" charset="-122"/>
          <a:ea typeface="微软雅黑" panose="020B0503020204020204" pitchFamily="34" charset="-122"/>
          <a:cs typeface="+mn-cs"/>
        </a:defRPr>
      </a:lvl1pPr>
      <a:lvl2pPr marL="541020" indent="-180975" algn="l" rtl="0" eaLnBrk="1" fontAlgn="ctr" hangingPunct="1">
        <a:lnSpc>
          <a:spcPct val="150000"/>
        </a:lnSpc>
        <a:spcBef>
          <a:spcPct val="20000"/>
        </a:spcBef>
        <a:spcAft>
          <a:spcPct val="0"/>
        </a:spcAft>
        <a:buClr>
          <a:schemeClr val="accent1"/>
        </a:buClr>
        <a:buSzPct val="60000"/>
        <a:buFont typeface="Wingdings" panose="05000000000000000000" pitchFamily="2" charset="2"/>
        <a:buChar char="l"/>
        <a:defRPr sz="1600">
          <a:solidFill>
            <a:schemeClr val="tx1"/>
          </a:solidFill>
          <a:latin typeface="微软雅黑" panose="020B0503020204020204" pitchFamily="34" charset="-122"/>
          <a:ea typeface="微软雅黑" panose="020B0503020204020204" pitchFamily="34" charset="-122"/>
        </a:defRPr>
      </a:lvl2pPr>
      <a:lvl3pPr marL="895350" indent="-174625" algn="l" rtl="0" eaLnBrk="1" fontAlgn="ctr" hangingPunct="1">
        <a:lnSpc>
          <a:spcPct val="15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微软雅黑" panose="020B0503020204020204" pitchFamily="34" charset="-122"/>
          <a:ea typeface="微软雅黑" panose="020B0503020204020204" pitchFamily="34" charset="-122"/>
        </a:defRPr>
      </a:lvl3pPr>
      <a:lvl4pPr marL="1255395" indent="-180975" algn="l" rtl="0" eaLnBrk="1" fontAlgn="ctr" hangingPunct="1">
        <a:lnSpc>
          <a:spcPct val="15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微软雅黑" panose="020B0503020204020204" pitchFamily="34" charset="-122"/>
          <a:ea typeface="微软雅黑" panose="020B0503020204020204" pitchFamily="34" charset="-122"/>
        </a:defRPr>
      </a:lvl4pPr>
      <a:lvl5pPr marL="1618615" indent="-184150"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1000">
          <a:solidFill>
            <a:schemeClr val="tx1"/>
          </a:solidFill>
          <a:latin typeface="+mj-lt"/>
          <a:ea typeface="华文细黑" panose="02010600040101010101" pitchFamily="2" charset="-122"/>
        </a:defRPr>
      </a:lvl5pPr>
      <a:lvl6pPr marL="2075815" indent="-184150"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1000">
          <a:solidFill>
            <a:schemeClr val="tx1"/>
          </a:solidFill>
          <a:latin typeface="+mj-lt"/>
          <a:ea typeface="华文细黑" panose="02010600040101010101" pitchFamily="2" charset="-122"/>
        </a:defRPr>
      </a:lvl6pPr>
      <a:lvl7pPr marL="2533015" indent="-184150"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1000">
          <a:solidFill>
            <a:schemeClr val="tx1"/>
          </a:solidFill>
          <a:latin typeface="+mj-lt"/>
          <a:ea typeface="华文细黑" panose="02010600040101010101" pitchFamily="2" charset="-122"/>
        </a:defRPr>
      </a:lvl7pPr>
      <a:lvl8pPr marL="2990215" indent="-184150"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1000">
          <a:solidFill>
            <a:schemeClr val="tx1"/>
          </a:solidFill>
          <a:latin typeface="+mj-lt"/>
          <a:ea typeface="华文细黑" panose="02010600040101010101" pitchFamily="2" charset="-122"/>
        </a:defRPr>
      </a:lvl8pPr>
      <a:lvl9pPr marL="3447415" indent="-184150"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1000">
          <a:solidFill>
            <a:schemeClr val="tx1"/>
          </a:solidFill>
          <a:latin typeface="+mj-lt"/>
          <a:ea typeface="华文细黑" panose="0201060004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52304" y="108354"/>
            <a:ext cx="7164000" cy="486965"/>
          </a:xfrm>
          <a:prstGeom prst="rect">
            <a:avLst/>
          </a:prstGeom>
          <a:noFill/>
          <a:ln w="9525">
            <a:noFill/>
            <a:miter lim="800000"/>
          </a:ln>
        </p:spPr>
        <p:txBody>
          <a:bodyPr vert="horz" wrap="square" lIns="68568" tIns="34284" rIns="68568" bIns="34284" numCol="1" anchor="ctr" anchorCtr="0" compatLnSpc="1"/>
          <a:lstStyle/>
          <a:p>
            <a:pPr lvl="0"/>
            <a:r>
              <a:rPr lang="zh-CN" altLang="en-US" dirty="0" smtClean="0"/>
              <a:t>标题文本样式：微软雅黑</a:t>
            </a:r>
            <a:r>
              <a:rPr lang="en-US" altLang="zh-CN" dirty="0" smtClean="0"/>
              <a:t>/</a:t>
            </a:r>
            <a:r>
              <a:rPr lang="en-US" altLang="zh-CN" smtClean="0"/>
              <a:t>24</a:t>
            </a:r>
            <a:r>
              <a:rPr lang="zh-CN" altLang="en-US" smtClean="0"/>
              <a:t>号</a:t>
            </a:r>
            <a:endParaRPr lang="en-US" altLang="zh-CN" dirty="0" smtClean="0"/>
          </a:p>
        </p:txBody>
      </p:sp>
      <p:sp>
        <p:nvSpPr>
          <p:cNvPr id="2051" name="Rectangle 3"/>
          <p:cNvSpPr>
            <a:spLocks noGrp="1" noChangeArrowheads="1"/>
          </p:cNvSpPr>
          <p:nvPr>
            <p:ph type="body" idx="1"/>
          </p:nvPr>
        </p:nvSpPr>
        <p:spPr bwMode="auto">
          <a:xfrm>
            <a:off x="468315" y="817002"/>
            <a:ext cx="8207375" cy="4023000"/>
          </a:xfrm>
          <a:prstGeom prst="rect">
            <a:avLst/>
          </a:prstGeom>
          <a:noFill/>
          <a:ln w="9525">
            <a:noFill/>
            <a:miter lim="800000"/>
          </a:ln>
        </p:spPr>
        <p:txBody>
          <a:bodyPr vert="horz" wrap="square" lIns="68568" tIns="34284" rIns="68568" bIns="34284" numCol="1" anchor="t" anchorCtr="0" compatLnSpc="1"/>
          <a:lstStyle/>
          <a:p>
            <a:pPr lvl="0"/>
            <a:r>
              <a:rPr lang="zh-CN" altLang="en-US" smtClean="0"/>
              <a:t>微软雅黑</a:t>
            </a:r>
            <a:endParaRPr lang="en-US" altLang="zh-CN" dirty="0" smtClean="0"/>
          </a:p>
        </p:txBody>
      </p:sp>
      <p:pic>
        <p:nvPicPr>
          <p:cNvPr id="2053" name="Picture 10" descr="C:\Users\vivianting\Desktop\未标题8.png"/>
          <p:cNvPicPr>
            <a:picLocks noChangeAspect="1" noChangeArrowheads="1"/>
          </p:cNvPicPr>
          <p:nvPr/>
        </p:nvPicPr>
        <p:blipFill>
          <a:blip r:embed="rId12" cstate="print"/>
          <a:srcRect l="4971" t="1717" r="74190" b="70428"/>
          <a:stretch>
            <a:fillRect/>
          </a:stretch>
        </p:blipFill>
        <p:spPr bwMode="auto">
          <a:xfrm>
            <a:off x="7786689" y="3965430"/>
            <a:ext cx="1357312" cy="1178719"/>
          </a:xfrm>
          <a:prstGeom prst="rect">
            <a:avLst/>
          </a:prstGeom>
          <a:noFill/>
          <a:ln w="9525">
            <a:noFill/>
            <a:miter lim="800000"/>
            <a:headEnd/>
            <a:tailEnd/>
          </a:ln>
        </p:spPr>
      </p:pic>
      <p:cxnSp>
        <p:nvCxnSpPr>
          <p:cNvPr id="9" name="直接连接符 8"/>
          <p:cNvCxnSpPr/>
          <p:nvPr/>
        </p:nvCxnSpPr>
        <p:spPr bwMode="auto">
          <a:xfrm>
            <a:off x="0" y="716756"/>
            <a:ext cx="9144000"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2055" name="Picture 9"/>
          <p:cNvPicPr>
            <a:picLocks noChangeAspect="1" noChangeArrowheads="1"/>
          </p:cNvPicPr>
          <p:nvPr/>
        </p:nvPicPr>
        <p:blipFill>
          <a:blip r:embed="rId13" cstate="print"/>
          <a:srcRect l="10513" t="10342" r="12415" b="6898"/>
          <a:stretch>
            <a:fillRect/>
          </a:stretch>
        </p:blipFill>
        <p:spPr bwMode="auto">
          <a:xfrm>
            <a:off x="7470775" y="39293"/>
            <a:ext cx="1379538" cy="752475"/>
          </a:xfrm>
          <a:prstGeom prst="rect">
            <a:avLst/>
          </a:prstGeom>
          <a:noFill/>
          <a:ln w="9525">
            <a:noFill/>
            <a:miter lim="800000"/>
            <a:headEnd/>
            <a:tailEnd/>
          </a:ln>
        </p:spPr>
      </p:pic>
      <p:sp>
        <p:nvSpPr>
          <p:cNvPr id="30" name="灯片编号占位符 1"/>
          <p:cNvSpPr>
            <a:spLocks noGrp="1"/>
          </p:cNvSpPr>
          <p:nvPr>
            <p:ph type="sldNum" sz="quarter" idx="4"/>
          </p:nvPr>
        </p:nvSpPr>
        <p:spPr bwMode="auto">
          <a:xfrm>
            <a:off x="8316416" y="4840002"/>
            <a:ext cx="396000" cy="216000"/>
          </a:xfrm>
          <a:prstGeom prst="rect">
            <a:avLst/>
          </a:prstGeom>
          <a:ln>
            <a:miter lim="800000"/>
          </a:ln>
        </p:spPr>
        <p:txBody>
          <a:bodyPr lIns="68568" tIns="34284" rIns="68568" bIns="34284"/>
          <a:lstStyle>
            <a:lvl1pPr algn="ctr">
              <a:lnSpc>
                <a:spcPct val="100000"/>
              </a:lnSpc>
              <a:defRPr b="1"/>
            </a:lvl1pPr>
          </a:lstStyle>
          <a:p>
            <a:pPr fontAlgn="base">
              <a:spcBef>
                <a:spcPct val="0"/>
              </a:spcBef>
              <a:spcAft>
                <a:spcPct val="0"/>
              </a:spcAft>
              <a:defRPr/>
            </a:pPr>
            <a:fld id="{03FC912D-3FE9-4018-B22A-84E35E38B07C}" type="slidenum">
              <a:rPr lang="zh-CN" altLang="en-US" sz="1200" smtClean="0">
                <a:solidFill>
                  <a:srgbClr val="000000"/>
                </a:solidFill>
                <a:latin typeface="Arial" panose="020B0604020202020204"/>
                <a:sym typeface="Arial" panose="020B0604020202020204"/>
              </a:rPr>
              <a:pPr fontAlgn="base">
                <a:spcBef>
                  <a:spcPct val="0"/>
                </a:spcBef>
                <a:spcAft>
                  <a:spcPct val="0"/>
                </a:spcAft>
                <a:defRPr/>
              </a:pPr>
              <a:t>‹#›</a:t>
            </a:fld>
            <a:endParaRPr lang="en-US" altLang="zh-CN" sz="1200" dirty="0">
              <a:solidFill>
                <a:srgbClr val="000000"/>
              </a:solidFill>
              <a:latin typeface="Arial" panose="020B0604020202020204"/>
              <a:sym typeface="Arial" panose="020B0604020202020204"/>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hf hdr="0" ftr="0" dt="0"/>
  <p:txStyles>
    <p:titleStyle>
      <a:lvl1pPr marL="361950" indent="-36195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cs typeface="+mj-cs"/>
        </a:defRPr>
      </a:lvl1pPr>
      <a:lvl2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2pPr>
      <a:lvl3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3pPr>
      <a:lvl4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4pPr>
      <a:lvl5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5pPr>
      <a:lvl6pPr marL="8191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6pPr>
      <a:lvl7pPr marL="12763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7pPr>
      <a:lvl8pPr marL="1732915"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8pPr>
      <a:lvl9pPr marL="2190115"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9pPr>
    </p:titleStyle>
    <p:bodyStyle>
      <a:lvl1pPr marL="180975" indent="-180975" algn="l" rtl="0" eaLnBrk="1" fontAlgn="ctr" hangingPunct="1">
        <a:lnSpc>
          <a:spcPct val="150000"/>
        </a:lnSpc>
        <a:spcBef>
          <a:spcPct val="20000"/>
        </a:spcBef>
        <a:spcAft>
          <a:spcPct val="0"/>
        </a:spcAft>
        <a:buClr>
          <a:schemeClr val="accent1"/>
        </a:buClr>
        <a:buSzPct val="60000"/>
        <a:buFont typeface="Wingdings" panose="05000000000000000000" pitchFamily="2" charset="2"/>
        <a:buChar char="p"/>
        <a:defRPr sz="1800" b="1">
          <a:solidFill>
            <a:schemeClr val="tx1"/>
          </a:solidFill>
          <a:latin typeface="微软雅黑" panose="020B0503020204020204" pitchFamily="34" charset="-122"/>
          <a:ea typeface="微软雅黑" panose="020B0503020204020204" pitchFamily="34" charset="-122"/>
          <a:cs typeface="+mn-cs"/>
        </a:defRPr>
      </a:lvl1pPr>
      <a:lvl2pPr marL="541020" indent="-180975" algn="l" rtl="0" eaLnBrk="1" fontAlgn="ctr" hangingPunct="1">
        <a:lnSpc>
          <a:spcPct val="150000"/>
        </a:lnSpc>
        <a:spcBef>
          <a:spcPct val="20000"/>
        </a:spcBef>
        <a:spcAft>
          <a:spcPct val="0"/>
        </a:spcAft>
        <a:buClr>
          <a:schemeClr val="accent1"/>
        </a:buClr>
        <a:buSzPct val="60000"/>
        <a:buFont typeface="Wingdings" panose="05000000000000000000" pitchFamily="2" charset="2"/>
        <a:buChar char="l"/>
        <a:defRPr sz="1600">
          <a:solidFill>
            <a:schemeClr val="tx1"/>
          </a:solidFill>
          <a:latin typeface="微软雅黑" panose="020B0503020204020204" pitchFamily="34" charset="-122"/>
          <a:ea typeface="微软雅黑" panose="020B0503020204020204" pitchFamily="34" charset="-122"/>
        </a:defRPr>
      </a:lvl2pPr>
      <a:lvl3pPr marL="895350" indent="-174625" algn="l" rtl="0" eaLnBrk="1" fontAlgn="ctr" hangingPunct="1">
        <a:lnSpc>
          <a:spcPct val="15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微软雅黑" panose="020B0503020204020204" pitchFamily="34" charset="-122"/>
          <a:ea typeface="微软雅黑" panose="020B0503020204020204" pitchFamily="34" charset="-122"/>
        </a:defRPr>
      </a:lvl3pPr>
      <a:lvl4pPr marL="1255395" indent="-180975" algn="l" rtl="0" eaLnBrk="1" fontAlgn="ctr" hangingPunct="1">
        <a:lnSpc>
          <a:spcPct val="15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微软雅黑" panose="020B0503020204020204" pitchFamily="34" charset="-122"/>
          <a:ea typeface="微软雅黑" panose="020B0503020204020204" pitchFamily="34" charset="-122"/>
        </a:defRPr>
      </a:lvl4pPr>
      <a:lvl5pPr marL="1618615" indent="-184150"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1000">
          <a:solidFill>
            <a:schemeClr val="tx1"/>
          </a:solidFill>
          <a:latin typeface="+mj-lt"/>
          <a:ea typeface="华文细黑" panose="02010600040101010101" pitchFamily="2" charset="-122"/>
        </a:defRPr>
      </a:lvl5pPr>
      <a:lvl6pPr marL="2075815" indent="-184150"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1000">
          <a:solidFill>
            <a:schemeClr val="tx1"/>
          </a:solidFill>
          <a:latin typeface="+mj-lt"/>
          <a:ea typeface="华文细黑" panose="02010600040101010101" pitchFamily="2" charset="-122"/>
        </a:defRPr>
      </a:lvl6pPr>
      <a:lvl7pPr marL="2533015" indent="-184150"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1000">
          <a:solidFill>
            <a:schemeClr val="tx1"/>
          </a:solidFill>
          <a:latin typeface="+mj-lt"/>
          <a:ea typeface="华文细黑" panose="02010600040101010101" pitchFamily="2" charset="-122"/>
        </a:defRPr>
      </a:lvl7pPr>
      <a:lvl8pPr marL="2990215" indent="-184150"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1000">
          <a:solidFill>
            <a:schemeClr val="tx1"/>
          </a:solidFill>
          <a:latin typeface="+mj-lt"/>
          <a:ea typeface="华文细黑" panose="02010600040101010101" pitchFamily="2" charset="-122"/>
        </a:defRPr>
      </a:lvl8pPr>
      <a:lvl9pPr marL="3447415" indent="-184150"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1000">
          <a:solidFill>
            <a:schemeClr val="tx1"/>
          </a:solidFill>
          <a:latin typeface="+mj-lt"/>
          <a:ea typeface="华文细黑" panose="0201060004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52304" y="108354"/>
            <a:ext cx="7164000" cy="486965"/>
          </a:xfrm>
          <a:prstGeom prst="rect">
            <a:avLst/>
          </a:prstGeom>
          <a:noFill/>
          <a:ln w="9525">
            <a:noFill/>
            <a:miter lim="800000"/>
          </a:ln>
        </p:spPr>
        <p:txBody>
          <a:bodyPr vert="horz" wrap="square" lIns="91426" tIns="45713" rIns="91426" bIns="45713" numCol="1" anchor="ctr" anchorCtr="0" compatLnSpc="1"/>
          <a:lstStyle/>
          <a:p>
            <a:pPr lvl="0"/>
            <a:r>
              <a:rPr lang="zh-CN" altLang="en-US" dirty="0"/>
              <a:t>标题文本样式：微软雅黑</a:t>
            </a:r>
            <a:r>
              <a:rPr lang="en-US" altLang="zh-CN" dirty="0"/>
              <a:t>/</a:t>
            </a:r>
            <a:r>
              <a:rPr lang="en-US" altLang="zh-CN"/>
              <a:t>24</a:t>
            </a:r>
            <a:r>
              <a:rPr lang="zh-CN" altLang="en-US"/>
              <a:t>号</a:t>
            </a:r>
            <a:endParaRPr lang="en-US" altLang="zh-CN" dirty="0"/>
          </a:p>
        </p:txBody>
      </p:sp>
      <p:sp>
        <p:nvSpPr>
          <p:cNvPr id="2051" name="Rectangle 3"/>
          <p:cNvSpPr>
            <a:spLocks noGrp="1" noChangeArrowheads="1"/>
          </p:cNvSpPr>
          <p:nvPr>
            <p:ph type="body" idx="1"/>
          </p:nvPr>
        </p:nvSpPr>
        <p:spPr bwMode="auto">
          <a:xfrm>
            <a:off x="468313" y="817002"/>
            <a:ext cx="8207375" cy="4023000"/>
          </a:xfrm>
          <a:prstGeom prst="rect">
            <a:avLst/>
          </a:prstGeom>
          <a:noFill/>
          <a:ln w="9525">
            <a:noFill/>
            <a:miter lim="800000"/>
          </a:ln>
        </p:spPr>
        <p:txBody>
          <a:bodyPr vert="horz" wrap="square" lIns="91426" tIns="45713" rIns="91426" bIns="45713" numCol="1" anchor="t" anchorCtr="0" compatLnSpc="1"/>
          <a:lstStyle/>
          <a:p>
            <a:pPr lvl="0"/>
            <a:r>
              <a:rPr lang="zh-CN" altLang="en-US"/>
              <a:t>微软雅黑</a:t>
            </a:r>
            <a:endParaRPr lang="en-US" altLang="zh-CN" dirty="0"/>
          </a:p>
        </p:txBody>
      </p:sp>
      <p:pic>
        <p:nvPicPr>
          <p:cNvPr id="2053" name="Picture 10" descr="C:\Users\vivianting\Desktop\未标题8.png"/>
          <p:cNvPicPr>
            <a:picLocks noChangeAspect="1" noChangeArrowheads="1"/>
          </p:cNvPicPr>
          <p:nvPr/>
        </p:nvPicPr>
        <p:blipFill>
          <a:blip r:embed="rId11" cstate="print"/>
          <a:srcRect l="4971" t="1717" r="74190" b="70428"/>
          <a:stretch>
            <a:fillRect/>
          </a:stretch>
        </p:blipFill>
        <p:spPr bwMode="auto">
          <a:xfrm>
            <a:off x="7786689" y="3965428"/>
            <a:ext cx="1357312" cy="1178719"/>
          </a:xfrm>
          <a:prstGeom prst="rect">
            <a:avLst/>
          </a:prstGeom>
          <a:noFill/>
          <a:ln w="9525">
            <a:noFill/>
            <a:miter lim="800000"/>
            <a:headEnd/>
            <a:tailEnd/>
          </a:ln>
        </p:spPr>
      </p:pic>
      <p:cxnSp>
        <p:nvCxnSpPr>
          <p:cNvPr id="9" name="直接连接符 8"/>
          <p:cNvCxnSpPr/>
          <p:nvPr/>
        </p:nvCxnSpPr>
        <p:spPr bwMode="auto">
          <a:xfrm>
            <a:off x="0" y="716756"/>
            <a:ext cx="9144000"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2055" name="Picture 9"/>
          <p:cNvPicPr>
            <a:picLocks noChangeAspect="1" noChangeArrowheads="1"/>
          </p:cNvPicPr>
          <p:nvPr/>
        </p:nvPicPr>
        <p:blipFill>
          <a:blip r:embed="rId12" cstate="print"/>
          <a:srcRect l="10513" t="10342" r="12415" b="6898"/>
          <a:stretch>
            <a:fillRect/>
          </a:stretch>
        </p:blipFill>
        <p:spPr bwMode="auto">
          <a:xfrm>
            <a:off x="7470775" y="39293"/>
            <a:ext cx="1379538" cy="752475"/>
          </a:xfrm>
          <a:prstGeom prst="rect">
            <a:avLst/>
          </a:prstGeom>
          <a:noFill/>
          <a:ln w="9525">
            <a:noFill/>
            <a:miter lim="800000"/>
            <a:headEnd/>
            <a:tailEnd/>
          </a:ln>
        </p:spPr>
      </p:pic>
      <p:sp>
        <p:nvSpPr>
          <p:cNvPr id="30" name="灯片编号占位符 1"/>
          <p:cNvSpPr>
            <a:spLocks noGrp="1"/>
          </p:cNvSpPr>
          <p:nvPr>
            <p:ph type="sldNum" sz="quarter" idx="4"/>
          </p:nvPr>
        </p:nvSpPr>
        <p:spPr bwMode="auto">
          <a:xfrm>
            <a:off x="8316416" y="4840002"/>
            <a:ext cx="396000" cy="216000"/>
          </a:xfrm>
          <a:prstGeom prst="rect">
            <a:avLst/>
          </a:prstGeom>
          <a:ln>
            <a:miter lim="800000"/>
          </a:ln>
        </p:spPr>
        <p:txBody>
          <a:bodyPr lIns="91426" tIns="45713" rIns="91426" bIns="45713"/>
          <a:lstStyle>
            <a:lvl1pPr algn="ctr">
              <a:lnSpc>
                <a:spcPct val="100000"/>
              </a:lnSpc>
              <a:defRPr b="1"/>
            </a:lvl1pPr>
          </a:lstStyle>
          <a:p>
            <a:pPr fontAlgn="base">
              <a:spcBef>
                <a:spcPct val="0"/>
              </a:spcBef>
              <a:spcAft>
                <a:spcPct val="0"/>
              </a:spcAft>
              <a:defRPr/>
            </a:pPr>
            <a:fld id="{03FC912D-3FE9-4018-B22A-84E35E38B07C}" type="slidenum">
              <a:rPr lang="zh-CN" altLang="en-US" sz="1200" smtClean="0">
                <a:solidFill>
                  <a:srgbClr val="000000"/>
                </a:solidFill>
                <a:latin typeface="Arial" panose="020B0604020202020204"/>
                <a:sym typeface="Arial" panose="020B0604020202020204"/>
              </a:rPr>
              <a:pPr fontAlgn="base">
                <a:spcBef>
                  <a:spcPct val="0"/>
                </a:spcBef>
                <a:spcAft>
                  <a:spcPct val="0"/>
                </a:spcAft>
                <a:defRPr/>
              </a:pPr>
              <a:t>‹#›</a:t>
            </a:fld>
            <a:endParaRPr lang="en-US" altLang="zh-CN" sz="1200" dirty="0">
              <a:solidFill>
                <a:srgbClr val="000000"/>
              </a:solidFill>
              <a:latin typeface="Arial" panose="020B0604020202020204"/>
              <a:sym typeface="Arial" panose="020B0604020202020204"/>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hf hdr="0" ftr="0" dt="0"/>
  <p:txStyles>
    <p:titleStyle>
      <a:lvl1pPr marL="361950" indent="-36195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cs typeface="+mj-cs"/>
        </a:defRPr>
      </a:lvl1pPr>
      <a:lvl2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2pPr>
      <a:lvl3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3pPr>
      <a:lvl4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4pPr>
      <a:lvl5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5pPr>
      <a:lvl6pPr marL="8191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6pPr>
      <a:lvl7pPr marL="12763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7pPr>
      <a:lvl8pPr marL="17335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8pPr>
      <a:lvl9pPr marL="2190115"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9pPr>
    </p:titleStyle>
    <p:bodyStyle>
      <a:lvl1pPr marL="180975" indent="-180975" algn="l" rtl="0" eaLnBrk="1" fontAlgn="ctr" hangingPunct="1">
        <a:lnSpc>
          <a:spcPct val="150000"/>
        </a:lnSpc>
        <a:spcBef>
          <a:spcPct val="20000"/>
        </a:spcBef>
        <a:spcAft>
          <a:spcPct val="0"/>
        </a:spcAft>
        <a:buClr>
          <a:schemeClr val="accent1"/>
        </a:buClr>
        <a:buSzPct val="60000"/>
        <a:buFont typeface="Wingdings" panose="05000000000000000000" pitchFamily="2" charset="2"/>
        <a:buChar char="p"/>
        <a:defRPr sz="1800" b="1">
          <a:solidFill>
            <a:schemeClr val="tx1"/>
          </a:solidFill>
          <a:latin typeface="微软雅黑" panose="020B0503020204020204" pitchFamily="34" charset="-122"/>
          <a:ea typeface="微软雅黑" panose="020B0503020204020204" pitchFamily="34" charset="-122"/>
          <a:cs typeface="+mn-cs"/>
        </a:defRPr>
      </a:lvl1pPr>
      <a:lvl2pPr marL="541020" indent="-180975" algn="l" rtl="0" eaLnBrk="1" fontAlgn="ctr" hangingPunct="1">
        <a:lnSpc>
          <a:spcPct val="150000"/>
        </a:lnSpc>
        <a:spcBef>
          <a:spcPct val="20000"/>
        </a:spcBef>
        <a:spcAft>
          <a:spcPct val="0"/>
        </a:spcAft>
        <a:buClr>
          <a:schemeClr val="accent1"/>
        </a:buClr>
        <a:buSzPct val="60000"/>
        <a:buFont typeface="Wingdings" panose="05000000000000000000" pitchFamily="2" charset="2"/>
        <a:buChar char="l"/>
        <a:defRPr sz="1600">
          <a:solidFill>
            <a:schemeClr val="tx1"/>
          </a:solidFill>
          <a:latin typeface="微软雅黑" panose="020B0503020204020204" pitchFamily="34" charset="-122"/>
          <a:ea typeface="微软雅黑" panose="020B0503020204020204" pitchFamily="34" charset="-122"/>
        </a:defRPr>
      </a:lvl2pPr>
      <a:lvl3pPr marL="895350" indent="-174625" algn="l" rtl="0" eaLnBrk="1" fontAlgn="ctr" hangingPunct="1">
        <a:lnSpc>
          <a:spcPct val="15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微软雅黑" panose="020B0503020204020204" pitchFamily="34" charset="-122"/>
          <a:ea typeface="微软雅黑" panose="020B0503020204020204" pitchFamily="34" charset="-122"/>
        </a:defRPr>
      </a:lvl3pPr>
      <a:lvl4pPr marL="1255395" indent="-180975" algn="l" rtl="0" eaLnBrk="1" fontAlgn="ctr" hangingPunct="1">
        <a:lnSpc>
          <a:spcPct val="15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微软雅黑" panose="020B0503020204020204" pitchFamily="34" charset="-122"/>
          <a:ea typeface="微软雅黑" panose="020B0503020204020204" pitchFamily="34" charset="-122"/>
        </a:defRPr>
      </a:lvl4pPr>
      <a:lvl5pPr marL="1619250" indent="-184150"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1000">
          <a:solidFill>
            <a:schemeClr val="tx1"/>
          </a:solidFill>
          <a:latin typeface="+mj-lt"/>
          <a:ea typeface="华文细黑" panose="02010600040101010101" pitchFamily="2" charset="-122"/>
        </a:defRPr>
      </a:lvl5pPr>
      <a:lvl6pPr marL="2075815" indent="-184150"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1000">
          <a:solidFill>
            <a:schemeClr val="tx1"/>
          </a:solidFill>
          <a:latin typeface="+mj-lt"/>
          <a:ea typeface="华文细黑" panose="02010600040101010101" pitchFamily="2" charset="-122"/>
        </a:defRPr>
      </a:lvl6pPr>
      <a:lvl7pPr marL="2533015" indent="-184150"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1000">
          <a:solidFill>
            <a:schemeClr val="tx1"/>
          </a:solidFill>
          <a:latin typeface="+mj-lt"/>
          <a:ea typeface="华文细黑" panose="02010600040101010101" pitchFamily="2" charset="-122"/>
        </a:defRPr>
      </a:lvl7pPr>
      <a:lvl8pPr marL="2990215" indent="-184150"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1000">
          <a:solidFill>
            <a:schemeClr val="tx1"/>
          </a:solidFill>
          <a:latin typeface="+mj-lt"/>
          <a:ea typeface="华文细黑" panose="02010600040101010101" pitchFamily="2" charset="-122"/>
        </a:defRPr>
      </a:lvl8pPr>
      <a:lvl9pPr marL="3447415" indent="-184150"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1000">
          <a:solidFill>
            <a:schemeClr val="tx1"/>
          </a:solidFill>
          <a:latin typeface="+mj-lt"/>
          <a:ea typeface="华文细黑" panose="0201060004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26" Type="http://schemas.openxmlformats.org/officeDocument/2006/relationships/tags" Target="../tags/tag36.xml"/><Relationship Id="rId3" Type="http://schemas.openxmlformats.org/officeDocument/2006/relationships/tags" Target="../tags/tag13.xml"/><Relationship Id="rId21" Type="http://schemas.openxmlformats.org/officeDocument/2006/relationships/tags" Target="../tags/tag31.xml"/><Relationship Id="rId34" Type="http://schemas.openxmlformats.org/officeDocument/2006/relationships/tags" Target="../tags/tag44.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5" Type="http://schemas.openxmlformats.org/officeDocument/2006/relationships/tags" Target="../tags/tag35.xml"/><Relationship Id="rId33" Type="http://schemas.openxmlformats.org/officeDocument/2006/relationships/tags" Target="../tags/tag43.xml"/><Relationship Id="rId38" Type="http://schemas.openxmlformats.org/officeDocument/2006/relationships/slideLayout" Target="../slideLayouts/slideLayout7.xml"/><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tags" Target="../tags/tag30.xml"/><Relationship Id="rId29" Type="http://schemas.openxmlformats.org/officeDocument/2006/relationships/tags" Target="../tags/tag39.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tags" Target="../tags/tag34.xml"/><Relationship Id="rId32" Type="http://schemas.openxmlformats.org/officeDocument/2006/relationships/tags" Target="../tags/tag42.xml"/><Relationship Id="rId37" Type="http://schemas.openxmlformats.org/officeDocument/2006/relationships/tags" Target="../tags/tag47.xml"/><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tags" Target="../tags/tag33.xml"/><Relationship Id="rId28" Type="http://schemas.openxmlformats.org/officeDocument/2006/relationships/tags" Target="../tags/tag38.xml"/><Relationship Id="rId36" Type="http://schemas.openxmlformats.org/officeDocument/2006/relationships/tags" Target="../tags/tag46.xml"/><Relationship Id="rId10" Type="http://schemas.openxmlformats.org/officeDocument/2006/relationships/tags" Target="../tags/tag20.xml"/><Relationship Id="rId19" Type="http://schemas.openxmlformats.org/officeDocument/2006/relationships/tags" Target="../tags/tag29.xml"/><Relationship Id="rId31" Type="http://schemas.openxmlformats.org/officeDocument/2006/relationships/tags" Target="../tags/tag41.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tags" Target="../tags/tag32.xml"/><Relationship Id="rId27" Type="http://schemas.openxmlformats.org/officeDocument/2006/relationships/tags" Target="../tags/tag37.xml"/><Relationship Id="rId30" Type="http://schemas.openxmlformats.org/officeDocument/2006/relationships/tags" Target="../tags/tag40.xml"/><Relationship Id="rId35" Type="http://schemas.openxmlformats.org/officeDocument/2006/relationships/tags" Target="../tags/tag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50.xml"/><Relationship Id="rId7" Type="http://schemas.openxmlformats.org/officeDocument/2006/relationships/image" Target="../media/image46.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Layout" Target="../slideLayouts/slideLayout7.xml"/><Relationship Id="rId11" Type="http://schemas.openxmlformats.org/officeDocument/2006/relationships/image" Target="../media/image50.png"/><Relationship Id="rId5" Type="http://schemas.openxmlformats.org/officeDocument/2006/relationships/tags" Target="../tags/tag52.xml"/><Relationship Id="rId10" Type="http://schemas.openxmlformats.org/officeDocument/2006/relationships/image" Target="../media/image49.png"/><Relationship Id="rId4" Type="http://schemas.openxmlformats.org/officeDocument/2006/relationships/tags" Target="../tags/tag51.xml"/><Relationship Id="rId9"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notesSlide" Target="../notesSlides/notesSlide3.xml"/><Relationship Id="rId5" Type="http://schemas.openxmlformats.org/officeDocument/2006/relationships/tags" Target="../tags/tag6.xml"/><Relationship Id="rId10" Type="http://schemas.openxmlformats.org/officeDocument/2006/relationships/slideLayout" Target="../slideLayouts/slideLayout7.xml"/><Relationship Id="rId4" Type="http://schemas.openxmlformats.org/officeDocument/2006/relationships/tags" Target="../tags/tag5.xml"/><Relationship Id="rId9" Type="http://schemas.openxmlformats.org/officeDocument/2006/relationships/tags" Target="../tags/tag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3200">
                <a:latin typeface="Arial" panose="020B0604020202020204"/>
                <a:ea typeface="微软雅黑" panose="020B0503020204020204" pitchFamily="34" charset="-122"/>
                <a:sym typeface="Arial" panose="020B0604020202020204"/>
              </a:rPr>
              <a:t>大</a:t>
            </a:r>
            <a:r>
              <a:rPr lang="zh-CN" altLang="en-US" sz="3200" smtClean="0">
                <a:latin typeface="Arial" panose="020B0604020202020204"/>
                <a:ea typeface="微软雅黑" panose="020B0503020204020204" pitchFamily="34" charset="-122"/>
                <a:sym typeface="Arial" panose="020B0604020202020204"/>
              </a:rPr>
              <a:t>数据</a:t>
            </a:r>
            <a:r>
              <a:rPr lang="zh-CN" altLang="en-US" sz="3200" smtClean="0">
                <a:latin typeface="Arial" panose="020B0604020202020204"/>
                <a:sym typeface="Arial" panose="020B0604020202020204"/>
              </a:rPr>
              <a:t>对内</a:t>
            </a:r>
            <a:r>
              <a:rPr lang="zh-CN" altLang="en-US" sz="3200" smtClean="0">
                <a:latin typeface="Arial" panose="020B0604020202020204"/>
                <a:ea typeface="微软雅黑" panose="020B0503020204020204" pitchFamily="34" charset="-122"/>
                <a:sym typeface="Arial" panose="020B0604020202020204"/>
              </a:rPr>
              <a:t>精</a:t>
            </a:r>
            <a:r>
              <a:rPr lang="zh-CN" altLang="en-US" sz="3200" dirty="0">
                <a:latin typeface="Arial" panose="020B0604020202020204"/>
                <a:ea typeface="微软雅黑" panose="020B0503020204020204" pitchFamily="34" charset="-122"/>
                <a:sym typeface="Arial" panose="020B0604020202020204"/>
              </a:rPr>
              <a:t>准营销</a:t>
            </a:r>
            <a:br>
              <a:rPr lang="zh-CN" altLang="en-US" sz="3200" dirty="0">
                <a:latin typeface="Arial" panose="020B0604020202020204"/>
                <a:ea typeface="微软雅黑" panose="020B0503020204020204" pitchFamily="34" charset="-122"/>
                <a:sym typeface="Arial" panose="020B0604020202020204"/>
              </a:rPr>
            </a:br>
            <a:r>
              <a:rPr lang="zh-CN" altLang="en-US" sz="3200" dirty="0">
                <a:latin typeface="Arial" panose="020B0604020202020204"/>
                <a:ea typeface="微软雅黑" panose="020B0503020204020204" pitchFamily="34" charset="-122"/>
                <a:sym typeface="Arial" panose="020B0604020202020204"/>
              </a:rPr>
              <a:t>省分云化平台</a:t>
            </a:r>
          </a:p>
        </p:txBody>
      </p:sp>
      <p:sp>
        <p:nvSpPr>
          <p:cNvPr id="3" name="文本框 2"/>
          <p:cNvSpPr txBox="1"/>
          <p:nvPr/>
        </p:nvSpPr>
        <p:spPr>
          <a:xfrm>
            <a:off x="3491880" y="4155926"/>
            <a:ext cx="2304256" cy="646331"/>
          </a:xfrm>
          <a:prstGeom prst="rect">
            <a:avLst/>
          </a:prstGeom>
          <a:noFill/>
        </p:spPr>
        <p:txBody>
          <a:bodyPr wrap="square" rtlCol="0">
            <a:spAutoFit/>
          </a:bodyPr>
          <a:lstStyle/>
          <a:p>
            <a:r>
              <a:rPr lang="zh-CN" altLang="en-US" dirty="0" smtClean="0"/>
              <a:t>  信息化事业部 </a:t>
            </a:r>
            <a:endParaRPr lang="en-US" altLang="zh-CN" dirty="0" smtClean="0"/>
          </a:p>
          <a:p>
            <a:r>
              <a:rPr lang="en-US" altLang="zh-CN" dirty="0" smtClean="0"/>
              <a:t>     201704</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364323" y="1009157"/>
            <a:ext cx="1490464" cy="504056"/>
          </a:xfrm>
          <a:prstGeom prst="rect">
            <a:avLst/>
          </a:prstGeom>
          <a:solidFill>
            <a:schemeClr val="accent5">
              <a:lumMod val="75000"/>
            </a:schemeClr>
          </a:solidFill>
          <a:ln w="9525" cap="flat" cmpd="sng" algn="ctr">
            <a:noFill/>
            <a:prstDash val="solid"/>
            <a:round/>
            <a:headEnd type="none" w="med" len="med"/>
            <a:tailEnd type="none" w="med" len="med"/>
          </a:ln>
        </p:spPr>
        <p:txBody>
          <a:bodyPr wrap="none" rtlCol="0" anchor="ctr"/>
          <a:lstStyle/>
          <a:p>
            <a:pPr algn="ctr" fontAlgn="base">
              <a:spcBef>
                <a:spcPct val="0"/>
              </a:spcBef>
              <a:spcAft>
                <a:spcPct val="0"/>
              </a:spcAft>
            </a:pPr>
            <a:r>
              <a:rPr lang="zh-CN" altLang="en-US" dirty="0">
                <a:solidFill>
                  <a:srgbClr val="FFFFFF"/>
                </a:solidFill>
                <a:latin typeface="微软雅黑" panose="020B0503020204020204" pitchFamily="34" charset="-122"/>
                <a:ea typeface="微软雅黑" panose="020B0503020204020204" pitchFamily="34" charset="-122"/>
              </a:rPr>
              <a:t>平台整合</a:t>
            </a:r>
          </a:p>
        </p:txBody>
      </p:sp>
      <p:sp>
        <p:nvSpPr>
          <p:cNvPr id="6" name="矩形 5"/>
          <p:cNvSpPr/>
          <p:nvPr/>
        </p:nvSpPr>
        <p:spPr bwMode="auto">
          <a:xfrm>
            <a:off x="395836" y="3444251"/>
            <a:ext cx="1490464" cy="504056"/>
          </a:xfrm>
          <a:prstGeom prst="rect">
            <a:avLst/>
          </a:prstGeom>
          <a:solidFill>
            <a:schemeClr val="accent5">
              <a:lumMod val="75000"/>
            </a:schemeClr>
          </a:solidFill>
          <a:ln w="9525" cap="flat" cmpd="sng" algn="ctr">
            <a:noFill/>
            <a:prstDash val="solid"/>
            <a:round/>
            <a:headEnd type="none" w="med" len="med"/>
            <a:tailEnd type="none" w="med" len="med"/>
          </a:ln>
        </p:spPr>
        <p:txBody>
          <a:bodyPr wrap="none" rtlCol="0" anchor="ctr"/>
          <a:lstStyle/>
          <a:p>
            <a:pPr algn="ctr" fontAlgn="base">
              <a:spcBef>
                <a:spcPct val="0"/>
              </a:spcBef>
              <a:spcAft>
                <a:spcPct val="0"/>
              </a:spcAft>
            </a:pPr>
            <a:r>
              <a:rPr lang="zh-CN" altLang="en-US" dirty="0">
                <a:solidFill>
                  <a:srgbClr val="FFFFFF"/>
                </a:solidFill>
                <a:latin typeface="微软雅黑" panose="020B0503020204020204" pitchFamily="34" charset="-122"/>
                <a:ea typeface="微软雅黑" panose="020B0503020204020204" pitchFamily="34" charset="-122"/>
              </a:rPr>
              <a:t>多级运营</a:t>
            </a:r>
          </a:p>
        </p:txBody>
      </p:sp>
      <p:sp>
        <p:nvSpPr>
          <p:cNvPr id="7" name="矩形 6"/>
          <p:cNvSpPr/>
          <p:nvPr/>
        </p:nvSpPr>
        <p:spPr bwMode="auto">
          <a:xfrm>
            <a:off x="364323" y="1820855"/>
            <a:ext cx="1490464" cy="504056"/>
          </a:xfrm>
          <a:prstGeom prst="rect">
            <a:avLst/>
          </a:prstGeom>
          <a:solidFill>
            <a:schemeClr val="accent5">
              <a:lumMod val="75000"/>
            </a:schemeClr>
          </a:solidFill>
          <a:ln w="9525" cap="flat" cmpd="sng" algn="ctr">
            <a:noFill/>
            <a:prstDash val="solid"/>
            <a:round/>
            <a:headEnd type="none" w="med" len="med"/>
            <a:tailEnd type="none" w="med" len="med"/>
          </a:ln>
        </p:spPr>
        <p:txBody>
          <a:bodyPr wrap="none" rtlCol="0" anchor="ctr"/>
          <a:lstStyle/>
          <a:p>
            <a:pPr algn="ctr" fontAlgn="base">
              <a:spcBef>
                <a:spcPct val="0"/>
              </a:spcBef>
              <a:spcAft>
                <a:spcPct val="0"/>
              </a:spcAft>
            </a:pPr>
            <a:r>
              <a:rPr lang="zh-CN" altLang="en-US" dirty="0">
                <a:solidFill>
                  <a:srgbClr val="FFFFFF"/>
                </a:solidFill>
                <a:latin typeface="微软雅黑" panose="020B0503020204020204" pitchFamily="34" charset="-122"/>
                <a:ea typeface="微软雅黑" panose="020B0503020204020204" pitchFamily="34" charset="-122"/>
              </a:rPr>
              <a:t>数据整合</a:t>
            </a:r>
          </a:p>
        </p:txBody>
      </p:sp>
      <p:sp>
        <p:nvSpPr>
          <p:cNvPr id="8" name="矩形 7"/>
          <p:cNvSpPr/>
          <p:nvPr/>
        </p:nvSpPr>
        <p:spPr bwMode="auto">
          <a:xfrm>
            <a:off x="387049" y="2632553"/>
            <a:ext cx="1490464" cy="504056"/>
          </a:xfrm>
          <a:prstGeom prst="rect">
            <a:avLst/>
          </a:prstGeom>
          <a:solidFill>
            <a:schemeClr val="accent5">
              <a:lumMod val="75000"/>
            </a:schemeClr>
          </a:solidFill>
          <a:ln w="9525" cap="flat" cmpd="sng" algn="ctr">
            <a:noFill/>
            <a:prstDash val="solid"/>
            <a:round/>
            <a:headEnd type="none" w="med" len="med"/>
            <a:tailEnd type="none" w="med" len="med"/>
          </a:ln>
        </p:spPr>
        <p:txBody>
          <a:bodyPr wrap="none" rtlCol="0" anchor="ctr"/>
          <a:lstStyle/>
          <a:p>
            <a:pPr algn="ctr" fontAlgn="base">
              <a:spcBef>
                <a:spcPct val="0"/>
              </a:spcBef>
              <a:spcAft>
                <a:spcPct val="0"/>
              </a:spcAft>
            </a:pPr>
            <a:r>
              <a:rPr lang="zh-CN" altLang="en-US" dirty="0">
                <a:solidFill>
                  <a:srgbClr val="FFFFFF"/>
                </a:solidFill>
                <a:latin typeface="微软雅黑" panose="020B0503020204020204" pitchFamily="34" charset="-122"/>
                <a:ea typeface="微软雅黑" panose="020B0503020204020204" pitchFamily="34" charset="-122"/>
              </a:rPr>
              <a:t>渠道整合</a:t>
            </a:r>
          </a:p>
        </p:txBody>
      </p:sp>
      <p:sp>
        <p:nvSpPr>
          <p:cNvPr id="10" name="矩形 9"/>
          <p:cNvSpPr/>
          <p:nvPr/>
        </p:nvSpPr>
        <p:spPr bwMode="auto">
          <a:xfrm>
            <a:off x="364323" y="4255947"/>
            <a:ext cx="1490464" cy="504056"/>
          </a:xfrm>
          <a:prstGeom prst="rect">
            <a:avLst/>
          </a:prstGeom>
          <a:solidFill>
            <a:schemeClr val="accent5">
              <a:lumMod val="75000"/>
            </a:schemeClr>
          </a:solidFill>
          <a:ln w="9525" cap="flat" cmpd="sng" algn="ctr">
            <a:noFill/>
            <a:prstDash val="solid"/>
            <a:round/>
            <a:headEnd type="none" w="med" len="med"/>
            <a:tailEnd type="none" w="med" len="med"/>
          </a:ln>
        </p:spPr>
        <p:txBody>
          <a:bodyPr wrap="none" rtlCol="0" anchor="ctr"/>
          <a:lstStyle/>
          <a:p>
            <a:pPr algn="ctr" fontAlgn="base">
              <a:spcBef>
                <a:spcPct val="0"/>
              </a:spcBef>
              <a:spcAft>
                <a:spcPct val="0"/>
              </a:spcAft>
            </a:pPr>
            <a:r>
              <a:rPr lang="zh-CN" altLang="en-US" dirty="0">
                <a:solidFill>
                  <a:srgbClr val="FFFFFF"/>
                </a:solidFill>
                <a:latin typeface="微软雅黑" panose="020B0503020204020204" pitchFamily="34" charset="-122"/>
                <a:ea typeface="微软雅黑" panose="020B0503020204020204" pitchFamily="34" charset="-122"/>
              </a:rPr>
              <a:t>场景营销</a:t>
            </a:r>
          </a:p>
        </p:txBody>
      </p:sp>
      <p:sp>
        <p:nvSpPr>
          <p:cNvPr id="11" name="矩形 10"/>
          <p:cNvSpPr/>
          <p:nvPr/>
        </p:nvSpPr>
        <p:spPr>
          <a:xfrm>
            <a:off x="2112689" y="999575"/>
            <a:ext cx="6424870" cy="523220"/>
          </a:xfrm>
          <a:prstGeom prst="rect">
            <a:avLst/>
          </a:prstGeom>
          <a:ln>
            <a:solidFill>
              <a:srgbClr val="FF6600"/>
            </a:solidFill>
          </a:ln>
        </p:spPr>
        <p:txBody>
          <a:bodyPr wrap="square">
            <a:spAutoFit/>
          </a:bodyPr>
          <a:lstStyle/>
          <a:p>
            <a:r>
              <a:rPr lang="zh-CN" altLang="en-US" sz="1400" dirty="0"/>
              <a:t>整合省分基层责任单元、维系挽留系统、精准营销系统等，实现营销维系的一点管理。</a:t>
            </a:r>
          </a:p>
        </p:txBody>
      </p:sp>
      <p:sp>
        <p:nvSpPr>
          <p:cNvPr id="12" name="矩形 11"/>
          <p:cNvSpPr/>
          <p:nvPr/>
        </p:nvSpPr>
        <p:spPr>
          <a:xfrm>
            <a:off x="2103541" y="3542390"/>
            <a:ext cx="6424870" cy="307777"/>
          </a:xfrm>
          <a:prstGeom prst="rect">
            <a:avLst/>
          </a:prstGeom>
          <a:ln>
            <a:solidFill>
              <a:srgbClr val="FF6600"/>
            </a:solidFill>
          </a:ln>
        </p:spPr>
        <p:txBody>
          <a:bodyPr wrap="square">
            <a:spAutoFit/>
          </a:bodyPr>
          <a:lstStyle/>
          <a:p>
            <a:r>
              <a:rPr lang="zh-CN" altLang="en-US" sz="1400" dirty="0"/>
              <a:t>横向跨部门，纵向全贯穿，支撑省、市、区县及网格等多级营销维系。</a:t>
            </a:r>
            <a:endParaRPr lang="en-US" altLang="zh-CN" sz="1400" dirty="0"/>
          </a:p>
        </p:txBody>
      </p:sp>
      <p:sp>
        <p:nvSpPr>
          <p:cNvPr id="13" name="矩形 12"/>
          <p:cNvSpPr/>
          <p:nvPr/>
        </p:nvSpPr>
        <p:spPr>
          <a:xfrm>
            <a:off x="2112689" y="1811273"/>
            <a:ext cx="6424870" cy="523220"/>
          </a:xfrm>
          <a:prstGeom prst="rect">
            <a:avLst/>
          </a:prstGeom>
          <a:ln>
            <a:solidFill>
              <a:srgbClr val="FF6600"/>
            </a:solidFill>
          </a:ln>
        </p:spPr>
        <p:txBody>
          <a:bodyPr wrap="square">
            <a:spAutoFit/>
          </a:bodyPr>
          <a:lstStyle/>
          <a:p>
            <a:r>
              <a:rPr lang="zh-CN" altLang="en-US" sz="1400" dirty="0"/>
              <a:t>整合集团、省分两级营销数据资源，包括标签库、模型数据、实时数据，实现数据价值最大化。</a:t>
            </a:r>
            <a:endParaRPr lang="en-US" altLang="zh-CN" sz="1400" dirty="0"/>
          </a:p>
        </p:txBody>
      </p:sp>
      <p:sp>
        <p:nvSpPr>
          <p:cNvPr id="14" name="矩形 13"/>
          <p:cNvSpPr/>
          <p:nvPr/>
        </p:nvSpPr>
        <p:spPr>
          <a:xfrm>
            <a:off x="2112689" y="2622971"/>
            <a:ext cx="6424870" cy="523220"/>
          </a:xfrm>
          <a:prstGeom prst="rect">
            <a:avLst/>
          </a:prstGeom>
          <a:ln>
            <a:solidFill>
              <a:srgbClr val="FF6600"/>
            </a:solidFill>
          </a:ln>
        </p:spPr>
        <p:txBody>
          <a:bodyPr wrap="square">
            <a:spAutoFit/>
          </a:bodyPr>
          <a:lstStyle/>
          <a:p>
            <a:r>
              <a:rPr lang="zh-CN" altLang="en-US" sz="1400" dirty="0"/>
              <a:t>整合集团、省分、地市三级渠道资源，包括实体渠道、线上渠道、互联网渠道，实现多触点营销。</a:t>
            </a:r>
            <a:endParaRPr lang="en-US" altLang="zh-CN" sz="1400" dirty="0"/>
          </a:p>
        </p:txBody>
      </p:sp>
      <p:sp>
        <p:nvSpPr>
          <p:cNvPr id="16" name="矩形 15"/>
          <p:cNvSpPr/>
          <p:nvPr/>
        </p:nvSpPr>
        <p:spPr>
          <a:xfrm>
            <a:off x="2103541" y="4255947"/>
            <a:ext cx="6424870" cy="523220"/>
          </a:xfrm>
          <a:prstGeom prst="rect">
            <a:avLst/>
          </a:prstGeom>
          <a:ln>
            <a:solidFill>
              <a:srgbClr val="FF6600"/>
            </a:solidFill>
          </a:ln>
        </p:spPr>
        <p:txBody>
          <a:bodyPr wrap="square">
            <a:spAutoFit/>
          </a:bodyPr>
          <a:lstStyle/>
          <a:p>
            <a:r>
              <a:rPr lang="zh-CN" altLang="en-US" sz="1400" dirty="0"/>
              <a:t>适配用户特征、用户行为、产品与营销渠道，实现特定用户在特定事件发生时通过最合适的渠道推荐最合适的产品，形成大数据场景化营销。</a:t>
            </a:r>
          </a:p>
        </p:txBody>
      </p:sp>
      <p:sp>
        <p:nvSpPr>
          <p:cNvPr id="18" name="标题 1"/>
          <p:cNvSpPr txBox="1"/>
          <p:nvPr/>
        </p:nvSpPr>
        <p:spPr bwMode="auto">
          <a:xfrm>
            <a:off x="457200" y="205981"/>
            <a:ext cx="7115908" cy="383381"/>
          </a:xfrm>
          <a:prstGeom prst="rect">
            <a:avLst/>
          </a:prstGeom>
          <a:noFill/>
          <a:ln w="9525">
            <a:noFill/>
            <a:miter lim="800000"/>
          </a:ln>
        </p:spPr>
        <p:txBody>
          <a:bodyPr vert="horz" wrap="square" lIns="91426" tIns="45713" rIns="91426" bIns="45713" numCol="1" anchor="ctr" anchorCtr="0" compatLnSpc="1"/>
          <a:lstStyle>
            <a:lvl1pPr marL="361950" indent="-36195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cs typeface="+mj-cs"/>
              </a:defRPr>
            </a:lvl1pPr>
            <a:lvl2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2pPr>
            <a:lvl3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3pPr>
            <a:lvl4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4pPr>
            <a:lvl5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5pPr>
            <a:lvl6pPr marL="8191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6pPr>
            <a:lvl7pPr marL="12763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7pPr>
            <a:lvl8pPr marL="17335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8pPr>
            <a:lvl9pPr marL="2190115"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9pPr>
          </a:lstStyle>
          <a:p>
            <a:pPr defTabSz="914400"/>
            <a:r>
              <a:rPr kumimoji="1" lang="zh-CN" altLang="en-US" sz="2000" dirty="0"/>
              <a:t>省分云化平台能力优势</a:t>
            </a:r>
            <a:endParaRPr kumimoji="1" lang="zh-CN" altLang="en-US" sz="2000" kern="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业务流程</a:t>
            </a:r>
            <a:endParaRPr lang="zh-CN" altLang="en-US" dirty="0"/>
          </a:p>
        </p:txBody>
      </p:sp>
      <p:grpSp>
        <p:nvGrpSpPr>
          <p:cNvPr id="44" name="组合 43"/>
          <p:cNvGrpSpPr/>
          <p:nvPr/>
        </p:nvGrpSpPr>
        <p:grpSpPr>
          <a:xfrm>
            <a:off x="226050" y="915567"/>
            <a:ext cx="8558014" cy="3168755"/>
            <a:chOff x="-1332656" y="3104652"/>
            <a:chExt cx="10493433" cy="2676446"/>
          </a:xfrm>
        </p:grpSpPr>
        <p:cxnSp>
          <p:nvCxnSpPr>
            <p:cNvPr id="7" name="MH_Other_1"/>
            <p:cNvCxnSpPr>
              <a:cxnSpLocks noChangeShapeType="1"/>
            </p:cNvCxnSpPr>
            <p:nvPr>
              <p:custDataLst>
                <p:tags r:id="rId1"/>
              </p:custDataLst>
            </p:nvPr>
          </p:nvCxnSpPr>
          <p:spPr bwMode="auto">
            <a:xfrm>
              <a:off x="1169244" y="4439740"/>
              <a:ext cx="1692275" cy="0"/>
            </a:xfrm>
            <a:prstGeom prst="line">
              <a:avLst/>
            </a:prstGeom>
            <a:noFill/>
            <a:ln w="6350">
              <a:solidFill>
                <a:srgbClr val="FA5F1F"/>
              </a:solidFill>
              <a:round/>
            </a:ln>
            <a:extLst>
              <a:ext uri="{909E8E84-426E-40DD-AFC4-6F175D3DCCD1}">
                <a14:hiddenFill xmlns:a14="http://schemas.microsoft.com/office/drawing/2010/main" xmlns="">
                  <a:noFill/>
                </a14:hiddenFill>
              </a:ext>
            </a:extLst>
          </p:spPr>
        </p:cxnSp>
        <p:cxnSp>
          <p:nvCxnSpPr>
            <p:cNvPr id="8" name="MH_Other_2"/>
            <p:cNvCxnSpPr>
              <a:cxnSpLocks noChangeShapeType="1"/>
            </p:cNvCxnSpPr>
            <p:nvPr>
              <p:custDataLst>
                <p:tags r:id="rId2"/>
              </p:custDataLst>
            </p:nvPr>
          </p:nvCxnSpPr>
          <p:spPr bwMode="auto">
            <a:xfrm>
              <a:off x="2998043" y="4439740"/>
              <a:ext cx="1727200" cy="0"/>
            </a:xfrm>
            <a:prstGeom prst="line">
              <a:avLst/>
            </a:prstGeom>
            <a:noFill/>
            <a:ln w="6350">
              <a:solidFill>
                <a:srgbClr val="40C6F2"/>
              </a:solidFill>
              <a:round/>
            </a:ln>
            <a:extLst>
              <a:ext uri="{909E8E84-426E-40DD-AFC4-6F175D3DCCD1}">
                <a14:hiddenFill xmlns:a14="http://schemas.microsoft.com/office/drawing/2010/main" xmlns="">
                  <a:noFill/>
                </a14:hiddenFill>
              </a:ext>
            </a:extLst>
          </p:spPr>
        </p:cxnSp>
        <p:cxnSp>
          <p:nvCxnSpPr>
            <p:cNvPr id="9" name="MH_Other_3"/>
            <p:cNvCxnSpPr>
              <a:cxnSpLocks noChangeShapeType="1"/>
            </p:cNvCxnSpPr>
            <p:nvPr>
              <p:custDataLst>
                <p:tags r:id="rId3"/>
              </p:custDataLst>
            </p:nvPr>
          </p:nvCxnSpPr>
          <p:spPr bwMode="auto">
            <a:xfrm>
              <a:off x="4844307" y="4439740"/>
              <a:ext cx="1728787" cy="0"/>
            </a:xfrm>
            <a:prstGeom prst="line">
              <a:avLst/>
            </a:prstGeom>
            <a:noFill/>
            <a:ln w="6350">
              <a:solidFill>
                <a:srgbClr val="FF625F"/>
              </a:solidFill>
              <a:round/>
            </a:ln>
            <a:extLst>
              <a:ext uri="{909E8E84-426E-40DD-AFC4-6F175D3DCCD1}">
                <a14:hiddenFill xmlns:a14="http://schemas.microsoft.com/office/drawing/2010/main" xmlns="">
                  <a:noFill/>
                </a14:hiddenFill>
              </a:ext>
            </a:extLst>
          </p:spPr>
        </p:cxnSp>
        <p:cxnSp>
          <p:nvCxnSpPr>
            <p:cNvPr id="10" name="MH_Other_4"/>
            <p:cNvCxnSpPr>
              <a:cxnSpLocks noChangeShapeType="1"/>
            </p:cNvCxnSpPr>
            <p:nvPr>
              <p:custDataLst>
                <p:tags r:id="rId4"/>
              </p:custDataLst>
            </p:nvPr>
          </p:nvCxnSpPr>
          <p:spPr bwMode="auto">
            <a:xfrm>
              <a:off x="-689718" y="4439740"/>
              <a:ext cx="1728787" cy="0"/>
            </a:xfrm>
            <a:prstGeom prst="line">
              <a:avLst/>
            </a:prstGeom>
            <a:noFill/>
            <a:ln w="6350">
              <a:solidFill>
                <a:srgbClr val="FFBD00"/>
              </a:solidFill>
              <a:round/>
            </a:ln>
            <a:extLst>
              <a:ext uri="{909E8E84-426E-40DD-AFC4-6F175D3DCCD1}">
                <a14:hiddenFill xmlns:a14="http://schemas.microsoft.com/office/drawing/2010/main" xmlns="">
                  <a:noFill/>
                </a14:hiddenFill>
              </a:ext>
            </a:extLst>
          </p:spPr>
        </p:cxnSp>
        <p:sp>
          <p:nvSpPr>
            <p:cNvPr id="11" name="MH_Other_5"/>
            <p:cNvSpPr>
              <a:spLocks noChangeArrowheads="1"/>
            </p:cNvSpPr>
            <p:nvPr>
              <p:custDataLst>
                <p:tags r:id="rId5"/>
              </p:custDataLst>
            </p:nvPr>
          </p:nvSpPr>
          <p:spPr bwMode="auto">
            <a:xfrm>
              <a:off x="6596906" y="4385765"/>
              <a:ext cx="107950" cy="107950"/>
            </a:xfrm>
            <a:prstGeom prst="ellipse">
              <a:avLst/>
            </a:prstGeom>
            <a:solidFill>
              <a:srgbClr val="FF625F"/>
            </a:solidFill>
            <a:ln w="38100">
              <a:solidFill>
                <a:srgbClr val="FFDAD9"/>
              </a:solidFill>
              <a:round/>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400">
                <a:solidFill>
                  <a:srgbClr val="FFFFFF"/>
                </a:solidFill>
              </a:endParaRPr>
            </a:p>
          </p:txBody>
        </p:sp>
        <p:sp>
          <p:nvSpPr>
            <p:cNvPr id="12" name="MH_Other_6"/>
            <p:cNvSpPr/>
            <p:nvPr>
              <p:custDataLst>
                <p:tags r:id="rId6"/>
              </p:custDataLst>
            </p:nvPr>
          </p:nvSpPr>
          <p:spPr bwMode="auto">
            <a:xfrm rot="8100000">
              <a:off x="6344494" y="3104654"/>
              <a:ext cx="657225" cy="657225"/>
            </a:xfrm>
            <a:custGeom>
              <a:avLst/>
              <a:gdLst>
                <a:gd name="T0" fmla="*/ 0 w 740229"/>
                <a:gd name="T1" fmla="*/ 100469 h 740229"/>
                <a:gd name="T2" fmla="*/ 100469 w 740229"/>
                <a:gd name="T3" fmla="*/ 0 h 740229"/>
                <a:gd name="T4" fmla="*/ 200937 w 740229"/>
                <a:gd name="T5" fmla="*/ 0 h 740229"/>
                <a:gd name="T6" fmla="*/ 200937 w 740229"/>
                <a:gd name="T7" fmla="*/ 100469 h 740229"/>
                <a:gd name="T8" fmla="*/ 100468 w 740229"/>
                <a:gd name="T9" fmla="*/ 200938 h 740229"/>
                <a:gd name="T10" fmla="*/ -1 w 740229"/>
                <a:gd name="T11" fmla="*/ 100469 h 740229"/>
                <a:gd name="T12" fmla="*/ 0 w 740229"/>
                <a:gd name="T13" fmla="*/ 100469 h 7402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0229" h="740229">
                  <a:moveTo>
                    <a:pt x="0" y="370115"/>
                  </a:moveTo>
                  <a:cubicBezTo>
                    <a:pt x="0" y="165706"/>
                    <a:pt x="165706" y="0"/>
                    <a:pt x="370115" y="0"/>
                  </a:cubicBezTo>
                  <a:lnTo>
                    <a:pt x="740229" y="0"/>
                  </a:lnTo>
                  <a:lnTo>
                    <a:pt x="740229" y="370115"/>
                  </a:lnTo>
                  <a:cubicBezTo>
                    <a:pt x="740229" y="574524"/>
                    <a:pt x="574523" y="740230"/>
                    <a:pt x="370114" y="740230"/>
                  </a:cubicBezTo>
                  <a:cubicBezTo>
                    <a:pt x="165705" y="740230"/>
                    <a:pt x="-1" y="574524"/>
                    <a:pt x="-1" y="370115"/>
                  </a:cubicBezTo>
                  <a:lnTo>
                    <a:pt x="0" y="370115"/>
                  </a:lnTo>
                  <a:close/>
                </a:path>
              </a:pathLst>
            </a:custGeom>
            <a:solidFill>
              <a:srgbClr val="FF625F"/>
            </a:solidFill>
            <a:ln>
              <a:noFill/>
            </a:ln>
            <a:extLst>
              <a:ext uri="{91240B29-F687-4F45-9708-019B960494DF}">
                <a14:hiddenLine xmlns:a14="http://schemas.microsoft.com/office/drawing/2010/main" xmlns="" w="9525">
                  <a:solidFill>
                    <a:srgbClr val="000000"/>
                  </a:solidFill>
                  <a:round/>
                </a14:hiddenLine>
              </a:ext>
            </a:extLst>
          </p:spPr>
          <p:txBody>
            <a:bodyPr anchor="ctr"/>
            <a:lstStyle/>
            <a:p>
              <a:endParaRPr lang="zh-CN" altLang="en-US" sz="1400"/>
            </a:p>
          </p:txBody>
        </p:sp>
        <p:sp>
          <p:nvSpPr>
            <p:cNvPr id="13" name="MH_Other_7"/>
            <p:cNvSpPr>
              <a:spLocks noChangeArrowheads="1"/>
            </p:cNvSpPr>
            <p:nvPr>
              <p:custDataLst>
                <p:tags r:id="rId7"/>
              </p:custDataLst>
            </p:nvPr>
          </p:nvSpPr>
          <p:spPr bwMode="auto">
            <a:xfrm>
              <a:off x="1042243" y="4385765"/>
              <a:ext cx="107950" cy="107950"/>
            </a:xfrm>
            <a:prstGeom prst="ellipse">
              <a:avLst/>
            </a:prstGeom>
            <a:solidFill>
              <a:srgbClr val="FFBD00"/>
            </a:solidFill>
            <a:ln w="38100">
              <a:solidFill>
                <a:srgbClr val="FFF2CD"/>
              </a:solidFill>
              <a:round/>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400">
                <a:solidFill>
                  <a:srgbClr val="FFFFFF"/>
                </a:solidFill>
              </a:endParaRPr>
            </a:p>
          </p:txBody>
        </p:sp>
        <p:sp>
          <p:nvSpPr>
            <p:cNvPr id="14" name="MH_Other_8"/>
            <p:cNvSpPr/>
            <p:nvPr>
              <p:custDataLst>
                <p:tags r:id="rId8"/>
              </p:custDataLst>
            </p:nvPr>
          </p:nvSpPr>
          <p:spPr bwMode="auto">
            <a:xfrm rot="13500000" flipV="1">
              <a:off x="804119" y="5046165"/>
              <a:ext cx="657225" cy="655638"/>
            </a:xfrm>
            <a:custGeom>
              <a:avLst/>
              <a:gdLst>
                <a:gd name="T0" fmla="*/ 0 w 740229"/>
                <a:gd name="T1" fmla="*/ 97232 h 740229"/>
                <a:gd name="T2" fmla="*/ 100469 w 740229"/>
                <a:gd name="T3" fmla="*/ 0 h 740229"/>
                <a:gd name="T4" fmla="*/ 200937 w 740229"/>
                <a:gd name="T5" fmla="*/ 0 h 740229"/>
                <a:gd name="T6" fmla="*/ 200937 w 740229"/>
                <a:gd name="T7" fmla="*/ 97232 h 740229"/>
                <a:gd name="T8" fmla="*/ 100468 w 740229"/>
                <a:gd name="T9" fmla="*/ 194461 h 740229"/>
                <a:gd name="T10" fmla="*/ -1 w 740229"/>
                <a:gd name="T11" fmla="*/ 97232 h 740229"/>
                <a:gd name="T12" fmla="*/ 0 w 740229"/>
                <a:gd name="T13" fmla="*/ 97232 h 7402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0229" h="740229">
                  <a:moveTo>
                    <a:pt x="0" y="370115"/>
                  </a:moveTo>
                  <a:cubicBezTo>
                    <a:pt x="0" y="165706"/>
                    <a:pt x="165706" y="0"/>
                    <a:pt x="370115" y="0"/>
                  </a:cubicBezTo>
                  <a:lnTo>
                    <a:pt x="740229" y="0"/>
                  </a:lnTo>
                  <a:lnTo>
                    <a:pt x="740229" y="370115"/>
                  </a:lnTo>
                  <a:cubicBezTo>
                    <a:pt x="740229" y="574524"/>
                    <a:pt x="574523" y="740230"/>
                    <a:pt x="370114" y="740230"/>
                  </a:cubicBezTo>
                  <a:cubicBezTo>
                    <a:pt x="165705" y="740230"/>
                    <a:pt x="-1" y="574524"/>
                    <a:pt x="-1" y="370115"/>
                  </a:cubicBezTo>
                  <a:lnTo>
                    <a:pt x="0" y="370115"/>
                  </a:lnTo>
                  <a:close/>
                </a:path>
              </a:pathLst>
            </a:custGeom>
            <a:solidFill>
              <a:srgbClr val="FFBD00"/>
            </a:solidFill>
            <a:ln>
              <a:noFill/>
            </a:ln>
            <a:extLst>
              <a:ext uri="{91240B29-F687-4F45-9708-019B960494DF}">
                <a14:hiddenLine xmlns:a14="http://schemas.microsoft.com/office/drawing/2010/main" xmlns="" w="9525">
                  <a:solidFill>
                    <a:srgbClr val="000000"/>
                  </a:solidFill>
                  <a:round/>
                </a14:hiddenLine>
              </a:ext>
            </a:extLst>
          </p:spPr>
          <p:txBody>
            <a:bodyPr anchor="ctr"/>
            <a:lstStyle/>
            <a:p>
              <a:endParaRPr lang="zh-CN" altLang="en-US" sz="1400"/>
            </a:p>
          </p:txBody>
        </p:sp>
        <p:sp>
          <p:nvSpPr>
            <p:cNvPr id="15" name="MH_Other_9"/>
            <p:cNvSpPr>
              <a:spLocks noChangeArrowheads="1"/>
            </p:cNvSpPr>
            <p:nvPr>
              <p:custDataLst>
                <p:tags r:id="rId9"/>
              </p:custDataLst>
            </p:nvPr>
          </p:nvSpPr>
          <p:spPr bwMode="auto">
            <a:xfrm>
              <a:off x="4736356" y="4385765"/>
              <a:ext cx="107950" cy="107950"/>
            </a:xfrm>
            <a:prstGeom prst="ellipse">
              <a:avLst/>
            </a:prstGeom>
            <a:solidFill>
              <a:srgbClr val="40C6F2"/>
            </a:solidFill>
            <a:ln w="38100">
              <a:solidFill>
                <a:srgbClr val="DBF5FD"/>
              </a:solidFill>
              <a:round/>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400">
                <a:solidFill>
                  <a:srgbClr val="FFFFFF"/>
                </a:solidFill>
              </a:endParaRPr>
            </a:p>
          </p:txBody>
        </p:sp>
        <p:sp>
          <p:nvSpPr>
            <p:cNvPr id="16" name="MH_Other_10"/>
            <p:cNvSpPr/>
            <p:nvPr>
              <p:custDataLst>
                <p:tags r:id="rId10"/>
              </p:custDataLst>
            </p:nvPr>
          </p:nvSpPr>
          <p:spPr bwMode="auto">
            <a:xfrm rot="13500000" flipV="1">
              <a:off x="4498232" y="5046165"/>
              <a:ext cx="657225" cy="655638"/>
            </a:xfrm>
            <a:custGeom>
              <a:avLst/>
              <a:gdLst>
                <a:gd name="T0" fmla="*/ 0 w 740229"/>
                <a:gd name="T1" fmla="*/ 97232 h 740229"/>
                <a:gd name="T2" fmla="*/ 100468 w 740229"/>
                <a:gd name="T3" fmla="*/ 0 h 740229"/>
                <a:gd name="T4" fmla="*/ 200936 w 740229"/>
                <a:gd name="T5" fmla="*/ 0 h 740229"/>
                <a:gd name="T6" fmla="*/ 200936 w 740229"/>
                <a:gd name="T7" fmla="*/ 97232 h 740229"/>
                <a:gd name="T8" fmla="*/ 100467 w 740229"/>
                <a:gd name="T9" fmla="*/ 194461 h 740229"/>
                <a:gd name="T10" fmla="*/ -1 w 740229"/>
                <a:gd name="T11" fmla="*/ 97232 h 740229"/>
                <a:gd name="T12" fmla="*/ 0 w 740229"/>
                <a:gd name="T13" fmla="*/ 97232 h 7402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0229" h="740229">
                  <a:moveTo>
                    <a:pt x="0" y="370115"/>
                  </a:moveTo>
                  <a:cubicBezTo>
                    <a:pt x="0" y="165706"/>
                    <a:pt x="165706" y="0"/>
                    <a:pt x="370115" y="0"/>
                  </a:cubicBezTo>
                  <a:lnTo>
                    <a:pt x="740229" y="0"/>
                  </a:lnTo>
                  <a:lnTo>
                    <a:pt x="740229" y="370115"/>
                  </a:lnTo>
                  <a:cubicBezTo>
                    <a:pt x="740229" y="574524"/>
                    <a:pt x="574523" y="740230"/>
                    <a:pt x="370114" y="740230"/>
                  </a:cubicBezTo>
                  <a:cubicBezTo>
                    <a:pt x="165705" y="740230"/>
                    <a:pt x="-1" y="574524"/>
                    <a:pt x="-1" y="370115"/>
                  </a:cubicBezTo>
                  <a:lnTo>
                    <a:pt x="0" y="370115"/>
                  </a:lnTo>
                  <a:close/>
                </a:path>
              </a:pathLst>
            </a:custGeom>
            <a:solidFill>
              <a:srgbClr val="40C6F2"/>
            </a:solidFill>
            <a:ln>
              <a:noFill/>
            </a:ln>
            <a:extLst>
              <a:ext uri="{91240B29-F687-4F45-9708-019B960494DF}">
                <a14:hiddenLine xmlns:a14="http://schemas.microsoft.com/office/drawing/2010/main" xmlns="" w="9525">
                  <a:solidFill>
                    <a:srgbClr val="000000"/>
                  </a:solidFill>
                  <a:round/>
                </a14:hiddenLine>
              </a:ext>
            </a:extLst>
          </p:spPr>
          <p:txBody>
            <a:bodyPr anchor="ctr"/>
            <a:lstStyle/>
            <a:p>
              <a:endParaRPr lang="zh-CN" altLang="en-US" sz="1400"/>
            </a:p>
          </p:txBody>
        </p:sp>
        <p:cxnSp>
          <p:nvCxnSpPr>
            <p:cNvPr id="17" name="MH_Other_11"/>
            <p:cNvCxnSpPr>
              <a:cxnSpLocks noChangeShapeType="1"/>
            </p:cNvCxnSpPr>
            <p:nvPr>
              <p:custDataLst>
                <p:tags r:id="rId11"/>
              </p:custDataLst>
            </p:nvPr>
          </p:nvCxnSpPr>
          <p:spPr bwMode="auto">
            <a:xfrm flipH="1">
              <a:off x="-1332656" y="4439740"/>
              <a:ext cx="504825" cy="0"/>
            </a:xfrm>
            <a:prstGeom prst="line">
              <a:avLst/>
            </a:prstGeom>
            <a:noFill/>
            <a:ln w="6350">
              <a:solidFill>
                <a:srgbClr val="47D7C6"/>
              </a:solidFill>
              <a:round/>
            </a:ln>
            <a:extLst>
              <a:ext uri="{909E8E84-426E-40DD-AFC4-6F175D3DCCD1}">
                <a14:hiddenFill xmlns:a14="http://schemas.microsoft.com/office/drawing/2010/main" xmlns="">
                  <a:noFill/>
                </a14:hiddenFill>
              </a:ext>
            </a:extLst>
          </p:spPr>
        </p:cxnSp>
        <p:sp>
          <p:nvSpPr>
            <p:cNvPr id="18" name="MH_Other_12"/>
            <p:cNvSpPr/>
            <p:nvPr>
              <p:custDataLst>
                <p:tags r:id="rId12"/>
              </p:custDataLst>
            </p:nvPr>
          </p:nvSpPr>
          <p:spPr bwMode="auto">
            <a:xfrm rot="8100000">
              <a:off x="-1042143" y="3104654"/>
              <a:ext cx="655637" cy="657225"/>
            </a:xfrm>
            <a:custGeom>
              <a:avLst/>
              <a:gdLst>
                <a:gd name="T0" fmla="*/ 0 w 740229"/>
                <a:gd name="T1" fmla="*/ 100469 h 740229"/>
                <a:gd name="T2" fmla="*/ 97230 w 740229"/>
                <a:gd name="T3" fmla="*/ 0 h 740229"/>
                <a:gd name="T4" fmla="*/ 194458 w 740229"/>
                <a:gd name="T5" fmla="*/ 0 h 740229"/>
                <a:gd name="T6" fmla="*/ 194458 w 740229"/>
                <a:gd name="T7" fmla="*/ 100469 h 740229"/>
                <a:gd name="T8" fmla="*/ 97229 w 740229"/>
                <a:gd name="T9" fmla="*/ 200938 h 740229"/>
                <a:gd name="T10" fmla="*/ -1 w 740229"/>
                <a:gd name="T11" fmla="*/ 100469 h 740229"/>
                <a:gd name="T12" fmla="*/ 0 w 740229"/>
                <a:gd name="T13" fmla="*/ 100469 h 7402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0229" h="740229">
                  <a:moveTo>
                    <a:pt x="0" y="370115"/>
                  </a:moveTo>
                  <a:cubicBezTo>
                    <a:pt x="0" y="165706"/>
                    <a:pt x="165706" y="0"/>
                    <a:pt x="370115" y="0"/>
                  </a:cubicBezTo>
                  <a:lnTo>
                    <a:pt x="740229" y="0"/>
                  </a:lnTo>
                  <a:lnTo>
                    <a:pt x="740229" y="370115"/>
                  </a:lnTo>
                  <a:cubicBezTo>
                    <a:pt x="740229" y="574524"/>
                    <a:pt x="574523" y="740230"/>
                    <a:pt x="370114" y="740230"/>
                  </a:cubicBezTo>
                  <a:cubicBezTo>
                    <a:pt x="165705" y="740230"/>
                    <a:pt x="-1" y="574524"/>
                    <a:pt x="-1" y="370115"/>
                  </a:cubicBezTo>
                  <a:lnTo>
                    <a:pt x="0" y="370115"/>
                  </a:lnTo>
                  <a:close/>
                </a:path>
              </a:pathLst>
            </a:custGeom>
            <a:solidFill>
              <a:srgbClr val="47D7C6"/>
            </a:solidFill>
            <a:ln>
              <a:noFill/>
            </a:ln>
            <a:extLst>
              <a:ext uri="{91240B29-F687-4F45-9708-019B960494DF}">
                <a14:hiddenLine xmlns:a14="http://schemas.microsoft.com/office/drawing/2010/main" xmlns="" w="9525">
                  <a:solidFill>
                    <a:srgbClr val="000000"/>
                  </a:solidFill>
                  <a:round/>
                </a14:hiddenLine>
              </a:ext>
            </a:extLst>
          </p:spPr>
          <p:txBody>
            <a:bodyPr anchor="ctr"/>
            <a:lstStyle/>
            <a:p>
              <a:endParaRPr lang="zh-CN" altLang="en-US" sz="1400"/>
            </a:p>
          </p:txBody>
        </p:sp>
        <p:sp>
          <p:nvSpPr>
            <p:cNvPr id="19" name="MH_Other_13"/>
            <p:cNvSpPr>
              <a:spLocks noChangeArrowheads="1"/>
            </p:cNvSpPr>
            <p:nvPr>
              <p:custDataLst>
                <p:tags r:id="rId13"/>
              </p:custDataLst>
            </p:nvPr>
          </p:nvSpPr>
          <p:spPr bwMode="auto">
            <a:xfrm>
              <a:off x="-797669" y="4385765"/>
              <a:ext cx="107950" cy="107950"/>
            </a:xfrm>
            <a:prstGeom prst="ellipse">
              <a:avLst/>
            </a:prstGeom>
            <a:solidFill>
              <a:srgbClr val="47D7C6"/>
            </a:solidFill>
            <a:ln w="38100">
              <a:solidFill>
                <a:srgbClr val="C9F3EE"/>
              </a:solidFill>
              <a:round/>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400">
                <a:solidFill>
                  <a:srgbClr val="FFFFFF"/>
                </a:solidFill>
              </a:endParaRPr>
            </a:p>
          </p:txBody>
        </p:sp>
        <p:sp>
          <p:nvSpPr>
            <p:cNvPr id="20" name="MH_Other_14"/>
            <p:cNvSpPr/>
            <p:nvPr>
              <p:custDataLst>
                <p:tags r:id="rId14"/>
              </p:custDataLst>
            </p:nvPr>
          </p:nvSpPr>
          <p:spPr bwMode="auto">
            <a:xfrm>
              <a:off x="979537" y="5217557"/>
              <a:ext cx="306387" cy="30638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400">
                <a:solidFill>
                  <a:srgbClr val="FFFFFF"/>
                </a:solidFill>
              </a:endParaRPr>
            </a:p>
          </p:txBody>
        </p:sp>
        <p:sp>
          <p:nvSpPr>
            <p:cNvPr id="21" name="MH_Other_15"/>
            <p:cNvSpPr>
              <a:spLocks noChangeArrowheads="1"/>
            </p:cNvSpPr>
            <p:nvPr>
              <p:custDataLst>
                <p:tags r:id="rId15"/>
              </p:custDataLst>
            </p:nvPr>
          </p:nvSpPr>
          <p:spPr bwMode="auto">
            <a:xfrm>
              <a:off x="2890093" y="4385765"/>
              <a:ext cx="107950" cy="107950"/>
            </a:xfrm>
            <a:prstGeom prst="ellipse">
              <a:avLst/>
            </a:prstGeom>
            <a:solidFill>
              <a:srgbClr val="FA5F1F"/>
            </a:solidFill>
            <a:ln w="38100">
              <a:solidFill>
                <a:srgbClr val="FEDCCE"/>
              </a:solidFill>
              <a:round/>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400">
                <a:solidFill>
                  <a:srgbClr val="FFFFFF"/>
                </a:solidFill>
              </a:endParaRPr>
            </a:p>
          </p:txBody>
        </p:sp>
        <p:sp>
          <p:nvSpPr>
            <p:cNvPr id="22" name="MH_Other_16"/>
            <p:cNvSpPr/>
            <p:nvPr>
              <p:custDataLst>
                <p:tags r:id="rId16"/>
              </p:custDataLst>
            </p:nvPr>
          </p:nvSpPr>
          <p:spPr bwMode="auto">
            <a:xfrm rot="8100000">
              <a:off x="2651968" y="3104654"/>
              <a:ext cx="655638" cy="657225"/>
            </a:xfrm>
            <a:custGeom>
              <a:avLst/>
              <a:gdLst>
                <a:gd name="T0" fmla="*/ 0 w 740229"/>
                <a:gd name="T1" fmla="*/ 100469 h 740229"/>
                <a:gd name="T2" fmla="*/ 97232 w 740229"/>
                <a:gd name="T3" fmla="*/ 0 h 740229"/>
                <a:gd name="T4" fmla="*/ 194461 w 740229"/>
                <a:gd name="T5" fmla="*/ 0 h 740229"/>
                <a:gd name="T6" fmla="*/ 194461 w 740229"/>
                <a:gd name="T7" fmla="*/ 100469 h 740229"/>
                <a:gd name="T8" fmla="*/ 97231 w 740229"/>
                <a:gd name="T9" fmla="*/ 200938 h 740229"/>
                <a:gd name="T10" fmla="*/ -1 w 740229"/>
                <a:gd name="T11" fmla="*/ 100469 h 740229"/>
                <a:gd name="T12" fmla="*/ 0 w 740229"/>
                <a:gd name="T13" fmla="*/ 100469 h 7402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0229" h="740229">
                  <a:moveTo>
                    <a:pt x="0" y="370115"/>
                  </a:moveTo>
                  <a:cubicBezTo>
                    <a:pt x="0" y="165706"/>
                    <a:pt x="165706" y="0"/>
                    <a:pt x="370115" y="0"/>
                  </a:cubicBezTo>
                  <a:lnTo>
                    <a:pt x="740229" y="0"/>
                  </a:lnTo>
                  <a:lnTo>
                    <a:pt x="740229" y="370115"/>
                  </a:lnTo>
                  <a:cubicBezTo>
                    <a:pt x="740229" y="574524"/>
                    <a:pt x="574523" y="740230"/>
                    <a:pt x="370114" y="740230"/>
                  </a:cubicBezTo>
                  <a:cubicBezTo>
                    <a:pt x="165705" y="740230"/>
                    <a:pt x="-1" y="574524"/>
                    <a:pt x="-1" y="370115"/>
                  </a:cubicBezTo>
                  <a:lnTo>
                    <a:pt x="0" y="370115"/>
                  </a:lnTo>
                  <a:close/>
                </a:path>
              </a:pathLst>
            </a:custGeom>
            <a:solidFill>
              <a:srgbClr val="FA5F1F"/>
            </a:solidFill>
            <a:ln>
              <a:noFill/>
            </a:ln>
            <a:extLst>
              <a:ext uri="{91240B29-F687-4F45-9708-019B960494DF}">
                <a14:hiddenLine xmlns:a14="http://schemas.microsoft.com/office/drawing/2010/main" xmlns="" w="9525">
                  <a:solidFill>
                    <a:srgbClr val="000000"/>
                  </a:solidFill>
                  <a:round/>
                </a14:hiddenLine>
              </a:ext>
            </a:extLst>
          </p:spPr>
          <p:txBody>
            <a:bodyPr anchor="ctr"/>
            <a:lstStyle/>
            <a:p>
              <a:endParaRPr lang="zh-CN" altLang="en-US" sz="1400"/>
            </a:p>
          </p:txBody>
        </p:sp>
        <p:sp>
          <p:nvSpPr>
            <p:cNvPr id="23" name="MH_Other_17"/>
            <p:cNvSpPr/>
            <p:nvPr>
              <p:custDataLst>
                <p:tags r:id="rId17"/>
              </p:custDataLst>
            </p:nvPr>
          </p:nvSpPr>
          <p:spPr bwMode="auto">
            <a:xfrm>
              <a:off x="4634756" y="5155644"/>
              <a:ext cx="419100" cy="368300"/>
            </a:xfrm>
            <a:custGeom>
              <a:avLst/>
              <a:gdLst>
                <a:gd name="connsiteX0" fmla="*/ 952500 w 1905000"/>
                <a:gd name="connsiteY0" fmla="*/ 0 h 1673225"/>
                <a:gd name="connsiteX1" fmla="*/ 976256 w 1905000"/>
                <a:gd name="connsiteY1" fmla="*/ 326 h 1673225"/>
                <a:gd name="connsiteX2" fmla="*/ 999686 w 1905000"/>
                <a:gd name="connsiteY2" fmla="*/ 1303 h 1673225"/>
                <a:gd name="connsiteX3" fmla="*/ 1023116 w 1905000"/>
                <a:gd name="connsiteY3" fmla="*/ 1955 h 1673225"/>
                <a:gd name="connsiteX4" fmla="*/ 1046546 w 1905000"/>
                <a:gd name="connsiteY4" fmla="*/ 3584 h 1673225"/>
                <a:gd name="connsiteX5" fmla="*/ 1069651 w 1905000"/>
                <a:gd name="connsiteY5" fmla="*/ 4887 h 1673225"/>
                <a:gd name="connsiteX6" fmla="*/ 1092430 w 1905000"/>
                <a:gd name="connsiteY6" fmla="*/ 7493 h 1673225"/>
                <a:gd name="connsiteX7" fmla="*/ 1115209 w 1905000"/>
                <a:gd name="connsiteY7" fmla="*/ 9774 h 1673225"/>
                <a:gd name="connsiteX8" fmla="*/ 1138314 w 1905000"/>
                <a:gd name="connsiteY8" fmla="*/ 12380 h 1673225"/>
                <a:gd name="connsiteX9" fmla="*/ 1160768 w 1905000"/>
                <a:gd name="connsiteY9" fmla="*/ 15638 h 1673225"/>
                <a:gd name="connsiteX10" fmla="*/ 1183222 w 1905000"/>
                <a:gd name="connsiteY10" fmla="*/ 18896 h 1673225"/>
                <a:gd name="connsiteX11" fmla="*/ 1205350 w 1905000"/>
                <a:gd name="connsiteY11" fmla="*/ 22805 h 1673225"/>
                <a:gd name="connsiteX12" fmla="*/ 1227479 w 1905000"/>
                <a:gd name="connsiteY12" fmla="*/ 27040 h 1673225"/>
                <a:gd name="connsiteX13" fmla="*/ 1248956 w 1905000"/>
                <a:gd name="connsiteY13" fmla="*/ 31927 h 1673225"/>
                <a:gd name="connsiteX14" fmla="*/ 1270759 w 1905000"/>
                <a:gd name="connsiteY14" fmla="*/ 36814 h 1673225"/>
                <a:gd name="connsiteX15" fmla="*/ 1291912 w 1905000"/>
                <a:gd name="connsiteY15" fmla="*/ 42026 h 1673225"/>
                <a:gd name="connsiteX16" fmla="*/ 1313389 w 1905000"/>
                <a:gd name="connsiteY16" fmla="*/ 47565 h 1673225"/>
                <a:gd name="connsiteX17" fmla="*/ 1334216 w 1905000"/>
                <a:gd name="connsiteY17" fmla="*/ 53429 h 1673225"/>
                <a:gd name="connsiteX18" fmla="*/ 1354717 w 1905000"/>
                <a:gd name="connsiteY18" fmla="*/ 59619 h 1673225"/>
                <a:gd name="connsiteX19" fmla="*/ 1375219 w 1905000"/>
                <a:gd name="connsiteY19" fmla="*/ 66460 h 1673225"/>
                <a:gd name="connsiteX20" fmla="*/ 1395395 w 1905000"/>
                <a:gd name="connsiteY20" fmla="*/ 72976 h 1673225"/>
                <a:gd name="connsiteX21" fmla="*/ 1415571 w 1905000"/>
                <a:gd name="connsiteY21" fmla="*/ 80469 h 1673225"/>
                <a:gd name="connsiteX22" fmla="*/ 1435421 w 1905000"/>
                <a:gd name="connsiteY22" fmla="*/ 87636 h 1673225"/>
                <a:gd name="connsiteX23" fmla="*/ 1454621 w 1905000"/>
                <a:gd name="connsiteY23" fmla="*/ 95455 h 1673225"/>
                <a:gd name="connsiteX24" fmla="*/ 1473821 w 1905000"/>
                <a:gd name="connsiteY24" fmla="*/ 103599 h 1673225"/>
                <a:gd name="connsiteX25" fmla="*/ 1492370 w 1905000"/>
                <a:gd name="connsiteY25" fmla="*/ 112070 h 1673225"/>
                <a:gd name="connsiteX26" fmla="*/ 1510918 w 1905000"/>
                <a:gd name="connsiteY26" fmla="*/ 120540 h 1673225"/>
                <a:gd name="connsiteX27" fmla="*/ 1529142 w 1905000"/>
                <a:gd name="connsiteY27" fmla="*/ 129988 h 1673225"/>
                <a:gd name="connsiteX28" fmla="*/ 1547040 w 1905000"/>
                <a:gd name="connsiteY28" fmla="*/ 139436 h 1673225"/>
                <a:gd name="connsiteX29" fmla="*/ 1564287 w 1905000"/>
                <a:gd name="connsiteY29" fmla="*/ 148883 h 1673225"/>
                <a:gd name="connsiteX30" fmla="*/ 1581860 w 1905000"/>
                <a:gd name="connsiteY30" fmla="*/ 158657 h 1673225"/>
                <a:gd name="connsiteX31" fmla="*/ 1598456 w 1905000"/>
                <a:gd name="connsiteY31" fmla="*/ 168756 h 1673225"/>
                <a:gd name="connsiteX32" fmla="*/ 1615052 w 1905000"/>
                <a:gd name="connsiteY32" fmla="*/ 179181 h 1673225"/>
                <a:gd name="connsiteX33" fmla="*/ 1630998 w 1905000"/>
                <a:gd name="connsiteY33" fmla="*/ 190258 h 1673225"/>
                <a:gd name="connsiteX34" fmla="*/ 1646943 w 1905000"/>
                <a:gd name="connsiteY34" fmla="*/ 201009 h 1673225"/>
                <a:gd name="connsiteX35" fmla="*/ 1662563 w 1905000"/>
                <a:gd name="connsiteY35" fmla="*/ 212737 h 1673225"/>
                <a:gd name="connsiteX36" fmla="*/ 1677207 w 1905000"/>
                <a:gd name="connsiteY36" fmla="*/ 223814 h 1673225"/>
                <a:gd name="connsiteX37" fmla="*/ 1691851 w 1905000"/>
                <a:gd name="connsiteY37" fmla="*/ 235868 h 1673225"/>
                <a:gd name="connsiteX38" fmla="*/ 1705844 w 1905000"/>
                <a:gd name="connsiteY38" fmla="*/ 247922 h 1673225"/>
                <a:gd name="connsiteX39" fmla="*/ 1719837 w 1905000"/>
                <a:gd name="connsiteY39" fmla="*/ 260301 h 1673225"/>
                <a:gd name="connsiteX40" fmla="*/ 1732854 w 1905000"/>
                <a:gd name="connsiteY40" fmla="*/ 272681 h 1673225"/>
                <a:gd name="connsiteX41" fmla="*/ 1746196 w 1905000"/>
                <a:gd name="connsiteY41" fmla="*/ 286038 h 1673225"/>
                <a:gd name="connsiteX42" fmla="*/ 1758562 w 1905000"/>
                <a:gd name="connsiteY42" fmla="*/ 298744 h 1673225"/>
                <a:gd name="connsiteX43" fmla="*/ 1770602 w 1905000"/>
                <a:gd name="connsiteY43" fmla="*/ 312427 h 1673225"/>
                <a:gd name="connsiteX44" fmla="*/ 1781992 w 1905000"/>
                <a:gd name="connsiteY44" fmla="*/ 325784 h 1673225"/>
                <a:gd name="connsiteX45" fmla="*/ 1793056 w 1905000"/>
                <a:gd name="connsiteY45" fmla="*/ 339793 h 1673225"/>
                <a:gd name="connsiteX46" fmla="*/ 1803795 w 1905000"/>
                <a:gd name="connsiteY46" fmla="*/ 353801 h 1673225"/>
                <a:gd name="connsiteX47" fmla="*/ 1813883 w 1905000"/>
                <a:gd name="connsiteY47" fmla="*/ 368136 h 1673225"/>
                <a:gd name="connsiteX48" fmla="*/ 1823646 w 1905000"/>
                <a:gd name="connsiteY48" fmla="*/ 382796 h 1673225"/>
                <a:gd name="connsiteX49" fmla="*/ 1832757 w 1905000"/>
                <a:gd name="connsiteY49" fmla="*/ 397782 h 1673225"/>
                <a:gd name="connsiteX50" fmla="*/ 1841544 w 1905000"/>
                <a:gd name="connsiteY50" fmla="*/ 412442 h 1673225"/>
                <a:gd name="connsiteX51" fmla="*/ 1849679 w 1905000"/>
                <a:gd name="connsiteY51" fmla="*/ 428080 h 1673225"/>
                <a:gd name="connsiteX52" fmla="*/ 1857164 w 1905000"/>
                <a:gd name="connsiteY52" fmla="*/ 443392 h 1673225"/>
                <a:gd name="connsiteX53" fmla="*/ 1864323 w 1905000"/>
                <a:gd name="connsiteY53" fmla="*/ 459029 h 1673225"/>
                <a:gd name="connsiteX54" fmla="*/ 1870831 w 1905000"/>
                <a:gd name="connsiteY54" fmla="*/ 474993 h 1673225"/>
                <a:gd name="connsiteX55" fmla="*/ 1877014 w 1905000"/>
                <a:gd name="connsiteY55" fmla="*/ 491282 h 1673225"/>
                <a:gd name="connsiteX56" fmla="*/ 1882546 w 1905000"/>
                <a:gd name="connsiteY56" fmla="*/ 507571 h 1673225"/>
                <a:gd name="connsiteX57" fmla="*/ 1887102 w 1905000"/>
                <a:gd name="connsiteY57" fmla="*/ 523860 h 1673225"/>
                <a:gd name="connsiteX58" fmla="*/ 1891658 w 1905000"/>
                <a:gd name="connsiteY58" fmla="*/ 540475 h 1673225"/>
                <a:gd name="connsiteX59" fmla="*/ 1895238 w 1905000"/>
                <a:gd name="connsiteY59" fmla="*/ 557416 h 1673225"/>
                <a:gd name="connsiteX60" fmla="*/ 1898492 w 1905000"/>
                <a:gd name="connsiteY60" fmla="*/ 574683 h 1673225"/>
                <a:gd name="connsiteX61" fmla="*/ 1901095 w 1905000"/>
                <a:gd name="connsiteY61" fmla="*/ 591949 h 1673225"/>
                <a:gd name="connsiteX62" fmla="*/ 1903048 w 1905000"/>
                <a:gd name="connsiteY62" fmla="*/ 609541 h 1673225"/>
                <a:gd name="connsiteX63" fmla="*/ 1904349 w 1905000"/>
                <a:gd name="connsiteY63" fmla="*/ 626808 h 1673225"/>
                <a:gd name="connsiteX64" fmla="*/ 1905000 w 1905000"/>
                <a:gd name="connsiteY64" fmla="*/ 644726 h 1673225"/>
                <a:gd name="connsiteX65" fmla="*/ 1904675 w 1905000"/>
                <a:gd name="connsiteY65" fmla="*/ 659061 h 1673225"/>
                <a:gd name="connsiteX66" fmla="*/ 1903699 w 1905000"/>
                <a:gd name="connsiteY66" fmla="*/ 673395 h 1673225"/>
                <a:gd name="connsiteX67" fmla="*/ 1902722 w 1905000"/>
                <a:gd name="connsiteY67" fmla="*/ 687404 h 1673225"/>
                <a:gd name="connsiteX68" fmla="*/ 1901095 w 1905000"/>
                <a:gd name="connsiteY68" fmla="*/ 701412 h 1673225"/>
                <a:gd name="connsiteX69" fmla="*/ 1898817 w 1905000"/>
                <a:gd name="connsiteY69" fmla="*/ 715421 h 1673225"/>
                <a:gd name="connsiteX70" fmla="*/ 1896539 w 1905000"/>
                <a:gd name="connsiteY70" fmla="*/ 729430 h 1673225"/>
                <a:gd name="connsiteX71" fmla="*/ 1893611 w 1905000"/>
                <a:gd name="connsiteY71" fmla="*/ 743113 h 1673225"/>
                <a:gd name="connsiteX72" fmla="*/ 1890356 w 1905000"/>
                <a:gd name="connsiteY72" fmla="*/ 756470 h 1673225"/>
                <a:gd name="connsiteX73" fmla="*/ 1886777 w 1905000"/>
                <a:gd name="connsiteY73" fmla="*/ 769827 h 1673225"/>
                <a:gd name="connsiteX74" fmla="*/ 1882872 w 1905000"/>
                <a:gd name="connsiteY74" fmla="*/ 782858 h 1673225"/>
                <a:gd name="connsiteX75" fmla="*/ 1878641 w 1905000"/>
                <a:gd name="connsiteY75" fmla="*/ 796215 h 1673225"/>
                <a:gd name="connsiteX76" fmla="*/ 1873435 w 1905000"/>
                <a:gd name="connsiteY76" fmla="*/ 808921 h 1673225"/>
                <a:gd name="connsiteX77" fmla="*/ 1868553 w 1905000"/>
                <a:gd name="connsiteY77" fmla="*/ 821952 h 1673225"/>
                <a:gd name="connsiteX78" fmla="*/ 1863021 w 1905000"/>
                <a:gd name="connsiteY78" fmla="*/ 834658 h 1673225"/>
                <a:gd name="connsiteX79" fmla="*/ 1857164 w 1905000"/>
                <a:gd name="connsiteY79" fmla="*/ 847364 h 1673225"/>
                <a:gd name="connsiteX80" fmla="*/ 1850981 w 1905000"/>
                <a:gd name="connsiteY80" fmla="*/ 859743 h 1673225"/>
                <a:gd name="connsiteX81" fmla="*/ 1844798 w 1905000"/>
                <a:gd name="connsiteY81" fmla="*/ 871797 h 1673225"/>
                <a:gd name="connsiteX82" fmla="*/ 1837964 w 1905000"/>
                <a:gd name="connsiteY82" fmla="*/ 884177 h 1673225"/>
                <a:gd name="connsiteX83" fmla="*/ 1831130 w 1905000"/>
                <a:gd name="connsiteY83" fmla="*/ 896231 h 1673225"/>
                <a:gd name="connsiteX84" fmla="*/ 1823320 w 1905000"/>
                <a:gd name="connsiteY84" fmla="*/ 907959 h 1673225"/>
                <a:gd name="connsiteX85" fmla="*/ 1815510 w 1905000"/>
                <a:gd name="connsiteY85" fmla="*/ 919362 h 1673225"/>
                <a:gd name="connsiteX86" fmla="*/ 1807375 w 1905000"/>
                <a:gd name="connsiteY86" fmla="*/ 931090 h 1673225"/>
                <a:gd name="connsiteX87" fmla="*/ 1798914 w 1905000"/>
                <a:gd name="connsiteY87" fmla="*/ 942492 h 1673225"/>
                <a:gd name="connsiteX88" fmla="*/ 1790127 w 1905000"/>
                <a:gd name="connsiteY88" fmla="*/ 953569 h 1673225"/>
                <a:gd name="connsiteX89" fmla="*/ 1781016 w 1905000"/>
                <a:gd name="connsiteY89" fmla="*/ 964971 h 1673225"/>
                <a:gd name="connsiteX90" fmla="*/ 1771579 w 1905000"/>
                <a:gd name="connsiteY90" fmla="*/ 975722 h 1673225"/>
                <a:gd name="connsiteX91" fmla="*/ 1762141 w 1905000"/>
                <a:gd name="connsiteY91" fmla="*/ 986473 h 1673225"/>
                <a:gd name="connsiteX92" fmla="*/ 1752379 w 1905000"/>
                <a:gd name="connsiteY92" fmla="*/ 997224 h 1673225"/>
                <a:gd name="connsiteX93" fmla="*/ 1741966 w 1905000"/>
                <a:gd name="connsiteY93" fmla="*/ 1007649 h 1673225"/>
                <a:gd name="connsiteX94" fmla="*/ 1731552 w 1905000"/>
                <a:gd name="connsiteY94" fmla="*/ 1018074 h 1673225"/>
                <a:gd name="connsiteX95" fmla="*/ 1720488 w 1905000"/>
                <a:gd name="connsiteY95" fmla="*/ 1028173 h 1673225"/>
                <a:gd name="connsiteX96" fmla="*/ 1709749 w 1905000"/>
                <a:gd name="connsiteY96" fmla="*/ 1038273 h 1673225"/>
                <a:gd name="connsiteX97" fmla="*/ 1698034 w 1905000"/>
                <a:gd name="connsiteY97" fmla="*/ 1048046 h 1673225"/>
                <a:gd name="connsiteX98" fmla="*/ 1686319 w 1905000"/>
                <a:gd name="connsiteY98" fmla="*/ 1057494 h 1673225"/>
                <a:gd name="connsiteX99" fmla="*/ 1674929 w 1905000"/>
                <a:gd name="connsiteY99" fmla="*/ 1066942 h 1673225"/>
                <a:gd name="connsiteX100" fmla="*/ 1662889 w 1905000"/>
                <a:gd name="connsiteY100" fmla="*/ 1076389 h 1673225"/>
                <a:gd name="connsiteX101" fmla="*/ 1650523 w 1905000"/>
                <a:gd name="connsiteY101" fmla="*/ 1085511 h 1673225"/>
                <a:gd name="connsiteX102" fmla="*/ 1637506 w 1905000"/>
                <a:gd name="connsiteY102" fmla="*/ 1094308 h 1673225"/>
                <a:gd name="connsiteX103" fmla="*/ 1624815 w 1905000"/>
                <a:gd name="connsiteY103" fmla="*/ 1103104 h 1673225"/>
                <a:gd name="connsiteX104" fmla="*/ 1611798 w 1905000"/>
                <a:gd name="connsiteY104" fmla="*/ 1111574 h 1673225"/>
                <a:gd name="connsiteX105" fmla="*/ 1598456 w 1905000"/>
                <a:gd name="connsiteY105" fmla="*/ 1120044 h 1673225"/>
                <a:gd name="connsiteX106" fmla="*/ 1584788 w 1905000"/>
                <a:gd name="connsiteY106" fmla="*/ 1128189 h 1673225"/>
                <a:gd name="connsiteX107" fmla="*/ 1571121 w 1905000"/>
                <a:gd name="connsiteY107" fmla="*/ 1136334 h 1673225"/>
                <a:gd name="connsiteX108" fmla="*/ 1557128 w 1905000"/>
                <a:gd name="connsiteY108" fmla="*/ 1144152 h 1673225"/>
                <a:gd name="connsiteX109" fmla="*/ 1543135 w 1905000"/>
                <a:gd name="connsiteY109" fmla="*/ 1151971 h 1673225"/>
                <a:gd name="connsiteX110" fmla="*/ 1528816 w 1905000"/>
                <a:gd name="connsiteY110" fmla="*/ 1159139 h 1673225"/>
                <a:gd name="connsiteX111" fmla="*/ 1514173 w 1905000"/>
                <a:gd name="connsiteY111" fmla="*/ 1166632 h 1673225"/>
                <a:gd name="connsiteX112" fmla="*/ 1499203 w 1905000"/>
                <a:gd name="connsiteY112" fmla="*/ 1173473 h 1673225"/>
                <a:gd name="connsiteX113" fmla="*/ 1484234 w 1905000"/>
                <a:gd name="connsiteY113" fmla="*/ 1180640 h 1673225"/>
                <a:gd name="connsiteX114" fmla="*/ 1469265 w 1905000"/>
                <a:gd name="connsiteY114" fmla="*/ 1187156 h 1673225"/>
                <a:gd name="connsiteX115" fmla="*/ 1453645 w 1905000"/>
                <a:gd name="connsiteY115" fmla="*/ 1193672 h 1673225"/>
                <a:gd name="connsiteX116" fmla="*/ 1438025 w 1905000"/>
                <a:gd name="connsiteY116" fmla="*/ 1199861 h 1673225"/>
                <a:gd name="connsiteX117" fmla="*/ 1422730 w 1905000"/>
                <a:gd name="connsiteY117" fmla="*/ 1206051 h 1673225"/>
                <a:gd name="connsiteX118" fmla="*/ 1406784 w 1905000"/>
                <a:gd name="connsiteY118" fmla="*/ 1211915 h 1673225"/>
                <a:gd name="connsiteX119" fmla="*/ 1390839 w 1905000"/>
                <a:gd name="connsiteY119" fmla="*/ 1217780 h 1673225"/>
                <a:gd name="connsiteX120" fmla="*/ 1374568 w 1905000"/>
                <a:gd name="connsiteY120" fmla="*/ 1223318 h 1673225"/>
                <a:gd name="connsiteX121" fmla="*/ 1358297 w 1905000"/>
                <a:gd name="connsiteY121" fmla="*/ 1228205 h 1673225"/>
                <a:gd name="connsiteX122" fmla="*/ 1341701 w 1905000"/>
                <a:gd name="connsiteY122" fmla="*/ 1233417 h 1673225"/>
                <a:gd name="connsiteX123" fmla="*/ 1325104 w 1905000"/>
                <a:gd name="connsiteY123" fmla="*/ 1238304 h 1673225"/>
                <a:gd name="connsiteX124" fmla="*/ 1308183 w 1905000"/>
                <a:gd name="connsiteY124" fmla="*/ 1243191 h 1673225"/>
                <a:gd name="connsiteX125" fmla="*/ 1291261 w 1905000"/>
                <a:gd name="connsiteY125" fmla="*/ 1247426 h 1673225"/>
                <a:gd name="connsiteX126" fmla="*/ 1274339 w 1905000"/>
                <a:gd name="connsiteY126" fmla="*/ 1251661 h 1673225"/>
                <a:gd name="connsiteX127" fmla="*/ 1257092 w 1905000"/>
                <a:gd name="connsiteY127" fmla="*/ 1255896 h 1673225"/>
                <a:gd name="connsiteX128" fmla="*/ 1239845 w 1905000"/>
                <a:gd name="connsiteY128" fmla="*/ 1259480 h 1673225"/>
                <a:gd name="connsiteX129" fmla="*/ 1223899 w 1905000"/>
                <a:gd name="connsiteY129" fmla="*/ 1277072 h 1673225"/>
                <a:gd name="connsiteX130" fmla="*/ 1207303 w 1905000"/>
                <a:gd name="connsiteY130" fmla="*/ 1294339 h 1673225"/>
                <a:gd name="connsiteX131" fmla="*/ 1191032 w 1905000"/>
                <a:gd name="connsiteY131" fmla="*/ 1310954 h 1673225"/>
                <a:gd name="connsiteX132" fmla="*/ 1174761 w 1905000"/>
                <a:gd name="connsiteY132" fmla="*/ 1326917 h 1673225"/>
                <a:gd name="connsiteX133" fmla="*/ 1157839 w 1905000"/>
                <a:gd name="connsiteY133" fmla="*/ 1342881 h 1673225"/>
                <a:gd name="connsiteX134" fmla="*/ 1141243 w 1905000"/>
                <a:gd name="connsiteY134" fmla="*/ 1357867 h 1673225"/>
                <a:gd name="connsiteX135" fmla="*/ 1124647 w 1905000"/>
                <a:gd name="connsiteY135" fmla="*/ 1372527 h 1673225"/>
                <a:gd name="connsiteX136" fmla="*/ 1108050 w 1905000"/>
                <a:gd name="connsiteY136" fmla="*/ 1386861 h 1673225"/>
                <a:gd name="connsiteX137" fmla="*/ 1091454 w 1905000"/>
                <a:gd name="connsiteY137" fmla="*/ 1400544 h 1673225"/>
                <a:gd name="connsiteX138" fmla="*/ 1074532 w 1905000"/>
                <a:gd name="connsiteY138" fmla="*/ 1414227 h 1673225"/>
                <a:gd name="connsiteX139" fmla="*/ 1057936 w 1905000"/>
                <a:gd name="connsiteY139" fmla="*/ 1426933 h 1673225"/>
                <a:gd name="connsiteX140" fmla="*/ 1041014 w 1905000"/>
                <a:gd name="connsiteY140" fmla="*/ 1439313 h 1673225"/>
                <a:gd name="connsiteX141" fmla="*/ 1024418 w 1905000"/>
                <a:gd name="connsiteY141" fmla="*/ 1451366 h 1673225"/>
                <a:gd name="connsiteX142" fmla="*/ 1007821 w 1905000"/>
                <a:gd name="connsiteY142" fmla="*/ 1463095 h 1673225"/>
                <a:gd name="connsiteX143" fmla="*/ 990574 w 1905000"/>
                <a:gd name="connsiteY143" fmla="*/ 1474171 h 1673225"/>
                <a:gd name="connsiteX144" fmla="*/ 973978 w 1905000"/>
                <a:gd name="connsiteY144" fmla="*/ 1485248 h 1673225"/>
                <a:gd name="connsiteX145" fmla="*/ 957381 w 1905000"/>
                <a:gd name="connsiteY145" fmla="*/ 1495673 h 1673225"/>
                <a:gd name="connsiteX146" fmla="*/ 940785 w 1905000"/>
                <a:gd name="connsiteY146" fmla="*/ 1505772 h 1673225"/>
                <a:gd name="connsiteX147" fmla="*/ 923863 w 1905000"/>
                <a:gd name="connsiteY147" fmla="*/ 1515546 h 1673225"/>
                <a:gd name="connsiteX148" fmla="*/ 907267 w 1905000"/>
                <a:gd name="connsiteY148" fmla="*/ 1524668 h 1673225"/>
                <a:gd name="connsiteX149" fmla="*/ 890996 w 1905000"/>
                <a:gd name="connsiteY149" fmla="*/ 1533790 h 1673225"/>
                <a:gd name="connsiteX150" fmla="*/ 874400 w 1905000"/>
                <a:gd name="connsiteY150" fmla="*/ 1542260 h 1673225"/>
                <a:gd name="connsiteX151" fmla="*/ 858129 w 1905000"/>
                <a:gd name="connsiteY151" fmla="*/ 1550405 h 1673225"/>
                <a:gd name="connsiteX152" fmla="*/ 841858 w 1905000"/>
                <a:gd name="connsiteY152" fmla="*/ 1558224 h 1673225"/>
                <a:gd name="connsiteX153" fmla="*/ 825587 w 1905000"/>
                <a:gd name="connsiteY153" fmla="*/ 1565391 h 1673225"/>
                <a:gd name="connsiteX154" fmla="*/ 809641 w 1905000"/>
                <a:gd name="connsiteY154" fmla="*/ 1572884 h 1673225"/>
                <a:gd name="connsiteX155" fmla="*/ 793696 w 1905000"/>
                <a:gd name="connsiteY155" fmla="*/ 1579725 h 1673225"/>
                <a:gd name="connsiteX156" fmla="*/ 777750 w 1905000"/>
                <a:gd name="connsiteY156" fmla="*/ 1586567 h 1673225"/>
                <a:gd name="connsiteX157" fmla="*/ 762130 w 1905000"/>
                <a:gd name="connsiteY157" fmla="*/ 1592757 h 1673225"/>
                <a:gd name="connsiteX158" fmla="*/ 746510 w 1905000"/>
                <a:gd name="connsiteY158" fmla="*/ 1598295 h 1673225"/>
                <a:gd name="connsiteX159" fmla="*/ 715921 w 1905000"/>
                <a:gd name="connsiteY159" fmla="*/ 1609372 h 1673225"/>
                <a:gd name="connsiteX160" fmla="*/ 685982 w 1905000"/>
                <a:gd name="connsiteY160" fmla="*/ 1619471 h 1673225"/>
                <a:gd name="connsiteX161" fmla="*/ 656695 w 1905000"/>
                <a:gd name="connsiteY161" fmla="*/ 1628267 h 1673225"/>
                <a:gd name="connsiteX162" fmla="*/ 628058 w 1905000"/>
                <a:gd name="connsiteY162" fmla="*/ 1636086 h 1673225"/>
                <a:gd name="connsiteX163" fmla="*/ 600397 w 1905000"/>
                <a:gd name="connsiteY163" fmla="*/ 1642927 h 1673225"/>
                <a:gd name="connsiteX164" fmla="*/ 573713 w 1905000"/>
                <a:gd name="connsiteY164" fmla="*/ 1648791 h 1673225"/>
                <a:gd name="connsiteX165" fmla="*/ 548005 w 1905000"/>
                <a:gd name="connsiteY165" fmla="*/ 1654004 h 1673225"/>
                <a:gd name="connsiteX166" fmla="*/ 523273 w 1905000"/>
                <a:gd name="connsiteY166" fmla="*/ 1658565 h 1673225"/>
                <a:gd name="connsiteX167" fmla="*/ 499843 w 1905000"/>
                <a:gd name="connsiteY167" fmla="*/ 1662149 h 1673225"/>
                <a:gd name="connsiteX168" fmla="*/ 477389 w 1905000"/>
                <a:gd name="connsiteY168" fmla="*/ 1665081 h 1673225"/>
                <a:gd name="connsiteX169" fmla="*/ 456237 w 1905000"/>
                <a:gd name="connsiteY169" fmla="*/ 1668013 h 1673225"/>
                <a:gd name="connsiteX170" fmla="*/ 436712 w 1905000"/>
                <a:gd name="connsiteY170" fmla="*/ 1669316 h 1673225"/>
                <a:gd name="connsiteX171" fmla="*/ 417838 w 1905000"/>
                <a:gd name="connsiteY171" fmla="*/ 1670945 h 1673225"/>
                <a:gd name="connsiteX172" fmla="*/ 401241 w 1905000"/>
                <a:gd name="connsiteY172" fmla="*/ 1672248 h 1673225"/>
                <a:gd name="connsiteX173" fmla="*/ 385947 w 1905000"/>
                <a:gd name="connsiteY173" fmla="*/ 1672574 h 1673225"/>
                <a:gd name="connsiteX174" fmla="*/ 371954 w 1905000"/>
                <a:gd name="connsiteY174" fmla="*/ 1672899 h 1673225"/>
                <a:gd name="connsiteX175" fmla="*/ 359913 w 1905000"/>
                <a:gd name="connsiteY175" fmla="*/ 1673225 h 1673225"/>
                <a:gd name="connsiteX176" fmla="*/ 357310 w 1905000"/>
                <a:gd name="connsiteY176" fmla="*/ 1673225 h 1673225"/>
                <a:gd name="connsiteX177" fmla="*/ 343968 w 1905000"/>
                <a:gd name="connsiteY177" fmla="*/ 1672899 h 1673225"/>
                <a:gd name="connsiteX178" fmla="*/ 333880 w 1905000"/>
                <a:gd name="connsiteY178" fmla="*/ 1672899 h 1673225"/>
                <a:gd name="connsiteX179" fmla="*/ 324117 w 1905000"/>
                <a:gd name="connsiteY179" fmla="*/ 1672574 h 1673225"/>
                <a:gd name="connsiteX180" fmla="*/ 333554 w 1905000"/>
                <a:gd name="connsiteY180" fmla="*/ 1664103 h 1673225"/>
                <a:gd name="connsiteX181" fmla="*/ 344293 w 1905000"/>
                <a:gd name="connsiteY181" fmla="*/ 1654004 h 1673225"/>
                <a:gd name="connsiteX182" fmla="*/ 358611 w 1905000"/>
                <a:gd name="connsiteY182" fmla="*/ 1640321 h 1673225"/>
                <a:gd name="connsiteX183" fmla="*/ 375859 w 1905000"/>
                <a:gd name="connsiteY183" fmla="*/ 1622729 h 1673225"/>
                <a:gd name="connsiteX184" fmla="*/ 395058 w 1905000"/>
                <a:gd name="connsiteY184" fmla="*/ 1601879 h 1673225"/>
                <a:gd name="connsiteX185" fmla="*/ 405472 w 1905000"/>
                <a:gd name="connsiteY185" fmla="*/ 1590150 h 1673225"/>
                <a:gd name="connsiteX186" fmla="*/ 415885 w 1905000"/>
                <a:gd name="connsiteY186" fmla="*/ 1577771 h 1673225"/>
                <a:gd name="connsiteX187" fmla="*/ 427275 w 1905000"/>
                <a:gd name="connsiteY187" fmla="*/ 1564739 h 1673225"/>
                <a:gd name="connsiteX188" fmla="*/ 438013 w 1905000"/>
                <a:gd name="connsiteY188" fmla="*/ 1550731 h 1673225"/>
                <a:gd name="connsiteX189" fmla="*/ 449729 w 1905000"/>
                <a:gd name="connsiteY189" fmla="*/ 1536070 h 1673225"/>
                <a:gd name="connsiteX190" fmla="*/ 461118 w 1905000"/>
                <a:gd name="connsiteY190" fmla="*/ 1520433 h 1673225"/>
                <a:gd name="connsiteX191" fmla="*/ 472182 w 1905000"/>
                <a:gd name="connsiteY191" fmla="*/ 1504469 h 1673225"/>
                <a:gd name="connsiteX192" fmla="*/ 483897 w 1905000"/>
                <a:gd name="connsiteY192" fmla="*/ 1487528 h 1673225"/>
                <a:gd name="connsiteX193" fmla="*/ 494962 w 1905000"/>
                <a:gd name="connsiteY193" fmla="*/ 1469936 h 1673225"/>
                <a:gd name="connsiteX194" fmla="*/ 506026 w 1905000"/>
                <a:gd name="connsiteY194" fmla="*/ 1452018 h 1673225"/>
                <a:gd name="connsiteX195" fmla="*/ 516765 w 1905000"/>
                <a:gd name="connsiteY195" fmla="*/ 1433448 h 1673225"/>
                <a:gd name="connsiteX196" fmla="*/ 526853 w 1905000"/>
                <a:gd name="connsiteY196" fmla="*/ 1414227 h 1673225"/>
                <a:gd name="connsiteX197" fmla="*/ 536941 w 1905000"/>
                <a:gd name="connsiteY197" fmla="*/ 1394354 h 1673225"/>
                <a:gd name="connsiteX198" fmla="*/ 546703 w 1905000"/>
                <a:gd name="connsiteY198" fmla="*/ 1373830 h 1673225"/>
                <a:gd name="connsiteX199" fmla="*/ 555490 w 1905000"/>
                <a:gd name="connsiteY199" fmla="*/ 1352980 h 1673225"/>
                <a:gd name="connsiteX200" fmla="*/ 563625 w 1905000"/>
                <a:gd name="connsiteY200" fmla="*/ 1331478 h 1673225"/>
                <a:gd name="connsiteX201" fmla="*/ 571110 w 1905000"/>
                <a:gd name="connsiteY201" fmla="*/ 1309325 h 1673225"/>
                <a:gd name="connsiteX202" fmla="*/ 577944 w 1905000"/>
                <a:gd name="connsiteY202" fmla="*/ 1287172 h 1673225"/>
                <a:gd name="connsiteX203" fmla="*/ 581198 w 1905000"/>
                <a:gd name="connsiteY203" fmla="*/ 1275769 h 1673225"/>
                <a:gd name="connsiteX204" fmla="*/ 583801 w 1905000"/>
                <a:gd name="connsiteY204" fmla="*/ 1264367 h 1673225"/>
                <a:gd name="connsiteX205" fmla="*/ 586404 w 1905000"/>
                <a:gd name="connsiteY205" fmla="*/ 1252638 h 1673225"/>
                <a:gd name="connsiteX206" fmla="*/ 589333 w 1905000"/>
                <a:gd name="connsiteY206" fmla="*/ 1241236 h 1673225"/>
                <a:gd name="connsiteX207" fmla="*/ 558093 w 1905000"/>
                <a:gd name="connsiteY207" fmla="*/ 1231788 h 1673225"/>
                <a:gd name="connsiteX208" fmla="*/ 527504 w 1905000"/>
                <a:gd name="connsiteY208" fmla="*/ 1222015 h 1673225"/>
                <a:gd name="connsiteX209" fmla="*/ 497890 w 1905000"/>
                <a:gd name="connsiteY209" fmla="*/ 1211590 h 1673225"/>
                <a:gd name="connsiteX210" fmla="*/ 468277 w 1905000"/>
                <a:gd name="connsiteY210" fmla="*/ 1200839 h 1673225"/>
                <a:gd name="connsiteX211" fmla="*/ 439641 w 1905000"/>
                <a:gd name="connsiteY211" fmla="*/ 1188785 h 1673225"/>
                <a:gd name="connsiteX212" fmla="*/ 411329 w 1905000"/>
                <a:gd name="connsiteY212" fmla="*/ 1176405 h 1673225"/>
                <a:gd name="connsiteX213" fmla="*/ 383994 w 1905000"/>
                <a:gd name="connsiteY213" fmla="*/ 1163048 h 1673225"/>
                <a:gd name="connsiteX214" fmla="*/ 357310 w 1905000"/>
                <a:gd name="connsiteY214" fmla="*/ 1149039 h 1673225"/>
                <a:gd name="connsiteX215" fmla="*/ 331276 w 1905000"/>
                <a:gd name="connsiteY215" fmla="*/ 1134705 h 1673225"/>
                <a:gd name="connsiteX216" fmla="*/ 318259 w 1905000"/>
                <a:gd name="connsiteY216" fmla="*/ 1127212 h 1673225"/>
                <a:gd name="connsiteX217" fmla="*/ 305894 w 1905000"/>
                <a:gd name="connsiteY217" fmla="*/ 1119719 h 1673225"/>
                <a:gd name="connsiteX218" fmla="*/ 293528 w 1905000"/>
                <a:gd name="connsiteY218" fmla="*/ 1111574 h 1673225"/>
                <a:gd name="connsiteX219" fmla="*/ 281162 w 1905000"/>
                <a:gd name="connsiteY219" fmla="*/ 1103755 h 1673225"/>
                <a:gd name="connsiteX220" fmla="*/ 269121 w 1905000"/>
                <a:gd name="connsiteY220" fmla="*/ 1095611 h 1673225"/>
                <a:gd name="connsiteX221" fmla="*/ 257732 w 1905000"/>
                <a:gd name="connsiteY221" fmla="*/ 1087466 h 1673225"/>
                <a:gd name="connsiteX222" fmla="*/ 246017 w 1905000"/>
                <a:gd name="connsiteY222" fmla="*/ 1078996 h 1673225"/>
                <a:gd name="connsiteX223" fmla="*/ 234627 w 1905000"/>
                <a:gd name="connsiteY223" fmla="*/ 1070525 h 1673225"/>
                <a:gd name="connsiteX224" fmla="*/ 223563 w 1905000"/>
                <a:gd name="connsiteY224" fmla="*/ 1061403 h 1673225"/>
                <a:gd name="connsiteX225" fmla="*/ 212498 w 1905000"/>
                <a:gd name="connsiteY225" fmla="*/ 1052607 h 1673225"/>
                <a:gd name="connsiteX226" fmla="*/ 201760 w 1905000"/>
                <a:gd name="connsiteY226" fmla="*/ 1043485 h 1673225"/>
                <a:gd name="connsiteX227" fmla="*/ 191346 w 1905000"/>
                <a:gd name="connsiteY227" fmla="*/ 1034363 h 1673225"/>
                <a:gd name="connsiteX228" fmla="*/ 181258 w 1905000"/>
                <a:gd name="connsiteY228" fmla="*/ 1024916 h 1673225"/>
                <a:gd name="connsiteX229" fmla="*/ 171170 w 1905000"/>
                <a:gd name="connsiteY229" fmla="*/ 1015794 h 1673225"/>
                <a:gd name="connsiteX230" fmla="*/ 161408 w 1905000"/>
                <a:gd name="connsiteY230" fmla="*/ 1006020 h 1673225"/>
                <a:gd name="connsiteX231" fmla="*/ 151971 w 1905000"/>
                <a:gd name="connsiteY231" fmla="*/ 996247 h 1673225"/>
                <a:gd name="connsiteX232" fmla="*/ 142859 w 1905000"/>
                <a:gd name="connsiteY232" fmla="*/ 986473 h 1673225"/>
                <a:gd name="connsiteX233" fmla="*/ 133747 w 1905000"/>
                <a:gd name="connsiteY233" fmla="*/ 976374 h 1673225"/>
                <a:gd name="connsiteX234" fmla="*/ 124961 w 1905000"/>
                <a:gd name="connsiteY234" fmla="*/ 965949 h 1673225"/>
                <a:gd name="connsiteX235" fmla="*/ 116500 w 1905000"/>
                <a:gd name="connsiteY235" fmla="*/ 955849 h 1673225"/>
                <a:gd name="connsiteX236" fmla="*/ 108364 w 1905000"/>
                <a:gd name="connsiteY236" fmla="*/ 945424 h 1673225"/>
                <a:gd name="connsiteX237" fmla="*/ 100229 w 1905000"/>
                <a:gd name="connsiteY237" fmla="*/ 934999 h 1673225"/>
                <a:gd name="connsiteX238" fmla="*/ 92419 w 1905000"/>
                <a:gd name="connsiteY238" fmla="*/ 924248 h 1673225"/>
                <a:gd name="connsiteX239" fmla="*/ 85260 w 1905000"/>
                <a:gd name="connsiteY239" fmla="*/ 913172 h 1673225"/>
                <a:gd name="connsiteX240" fmla="*/ 78101 w 1905000"/>
                <a:gd name="connsiteY240" fmla="*/ 902421 h 1673225"/>
                <a:gd name="connsiteX241" fmla="*/ 71267 w 1905000"/>
                <a:gd name="connsiteY241" fmla="*/ 891670 h 1673225"/>
                <a:gd name="connsiteX242" fmla="*/ 64758 w 1905000"/>
                <a:gd name="connsiteY242" fmla="*/ 880268 h 1673225"/>
                <a:gd name="connsiteX243" fmla="*/ 58575 w 1905000"/>
                <a:gd name="connsiteY243" fmla="*/ 868539 h 1673225"/>
                <a:gd name="connsiteX244" fmla="*/ 52718 w 1905000"/>
                <a:gd name="connsiteY244" fmla="*/ 857463 h 1673225"/>
                <a:gd name="connsiteX245" fmla="*/ 46860 w 1905000"/>
                <a:gd name="connsiteY245" fmla="*/ 845735 h 1673225"/>
                <a:gd name="connsiteX246" fmla="*/ 41328 w 1905000"/>
                <a:gd name="connsiteY246" fmla="*/ 834006 h 1673225"/>
                <a:gd name="connsiteX247" fmla="*/ 36447 w 1905000"/>
                <a:gd name="connsiteY247" fmla="*/ 821952 h 1673225"/>
                <a:gd name="connsiteX248" fmla="*/ 31566 w 1905000"/>
                <a:gd name="connsiteY248" fmla="*/ 810550 h 1673225"/>
                <a:gd name="connsiteX249" fmla="*/ 27010 w 1905000"/>
                <a:gd name="connsiteY249" fmla="*/ 798496 h 1673225"/>
                <a:gd name="connsiteX250" fmla="*/ 23105 w 1905000"/>
                <a:gd name="connsiteY250" fmla="*/ 786116 h 1673225"/>
                <a:gd name="connsiteX251" fmla="*/ 19200 w 1905000"/>
                <a:gd name="connsiteY251" fmla="*/ 773736 h 1673225"/>
                <a:gd name="connsiteX252" fmla="*/ 15946 w 1905000"/>
                <a:gd name="connsiteY252" fmla="*/ 761357 h 1673225"/>
                <a:gd name="connsiteX253" fmla="*/ 12691 w 1905000"/>
                <a:gd name="connsiteY253" fmla="*/ 748651 h 1673225"/>
                <a:gd name="connsiteX254" fmla="*/ 10088 w 1905000"/>
                <a:gd name="connsiteY254" fmla="*/ 736271 h 1673225"/>
                <a:gd name="connsiteX255" fmla="*/ 7159 w 1905000"/>
                <a:gd name="connsiteY255" fmla="*/ 723566 h 1673225"/>
                <a:gd name="connsiteX256" fmla="*/ 5207 w 1905000"/>
                <a:gd name="connsiteY256" fmla="*/ 710860 h 1673225"/>
                <a:gd name="connsiteX257" fmla="*/ 3580 w 1905000"/>
                <a:gd name="connsiteY257" fmla="*/ 697503 h 1673225"/>
                <a:gd name="connsiteX258" fmla="*/ 1953 w 1905000"/>
                <a:gd name="connsiteY258" fmla="*/ 684797 h 1673225"/>
                <a:gd name="connsiteX259" fmla="*/ 976 w 1905000"/>
                <a:gd name="connsiteY259" fmla="*/ 671440 h 1673225"/>
                <a:gd name="connsiteX260" fmla="*/ 326 w 1905000"/>
                <a:gd name="connsiteY260" fmla="*/ 658409 h 1673225"/>
                <a:gd name="connsiteX261" fmla="*/ 0 w 1905000"/>
                <a:gd name="connsiteY261" fmla="*/ 644726 h 1673225"/>
                <a:gd name="connsiteX262" fmla="*/ 651 w 1905000"/>
                <a:gd name="connsiteY262" fmla="*/ 626808 h 1673225"/>
                <a:gd name="connsiteX263" fmla="*/ 1953 w 1905000"/>
                <a:gd name="connsiteY263" fmla="*/ 609541 h 1673225"/>
                <a:gd name="connsiteX264" fmla="*/ 3905 w 1905000"/>
                <a:gd name="connsiteY264" fmla="*/ 591949 h 1673225"/>
                <a:gd name="connsiteX265" fmla="*/ 6508 w 1905000"/>
                <a:gd name="connsiteY265" fmla="*/ 574683 h 1673225"/>
                <a:gd name="connsiteX266" fmla="*/ 9763 w 1905000"/>
                <a:gd name="connsiteY266" fmla="*/ 557416 h 1673225"/>
                <a:gd name="connsiteX267" fmla="*/ 13342 w 1905000"/>
                <a:gd name="connsiteY267" fmla="*/ 540475 h 1673225"/>
                <a:gd name="connsiteX268" fmla="*/ 17898 w 1905000"/>
                <a:gd name="connsiteY268" fmla="*/ 523860 h 1673225"/>
                <a:gd name="connsiteX269" fmla="*/ 22454 w 1905000"/>
                <a:gd name="connsiteY269" fmla="*/ 507571 h 1673225"/>
                <a:gd name="connsiteX270" fmla="*/ 28312 w 1905000"/>
                <a:gd name="connsiteY270" fmla="*/ 491282 h 1673225"/>
                <a:gd name="connsiteX271" fmla="*/ 34169 w 1905000"/>
                <a:gd name="connsiteY271" fmla="*/ 474993 h 1673225"/>
                <a:gd name="connsiteX272" fmla="*/ 40677 w 1905000"/>
                <a:gd name="connsiteY272" fmla="*/ 459029 h 1673225"/>
                <a:gd name="connsiteX273" fmla="*/ 47511 w 1905000"/>
                <a:gd name="connsiteY273" fmla="*/ 443392 h 1673225"/>
                <a:gd name="connsiteX274" fmla="*/ 55321 w 1905000"/>
                <a:gd name="connsiteY274" fmla="*/ 428080 h 1673225"/>
                <a:gd name="connsiteX275" fmla="*/ 63457 w 1905000"/>
                <a:gd name="connsiteY275" fmla="*/ 412442 h 1673225"/>
                <a:gd name="connsiteX276" fmla="*/ 71918 w 1905000"/>
                <a:gd name="connsiteY276" fmla="*/ 397782 h 1673225"/>
                <a:gd name="connsiteX277" fmla="*/ 81355 w 1905000"/>
                <a:gd name="connsiteY277" fmla="*/ 382796 h 1673225"/>
                <a:gd name="connsiteX278" fmla="*/ 91117 w 1905000"/>
                <a:gd name="connsiteY278" fmla="*/ 368136 h 1673225"/>
                <a:gd name="connsiteX279" fmla="*/ 101205 w 1905000"/>
                <a:gd name="connsiteY279" fmla="*/ 353801 h 1673225"/>
                <a:gd name="connsiteX280" fmla="*/ 111944 w 1905000"/>
                <a:gd name="connsiteY280" fmla="*/ 339793 h 1673225"/>
                <a:gd name="connsiteX281" fmla="*/ 122683 w 1905000"/>
                <a:gd name="connsiteY281" fmla="*/ 325784 h 1673225"/>
                <a:gd name="connsiteX282" fmla="*/ 134398 w 1905000"/>
                <a:gd name="connsiteY282" fmla="*/ 312427 h 1673225"/>
                <a:gd name="connsiteX283" fmla="*/ 146438 w 1905000"/>
                <a:gd name="connsiteY283" fmla="*/ 298744 h 1673225"/>
                <a:gd name="connsiteX284" fmla="*/ 158804 w 1905000"/>
                <a:gd name="connsiteY284" fmla="*/ 286038 h 1673225"/>
                <a:gd name="connsiteX285" fmla="*/ 171821 w 1905000"/>
                <a:gd name="connsiteY285" fmla="*/ 272681 h 1673225"/>
                <a:gd name="connsiteX286" fmla="*/ 185163 w 1905000"/>
                <a:gd name="connsiteY286" fmla="*/ 260301 h 1673225"/>
                <a:gd name="connsiteX287" fmla="*/ 199156 w 1905000"/>
                <a:gd name="connsiteY287" fmla="*/ 247922 h 1673225"/>
                <a:gd name="connsiteX288" fmla="*/ 213149 w 1905000"/>
                <a:gd name="connsiteY288" fmla="*/ 235868 h 1673225"/>
                <a:gd name="connsiteX289" fmla="*/ 227793 w 1905000"/>
                <a:gd name="connsiteY289" fmla="*/ 223814 h 1673225"/>
                <a:gd name="connsiteX290" fmla="*/ 242437 w 1905000"/>
                <a:gd name="connsiteY290" fmla="*/ 212737 h 1673225"/>
                <a:gd name="connsiteX291" fmla="*/ 258057 w 1905000"/>
                <a:gd name="connsiteY291" fmla="*/ 201009 h 1673225"/>
                <a:gd name="connsiteX292" fmla="*/ 274003 w 1905000"/>
                <a:gd name="connsiteY292" fmla="*/ 190258 h 1673225"/>
                <a:gd name="connsiteX293" fmla="*/ 289623 w 1905000"/>
                <a:gd name="connsiteY293" fmla="*/ 179181 h 1673225"/>
                <a:gd name="connsiteX294" fmla="*/ 306544 w 1905000"/>
                <a:gd name="connsiteY294" fmla="*/ 168756 h 1673225"/>
                <a:gd name="connsiteX295" fmla="*/ 323141 w 1905000"/>
                <a:gd name="connsiteY295" fmla="*/ 158657 h 1673225"/>
                <a:gd name="connsiteX296" fmla="*/ 340388 w 1905000"/>
                <a:gd name="connsiteY296" fmla="*/ 148883 h 1673225"/>
                <a:gd name="connsiteX297" fmla="*/ 357961 w 1905000"/>
                <a:gd name="connsiteY297" fmla="*/ 139436 h 1673225"/>
                <a:gd name="connsiteX298" fmla="*/ 375859 w 1905000"/>
                <a:gd name="connsiteY298" fmla="*/ 129988 h 1673225"/>
                <a:gd name="connsiteX299" fmla="*/ 394082 w 1905000"/>
                <a:gd name="connsiteY299" fmla="*/ 120540 h 1673225"/>
                <a:gd name="connsiteX300" fmla="*/ 412631 w 1905000"/>
                <a:gd name="connsiteY300" fmla="*/ 112070 h 1673225"/>
                <a:gd name="connsiteX301" fmla="*/ 431180 w 1905000"/>
                <a:gd name="connsiteY301" fmla="*/ 103599 h 1673225"/>
                <a:gd name="connsiteX302" fmla="*/ 450054 w 1905000"/>
                <a:gd name="connsiteY302" fmla="*/ 95455 h 1673225"/>
                <a:gd name="connsiteX303" fmla="*/ 469579 w 1905000"/>
                <a:gd name="connsiteY303" fmla="*/ 87636 h 1673225"/>
                <a:gd name="connsiteX304" fmla="*/ 489430 w 1905000"/>
                <a:gd name="connsiteY304" fmla="*/ 80469 h 1673225"/>
                <a:gd name="connsiteX305" fmla="*/ 509280 w 1905000"/>
                <a:gd name="connsiteY305" fmla="*/ 72976 h 1673225"/>
                <a:gd name="connsiteX306" fmla="*/ 529456 w 1905000"/>
                <a:gd name="connsiteY306" fmla="*/ 66460 h 1673225"/>
                <a:gd name="connsiteX307" fmla="*/ 549957 w 1905000"/>
                <a:gd name="connsiteY307" fmla="*/ 59619 h 1673225"/>
                <a:gd name="connsiteX308" fmla="*/ 570784 w 1905000"/>
                <a:gd name="connsiteY308" fmla="*/ 53429 h 1673225"/>
                <a:gd name="connsiteX309" fmla="*/ 591611 w 1905000"/>
                <a:gd name="connsiteY309" fmla="*/ 47565 h 1673225"/>
                <a:gd name="connsiteX310" fmla="*/ 612763 w 1905000"/>
                <a:gd name="connsiteY310" fmla="*/ 42026 h 1673225"/>
                <a:gd name="connsiteX311" fmla="*/ 634241 w 1905000"/>
                <a:gd name="connsiteY311" fmla="*/ 36814 h 1673225"/>
                <a:gd name="connsiteX312" fmla="*/ 655719 w 1905000"/>
                <a:gd name="connsiteY312" fmla="*/ 31927 h 1673225"/>
                <a:gd name="connsiteX313" fmla="*/ 677522 w 1905000"/>
                <a:gd name="connsiteY313" fmla="*/ 27040 h 1673225"/>
                <a:gd name="connsiteX314" fmla="*/ 699650 w 1905000"/>
                <a:gd name="connsiteY314" fmla="*/ 22805 h 1673225"/>
                <a:gd name="connsiteX315" fmla="*/ 721778 w 1905000"/>
                <a:gd name="connsiteY315" fmla="*/ 18896 h 1673225"/>
                <a:gd name="connsiteX316" fmla="*/ 744232 w 1905000"/>
                <a:gd name="connsiteY316" fmla="*/ 15638 h 1673225"/>
                <a:gd name="connsiteX317" fmla="*/ 766686 w 1905000"/>
                <a:gd name="connsiteY317" fmla="*/ 12380 h 1673225"/>
                <a:gd name="connsiteX318" fmla="*/ 789466 w 1905000"/>
                <a:gd name="connsiteY318" fmla="*/ 9774 h 1673225"/>
                <a:gd name="connsiteX319" fmla="*/ 812245 w 1905000"/>
                <a:gd name="connsiteY319" fmla="*/ 7493 h 1673225"/>
                <a:gd name="connsiteX320" fmla="*/ 835350 w 1905000"/>
                <a:gd name="connsiteY320" fmla="*/ 4887 h 1673225"/>
                <a:gd name="connsiteX321" fmla="*/ 858454 w 1905000"/>
                <a:gd name="connsiteY321" fmla="*/ 3584 h 1673225"/>
                <a:gd name="connsiteX322" fmla="*/ 881884 w 1905000"/>
                <a:gd name="connsiteY322" fmla="*/ 1955 h 1673225"/>
                <a:gd name="connsiteX323" fmla="*/ 905315 w 1905000"/>
                <a:gd name="connsiteY323" fmla="*/ 1303 h 1673225"/>
                <a:gd name="connsiteX324" fmla="*/ 929070 w 1905000"/>
                <a:gd name="connsiteY324" fmla="*/ 326 h 167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Lst>
              <a:rect l="l" t="t" r="r" b="b"/>
              <a:pathLst>
                <a:path w="1905000" h="1673225">
                  <a:moveTo>
                    <a:pt x="952500" y="0"/>
                  </a:moveTo>
                  <a:lnTo>
                    <a:pt x="976256" y="326"/>
                  </a:lnTo>
                  <a:lnTo>
                    <a:pt x="999686" y="1303"/>
                  </a:lnTo>
                  <a:lnTo>
                    <a:pt x="1023116" y="1955"/>
                  </a:lnTo>
                  <a:lnTo>
                    <a:pt x="1046546" y="3584"/>
                  </a:lnTo>
                  <a:lnTo>
                    <a:pt x="1069651" y="4887"/>
                  </a:lnTo>
                  <a:lnTo>
                    <a:pt x="1092430" y="7493"/>
                  </a:lnTo>
                  <a:lnTo>
                    <a:pt x="1115209" y="9774"/>
                  </a:lnTo>
                  <a:lnTo>
                    <a:pt x="1138314" y="12380"/>
                  </a:lnTo>
                  <a:lnTo>
                    <a:pt x="1160768" y="15638"/>
                  </a:lnTo>
                  <a:lnTo>
                    <a:pt x="1183222" y="18896"/>
                  </a:lnTo>
                  <a:lnTo>
                    <a:pt x="1205350" y="22805"/>
                  </a:lnTo>
                  <a:lnTo>
                    <a:pt x="1227479" y="27040"/>
                  </a:lnTo>
                  <a:lnTo>
                    <a:pt x="1248956" y="31927"/>
                  </a:lnTo>
                  <a:lnTo>
                    <a:pt x="1270759" y="36814"/>
                  </a:lnTo>
                  <a:lnTo>
                    <a:pt x="1291912" y="42026"/>
                  </a:lnTo>
                  <a:lnTo>
                    <a:pt x="1313389" y="47565"/>
                  </a:lnTo>
                  <a:lnTo>
                    <a:pt x="1334216" y="53429"/>
                  </a:lnTo>
                  <a:lnTo>
                    <a:pt x="1354717" y="59619"/>
                  </a:lnTo>
                  <a:lnTo>
                    <a:pt x="1375219" y="66460"/>
                  </a:lnTo>
                  <a:lnTo>
                    <a:pt x="1395395" y="72976"/>
                  </a:lnTo>
                  <a:lnTo>
                    <a:pt x="1415571" y="80469"/>
                  </a:lnTo>
                  <a:lnTo>
                    <a:pt x="1435421" y="87636"/>
                  </a:lnTo>
                  <a:lnTo>
                    <a:pt x="1454621" y="95455"/>
                  </a:lnTo>
                  <a:lnTo>
                    <a:pt x="1473821" y="103599"/>
                  </a:lnTo>
                  <a:lnTo>
                    <a:pt x="1492370" y="112070"/>
                  </a:lnTo>
                  <a:lnTo>
                    <a:pt x="1510918" y="120540"/>
                  </a:lnTo>
                  <a:lnTo>
                    <a:pt x="1529142" y="129988"/>
                  </a:lnTo>
                  <a:lnTo>
                    <a:pt x="1547040" y="139436"/>
                  </a:lnTo>
                  <a:lnTo>
                    <a:pt x="1564287" y="148883"/>
                  </a:lnTo>
                  <a:lnTo>
                    <a:pt x="1581860" y="158657"/>
                  </a:lnTo>
                  <a:lnTo>
                    <a:pt x="1598456" y="168756"/>
                  </a:lnTo>
                  <a:lnTo>
                    <a:pt x="1615052" y="179181"/>
                  </a:lnTo>
                  <a:lnTo>
                    <a:pt x="1630998" y="190258"/>
                  </a:lnTo>
                  <a:lnTo>
                    <a:pt x="1646943" y="201009"/>
                  </a:lnTo>
                  <a:lnTo>
                    <a:pt x="1662563" y="212737"/>
                  </a:lnTo>
                  <a:lnTo>
                    <a:pt x="1677207" y="223814"/>
                  </a:lnTo>
                  <a:lnTo>
                    <a:pt x="1691851" y="235868"/>
                  </a:lnTo>
                  <a:lnTo>
                    <a:pt x="1705844" y="247922"/>
                  </a:lnTo>
                  <a:lnTo>
                    <a:pt x="1719837" y="260301"/>
                  </a:lnTo>
                  <a:lnTo>
                    <a:pt x="1732854" y="272681"/>
                  </a:lnTo>
                  <a:lnTo>
                    <a:pt x="1746196" y="286038"/>
                  </a:lnTo>
                  <a:lnTo>
                    <a:pt x="1758562" y="298744"/>
                  </a:lnTo>
                  <a:lnTo>
                    <a:pt x="1770602" y="312427"/>
                  </a:lnTo>
                  <a:lnTo>
                    <a:pt x="1781992" y="325784"/>
                  </a:lnTo>
                  <a:lnTo>
                    <a:pt x="1793056" y="339793"/>
                  </a:lnTo>
                  <a:lnTo>
                    <a:pt x="1803795" y="353801"/>
                  </a:lnTo>
                  <a:lnTo>
                    <a:pt x="1813883" y="368136"/>
                  </a:lnTo>
                  <a:lnTo>
                    <a:pt x="1823646" y="382796"/>
                  </a:lnTo>
                  <a:lnTo>
                    <a:pt x="1832757" y="397782"/>
                  </a:lnTo>
                  <a:lnTo>
                    <a:pt x="1841544" y="412442"/>
                  </a:lnTo>
                  <a:lnTo>
                    <a:pt x="1849679" y="428080"/>
                  </a:lnTo>
                  <a:lnTo>
                    <a:pt x="1857164" y="443392"/>
                  </a:lnTo>
                  <a:lnTo>
                    <a:pt x="1864323" y="459029"/>
                  </a:lnTo>
                  <a:lnTo>
                    <a:pt x="1870831" y="474993"/>
                  </a:lnTo>
                  <a:lnTo>
                    <a:pt x="1877014" y="491282"/>
                  </a:lnTo>
                  <a:lnTo>
                    <a:pt x="1882546" y="507571"/>
                  </a:lnTo>
                  <a:lnTo>
                    <a:pt x="1887102" y="523860"/>
                  </a:lnTo>
                  <a:lnTo>
                    <a:pt x="1891658" y="540475"/>
                  </a:lnTo>
                  <a:lnTo>
                    <a:pt x="1895238" y="557416"/>
                  </a:lnTo>
                  <a:lnTo>
                    <a:pt x="1898492" y="574683"/>
                  </a:lnTo>
                  <a:lnTo>
                    <a:pt x="1901095" y="591949"/>
                  </a:lnTo>
                  <a:lnTo>
                    <a:pt x="1903048" y="609541"/>
                  </a:lnTo>
                  <a:lnTo>
                    <a:pt x="1904349" y="626808"/>
                  </a:lnTo>
                  <a:lnTo>
                    <a:pt x="1905000" y="644726"/>
                  </a:lnTo>
                  <a:lnTo>
                    <a:pt x="1904675" y="659061"/>
                  </a:lnTo>
                  <a:lnTo>
                    <a:pt x="1903699" y="673395"/>
                  </a:lnTo>
                  <a:lnTo>
                    <a:pt x="1902722" y="687404"/>
                  </a:lnTo>
                  <a:lnTo>
                    <a:pt x="1901095" y="701412"/>
                  </a:lnTo>
                  <a:lnTo>
                    <a:pt x="1898817" y="715421"/>
                  </a:lnTo>
                  <a:lnTo>
                    <a:pt x="1896539" y="729430"/>
                  </a:lnTo>
                  <a:lnTo>
                    <a:pt x="1893611" y="743113"/>
                  </a:lnTo>
                  <a:lnTo>
                    <a:pt x="1890356" y="756470"/>
                  </a:lnTo>
                  <a:lnTo>
                    <a:pt x="1886777" y="769827"/>
                  </a:lnTo>
                  <a:lnTo>
                    <a:pt x="1882872" y="782858"/>
                  </a:lnTo>
                  <a:lnTo>
                    <a:pt x="1878641" y="796215"/>
                  </a:lnTo>
                  <a:lnTo>
                    <a:pt x="1873435" y="808921"/>
                  </a:lnTo>
                  <a:lnTo>
                    <a:pt x="1868553" y="821952"/>
                  </a:lnTo>
                  <a:lnTo>
                    <a:pt x="1863021" y="834658"/>
                  </a:lnTo>
                  <a:lnTo>
                    <a:pt x="1857164" y="847364"/>
                  </a:lnTo>
                  <a:lnTo>
                    <a:pt x="1850981" y="859743"/>
                  </a:lnTo>
                  <a:lnTo>
                    <a:pt x="1844798" y="871797"/>
                  </a:lnTo>
                  <a:lnTo>
                    <a:pt x="1837964" y="884177"/>
                  </a:lnTo>
                  <a:lnTo>
                    <a:pt x="1831130" y="896231"/>
                  </a:lnTo>
                  <a:lnTo>
                    <a:pt x="1823320" y="907959"/>
                  </a:lnTo>
                  <a:lnTo>
                    <a:pt x="1815510" y="919362"/>
                  </a:lnTo>
                  <a:lnTo>
                    <a:pt x="1807375" y="931090"/>
                  </a:lnTo>
                  <a:lnTo>
                    <a:pt x="1798914" y="942492"/>
                  </a:lnTo>
                  <a:lnTo>
                    <a:pt x="1790127" y="953569"/>
                  </a:lnTo>
                  <a:lnTo>
                    <a:pt x="1781016" y="964971"/>
                  </a:lnTo>
                  <a:lnTo>
                    <a:pt x="1771579" y="975722"/>
                  </a:lnTo>
                  <a:lnTo>
                    <a:pt x="1762141" y="986473"/>
                  </a:lnTo>
                  <a:lnTo>
                    <a:pt x="1752379" y="997224"/>
                  </a:lnTo>
                  <a:lnTo>
                    <a:pt x="1741966" y="1007649"/>
                  </a:lnTo>
                  <a:lnTo>
                    <a:pt x="1731552" y="1018074"/>
                  </a:lnTo>
                  <a:lnTo>
                    <a:pt x="1720488" y="1028173"/>
                  </a:lnTo>
                  <a:lnTo>
                    <a:pt x="1709749" y="1038273"/>
                  </a:lnTo>
                  <a:lnTo>
                    <a:pt x="1698034" y="1048046"/>
                  </a:lnTo>
                  <a:lnTo>
                    <a:pt x="1686319" y="1057494"/>
                  </a:lnTo>
                  <a:lnTo>
                    <a:pt x="1674929" y="1066942"/>
                  </a:lnTo>
                  <a:lnTo>
                    <a:pt x="1662889" y="1076389"/>
                  </a:lnTo>
                  <a:lnTo>
                    <a:pt x="1650523" y="1085511"/>
                  </a:lnTo>
                  <a:lnTo>
                    <a:pt x="1637506" y="1094308"/>
                  </a:lnTo>
                  <a:lnTo>
                    <a:pt x="1624815" y="1103104"/>
                  </a:lnTo>
                  <a:lnTo>
                    <a:pt x="1611798" y="1111574"/>
                  </a:lnTo>
                  <a:lnTo>
                    <a:pt x="1598456" y="1120044"/>
                  </a:lnTo>
                  <a:lnTo>
                    <a:pt x="1584788" y="1128189"/>
                  </a:lnTo>
                  <a:lnTo>
                    <a:pt x="1571121" y="1136334"/>
                  </a:lnTo>
                  <a:lnTo>
                    <a:pt x="1557128" y="1144152"/>
                  </a:lnTo>
                  <a:lnTo>
                    <a:pt x="1543135" y="1151971"/>
                  </a:lnTo>
                  <a:lnTo>
                    <a:pt x="1528816" y="1159139"/>
                  </a:lnTo>
                  <a:lnTo>
                    <a:pt x="1514173" y="1166632"/>
                  </a:lnTo>
                  <a:lnTo>
                    <a:pt x="1499203" y="1173473"/>
                  </a:lnTo>
                  <a:lnTo>
                    <a:pt x="1484234" y="1180640"/>
                  </a:lnTo>
                  <a:lnTo>
                    <a:pt x="1469265" y="1187156"/>
                  </a:lnTo>
                  <a:lnTo>
                    <a:pt x="1453645" y="1193672"/>
                  </a:lnTo>
                  <a:lnTo>
                    <a:pt x="1438025" y="1199861"/>
                  </a:lnTo>
                  <a:lnTo>
                    <a:pt x="1422730" y="1206051"/>
                  </a:lnTo>
                  <a:lnTo>
                    <a:pt x="1406784" y="1211915"/>
                  </a:lnTo>
                  <a:lnTo>
                    <a:pt x="1390839" y="1217780"/>
                  </a:lnTo>
                  <a:lnTo>
                    <a:pt x="1374568" y="1223318"/>
                  </a:lnTo>
                  <a:lnTo>
                    <a:pt x="1358297" y="1228205"/>
                  </a:lnTo>
                  <a:lnTo>
                    <a:pt x="1341701" y="1233417"/>
                  </a:lnTo>
                  <a:lnTo>
                    <a:pt x="1325104" y="1238304"/>
                  </a:lnTo>
                  <a:lnTo>
                    <a:pt x="1308183" y="1243191"/>
                  </a:lnTo>
                  <a:lnTo>
                    <a:pt x="1291261" y="1247426"/>
                  </a:lnTo>
                  <a:lnTo>
                    <a:pt x="1274339" y="1251661"/>
                  </a:lnTo>
                  <a:lnTo>
                    <a:pt x="1257092" y="1255896"/>
                  </a:lnTo>
                  <a:lnTo>
                    <a:pt x="1239845" y="1259480"/>
                  </a:lnTo>
                  <a:lnTo>
                    <a:pt x="1223899" y="1277072"/>
                  </a:lnTo>
                  <a:lnTo>
                    <a:pt x="1207303" y="1294339"/>
                  </a:lnTo>
                  <a:lnTo>
                    <a:pt x="1191032" y="1310954"/>
                  </a:lnTo>
                  <a:lnTo>
                    <a:pt x="1174761" y="1326917"/>
                  </a:lnTo>
                  <a:lnTo>
                    <a:pt x="1157839" y="1342881"/>
                  </a:lnTo>
                  <a:lnTo>
                    <a:pt x="1141243" y="1357867"/>
                  </a:lnTo>
                  <a:lnTo>
                    <a:pt x="1124647" y="1372527"/>
                  </a:lnTo>
                  <a:lnTo>
                    <a:pt x="1108050" y="1386861"/>
                  </a:lnTo>
                  <a:lnTo>
                    <a:pt x="1091454" y="1400544"/>
                  </a:lnTo>
                  <a:lnTo>
                    <a:pt x="1074532" y="1414227"/>
                  </a:lnTo>
                  <a:lnTo>
                    <a:pt x="1057936" y="1426933"/>
                  </a:lnTo>
                  <a:lnTo>
                    <a:pt x="1041014" y="1439313"/>
                  </a:lnTo>
                  <a:lnTo>
                    <a:pt x="1024418" y="1451366"/>
                  </a:lnTo>
                  <a:lnTo>
                    <a:pt x="1007821" y="1463095"/>
                  </a:lnTo>
                  <a:lnTo>
                    <a:pt x="990574" y="1474171"/>
                  </a:lnTo>
                  <a:lnTo>
                    <a:pt x="973978" y="1485248"/>
                  </a:lnTo>
                  <a:lnTo>
                    <a:pt x="957381" y="1495673"/>
                  </a:lnTo>
                  <a:lnTo>
                    <a:pt x="940785" y="1505772"/>
                  </a:lnTo>
                  <a:lnTo>
                    <a:pt x="923863" y="1515546"/>
                  </a:lnTo>
                  <a:lnTo>
                    <a:pt x="907267" y="1524668"/>
                  </a:lnTo>
                  <a:lnTo>
                    <a:pt x="890996" y="1533790"/>
                  </a:lnTo>
                  <a:lnTo>
                    <a:pt x="874400" y="1542260"/>
                  </a:lnTo>
                  <a:lnTo>
                    <a:pt x="858129" y="1550405"/>
                  </a:lnTo>
                  <a:lnTo>
                    <a:pt x="841858" y="1558224"/>
                  </a:lnTo>
                  <a:lnTo>
                    <a:pt x="825587" y="1565391"/>
                  </a:lnTo>
                  <a:lnTo>
                    <a:pt x="809641" y="1572884"/>
                  </a:lnTo>
                  <a:lnTo>
                    <a:pt x="793696" y="1579725"/>
                  </a:lnTo>
                  <a:lnTo>
                    <a:pt x="777750" y="1586567"/>
                  </a:lnTo>
                  <a:lnTo>
                    <a:pt x="762130" y="1592757"/>
                  </a:lnTo>
                  <a:lnTo>
                    <a:pt x="746510" y="1598295"/>
                  </a:lnTo>
                  <a:lnTo>
                    <a:pt x="715921" y="1609372"/>
                  </a:lnTo>
                  <a:lnTo>
                    <a:pt x="685982" y="1619471"/>
                  </a:lnTo>
                  <a:lnTo>
                    <a:pt x="656695" y="1628267"/>
                  </a:lnTo>
                  <a:lnTo>
                    <a:pt x="628058" y="1636086"/>
                  </a:lnTo>
                  <a:lnTo>
                    <a:pt x="600397" y="1642927"/>
                  </a:lnTo>
                  <a:lnTo>
                    <a:pt x="573713" y="1648791"/>
                  </a:lnTo>
                  <a:lnTo>
                    <a:pt x="548005" y="1654004"/>
                  </a:lnTo>
                  <a:lnTo>
                    <a:pt x="523273" y="1658565"/>
                  </a:lnTo>
                  <a:lnTo>
                    <a:pt x="499843" y="1662149"/>
                  </a:lnTo>
                  <a:lnTo>
                    <a:pt x="477389" y="1665081"/>
                  </a:lnTo>
                  <a:lnTo>
                    <a:pt x="456237" y="1668013"/>
                  </a:lnTo>
                  <a:lnTo>
                    <a:pt x="436712" y="1669316"/>
                  </a:lnTo>
                  <a:lnTo>
                    <a:pt x="417838" y="1670945"/>
                  </a:lnTo>
                  <a:lnTo>
                    <a:pt x="401241" y="1672248"/>
                  </a:lnTo>
                  <a:lnTo>
                    <a:pt x="385947" y="1672574"/>
                  </a:lnTo>
                  <a:lnTo>
                    <a:pt x="371954" y="1672899"/>
                  </a:lnTo>
                  <a:lnTo>
                    <a:pt x="359913" y="1673225"/>
                  </a:lnTo>
                  <a:lnTo>
                    <a:pt x="357310" y="1673225"/>
                  </a:lnTo>
                  <a:lnTo>
                    <a:pt x="343968" y="1672899"/>
                  </a:lnTo>
                  <a:lnTo>
                    <a:pt x="333880" y="1672899"/>
                  </a:lnTo>
                  <a:lnTo>
                    <a:pt x="324117" y="1672574"/>
                  </a:lnTo>
                  <a:lnTo>
                    <a:pt x="333554" y="1664103"/>
                  </a:lnTo>
                  <a:lnTo>
                    <a:pt x="344293" y="1654004"/>
                  </a:lnTo>
                  <a:lnTo>
                    <a:pt x="358611" y="1640321"/>
                  </a:lnTo>
                  <a:lnTo>
                    <a:pt x="375859" y="1622729"/>
                  </a:lnTo>
                  <a:lnTo>
                    <a:pt x="395058" y="1601879"/>
                  </a:lnTo>
                  <a:lnTo>
                    <a:pt x="405472" y="1590150"/>
                  </a:lnTo>
                  <a:lnTo>
                    <a:pt x="415885" y="1577771"/>
                  </a:lnTo>
                  <a:lnTo>
                    <a:pt x="427275" y="1564739"/>
                  </a:lnTo>
                  <a:lnTo>
                    <a:pt x="438013" y="1550731"/>
                  </a:lnTo>
                  <a:lnTo>
                    <a:pt x="449729" y="1536070"/>
                  </a:lnTo>
                  <a:lnTo>
                    <a:pt x="461118" y="1520433"/>
                  </a:lnTo>
                  <a:lnTo>
                    <a:pt x="472182" y="1504469"/>
                  </a:lnTo>
                  <a:lnTo>
                    <a:pt x="483897" y="1487528"/>
                  </a:lnTo>
                  <a:lnTo>
                    <a:pt x="494962" y="1469936"/>
                  </a:lnTo>
                  <a:lnTo>
                    <a:pt x="506026" y="1452018"/>
                  </a:lnTo>
                  <a:lnTo>
                    <a:pt x="516765" y="1433448"/>
                  </a:lnTo>
                  <a:lnTo>
                    <a:pt x="526853" y="1414227"/>
                  </a:lnTo>
                  <a:lnTo>
                    <a:pt x="536941" y="1394354"/>
                  </a:lnTo>
                  <a:lnTo>
                    <a:pt x="546703" y="1373830"/>
                  </a:lnTo>
                  <a:lnTo>
                    <a:pt x="555490" y="1352980"/>
                  </a:lnTo>
                  <a:lnTo>
                    <a:pt x="563625" y="1331478"/>
                  </a:lnTo>
                  <a:lnTo>
                    <a:pt x="571110" y="1309325"/>
                  </a:lnTo>
                  <a:lnTo>
                    <a:pt x="577944" y="1287172"/>
                  </a:lnTo>
                  <a:lnTo>
                    <a:pt x="581198" y="1275769"/>
                  </a:lnTo>
                  <a:lnTo>
                    <a:pt x="583801" y="1264367"/>
                  </a:lnTo>
                  <a:lnTo>
                    <a:pt x="586404" y="1252638"/>
                  </a:lnTo>
                  <a:lnTo>
                    <a:pt x="589333" y="1241236"/>
                  </a:lnTo>
                  <a:lnTo>
                    <a:pt x="558093" y="1231788"/>
                  </a:lnTo>
                  <a:lnTo>
                    <a:pt x="527504" y="1222015"/>
                  </a:lnTo>
                  <a:lnTo>
                    <a:pt x="497890" y="1211590"/>
                  </a:lnTo>
                  <a:lnTo>
                    <a:pt x="468277" y="1200839"/>
                  </a:lnTo>
                  <a:lnTo>
                    <a:pt x="439641" y="1188785"/>
                  </a:lnTo>
                  <a:lnTo>
                    <a:pt x="411329" y="1176405"/>
                  </a:lnTo>
                  <a:lnTo>
                    <a:pt x="383994" y="1163048"/>
                  </a:lnTo>
                  <a:lnTo>
                    <a:pt x="357310" y="1149039"/>
                  </a:lnTo>
                  <a:lnTo>
                    <a:pt x="331276" y="1134705"/>
                  </a:lnTo>
                  <a:lnTo>
                    <a:pt x="318259" y="1127212"/>
                  </a:lnTo>
                  <a:lnTo>
                    <a:pt x="305894" y="1119719"/>
                  </a:lnTo>
                  <a:lnTo>
                    <a:pt x="293528" y="1111574"/>
                  </a:lnTo>
                  <a:lnTo>
                    <a:pt x="281162" y="1103755"/>
                  </a:lnTo>
                  <a:lnTo>
                    <a:pt x="269121" y="1095611"/>
                  </a:lnTo>
                  <a:lnTo>
                    <a:pt x="257732" y="1087466"/>
                  </a:lnTo>
                  <a:lnTo>
                    <a:pt x="246017" y="1078996"/>
                  </a:lnTo>
                  <a:lnTo>
                    <a:pt x="234627" y="1070525"/>
                  </a:lnTo>
                  <a:lnTo>
                    <a:pt x="223563" y="1061403"/>
                  </a:lnTo>
                  <a:lnTo>
                    <a:pt x="212498" y="1052607"/>
                  </a:lnTo>
                  <a:lnTo>
                    <a:pt x="201760" y="1043485"/>
                  </a:lnTo>
                  <a:lnTo>
                    <a:pt x="191346" y="1034363"/>
                  </a:lnTo>
                  <a:lnTo>
                    <a:pt x="181258" y="1024916"/>
                  </a:lnTo>
                  <a:lnTo>
                    <a:pt x="171170" y="1015794"/>
                  </a:lnTo>
                  <a:lnTo>
                    <a:pt x="161408" y="1006020"/>
                  </a:lnTo>
                  <a:lnTo>
                    <a:pt x="151971" y="996247"/>
                  </a:lnTo>
                  <a:lnTo>
                    <a:pt x="142859" y="986473"/>
                  </a:lnTo>
                  <a:lnTo>
                    <a:pt x="133747" y="976374"/>
                  </a:lnTo>
                  <a:lnTo>
                    <a:pt x="124961" y="965949"/>
                  </a:lnTo>
                  <a:lnTo>
                    <a:pt x="116500" y="955849"/>
                  </a:lnTo>
                  <a:lnTo>
                    <a:pt x="108364" y="945424"/>
                  </a:lnTo>
                  <a:lnTo>
                    <a:pt x="100229" y="934999"/>
                  </a:lnTo>
                  <a:lnTo>
                    <a:pt x="92419" y="924248"/>
                  </a:lnTo>
                  <a:lnTo>
                    <a:pt x="85260" y="913172"/>
                  </a:lnTo>
                  <a:lnTo>
                    <a:pt x="78101" y="902421"/>
                  </a:lnTo>
                  <a:lnTo>
                    <a:pt x="71267" y="891670"/>
                  </a:lnTo>
                  <a:lnTo>
                    <a:pt x="64758" y="880268"/>
                  </a:lnTo>
                  <a:lnTo>
                    <a:pt x="58575" y="868539"/>
                  </a:lnTo>
                  <a:lnTo>
                    <a:pt x="52718" y="857463"/>
                  </a:lnTo>
                  <a:lnTo>
                    <a:pt x="46860" y="845735"/>
                  </a:lnTo>
                  <a:lnTo>
                    <a:pt x="41328" y="834006"/>
                  </a:lnTo>
                  <a:lnTo>
                    <a:pt x="36447" y="821952"/>
                  </a:lnTo>
                  <a:lnTo>
                    <a:pt x="31566" y="810550"/>
                  </a:lnTo>
                  <a:lnTo>
                    <a:pt x="27010" y="798496"/>
                  </a:lnTo>
                  <a:lnTo>
                    <a:pt x="23105" y="786116"/>
                  </a:lnTo>
                  <a:lnTo>
                    <a:pt x="19200" y="773736"/>
                  </a:lnTo>
                  <a:lnTo>
                    <a:pt x="15946" y="761357"/>
                  </a:lnTo>
                  <a:lnTo>
                    <a:pt x="12691" y="748651"/>
                  </a:lnTo>
                  <a:lnTo>
                    <a:pt x="10088" y="736271"/>
                  </a:lnTo>
                  <a:lnTo>
                    <a:pt x="7159" y="723566"/>
                  </a:lnTo>
                  <a:lnTo>
                    <a:pt x="5207" y="710860"/>
                  </a:lnTo>
                  <a:lnTo>
                    <a:pt x="3580" y="697503"/>
                  </a:lnTo>
                  <a:lnTo>
                    <a:pt x="1953" y="684797"/>
                  </a:lnTo>
                  <a:lnTo>
                    <a:pt x="976" y="671440"/>
                  </a:lnTo>
                  <a:lnTo>
                    <a:pt x="326" y="658409"/>
                  </a:lnTo>
                  <a:lnTo>
                    <a:pt x="0" y="644726"/>
                  </a:lnTo>
                  <a:lnTo>
                    <a:pt x="651" y="626808"/>
                  </a:lnTo>
                  <a:lnTo>
                    <a:pt x="1953" y="609541"/>
                  </a:lnTo>
                  <a:lnTo>
                    <a:pt x="3905" y="591949"/>
                  </a:lnTo>
                  <a:lnTo>
                    <a:pt x="6508" y="574683"/>
                  </a:lnTo>
                  <a:lnTo>
                    <a:pt x="9763" y="557416"/>
                  </a:lnTo>
                  <a:lnTo>
                    <a:pt x="13342" y="540475"/>
                  </a:lnTo>
                  <a:lnTo>
                    <a:pt x="17898" y="523860"/>
                  </a:lnTo>
                  <a:lnTo>
                    <a:pt x="22454" y="507571"/>
                  </a:lnTo>
                  <a:lnTo>
                    <a:pt x="28312" y="491282"/>
                  </a:lnTo>
                  <a:lnTo>
                    <a:pt x="34169" y="474993"/>
                  </a:lnTo>
                  <a:lnTo>
                    <a:pt x="40677" y="459029"/>
                  </a:lnTo>
                  <a:lnTo>
                    <a:pt x="47511" y="443392"/>
                  </a:lnTo>
                  <a:lnTo>
                    <a:pt x="55321" y="428080"/>
                  </a:lnTo>
                  <a:lnTo>
                    <a:pt x="63457" y="412442"/>
                  </a:lnTo>
                  <a:lnTo>
                    <a:pt x="71918" y="397782"/>
                  </a:lnTo>
                  <a:lnTo>
                    <a:pt x="81355" y="382796"/>
                  </a:lnTo>
                  <a:lnTo>
                    <a:pt x="91117" y="368136"/>
                  </a:lnTo>
                  <a:lnTo>
                    <a:pt x="101205" y="353801"/>
                  </a:lnTo>
                  <a:lnTo>
                    <a:pt x="111944" y="339793"/>
                  </a:lnTo>
                  <a:lnTo>
                    <a:pt x="122683" y="325784"/>
                  </a:lnTo>
                  <a:lnTo>
                    <a:pt x="134398" y="312427"/>
                  </a:lnTo>
                  <a:lnTo>
                    <a:pt x="146438" y="298744"/>
                  </a:lnTo>
                  <a:lnTo>
                    <a:pt x="158804" y="286038"/>
                  </a:lnTo>
                  <a:lnTo>
                    <a:pt x="171821" y="272681"/>
                  </a:lnTo>
                  <a:lnTo>
                    <a:pt x="185163" y="260301"/>
                  </a:lnTo>
                  <a:lnTo>
                    <a:pt x="199156" y="247922"/>
                  </a:lnTo>
                  <a:lnTo>
                    <a:pt x="213149" y="235868"/>
                  </a:lnTo>
                  <a:lnTo>
                    <a:pt x="227793" y="223814"/>
                  </a:lnTo>
                  <a:lnTo>
                    <a:pt x="242437" y="212737"/>
                  </a:lnTo>
                  <a:lnTo>
                    <a:pt x="258057" y="201009"/>
                  </a:lnTo>
                  <a:lnTo>
                    <a:pt x="274003" y="190258"/>
                  </a:lnTo>
                  <a:lnTo>
                    <a:pt x="289623" y="179181"/>
                  </a:lnTo>
                  <a:lnTo>
                    <a:pt x="306544" y="168756"/>
                  </a:lnTo>
                  <a:lnTo>
                    <a:pt x="323141" y="158657"/>
                  </a:lnTo>
                  <a:lnTo>
                    <a:pt x="340388" y="148883"/>
                  </a:lnTo>
                  <a:lnTo>
                    <a:pt x="357961" y="139436"/>
                  </a:lnTo>
                  <a:lnTo>
                    <a:pt x="375859" y="129988"/>
                  </a:lnTo>
                  <a:lnTo>
                    <a:pt x="394082" y="120540"/>
                  </a:lnTo>
                  <a:lnTo>
                    <a:pt x="412631" y="112070"/>
                  </a:lnTo>
                  <a:lnTo>
                    <a:pt x="431180" y="103599"/>
                  </a:lnTo>
                  <a:lnTo>
                    <a:pt x="450054" y="95455"/>
                  </a:lnTo>
                  <a:lnTo>
                    <a:pt x="469579" y="87636"/>
                  </a:lnTo>
                  <a:lnTo>
                    <a:pt x="489430" y="80469"/>
                  </a:lnTo>
                  <a:lnTo>
                    <a:pt x="509280" y="72976"/>
                  </a:lnTo>
                  <a:lnTo>
                    <a:pt x="529456" y="66460"/>
                  </a:lnTo>
                  <a:lnTo>
                    <a:pt x="549957" y="59619"/>
                  </a:lnTo>
                  <a:lnTo>
                    <a:pt x="570784" y="53429"/>
                  </a:lnTo>
                  <a:lnTo>
                    <a:pt x="591611" y="47565"/>
                  </a:lnTo>
                  <a:lnTo>
                    <a:pt x="612763" y="42026"/>
                  </a:lnTo>
                  <a:lnTo>
                    <a:pt x="634241" y="36814"/>
                  </a:lnTo>
                  <a:lnTo>
                    <a:pt x="655719" y="31927"/>
                  </a:lnTo>
                  <a:lnTo>
                    <a:pt x="677522" y="27040"/>
                  </a:lnTo>
                  <a:lnTo>
                    <a:pt x="699650" y="22805"/>
                  </a:lnTo>
                  <a:lnTo>
                    <a:pt x="721778" y="18896"/>
                  </a:lnTo>
                  <a:lnTo>
                    <a:pt x="744232" y="15638"/>
                  </a:lnTo>
                  <a:lnTo>
                    <a:pt x="766686" y="12380"/>
                  </a:lnTo>
                  <a:lnTo>
                    <a:pt x="789466" y="9774"/>
                  </a:lnTo>
                  <a:lnTo>
                    <a:pt x="812245" y="7493"/>
                  </a:lnTo>
                  <a:lnTo>
                    <a:pt x="835350" y="4887"/>
                  </a:lnTo>
                  <a:lnTo>
                    <a:pt x="858454" y="3584"/>
                  </a:lnTo>
                  <a:lnTo>
                    <a:pt x="881884" y="1955"/>
                  </a:lnTo>
                  <a:lnTo>
                    <a:pt x="905315" y="1303"/>
                  </a:lnTo>
                  <a:lnTo>
                    <a:pt x="929070" y="326"/>
                  </a:lnTo>
                  <a:close/>
                </a:path>
              </a:pathLst>
            </a:custGeom>
            <a:noFill/>
            <a:ln w="28575">
              <a:solidFill>
                <a:srgbClr val="FFFFFF"/>
              </a:solidFill>
            </a:ln>
          </p:spPr>
          <p:txBody>
            <a:bodyPr anchor="ctr">
              <a:scene3d>
                <a:camera prst="orthographicFront"/>
                <a:lightRig rig="threePt" dir="t"/>
              </a:scene3d>
              <a:sp3d contourW="12700">
                <a:contourClr>
                  <a:srgbClr val="FFFFFF"/>
                </a:contourClr>
              </a:sp3d>
            </a:bodyPr>
            <a:lstStyle/>
            <a:p>
              <a:pPr algn="ctr">
                <a:defRPr/>
              </a:pPr>
              <a:endParaRPr lang="zh-CN" altLang="en-US" sz="1400" dirty="0"/>
            </a:p>
          </p:txBody>
        </p:sp>
        <p:sp>
          <p:nvSpPr>
            <p:cNvPr id="24" name="MH_Other_18"/>
            <p:cNvSpPr/>
            <p:nvPr>
              <p:custDataLst>
                <p:tags r:id="rId18"/>
              </p:custDataLst>
            </p:nvPr>
          </p:nvSpPr>
          <p:spPr bwMode="auto">
            <a:xfrm>
              <a:off x="6533406" y="3291684"/>
              <a:ext cx="279400" cy="309562"/>
            </a:xfrm>
            <a:custGeom>
              <a:avLst/>
              <a:gdLst>
                <a:gd name="T0" fmla="*/ 1709661 w 2424113"/>
                <a:gd name="T1" fmla="*/ 1178878 h 2703513"/>
                <a:gd name="T2" fmla="*/ 1794476 w 2424113"/>
                <a:gd name="T3" fmla="*/ 1247141 h 2703513"/>
                <a:gd name="T4" fmla="*/ 1864996 w 2424113"/>
                <a:gd name="T5" fmla="*/ 1438593 h 2703513"/>
                <a:gd name="T6" fmla="*/ 1803052 w 2424113"/>
                <a:gd name="T7" fmla="*/ 1682751 h 2703513"/>
                <a:gd name="T8" fmla="*/ 1566715 w 2424113"/>
                <a:gd name="T9" fmla="*/ 1968501 h 2703513"/>
                <a:gd name="T10" fmla="*/ 1225550 w 2424113"/>
                <a:gd name="T11" fmla="*/ 2254251 h 2703513"/>
                <a:gd name="T12" fmla="*/ 1275740 w 2424113"/>
                <a:gd name="T13" fmla="*/ 2068514 h 2703513"/>
                <a:gd name="T14" fmla="*/ 1422816 w 2424113"/>
                <a:gd name="T15" fmla="*/ 1857376 h 2703513"/>
                <a:gd name="T16" fmla="*/ 1644541 w 2424113"/>
                <a:gd name="T17" fmla="*/ 1598931 h 2703513"/>
                <a:gd name="T18" fmla="*/ 1681707 w 2424113"/>
                <a:gd name="T19" fmla="*/ 1485583 h 2703513"/>
                <a:gd name="T20" fmla="*/ 1663918 w 2424113"/>
                <a:gd name="T21" fmla="*/ 1382078 h 2703513"/>
                <a:gd name="T22" fmla="*/ 1598481 w 2424113"/>
                <a:gd name="T23" fmla="*/ 1328421 h 2703513"/>
                <a:gd name="T24" fmla="*/ 1507630 w 2424113"/>
                <a:gd name="T25" fmla="*/ 1333183 h 2703513"/>
                <a:gd name="T26" fmla="*/ 1446640 w 2424113"/>
                <a:gd name="T27" fmla="*/ 1400176 h 2703513"/>
                <a:gd name="T28" fmla="*/ 1255410 w 2424113"/>
                <a:gd name="T29" fmla="*/ 1412241 h 2703513"/>
                <a:gd name="T30" fmla="*/ 1314812 w 2424113"/>
                <a:gd name="T31" fmla="*/ 1261746 h 2703513"/>
                <a:gd name="T32" fmla="*/ 1432028 w 2424113"/>
                <a:gd name="T33" fmla="*/ 1171893 h 2703513"/>
                <a:gd name="T34" fmla="*/ 794166 w 2424113"/>
                <a:gd name="T35" fmla="*/ 1458278 h 2703513"/>
                <a:gd name="T36" fmla="*/ 592061 w 2424113"/>
                <a:gd name="T37" fmla="*/ 1604328 h 2703513"/>
                <a:gd name="T38" fmla="*/ 662703 w 2424113"/>
                <a:gd name="T39" fmla="*/ 1366521 h 2703513"/>
                <a:gd name="T40" fmla="*/ 791315 w 2424113"/>
                <a:gd name="T41" fmla="*/ 1231266 h 2703513"/>
                <a:gd name="T42" fmla="*/ 113045 w 2424113"/>
                <a:gd name="T43" fmla="*/ 555625 h 2703513"/>
                <a:gd name="T44" fmla="*/ 382320 w 2424113"/>
                <a:gd name="T45" fmla="*/ 782186 h 2703513"/>
                <a:gd name="T46" fmla="*/ 442653 w 2424113"/>
                <a:gd name="T47" fmla="*/ 836446 h 2703513"/>
                <a:gd name="T48" fmla="*/ 773531 w 2424113"/>
                <a:gd name="T49" fmla="*/ 834225 h 2703513"/>
                <a:gd name="T50" fmla="*/ 831324 w 2424113"/>
                <a:gd name="T51" fmla="*/ 776474 h 2703513"/>
                <a:gd name="T52" fmla="*/ 1591837 w 2424113"/>
                <a:gd name="T53" fmla="*/ 719993 h 2703513"/>
                <a:gd name="T54" fmla="*/ 1617557 w 2424113"/>
                <a:gd name="T55" fmla="*/ 806936 h 2703513"/>
                <a:gd name="T56" fmla="*/ 1682336 w 2424113"/>
                <a:gd name="T57" fmla="*/ 853899 h 2703513"/>
                <a:gd name="T58" fmla="*/ 2012262 w 2424113"/>
                <a:gd name="T59" fmla="*/ 843427 h 2703513"/>
                <a:gd name="T60" fmla="*/ 2065291 w 2424113"/>
                <a:gd name="T61" fmla="*/ 779013 h 2703513"/>
                <a:gd name="T62" fmla="*/ 2328216 w 2424113"/>
                <a:gd name="T63" fmla="*/ 557212 h 2703513"/>
                <a:gd name="T64" fmla="*/ 2394582 w 2424113"/>
                <a:gd name="T65" fmla="*/ 600366 h 2703513"/>
                <a:gd name="T66" fmla="*/ 2424113 w 2424113"/>
                <a:gd name="T67" fmla="*/ 685406 h 2703513"/>
                <a:gd name="T68" fmla="*/ 2405061 w 2424113"/>
                <a:gd name="T69" fmla="*/ 2643224 h 2703513"/>
                <a:gd name="T70" fmla="*/ 2344728 w 2424113"/>
                <a:gd name="T71" fmla="*/ 2697167 h 2703513"/>
                <a:gd name="T72" fmla="*/ 73987 w 2424113"/>
                <a:gd name="T73" fmla="*/ 2695263 h 2703513"/>
                <a:gd name="T74" fmla="*/ 16512 w 2424113"/>
                <a:gd name="T75" fmla="*/ 2637512 h 2703513"/>
                <a:gd name="T76" fmla="*/ 635 w 2424113"/>
                <a:gd name="T77" fmla="*/ 678425 h 2703513"/>
                <a:gd name="T78" fmla="*/ 33024 w 2424113"/>
                <a:gd name="T79" fmla="*/ 595607 h 2703513"/>
                <a:gd name="T80" fmla="*/ 101296 w 2424113"/>
                <a:gd name="T81" fmla="*/ 556260 h 2703513"/>
                <a:gd name="T82" fmla="*/ 745446 w 2424113"/>
                <a:gd name="T83" fmla="*/ 24766 h 2703513"/>
                <a:gd name="T84" fmla="*/ 793109 w 2424113"/>
                <a:gd name="T85" fmla="*/ 94933 h 2703513"/>
                <a:gd name="T86" fmla="*/ 795016 w 2424113"/>
                <a:gd name="T87" fmla="*/ 702311 h 2703513"/>
                <a:gd name="T88" fmla="*/ 750212 w 2424113"/>
                <a:gd name="T89" fmla="*/ 775018 h 2703513"/>
                <a:gd name="T90" fmla="*/ 513484 w 2424113"/>
                <a:gd name="T91" fmla="*/ 798513 h 2703513"/>
                <a:gd name="T92" fmla="*/ 443259 w 2424113"/>
                <a:gd name="T93" fmla="*/ 762953 h 2703513"/>
                <a:gd name="T94" fmla="*/ 407671 w 2424113"/>
                <a:gd name="T95" fmla="*/ 682308 h 2703513"/>
                <a:gd name="T96" fmla="*/ 420063 w 2424113"/>
                <a:gd name="T97" fmla="*/ 76518 h 2703513"/>
                <a:gd name="T98" fmla="*/ 475353 w 2424113"/>
                <a:gd name="T99" fmla="*/ 15876 h 2703513"/>
                <a:gd name="T100" fmla="*/ 1939853 w 2424113"/>
                <a:gd name="T101" fmla="*/ 2859 h 2703513"/>
                <a:gd name="T102" fmla="*/ 2004357 w 2424113"/>
                <a:gd name="T103" fmla="*/ 49867 h 2703513"/>
                <a:gd name="T104" fmla="*/ 2030413 w 2424113"/>
                <a:gd name="T105" fmla="*/ 136897 h 2703513"/>
                <a:gd name="T106" fmla="*/ 2007853 w 2424113"/>
                <a:gd name="T107" fmla="*/ 738801 h 2703513"/>
                <a:gd name="T108" fmla="*/ 1945255 w 2424113"/>
                <a:gd name="T109" fmla="*/ 789621 h 2703513"/>
                <a:gd name="T110" fmla="*/ 1705666 w 2424113"/>
                <a:gd name="T111" fmla="*/ 783268 h 2703513"/>
                <a:gd name="T112" fmla="*/ 1650059 w 2424113"/>
                <a:gd name="T113" fmla="*/ 722284 h 2703513"/>
                <a:gd name="T114" fmla="*/ 1637984 w 2424113"/>
                <a:gd name="T115" fmla="*/ 116252 h 2703513"/>
                <a:gd name="T116" fmla="*/ 1673891 w 2424113"/>
                <a:gd name="T117" fmla="*/ 35574 h 2703513"/>
                <a:gd name="T118" fmla="*/ 1744115 w 2424113"/>
                <a:gd name="T119" fmla="*/ 318 h 2703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24113" h="2703513">
                  <a:moveTo>
                    <a:pt x="1563221" y="1147763"/>
                  </a:moveTo>
                  <a:lnTo>
                    <a:pt x="1580692" y="1148081"/>
                  </a:lnTo>
                  <a:lnTo>
                    <a:pt x="1597528" y="1149351"/>
                  </a:lnTo>
                  <a:lnTo>
                    <a:pt x="1614046" y="1150938"/>
                  </a:lnTo>
                  <a:lnTo>
                    <a:pt x="1630246" y="1153478"/>
                  </a:lnTo>
                  <a:lnTo>
                    <a:pt x="1645494" y="1156336"/>
                  </a:lnTo>
                  <a:lnTo>
                    <a:pt x="1660424" y="1160146"/>
                  </a:lnTo>
                  <a:lnTo>
                    <a:pt x="1668048" y="1162368"/>
                  </a:lnTo>
                  <a:lnTo>
                    <a:pt x="1675354" y="1164591"/>
                  </a:lnTo>
                  <a:lnTo>
                    <a:pt x="1682342" y="1167448"/>
                  </a:lnTo>
                  <a:lnTo>
                    <a:pt x="1689013" y="1169988"/>
                  </a:lnTo>
                  <a:lnTo>
                    <a:pt x="1696002" y="1172528"/>
                  </a:lnTo>
                  <a:lnTo>
                    <a:pt x="1702990" y="1175703"/>
                  </a:lnTo>
                  <a:lnTo>
                    <a:pt x="1709661" y="1178878"/>
                  </a:lnTo>
                  <a:lnTo>
                    <a:pt x="1715696" y="1182053"/>
                  </a:lnTo>
                  <a:lnTo>
                    <a:pt x="1722367" y="1185863"/>
                  </a:lnTo>
                  <a:lnTo>
                    <a:pt x="1728720" y="1189356"/>
                  </a:lnTo>
                  <a:lnTo>
                    <a:pt x="1735073" y="1193483"/>
                  </a:lnTo>
                  <a:lnTo>
                    <a:pt x="1740791" y="1197293"/>
                  </a:lnTo>
                  <a:lnTo>
                    <a:pt x="1746827" y="1201738"/>
                  </a:lnTo>
                  <a:lnTo>
                    <a:pt x="1752862" y="1205866"/>
                  </a:lnTo>
                  <a:lnTo>
                    <a:pt x="1758263" y="1210628"/>
                  </a:lnTo>
                  <a:lnTo>
                    <a:pt x="1763980" y="1215073"/>
                  </a:lnTo>
                  <a:lnTo>
                    <a:pt x="1769063" y="1220153"/>
                  </a:lnTo>
                  <a:lnTo>
                    <a:pt x="1774463" y="1225233"/>
                  </a:lnTo>
                  <a:lnTo>
                    <a:pt x="1779863" y="1230313"/>
                  </a:lnTo>
                  <a:lnTo>
                    <a:pt x="1784946" y="1235711"/>
                  </a:lnTo>
                  <a:lnTo>
                    <a:pt x="1794476" y="1247141"/>
                  </a:lnTo>
                  <a:lnTo>
                    <a:pt x="1803688" y="1258571"/>
                  </a:lnTo>
                  <a:lnTo>
                    <a:pt x="1812264" y="1270318"/>
                  </a:lnTo>
                  <a:lnTo>
                    <a:pt x="1820206" y="1282383"/>
                  </a:lnTo>
                  <a:lnTo>
                    <a:pt x="1827512" y="1294766"/>
                  </a:lnTo>
                  <a:lnTo>
                    <a:pt x="1834183" y="1307783"/>
                  </a:lnTo>
                  <a:lnTo>
                    <a:pt x="1840218" y="1320801"/>
                  </a:lnTo>
                  <a:lnTo>
                    <a:pt x="1845301" y="1334453"/>
                  </a:lnTo>
                  <a:lnTo>
                    <a:pt x="1850066" y="1348106"/>
                  </a:lnTo>
                  <a:lnTo>
                    <a:pt x="1854195" y="1362393"/>
                  </a:lnTo>
                  <a:lnTo>
                    <a:pt x="1857372" y="1377316"/>
                  </a:lnTo>
                  <a:lnTo>
                    <a:pt x="1860548" y="1391921"/>
                  </a:lnTo>
                  <a:lnTo>
                    <a:pt x="1862772" y="1407161"/>
                  </a:lnTo>
                  <a:lnTo>
                    <a:pt x="1864043" y="1422718"/>
                  </a:lnTo>
                  <a:lnTo>
                    <a:pt x="1864996" y="1438593"/>
                  </a:lnTo>
                  <a:lnTo>
                    <a:pt x="1865313" y="1454468"/>
                  </a:lnTo>
                  <a:lnTo>
                    <a:pt x="1864996" y="1472883"/>
                  </a:lnTo>
                  <a:lnTo>
                    <a:pt x="1864043" y="1491616"/>
                  </a:lnTo>
                  <a:lnTo>
                    <a:pt x="1862137" y="1509396"/>
                  </a:lnTo>
                  <a:lnTo>
                    <a:pt x="1859913" y="1527493"/>
                  </a:lnTo>
                  <a:lnTo>
                    <a:pt x="1856419" y="1544956"/>
                  </a:lnTo>
                  <a:lnTo>
                    <a:pt x="1852607" y="1562418"/>
                  </a:lnTo>
                  <a:lnTo>
                    <a:pt x="1847842" y="1579563"/>
                  </a:lnTo>
                  <a:lnTo>
                    <a:pt x="1842442" y="1596073"/>
                  </a:lnTo>
                  <a:lnTo>
                    <a:pt x="1836089" y="1613218"/>
                  </a:lnTo>
                  <a:lnTo>
                    <a:pt x="1829100" y="1630046"/>
                  </a:lnTo>
                  <a:lnTo>
                    <a:pt x="1821159" y="1647508"/>
                  </a:lnTo>
                  <a:lnTo>
                    <a:pt x="1812582" y="1664971"/>
                  </a:lnTo>
                  <a:lnTo>
                    <a:pt x="1803052" y="1682751"/>
                  </a:lnTo>
                  <a:lnTo>
                    <a:pt x="1792570" y="1700531"/>
                  </a:lnTo>
                  <a:lnTo>
                    <a:pt x="1781452" y="1718628"/>
                  </a:lnTo>
                  <a:lnTo>
                    <a:pt x="1769063" y="1737361"/>
                  </a:lnTo>
                  <a:lnTo>
                    <a:pt x="1760168" y="1750061"/>
                  </a:lnTo>
                  <a:lnTo>
                    <a:pt x="1749368" y="1764348"/>
                  </a:lnTo>
                  <a:lnTo>
                    <a:pt x="1736979" y="1779906"/>
                  </a:lnTo>
                  <a:lnTo>
                    <a:pt x="1722685" y="1796733"/>
                  </a:lnTo>
                  <a:lnTo>
                    <a:pt x="1706802" y="1814831"/>
                  </a:lnTo>
                  <a:lnTo>
                    <a:pt x="1689648" y="1834833"/>
                  </a:lnTo>
                  <a:lnTo>
                    <a:pt x="1670589" y="1855471"/>
                  </a:lnTo>
                  <a:lnTo>
                    <a:pt x="1649624" y="1878013"/>
                  </a:lnTo>
                  <a:lnTo>
                    <a:pt x="1610234" y="1919606"/>
                  </a:lnTo>
                  <a:lnTo>
                    <a:pt x="1579103" y="1953896"/>
                  </a:lnTo>
                  <a:lnTo>
                    <a:pt x="1566715" y="1968501"/>
                  </a:lnTo>
                  <a:lnTo>
                    <a:pt x="1555597" y="1980566"/>
                  </a:lnTo>
                  <a:lnTo>
                    <a:pt x="1547020" y="1991044"/>
                  </a:lnTo>
                  <a:lnTo>
                    <a:pt x="1540349" y="1999616"/>
                  </a:lnTo>
                  <a:lnTo>
                    <a:pt x="1534631" y="2006919"/>
                  </a:lnTo>
                  <a:lnTo>
                    <a:pt x="1529231" y="2014539"/>
                  </a:lnTo>
                  <a:lnTo>
                    <a:pt x="1524466" y="2021841"/>
                  </a:lnTo>
                  <a:lnTo>
                    <a:pt x="1519384" y="2029461"/>
                  </a:lnTo>
                  <a:lnTo>
                    <a:pt x="1514937" y="2036764"/>
                  </a:lnTo>
                  <a:lnTo>
                    <a:pt x="1510489" y="2043749"/>
                  </a:lnTo>
                  <a:lnTo>
                    <a:pt x="1506677" y="2051051"/>
                  </a:lnTo>
                  <a:lnTo>
                    <a:pt x="1502866" y="2058036"/>
                  </a:lnTo>
                  <a:lnTo>
                    <a:pt x="1865313" y="2058036"/>
                  </a:lnTo>
                  <a:lnTo>
                    <a:pt x="1865313" y="2254251"/>
                  </a:lnTo>
                  <a:lnTo>
                    <a:pt x="1225550" y="2254251"/>
                  </a:lnTo>
                  <a:lnTo>
                    <a:pt x="1226821" y="2240599"/>
                  </a:lnTo>
                  <a:lnTo>
                    <a:pt x="1228727" y="2226629"/>
                  </a:lnTo>
                  <a:lnTo>
                    <a:pt x="1230633" y="2213294"/>
                  </a:lnTo>
                  <a:lnTo>
                    <a:pt x="1233492" y="2199641"/>
                  </a:lnTo>
                  <a:lnTo>
                    <a:pt x="1236033" y="2186306"/>
                  </a:lnTo>
                  <a:lnTo>
                    <a:pt x="1238892" y="2172654"/>
                  </a:lnTo>
                  <a:lnTo>
                    <a:pt x="1242704" y="2159319"/>
                  </a:lnTo>
                  <a:lnTo>
                    <a:pt x="1246198" y="2145984"/>
                  </a:lnTo>
                  <a:lnTo>
                    <a:pt x="1250328" y="2132966"/>
                  </a:lnTo>
                  <a:lnTo>
                    <a:pt x="1254775" y="2119949"/>
                  </a:lnTo>
                  <a:lnTo>
                    <a:pt x="1259540" y="2106931"/>
                  </a:lnTo>
                  <a:lnTo>
                    <a:pt x="1264305" y="2093914"/>
                  </a:lnTo>
                  <a:lnTo>
                    <a:pt x="1270022" y="2081531"/>
                  </a:lnTo>
                  <a:lnTo>
                    <a:pt x="1275740" y="2068514"/>
                  </a:lnTo>
                  <a:lnTo>
                    <a:pt x="1281458" y="2056131"/>
                  </a:lnTo>
                  <a:lnTo>
                    <a:pt x="1287811" y="2043431"/>
                  </a:lnTo>
                  <a:lnTo>
                    <a:pt x="1294800" y="2030731"/>
                  </a:lnTo>
                  <a:lnTo>
                    <a:pt x="1302741" y="2017396"/>
                  </a:lnTo>
                  <a:lnTo>
                    <a:pt x="1311000" y="2004061"/>
                  </a:lnTo>
                  <a:lnTo>
                    <a:pt x="1320212" y="1989456"/>
                  </a:lnTo>
                  <a:lnTo>
                    <a:pt x="1330377" y="1975169"/>
                  </a:lnTo>
                  <a:lnTo>
                    <a:pt x="1341178" y="1959611"/>
                  </a:lnTo>
                  <a:lnTo>
                    <a:pt x="1352613" y="1944054"/>
                  </a:lnTo>
                  <a:lnTo>
                    <a:pt x="1365320" y="1927544"/>
                  </a:lnTo>
                  <a:lnTo>
                    <a:pt x="1378344" y="1910716"/>
                  </a:lnTo>
                  <a:lnTo>
                    <a:pt x="1392638" y="1893571"/>
                  </a:lnTo>
                  <a:lnTo>
                    <a:pt x="1407251" y="1875791"/>
                  </a:lnTo>
                  <a:lnTo>
                    <a:pt x="1422816" y="1857376"/>
                  </a:lnTo>
                  <a:lnTo>
                    <a:pt x="1439334" y="1838643"/>
                  </a:lnTo>
                  <a:lnTo>
                    <a:pt x="1456488" y="1819593"/>
                  </a:lnTo>
                  <a:lnTo>
                    <a:pt x="1474276" y="1799908"/>
                  </a:lnTo>
                  <a:lnTo>
                    <a:pt x="1493018" y="1779271"/>
                  </a:lnTo>
                  <a:lnTo>
                    <a:pt x="1522560" y="1747521"/>
                  </a:lnTo>
                  <a:lnTo>
                    <a:pt x="1548926" y="1717993"/>
                  </a:lnTo>
                  <a:lnTo>
                    <a:pt x="1572433" y="1691641"/>
                  </a:lnTo>
                  <a:lnTo>
                    <a:pt x="1592445" y="1667828"/>
                  </a:lnTo>
                  <a:lnTo>
                    <a:pt x="1609916" y="1646556"/>
                  </a:lnTo>
                  <a:lnTo>
                    <a:pt x="1624529" y="1627823"/>
                  </a:lnTo>
                  <a:lnTo>
                    <a:pt x="1630882" y="1619568"/>
                  </a:lnTo>
                  <a:lnTo>
                    <a:pt x="1635964" y="1611948"/>
                  </a:lnTo>
                  <a:lnTo>
                    <a:pt x="1640729" y="1604963"/>
                  </a:lnTo>
                  <a:lnTo>
                    <a:pt x="1644541" y="1598931"/>
                  </a:lnTo>
                  <a:lnTo>
                    <a:pt x="1649306" y="1590676"/>
                  </a:lnTo>
                  <a:lnTo>
                    <a:pt x="1653435" y="1582738"/>
                  </a:lnTo>
                  <a:lnTo>
                    <a:pt x="1657565" y="1574483"/>
                  </a:lnTo>
                  <a:lnTo>
                    <a:pt x="1661059" y="1566228"/>
                  </a:lnTo>
                  <a:lnTo>
                    <a:pt x="1664553" y="1557973"/>
                  </a:lnTo>
                  <a:lnTo>
                    <a:pt x="1667412" y="1550036"/>
                  </a:lnTo>
                  <a:lnTo>
                    <a:pt x="1670271" y="1541781"/>
                  </a:lnTo>
                  <a:lnTo>
                    <a:pt x="1673130" y="1533843"/>
                  </a:lnTo>
                  <a:lnTo>
                    <a:pt x="1675036" y="1525588"/>
                  </a:lnTo>
                  <a:lnTo>
                    <a:pt x="1676942" y="1517968"/>
                  </a:lnTo>
                  <a:lnTo>
                    <a:pt x="1678530" y="1509713"/>
                  </a:lnTo>
                  <a:lnTo>
                    <a:pt x="1679801" y="1501776"/>
                  </a:lnTo>
                  <a:lnTo>
                    <a:pt x="1680754" y="1493838"/>
                  </a:lnTo>
                  <a:lnTo>
                    <a:pt x="1681707" y="1485583"/>
                  </a:lnTo>
                  <a:lnTo>
                    <a:pt x="1682342" y="1477646"/>
                  </a:lnTo>
                  <a:lnTo>
                    <a:pt x="1682342" y="1469708"/>
                  </a:lnTo>
                  <a:lnTo>
                    <a:pt x="1682342" y="1460818"/>
                  </a:lnTo>
                  <a:lnTo>
                    <a:pt x="1682025" y="1452563"/>
                  </a:lnTo>
                  <a:lnTo>
                    <a:pt x="1681389" y="1444308"/>
                  </a:lnTo>
                  <a:lnTo>
                    <a:pt x="1680119" y="1436371"/>
                  </a:lnTo>
                  <a:lnTo>
                    <a:pt x="1678848" y="1428433"/>
                  </a:lnTo>
                  <a:lnTo>
                    <a:pt x="1677577" y="1421448"/>
                  </a:lnTo>
                  <a:lnTo>
                    <a:pt x="1675989" y="1414146"/>
                  </a:lnTo>
                  <a:lnTo>
                    <a:pt x="1674083" y="1407161"/>
                  </a:lnTo>
                  <a:lnTo>
                    <a:pt x="1671860" y="1400493"/>
                  </a:lnTo>
                  <a:lnTo>
                    <a:pt x="1669318" y="1393826"/>
                  </a:lnTo>
                  <a:lnTo>
                    <a:pt x="1666777" y="1388111"/>
                  </a:lnTo>
                  <a:lnTo>
                    <a:pt x="1663918" y="1382078"/>
                  </a:lnTo>
                  <a:lnTo>
                    <a:pt x="1660424" y="1376363"/>
                  </a:lnTo>
                  <a:lnTo>
                    <a:pt x="1657247" y="1370966"/>
                  </a:lnTo>
                  <a:lnTo>
                    <a:pt x="1653435" y="1365886"/>
                  </a:lnTo>
                  <a:lnTo>
                    <a:pt x="1649624" y="1361123"/>
                  </a:lnTo>
                  <a:lnTo>
                    <a:pt x="1645176" y="1356361"/>
                  </a:lnTo>
                  <a:lnTo>
                    <a:pt x="1640729" y="1352233"/>
                  </a:lnTo>
                  <a:lnTo>
                    <a:pt x="1635964" y="1348106"/>
                  </a:lnTo>
                  <a:lnTo>
                    <a:pt x="1631517" y="1344296"/>
                  </a:lnTo>
                  <a:lnTo>
                    <a:pt x="1626434" y="1340803"/>
                  </a:lnTo>
                  <a:lnTo>
                    <a:pt x="1621352" y="1337946"/>
                  </a:lnTo>
                  <a:lnTo>
                    <a:pt x="1615952" y="1335088"/>
                  </a:lnTo>
                  <a:lnTo>
                    <a:pt x="1610234" y="1332231"/>
                  </a:lnTo>
                  <a:lnTo>
                    <a:pt x="1604516" y="1330326"/>
                  </a:lnTo>
                  <a:lnTo>
                    <a:pt x="1598481" y="1328421"/>
                  </a:lnTo>
                  <a:lnTo>
                    <a:pt x="1592445" y="1326833"/>
                  </a:lnTo>
                  <a:lnTo>
                    <a:pt x="1586092" y="1325563"/>
                  </a:lnTo>
                  <a:lnTo>
                    <a:pt x="1579739" y="1324611"/>
                  </a:lnTo>
                  <a:lnTo>
                    <a:pt x="1572750" y="1323341"/>
                  </a:lnTo>
                  <a:lnTo>
                    <a:pt x="1565762" y="1323023"/>
                  </a:lnTo>
                  <a:lnTo>
                    <a:pt x="1558773" y="1323023"/>
                  </a:lnTo>
                  <a:lnTo>
                    <a:pt x="1551785" y="1323023"/>
                  </a:lnTo>
                  <a:lnTo>
                    <a:pt x="1544796" y="1323658"/>
                  </a:lnTo>
                  <a:lnTo>
                    <a:pt x="1538126" y="1324611"/>
                  </a:lnTo>
                  <a:lnTo>
                    <a:pt x="1531772" y="1325563"/>
                  </a:lnTo>
                  <a:lnTo>
                    <a:pt x="1525419" y="1326833"/>
                  </a:lnTo>
                  <a:lnTo>
                    <a:pt x="1519066" y="1328738"/>
                  </a:lnTo>
                  <a:lnTo>
                    <a:pt x="1513031" y="1330643"/>
                  </a:lnTo>
                  <a:lnTo>
                    <a:pt x="1507630" y="1333183"/>
                  </a:lnTo>
                  <a:lnTo>
                    <a:pt x="1501913" y="1335723"/>
                  </a:lnTo>
                  <a:lnTo>
                    <a:pt x="1496512" y="1338581"/>
                  </a:lnTo>
                  <a:lnTo>
                    <a:pt x="1491112" y="1342073"/>
                  </a:lnTo>
                  <a:lnTo>
                    <a:pt x="1486030" y="1345566"/>
                  </a:lnTo>
                  <a:lnTo>
                    <a:pt x="1481265" y="1349058"/>
                  </a:lnTo>
                  <a:lnTo>
                    <a:pt x="1476500" y="1353503"/>
                  </a:lnTo>
                  <a:lnTo>
                    <a:pt x="1472370" y="1357948"/>
                  </a:lnTo>
                  <a:lnTo>
                    <a:pt x="1467606" y="1363028"/>
                  </a:lnTo>
                  <a:lnTo>
                    <a:pt x="1463794" y="1367791"/>
                  </a:lnTo>
                  <a:lnTo>
                    <a:pt x="1459664" y="1373506"/>
                  </a:lnTo>
                  <a:lnTo>
                    <a:pt x="1456170" y="1379538"/>
                  </a:lnTo>
                  <a:lnTo>
                    <a:pt x="1452993" y="1386206"/>
                  </a:lnTo>
                  <a:lnTo>
                    <a:pt x="1449499" y="1392873"/>
                  </a:lnTo>
                  <a:lnTo>
                    <a:pt x="1446640" y="1400176"/>
                  </a:lnTo>
                  <a:lnTo>
                    <a:pt x="1443781" y="1407796"/>
                  </a:lnTo>
                  <a:lnTo>
                    <a:pt x="1441240" y="1415733"/>
                  </a:lnTo>
                  <a:lnTo>
                    <a:pt x="1439016" y="1424306"/>
                  </a:lnTo>
                  <a:lnTo>
                    <a:pt x="1436793" y="1433196"/>
                  </a:lnTo>
                  <a:lnTo>
                    <a:pt x="1435204" y="1442403"/>
                  </a:lnTo>
                  <a:lnTo>
                    <a:pt x="1432981" y="1452246"/>
                  </a:lnTo>
                  <a:lnTo>
                    <a:pt x="1431710" y="1462406"/>
                  </a:lnTo>
                  <a:lnTo>
                    <a:pt x="1430440" y="1472883"/>
                  </a:lnTo>
                  <a:lnTo>
                    <a:pt x="1429487" y="1483996"/>
                  </a:lnTo>
                  <a:lnTo>
                    <a:pt x="1428851" y="1495108"/>
                  </a:lnTo>
                  <a:lnTo>
                    <a:pt x="1246833" y="1474153"/>
                  </a:lnTo>
                  <a:lnTo>
                    <a:pt x="1249375" y="1452563"/>
                  </a:lnTo>
                  <a:lnTo>
                    <a:pt x="1252234" y="1432243"/>
                  </a:lnTo>
                  <a:lnTo>
                    <a:pt x="1255410" y="1412241"/>
                  </a:lnTo>
                  <a:lnTo>
                    <a:pt x="1259540" y="1392873"/>
                  </a:lnTo>
                  <a:lnTo>
                    <a:pt x="1263669" y="1374776"/>
                  </a:lnTo>
                  <a:lnTo>
                    <a:pt x="1269069" y="1356996"/>
                  </a:lnTo>
                  <a:lnTo>
                    <a:pt x="1274470" y="1340168"/>
                  </a:lnTo>
                  <a:lnTo>
                    <a:pt x="1280505" y="1324611"/>
                  </a:lnTo>
                  <a:lnTo>
                    <a:pt x="1283682" y="1316673"/>
                  </a:lnTo>
                  <a:lnTo>
                    <a:pt x="1287176" y="1309053"/>
                  </a:lnTo>
                  <a:lnTo>
                    <a:pt x="1290670" y="1301751"/>
                  </a:lnTo>
                  <a:lnTo>
                    <a:pt x="1294482" y="1294448"/>
                  </a:lnTo>
                  <a:lnTo>
                    <a:pt x="1298294" y="1287463"/>
                  </a:lnTo>
                  <a:lnTo>
                    <a:pt x="1302423" y="1281113"/>
                  </a:lnTo>
                  <a:lnTo>
                    <a:pt x="1306235" y="1274446"/>
                  </a:lnTo>
                  <a:lnTo>
                    <a:pt x="1310683" y="1267778"/>
                  </a:lnTo>
                  <a:lnTo>
                    <a:pt x="1314812" y="1261746"/>
                  </a:lnTo>
                  <a:lnTo>
                    <a:pt x="1318942" y="1255713"/>
                  </a:lnTo>
                  <a:lnTo>
                    <a:pt x="1323707" y="1249998"/>
                  </a:lnTo>
                  <a:lnTo>
                    <a:pt x="1328789" y="1244283"/>
                  </a:lnTo>
                  <a:lnTo>
                    <a:pt x="1333554" y="1238886"/>
                  </a:lnTo>
                  <a:lnTo>
                    <a:pt x="1338636" y="1233806"/>
                  </a:lnTo>
                  <a:lnTo>
                    <a:pt x="1343719" y="1228726"/>
                  </a:lnTo>
                  <a:lnTo>
                    <a:pt x="1349119" y="1223963"/>
                  </a:lnTo>
                  <a:lnTo>
                    <a:pt x="1359920" y="1214756"/>
                  </a:lnTo>
                  <a:lnTo>
                    <a:pt x="1371038" y="1206183"/>
                  </a:lnTo>
                  <a:lnTo>
                    <a:pt x="1382791" y="1197928"/>
                  </a:lnTo>
                  <a:lnTo>
                    <a:pt x="1394544" y="1190626"/>
                  </a:lnTo>
                  <a:lnTo>
                    <a:pt x="1406615" y="1183958"/>
                  </a:lnTo>
                  <a:lnTo>
                    <a:pt x="1419322" y="1177608"/>
                  </a:lnTo>
                  <a:lnTo>
                    <a:pt x="1432028" y="1171893"/>
                  </a:lnTo>
                  <a:lnTo>
                    <a:pt x="1445370" y="1167131"/>
                  </a:lnTo>
                  <a:lnTo>
                    <a:pt x="1459029" y="1162368"/>
                  </a:lnTo>
                  <a:lnTo>
                    <a:pt x="1473006" y="1158558"/>
                  </a:lnTo>
                  <a:lnTo>
                    <a:pt x="1487300" y="1155066"/>
                  </a:lnTo>
                  <a:lnTo>
                    <a:pt x="1501595" y="1152526"/>
                  </a:lnTo>
                  <a:lnTo>
                    <a:pt x="1516525" y="1150621"/>
                  </a:lnTo>
                  <a:lnTo>
                    <a:pt x="1532090" y="1149351"/>
                  </a:lnTo>
                  <a:lnTo>
                    <a:pt x="1547338" y="1148081"/>
                  </a:lnTo>
                  <a:lnTo>
                    <a:pt x="1563221" y="1147763"/>
                  </a:lnTo>
                  <a:close/>
                  <a:moveTo>
                    <a:pt x="828378" y="1147763"/>
                  </a:moveTo>
                  <a:lnTo>
                    <a:pt x="976313" y="1147763"/>
                  </a:lnTo>
                  <a:lnTo>
                    <a:pt x="976313" y="2254251"/>
                  </a:lnTo>
                  <a:lnTo>
                    <a:pt x="794166" y="2254251"/>
                  </a:lnTo>
                  <a:lnTo>
                    <a:pt x="794166" y="1458278"/>
                  </a:lnTo>
                  <a:lnTo>
                    <a:pt x="781178" y="1471613"/>
                  </a:lnTo>
                  <a:lnTo>
                    <a:pt x="768507" y="1484631"/>
                  </a:lnTo>
                  <a:lnTo>
                    <a:pt x="755519" y="1497013"/>
                  </a:lnTo>
                  <a:lnTo>
                    <a:pt x="741897" y="1509078"/>
                  </a:lnTo>
                  <a:lnTo>
                    <a:pt x="727959" y="1520508"/>
                  </a:lnTo>
                  <a:lnTo>
                    <a:pt x="714338" y="1531621"/>
                  </a:lnTo>
                  <a:lnTo>
                    <a:pt x="699766" y="1542098"/>
                  </a:lnTo>
                  <a:lnTo>
                    <a:pt x="685511" y="1552258"/>
                  </a:lnTo>
                  <a:lnTo>
                    <a:pt x="670622" y="1562418"/>
                  </a:lnTo>
                  <a:lnTo>
                    <a:pt x="655417" y="1571626"/>
                  </a:lnTo>
                  <a:lnTo>
                    <a:pt x="639895" y="1580516"/>
                  </a:lnTo>
                  <a:lnTo>
                    <a:pt x="624373" y="1589088"/>
                  </a:lnTo>
                  <a:lnTo>
                    <a:pt x="608534" y="1597026"/>
                  </a:lnTo>
                  <a:lnTo>
                    <a:pt x="592061" y="1604328"/>
                  </a:lnTo>
                  <a:lnTo>
                    <a:pt x="575589" y="1611631"/>
                  </a:lnTo>
                  <a:lnTo>
                    <a:pt x="558800" y="1618298"/>
                  </a:lnTo>
                  <a:lnTo>
                    <a:pt x="558800" y="1426846"/>
                  </a:lnTo>
                  <a:lnTo>
                    <a:pt x="567670" y="1423353"/>
                  </a:lnTo>
                  <a:lnTo>
                    <a:pt x="576856" y="1419226"/>
                  </a:lnTo>
                  <a:lnTo>
                    <a:pt x="586043" y="1415098"/>
                  </a:lnTo>
                  <a:lnTo>
                    <a:pt x="595229" y="1410018"/>
                  </a:lnTo>
                  <a:lnTo>
                    <a:pt x="604416" y="1405256"/>
                  </a:lnTo>
                  <a:lnTo>
                    <a:pt x="613919" y="1399541"/>
                  </a:lnTo>
                  <a:lnTo>
                    <a:pt x="623739" y="1393508"/>
                  </a:lnTo>
                  <a:lnTo>
                    <a:pt x="633243" y="1387793"/>
                  </a:lnTo>
                  <a:lnTo>
                    <a:pt x="643063" y="1381126"/>
                  </a:lnTo>
                  <a:lnTo>
                    <a:pt x="652883" y="1373823"/>
                  </a:lnTo>
                  <a:lnTo>
                    <a:pt x="662703" y="1366521"/>
                  </a:lnTo>
                  <a:lnTo>
                    <a:pt x="672523" y="1358583"/>
                  </a:lnTo>
                  <a:lnTo>
                    <a:pt x="682660" y="1350963"/>
                  </a:lnTo>
                  <a:lnTo>
                    <a:pt x="692797" y="1342391"/>
                  </a:lnTo>
                  <a:lnTo>
                    <a:pt x="703567" y="1333501"/>
                  </a:lnTo>
                  <a:lnTo>
                    <a:pt x="713704" y="1323976"/>
                  </a:lnTo>
                  <a:lnTo>
                    <a:pt x="723841" y="1314451"/>
                  </a:lnTo>
                  <a:lnTo>
                    <a:pt x="733661" y="1304608"/>
                  </a:lnTo>
                  <a:lnTo>
                    <a:pt x="743164" y="1294766"/>
                  </a:lnTo>
                  <a:lnTo>
                    <a:pt x="752034" y="1284923"/>
                  </a:lnTo>
                  <a:lnTo>
                    <a:pt x="760904" y="1274446"/>
                  </a:lnTo>
                  <a:lnTo>
                    <a:pt x="769140" y="1263968"/>
                  </a:lnTo>
                  <a:lnTo>
                    <a:pt x="776743" y="1253173"/>
                  </a:lnTo>
                  <a:lnTo>
                    <a:pt x="784345" y="1242378"/>
                  </a:lnTo>
                  <a:lnTo>
                    <a:pt x="791315" y="1231266"/>
                  </a:lnTo>
                  <a:lnTo>
                    <a:pt x="797650" y="1219836"/>
                  </a:lnTo>
                  <a:lnTo>
                    <a:pt x="803669" y="1208406"/>
                  </a:lnTo>
                  <a:lnTo>
                    <a:pt x="809688" y="1196658"/>
                  </a:lnTo>
                  <a:lnTo>
                    <a:pt x="814756" y="1184911"/>
                  </a:lnTo>
                  <a:lnTo>
                    <a:pt x="819825" y="1172528"/>
                  </a:lnTo>
                  <a:lnTo>
                    <a:pt x="824259" y="1160463"/>
                  </a:lnTo>
                  <a:lnTo>
                    <a:pt x="828378" y="1147763"/>
                  </a:lnTo>
                  <a:close/>
                  <a:moveTo>
                    <a:pt x="181634" y="1037623"/>
                  </a:moveTo>
                  <a:lnTo>
                    <a:pt x="181634" y="2421740"/>
                  </a:lnTo>
                  <a:lnTo>
                    <a:pt x="2242479" y="2421740"/>
                  </a:lnTo>
                  <a:lnTo>
                    <a:pt x="2242479" y="1037623"/>
                  </a:lnTo>
                  <a:lnTo>
                    <a:pt x="181634" y="1037623"/>
                  </a:lnTo>
                  <a:close/>
                  <a:moveTo>
                    <a:pt x="107329" y="555625"/>
                  </a:moveTo>
                  <a:lnTo>
                    <a:pt x="113045" y="555625"/>
                  </a:lnTo>
                  <a:lnTo>
                    <a:pt x="362950" y="555625"/>
                  </a:lnTo>
                  <a:lnTo>
                    <a:pt x="362950" y="705714"/>
                  </a:lnTo>
                  <a:lnTo>
                    <a:pt x="363267" y="712695"/>
                  </a:lnTo>
                  <a:lnTo>
                    <a:pt x="363585" y="719676"/>
                  </a:lnTo>
                  <a:lnTo>
                    <a:pt x="364220" y="726339"/>
                  </a:lnTo>
                  <a:lnTo>
                    <a:pt x="365173" y="733003"/>
                  </a:lnTo>
                  <a:lnTo>
                    <a:pt x="366443" y="739666"/>
                  </a:lnTo>
                  <a:lnTo>
                    <a:pt x="368348" y="746330"/>
                  </a:lnTo>
                  <a:lnTo>
                    <a:pt x="369936" y="752676"/>
                  </a:lnTo>
                  <a:lnTo>
                    <a:pt x="371841" y="758705"/>
                  </a:lnTo>
                  <a:lnTo>
                    <a:pt x="374064" y="765051"/>
                  </a:lnTo>
                  <a:lnTo>
                    <a:pt x="376922" y="771080"/>
                  </a:lnTo>
                  <a:lnTo>
                    <a:pt x="379462" y="776474"/>
                  </a:lnTo>
                  <a:lnTo>
                    <a:pt x="382320" y="782186"/>
                  </a:lnTo>
                  <a:lnTo>
                    <a:pt x="385495" y="787263"/>
                  </a:lnTo>
                  <a:lnTo>
                    <a:pt x="388988" y="792657"/>
                  </a:lnTo>
                  <a:lnTo>
                    <a:pt x="392164" y="797734"/>
                  </a:lnTo>
                  <a:lnTo>
                    <a:pt x="396292" y="802494"/>
                  </a:lnTo>
                  <a:lnTo>
                    <a:pt x="400102" y="806936"/>
                  </a:lnTo>
                  <a:lnTo>
                    <a:pt x="404230" y="811061"/>
                  </a:lnTo>
                  <a:lnTo>
                    <a:pt x="408358" y="815504"/>
                  </a:lnTo>
                  <a:lnTo>
                    <a:pt x="413121" y="818994"/>
                  </a:lnTo>
                  <a:lnTo>
                    <a:pt x="417567" y="822485"/>
                  </a:lnTo>
                  <a:lnTo>
                    <a:pt x="422330" y="825975"/>
                  </a:lnTo>
                  <a:lnTo>
                    <a:pt x="427093" y="828831"/>
                  </a:lnTo>
                  <a:lnTo>
                    <a:pt x="432174" y="831687"/>
                  </a:lnTo>
                  <a:lnTo>
                    <a:pt x="437572" y="834225"/>
                  </a:lnTo>
                  <a:lnTo>
                    <a:pt x="442653" y="836446"/>
                  </a:lnTo>
                  <a:lnTo>
                    <a:pt x="448051" y="838033"/>
                  </a:lnTo>
                  <a:lnTo>
                    <a:pt x="453449" y="839620"/>
                  </a:lnTo>
                  <a:lnTo>
                    <a:pt x="458847" y="841206"/>
                  </a:lnTo>
                  <a:lnTo>
                    <a:pt x="464881" y="841841"/>
                  </a:lnTo>
                  <a:lnTo>
                    <a:pt x="470279" y="842475"/>
                  </a:lnTo>
                  <a:lnTo>
                    <a:pt x="476312" y="842475"/>
                  </a:lnTo>
                  <a:lnTo>
                    <a:pt x="734474" y="842475"/>
                  </a:lnTo>
                  <a:lnTo>
                    <a:pt x="740189" y="842475"/>
                  </a:lnTo>
                  <a:lnTo>
                    <a:pt x="745905" y="841841"/>
                  </a:lnTo>
                  <a:lnTo>
                    <a:pt x="751621" y="841206"/>
                  </a:lnTo>
                  <a:lnTo>
                    <a:pt x="757337" y="839620"/>
                  </a:lnTo>
                  <a:lnTo>
                    <a:pt x="762735" y="838033"/>
                  </a:lnTo>
                  <a:lnTo>
                    <a:pt x="768133" y="836446"/>
                  </a:lnTo>
                  <a:lnTo>
                    <a:pt x="773531" y="834225"/>
                  </a:lnTo>
                  <a:lnTo>
                    <a:pt x="778612" y="831687"/>
                  </a:lnTo>
                  <a:lnTo>
                    <a:pt x="783693" y="828831"/>
                  </a:lnTo>
                  <a:lnTo>
                    <a:pt x="788456" y="825975"/>
                  </a:lnTo>
                  <a:lnTo>
                    <a:pt x="793219" y="822485"/>
                  </a:lnTo>
                  <a:lnTo>
                    <a:pt x="797664" y="818994"/>
                  </a:lnTo>
                  <a:lnTo>
                    <a:pt x="802110" y="815504"/>
                  </a:lnTo>
                  <a:lnTo>
                    <a:pt x="806238" y="811061"/>
                  </a:lnTo>
                  <a:lnTo>
                    <a:pt x="810684" y="806936"/>
                  </a:lnTo>
                  <a:lnTo>
                    <a:pt x="814494" y="802494"/>
                  </a:lnTo>
                  <a:lnTo>
                    <a:pt x="818305" y="797734"/>
                  </a:lnTo>
                  <a:lnTo>
                    <a:pt x="821798" y="792657"/>
                  </a:lnTo>
                  <a:lnTo>
                    <a:pt x="824973" y="787263"/>
                  </a:lnTo>
                  <a:lnTo>
                    <a:pt x="828466" y="782186"/>
                  </a:lnTo>
                  <a:lnTo>
                    <a:pt x="831324" y="776474"/>
                  </a:lnTo>
                  <a:lnTo>
                    <a:pt x="833864" y="771080"/>
                  </a:lnTo>
                  <a:lnTo>
                    <a:pt x="836405" y="765051"/>
                  </a:lnTo>
                  <a:lnTo>
                    <a:pt x="838627" y="758705"/>
                  </a:lnTo>
                  <a:lnTo>
                    <a:pt x="840533" y="752676"/>
                  </a:lnTo>
                  <a:lnTo>
                    <a:pt x="842438" y="746330"/>
                  </a:lnTo>
                  <a:lnTo>
                    <a:pt x="844343" y="739666"/>
                  </a:lnTo>
                  <a:lnTo>
                    <a:pt x="845296" y="733003"/>
                  </a:lnTo>
                  <a:lnTo>
                    <a:pt x="846248" y="726339"/>
                  </a:lnTo>
                  <a:lnTo>
                    <a:pt x="847201" y="719676"/>
                  </a:lnTo>
                  <a:lnTo>
                    <a:pt x="847518" y="712695"/>
                  </a:lnTo>
                  <a:lnTo>
                    <a:pt x="847518" y="705714"/>
                  </a:lnTo>
                  <a:lnTo>
                    <a:pt x="847518" y="555625"/>
                  </a:lnTo>
                  <a:lnTo>
                    <a:pt x="1591837" y="555625"/>
                  </a:lnTo>
                  <a:lnTo>
                    <a:pt x="1591837" y="719993"/>
                  </a:lnTo>
                  <a:lnTo>
                    <a:pt x="1591837" y="727291"/>
                  </a:lnTo>
                  <a:lnTo>
                    <a:pt x="1592472" y="733955"/>
                  </a:lnTo>
                  <a:lnTo>
                    <a:pt x="1593424" y="740618"/>
                  </a:lnTo>
                  <a:lnTo>
                    <a:pt x="1594377" y="747599"/>
                  </a:lnTo>
                  <a:lnTo>
                    <a:pt x="1595647" y="754263"/>
                  </a:lnTo>
                  <a:lnTo>
                    <a:pt x="1596917" y="760609"/>
                  </a:lnTo>
                  <a:lnTo>
                    <a:pt x="1598822" y="766955"/>
                  </a:lnTo>
                  <a:lnTo>
                    <a:pt x="1600728" y="773301"/>
                  </a:lnTo>
                  <a:lnTo>
                    <a:pt x="1603268" y="779013"/>
                  </a:lnTo>
                  <a:lnTo>
                    <a:pt x="1605491" y="785042"/>
                  </a:lnTo>
                  <a:lnTo>
                    <a:pt x="1608349" y="791071"/>
                  </a:lnTo>
                  <a:lnTo>
                    <a:pt x="1611207" y="796148"/>
                  </a:lnTo>
                  <a:lnTo>
                    <a:pt x="1614382" y="801859"/>
                  </a:lnTo>
                  <a:lnTo>
                    <a:pt x="1617557" y="806936"/>
                  </a:lnTo>
                  <a:lnTo>
                    <a:pt x="1621368" y="811696"/>
                  </a:lnTo>
                  <a:lnTo>
                    <a:pt x="1624861" y="816773"/>
                  </a:lnTo>
                  <a:lnTo>
                    <a:pt x="1628989" y="821215"/>
                  </a:lnTo>
                  <a:lnTo>
                    <a:pt x="1633117" y="825658"/>
                  </a:lnTo>
                  <a:lnTo>
                    <a:pt x="1637563" y="829466"/>
                  </a:lnTo>
                  <a:lnTo>
                    <a:pt x="1641691" y="833591"/>
                  </a:lnTo>
                  <a:lnTo>
                    <a:pt x="1646454" y="836764"/>
                  </a:lnTo>
                  <a:lnTo>
                    <a:pt x="1651217" y="839937"/>
                  </a:lnTo>
                  <a:lnTo>
                    <a:pt x="1655980" y="843427"/>
                  </a:lnTo>
                  <a:lnTo>
                    <a:pt x="1661061" y="845966"/>
                  </a:lnTo>
                  <a:lnTo>
                    <a:pt x="1666141" y="848187"/>
                  </a:lnTo>
                  <a:lnTo>
                    <a:pt x="1671222" y="850726"/>
                  </a:lnTo>
                  <a:lnTo>
                    <a:pt x="1676620" y="852629"/>
                  </a:lnTo>
                  <a:lnTo>
                    <a:pt x="1682336" y="853899"/>
                  </a:lnTo>
                  <a:lnTo>
                    <a:pt x="1687734" y="855168"/>
                  </a:lnTo>
                  <a:lnTo>
                    <a:pt x="1693450" y="855803"/>
                  </a:lnTo>
                  <a:lnTo>
                    <a:pt x="1699483" y="856437"/>
                  </a:lnTo>
                  <a:lnTo>
                    <a:pt x="1704881" y="856754"/>
                  </a:lnTo>
                  <a:lnTo>
                    <a:pt x="1963043" y="856754"/>
                  </a:lnTo>
                  <a:lnTo>
                    <a:pt x="1969076" y="856437"/>
                  </a:lnTo>
                  <a:lnTo>
                    <a:pt x="1974792" y="855803"/>
                  </a:lnTo>
                  <a:lnTo>
                    <a:pt x="1980507" y="855168"/>
                  </a:lnTo>
                  <a:lnTo>
                    <a:pt x="1985906" y="853899"/>
                  </a:lnTo>
                  <a:lnTo>
                    <a:pt x="1991621" y="852629"/>
                  </a:lnTo>
                  <a:lnTo>
                    <a:pt x="1996702" y="850726"/>
                  </a:lnTo>
                  <a:lnTo>
                    <a:pt x="2002100" y="848187"/>
                  </a:lnTo>
                  <a:lnTo>
                    <a:pt x="2007181" y="845966"/>
                  </a:lnTo>
                  <a:lnTo>
                    <a:pt x="2012262" y="843427"/>
                  </a:lnTo>
                  <a:lnTo>
                    <a:pt x="2017342" y="839937"/>
                  </a:lnTo>
                  <a:lnTo>
                    <a:pt x="2021788" y="836764"/>
                  </a:lnTo>
                  <a:lnTo>
                    <a:pt x="2026551" y="833591"/>
                  </a:lnTo>
                  <a:lnTo>
                    <a:pt x="2030997" y="829466"/>
                  </a:lnTo>
                  <a:lnTo>
                    <a:pt x="2035442" y="825658"/>
                  </a:lnTo>
                  <a:lnTo>
                    <a:pt x="2039253" y="821215"/>
                  </a:lnTo>
                  <a:lnTo>
                    <a:pt x="2043381" y="816773"/>
                  </a:lnTo>
                  <a:lnTo>
                    <a:pt x="2047191" y="811696"/>
                  </a:lnTo>
                  <a:lnTo>
                    <a:pt x="2050367" y="806936"/>
                  </a:lnTo>
                  <a:lnTo>
                    <a:pt x="2054177" y="801859"/>
                  </a:lnTo>
                  <a:lnTo>
                    <a:pt x="2057035" y="796148"/>
                  </a:lnTo>
                  <a:lnTo>
                    <a:pt x="2059893" y="791071"/>
                  </a:lnTo>
                  <a:lnTo>
                    <a:pt x="2062751" y="785042"/>
                  </a:lnTo>
                  <a:lnTo>
                    <a:pt x="2065291" y="779013"/>
                  </a:lnTo>
                  <a:lnTo>
                    <a:pt x="2067514" y="773301"/>
                  </a:lnTo>
                  <a:lnTo>
                    <a:pt x="2069419" y="766955"/>
                  </a:lnTo>
                  <a:lnTo>
                    <a:pt x="2071324" y="760609"/>
                  </a:lnTo>
                  <a:lnTo>
                    <a:pt x="2072912" y="754263"/>
                  </a:lnTo>
                  <a:lnTo>
                    <a:pt x="2074182" y="747599"/>
                  </a:lnTo>
                  <a:lnTo>
                    <a:pt x="2075135" y="740618"/>
                  </a:lnTo>
                  <a:lnTo>
                    <a:pt x="2075770" y="733955"/>
                  </a:lnTo>
                  <a:lnTo>
                    <a:pt x="2076088" y="727291"/>
                  </a:lnTo>
                  <a:lnTo>
                    <a:pt x="2076405" y="719993"/>
                  </a:lnTo>
                  <a:lnTo>
                    <a:pt x="2076405" y="555625"/>
                  </a:lnTo>
                  <a:lnTo>
                    <a:pt x="2311068" y="555625"/>
                  </a:lnTo>
                  <a:lnTo>
                    <a:pt x="2316467" y="555625"/>
                  </a:lnTo>
                  <a:lnTo>
                    <a:pt x="2322500" y="556260"/>
                  </a:lnTo>
                  <a:lnTo>
                    <a:pt x="2328216" y="557212"/>
                  </a:lnTo>
                  <a:lnTo>
                    <a:pt x="2333614" y="558164"/>
                  </a:lnTo>
                  <a:lnTo>
                    <a:pt x="2339330" y="559750"/>
                  </a:lnTo>
                  <a:lnTo>
                    <a:pt x="2344728" y="561654"/>
                  </a:lnTo>
                  <a:lnTo>
                    <a:pt x="2349808" y="563875"/>
                  </a:lnTo>
                  <a:lnTo>
                    <a:pt x="2354889" y="566096"/>
                  </a:lnTo>
                  <a:lnTo>
                    <a:pt x="2359970" y="569270"/>
                  </a:lnTo>
                  <a:lnTo>
                    <a:pt x="2365050" y="572125"/>
                  </a:lnTo>
                  <a:lnTo>
                    <a:pt x="2369813" y="575299"/>
                  </a:lnTo>
                  <a:lnTo>
                    <a:pt x="2374259" y="579106"/>
                  </a:lnTo>
                  <a:lnTo>
                    <a:pt x="2378705" y="582597"/>
                  </a:lnTo>
                  <a:lnTo>
                    <a:pt x="2382833" y="587039"/>
                  </a:lnTo>
                  <a:lnTo>
                    <a:pt x="2386961" y="591164"/>
                  </a:lnTo>
                  <a:lnTo>
                    <a:pt x="2391089" y="595607"/>
                  </a:lnTo>
                  <a:lnTo>
                    <a:pt x="2394582" y="600366"/>
                  </a:lnTo>
                  <a:lnTo>
                    <a:pt x="2398392" y="605443"/>
                  </a:lnTo>
                  <a:lnTo>
                    <a:pt x="2401567" y="610520"/>
                  </a:lnTo>
                  <a:lnTo>
                    <a:pt x="2405061" y="615915"/>
                  </a:lnTo>
                  <a:lnTo>
                    <a:pt x="2407919" y="621309"/>
                  </a:lnTo>
                  <a:lnTo>
                    <a:pt x="2410459" y="627020"/>
                  </a:lnTo>
                  <a:lnTo>
                    <a:pt x="2412681" y="633049"/>
                  </a:lnTo>
                  <a:lnTo>
                    <a:pt x="2415222" y="638761"/>
                  </a:lnTo>
                  <a:lnTo>
                    <a:pt x="2417127" y="645107"/>
                  </a:lnTo>
                  <a:lnTo>
                    <a:pt x="2419032" y="651771"/>
                  </a:lnTo>
                  <a:lnTo>
                    <a:pt x="2420620" y="658117"/>
                  </a:lnTo>
                  <a:lnTo>
                    <a:pt x="2421573" y="664463"/>
                  </a:lnTo>
                  <a:lnTo>
                    <a:pt x="2422843" y="671444"/>
                  </a:lnTo>
                  <a:lnTo>
                    <a:pt x="2423795" y="678425"/>
                  </a:lnTo>
                  <a:lnTo>
                    <a:pt x="2424113" y="685406"/>
                  </a:lnTo>
                  <a:lnTo>
                    <a:pt x="2424113" y="692387"/>
                  </a:lnTo>
                  <a:lnTo>
                    <a:pt x="2424113" y="2566434"/>
                  </a:lnTo>
                  <a:lnTo>
                    <a:pt x="2424113" y="2573732"/>
                  </a:lnTo>
                  <a:lnTo>
                    <a:pt x="2423795" y="2580713"/>
                  </a:lnTo>
                  <a:lnTo>
                    <a:pt x="2422843" y="2587694"/>
                  </a:lnTo>
                  <a:lnTo>
                    <a:pt x="2421573" y="2594040"/>
                  </a:lnTo>
                  <a:lnTo>
                    <a:pt x="2420620" y="2600704"/>
                  </a:lnTo>
                  <a:lnTo>
                    <a:pt x="2419032" y="2607368"/>
                  </a:lnTo>
                  <a:lnTo>
                    <a:pt x="2417127" y="2613396"/>
                  </a:lnTo>
                  <a:lnTo>
                    <a:pt x="2415222" y="2619743"/>
                  </a:lnTo>
                  <a:lnTo>
                    <a:pt x="2412681" y="2625772"/>
                  </a:lnTo>
                  <a:lnTo>
                    <a:pt x="2410459" y="2631801"/>
                  </a:lnTo>
                  <a:lnTo>
                    <a:pt x="2407919" y="2637512"/>
                  </a:lnTo>
                  <a:lnTo>
                    <a:pt x="2405061" y="2643224"/>
                  </a:lnTo>
                  <a:lnTo>
                    <a:pt x="2401567" y="2648301"/>
                  </a:lnTo>
                  <a:lnTo>
                    <a:pt x="2398392" y="2653695"/>
                  </a:lnTo>
                  <a:lnTo>
                    <a:pt x="2394582" y="2658772"/>
                  </a:lnTo>
                  <a:lnTo>
                    <a:pt x="2391089" y="2663214"/>
                  </a:lnTo>
                  <a:lnTo>
                    <a:pt x="2386961" y="2667974"/>
                  </a:lnTo>
                  <a:lnTo>
                    <a:pt x="2382833" y="2672099"/>
                  </a:lnTo>
                  <a:lnTo>
                    <a:pt x="2378705" y="2676224"/>
                  </a:lnTo>
                  <a:lnTo>
                    <a:pt x="2374259" y="2680032"/>
                  </a:lnTo>
                  <a:lnTo>
                    <a:pt x="2369813" y="2683522"/>
                  </a:lnTo>
                  <a:lnTo>
                    <a:pt x="2365050" y="2687013"/>
                  </a:lnTo>
                  <a:lnTo>
                    <a:pt x="2359970" y="2689869"/>
                  </a:lnTo>
                  <a:lnTo>
                    <a:pt x="2354889" y="2692407"/>
                  </a:lnTo>
                  <a:lnTo>
                    <a:pt x="2349808" y="2695263"/>
                  </a:lnTo>
                  <a:lnTo>
                    <a:pt x="2344728" y="2697167"/>
                  </a:lnTo>
                  <a:lnTo>
                    <a:pt x="2339330" y="2699071"/>
                  </a:lnTo>
                  <a:lnTo>
                    <a:pt x="2333614" y="2700340"/>
                  </a:lnTo>
                  <a:lnTo>
                    <a:pt x="2328216" y="2701927"/>
                  </a:lnTo>
                  <a:lnTo>
                    <a:pt x="2322500" y="2702879"/>
                  </a:lnTo>
                  <a:lnTo>
                    <a:pt x="2316467" y="2703196"/>
                  </a:lnTo>
                  <a:lnTo>
                    <a:pt x="2311068" y="2703513"/>
                  </a:lnTo>
                  <a:lnTo>
                    <a:pt x="113045" y="2703513"/>
                  </a:lnTo>
                  <a:lnTo>
                    <a:pt x="107329" y="2703196"/>
                  </a:lnTo>
                  <a:lnTo>
                    <a:pt x="101296" y="2702879"/>
                  </a:lnTo>
                  <a:lnTo>
                    <a:pt x="95897" y="2701927"/>
                  </a:lnTo>
                  <a:lnTo>
                    <a:pt x="90182" y="2700340"/>
                  </a:lnTo>
                  <a:lnTo>
                    <a:pt x="84783" y="2699071"/>
                  </a:lnTo>
                  <a:lnTo>
                    <a:pt x="79385" y="2697167"/>
                  </a:lnTo>
                  <a:lnTo>
                    <a:pt x="73987" y="2695263"/>
                  </a:lnTo>
                  <a:lnTo>
                    <a:pt x="69224" y="2692407"/>
                  </a:lnTo>
                  <a:lnTo>
                    <a:pt x="63826" y="2689869"/>
                  </a:lnTo>
                  <a:lnTo>
                    <a:pt x="59380" y="2687013"/>
                  </a:lnTo>
                  <a:lnTo>
                    <a:pt x="54299" y="2683522"/>
                  </a:lnTo>
                  <a:lnTo>
                    <a:pt x="49854" y="2680032"/>
                  </a:lnTo>
                  <a:lnTo>
                    <a:pt x="45408" y="2676224"/>
                  </a:lnTo>
                  <a:lnTo>
                    <a:pt x="41280" y="2672099"/>
                  </a:lnTo>
                  <a:lnTo>
                    <a:pt x="36835" y="2667974"/>
                  </a:lnTo>
                  <a:lnTo>
                    <a:pt x="33024" y="2663214"/>
                  </a:lnTo>
                  <a:lnTo>
                    <a:pt x="29214" y="2658772"/>
                  </a:lnTo>
                  <a:lnTo>
                    <a:pt x="25721" y="2653695"/>
                  </a:lnTo>
                  <a:lnTo>
                    <a:pt x="22228" y="2648301"/>
                  </a:lnTo>
                  <a:lnTo>
                    <a:pt x="19052" y="2643224"/>
                  </a:lnTo>
                  <a:lnTo>
                    <a:pt x="16512" y="2637512"/>
                  </a:lnTo>
                  <a:lnTo>
                    <a:pt x="13337" y="2631801"/>
                  </a:lnTo>
                  <a:lnTo>
                    <a:pt x="11114" y="2625772"/>
                  </a:lnTo>
                  <a:lnTo>
                    <a:pt x="8891" y="2619743"/>
                  </a:lnTo>
                  <a:lnTo>
                    <a:pt x="6986" y="2613396"/>
                  </a:lnTo>
                  <a:lnTo>
                    <a:pt x="4763" y="2607368"/>
                  </a:lnTo>
                  <a:lnTo>
                    <a:pt x="3493" y="2600704"/>
                  </a:lnTo>
                  <a:lnTo>
                    <a:pt x="2223" y="2594040"/>
                  </a:lnTo>
                  <a:lnTo>
                    <a:pt x="1270" y="2587694"/>
                  </a:lnTo>
                  <a:lnTo>
                    <a:pt x="635" y="2580713"/>
                  </a:lnTo>
                  <a:lnTo>
                    <a:pt x="0" y="2573732"/>
                  </a:lnTo>
                  <a:lnTo>
                    <a:pt x="0" y="2566434"/>
                  </a:lnTo>
                  <a:lnTo>
                    <a:pt x="0" y="692387"/>
                  </a:lnTo>
                  <a:lnTo>
                    <a:pt x="0" y="685406"/>
                  </a:lnTo>
                  <a:lnTo>
                    <a:pt x="635" y="678425"/>
                  </a:lnTo>
                  <a:lnTo>
                    <a:pt x="1270" y="671444"/>
                  </a:lnTo>
                  <a:lnTo>
                    <a:pt x="2223" y="664463"/>
                  </a:lnTo>
                  <a:lnTo>
                    <a:pt x="3493" y="658117"/>
                  </a:lnTo>
                  <a:lnTo>
                    <a:pt x="4763" y="651771"/>
                  </a:lnTo>
                  <a:lnTo>
                    <a:pt x="6986" y="645107"/>
                  </a:lnTo>
                  <a:lnTo>
                    <a:pt x="8891" y="638761"/>
                  </a:lnTo>
                  <a:lnTo>
                    <a:pt x="11114" y="633049"/>
                  </a:lnTo>
                  <a:lnTo>
                    <a:pt x="13337" y="627020"/>
                  </a:lnTo>
                  <a:lnTo>
                    <a:pt x="16512" y="621309"/>
                  </a:lnTo>
                  <a:lnTo>
                    <a:pt x="19052" y="615915"/>
                  </a:lnTo>
                  <a:lnTo>
                    <a:pt x="22228" y="610520"/>
                  </a:lnTo>
                  <a:lnTo>
                    <a:pt x="25721" y="605443"/>
                  </a:lnTo>
                  <a:lnTo>
                    <a:pt x="29214" y="600366"/>
                  </a:lnTo>
                  <a:lnTo>
                    <a:pt x="33024" y="595607"/>
                  </a:lnTo>
                  <a:lnTo>
                    <a:pt x="36835" y="591164"/>
                  </a:lnTo>
                  <a:lnTo>
                    <a:pt x="41280" y="587039"/>
                  </a:lnTo>
                  <a:lnTo>
                    <a:pt x="45408" y="582597"/>
                  </a:lnTo>
                  <a:lnTo>
                    <a:pt x="49854" y="579106"/>
                  </a:lnTo>
                  <a:lnTo>
                    <a:pt x="54299" y="575299"/>
                  </a:lnTo>
                  <a:lnTo>
                    <a:pt x="59380" y="572125"/>
                  </a:lnTo>
                  <a:lnTo>
                    <a:pt x="63826" y="569270"/>
                  </a:lnTo>
                  <a:lnTo>
                    <a:pt x="69224" y="566096"/>
                  </a:lnTo>
                  <a:lnTo>
                    <a:pt x="73987" y="563875"/>
                  </a:lnTo>
                  <a:lnTo>
                    <a:pt x="79385" y="561654"/>
                  </a:lnTo>
                  <a:lnTo>
                    <a:pt x="84783" y="559750"/>
                  </a:lnTo>
                  <a:lnTo>
                    <a:pt x="90182" y="558164"/>
                  </a:lnTo>
                  <a:lnTo>
                    <a:pt x="95897" y="557212"/>
                  </a:lnTo>
                  <a:lnTo>
                    <a:pt x="101296" y="556260"/>
                  </a:lnTo>
                  <a:lnTo>
                    <a:pt x="107329" y="555625"/>
                  </a:lnTo>
                  <a:close/>
                  <a:moveTo>
                    <a:pt x="519521" y="4763"/>
                  </a:moveTo>
                  <a:lnTo>
                    <a:pt x="686979" y="4763"/>
                  </a:lnTo>
                  <a:lnTo>
                    <a:pt x="692380" y="5081"/>
                  </a:lnTo>
                  <a:lnTo>
                    <a:pt x="698418" y="5398"/>
                  </a:lnTo>
                  <a:lnTo>
                    <a:pt x="704137" y="6351"/>
                  </a:lnTo>
                  <a:lnTo>
                    <a:pt x="709539" y="7938"/>
                  </a:lnTo>
                  <a:lnTo>
                    <a:pt x="715259" y="9208"/>
                  </a:lnTo>
                  <a:lnTo>
                    <a:pt x="720661" y="11113"/>
                  </a:lnTo>
                  <a:lnTo>
                    <a:pt x="725745" y="13018"/>
                  </a:lnTo>
                  <a:lnTo>
                    <a:pt x="730829" y="15876"/>
                  </a:lnTo>
                  <a:lnTo>
                    <a:pt x="735913" y="18416"/>
                  </a:lnTo>
                  <a:lnTo>
                    <a:pt x="740679" y="21273"/>
                  </a:lnTo>
                  <a:lnTo>
                    <a:pt x="745446" y="24766"/>
                  </a:lnTo>
                  <a:lnTo>
                    <a:pt x="750212" y="28258"/>
                  </a:lnTo>
                  <a:lnTo>
                    <a:pt x="754661" y="32068"/>
                  </a:lnTo>
                  <a:lnTo>
                    <a:pt x="758791" y="36196"/>
                  </a:lnTo>
                  <a:lnTo>
                    <a:pt x="762922" y="40323"/>
                  </a:lnTo>
                  <a:lnTo>
                    <a:pt x="767053" y="45086"/>
                  </a:lnTo>
                  <a:lnTo>
                    <a:pt x="770548" y="49531"/>
                  </a:lnTo>
                  <a:lnTo>
                    <a:pt x="774362" y="54611"/>
                  </a:lnTo>
                  <a:lnTo>
                    <a:pt x="777539" y="60008"/>
                  </a:lnTo>
                  <a:lnTo>
                    <a:pt x="780717" y="65088"/>
                  </a:lnTo>
                  <a:lnTo>
                    <a:pt x="783894" y="70803"/>
                  </a:lnTo>
                  <a:lnTo>
                    <a:pt x="786436" y="76518"/>
                  </a:lnTo>
                  <a:lnTo>
                    <a:pt x="788661" y="82551"/>
                  </a:lnTo>
                  <a:lnTo>
                    <a:pt x="791203" y="88583"/>
                  </a:lnTo>
                  <a:lnTo>
                    <a:pt x="793109" y="94933"/>
                  </a:lnTo>
                  <a:lnTo>
                    <a:pt x="795016" y="100966"/>
                  </a:lnTo>
                  <a:lnTo>
                    <a:pt x="796287" y="107633"/>
                  </a:lnTo>
                  <a:lnTo>
                    <a:pt x="797558" y="114301"/>
                  </a:lnTo>
                  <a:lnTo>
                    <a:pt x="798829" y="121286"/>
                  </a:lnTo>
                  <a:lnTo>
                    <a:pt x="799464" y="127636"/>
                  </a:lnTo>
                  <a:lnTo>
                    <a:pt x="800100" y="134938"/>
                  </a:lnTo>
                  <a:lnTo>
                    <a:pt x="800100" y="141923"/>
                  </a:lnTo>
                  <a:lnTo>
                    <a:pt x="800100" y="661671"/>
                  </a:lnTo>
                  <a:lnTo>
                    <a:pt x="800100" y="668656"/>
                  </a:lnTo>
                  <a:lnTo>
                    <a:pt x="799464" y="675641"/>
                  </a:lnTo>
                  <a:lnTo>
                    <a:pt x="798829" y="682308"/>
                  </a:lnTo>
                  <a:lnTo>
                    <a:pt x="797558" y="689293"/>
                  </a:lnTo>
                  <a:lnTo>
                    <a:pt x="796287" y="695961"/>
                  </a:lnTo>
                  <a:lnTo>
                    <a:pt x="795016" y="702311"/>
                  </a:lnTo>
                  <a:lnTo>
                    <a:pt x="793109" y="708661"/>
                  </a:lnTo>
                  <a:lnTo>
                    <a:pt x="791203" y="715011"/>
                  </a:lnTo>
                  <a:lnTo>
                    <a:pt x="788661" y="721043"/>
                  </a:lnTo>
                  <a:lnTo>
                    <a:pt x="786436" y="727076"/>
                  </a:lnTo>
                  <a:lnTo>
                    <a:pt x="783894" y="732473"/>
                  </a:lnTo>
                  <a:lnTo>
                    <a:pt x="780717" y="738188"/>
                  </a:lnTo>
                  <a:lnTo>
                    <a:pt x="777539" y="743268"/>
                  </a:lnTo>
                  <a:lnTo>
                    <a:pt x="774362" y="748666"/>
                  </a:lnTo>
                  <a:lnTo>
                    <a:pt x="770548" y="753746"/>
                  </a:lnTo>
                  <a:lnTo>
                    <a:pt x="767053" y="758508"/>
                  </a:lnTo>
                  <a:lnTo>
                    <a:pt x="762922" y="762953"/>
                  </a:lnTo>
                  <a:lnTo>
                    <a:pt x="758791" y="767080"/>
                  </a:lnTo>
                  <a:lnTo>
                    <a:pt x="754661" y="771525"/>
                  </a:lnTo>
                  <a:lnTo>
                    <a:pt x="750212" y="775018"/>
                  </a:lnTo>
                  <a:lnTo>
                    <a:pt x="745446" y="778510"/>
                  </a:lnTo>
                  <a:lnTo>
                    <a:pt x="740679" y="782003"/>
                  </a:lnTo>
                  <a:lnTo>
                    <a:pt x="735913" y="784860"/>
                  </a:lnTo>
                  <a:lnTo>
                    <a:pt x="730829" y="787718"/>
                  </a:lnTo>
                  <a:lnTo>
                    <a:pt x="725745" y="790258"/>
                  </a:lnTo>
                  <a:lnTo>
                    <a:pt x="720661" y="792480"/>
                  </a:lnTo>
                  <a:lnTo>
                    <a:pt x="715259" y="794068"/>
                  </a:lnTo>
                  <a:lnTo>
                    <a:pt x="709539" y="795655"/>
                  </a:lnTo>
                  <a:lnTo>
                    <a:pt x="704137" y="797243"/>
                  </a:lnTo>
                  <a:lnTo>
                    <a:pt x="698418" y="797878"/>
                  </a:lnTo>
                  <a:lnTo>
                    <a:pt x="692380" y="798513"/>
                  </a:lnTo>
                  <a:lnTo>
                    <a:pt x="686979" y="798513"/>
                  </a:lnTo>
                  <a:lnTo>
                    <a:pt x="519521" y="798513"/>
                  </a:lnTo>
                  <a:lnTo>
                    <a:pt x="513484" y="798513"/>
                  </a:lnTo>
                  <a:lnTo>
                    <a:pt x="508082" y="797878"/>
                  </a:lnTo>
                  <a:lnTo>
                    <a:pt x="502362" y="797243"/>
                  </a:lnTo>
                  <a:lnTo>
                    <a:pt x="496643" y="795655"/>
                  </a:lnTo>
                  <a:lnTo>
                    <a:pt x="491241" y="794068"/>
                  </a:lnTo>
                  <a:lnTo>
                    <a:pt x="485839" y="792480"/>
                  </a:lnTo>
                  <a:lnTo>
                    <a:pt x="480437" y="790258"/>
                  </a:lnTo>
                  <a:lnTo>
                    <a:pt x="475353" y="787718"/>
                  </a:lnTo>
                  <a:lnTo>
                    <a:pt x="470269" y="784860"/>
                  </a:lnTo>
                  <a:lnTo>
                    <a:pt x="465502" y="782003"/>
                  </a:lnTo>
                  <a:lnTo>
                    <a:pt x="460736" y="778510"/>
                  </a:lnTo>
                  <a:lnTo>
                    <a:pt x="456287" y="775018"/>
                  </a:lnTo>
                  <a:lnTo>
                    <a:pt x="451839" y="771525"/>
                  </a:lnTo>
                  <a:lnTo>
                    <a:pt x="447708" y="767080"/>
                  </a:lnTo>
                  <a:lnTo>
                    <a:pt x="443259" y="762953"/>
                  </a:lnTo>
                  <a:lnTo>
                    <a:pt x="439446" y="758508"/>
                  </a:lnTo>
                  <a:lnTo>
                    <a:pt x="435633" y="753746"/>
                  </a:lnTo>
                  <a:lnTo>
                    <a:pt x="432138" y="748666"/>
                  </a:lnTo>
                  <a:lnTo>
                    <a:pt x="428960" y="743268"/>
                  </a:lnTo>
                  <a:lnTo>
                    <a:pt x="425465" y="738188"/>
                  </a:lnTo>
                  <a:lnTo>
                    <a:pt x="422605" y="732473"/>
                  </a:lnTo>
                  <a:lnTo>
                    <a:pt x="420063" y="727076"/>
                  </a:lnTo>
                  <a:lnTo>
                    <a:pt x="417521" y="721043"/>
                  </a:lnTo>
                  <a:lnTo>
                    <a:pt x="415297" y="715011"/>
                  </a:lnTo>
                  <a:lnTo>
                    <a:pt x="413390" y="708661"/>
                  </a:lnTo>
                  <a:lnTo>
                    <a:pt x="411484" y="702311"/>
                  </a:lnTo>
                  <a:lnTo>
                    <a:pt x="409895" y="695961"/>
                  </a:lnTo>
                  <a:lnTo>
                    <a:pt x="408624" y="689293"/>
                  </a:lnTo>
                  <a:lnTo>
                    <a:pt x="407671" y="682308"/>
                  </a:lnTo>
                  <a:lnTo>
                    <a:pt x="407035" y="675641"/>
                  </a:lnTo>
                  <a:lnTo>
                    <a:pt x="406400" y="668656"/>
                  </a:lnTo>
                  <a:lnTo>
                    <a:pt x="406400" y="661671"/>
                  </a:lnTo>
                  <a:lnTo>
                    <a:pt x="406400" y="141923"/>
                  </a:lnTo>
                  <a:lnTo>
                    <a:pt x="406400" y="134938"/>
                  </a:lnTo>
                  <a:lnTo>
                    <a:pt x="407035" y="127636"/>
                  </a:lnTo>
                  <a:lnTo>
                    <a:pt x="407671" y="121286"/>
                  </a:lnTo>
                  <a:lnTo>
                    <a:pt x="408624" y="114301"/>
                  </a:lnTo>
                  <a:lnTo>
                    <a:pt x="409895" y="107633"/>
                  </a:lnTo>
                  <a:lnTo>
                    <a:pt x="411484" y="100966"/>
                  </a:lnTo>
                  <a:lnTo>
                    <a:pt x="413390" y="94933"/>
                  </a:lnTo>
                  <a:lnTo>
                    <a:pt x="415297" y="88583"/>
                  </a:lnTo>
                  <a:lnTo>
                    <a:pt x="417521" y="82551"/>
                  </a:lnTo>
                  <a:lnTo>
                    <a:pt x="420063" y="76518"/>
                  </a:lnTo>
                  <a:lnTo>
                    <a:pt x="422605" y="70803"/>
                  </a:lnTo>
                  <a:lnTo>
                    <a:pt x="425465" y="65088"/>
                  </a:lnTo>
                  <a:lnTo>
                    <a:pt x="428960" y="60008"/>
                  </a:lnTo>
                  <a:lnTo>
                    <a:pt x="432138" y="54611"/>
                  </a:lnTo>
                  <a:lnTo>
                    <a:pt x="435633" y="49531"/>
                  </a:lnTo>
                  <a:lnTo>
                    <a:pt x="439446" y="45086"/>
                  </a:lnTo>
                  <a:lnTo>
                    <a:pt x="443259" y="40323"/>
                  </a:lnTo>
                  <a:lnTo>
                    <a:pt x="447708" y="36196"/>
                  </a:lnTo>
                  <a:lnTo>
                    <a:pt x="451839" y="32068"/>
                  </a:lnTo>
                  <a:lnTo>
                    <a:pt x="456287" y="28258"/>
                  </a:lnTo>
                  <a:lnTo>
                    <a:pt x="460736" y="24766"/>
                  </a:lnTo>
                  <a:lnTo>
                    <a:pt x="465502" y="21273"/>
                  </a:lnTo>
                  <a:lnTo>
                    <a:pt x="470269" y="18416"/>
                  </a:lnTo>
                  <a:lnTo>
                    <a:pt x="475353" y="15876"/>
                  </a:lnTo>
                  <a:lnTo>
                    <a:pt x="480437" y="13018"/>
                  </a:lnTo>
                  <a:lnTo>
                    <a:pt x="485839" y="11113"/>
                  </a:lnTo>
                  <a:lnTo>
                    <a:pt x="491241" y="9208"/>
                  </a:lnTo>
                  <a:lnTo>
                    <a:pt x="496643" y="7938"/>
                  </a:lnTo>
                  <a:lnTo>
                    <a:pt x="502362" y="6351"/>
                  </a:lnTo>
                  <a:lnTo>
                    <a:pt x="508082" y="5398"/>
                  </a:lnTo>
                  <a:lnTo>
                    <a:pt x="513484" y="5081"/>
                  </a:lnTo>
                  <a:lnTo>
                    <a:pt x="519521" y="4763"/>
                  </a:lnTo>
                  <a:close/>
                  <a:moveTo>
                    <a:pt x="1749834" y="0"/>
                  </a:moveTo>
                  <a:lnTo>
                    <a:pt x="1916974" y="0"/>
                  </a:lnTo>
                  <a:lnTo>
                    <a:pt x="1923012" y="318"/>
                  </a:lnTo>
                  <a:lnTo>
                    <a:pt x="1928731" y="953"/>
                  </a:lnTo>
                  <a:lnTo>
                    <a:pt x="1934133" y="1588"/>
                  </a:lnTo>
                  <a:lnTo>
                    <a:pt x="1939853" y="2859"/>
                  </a:lnTo>
                  <a:lnTo>
                    <a:pt x="1945255" y="4129"/>
                  </a:lnTo>
                  <a:lnTo>
                    <a:pt x="1950656" y="6035"/>
                  </a:lnTo>
                  <a:lnTo>
                    <a:pt x="1956058" y="8576"/>
                  </a:lnTo>
                  <a:lnTo>
                    <a:pt x="1961142" y="10799"/>
                  </a:lnTo>
                  <a:lnTo>
                    <a:pt x="1966226" y="13340"/>
                  </a:lnTo>
                  <a:lnTo>
                    <a:pt x="1970993" y="16834"/>
                  </a:lnTo>
                  <a:lnTo>
                    <a:pt x="1975759" y="20010"/>
                  </a:lnTo>
                  <a:lnTo>
                    <a:pt x="1980208" y="23187"/>
                  </a:lnTo>
                  <a:lnTo>
                    <a:pt x="1984974" y="27316"/>
                  </a:lnTo>
                  <a:lnTo>
                    <a:pt x="1988787" y="31127"/>
                  </a:lnTo>
                  <a:lnTo>
                    <a:pt x="1993236" y="35574"/>
                  </a:lnTo>
                  <a:lnTo>
                    <a:pt x="1997049" y="40021"/>
                  </a:lnTo>
                  <a:lnTo>
                    <a:pt x="2000862" y="45103"/>
                  </a:lnTo>
                  <a:lnTo>
                    <a:pt x="2004357" y="49867"/>
                  </a:lnTo>
                  <a:lnTo>
                    <a:pt x="2007853" y="54949"/>
                  </a:lnTo>
                  <a:lnTo>
                    <a:pt x="2011030" y="60667"/>
                  </a:lnTo>
                  <a:lnTo>
                    <a:pt x="2013890" y="65749"/>
                  </a:lnTo>
                  <a:lnTo>
                    <a:pt x="2016750" y="71784"/>
                  </a:lnTo>
                  <a:lnTo>
                    <a:pt x="2019292" y="77819"/>
                  </a:lnTo>
                  <a:lnTo>
                    <a:pt x="2021516" y="83536"/>
                  </a:lnTo>
                  <a:lnTo>
                    <a:pt x="2023423" y="89888"/>
                  </a:lnTo>
                  <a:lnTo>
                    <a:pt x="2025329" y="96241"/>
                  </a:lnTo>
                  <a:lnTo>
                    <a:pt x="2026918" y="102594"/>
                  </a:lnTo>
                  <a:lnTo>
                    <a:pt x="2028189" y="109264"/>
                  </a:lnTo>
                  <a:lnTo>
                    <a:pt x="2029142" y="116252"/>
                  </a:lnTo>
                  <a:lnTo>
                    <a:pt x="2029778" y="122922"/>
                  </a:lnTo>
                  <a:lnTo>
                    <a:pt x="2030095" y="130227"/>
                  </a:lnTo>
                  <a:lnTo>
                    <a:pt x="2030413" y="136897"/>
                  </a:lnTo>
                  <a:lnTo>
                    <a:pt x="2030413" y="657170"/>
                  </a:lnTo>
                  <a:lnTo>
                    <a:pt x="2030095" y="663841"/>
                  </a:lnTo>
                  <a:lnTo>
                    <a:pt x="2029778" y="670828"/>
                  </a:lnTo>
                  <a:lnTo>
                    <a:pt x="2029142" y="677816"/>
                  </a:lnTo>
                  <a:lnTo>
                    <a:pt x="2028189" y="684486"/>
                  </a:lnTo>
                  <a:lnTo>
                    <a:pt x="2026918" y="691157"/>
                  </a:lnTo>
                  <a:lnTo>
                    <a:pt x="2025329" y="697509"/>
                  </a:lnTo>
                  <a:lnTo>
                    <a:pt x="2023423" y="704179"/>
                  </a:lnTo>
                  <a:lnTo>
                    <a:pt x="2021516" y="710214"/>
                  </a:lnTo>
                  <a:lnTo>
                    <a:pt x="2019292" y="716249"/>
                  </a:lnTo>
                  <a:lnTo>
                    <a:pt x="2016750" y="722284"/>
                  </a:lnTo>
                  <a:lnTo>
                    <a:pt x="2013890" y="728001"/>
                  </a:lnTo>
                  <a:lnTo>
                    <a:pt x="2011030" y="733401"/>
                  </a:lnTo>
                  <a:lnTo>
                    <a:pt x="2007853" y="738801"/>
                  </a:lnTo>
                  <a:lnTo>
                    <a:pt x="2004357" y="743883"/>
                  </a:lnTo>
                  <a:lnTo>
                    <a:pt x="2000862" y="748965"/>
                  </a:lnTo>
                  <a:lnTo>
                    <a:pt x="1997049" y="754047"/>
                  </a:lnTo>
                  <a:lnTo>
                    <a:pt x="1993236" y="758176"/>
                  </a:lnTo>
                  <a:lnTo>
                    <a:pt x="1988787" y="762622"/>
                  </a:lnTo>
                  <a:lnTo>
                    <a:pt x="1984974" y="766752"/>
                  </a:lnTo>
                  <a:lnTo>
                    <a:pt x="1980208" y="770246"/>
                  </a:lnTo>
                  <a:lnTo>
                    <a:pt x="1975759" y="774057"/>
                  </a:lnTo>
                  <a:lnTo>
                    <a:pt x="1970993" y="777233"/>
                  </a:lnTo>
                  <a:lnTo>
                    <a:pt x="1966226" y="780410"/>
                  </a:lnTo>
                  <a:lnTo>
                    <a:pt x="1961142" y="783268"/>
                  </a:lnTo>
                  <a:lnTo>
                    <a:pt x="1956058" y="785492"/>
                  </a:lnTo>
                  <a:lnTo>
                    <a:pt x="1950656" y="787715"/>
                  </a:lnTo>
                  <a:lnTo>
                    <a:pt x="1945255" y="789621"/>
                  </a:lnTo>
                  <a:lnTo>
                    <a:pt x="1939853" y="791209"/>
                  </a:lnTo>
                  <a:lnTo>
                    <a:pt x="1934133" y="792162"/>
                  </a:lnTo>
                  <a:lnTo>
                    <a:pt x="1928731" y="793115"/>
                  </a:lnTo>
                  <a:lnTo>
                    <a:pt x="1923012" y="793750"/>
                  </a:lnTo>
                  <a:lnTo>
                    <a:pt x="1916974" y="793750"/>
                  </a:lnTo>
                  <a:lnTo>
                    <a:pt x="1749834" y="793750"/>
                  </a:lnTo>
                  <a:lnTo>
                    <a:pt x="1744115" y="793750"/>
                  </a:lnTo>
                  <a:lnTo>
                    <a:pt x="1738077" y="793115"/>
                  </a:lnTo>
                  <a:lnTo>
                    <a:pt x="1732358" y="792162"/>
                  </a:lnTo>
                  <a:lnTo>
                    <a:pt x="1726956" y="791209"/>
                  </a:lnTo>
                  <a:lnTo>
                    <a:pt x="1721554" y="789621"/>
                  </a:lnTo>
                  <a:lnTo>
                    <a:pt x="1716152" y="787715"/>
                  </a:lnTo>
                  <a:lnTo>
                    <a:pt x="1710750" y="785492"/>
                  </a:lnTo>
                  <a:lnTo>
                    <a:pt x="1705666" y="783268"/>
                  </a:lnTo>
                  <a:lnTo>
                    <a:pt x="1700900" y="780410"/>
                  </a:lnTo>
                  <a:lnTo>
                    <a:pt x="1695816" y="777233"/>
                  </a:lnTo>
                  <a:lnTo>
                    <a:pt x="1691050" y="774057"/>
                  </a:lnTo>
                  <a:lnTo>
                    <a:pt x="1686283" y="770246"/>
                  </a:lnTo>
                  <a:lnTo>
                    <a:pt x="1682152" y="766752"/>
                  </a:lnTo>
                  <a:lnTo>
                    <a:pt x="1677704" y="762622"/>
                  </a:lnTo>
                  <a:lnTo>
                    <a:pt x="1673891" y="758176"/>
                  </a:lnTo>
                  <a:lnTo>
                    <a:pt x="1669760" y="754047"/>
                  </a:lnTo>
                  <a:lnTo>
                    <a:pt x="1665947" y="748965"/>
                  </a:lnTo>
                  <a:lnTo>
                    <a:pt x="1662134" y="743883"/>
                  </a:lnTo>
                  <a:lnTo>
                    <a:pt x="1658956" y="738801"/>
                  </a:lnTo>
                  <a:lnTo>
                    <a:pt x="1656096" y="733401"/>
                  </a:lnTo>
                  <a:lnTo>
                    <a:pt x="1652919" y="728001"/>
                  </a:lnTo>
                  <a:lnTo>
                    <a:pt x="1650059" y="722284"/>
                  </a:lnTo>
                  <a:lnTo>
                    <a:pt x="1647835" y="716249"/>
                  </a:lnTo>
                  <a:lnTo>
                    <a:pt x="1645610" y="710214"/>
                  </a:lnTo>
                  <a:lnTo>
                    <a:pt x="1643386" y="704179"/>
                  </a:lnTo>
                  <a:lnTo>
                    <a:pt x="1641480" y="697509"/>
                  </a:lnTo>
                  <a:lnTo>
                    <a:pt x="1640209" y="691157"/>
                  </a:lnTo>
                  <a:lnTo>
                    <a:pt x="1638938" y="684486"/>
                  </a:lnTo>
                  <a:lnTo>
                    <a:pt x="1637984" y="677816"/>
                  </a:lnTo>
                  <a:lnTo>
                    <a:pt x="1637349" y="670828"/>
                  </a:lnTo>
                  <a:lnTo>
                    <a:pt x="1636713" y="663841"/>
                  </a:lnTo>
                  <a:lnTo>
                    <a:pt x="1636713" y="657170"/>
                  </a:lnTo>
                  <a:lnTo>
                    <a:pt x="1636713" y="136897"/>
                  </a:lnTo>
                  <a:lnTo>
                    <a:pt x="1636713" y="130227"/>
                  </a:lnTo>
                  <a:lnTo>
                    <a:pt x="1637349" y="122922"/>
                  </a:lnTo>
                  <a:lnTo>
                    <a:pt x="1637984" y="116252"/>
                  </a:lnTo>
                  <a:lnTo>
                    <a:pt x="1638938" y="109264"/>
                  </a:lnTo>
                  <a:lnTo>
                    <a:pt x="1640209" y="102594"/>
                  </a:lnTo>
                  <a:lnTo>
                    <a:pt x="1641480" y="96241"/>
                  </a:lnTo>
                  <a:lnTo>
                    <a:pt x="1643386" y="89888"/>
                  </a:lnTo>
                  <a:lnTo>
                    <a:pt x="1645610" y="83536"/>
                  </a:lnTo>
                  <a:lnTo>
                    <a:pt x="1647835" y="77819"/>
                  </a:lnTo>
                  <a:lnTo>
                    <a:pt x="1650059" y="71784"/>
                  </a:lnTo>
                  <a:lnTo>
                    <a:pt x="1652919" y="65749"/>
                  </a:lnTo>
                  <a:lnTo>
                    <a:pt x="1656096" y="60667"/>
                  </a:lnTo>
                  <a:lnTo>
                    <a:pt x="1658956" y="54949"/>
                  </a:lnTo>
                  <a:lnTo>
                    <a:pt x="1662134" y="49867"/>
                  </a:lnTo>
                  <a:lnTo>
                    <a:pt x="1665947" y="45103"/>
                  </a:lnTo>
                  <a:lnTo>
                    <a:pt x="1669760" y="40021"/>
                  </a:lnTo>
                  <a:lnTo>
                    <a:pt x="1673891" y="35574"/>
                  </a:lnTo>
                  <a:lnTo>
                    <a:pt x="1677704" y="31127"/>
                  </a:lnTo>
                  <a:lnTo>
                    <a:pt x="1682152" y="27316"/>
                  </a:lnTo>
                  <a:lnTo>
                    <a:pt x="1686283" y="23187"/>
                  </a:lnTo>
                  <a:lnTo>
                    <a:pt x="1691050" y="20010"/>
                  </a:lnTo>
                  <a:lnTo>
                    <a:pt x="1695816" y="16834"/>
                  </a:lnTo>
                  <a:lnTo>
                    <a:pt x="1700900" y="13340"/>
                  </a:lnTo>
                  <a:lnTo>
                    <a:pt x="1705666" y="10799"/>
                  </a:lnTo>
                  <a:lnTo>
                    <a:pt x="1710750" y="8576"/>
                  </a:lnTo>
                  <a:lnTo>
                    <a:pt x="1716152" y="6035"/>
                  </a:lnTo>
                  <a:lnTo>
                    <a:pt x="1721554" y="4129"/>
                  </a:lnTo>
                  <a:lnTo>
                    <a:pt x="1726956" y="2859"/>
                  </a:lnTo>
                  <a:lnTo>
                    <a:pt x="1732358" y="1588"/>
                  </a:lnTo>
                  <a:lnTo>
                    <a:pt x="1738077" y="953"/>
                  </a:lnTo>
                  <a:lnTo>
                    <a:pt x="1744115" y="318"/>
                  </a:lnTo>
                  <a:lnTo>
                    <a:pt x="1749834"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400">
                <a:solidFill>
                  <a:srgbClr val="FFFFFF"/>
                </a:solidFill>
              </a:endParaRPr>
            </a:p>
          </p:txBody>
        </p:sp>
        <p:sp>
          <p:nvSpPr>
            <p:cNvPr id="25" name="MH_Other_19"/>
            <p:cNvSpPr/>
            <p:nvPr>
              <p:custDataLst>
                <p:tags r:id="rId19"/>
              </p:custDataLst>
            </p:nvPr>
          </p:nvSpPr>
          <p:spPr bwMode="auto">
            <a:xfrm>
              <a:off x="-913403" y="3265547"/>
              <a:ext cx="366713" cy="320675"/>
            </a:xfrm>
            <a:custGeom>
              <a:avLst/>
              <a:gdLst>
                <a:gd name="T0" fmla="*/ 1506598 w 2143125"/>
                <a:gd name="T1" fmla="*/ 447803 h 1871663"/>
                <a:gd name="T2" fmla="*/ 1592777 w 2143125"/>
                <a:gd name="T3" fmla="*/ 499339 h 1871663"/>
                <a:gd name="T4" fmla="*/ 1655174 w 2143125"/>
                <a:gd name="T5" fmla="*/ 576523 h 1871663"/>
                <a:gd name="T6" fmla="*/ 1690965 w 2143125"/>
                <a:gd name="T7" fmla="*/ 723128 h 1871663"/>
                <a:gd name="T8" fmla="*/ 1661768 w 2143125"/>
                <a:gd name="T9" fmla="*/ 839846 h 1871663"/>
                <a:gd name="T10" fmla="*/ 1589952 w 2143125"/>
                <a:gd name="T11" fmla="*/ 932091 h 1871663"/>
                <a:gd name="T12" fmla="*/ 1653526 w 2143125"/>
                <a:gd name="T13" fmla="*/ 1027396 h 1871663"/>
                <a:gd name="T14" fmla="*/ 1757836 w 2143125"/>
                <a:gd name="T15" fmla="*/ 1106934 h 1871663"/>
                <a:gd name="T16" fmla="*/ 1838129 w 2143125"/>
                <a:gd name="T17" fmla="*/ 1211180 h 1871663"/>
                <a:gd name="T18" fmla="*/ 1888988 w 2143125"/>
                <a:gd name="T19" fmla="*/ 1334488 h 1871663"/>
                <a:gd name="T20" fmla="*/ 1905000 w 2143125"/>
                <a:gd name="T21" fmla="*/ 1464855 h 1871663"/>
                <a:gd name="T22" fmla="*/ 1875567 w 2143125"/>
                <a:gd name="T23" fmla="*/ 1522273 h 1871663"/>
                <a:gd name="T24" fmla="*/ 1735232 w 2143125"/>
                <a:gd name="T25" fmla="*/ 1607224 h 1871663"/>
                <a:gd name="T26" fmla="*/ 1502360 w 2143125"/>
                <a:gd name="T27" fmla="*/ 1659464 h 1871663"/>
                <a:gd name="T28" fmla="*/ 1183544 w 2143125"/>
                <a:gd name="T29" fmla="*/ 1640639 h 1871663"/>
                <a:gd name="T30" fmla="*/ 976101 w 2143125"/>
                <a:gd name="T31" fmla="*/ 1558748 h 1871663"/>
                <a:gd name="T32" fmla="*/ 911820 w 2143125"/>
                <a:gd name="T33" fmla="*/ 1489564 h 1871663"/>
                <a:gd name="T34" fmla="*/ 910878 w 2143125"/>
                <a:gd name="T35" fmla="*/ 1391671 h 1871663"/>
                <a:gd name="T36" fmla="*/ 947375 w 2143125"/>
                <a:gd name="T37" fmla="*/ 1262009 h 1871663"/>
                <a:gd name="T38" fmla="*/ 1015188 w 2143125"/>
                <a:gd name="T39" fmla="*/ 1149291 h 1871663"/>
                <a:gd name="T40" fmla="*/ 1109844 w 2143125"/>
                <a:gd name="T41" fmla="*/ 1058693 h 1871663"/>
                <a:gd name="T42" fmla="*/ 1225927 w 2143125"/>
                <a:gd name="T43" fmla="*/ 995157 h 1871663"/>
                <a:gd name="T44" fmla="*/ 1159526 w 2143125"/>
                <a:gd name="T45" fmla="*/ 859613 h 1871663"/>
                <a:gd name="T46" fmla="*/ 1119969 w 2143125"/>
                <a:gd name="T47" fmla="*/ 707126 h 1871663"/>
                <a:gd name="T48" fmla="*/ 1139983 w 2143125"/>
                <a:gd name="T49" fmla="*/ 609939 h 1871663"/>
                <a:gd name="T50" fmla="*/ 1193668 w 2143125"/>
                <a:gd name="T51" fmla="*/ 523811 h 1871663"/>
                <a:gd name="T52" fmla="*/ 1273725 w 2143125"/>
                <a:gd name="T53" fmla="*/ 461923 h 1871663"/>
                <a:gd name="T54" fmla="*/ 1405585 w 2143125"/>
                <a:gd name="T55" fmla="*/ 428978 h 1871663"/>
                <a:gd name="T56" fmla="*/ 779404 w 2143125"/>
                <a:gd name="T57" fmla="*/ 20690 h 1871663"/>
                <a:gd name="T58" fmla="*/ 894409 w 2143125"/>
                <a:gd name="T59" fmla="*/ 82761 h 1871663"/>
                <a:gd name="T60" fmla="*/ 981899 w 2143125"/>
                <a:gd name="T61" fmla="*/ 178924 h 1871663"/>
                <a:gd name="T62" fmla="*/ 1032699 w 2143125"/>
                <a:gd name="T63" fmla="*/ 300243 h 1871663"/>
                <a:gd name="T64" fmla="*/ 1040224 w 2143125"/>
                <a:gd name="T65" fmla="*/ 430733 h 1871663"/>
                <a:gd name="T66" fmla="*/ 1016706 w 2143125"/>
                <a:gd name="T67" fmla="*/ 527836 h 1871663"/>
                <a:gd name="T68" fmla="*/ 955323 w 2143125"/>
                <a:gd name="T69" fmla="*/ 632933 h 1871663"/>
                <a:gd name="T70" fmla="*/ 910872 w 2143125"/>
                <a:gd name="T71" fmla="*/ 717340 h 1871663"/>
                <a:gd name="T72" fmla="*/ 1037872 w 2143125"/>
                <a:gd name="T73" fmla="*/ 872752 h 1871663"/>
                <a:gd name="T74" fmla="*/ 1054335 w 2143125"/>
                <a:gd name="T75" fmla="*/ 987959 h 1871663"/>
                <a:gd name="T76" fmla="*/ 947561 w 2143125"/>
                <a:gd name="T77" fmla="*/ 1070484 h 1871663"/>
                <a:gd name="T78" fmla="*/ 863835 w 2143125"/>
                <a:gd name="T79" fmla="*/ 1176522 h 1871663"/>
                <a:gd name="T80" fmla="*/ 808096 w 2143125"/>
                <a:gd name="T81" fmla="*/ 1301134 h 1871663"/>
                <a:gd name="T82" fmla="*/ 784812 w 2143125"/>
                <a:gd name="T83" fmla="*/ 1439852 h 1871663"/>
                <a:gd name="T84" fmla="*/ 812800 w 2143125"/>
                <a:gd name="T85" fmla="*/ 1540482 h 1871663"/>
                <a:gd name="T86" fmla="*/ 708612 w 2143125"/>
                <a:gd name="T87" fmla="*/ 1603493 h 1871663"/>
                <a:gd name="T88" fmla="*/ 460257 w 2143125"/>
                <a:gd name="T89" fmla="*/ 1590797 h 1871663"/>
                <a:gd name="T90" fmla="*/ 262937 w 2143125"/>
                <a:gd name="T91" fmla="*/ 1545184 h 1871663"/>
                <a:gd name="T92" fmla="*/ 111713 w 2143125"/>
                <a:gd name="T93" fmla="*/ 1474884 h 1871663"/>
                <a:gd name="T94" fmla="*/ 20461 w 2143125"/>
                <a:gd name="T95" fmla="*/ 1388127 h 1871663"/>
                <a:gd name="T96" fmla="*/ 1411 w 2143125"/>
                <a:gd name="T97" fmla="*/ 1275741 h 1871663"/>
                <a:gd name="T98" fmla="*/ 28928 w 2143125"/>
                <a:gd name="T99" fmla="*/ 1127383 h 1871663"/>
                <a:gd name="T100" fmla="*/ 87959 w 2143125"/>
                <a:gd name="T101" fmla="*/ 992661 h 1871663"/>
                <a:gd name="T102" fmla="*/ 219192 w 2143125"/>
                <a:gd name="T103" fmla="*/ 832076 h 1871663"/>
                <a:gd name="T104" fmla="*/ 362185 w 2143125"/>
                <a:gd name="T105" fmla="*/ 734974 h 1871663"/>
                <a:gd name="T106" fmla="*/ 363831 w 2143125"/>
                <a:gd name="T107" fmla="*/ 643748 h 1871663"/>
                <a:gd name="T108" fmla="*/ 285515 w 2143125"/>
                <a:gd name="T109" fmla="*/ 505030 h 1871663"/>
                <a:gd name="T110" fmla="*/ 269287 w 2143125"/>
                <a:gd name="T111" fmla="*/ 348207 h 1871663"/>
                <a:gd name="T112" fmla="*/ 305740 w 2143125"/>
                <a:gd name="T113" fmla="*/ 219834 h 1871663"/>
                <a:gd name="T114" fmla="*/ 380764 w 2143125"/>
                <a:gd name="T115" fmla="*/ 113796 h 1871663"/>
                <a:gd name="T116" fmla="*/ 486833 w 2143125"/>
                <a:gd name="T117" fmla="*/ 38324 h 1871663"/>
                <a:gd name="T118" fmla="*/ 615244 w 2143125"/>
                <a:gd name="T119" fmla="*/ 2351 h 1871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43125" h="1871663">
                  <a:moveTo>
                    <a:pt x="1581283" y="482600"/>
                  </a:moveTo>
                  <a:lnTo>
                    <a:pt x="1590554" y="482865"/>
                  </a:lnTo>
                  <a:lnTo>
                    <a:pt x="1599825" y="483130"/>
                  </a:lnTo>
                  <a:lnTo>
                    <a:pt x="1609097" y="484189"/>
                  </a:lnTo>
                  <a:lnTo>
                    <a:pt x="1618103" y="484983"/>
                  </a:lnTo>
                  <a:lnTo>
                    <a:pt x="1629229" y="486836"/>
                  </a:lnTo>
                  <a:lnTo>
                    <a:pt x="1635586" y="487895"/>
                  </a:lnTo>
                  <a:lnTo>
                    <a:pt x="1641679" y="488689"/>
                  </a:lnTo>
                  <a:lnTo>
                    <a:pt x="1654129" y="491601"/>
                  </a:lnTo>
                  <a:lnTo>
                    <a:pt x="1659957" y="492925"/>
                  </a:lnTo>
                  <a:lnTo>
                    <a:pt x="1665519" y="494249"/>
                  </a:lnTo>
                  <a:lnTo>
                    <a:pt x="1677969" y="497955"/>
                  </a:lnTo>
                  <a:lnTo>
                    <a:pt x="1689890" y="501661"/>
                  </a:lnTo>
                  <a:lnTo>
                    <a:pt x="1694923" y="503779"/>
                  </a:lnTo>
                  <a:lnTo>
                    <a:pt x="1699426" y="505632"/>
                  </a:lnTo>
                  <a:lnTo>
                    <a:pt x="1706843" y="508544"/>
                  </a:lnTo>
                  <a:lnTo>
                    <a:pt x="1714260" y="511986"/>
                  </a:lnTo>
                  <a:lnTo>
                    <a:pt x="1728829" y="519134"/>
                  </a:lnTo>
                  <a:lnTo>
                    <a:pt x="1730154" y="519663"/>
                  </a:lnTo>
                  <a:lnTo>
                    <a:pt x="1731213" y="520193"/>
                  </a:lnTo>
                  <a:lnTo>
                    <a:pt x="1739160" y="524693"/>
                  </a:lnTo>
                  <a:lnTo>
                    <a:pt x="1747107" y="529194"/>
                  </a:lnTo>
                  <a:lnTo>
                    <a:pt x="1755054" y="534224"/>
                  </a:lnTo>
                  <a:lnTo>
                    <a:pt x="1762736" y="539253"/>
                  </a:lnTo>
                  <a:lnTo>
                    <a:pt x="1770153" y="544548"/>
                  </a:lnTo>
                  <a:lnTo>
                    <a:pt x="1777570" y="550108"/>
                  </a:lnTo>
                  <a:lnTo>
                    <a:pt x="1784722" y="555932"/>
                  </a:lnTo>
                  <a:lnTo>
                    <a:pt x="1791874" y="561756"/>
                  </a:lnTo>
                  <a:lnTo>
                    <a:pt x="1793993" y="563609"/>
                  </a:lnTo>
                  <a:lnTo>
                    <a:pt x="1800086" y="569698"/>
                  </a:lnTo>
                  <a:lnTo>
                    <a:pt x="1806179" y="575257"/>
                  </a:lnTo>
                  <a:lnTo>
                    <a:pt x="1812006" y="581346"/>
                  </a:lnTo>
                  <a:lnTo>
                    <a:pt x="1818099" y="587435"/>
                  </a:lnTo>
                  <a:lnTo>
                    <a:pt x="1820218" y="589818"/>
                  </a:lnTo>
                  <a:lnTo>
                    <a:pt x="1826046" y="596701"/>
                  </a:lnTo>
                  <a:lnTo>
                    <a:pt x="1831873" y="603584"/>
                  </a:lnTo>
                  <a:lnTo>
                    <a:pt x="1837171" y="610732"/>
                  </a:lnTo>
                  <a:lnTo>
                    <a:pt x="1842734" y="617615"/>
                  </a:lnTo>
                  <a:lnTo>
                    <a:pt x="1842734" y="617880"/>
                  </a:lnTo>
                  <a:lnTo>
                    <a:pt x="1849357" y="627940"/>
                  </a:lnTo>
                  <a:lnTo>
                    <a:pt x="1855979" y="638000"/>
                  </a:lnTo>
                  <a:lnTo>
                    <a:pt x="1862071" y="648589"/>
                  </a:lnTo>
                  <a:lnTo>
                    <a:pt x="1867634" y="659443"/>
                  </a:lnTo>
                  <a:lnTo>
                    <a:pt x="1873197" y="670032"/>
                  </a:lnTo>
                  <a:lnTo>
                    <a:pt x="1877965" y="681416"/>
                  </a:lnTo>
                  <a:lnTo>
                    <a:pt x="1882468" y="693064"/>
                  </a:lnTo>
                  <a:lnTo>
                    <a:pt x="1886442" y="704448"/>
                  </a:lnTo>
                  <a:lnTo>
                    <a:pt x="1890150" y="716096"/>
                  </a:lnTo>
                  <a:lnTo>
                    <a:pt x="1893329" y="728009"/>
                  </a:lnTo>
                  <a:lnTo>
                    <a:pt x="1895978" y="740452"/>
                  </a:lnTo>
                  <a:lnTo>
                    <a:pt x="1898097" y="752894"/>
                  </a:lnTo>
                  <a:lnTo>
                    <a:pt x="1899951" y="765072"/>
                  </a:lnTo>
                  <a:lnTo>
                    <a:pt x="1901276" y="777779"/>
                  </a:lnTo>
                  <a:lnTo>
                    <a:pt x="1901806" y="790751"/>
                  </a:lnTo>
                  <a:lnTo>
                    <a:pt x="1902336" y="803459"/>
                  </a:lnTo>
                  <a:lnTo>
                    <a:pt x="1902336" y="813519"/>
                  </a:lnTo>
                  <a:lnTo>
                    <a:pt x="1901541" y="823579"/>
                  </a:lnTo>
                  <a:lnTo>
                    <a:pt x="1901011" y="833638"/>
                  </a:lnTo>
                  <a:lnTo>
                    <a:pt x="1899687" y="843434"/>
                  </a:lnTo>
                  <a:lnTo>
                    <a:pt x="1898627" y="853229"/>
                  </a:lnTo>
                  <a:lnTo>
                    <a:pt x="1896773" y="862759"/>
                  </a:lnTo>
                  <a:lnTo>
                    <a:pt x="1894918" y="872554"/>
                  </a:lnTo>
                  <a:lnTo>
                    <a:pt x="1892534" y="882085"/>
                  </a:lnTo>
                  <a:lnTo>
                    <a:pt x="1890150" y="891351"/>
                  </a:lnTo>
                  <a:lnTo>
                    <a:pt x="1887501" y="900616"/>
                  </a:lnTo>
                  <a:lnTo>
                    <a:pt x="1884323" y="909617"/>
                  </a:lnTo>
                  <a:lnTo>
                    <a:pt x="1880879" y="918618"/>
                  </a:lnTo>
                  <a:lnTo>
                    <a:pt x="1877435" y="927619"/>
                  </a:lnTo>
                  <a:lnTo>
                    <a:pt x="1873462" y="936356"/>
                  </a:lnTo>
                  <a:lnTo>
                    <a:pt x="1869489" y="944827"/>
                  </a:lnTo>
                  <a:lnTo>
                    <a:pt x="1865250" y="953299"/>
                  </a:lnTo>
                  <a:lnTo>
                    <a:pt x="1860482" y="961505"/>
                  </a:lnTo>
                  <a:lnTo>
                    <a:pt x="1855979" y="969977"/>
                  </a:lnTo>
                  <a:lnTo>
                    <a:pt x="1850681" y="977919"/>
                  </a:lnTo>
                  <a:lnTo>
                    <a:pt x="1845383" y="985596"/>
                  </a:lnTo>
                  <a:lnTo>
                    <a:pt x="1839820" y="993273"/>
                  </a:lnTo>
                  <a:lnTo>
                    <a:pt x="1834258" y="1000686"/>
                  </a:lnTo>
                  <a:lnTo>
                    <a:pt x="1828430" y="1008099"/>
                  </a:lnTo>
                  <a:lnTo>
                    <a:pt x="1822337" y="1015511"/>
                  </a:lnTo>
                  <a:lnTo>
                    <a:pt x="1815715" y="1022394"/>
                  </a:lnTo>
                  <a:lnTo>
                    <a:pt x="1809357" y="1029013"/>
                  </a:lnTo>
                  <a:lnTo>
                    <a:pt x="1802735" y="1035896"/>
                  </a:lnTo>
                  <a:lnTo>
                    <a:pt x="1795848" y="1041985"/>
                  </a:lnTo>
                  <a:lnTo>
                    <a:pt x="1788696" y="1048603"/>
                  </a:lnTo>
                  <a:lnTo>
                    <a:pt x="1781543" y="1054427"/>
                  </a:lnTo>
                  <a:lnTo>
                    <a:pt x="1773861" y="1060251"/>
                  </a:lnTo>
                  <a:lnTo>
                    <a:pt x="1766444" y="1065811"/>
                  </a:lnTo>
                  <a:lnTo>
                    <a:pt x="1722207" y="1097049"/>
                  </a:lnTo>
                  <a:lnTo>
                    <a:pt x="1772802" y="1115316"/>
                  </a:lnTo>
                  <a:lnTo>
                    <a:pt x="1783133" y="1119022"/>
                  </a:lnTo>
                  <a:lnTo>
                    <a:pt x="1792934" y="1123258"/>
                  </a:lnTo>
                  <a:lnTo>
                    <a:pt x="1802735" y="1127229"/>
                  </a:lnTo>
                  <a:lnTo>
                    <a:pt x="1812801" y="1131465"/>
                  </a:lnTo>
                  <a:lnTo>
                    <a:pt x="1822602" y="1135965"/>
                  </a:lnTo>
                  <a:lnTo>
                    <a:pt x="1832138" y="1140731"/>
                  </a:lnTo>
                  <a:lnTo>
                    <a:pt x="1841410" y="1145761"/>
                  </a:lnTo>
                  <a:lnTo>
                    <a:pt x="1850946" y="1150526"/>
                  </a:lnTo>
                  <a:lnTo>
                    <a:pt x="1860217" y="1155821"/>
                  </a:lnTo>
                  <a:lnTo>
                    <a:pt x="1869489" y="1161115"/>
                  </a:lnTo>
                  <a:lnTo>
                    <a:pt x="1878495" y="1166675"/>
                  </a:lnTo>
                  <a:lnTo>
                    <a:pt x="1887501" y="1172499"/>
                  </a:lnTo>
                  <a:lnTo>
                    <a:pt x="1895978" y="1178323"/>
                  </a:lnTo>
                  <a:lnTo>
                    <a:pt x="1904985" y="1184147"/>
                  </a:lnTo>
                  <a:lnTo>
                    <a:pt x="1913196" y="1190501"/>
                  </a:lnTo>
                  <a:lnTo>
                    <a:pt x="1921938" y="1196854"/>
                  </a:lnTo>
                  <a:lnTo>
                    <a:pt x="1930414" y="1203208"/>
                  </a:lnTo>
                  <a:lnTo>
                    <a:pt x="1938626" y="1209826"/>
                  </a:lnTo>
                  <a:lnTo>
                    <a:pt x="1946573" y="1216710"/>
                  </a:lnTo>
                  <a:lnTo>
                    <a:pt x="1954785" y="1223593"/>
                  </a:lnTo>
                  <a:lnTo>
                    <a:pt x="1962467" y="1230740"/>
                  </a:lnTo>
                  <a:lnTo>
                    <a:pt x="1970149" y="1237888"/>
                  </a:lnTo>
                  <a:lnTo>
                    <a:pt x="1977566" y="1245301"/>
                  </a:lnTo>
                  <a:lnTo>
                    <a:pt x="1984983" y="1252978"/>
                  </a:lnTo>
                  <a:lnTo>
                    <a:pt x="1992400" y="1260656"/>
                  </a:lnTo>
                  <a:lnTo>
                    <a:pt x="1999552" y="1268333"/>
                  </a:lnTo>
                  <a:lnTo>
                    <a:pt x="2006439" y="1276540"/>
                  </a:lnTo>
                  <a:lnTo>
                    <a:pt x="2013327" y="1284482"/>
                  </a:lnTo>
                  <a:lnTo>
                    <a:pt x="2020214" y="1292424"/>
                  </a:lnTo>
                  <a:lnTo>
                    <a:pt x="2026571" y="1300895"/>
                  </a:lnTo>
                  <a:lnTo>
                    <a:pt x="2032664" y="1309367"/>
                  </a:lnTo>
                  <a:lnTo>
                    <a:pt x="2039286" y="1317838"/>
                  </a:lnTo>
                  <a:lnTo>
                    <a:pt x="2045114" y="1326574"/>
                  </a:lnTo>
                  <a:lnTo>
                    <a:pt x="2050942" y="1335311"/>
                  </a:lnTo>
                  <a:lnTo>
                    <a:pt x="2056769" y="1344312"/>
                  </a:lnTo>
                  <a:lnTo>
                    <a:pt x="2062332" y="1353313"/>
                  </a:lnTo>
                  <a:lnTo>
                    <a:pt x="2067895" y="1362578"/>
                  </a:lnTo>
                  <a:lnTo>
                    <a:pt x="2073193" y="1371579"/>
                  </a:lnTo>
                  <a:lnTo>
                    <a:pt x="2078226" y="1380845"/>
                  </a:lnTo>
                  <a:lnTo>
                    <a:pt x="2082994" y="1390640"/>
                  </a:lnTo>
                  <a:lnTo>
                    <a:pt x="2087762" y="1400171"/>
                  </a:lnTo>
                  <a:lnTo>
                    <a:pt x="2092265" y="1409701"/>
                  </a:lnTo>
                  <a:lnTo>
                    <a:pt x="2096504" y="1419496"/>
                  </a:lnTo>
                  <a:lnTo>
                    <a:pt x="2101007" y="1429292"/>
                  </a:lnTo>
                  <a:lnTo>
                    <a:pt x="2104980" y="1439351"/>
                  </a:lnTo>
                  <a:lnTo>
                    <a:pt x="2108689" y="1449411"/>
                  </a:lnTo>
                  <a:lnTo>
                    <a:pt x="2112397" y="1459471"/>
                  </a:lnTo>
                  <a:lnTo>
                    <a:pt x="2115841" y="1469796"/>
                  </a:lnTo>
                  <a:lnTo>
                    <a:pt x="2119020" y="1480385"/>
                  </a:lnTo>
                  <a:lnTo>
                    <a:pt x="2121934" y="1490710"/>
                  </a:lnTo>
                  <a:lnTo>
                    <a:pt x="2125112" y="1501299"/>
                  </a:lnTo>
                  <a:lnTo>
                    <a:pt x="2127496" y="1511624"/>
                  </a:lnTo>
                  <a:lnTo>
                    <a:pt x="2129880" y="1522213"/>
                  </a:lnTo>
                  <a:lnTo>
                    <a:pt x="2132529" y="1533067"/>
                  </a:lnTo>
                  <a:lnTo>
                    <a:pt x="2134384" y="1543657"/>
                  </a:lnTo>
                  <a:lnTo>
                    <a:pt x="2136238" y="1554776"/>
                  </a:lnTo>
                  <a:lnTo>
                    <a:pt x="2138092" y="1565630"/>
                  </a:lnTo>
                  <a:lnTo>
                    <a:pt x="2139152" y="1576749"/>
                  </a:lnTo>
                  <a:lnTo>
                    <a:pt x="2140476" y="1587868"/>
                  </a:lnTo>
                  <a:lnTo>
                    <a:pt x="2141271" y="1598986"/>
                  </a:lnTo>
                  <a:lnTo>
                    <a:pt x="2142331" y="1610105"/>
                  </a:lnTo>
                  <a:lnTo>
                    <a:pt x="2142860" y="1621489"/>
                  </a:lnTo>
                  <a:lnTo>
                    <a:pt x="2143125" y="1632608"/>
                  </a:lnTo>
                  <a:lnTo>
                    <a:pt x="2143125" y="1643991"/>
                  </a:lnTo>
                  <a:lnTo>
                    <a:pt x="2143125" y="1647962"/>
                  </a:lnTo>
                  <a:lnTo>
                    <a:pt x="2142595" y="1652463"/>
                  </a:lnTo>
                  <a:lnTo>
                    <a:pt x="2142066" y="1656434"/>
                  </a:lnTo>
                  <a:lnTo>
                    <a:pt x="2141006" y="1660670"/>
                  </a:lnTo>
                  <a:lnTo>
                    <a:pt x="2139946" y="1664905"/>
                  </a:lnTo>
                  <a:lnTo>
                    <a:pt x="2138357" y="1669671"/>
                  </a:lnTo>
                  <a:lnTo>
                    <a:pt x="2136503" y="1674171"/>
                  </a:lnTo>
                  <a:lnTo>
                    <a:pt x="2134384" y="1678672"/>
                  </a:lnTo>
                  <a:lnTo>
                    <a:pt x="2131735" y="1683172"/>
                  </a:lnTo>
                  <a:lnTo>
                    <a:pt x="2129086" y="1688202"/>
                  </a:lnTo>
                  <a:lnTo>
                    <a:pt x="2125907" y="1692703"/>
                  </a:lnTo>
                  <a:lnTo>
                    <a:pt x="2122198" y="1697732"/>
                  </a:lnTo>
                  <a:lnTo>
                    <a:pt x="2118490" y="1702498"/>
                  </a:lnTo>
                  <a:lnTo>
                    <a:pt x="2114517" y="1707528"/>
                  </a:lnTo>
                  <a:lnTo>
                    <a:pt x="2110013" y="1712558"/>
                  </a:lnTo>
                  <a:lnTo>
                    <a:pt x="2105245" y="1717323"/>
                  </a:lnTo>
                  <a:lnTo>
                    <a:pt x="2097298" y="1725000"/>
                  </a:lnTo>
                  <a:lnTo>
                    <a:pt x="2088822" y="1732413"/>
                  </a:lnTo>
                  <a:lnTo>
                    <a:pt x="2079550" y="1739825"/>
                  </a:lnTo>
                  <a:lnTo>
                    <a:pt x="2069484" y="1747238"/>
                  </a:lnTo>
                  <a:lnTo>
                    <a:pt x="2058889" y="1754650"/>
                  </a:lnTo>
                  <a:lnTo>
                    <a:pt x="2047763" y="1761798"/>
                  </a:lnTo>
                  <a:lnTo>
                    <a:pt x="2035843" y="1768946"/>
                  </a:lnTo>
                  <a:lnTo>
                    <a:pt x="2023393" y="1776094"/>
                  </a:lnTo>
                  <a:lnTo>
                    <a:pt x="2010148" y="1782712"/>
                  </a:lnTo>
                  <a:lnTo>
                    <a:pt x="1996638" y="1789331"/>
                  </a:lnTo>
                  <a:lnTo>
                    <a:pt x="1982069" y="1795684"/>
                  </a:lnTo>
                  <a:lnTo>
                    <a:pt x="1967235" y="1802303"/>
                  </a:lnTo>
                  <a:lnTo>
                    <a:pt x="1952136" y="1808127"/>
                  </a:lnTo>
                  <a:lnTo>
                    <a:pt x="1936242" y="1814216"/>
                  </a:lnTo>
                  <a:lnTo>
                    <a:pt x="1919819" y="1819775"/>
                  </a:lnTo>
                  <a:lnTo>
                    <a:pt x="1902865" y="1825335"/>
                  </a:lnTo>
                  <a:lnTo>
                    <a:pt x="1885647" y="1830629"/>
                  </a:lnTo>
                  <a:lnTo>
                    <a:pt x="1867899" y="1835395"/>
                  </a:lnTo>
                  <a:lnTo>
                    <a:pt x="1849886" y="1840160"/>
                  </a:lnTo>
                  <a:lnTo>
                    <a:pt x="1830814" y="1844396"/>
                  </a:lnTo>
                  <a:lnTo>
                    <a:pt x="1811741" y="1848896"/>
                  </a:lnTo>
                  <a:lnTo>
                    <a:pt x="1792669" y="1852602"/>
                  </a:lnTo>
                  <a:lnTo>
                    <a:pt x="1772537" y="1856309"/>
                  </a:lnTo>
                  <a:lnTo>
                    <a:pt x="1752670" y="1859221"/>
                  </a:lnTo>
                  <a:lnTo>
                    <a:pt x="1732273" y="1862133"/>
                  </a:lnTo>
                  <a:lnTo>
                    <a:pt x="1711611" y="1864780"/>
                  </a:lnTo>
                  <a:lnTo>
                    <a:pt x="1690155" y="1866898"/>
                  </a:lnTo>
                  <a:lnTo>
                    <a:pt x="1668963" y="1868486"/>
                  </a:lnTo>
                  <a:lnTo>
                    <a:pt x="1647242" y="1870075"/>
                  </a:lnTo>
                  <a:lnTo>
                    <a:pt x="1625520" y="1870869"/>
                  </a:lnTo>
                  <a:lnTo>
                    <a:pt x="1603534" y="1871663"/>
                  </a:lnTo>
                  <a:lnTo>
                    <a:pt x="1581283" y="1871663"/>
                  </a:lnTo>
                  <a:lnTo>
                    <a:pt x="1551350" y="1871398"/>
                  </a:lnTo>
                  <a:lnTo>
                    <a:pt x="1521946" y="1870340"/>
                  </a:lnTo>
                  <a:lnTo>
                    <a:pt x="1493338" y="1868486"/>
                  </a:lnTo>
                  <a:lnTo>
                    <a:pt x="1464994" y="1866368"/>
                  </a:lnTo>
                  <a:lnTo>
                    <a:pt x="1436915" y="1863192"/>
                  </a:lnTo>
                  <a:lnTo>
                    <a:pt x="1409631" y="1859750"/>
                  </a:lnTo>
                  <a:lnTo>
                    <a:pt x="1382876" y="1855514"/>
                  </a:lnTo>
                  <a:lnTo>
                    <a:pt x="1356652" y="1851014"/>
                  </a:lnTo>
                  <a:lnTo>
                    <a:pt x="1331487" y="1845719"/>
                  </a:lnTo>
                  <a:lnTo>
                    <a:pt x="1306586" y="1839895"/>
                  </a:lnTo>
                  <a:lnTo>
                    <a:pt x="1282481" y="1833541"/>
                  </a:lnTo>
                  <a:lnTo>
                    <a:pt x="1259435" y="1826923"/>
                  </a:lnTo>
                  <a:lnTo>
                    <a:pt x="1236919" y="1819775"/>
                  </a:lnTo>
                  <a:lnTo>
                    <a:pt x="1215463" y="1812098"/>
                  </a:lnTo>
                  <a:lnTo>
                    <a:pt x="1195066" y="1804156"/>
                  </a:lnTo>
                  <a:lnTo>
                    <a:pt x="1175198" y="1795684"/>
                  </a:lnTo>
                  <a:lnTo>
                    <a:pt x="1163278" y="1790125"/>
                  </a:lnTo>
                  <a:lnTo>
                    <a:pt x="1151358" y="1784565"/>
                  </a:lnTo>
                  <a:lnTo>
                    <a:pt x="1139967" y="1778741"/>
                  </a:lnTo>
                  <a:lnTo>
                    <a:pt x="1129372" y="1772652"/>
                  </a:lnTo>
                  <a:lnTo>
                    <a:pt x="1118511" y="1766564"/>
                  </a:lnTo>
                  <a:lnTo>
                    <a:pt x="1107915" y="1759945"/>
                  </a:lnTo>
                  <a:lnTo>
                    <a:pt x="1098114" y="1753592"/>
                  </a:lnTo>
                  <a:lnTo>
                    <a:pt x="1088843" y="1746973"/>
                  </a:lnTo>
                  <a:lnTo>
                    <a:pt x="1079836" y="1740355"/>
                  </a:lnTo>
                  <a:lnTo>
                    <a:pt x="1071889" y="1733472"/>
                  </a:lnTo>
                  <a:lnTo>
                    <a:pt x="1064207" y="1726589"/>
                  </a:lnTo>
                  <a:lnTo>
                    <a:pt x="1057055" y="1719970"/>
                  </a:lnTo>
                  <a:lnTo>
                    <a:pt x="1052287" y="1714940"/>
                  </a:lnTo>
                  <a:lnTo>
                    <a:pt x="1048049" y="1709910"/>
                  </a:lnTo>
                  <a:lnTo>
                    <a:pt x="1043810" y="1705145"/>
                  </a:lnTo>
                  <a:lnTo>
                    <a:pt x="1040102" y="1700115"/>
                  </a:lnTo>
                  <a:lnTo>
                    <a:pt x="1036658" y="1695085"/>
                  </a:lnTo>
                  <a:lnTo>
                    <a:pt x="1033480" y="1690320"/>
                  </a:lnTo>
                  <a:lnTo>
                    <a:pt x="1030831" y="1685290"/>
                  </a:lnTo>
                  <a:lnTo>
                    <a:pt x="1027917" y="1680789"/>
                  </a:lnTo>
                  <a:lnTo>
                    <a:pt x="1025798" y="1675760"/>
                  </a:lnTo>
                  <a:lnTo>
                    <a:pt x="1023943" y="1671259"/>
                  </a:lnTo>
                  <a:lnTo>
                    <a:pt x="1022354" y="1666494"/>
                  </a:lnTo>
                  <a:lnTo>
                    <a:pt x="1021294" y="1661993"/>
                  </a:lnTo>
                  <a:lnTo>
                    <a:pt x="1020235" y="1657228"/>
                  </a:lnTo>
                  <a:lnTo>
                    <a:pt x="1019705" y="1652992"/>
                  </a:lnTo>
                  <a:lnTo>
                    <a:pt x="1019175" y="1648227"/>
                  </a:lnTo>
                  <a:lnTo>
                    <a:pt x="1019175" y="1643991"/>
                  </a:lnTo>
                  <a:lnTo>
                    <a:pt x="1019175" y="1632608"/>
                  </a:lnTo>
                  <a:lnTo>
                    <a:pt x="1019705" y="1621224"/>
                  </a:lnTo>
                  <a:lnTo>
                    <a:pt x="1019970" y="1610105"/>
                  </a:lnTo>
                  <a:lnTo>
                    <a:pt x="1021030" y="1598986"/>
                  </a:lnTo>
                  <a:lnTo>
                    <a:pt x="1021824" y="1587868"/>
                  </a:lnTo>
                  <a:lnTo>
                    <a:pt x="1023149" y="1576749"/>
                  </a:lnTo>
                  <a:lnTo>
                    <a:pt x="1024738" y="1565630"/>
                  </a:lnTo>
                  <a:lnTo>
                    <a:pt x="1026063" y="1554776"/>
                  </a:lnTo>
                  <a:lnTo>
                    <a:pt x="1027917" y="1543657"/>
                  </a:lnTo>
                  <a:lnTo>
                    <a:pt x="1030301" y="1533067"/>
                  </a:lnTo>
                  <a:lnTo>
                    <a:pt x="1032420" y="1522478"/>
                  </a:lnTo>
                  <a:lnTo>
                    <a:pt x="1034804" y="1511624"/>
                  </a:lnTo>
                  <a:lnTo>
                    <a:pt x="1037188" y="1501299"/>
                  </a:lnTo>
                  <a:lnTo>
                    <a:pt x="1040367" y="1490710"/>
                  </a:lnTo>
                  <a:lnTo>
                    <a:pt x="1043546" y="1480385"/>
                  </a:lnTo>
                  <a:lnTo>
                    <a:pt x="1046459" y="1470061"/>
                  </a:lnTo>
                  <a:lnTo>
                    <a:pt x="1049903" y="1460001"/>
                  </a:lnTo>
                  <a:lnTo>
                    <a:pt x="1053612" y="1449676"/>
                  </a:lnTo>
                  <a:lnTo>
                    <a:pt x="1057320" y="1439616"/>
                  </a:lnTo>
                  <a:lnTo>
                    <a:pt x="1061294" y="1429556"/>
                  </a:lnTo>
                  <a:lnTo>
                    <a:pt x="1065797" y="1419761"/>
                  </a:lnTo>
                  <a:lnTo>
                    <a:pt x="1070035" y="1409966"/>
                  </a:lnTo>
                  <a:lnTo>
                    <a:pt x="1074538" y="1400435"/>
                  </a:lnTo>
                  <a:lnTo>
                    <a:pt x="1079306" y="1390905"/>
                  </a:lnTo>
                  <a:lnTo>
                    <a:pt x="1084075" y="1381375"/>
                  </a:lnTo>
                  <a:lnTo>
                    <a:pt x="1089108" y="1372109"/>
                  </a:lnTo>
                  <a:lnTo>
                    <a:pt x="1094405" y="1362843"/>
                  </a:lnTo>
                  <a:lnTo>
                    <a:pt x="1099968" y="1353577"/>
                  </a:lnTo>
                  <a:lnTo>
                    <a:pt x="1105531" y="1344576"/>
                  </a:lnTo>
                  <a:lnTo>
                    <a:pt x="1111359" y="1335575"/>
                  </a:lnTo>
                  <a:lnTo>
                    <a:pt x="1117186" y="1327104"/>
                  </a:lnTo>
                  <a:lnTo>
                    <a:pt x="1123014" y="1318368"/>
                  </a:lnTo>
                  <a:lnTo>
                    <a:pt x="1129637" y="1309631"/>
                  </a:lnTo>
                  <a:lnTo>
                    <a:pt x="1135729" y="1301425"/>
                  </a:lnTo>
                  <a:lnTo>
                    <a:pt x="1142087" y="1292953"/>
                  </a:lnTo>
                  <a:lnTo>
                    <a:pt x="1148974" y="1284746"/>
                  </a:lnTo>
                  <a:lnTo>
                    <a:pt x="1155861" y="1276804"/>
                  </a:lnTo>
                  <a:lnTo>
                    <a:pt x="1162748" y="1268598"/>
                  </a:lnTo>
                  <a:lnTo>
                    <a:pt x="1169901" y="1260920"/>
                  </a:lnTo>
                  <a:lnTo>
                    <a:pt x="1177318" y="1253243"/>
                  </a:lnTo>
                  <a:lnTo>
                    <a:pt x="1184735" y="1245830"/>
                  </a:lnTo>
                  <a:lnTo>
                    <a:pt x="1192152" y="1238418"/>
                  </a:lnTo>
                  <a:lnTo>
                    <a:pt x="1199834" y="1231005"/>
                  </a:lnTo>
                  <a:lnTo>
                    <a:pt x="1207516" y="1223857"/>
                  </a:lnTo>
                  <a:lnTo>
                    <a:pt x="1215727" y="1217239"/>
                  </a:lnTo>
                  <a:lnTo>
                    <a:pt x="1223674" y="1210356"/>
                  </a:lnTo>
                  <a:lnTo>
                    <a:pt x="1231886" y="1203738"/>
                  </a:lnTo>
                  <a:lnTo>
                    <a:pt x="1240363" y="1197119"/>
                  </a:lnTo>
                  <a:lnTo>
                    <a:pt x="1248574" y="1191030"/>
                  </a:lnTo>
                  <a:lnTo>
                    <a:pt x="1257316" y="1184941"/>
                  </a:lnTo>
                  <a:lnTo>
                    <a:pt x="1266057" y="1178588"/>
                  </a:lnTo>
                  <a:lnTo>
                    <a:pt x="1274799" y="1172764"/>
                  </a:lnTo>
                  <a:lnTo>
                    <a:pt x="1283805" y="1167204"/>
                  </a:lnTo>
                  <a:lnTo>
                    <a:pt x="1292812" y="1161645"/>
                  </a:lnTo>
                  <a:lnTo>
                    <a:pt x="1302083" y="1156085"/>
                  </a:lnTo>
                  <a:lnTo>
                    <a:pt x="1311355" y="1150791"/>
                  </a:lnTo>
                  <a:lnTo>
                    <a:pt x="1320891" y="1146025"/>
                  </a:lnTo>
                  <a:lnTo>
                    <a:pt x="1330162" y="1140995"/>
                  </a:lnTo>
                  <a:lnTo>
                    <a:pt x="1339698" y="1136495"/>
                  </a:lnTo>
                  <a:lnTo>
                    <a:pt x="1349499" y="1131730"/>
                  </a:lnTo>
                  <a:lnTo>
                    <a:pt x="1359565" y="1127494"/>
                  </a:lnTo>
                  <a:lnTo>
                    <a:pt x="1369367" y="1123523"/>
                  </a:lnTo>
                  <a:lnTo>
                    <a:pt x="1379168" y="1119552"/>
                  </a:lnTo>
                  <a:lnTo>
                    <a:pt x="1389499" y="1115846"/>
                  </a:lnTo>
                  <a:lnTo>
                    <a:pt x="1440358" y="1097579"/>
                  </a:lnTo>
                  <a:lnTo>
                    <a:pt x="1396121" y="1066076"/>
                  </a:lnTo>
                  <a:lnTo>
                    <a:pt x="1386055" y="1058663"/>
                  </a:lnTo>
                  <a:lnTo>
                    <a:pt x="1376519" y="1050986"/>
                  </a:lnTo>
                  <a:lnTo>
                    <a:pt x="1367247" y="1043044"/>
                  </a:lnTo>
                  <a:lnTo>
                    <a:pt x="1357976" y="1034572"/>
                  </a:lnTo>
                  <a:lnTo>
                    <a:pt x="1349235" y="1026101"/>
                  </a:lnTo>
                  <a:lnTo>
                    <a:pt x="1341023" y="1016835"/>
                  </a:lnTo>
                  <a:lnTo>
                    <a:pt x="1332811" y="1007569"/>
                  </a:lnTo>
                  <a:lnTo>
                    <a:pt x="1325129" y="997509"/>
                  </a:lnTo>
                  <a:lnTo>
                    <a:pt x="1317977" y="987714"/>
                  </a:lnTo>
                  <a:lnTo>
                    <a:pt x="1311090" y="977654"/>
                  </a:lnTo>
                  <a:lnTo>
                    <a:pt x="1304467" y="967065"/>
                  </a:lnTo>
                  <a:lnTo>
                    <a:pt x="1298375" y="955946"/>
                  </a:lnTo>
                  <a:lnTo>
                    <a:pt x="1292812" y="945092"/>
                  </a:lnTo>
                  <a:lnTo>
                    <a:pt x="1287514" y="933708"/>
                  </a:lnTo>
                  <a:lnTo>
                    <a:pt x="1282481" y="922325"/>
                  </a:lnTo>
                  <a:lnTo>
                    <a:pt x="1277978" y="910412"/>
                  </a:lnTo>
                  <a:lnTo>
                    <a:pt x="1274004" y="897969"/>
                  </a:lnTo>
                  <a:lnTo>
                    <a:pt x="1270296" y="884997"/>
                  </a:lnTo>
                  <a:lnTo>
                    <a:pt x="1267117" y="872025"/>
                  </a:lnTo>
                  <a:lnTo>
                    <a:pt x="1264733" y="858788"/>
                  </a:lnTo>
                  <a:lnTo>
                    <a:pt x="1262879" y="845287"/>
                  </a:lnTo>
                  <a:lnTo>
                    <a:pt x="1261289" y="831785"/>
                  </a:lnTo>
                  <a:lnTo>
                    <a:pt x="1260495" y="818019"/>
                  </a:lnTo>
                  <a:lnTo>
                    <a:pt x="1259965" y="803988"/>
                  </a:lnTo>
                  <a:lnTo>
                    <a:pt x="1259965" y="795517"/>
                  </a:lnTo>
                  <a:lnTo>
                    <a:pt x="1260495" y="787310"/>
                  </a:lnTo>
                  <a:lnTo>
                    <a:pt x="1261024" y="779368"/>
                  </a:lnTo>
                  <a:lnTo>
                    <a:pt x="1261554" y="770896"/>
                  </a:lnTo>
                  <a:lnTo>
                    <a:pt x="1262614" y="762954"/>
                  </a:lnTo>
                  <a:lnTo>
                    <a:pt x="1263673" y="755012"/>
                  </a:lnTo>
                  <a:lnTo>
                    <a:pt x="1264998" y="746805"/>
                  </a:lnTo>
                  <a:lnTo>
                    <a:pt x="1266587" y="739128"/>
                  </a:lnTo>
                  <a:lnTo>
                    <a:pt x="1268442" y="731186"/>
                  </a:lnTo>
                  <a:lnTo>
                    <a:pt x="1270296" y="723509"/>
                  </a:lnTo>
                  <a:lnTo>
                    <a:pt x="1272415" y="716096"/>
                  </a:lnTo>
                  <a:lnTo>
                    <a:pt x="1274799" y="708419"/>
                  </a:lnTo>
                  <a:lnTo>
                    <a:pt x="1277448" y="701006"/>
                  </a:lnTo>
                  <a:lnTo>
                    <a:pt x="1279832" y="693329"/>
                  </a:lnTo>
                  <a:lnTo>
                    <a:pt x="1282481" y="686181"/>
                  </a:lnTo>
                  <a:lnTo>
                    <a:pt x="1285660" y="678769"/>
                  </a:lnTo>
                  <a:lnTo>
                    <a:pt x="1288574" y="672150"/>
                  </a:lnTo>
                  <a:lnTo>
                    <a:pt x="1291487" y="666061"/>
                  </a:lnTo>
                  <a:lnTo>
                    <a:pt x="1297845" y="654148"/>
                  </a:lnTo>
                  <a:lnTo>
                    <a:pt x="1299964" y="650177"/>
                  </a:lnTo>
                  <a:lnTo>
                    <a:pt x="1302083" y="645942"/>
                  </a:lnTo>
                  <a:lnTo>
                    <a:pt x="1306851" y="637735"/>
                  </a:lnTo>
                  <a:lnTo>
                    <a:pt x="1312149" y="629528"/>
                  </a:lnTo>
                  <a:lnTo>
                    <a:pt x="1314798" y="625822"/>
                  </a:lnTo>
                  <a:lnTo>
                    <a:pt x="1317182" y="621586"/>
                  </a:lnTo>
                  <a:lnTo>
                    <a:pt x="1324599" y="611791"/>
                  </a:lnTo>
                  <a:lnTo>
                    <a:pt x="1332281" y="601996"/>
                  </a:lnTo>
                  <a:lnTo>
                    <a:pt x="1333871" y="599878"/>
                  </a:lnTo>
                  <a:lnTo>
                    <a:pt x="1342877" y="589288"/>
                  </a:lnTo>
                  <a:lnTo>
                    <a:pt x="1347380" y="584258"/>
                  </a:lnTo>
                  <a:lnTo>
                    <a:pt x="1352148" y="579493"/>
                  </a:lnTo>
                  <a:lnTo>
                    <a:pt x="1358241" y="573669"/>
                  </a:lnTo>
                  <a:lnTo>
                    <a:pt x="1365658" y="566521"/>
                  </a:lnTo>
                  <a:lnTo>
                    <a:pt x="1373075" y="559903"/>
                  </a:lnTo>
                  <a:lnTo>
                    <a:pt x="1376519" y="557255"/>
                  </a:lnTo>
                  <a:lnTo>
                    <a:pt x="1379697" y="554079"/>
                  </a:lnTo>
                  <a:lnTo>
                    <a:pt x="1390293" y="546137"/>
                  </a:lnTo>
                  <a:lnTo>
                    <a:pt x="1401154" y="538724"/>
                  </a:lnTo>
                  <a:lnTo>
                    <a:pt x="1401419" y="538195"/>
                  </a:lnTo>
                  <a:lnTo>
                    <a:pt x="1401949" y="537930"/>
                  </a:lnTo>
                  <a:lnTo>
                    <a:pt x="1413869" y="530517"/>
                  </a:lnTo>
                  <a:lnTo>
                    <a:pt x="1425524" y="523369"/>
                  </a:lnTo>
                  <a:lnTo>
                    <a:pt x="1432941" y="519663"/>
                  </a:lnTo>
                  <a:lnTo>
                    <a:pt x="1442213" y="514898"/>
                  </a:lnTo>
                  <a:lnTo>
                    <a:pt x="1451749" y="510662"/>
                  </a:lnTo>
                  <a:lnTo>
                    <a:pt x="1459166" y="506956"/>
                  </a:lnTo>
                  <a:lnTo>
                    <a:pt x="1472411" y="501926"/>
                  </a:lnTo>
                  <a:lnTo>
                    <a:pt x="1485920" y="497425"/>
                  </a:lnTo>
                  <a:lnTo>
                    <a:pt x="1499430" y="493719"/>
                  </a:lnTo>
                  <a:lnTo>
                    <a:pt x="1513470" y="490278"/>
                  </a:lnTo>
                  <a:lnTo>
                    <a:pt x="1517443" y="489483"/>
                  </a:lnTo>
                  <a:lnTo>
                    <a:pt x="1521681" y="488689"/>
                  </a:lnTo>
                  <a:lnTo>
                    <a:pt x="1532277" y="486571"/>
                  </a:lnTo>
                  <a:lnTo>
                    <a:pt x="1543138" y="485512"/>
                  </a:lnTo>
                  <a:lnTo>
                    <a:pt x="1551614" y="484189"/>
                  </a:lnTo>
                  <a:lnTo>
                    <a:pt x="1566184" y="483130"/>
                  </a:lnTo>
                  <a:lnTo>
                    <a:pt x="1581283" y="482600"/>
                  </a:lnTo>
                  <a:close/>
                  <a:moveTo>
                    <a:pt x="736864" y="0"/>
                  </a:moveTo>
                  <a:lnTo>
                    <a:pt x="747977" y="529"/>
                  </a:lnTo>
                  <a:lnTo>
                    <a:pt x="759354" y="793"/>
                  </a:lnTo>
                  <a:lnTo>
                    <a:pt x="770466" y="1587"/>
                  </a:lnTo>
                  <a:lnTo>
                    <a:pt x="781579" y="2645"/>
                  </a:lnTo>
                  <a:lnTo>
                    <a:pt x="792427" y="3703"/>
                  </a:lnTo>
                  <a:lnTo>
                    <a:pt x="803539" y="5290"/>
                  </a:lnTo>
                  <a:lnTo>
                    <a:pt x="814123" y="6877"/>
                  </a:lnTo>
                  <a:lnTo>
                    <a:pt x="824706" y="8993"/>
                  </a:lnTo>
                  <a:lnTo>
                    <a:pt x="835554" y="11374"/>
                  </a:lnTo>
                  <a:lnTo>
                    <a:pt x="845873" y="14019"/>
                  </a:lnTo>
                  <a:lnTo>
                    <a:pt x="856456" y="16664"/>
                  </a:lnTo>
                  <a:lnTo>
                    <a:pt x="866510" y="19838"/>
                  </a:lnTo>
                  <a:lnTo>
                    <a:pt x="876829" y="23276"/>
                  </a:lnTo>
                  <a:lnTo>
                    <a:pt x="886883" y="26715"/>
                  </a:lnTo>
                  <a:lnTo>
                    <a:pt x="896937" y="30682"/>
                  </a:lnTo>
                  <a:lnTo>
                    <a:pt x="906727" y="34650"/>
                  </a:lnTo>
                  <a:lnTo>
                    <a:pt x="916516" y="38618"/>
                  </a:lnTo>
                  <a:lnTo>
                    <a:pt x="926041" y="43114"/>
                  </a:lnTo>
                  <a:lnTo>
                    <a:pt x="935302" y="47875"/>
                  </a:lnTo>
                  <a:lnTo>
                    <a:pt x="944827" y="52901"/>
                  </a:lnTo>
                  <a:lnTo>
                    <a:pt x="954087" y="57927"/>
                  </a:lnTo>
                  <a:lnTo>
                    <a:pt x="963083" y="63217"/>
                  </a:lnTo>
                  <a:lnTo>
                    <a:pt x="972079" y="68771"/>
                  </a:lnTo>
                  <a:lnTo>
                    <a:pt x="981075" y="74590"/>
                  </a:lnTo>
                  <a:lnTo>
                    <a:pt x="989541" y="80939"/>
                  </a:lnTo>
                  <a:lnTo>
                    <a:pt x="998008" y="87022"/>
                  </a:lnTo>
                  <a:lnTo>
                    <a:pt x="1006210" y="93106"/>
                  </a:lnTo>
                  <a:lnTo>
                    <a:pt x="1014677" y="99983"/>
                  </a:lnTo>
                  <a:lnTo>
                    <a:pt x="1022350" y="106596"/>
                  </a:lnTo>
                  <a:lnTo>
                    <a:pt x="1030288" y="113473"/>
                  </a:lnTo>
                  <a:lnTo>
                    <a:pt x="1037961" y="120614"/>
                  </a:lnTo>
                  <a:lnTo>
                    <a:pt x="1045369" y="128021"/>
                  </a:lnTo>
                  <a:lnTo>
                    <a:pt x="1052777" y="135427"/>
                  </a:lnTo>
                  <a:lnTo>
                    <a:pt x="1059921" y="143097"/>
                  </a:lnTo>
                  <a:lnTo>
                    <a:pt x="1066536" y="151033"/>
                  </a:lnTo>
                  <a:lnTo>
                    <a:pt x="1073415" y="158968"/>
                  </a:lnTo>
                  <a:lnTo>
                    <a:pt x="1080294" y="167167"/>
                  </a:lnTo>
                  <a:lnTo>
                    <a:pt x="1086379" y="175367"/>
                  </a:lnTo>
                  <a:lnTo>
                    <a:pt x="1092465" y="184096"/>
                  </a:lnTo>
                  <a:lnTo>
                    <a:pt x="1098815" y="192560"/>
                  </a:lnTo>
                  <a:lnTo>
                    <a:pt x="1104636" y="201289"/>
                  </a:lnTo>
                  <a:lnTo>
                    <a:pt x="1110192" y="210282"/>
                  </a:lnTo>
                  <a:lnTo>
                    <a:pt x="1115219" y="219275"/>
                  </a:lnTo>
                  <a:lnTo>
                    <a:pt x="1120511" y="228533"/>
                  </a:lnTo>
                  <a:lnTo>
                    <a:pt x="1125538" y="238055"/>
                  </a:lnTo>
                  <a:lnTo>
                    <a:pt x="1130036" y="247313"/>
                  </a:lnTo>
                  <a:lnTo>
                    <a:pt x="1134798" y="256835"/>
                  </a:lnTo>
                  <a:lnTo>
                    <a:pt x="1138767" y="266622"/>
                  </a:lnTo>
                  <a:lnTo>
                    <a:pt x="1142736" y="276408"/>
                  </a:lnTo>
                  <a:lnTo>
                    <a:pt x="1146704" y="286460"/>
                  </a:lnTo>
                  <a:lnTo>
                    <a:pt x="1150144" y="296511"/>
                  </a:lnTo>
                  <a:lnTo>
                    <a:pt x="1153584" y="306562"/>
                  </a:lnTo>
                  <a:lnTo>
                    <a:pt x="1156759" y="316878"/>
                  </a:lnTo>
                  <a:lnTo>
                    <a:pt x="1159404" y="327194"/>
                  </a:lnTo>
                  <a:lnTo>
                    <a:pt x="1161786" y="337774"/>
                  </a:lnTo>
                  <a:lnTo>
                    <a:pt x="1164431" y="348618"/>
                  </a:lnTo>
                  <a:lnTo>
                    <a:pt x="1166548" y="358934"/>
                  </a:lnTo>
                  <a:lnTo>
                    <a:pt x="1168136" y="369779"/>
                  </a:lnTo>
                  <a:lnTo>
                    <a:pt x="1169459" y="380888"/>
                  </a:lnTo>
                  <a:lnTo>
                    <a:pt x="1170781" y="391733"/>
                  </a:lnTo>
                  <a:lnTo>
                    <a:pt x="1172104" y="402842"/>
                  </a:lnTo>
                  <a:lnTo>
                    <a:pt x="1172634" y="413951"/>
                  </a:lnTo>
                  <a:lnTo>
                    <a:pt x="1172898" y="425325"/>
                  </a:lnTo>
                  <a:lnTo>
                    <a:pt x="1173163" y="436434"/>
                  </a:lnTo>
                  <a:lnTo>
                    <a:pt x="1172898" y="446486"/>
                  </a:lnTo>
                  <a:lnTo>
                    <a:pt x="1172634" y="456801"/>
                  </a:lnTo>
                  <a:lnTo>
                    <a:pt x="1172104" y="466588"/>
                  </a:lnTo>
                  <a:lnTo>
                    <a:pt x="1171046" y="476375"/>
                  </a:lnTo>
                  <a:lnTo>
                    <a:pt x="1170252" y="484575"/>
                  </a:lnTo>
                  <a:lnTo>
                    <a:pt x="1169194" y="493833"/>
                  </a:lnTo>
                  <a:lnTo>
                    <a:pt x="1168136" y="503355"/>
                  </a:lnTo>
                  <a:lnTo>
                    <a:pt x="1166548" y="512613"/>
                  </a:lnTo>
                  <a:lnTo>
                    <a:pt x="1164696" y="522135"/>
                  </a:lnTo>
                  <a:lnTo>
                    <a:pt x="1163902" y="525573"/>
                  </a:lnTo>
                  <a:lnTo>
                    <a:pt x="1163109" y="528483"/>
                  </a:lnTo>
                  <a:lnTo>
                    <a:pt x="1159140" y="546734"/>
                  </a:lnTo>
                  <a:lnTo>
                    <a:pt x="1156759" y="555727"/>
                  </a:lnTo>
                  <a:lnTo>
                    <a:pt x="1154113" y="564191"/>
                  </a:lnTo>
                  <a:lnTo>
                    <a:pt x="1153584" y="565514"/>
                  </a:lnTo>
                  <a:lnTo>
                    <a:pt x="1153319" y="566836"/>
                  </a:lnTo>
                  <a:lnTo>
                    <a:pt x="1150144" y="576094"/>
                  </a:lnTo>
                  <a:lnTo>
                    <a:pt x="1146969" y="584823"/>
                  </a:lnTo>
                  <a:lnTo>
                    <a:pt x="1143794" y="593816"/>
                  </a:lnTo>
                  <a:lnTo>
                    <a:pt x="1140090" y="602809"/>
                  </a:lnTo>
                  <a:lnTo>
                    <a:pt x="1137444" y="609157"/>
                  </a:lnTo>
                  <a:lnTo>
                    <a:pt x="1129506" y="626615"/>
                  </a:lnTo>
                  <a:lnTo>
                    <a:pt x="1125273" y="634814"/>
                  </a:lnTo>
                  <a:lnTo>
                    <a:pt x="1120775" y="643014"/>
                  </a:lnTo>
                  <a:lnTo>
                    <a:pt x="1118923" y="646717"/>
                  </a:lnTo>
                  <a:lnTo>
                    <a:pt x="1114425" y="654917"/>
                  </a:lnTo>
                  <a:lnTo>
                    <a:pt x="1109398" y="662852"/>
                  </a:lnTo>
                  <a:lnTo>
                    <a:pt x="1099609" y="678458"/>
                  </a:lnTo>
                  <a:lnTo>
                    <a:pt x="1098021" y="681367"/>
                  </a:lnTo>
                  <a:lnTo>
                    <a:pt x="1092465" y="689038"/>
                  </a:lnTo>
                  <a:lnTo>
                    <a:pt x="1086644" y="696709"/>
                  </a:lnTo>
                  <a:lnTo>
                    <a:pt x="1080823" y="704379"/>
                  </a:lnTo>
                  <a:lnTo>
                    <a:pt x="1074738" y="712050"/>
                  </a:lnTo>
                  <a:lnTo>
                    <a:pt x="1071563" y="715753"/>
                  </a:lnTo>
                  <a:lnTo>
                    <a:pt x="1058598" y="730565"/>
                  </a:lnTo>
                  <a:lnTo>
                    <a:pt x="1051719" y="737707"/>
                  </a:lnTo>
                  <a:lnTo>
                    <a:pt x="1045104" y="744849"/>
                  </a:lnTo>
                  <a:lnTo>
                    <a:pt x="1038490" y="751197"/>
                  </a:lnTo>
                  <a:lnTo>
                    <a:pt x="1031875" y="757810"/>
                  </a:lnTo>
                  <a:lnTo>
                    <a:pt x="1024996" y="763893"/>
                  </a:lnTo>
                  <a:lnTo>
                    <a:pt x="1017852" y="769977"/>
                  </a:lnTo>
                  <a:lnTo>
                    <a:pt x="1010973" y="776060"/>
                  </a:lnTo>
                  <a:lnTo>
                    <a:pt x="1003564" y="781880"/>
                  </a:lnTo>
                  <a:lnTo>
                    <a:pt x="996156" y="787434"/>
                  </a:lnTo>
                  <a:lnTo>
                    <a:pt x="988748" y="792460"/>
                  </a:lnTo>
                  <a:lnTo>
                    <a:pt x="1006739" y="799601"/>
                  </a:lnTo>
                  <a:lnTo>
                    <a:pt x="1024731" y="807008"/>
                  </a:lnTo>
                  <a:lnTo>
                    <a:pt x="1042723" y="814678"/>
                  </a:lnTo>
                  <a:lnTo>
                    <a:pt x="1060186" y="823142"/>
                  </a:lnTo>
                  <a:lnTo>
                    <a:pt x="1077384" y="831607"/>
                  </a:lnTo>
                  <a:lnTo>
                    <a:pt x="1094317" y="840864"/>
                  </a:lnTo>
                  <a:lnTo>
                    <a:pt x="1110986" y="850387"/>
                  </a:lnTo>
                  <a:lnTo>
                    <a:pt x="1127390" y="860702"/>
                  </a:lnTo>
                  <a:lnTo>
                    <a:pt x="1130036" y="876573"/>
                  </a:lnTo>
                  <a:lnTo>
                    <a:pt x="1133740" y="892443"/>
                  </a:lnTo>
                  <a:lnTo>
                    <a:pt x="1137709" y="908049"/>
                  </a:lnTo>
                  <a:lnTo>
                    <a:pt x="1142736" y="923655"/>
                  </a:lnTo>
                  <a:lnTo>
                    <a:pt x="1148027" y="938732"/>
                  </a:lnTo>
                  <a:lnTo>
                    <a:pt x="1154113" y="953544"/>
                  </a:lnTo>
                  <a:lnTo>
                    <a:pt x="1160727" y="967827"/>
                  </a:lnTo>
                  <a:lnTo>
                    <a:pt x="1167606" y="981846"/>
                  </a:lnTo>
                  <a:lnTo>
                    <a:pt x="1175544" y="995600"/>
                  </a:lnTo>
                  <a:lnTo>
                    <a:pt x="1183746" y="1009090"/>
                  </a:lnTo>
                  <a:lnTo>
                    <a:pt x="1192742" y="1022051"/>
                  </a:lnTo>
                  <a:lnTo>
                    <a:pt x="1202267" y="1034747"/>
                  </a:lnTo>
                  <a:lnTo>
                    <a:pt x="1212056" y="1046914"/>
                  </a:lnTo>
                  <a:lnTo>
                    <a:pt x="1222375" y="1058817"/>
                  </a:lnTo>
                  <a:lnTo>
                    <a:pt x="1233488" y="1070191"/>
                  </a:lnTo>
                  <a:lnTo>
                    <a:pt x="1244600" y="1081036"/>
                  </a:lnTo>
                  <a:lnTo>
                    <a:pt x="1234546" y="1085532"/>
                  </a:lnTo>
                  <a:lnTo>
                    <a:pt x="1224756" y="1090558"/>
                  </a:lnTo>
                  <a:lnTo>
                    <a:pt x="1214967" y="1095583"/>
                  </a:lnTo>
                  <a:lnTo>
                    <a:pt x="1205442" y="1100345"/>
                  </a:lnTo>
                  <a:lnTo>
                    <a:pt x="1195652" y="1105899"/>
                  </a:lnTo>
                  <a:lnTo>
                    <a:pt x="1186127" y="1111454"/>
                  </a:lnTo>
                  <a:lnTo>
                    <a:pt x="1176867" y="1117008"/>
                  </a:lnTo>
                  <a:lnTo>
                    <a:pt x="1167606" y="1122828"/>
                  </a:lnTo>
                  <a:lnTo>
                    <a:pt x="1158611" y="1128647"/>
                  </a:lnTo>
                  <a:lnTo>
                    <a:pt x="1149615" y="1134995"/>
                  </a:lnTo>
                  <a:lnTo>
                    <a:pt x="1140619" y="1141078"/>
                  </a:lnTo>
                  <a:lnTo>
                    <a:pt x="1131888" y="1147427"/>
                  </a:lnTo>
                  <a:lnTo>
                    <a:pt x="1123421" y="1154039"/>
                  </a:lnTo>
                  <a:lnTo>
                    <a:pt x="1114690" y="1160916"/>
                  </a:lnTo>
                  <a:lnTo>
                    <a:pt x="1105959" y="1167794"/>
                  </a:lnTo>
                  <a:lnTo>
                    <a:pt x="1098021" y="1174671"/>
                  </a:lnTo>
                  <a:lnTo>
                    <a:pt x="1089819" y="1182077"/>
                  </a:lnTo>
                  <a:lnTo>
                    <a:pt x="1081617" y="1189219"/>
                  </a:lnTo>
                  <a:lnTo>
                    <a:pt x="1073679" y="1196625"/>
                  </a:lnTo>
                  <a:lnTo>
                    <a:pt x="1066006" y="1204295"/>
                  </a:lnTo>
                  <a:lnTo>
                    <a:pt x="1058334" y="1211966"/>
                  </a:lnTo>
                  <a:lnTo>
                    <a:pt x="1050925" y="1219637"/>
                  </a:lnTo>
                  <a:lnTo>
                    <a:pt x="1043517" y="1227572"/>
                  </a:lnTo>
                  <a:lnTo>
                    <a:pt x="1036109" y="1235772"/>
                  </a:lnTo>
                  <a:lnTo>
                    <a:pt x="1028965" y="1243971"/>
                  </a:lnTo>
                  <a:lnTo>
                    <a:pt x="1022350" y="1252171"/>
                  </a:lnTo>
                  <a:lnTo>
                    <a:pt x="1015206" y="1260900"/>
                  </a:lnTo>
                  <a:lnTo>
                    <a:pt x="1008591" y="1269628"/>
                  </a:lnTo>
                  <a:lnTo>
                    <a:pt x="1002241" y="1278093"/>
                  </a:lnTo>
                  <a:lnTo>
                    <a:pt x="995627" y="1287086"/>
                  </a:lnTo>
                  <a:lnTo>
                    <a:pt x="989541" y="1296079"/>
                  </a:lnTo>
                  <a:lnTo>
                    <a:pt x="983456" y="1305072"/>
                  </a:lnTo>
                  <a:lnTo>
                    <a:pt x="977635" y="1314330"/>
                  </a:lnTo>
                  <a:lnTo>
                    <a:pt x="971814" y="1323588"/>
                  </a:lnTo>
                  <a:lnTo>
                    <a:pt x="966258" y="1332845"/>
                  </a:lnTo>
                  <a:lnTo>
                    <a:pt x="960966" y="1342367"/>
                  </a:lnTo>
                  <a:lnTo>
                    <a:pt x="955675" y="1351890"/>
                  </a:lnTo>
                  <a:lnTo>
                    <a:pt x="950383" y="1361676"/>
                  </a:lnTo>
                  <a:lnTo>
                    <a:pt x="945621" y="1371463"/>
                  </a:lnTo>
                  <a:lnTo>
                    <a:pt x="940858" y="1381514"/>
                  </a:lnTo>
                  <a:lnTo>
                    <a:pt x="936360" y="1391301"/>
                  </a:lnTo>
                  <a:lnTo>
                    <a:pt x="931598" y="1401352"/>
                  </a:lnTo>
                  <a:lnTo>
                    <a:pt x="927629" y="1411668"/>
                  </a:lnTo>
                  <a:lnTo>
                    <a:pt x="923660" y="1421719"/>
                  </a:lnTo>
                  <a:lnTo>
                    <a:pt x="919691" y="1432299"/>
                  </a:lnTo>
                  <a:lnTo>
                    <a:pt x="915987" y="1442615"/>
                  </a:lnTo>
                  <a:lnTo>
                    <a:pt x="912548" y="1453195"/>
                  </a:lnTo>
                  <a:lnTo>
                    <a:pt x="909108" y="1463776"/>
                  </a:lnTo>
                  <a:lnTo>
                    <a:pt x="905933" y="1474356"/>
                  </a:lnTo>
                  <a:lnTo>
                    <a:pt x="903023" y="1485201"/>
                  </a:lnTo>
                  <a:lnTo>
                    <a:pt x="900112" y="1496045"/>
                  </a:lnTo>
                  <a:lnTo>
                    <a:pt x="897731" y="1507155"/>
                  </a:lnTo>
                  <a:lnTo>
                    <a:pt x="895350" y="1517999"/>
                  </a:lnTo>
                  <a:lnTo>
                    <a:pt x="893233" y="1529109"/>
                  </a:lnTo>
                  <a:lnTo>
                    <a:pt x="890852" y="1539953"/>
                  </a:lnTo>
                  <a:lnTo>
                    <a:pt x="889529" y="1551592"/>
                  </a:lnTo>
                  <a:lnTo>
                    <a:pt x="887941" y="1562701"/>
                  </a:lnTo>
                  <a:lnTo>
                    <a:pt x="886354" y="1574075"/>
                  </a:lnTo>
                  <a:lnTo>
                    <a:pt x="885031" y="1585448"/>
                  </a:lnTo>
                  <a:lnTo>
                    <a:pt x="884237" y="1596822"/>
                  </a:lnTo>
                  <a:lnTo>
                    <a:pt x="883444" y="1608460"/>
                  </a:lnTo>
                  <a:lnTo>
                    <a:pt x="882914" y="1619834"/>
                  </a:lnTo>
                  <a:lnTo>
                    <a:pt x="882650" y="1631472"/>
                  </a:lnTo>
                  <a:lnTo>
                    <a:pt x="882650" y="1643375"/>
                  </a:lnTo>
                  <a:lnTo>
                    <a:pt x="882650" y="1651310"/>
                  </a:lnTo>
                  <a:lnTo>
                    <a:pt x="883444" y="1659245"/>
                  </a:lnTo>
                  <a:lnTo>
                    <a:pt x="884766" y="1666916"/>
                  </a:lnTo>
                  <a:lnTo>
                    <a:pt x="886354" y="1674851"/>
                  </a:lnTo>
                  <a:lnTo>
                    <a:pt x="888471" y="1682522"/>
                  </a:lnTo>
                  <a:lnTo>
                    <a:pt x="890852" y="1690193"/>
                  </a:lnTo>
                  <a:lnTo>
                    <a:pt x="894027" y="1697599"/>
                  </a:lnTo>
                  <a:lnTo>
                    <a:pt x="897466" y="1704740"/>
                  </a:lnTo>
                  <a:lnTo>
                    <a:pt x="901171" y="1712147"/>
                  </a:lnTo>
                  <a:lnTo>
                    <a:pt x="905139" y="1719024"/>
                  </a:lnTo>
                  <a:lnTo>
                    <a:pt x="909637" y="1725901"/>
                  </a:lnTo>
                  <a:lnTo>
                    <a:pt x="914400" y="1733043"/>
                  </a:lnTo>
                  <a:lnTo>
                    <a:pt x="919691" y="1739655"/>
                  </a:lnTo>
                  <a:lnTo>
                    <a:pt x="925248" y="1746268"/>
                  </a:lnTo>
                  <a:lnTo>
                    <a:pt x="931069" y="1752616"/>
                  </a:lnTo>
                  <a:lnTo>
                    <a:pt x="936889" y="1759229"/>
                  </a:lnTo>
                  <a:lnTo>
                    <a:pt x="944562" y="1766370"/>
                  </a:lnTo>
                  <a:lnTo>
                    <a:pt x="952235" y="1773247"/>
                  </a:lnTo>
                  <a:lnTo>
                    <a:pt x="960702" y="1780125"/>
                  </a:lnTo>
                  <a:lnTo>
                    <a:pt x="969169" y="1787002"/>
                  </a:lnTo>
                  <a:lnTo>
                    <a:pt x="941916" y="1791234"/>
                  </a:lnTo>
                  <a:lnTo>
                    <a:pt x="913871" y="1794672"/>
                  </a:lnTo>
                  <a:lnTo>
                    <a:pt x="885031" y="1797582"/>
                  </a:lnTo>
                  <a:lnTo>
                    <a:pt x="856191" y="1800492"/>
                  </a:lnTo>
                  <a:lnTo>
                    <a:pt x="826823" y="1802343"/>
                  </a:lnTo>
                  <a:lnTo>
                    <a:pt x="797189" y="1803930"/>
                  </a:lnTo>
                  <a:lnTo>
                    <a:pt x="767291" y="1804724"/>
                  </a:lnTo>
                  <a:lnTo>
                    <a:pt x="737129" y="1804988"/>
                  </a:lnTo>
                  <a:lnTo>
                    <a:pt x="718079" y="1804724"/>
                  </a:lnTo>
                  <a:lnTo>
                    <a:pt x="699294" y="1804459"/>
                  </a:lnTo>
                  <a:lnTo>
                    <a:pt x="680508" y="1803930"/>
                  </a:lnTo>
                  <a:lnTo>
                    <a:pt x="661723" y="1803137"/>
                  </a:lnTo>
                  <a:lnTo>
                    <a:pt x="643202" y="1802343"/>
                  </a:lnTo>
                  <a:lnTo>
                    <a:pt x="624681" y="1801021"/>
                  </a:lnTo>
                  <a:lnTo>
                    <a:pt x="606425" y="1799434"/>
                  </a:lnTo>
                  <a:lnTo>
                    <a:pt x="588698" y="1798111"/>
                  </a:lnTo>
                  <a:lnTo>
                    <a:pt x="570441" y="1796259"/>
                  </a:lnTo>
                  <a:lnTo>
                    <a:pt x="552979" y="1794408"/>
                  </a:lnTo>
                  <a:lnTo>
                    <a:pt x="535252" y="1792027"/>
                  </a:lnTo>
                  <a:lnTo>
                    <a:pt x="517789" y="1789647"/>
                  </a:lnTo>
                  <a:lnTo>
                    <a:pt x="500327" y="1787266"/>
                  </a:lnTo>
                  <a:lnTo>
                    <a:pt x="483394" y="1784357"/>
                  </a:lnTo>
                  <a:lnTo>
                    <a:pt x="466725" y="1781447"/>
                  </a:lnTo>
                  <a:lnTo>
                    <a:pt x="450321" y="1778273"/>
                  </a:lnTo>
                  <a:lnTo>
                    <a:pt x="433652" y="1774835"/>
                  </a:lnTo>
                  <a:lnTo>
                    <a:pt x="417512" y="1771396"/>
                  </a:lnTo>
                  <a:lnTo>
                    <a:pt x="401637" y="1768222"/>
                  </a:lnTo>
                  <a:lnTo>
                    <a:pt x="385498" y="1763990"/>
                  </a:lnTo>
                  <a:lnTo>
                    <a:pt x="370152" y="1760022"/>
                  </a:lnTo>
                  <a:lnTo>
                    <a:pt x="354541" y="1756055"/>
                  </a:lnTo>
                  <a:lnTo>
                    <a:pt x="339460" y="1751823"/>
                  </a:lnTo>
                  <a:lnTo>
                    <a:pt x="324644" y="1747326"/>
                  </a:lnTo>
                  <a:lnTo>
                    <a:pt x="310356" y="1742829"/>
                  </a:lnTo>
                  <a:lnTo>
                    <a:pt x="295804" y="1738333"/>
                  </a:lnTo>
                  <a:lnTo>
                    <a:pt x="282046" y="1733307"/>
                  </a:lnTo>
                  <a:lnTo>
                    <a:pt x="268023" y="1728281"/>
                  </a:lnTo>
                  <a:lnTo>
                    <a:pt x="254529" y="1723520"/>
                  </a:lnTo>
                  <a:lnTo>
                    <a:pt x="241300" y="1718230"/>
                  </a:lnTo>
                  <a:lnTo>
                    <a:pt x="228335" y="1712676"/>
                  </a:lnTo>
                  <a:lnTo>
                    <a:pt x="215635" y="1707121"/>
                  </a:lnTo>
                  <a:lnTo>
                    <a:pt x="203464" y="1701566"/>
                  </a:lnTo>
                  <a:lnTo>
                    <a:pt x="191294" y="1696012"/>
                  </a:lnTo>
                  <a:lnTo>
                    <a:pt x="179652" y="1690193"/>
                  </a:lnTo>
                  <a:lnTo>
                    <a:pt x="168275" y="1684109"/>
                  </a:lnTo>
                  <a:lnTo>
                    <a:pt x="157162" y="1678025"/>
                  </a:lnTo>
                  <a:lnTo>
                    <a:pt x="146314" y="1671942"/>
                  </a:lnTo>
                  <a:lnTo>
                    <a:pt x="135731" y="1665594"/>
                  </a:lnTo>
                  <a:lnTo>
                    <a:pt x="125677" y="1659245"/>
                  </a:lnTo>
                  <a:lnTo>
                    <a:pt x="116152" y="1652897"/>
                  </a:lnTo>
                  <a:lnTo>
                    <a:pt x="106627" y="1646020"/>
                  </a:lnTo>
                  <a:lnTo>
                    <a:pt x="97631" y="1639672"/>
                  </a:lnTo>
                  <a:lnTo>
                    <a:pt x="88900" y="1632795"/>
                  </a:lnTo>
                  <a:lnTo>
                    <a:pt x="80698" y="1626182"/>
                  </a:lnTo>
                  <a:lnTo>
                    <a:pt x="72760" y="1619305"/>
                  </a:lnTo>
                  <a:lnTo>
                    <a:pt x="64823" y="1612163"/>
                  </a:lnTo>
                  <a:lnTo>
                    <a:pt x="57944" y="1605022"/>
                  </a:lnTo>
                  <a:lnTo>
                    <a:pt x="51064" y="1597880"/>
                  </a:lnTo>
                  <a:lnTo>
                    <a:pt x="44714" y="1591003"/>
                  </a:lnTo>
                  <a:lnTo>
                    <a:pt x="38629" y="1583597"/>
                  </a:lnTo>
                  <a:lnTo>
                    <a:pt x="32808" y="1576455"/>
                  </a:lnTo>
                  <a:lnTo>
                    <a:pt x="28046" y="1569049"/>
                  </a:lnTo>
                  <a:lnTo>
                    <a:pt x="23019" y="1561643"/>
                  </a:lnTo>
                  <a:lnTo>
                    <a:pt x="18785" y="1554237"/>
                  </a:lnTo>
                  <a:lnTo>
                    <a:pt x="15081" y="1546566"/>
                  </a:lnTo>
                  <a:lnTo>
                    <a:pt x="11377" y="1539160"/>
                  </a:lnTo>
                  <a:lnTo>
                    <a:pt x="8466" y="1531489"/>
                  </a:lnTo>
                  <a:lnTo>
                    <a:pt x="5821" y="1524083"/>
                  </a:lnTo>
                  <a:lnTo>
                    <a:pt x="3704" y="1516412"/>
                  </a:lnTo>
                  <a:lnTo>
                    <a:pt x="2116" y="1508742"/>
                  </a:lnTo>
                  <a:lnTo>
                    <a:pt x="794" y="1501071"/>
                  </a:lnTo>
                  <a:lnTo>
                    <a:pt x="264" y="1493136"/>
                  </a:lnTo>
                  <a:lnTo>
                    <a:pt x="0" y="1485465"/>
                  </a:lnTo>
                  <a:lnTo>
                    <a:pt x="0" y="1473033"/>
                  </a:lnTo>
                  <a:lnTo>
                    <a:pt x="264" y="1460337"/>
                  </a:lnTo>
                  <a:lnTo>
                    <a:pt x="794" y="1447905"/>
                  </a:lnTo>
                  <a:lnTo>
                    <a:pt x="1587" y="1435209"/>
                  </a:lnTo>
                  <a:lnTo>
                    <a:pt x="2381" y="1423042"/>
                  </a:lnTo>
                  <a:lnTo>
                    <a:pt x="3704" y="1410610"/>
                  </a:lnTo>
                  <a:lnTo>
                    <a:pt x="4762" y="1398707"/>
                  </a:lnTo>
                  <a:lnTo>
                    <a:pt x="6350" y="1386275"/>
                  </a:lnTo>
                  <a:lnTo>
                    <a:pt x="8202" y="1374373"/>
                  </a:lnTo>
                  <a:lnTo>
                    <a:pt x="10054" y="1362205"/>
                  </a:lnTo>
                  <a:lnTo>
                    <a:pt x="12171" y="1350303"/>
                  </a:lnTo>
                  <a:lnTo>
                    <a:pt x="14816" y="1338135"/>
                  </a:lnTo>
                  <a:lnTo>
                    <a:pt x="17198" y="1326233"/>
                  </a:lnTo>
                  <a:lnTo>
                    <a:pt x="19844" y="1314594"/>
                  </a:lnTo>
                  <a:lnTo>
                    <a:pt x="22754" y="1302956"/>
                  </a:lnTo>
                  <a:lnTo>
                    <a:pt x="25929" y="1291318"/>
                  </a:lnTo>
                  <a:lnTo>
                    <a:pt x="29104" y="1279680"/>
                  </a:lnTo>
                  <a:lnTo>
                    <a:pt x="32544" y="1268306"/>
                  </a:lnTo>
                  <a:lnTo>
                    <a:pt x="36248" y="1256932"/>
                  </a:lnTo>
                  <a:lnTo>
                    <a:pt x="39952" y="1245558"/>
                  </a:lnTo>
                  <a:lnTo>
                    <a:pt x="43921" y="1234449"/>
                  </a:lnTo>
                  <a:lnTo>
                    <a:pt x="47889" y="1223075"/>
                  </a:lnTo>
                  <a:lnTo>
                    <a:pt x="52387" y="1211966"/>
                  </a:lnTo>
                  <a:lnTo>
                    <a:pt x="56885" y="1201121"/>
                  </a:lnTo>
                  <a:lnTo>
                    <a:pt x="61648" y="1190012"/>
                  </a:lnTo>
                  <a:lnTo>
                    <a:pt x="66410" y="1179167"/>
                  </a:lnTo>
                  <a:lnTo>
                    <a:pt x="71437" y="1168852"/>
                  </a:lnTo>
                  <a:lnTo>
                    <a:pt x="76729" y="1158007"/>
                  </a:lnTo>
                  <a:lnTo>
                    <a:pt x="82021" y="1147427"/>
                  </a:lnTo>
                  <a:lnTo>
                    <a:pt x="87577" y="1137111"/>
                  </a:lnTo>
                  <a:lnTo>
                    <a:pt x="93398" y="1126795"/>
                  </a:lnTo>
                  <a:lnTo>
                    <a:pt x="98954" y="1116744"/>
                  </a:lnTo>
                  <a:lnTo>
                    <a:pt x="105039" y="1106428"/>
                  </a:lnTo>
                  <a:lnTo>
                    <a:pt x="111125" y="1096377"/>
                  </a:lnTo>
                  <a:lnTo>
                    <a:pt x="117475" y="1086590"/>
                  </a:lnTo>
                  <a:lnTo>
                    <a:pt x="123825" y="1076804"/>
                  </a:lnTo>
                  <a:lnTo>
                    <a:pt x="130704" y="1067017"/>
                  </a:lnTo>
                  <a:lnTo>
                    <a:pt x="137054" y="1057495"/>
                  </a:lnTo>
                  <a:lnTo>
                    <a:pt x="144198" y="1047972"/>
                  </a:lnTo>
                  <a:lnTo>
                    <a:pt x="151341" y="1038715"/>
                  </a:lnTo>
                  <a:lnTo>
                    <a:pt x="165629" y="1020199"/>
                  </a:lnTo>
                  <a:lnTo>
                    <a:pt x="180710" y="1002477"/>
                  </a:lnTo>
                  <a:lnTo>
                    <a:pt x="196321" y="985285"/>
                  </a:lnTo>
                  <a:lnTo>
                    <a:pt x="212460" y="968092"/>
                  </a:lnTo>
                  <a:lnTo>
                    <a:pt x="229129" y="951957"/>
                  </a:lnTo>
                  <a:lnTo>
                    <a:pt x="246591" y="936086"/>
                  </a:lnTo>
                  <a:lnTo>
                    <a:pt x="264054" y="920745"/>
                  </a:lnTo>
                  <a:lnTo>
                    <a:pt x="282310" y="905933"/>
                  </a:lnTo>
                  <a:lnTo>
                    <a:pt x="301096" y="891914"/>
                  </a:lnTo>
                  <a:lnTo>
                    <a:pt x="310621" y="885037"/>
                  </a:lnTo>
                  <a:lnTo>
                    <a:pt x="320146" y="878160"/>
                  </a:lnTo>
                  <a:lnTo>
                    <a:pt x="329671" y="871812"/>
                  </a:lnTo>
                  <a:lnTo>
                    <a:pt x="339460" y="865199"/>
                  </a:lnTo>
                  <a:lnTo>
                    <a:pt x="349514" y="859115"/>
                  </a:lnTo>
                  <a:lnTo>
                    <a:pt x="359569" y="853032"/>
                  </a:lnTo>
                  <a:lnTo>
                    <a:pt x="359833" y="852767"/>
                  </a:lnTo>
                  <a:lnTo>
                    <a:pt x="371739" y="845890"/>
                  </a:lnTo>
                  <a:lnTo>
                    <a:pt x="383381" y="839542"/>
                  </a:lnTo>
                  <a:lnTo>
                    <a:pt x="395287" y="832929"/>
                  </a:lnTo>
                  <a:lnTo>
                    <a:pt x="407458" y="826846"/>
                  </a:lnTo>
                  <a:lnTo>
                    <a:pt x="415660" y="822349"/>
                  </a:lnTo>
                  <a:lnTo>
                    <a:pt x="424391" y="818381"/>
                  </a:lnTo>
                  <a:lnTo>
                    <a:pt x="442383" y="810182"/>
                  </a:lnTo>
                  <a:lnTo>
                    <a:pt x="463814" y="800924"/>
                  </a:lnTo>
                  <a:lnTo>
                    <a:pt x="474662" y="796692"/>
                  </a:lnTo>
                  <a:lnTo>
                    <a:pt x="485246" y="792460"/>
                  </a:lnTo>
                  <a:lnTo>
                    <a:pt x="474927" y="785318"/>
                  </a:lnTo>
                  <a:lnTo>
                    <a:pt x="464608" y="777118"/>
                  </a:lnTo>
                  <a:lnTo>
                    <a:pt x="454819" y="769183"/>
                  </a:lnTo>
                  <a:lnTo>
                    <a:pt x="445294" y="760455"/>
                  </a:lnTo>
                  <a:lnTo>
                    <a:pt x="436033" y="751990"/>
                  </a:lnTo>
                  <a:lnTo>
                    <a:pt x="426773" y="742997"/>
                  </a:lnTo>
                  <a:lnTo>
                    <a:pt x="417777" y="733739"/>
                  </a:lnTo>
                  <a:lnTo>
                    <a:pt x="409310" y="724217"/>
                  </a:lnTo>
                  <a:lnTo>
                    <a:pt x="400844" y="714695"/>
                  </a:lnTo>
                  <a:lnTo>
                    <a:pt x="392906" y="704644"/>
                  </a:lnTo>
                  <a:lnTo>
                    <a:pt x="385233" y="694328"/>
                  </a:lnTo>
                  <a:lnTo>
                    <a:pt x="377825" y="684012"/>
                  </a:lnTo>
                  <a:lnTo>
                    <a:pt x="370681" y="673432"/>
                  </a:lnTo>
                  <a:lnTo>
                    <a:pt x="363802" y="662587"/>
                  </a:lnTo>
                  <a:lnTo>
                    <a:pt x="357452" y="651478"/>
                  </a:lnTo>
                  <a:lnTo>
                    <a:pt x="351102" y="640104"/>
                  </a:lnTo>
                  <a:lnTo>
                    <a:pt x="345016" y="628731"/>
                  </a:lnTo>
                  <a:lnTo>
                    <a:pt x="339460" y="616828"/>
                  </a:lnTo>
                  <a:lnTo>
                    <a:pt x="334698" y="604925"/>
                  </a:lnTo>
                  <a:lnTo>
                    <a:pt x="329671" y="593022"/>
                  </a:lnTo>
                  <a:lnTo>
                    <a:pt x="325173" y="580591"/>
                  </a:lnTo>
                  <a:lnTo>
                    <a:pt x="321204" y="568159"/>
                  </a:lnTo>
                  <a:lnTo>
                    <a:pt x="317500" y="555727"/>
                  </a:lnTo>
                  <a:lnTo>
                    <a:pt x="314060" y="543031"/>
                  </a:lnTo>
                  <a:lnTo>
                    <a:pt x="310885" y="530070"/>
                  </a:lnTo>
                  <a:lnTo>
                    <a:pt x="308239" y="517109"/>
                  </a:lnTo>
                  <a:lnTo>
                    <a:pt x="305858" y="503884"/>
                  </a:lnTo>
                  <a:lnTo>
                    <a:pt x="304006" y="490659"/>
                  </a:lnTo>
                  <a:lnTo>
                    <a:pt x="302683" y="477433"/>
                  </a:lnTo>
                  <a:lnTo>
                    <a:pt x="301625" y="463943"/>
                  </a:lnTo>
                  <a:lnTo>
                    <a:pt x="301096" y="450189"/>
                  </a:lnTo>
                  <a:lnTo>
                    <a:pt x="300831" y="436434"/>
                  </a:lnTo>
                  <a:lnTo>
                    <a:pt x="300831" y="425325"/>
                  </a:lnTo>
                  <a:lnTo>
                    <a:pt x="301360" y="413951"/>
                  </a:lnTo>
                  <a:lnTo>
                    <a:pt x="301889" y="402842"/>
                  </a:lnTo>
                  <a:lnTo>
                    <a:pt x="302948" y="391733"/>
                  </a:lnTo>
                  <a:lnTo>
                    <a:pt x="304006" y="380888"/>
                  </a:lnTo>
                  <a:lnTo>
                    <a:pt x="305594" y="369779"/>
                  </a:lnTo>
                  <a:lnTo>
                    <a:pt x="307446" y="358934"/>
                  </a:lnTo>
                  <a:lnTo>
                    <a:pt x="309562" y="348618"/>
                  </a:lnTo>
                  <a:lnTo>
                    <a:pt x="311944" y="337774"/>
                  </a:lnTo>
                  <a:lnTo>
                    <a:pt x="314589" y="327194"/>
                  </a:lnTo>
                  <a:lnTo>
                    <a:pt x="317500" y="316878"/>
                  </a:lnTo>
                  <a:lnTo>
                    <a:pt x="320410" y="306562"/>
                  </a:lnTo>
                  <a:lnTo>
                    <a:pt x="323585" y="296511"/>
                  </a:lnTo>
                  <a:lnTo>
                    <a:pt x="327289" y="286460"/>
                  </a:lnTo>
                  <a:lnTo>
                    <a:pt x="330994" y="276408"/>
                  </a:lnTo>
                  <a:lnTo>
                    <a:pt x="334962" y="266622"/>
                  </a:lnTo>
                  <a:lnTo>
                    <a:pt x="339196" y="256835"/>
                  </a:lnTo>
                  <a:lnTo>
                    <a:pt x="343958" y="247313"/>
                  </a:lnTo>
                  <a:lnTo>
                    <a:pt x="348456" y="238055"/>
                  </a:lnTo>
                  <a:lnTo>
                    <a:pt x="353483" y="228533"/>
                  </a:lnTo>
                  <a:lnTo>
                    <a:pt x="358246" y="219275"/>
                  </a:lnTo>
                  <a:lnTo>
                    <a:pt x="363802" y="210282"/>
                  </a:lnTo>
                  <a:lnTo>
                    <a:pt x="369358" y="201289"/>
                  </a:lnTo>
                  <a:lnTo>
                    <a:pt x="375444" y="192560"/>
                  </a:lnTo>
                  <a:lnTo>
                    <a:pt x="381264" y="184096"/>
                  </a:lnTo>
                  <a:lnTo>
                    <a:pt x="387350" y="175367"/>
                  </a:lnTo>
                  <a:lnTo>
                    <a:pt x="393700" y="167167"/>
                  </a:lnTo>
                  <a:lnTo>
                    <a:pt x="400314" y="158968"/>
                  </a:lnTo>
                  <a:lnTo>
                    <a:pt x="407194" y="151033"/>
                  </a:lnTo>
                  <a:lnTo>
                    <a:pt x="414073" y="143097"/>
                  </a:lnTo>
                  <a:lnTo>
                    <a:pt x="421216" y="135427"/>
                  </a:lnTo>
                  <a:lnTo>
                    <a:pt x="428360" y="128021"/>
                  </a:lnTo>
                  <a:lnTo>
                    <a:pt x="436033" y="120614"/>
                  </a:lnTo>
                  <a:lnTo>
                    <a:pt x="443706" y="113473"/>
                  </a:lnTo>
                  <a:lnTo>
                    <a:pt x="451379" y="106596"/>
                  </a:lnTo>
                  <a:lnTo>
                    <a:pt x="459581" y="99983"/>
                  </a:lnTo>
                  <a:lnTo>
                    <a:pt x="467519" y="93106"/>
                  </a:lnTo>
                  <a:lnTo>
                    <a:pt x="475721" y="87022"/>
                  </a:lnTo>
                  <a:lnTo>
                    <a:pt x="484452" y="80939"/>
                  </a:lnTo>
                  <a:lnTo>
                    <a:pt x="493183" y="74590"/>
                  </a:lnTo>
                  <a:lnTo>
                    <a:pt x="501650" y="68771"/>
                  </a:lnTo>
                  <a:lnTo>
                    <a:pt x="510646" y="63217"/>
                  </a:lnTo>
                  <a:lnTo>
                    <a:pt x="519906" y="57927"/>
                  </a:lnTo>
                  <a:lnTo>
                    <a:pt x="528902" y="52901"/>
                  </a:lnTo>
                  <a:lnTo>
                    <a:pt x="538427" y="47875"/>
                  </a:lnTo>
                  <a:lnTo>
                    <a:pt x="547687" y="43114"/>
                  </a:lnTo>
                  <a:lnTo>
                    <a:pt x="557477" y="38618"/>
                  </a:lnTo>
                  <a:lnTo>
                    <a:pt x="567002" y="34650"/>
                  </a:lnTo>
                  <a:lnTo>
                    <a:pt x="576791" y="30682"/>
                  </a:lnTo>
                  <a:lnTo>
                    <a:pt x="586846" y="26715"/>
                  </a:lnTo>
                  <a:lnTo>
                    <a:pt x="596900" y="23276"/>
                  </a:lnTo>
                  <a:lnTo>
                    <a:pt x="607219" y="19838"/>
                  </a:lnTo>
                  <a:lnTo>
                    <a:pt x="617537" y="16664"/>
                  </a:lnTo>
                  <a:lnTo>
                    <a:pt x="627856" y="14019"/>
                  </a:lnTo>
                  <a:lnTo>
                    <a:pt x="638175" y="11374"/>
                  </a:lnTo>
                  <a:lnTo>
                    <a:pt x="649023" y="8993"/>
                  </a:lnTo>
                  <a:lnTo>
                    <a:pt x="659606" y="6877"/>
                  </a:lnTo>
                  <a:lnTo>
                    <a:pt x="670189" y="5290"/>
                  </a:lnTo>
                  <a:lnTo>
                    <a:pt x="681302" y="3703"/>
                  </a:lnTo>
                  <a:lnTo>
                    <a:pt x="692150" y="2645"/>
                  </a:lnTo>
                  <a:lnTo>
                    <a:pt x="703262" y="1587"/>
                  </a:lnTo>
                  <a:lnTo>
                    <a:pt x="714375" y="793"/>
                  </a:lnTo>
                  <a:lnTo>
                    <a:pt x="725487" y="529"/>
                  </a:lnTo>
                  <a:lnTo>
                    <a:pt x="736864"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400">
                <a:solidFill>
                  <a:srgbClr val="FFFFFF"/>
                </a:solidFill>
              </a:endParaRPr>
            </a:p>
          </p:txBody>
        </p:sp>
        <p:sp>
          <p:nvSpPr>
            <p:cNvPr id="26" name="MH_Other_20"/>
            <p:cNvSpPr/>
            <p:nvPr>
              <p:custDataLst>
                <p:tags r:id="rId20"/>
              </p:custDataLst>
            </p:nvPr>
          </p:nvSpPr>
          <p:spPr bwMode="auto">
            <a:xfrm>
              <a:off x="2848926" y="3245766"/>
              <a:ext cx="258763" cy="407988"/>
            </a:xfrm>
            <a:custGeom>
              <a:avLst/>
              <a:gdLst>
                <a:gd name="T0" fmla="*/ 2147483646 w 3864"/>
                <a:gd name="T1" fmla="*/ 1817606605 h 6111"/>
                <a:gd name="T2" fmla="*/ 2147483646 w 3864"/>
                <a:gd name="T3" fmla="*/ 2147483646 h 6111"/>
                <a:gd name="T4" fmla="*/ 2147483646 w 3864"/>
                <a:gd name="T5" fmla="*/ 2147483646 h 6111"/>
                <a:gd name="T6" fmla="*/ 2147483646 w 3864"/>
                <a:gd name="T7" fmla="*/ 2147483646 h 6111"/>
                <a:gd name="T8" fmla="*/ 2147483646 w 3864"/>
                <a:gd name="T9" fmla="*/ 2147483646 h 6111"/>
                <a:gd name="T10" fmla="*/ 2147483646 w 3864"/>
                <a:gd name="T11" fmla="*/ 2147483646 h 6111"/>
                <a:gd name="T12" fmla="*/ 2147483646 w 3864"/>
                <a:gd name="T13" fmla="*/ 2147483646 h 6111"/>
                <a:gd name="T14" fmla="*/ 2147483646 w 3864"/>
                <a:gd name="T15" fmla="*/ 2147483646 h 6111"/>
                <a:gd name="T16" fmla="*/ 2147483646 w 3864"/>
                <a:gd name="T17" fmla="*/ 2147483646 h 6111"/>
                <a:gd name="T18" fmla="*/ 2147483646 w 3864"/>
                <a:gd name="T19" fmla="*/ 2147483646 h 6111"/>
                <a:gd name="T20" fmla="*/ 2147483646 w 3864"/>
                <a:gd name="T21" fmla="*/ 2147483646 h 6111"/>
                <a:gd name="T22" fmla="*/ 2147483646 w 3864"/>
                <a:gd name="T23" fmla="*/ 2147483646 h 6111"/>
                <a:gd name="T24" fmla="*/ 2147483646 w 3864"/>
                <a:gd name="T25" fmla="*/ 2147483646 h 6111"/>
                <a:gd name="T26" fmla="*/ 2147483646 w 3864"/>
                <a:gd name="T27" fmla="*/ 2147483646 h 6111"/>
                <a:gd name="T28" fmla="*/ 2147483646 w 3864"/>
                <a:gd name="T29" fmla="*/ 2147483646 h 6111"/>
                <a:gd name="T30" fmla="*/ 2147483646 w 3864"/>
                <a:gd name="T31" fmla="*/ 2147483646 h 6111"/>
                <a:gd name="T32" fmla="*/ 2147483646 w 3864"/>
                <a:gd name="T33" fmla="*/ 2147483646 h 6111"/>
                <a:gd name="T34" fmla="*/ 2147483646 w 3864"/>
                <a:gd name="T35" fmla="*/ 2147483646 h 6111"/>
                <a:gd name="T36" fmla="*/ 574134261 w 3864"/>
                <a:gd name="T37" fmla="*/ 2147483646 h 6111"/>
                <a:gd name="T38" fmla="*/ 906491754 w 3864"/>
                <a:gd name="T39" fmla="*/ 2147483646 h 6111"/>
                <a:gd name="T40" fmla="*/ 2147483646 w 3864"/>
                <a:gd name="T41" fmla="*/ 2147483646 h 6111"/>
                <a:gd name="T42" fmla="*/ 2147483646 w 3864"/>
                <a:gd name="T43" fmla="*/ 2147483646 h 6111"/>
                <a:gd name="T44" fmla="*/ 2147483646 w 3864"/>
                <a:gd name="T45" fmla="*/ 2147483646 h 6111"/>
                <a:gd name="T46" fmla="*/ 2147483646 w 3864"/>
                <a:gd name="T47" fmla="*/ 1817606605 h 6111"/>
                <a:gd name="T48" fmla="*/ 2147483646 w 3864"/>
                <a:gd name="T49" fmla="*/ 2147483646 h 6111"/>
                <a:gd name="T50" fmla="*/ 2147483646 w 3864"/>
                <a:gd name="T51" fmla="*/ 2147483646 h 6111"/>
                <a:gd name="T52" fmla="*/ 2147483646 w 3864"/>
                <a:gd name="T53" fmla="*/ 2147483646 h 6111"/>
                <a:gd name="T54" fmla="*/ 2147483646 w 3864"/>
                <a:gd name="T55" fmla="*/ 2147483646 h 6111"/>
                <a:gd name="T56" fmla="*/ 2147483646 w 3864"/>
                <a:gd name="T57" fmla="*/ 2147483646 h 6111"/>
                <a:gd name="T58" fmla="*/ 2147483646 w 3864"/>
                <a:gd name="T59" fmla="*/ 2147483646 h 6111"/>
                <a:gd name="T60" fmla="*/ 2147483646 w 3864"/>
                <a:gd name="T61" fmla="*/ 2147483646 h 6111"/>
                <a:gd name="T62" fmla="*/ 2147483646 w 3864"/>
                <a:gd name="T63" fmla="*/ 2147483646 h 6111"/>
                <a:gd name="T64" fmla="*/ 2147483646 w 3864"/>
                <a:gd name="T65" fmla="*/ 2147483646 h 6111"/>
                <a:gd name="T66" fmla="*/ 2147483646 w 3864"/>
                <a:gd name="T67" fmla="*/ 2147483646 h 6111"/>
                <a:gd name="T68" fmla="*/ 2147483646 w 3864"/>
                <a:gd name="T69" fmla="*/ 2147483646 h 6111"/>
                <a:gd name="T70" fmla="*/ 2147483646 w 3864"/>
                <a:gd name="T71" fmla="*/ 2147483646 h 6111"/>
                <a:gd name="T72" fmla="*/ 2147483646 w 3864"/>
                <a:gd name="T73" fmla="*/ 2147483646 h 6111"/>
                <a:gd name="T74" fmla="*/ 2147483646 w 3864"/>
                <a:gd name="T75" fmla="*/ 2147483646 h 6111"/>
                <a:gd name="T76" fmla="*/ 2147483646 w 3864"/>
                <a:gd name="T77" fmla="*/ 2147483646 h 6111"/>
                <a:gd name="T78" fmla="*/ 2147483646 w 3864"/>
                <a:gd name="T79" fmla="*/ 2147483646 h 6111"/>
                <a:gd name="T80" fmla="*/ 2147483646 w 3864"/>
                <a:gd name="T81" fmla="*/ 2147483646 h 6111"/>
                <a:gd name="T82" fmla="*/ 2147483646 w 3864"/>
                <a:gd name="T83" fmla="*/ 2147483646 h 6111"/>
                <a:gd name="T84" fmla="*/ 2147483646 w 3864"/>
                <a:gd name="T85" fmla="*/ 2147483646 h 6111"/>
                <a:gd name="T86" fmla="*/ 2147483646 w 3864"/>
                <a:gd name="T87" fmla="*/ 2147483646 h 6111"/>
                <a:gd name="T88" fmla="*/ 2147483646 w 3864"/>
                <a:gd name="T89" fmla="*/ 2147483646 h 6111"/>
                <a:gd name="T90" fmla="*/ 2147483646 w 3864"/>
                <a:gd name="T91" fmla="*/ 2147483646 h 6111"/>
                <a:gd name="T92" fmla="*/ 2147483646 w 3864"/>
                <a:gd name="T93" fmla="*/ 2147483646 h 6111"/>
                <a:gd name="T94" fmla="*/ 2147483646 w 3864"/>
                <a:gd name="T95" fmla="*/ 2147483646 h 6111"/>
                <a:gd name="T96" fmla="*/ 2147483646 w 3864"/>
                <a:gd name="T97" fmla="*/ 2147483646 h 6111"/>
                <a:gd name="T98" fmla="*/ 2147483646 w 3864"/>
                <a:gd name="T99" fmla="*/ 2147483646 h 6111"/>
                <a:gd name="T100" fmla="*/ 2147483646 w 3864"/>
                <a:gd name="T101" fmla="*/ 2147483646 h 6111"/>
                <a:gd name="T102" fmla="*/ 2147483646 w 3864"/>
                <a:gd name="T103" fmla="*/ 2147483646 h 6111"/>
                <a:gd name="T104" fmla="*/ 2147483646 w 3864"/>
                <a:gd name="T105" fmla="*/ 2147483646 h 6111"/>
                <a:gd name="T106" fmla="*/ 2147483646 w 3864"/>
                <a:gd name="T107" fmla="*/ 2147483646 h 6111"/>
                <a:gd name="T108" fmla="*/ 2147483646 w 3864"/>
                <a:gd name="T109" fmla="*/ 2147483646 h 6111"/>
                <a:gd name="T110" fmla="*/ 2147483646 w 3864"/>
                <a:gd name="T111" fmla="*/ 2147483646 h 6111"/>
                <a:gd name="T112" fmla="*/ 2147483646 w 3864"/>
                <a:gd name="T113" fmla="*/ 2147483646 h 6111"/>
                <a:gd name="T114" fmla="*/ 2147483646 w 3864"/>
                <a:gd name="T115" fmla="*/ 2147483646 h 6111"/>
                <a:gd name="T116" fmla="*/ 2147483646 w 3864"/>
                <a:gd name="T117" fmla="*/ 2147483646 h 6111"/>
                <a:gd name="T118" fmla="*/ 2147483646 w 3864"/>
                <a:gd name="T119" fmla="*/ 2147483646 h 61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864" h="6111">
                  <a:moveTo>
                    <a:pt x="1932" y="0"/>
                  </a:moveTo>
                  <a:lnTo>
                    <a:pt x="1932" y="0"/>
                  </a:lnTo>
                  <a:lnTo>
                    <a:pt x="1982" y="0"/>
                  </a:lnTo>
                  <a:lnTo>
                    <a:pt x="2031" y="2"/>
                  </a:lnTo>
                  <a:lnTo>
                    <a:pt x="2081" y="5"/>
                  </a:lnTo>
                  <a:lnTo>
                    <a:pt x="2129" y="9"/>
                  </a:lnTo>
                  <a:lnTo>
                    <a:pt x="2178" y="15"/>
                  </a:lnTo>
                  <a:lnTo>
                    <a:pt x="2226" y="22"/>
                  </a:lnTo>
                  <a:lnTo>
                    <a:pt x="2273" y="30"/>
                  </a:lnTo>
                  <a:lnTo>
                    <a:pt x="2321" y="39"/>
                  </a:lnTo>
                  <a:lnTo>
                    <a:pt x="2367" y="48"/>
                  </a:lnTo>
                  <a:lnTo>
                    <a:pt x="2415" y="60"/>
                  </a:lnTo>
                  <a:lnTo>
                    <a:pt x="2460" y="73"/>
                  </a:lnTo>
                  <a:lnTo>
                    <a:pt x="2507" y="87"/>
                  </a:lnTo>
                  <a:lnTo>
                    <a:pt x="2551" y="101"/>
                  </a:lnTo>
                  <a:lnTo>
                    <a:pt x="2596" y="117"/>
                  </a:lnTo>
                  <a:lnTo>
                    <a:pt x="2640" y="133"/>
                  </a:lnTo>
                  <a:lnTo>
                    <a:pt x="2683" y="152"/>
                  </a:lnTo>
                  <a:lnTo>
                    <a:pt x="2727" y="170"/>
                  </a:lnTo>
                  <a:lnTo>
                    <a:pt x="2769" y="190"/>
                  </a:lnTo>
                  <a:lnTo>
                    <a:pt x="2811" y="211"/>
                  </a:lnTo>
                  <a:lnTo>
                    <a:pt x="2853" y="233"/>
                  </a:lnTo>
                  <a:lnTo>
                    <a:pt x="2893" y="255"/>
                  </a:lnTo>
                  <a:lnTo>
                    <a:pt x="2934" y="279"/>
                  </a:lnTo>
                  <a:lnTo>
                    <a:pt x="2973" y="304"/>
                  </a:lnTo>
                  <a:lnTo>
                    <a:pt x="3012" y="329"/>
                  </a:lnTo>
                  <a:lnTo>
                    <a:pt x="3050" y="356"/>
                  </a:lnTo>
                  <a:lnTo>
                    <a:pt x="3087" y="383"/>
                  </a:lnTo>
                  <a:lnTo>
                    <a:pt x="3124" y="412"/>
                  </a:lnTo>
                  <a:lnTo>
                    <a:pt x="3160" y="441"/>
                  </a:lnTo>
                  <a:lnTo>
                    <a:pt x="3196" y="471"/>
                  </a:lnTo>
                  <a:lnTo>
                    <a:pt x="3231" y="501"/>
                  </a:lnTo>
                  <a:lnTo>
                    <a:pt x="3265" y="532"/>
                  </a:lnTo>
                  <a:lnTo>
                    <a:pt x="3297" y="565"/>
                  </a:lnTo>
                  <a:lnTo>
                    <a:pt x="3330" y="599"/>
                  </a:lnTo>
                  <a:lnTo>
                    <a:pt x="3362" y="632"/>
                  </a:lnTo>
                  <a:lnTo>
                    <a:pt x="3393" y="667"/>
                  </a:lnTo>
                  <a:lnTo>
                    <a:pt x="3423" y="702"/>
                  </a:lnTo>
                  <a:lnTo>
                    <a:pt x="3452" y="739"/>
                  </a:lnTo>
                  <a:lnTo>
                    <a:pt x="3480" y="775"/>
                  </a:lnTo>
                  <a:lnTo>
                    <a:pt x="3507" y="813"/>
                  </a:lnTo>
                  <a:lnTo>
                    <a:pt x="3534" y="852"/>
                  </a:lnTo>
                  <a:lnTo>
                    <a:pt x="3560" y="890"/>
                  </a:lnTo>
                  <a:lnTo>
                    <a:pt x="3584" y="930"/>
                  </a:lnTo>
                  <a:lnTo>
                    <a:pt x="3607" y="970"/>
                  </a:lnTo>
                  <a:lnTo>
                    <a:pt x="3631" y="1011"/>
                  </a:lnTo>
                  <a:lnTo>
                    <a:pt x="3653" y="1051"/>
                  </a:lnTo>
                  <a:lnTo>
                    <a:pt x="3674" y="1094"/>
                  </a:lnTo>
                  <a:lnTo>
                    <a:pt x="3693" y="1136"/>
                  </a:lnTo>
                  <a:lnTo>
                    <a:pt x="3712" y="1179"/>
                  </a:lnTo>
                  <a:lnTo>
                    <a:pt x="3729" y="1223"/>
                  </a:lnTo>
                  <a:lnTo>
                    <a:pt x="3747" y="1267"/>
                  </a:lnTo>
                  <a:lnTo>
                    <a:pt x="3762" y="1312"/>
                  </a:lnTo>
                  <a:lnTo>
                    <a:pt x="3777" y="1357"/>
                  </a:lnTo>
                  <a:lnTo>
                    <a:pt x="3791" y="1402"/>
                  </a:lnTo>
                  <a:lnTo>
                    <a:pt x="3802" y="1449"/>
                  </a:lnTo>
                  <a:lnTo>
                    <a:pt x="3814" y="1495"/>
                  </a:lnTo>
                  <a:lnTo>
                    <a:pt x="3824" y="1543"/>
                  </a:lnTo>
                  <a:lnTo>
                    <a:pt x="3834" y="1589"/>
                  </a:lnTo>
                  <a:lnTo>
                    <a:pt x="3842" y="1638"/>
                  </a:lnTo>
                  <a:lnTo>
                    <a:pt x="3848" y="1685"/>
                  </a:lnTo>
                  <a:lnTo>
                    <a:pt x="3853" y="1734"/>
                  </a:lnTo>
                  <a:lnTo>
                    <a:pt x="3858" y="1783"/>
                  </a:lnTo>
                  <a:lnTo>
                    <a:pt x="3862" y="1832"/>
                  </a:lnTo>
                  <a:lnTo>
                    <a:pt x="3863" y="1882"/>
                  </a:lnTo>
                  <a:lnTo>
                    <a:pt x="3864" y="1932"/>
                  </a:lnTo>
                  <a:lnTo>
                    <a:pt x="3863" y="1999"/>
                  </a:lnTo>
                  <a:lnTo>
                    <a:pt x="3859" y="2065"/>
                  </a:lnTo>
                  <a:lnTo>
                    <a:pt x="3853" y="2130"/>
                  </a:lnTo>
                  <a:lnTo>
                    <a:pt x="3845" y="2195"/>
                  </a:lnTo>
                  <a:lnTo>
                    <a:pt x="3836" y="2260"/>
                  </a:lnTo>
                  <a:lnTo>
                    <a:pt x="3823" y="2324"/>
                  </a:lnTo>
                  <a:lnTo>
                    <a:pt x="3809" y="2387"/>
                  </a:lnTo>
                  <a:lnTo>
                    <a:pt x="3793" y="2449"/>
                  </a:lnTo>
                  <a:lnTo>
                    <a:pt x="3776" y="2511"/>
                  </a:lnTo>
                  <a:lnTo>
                    <a:pt x="3755" y="2571"/>
                  </a:lnTo>
                  <a:lnTo>
                    <a:pt x="3733" y="2631"/>
                  </a:lnTo>
                  <a:lnTo>
                    <a:pt x="3709" y="2690"/>
                  </a:lnTo>
                  <a:lnTo>
                    <a:pt x="3683" y="2747"/>
                  </a:lnTo>
                  <a:lnTo>
                    <a:pt x="3656" y="2804"/>
                  </a:lnTo>
                  <a:lnTo>
                    <a:pt x="3626" y="2859"/>
                  </a:lnTo>
                  <a:lnTo>
                    <a:pt x="3596" y="2914"/>
                  </a:lnTo>
                  <a:lnTo>
                    <a:pt x="3566" y="2963"/>
                  </a:lnTo>
                  <a:lnTo>
                    <a:pt x="3534" y="3011"/>
                  </a:lnTo>
                  <a:lnTo>
                    <a:pt x="3502" y="3058"/>
                  </a:lnTo>
                  <a:lnTo>
                    <a:pt x="3467" y="3103"/>
                  </a:lnTo>
                  <a:lnTo>
                    <a:pt x="3432" y="3148"/>
                  </a:lnTo>
                  <a:lnTo>
                    <a:pt x="3395" y="3193"/>
                  </a:lnTo>
                  <a:lnTo>
                    <a:pt x="3358" y="3234"/>
                  </a:lnTo>
                  <a:lnTo>
                    <a:pt x="3318" y="3276"/>
                  </a:lnTo>
                  <a:lnTo>
                    <a:pt x="3278" y="3317"/>
                  </a:lnTo>
                  <a:lnTo>
                    <a:pt x="3237" y="3356"/>
                  </a:lnTo>
                  <a:lnTo>
                    <a:pt x="3194" y="3393"/>
                  </a:lnTo>
                  <a:lnTo>
                    <a:pt x="3150" y="3431"/>
                  </a:lnTo>
                  <a:lnTo>
                    <a:pt x="3106" y="3465"/>
                  </a:lnTo>
                  <a:lnTo>
                    <a:pt x="3059" y="3500"/>
                  </a:lnTo>
                  <a:lnTo>
                    <a:pt x="3013" y="3533"/>
                  </a:lnTo>
                  <a:lnTo>
                    <a:pt x="2965" y="3564"/>
                  </a:lnTo>
                  <a:lnTo>
                    <a:pt x="2965" y="3763"/>
                  </a:lnTo>
                  <a:lnTo>
                    <a:pt x="3040" y="3756"/>
                  </a:lnTo>
                  <a:lnTo>
                    <a:pt x="3184" y="3744"/>
                  </a:lnTo>
                  <a:lnTo>
                    <a:pt x="3240" y="3879"/>
                  </a:lnTo>
                  <a:lnTo>
                    <a:pt x="3257" y="3921"/>
                  </a:lnTo>
                  <a:lnTo>
                    <a:pt x="3272" y="3961"/>
                  </a:lnTo>
                  <a:lnTo>
                    <a:pt x="3283" y="4003"/>
                  </a:lnTo>
                  <a:lnTo>
                    <a:pt x="3293" y="4044"/>
                  </a:lnTo>
                  <a:lnTo>
                    <a:pt x="3301" y="4084"/>
                  </a:lnTo>
                  <a:lnTo>
                    <a:pt x="3305" y="4125"/>
                  </a:lnTo>
                  <a:lnTo>
                    <a:pt x="3309" y="4166"/>
                  </a:lnTo>
                  <a:lnTo>
                    <a:pt x="3310" y="4206"/>
                  </a:lnTo>
                  <a:lnTo>
                    <a:pt x="3309" y="4248"/>
                  </a:lnTo>
                  <a:lnTo>
                    <a:pt x="3305" y="4289"/>
                  </a:lnTo>
                  <a:lnTo>
                    <a:pt x="3300" y="4329"/>
                  </a:lnTo>
                  <a:lnTo>
                    <a:pt x="3292" y="4370"/>
                  </a:lnTo>
                  <a:lnTo>
                    <a:pt x="3282" y="4409"/>
                  </a:lnTo>
                  <a:lnTo>
                    <a:pt x="3269" y="4449"/>
                  </a:lnTo>
                  <a:lnTo>
                    <a:pt x="3256" y="4487"/>
                  </a:lnTo>
                  <a:lnTo>
                    <a:pt x="3239" y="4527"/>
                  </a:lnTo>
                  <a:lnTo>
                    <a:pt x="3224" y="4560"/>
                  </a:lnTo>
                  <a:lnTo>
                    <a:pt x="3240" y="4600"/>
                  </a:lnTo>
                  <a:lnTo>
                    <a:pt x="3257" y="4642"/>
                  </a:lnTo>
                  <a:lnTo>
                    <a:pt x="3272" y="4682"/>
                  </a:lnTo>
                  <a:lnTo>
                    <a:pt x="3283" y="4724"/>
                  </a:lnTo>
                  <a:lnTo>
                    <a:pt x="3293" y="4765"/>
                  </a:lnTo>
                  <a:lnTo>
                    <a:pt x="3301" y="4805"/>
                  </a:lnTo>
                  <a:lnTo>
                    <a:pt x="3305" y="4846"/>
                  </a:lnTo>
                  <a:lnTo>
                    <a:pt x="3309" y="4888"/>
                  </a:lnTo>
                  <a:lnTo>
                    <a:pt x="3310" y="4927"/>
                  </a:lnTo>
                  <a:lnTo>
                    <a:pt x="3309" y="4969"/>
                  </a:lnTo>
                  <a:lnTo>
                    <a:pt x="3305" y="5010"/>
                  </a:lnTo>
                  <a:lnTo>
                    <a:pt x="3300" y="5050"/>
                  </a:lnTo>
                  <a:lnTo>
                    <a:pt x="3292" y="5091"/>
                  </a:lnTo>
                  <a:lnTo>
                    <a:pt x="3282" y="5130"/>
                  </a:lnTo>
                  <a:lnTo>
                    <a:pt x="3269" y="5170"/>
                  </a:lnTo>
                  <a:lnTo>
                    <a:pt x="3256" y="5209"/>
                  </a:lnTo>
                  <a:lnTo>
                    <a:pt x="3239" y="5248"/>
                  </a:lnTo>
                  <a:lnTo>
                    <a:pt x="3191" y="5356"/>
                  </a:lnTo>
                  <a:lnTo>
                    <a:pt x="3073" y="5366"/>
                  </a:lnTo>
                  <a:lnTo>
                    <a:pt x="886" y="5559"/>
                  </a:lnTo>
                  <a:lnTo>
                    <a:pt x="735" y="5573"/>
                  </a:lnTo>
                  <a:lnTo>
                    <a:pt x="681" y="5430"/>
                  </a:lnTo>
                  <a:lnTo>
                    <a:pt x="668" y="5395"/>
                  </a:lnTo>
                  <a:lnTo>
                    <a:pt x="656" y="5359"/>
                  </a:lnTo>
                  <a:lnTo>
                    <a:pt x="646" y="5323"/>
                  </a:lnTo>
                  <a:lnTo>
                    <a:pt x="636" y="5286"/>
                  </a:lnTo>
                  <a:lnTo>
                    <a:pt x="628" y="5249"/>
                  </a:lnTo>
                  <a:lnTo>
                    <a:pt x="623" y="5210"/>
                  </a:lnTo>
                  <a:lnTo>
                    <a:pt x="618" y="5172"/>
                  </a:lnTo>
                  <a:lnTo>
                    <a:pt x="616" y="5133"/>
                  </a:lnTo>
                  <a:lnTo>
                    <a:pt x="614" y="5091"/>
                  </a:lnTo>
                  <a:lnTo>
                    <a:pt x="617" y="5049"/>
                  </a:lnTo>
                  <a:lnTo>
                    <a:pt x="621" y="5006"/>
                  </a:lnTo>
                  <a:lnTo>
                    <a:pt x="628" y="4963"/>
                  </a:lnTo>
                  <a:lnTo>
                    <a:pt x="633" y="4941"/>
                  </a:lnTo>
                  <a:lnTo>
                    <a:pt x="638" y="4919"/>
                  </a:lnTo>
                  <a:lnTo>
                    <a:pt x="645" y="4897"/>
                  </a:lnTo>
                  <a:lnTo>
                    <a:pt x="652" y="4875"/>
                  </a:lnTo>
                  <a:lnTo>
                    <a:pt x="659" y="4853"/>
                  </a:lnTo>
                  <a:lnTo>
                    <a:pt x="668" y="4831"/>
                  </a:lnTo>
                  <a:lnTo>
                    <a:pt x="677" y="4808"/>
                  </a:lnTo>
                  <a:lnTo>
                    <a:pt x="688" y="4786"/>
                  </a:lnTo>
                  <a:lnTo>
                    <a:pt x="700" y="4759"/>
                  </a:lnTo>
                  <a:lnTo>
                    <a:pt x="681" y="4709"/>
                  </a:lnTo>
                  <a:lnTo>
                    <a:pt x="668" y="4674"/>
                  </a:lnTo>
                  <a:lnTo>
                    <a:pt x="656" y="4638"/>
                  </a:lnTo>
                  <a:lnTo>
                    <a:pt x="646" y="4602"/>
                  </a:lnTo>
                  <a:lnTo>
                    <a:pt x="636" y="4565"/>
                  </a:lnTo>
                  <a:lnTo>
                    <a:pt x="628" y="4528"/>
                  </a:lnTo>
                  <a:lnTo>
                    <a:pt x="623" y="4489"/>
                  </a:lnTo>
                  <a:lnTo>
                    <a:pt x="618" y="4451"/>
                  </a:lnTo>
                  <a:lnTo>
                    <a:pt x="616" y="4412"/>
                  </a:lnTo>
                  <a:lnTo>
                    <a:pt x="614" y="4370"/>
                  </a:lnTo>
                  <a:lnTo>
                    <a:pt x="617" y="4327"/>
                  </a:lnTo>
                  <a:lnTo>
                    <a:pt x="621" y="4285"/>
                  </a:lnTo>
                  <a:lnTo>
                    <a:pt x="628" y="4242"/>
                  </a:lnTo>
                  <a:lnTo>
                    <a:pt x="633" y="4220"/>
                  </a:lnTo>
                  <a:lnTo>
                    <a:pt x="638" y="4198"/>
                  </a:lnTo>
                  <a:lnTo>
                    <a:pt x="645" y="4176"/>
                  </a:lnTo>
                  <a:lnTo>
                    <a:pt x="652" y="4154"/>
                  </a:lnTo>
                  <a:lnTo>
                    <a:pt x="659" y="4132"/>
                  </a:lnTo>
                  <a:lnTo>
                    <a:pt x="668" y="4110"/>
                  </a:lnTo>
                  <a:lnTo>
                    <a:pt x="677" y="4087"/>
                  </a:lnTo>
                  <a:lnTo>
                    <a:pt x="688" y="4064"/>
                  </a:lnTo>
                  <a:lnTo>
                    <a:pt x="736" y="3960"/>
                  </a:lnTo>
                  <a:lnTo>
                    <a:pt x="851" y="3950"/>
                  </a:lnTo>
                  <a:lnTo>
                    <a:pt x="934" y="3943"/>
                  </a:lnTo>
                  <a:lnTo>
                    <a:pt x="934" y="3586"/>
                  </a:lnTo>
                  <a:lnTo>
                    <a:pt x="885" y="3555"/>
                  </a:lnTo>
                  <a:lnTo>
                    <a:pt x="836" y="3522"/>
                  </a:lnTo>
                  <a:lnTo>
                    <a:pt x="789" y="3489"/>
                  </a:lnTo>
                  <a:lnTo>
                    <a:pt x="742" y="3454"/>
                  </a:lnTo>
                  <a:lnTo>
                    <a:pt x="697" y="3417"/>
                  </a:lnTo>
                  <a:lnTo>
                    <a:pt x="653" y="3378"/>
                  </a:lnTo>
                  <a:lnTo>
                    <a:pt x="610" y="3340"/>
                  </a:lnTo>
                  <a:lnTo>
                    <a:pt x="568" y="3299"/>
                  </a:lnTo>
                  <a:lnTo>
                    <a:pt x="527" y="3258"/>
                  </a:lnTo>
                  <a:lnTo>
                    <a:pt x="488" y="3215"/>
                  </a:lnTo>
                  <a:lnTo>
                    <a:pt x="450" y="3170"/>
                  </a:lnTo>
                  <a:lnTo>
                    <a:pt x="414" y="3125"/>
                  </a:lnTo>
                  <a:lnTo>
                    <a:pt x="378" y="3079"/>
                  </a:lnTo>
                  <a:lnTo>
                    <a:pt x="344" y="3031"/>
                  </a:lnTo>
                  <a:lnTo>
                    <a:pt x="311" y="2982"/>
                  </a:lnTo>
                  <a:lnTo>
                    <a:pt x="280" y="2934"/>
                  </a:lnTo>
                  <a:lnTo>
                    <a:pt x="248" y="2878"/>
                  </a:lnTo>
                  <a:lnTo>
                    <a:pt x="217" y="2821"/>
                  </a:lnTo>
                  <a:lnTo>
                    <a:pt x="188" y="2763"/>
                  </a:lnTo>
                  <a:lnTo>
                    <a:pt x="162" y="2705"/>
                  </a:lnTo>
                  <a:lnTo>
                    <a:pt x="136" y="2644"/>
                  </a:lnTo>
                  <a:lnTo>
                    <a:pt x="113" y="2584"/>
                  </a:lnTo>
                  <a:lnTo>
                    <a:pt x="92" y="2523"/>
                  </a:lnTo>
                  <a:lnTo>
                    <a:pt x="73" y="2460"/>
                  </a:lnTo>
                  <a:lnTo>
                    <a:pt x="56" y="2396"/>
                  </a:lnTo>
                  <a:lnTo>
                    <a:pt x="42" y="2332"/>
                  </a:lnTo>
                  <a:lnTo>
                    <a:pt x="29" y="2267"/>
                  </a:lnTo>
                  <a:lnTo>
                    <a:pt x="19" y="2201"/>
                  </a:lnTo>
                  <a:lnTo>
                    <a:pt x="11" y="2135"/>
                  </a:lnTo>
                  <a:lnTo>
                    <a:pt x="5" y="2067"/>
                  </a:lnTo>
                  <a:lnTo>
                    <a:pt x="1" y="2000"/>
                  </a:lnTo>
                  <a:lnTo>
                    <a:pt x="0" y="1932"/>
                  </a:lnTo>
                  <a:lnTo>
                    <a:pt x="0" y="1882"/>
                  </a:lnTo>
                  <a:lnTo>
                    <a:pt x="3" y="1832"/>
                  </a:lnTo>
                  <a:lnTo>
                    <a:pt x="5" y="1783"/>
                  </a:lnTo>
                  <a:lnTo>
                    <a:pt x="10" y="1734"/>
                  </a:lnTo>
                  <a:lnTo>
                    <a:pt x="15" y="1685"/>
                  </a:lnTo>
                  <a:lnTo>
                    <a:pt x="22" y="1638"/>
                  </a:lnTo>
                  <a:lnTo>
                    <a:pt x="30" y="1589"/>
                  </a:lnTo>
                  <a:lnTo>
                    <a:pt x="39" y="1543"/>
                  </a:lnTo>
                  <a:lnTo>
                    <a:pt x="49" y="1495"/>
                  </a:lnTo>
                  <a:lnTo>
                    <a:pt x="61" y="1449"/>
                  </a:lnTo>
                  <a:lnTo>
                    <a:pt x="73" y="1402"/>
                  </a:lnTo>
                  <a:lnTo>
                    <a:pt x="86" y="1357"/>
                  </a:lnTo>
                  <a:lnTo>
                    <a:pt x="101" y="1312"/>
                  </a:lnTo>
                  <a:lnTo>
                    <a:pt x="118" y="1267"/>
                  </a:lnTo>
                  <a:lnTo>
                    <a:pt x="134" y="1223"/>
                  </a:lnTo>
                  <a:lnTo>
                    <a:pt x="151" y="1179"/>
                  </a:lnTo>
                  <a:lnTo>
                    <a:pt x="171" y="1136"/>
                  </a:lnTo>
                  <a:lnTo>
                    <a:pt x="191" y="1094"/>
                  </a:lnTo>
                  <a:lnTo>
                    <a:pt x="212" y="1051"/>
                  </a:lnTo>
                  <a:lnTo>
                    <a:pt x="232" y="1011"/>
                  </a:lnTo>
                  <a:lnTo>
                    <a:pt x="256" y="970"/>
                  </a:lnTo>
                  <a:lnTo>
                    <a:pt x="279" y="930"/>
                  </a:lnTo>
                  <a:lnTo>
                    <a:pt x="304" y="890"/>
                  </a:lnTo>
                  <a:lnTo>
                    <a:pt x="330" y="852"/>
                  </a:lnTo>
                  <a:lnTo>
                    <a:pt x="357" y="813"/>
                  </a:lnTo>
                  <a:lnTo>
                    <a:pt x="383" y="775"/>
                  </a:lnTo>
                  <a:lnTo>
                    <a:pt x="411" y="739"/>
                  </a:lnTo>
                  <a:lnTo>
                    <a:pt x="441" y="702"/>
                  </a:lnTo>
                  <a:lnTo>
                    <a:pt x="470" y="667"/>
                  </a:lnTo>
                  <a:lnTo>
                    <a:pt x="502" y="632"/>
                  </a:lnTo>
                  <a:lnTo>
                    <a:pt x="533" y="599"/>
                  </a:lnTo>
                  <a:lnTo>
                    <a:pt x="566" y="565"/>
                  </a:lnTo>
                  <a:lnTo>
                    <a:pt x="599" y="532"/>
                  </a:lnTo>
                  <a:lnTo>
                    <a:pt x="633" y="501"/>
                  </a:lnTo>
                  <a:lnTo>
                    <a:pt x="668" y="471"/>
                  </a:lnTo>
                  <a:lnTo>
                    <a:pt x="703" y="441"/>
                  </a:lnTo>
                  <a:lnTo>
                    <a:pt x="739" y="412"/>
                  </a:lnTo>
                  <a:lnTo>
                    <a:pt x="776" y="383"/>
                  </a:lnTo>
                  <a:lnTo>
                    <a:pt x="813" y="356"/>
                  </a:lnTo>
                  <a:lnTo>
                    <a:pt x="851" y="329"/>
                  </a:lnTo>
                  <a:lnTo>
                    <a:pt x="891" y="304"/>
                  </a:lnTo>
                  <a:lnTo>
                    <a:pt x="930" y="279"/>
                  </a:lnTo>
                  <a:lnTo>
                    <a:pt x="970" y="255"/>
                  </a:lnTo>
                  <a:lnTo>
                    <a:pt x="1010" y="233"/>
                  </a:lnTo>
                  <a:lnTo>
                    <a:pt x="1052" y="211"/>
                  </a:lnTo>
                  <a:lnTo>
                    <a:pt x="1094" y="190"/>
                  </a:lnTo>
                  <a:lnTo>
                    <a:pt x="1137" y="170"/>
                  </a:lnTo>
                  <a:lnTo>
                    <a:pt x="1180" y="152"/>
                  </a:lnTo>
                  <a:lnTo>
                    <a:pt x="1224" y="133"/>
                  </a:lnTo>
                  <a:lnTo>
                    <a:pt x="1268" y="117"/>
                  </a:lnTo>
                  <a:lnTo>
                    <a:pt x="1312" y="101"/>
                  </a:lnTo>
                  <a:lnTo>
                    <a:pt x="1357" y="87"/>
                  </a:lnTo>
                  <a:lnTo>
                    <a:pt x="1403" y="73"/>
                  </a:lnTo>
                  <a:lnTo>
                    <a:pt x="1449" y="60"/>
                  </a:lnTo>
                  <a:lnTo>
                    <a:pt x="1496" y="48"/>
                  </a:lnTo>
                  <a:lnTo>
                    <a:pt x="1542" y="39"/>
                  </a:lnTo>
                  <a:lnTo>
                    <a:pt x="1590" y="30"/>
                  </a:lnTo>
                  <a:lnTo>
                    <a:pt x="1637" y="22"/>
                  </a:lnTo>
                  <a:lnTo>
                    <a:pt x="1686" y="15"/>
                  </a:lnTo>
                  <a:lnTo>
                    <a:pt x="1735" y="9"/>
                  </a:lnTo>
                  <a:lnTo>
                    <a:pt x="1783" y="5"/>
                  </a:lnTo>
                  <a:lnTo>
                    <a:pt x="1832" y="2"/>
                  </a:lnTo>
                  <a:lnTo>
                    <a:pt x="1882" y="0"/>
                  </a:lnTo>
                  <a:lnTo>
                    <a:pt x="1932" y="0"/>
                  </a:lnTo>
                  <a:close/>
                  <a:moveTo>
                    <a:pt x="1507" y="2300"/>
                  </a:moveTo>
                  <a:lnTo>
                    <a:pt x="1507" y="2300"/>
                  </a:lnTo>
                  <a:lnTo>
                    <a:pt x="1533" y="2310"/>
                  </a:lnTo>
                  <a:lnTo>
                    <a:pt x="1557" y="2318"/>
                  </a:lnTo>
                  <a:lnTo>
                    <a:pt x="1569" y="2321"/>
                  </a:lnTo>
                  <a:lnTo>
                    <a:pt x="1580" y="2323"/>
                  </a:lnTo>
                  <a:lnTo>
                    <a:pt x="1592" y="2324"/>
                  </a:lnTo>
                  <a:lnTo>
                    <a:pt x="1604" y="2324"/>
                  </a:lnTo>
                  <a:lnTo>
                    <a:pt x="1619" y="2324"/>
                  </a:lnTo>
                  <a:lnTo>
                    <a:pt x="1633" y="2322"/>
                  </a:lnTo>
                  <a:lnTo>
                    <a:pt x="1648" y="2318"/>
                  </a:lnTo>
                  <a:lnTo>
                    <a:pt x="1663" y="2314"/>
                  </a:lnTo>
                  <a:lnTo>
                    <a:pt x="1677" y="2308"/>
                  </a:lnTo>
                  <a:lnTo>
                    <a:pt x="1691" y="2300"/>
                  </a:lnTo>
                  <a:lnTo>
                    <a:pt x="1705" y="2289"/>
                  </a:lnTo>
                  <a:lnTo>
                    <a:pt x="1718" y="2279"/>
                  </a:lnTo>
                  <a:lnTo>
                    <a:pt x="1750" y="2251"/>
                  </a:lnTo>
                  <a:lnTo>
                    <a:pt x="1782" y="2276"/>
                  </a:lnTo>
                  <a:lnTo>
                    <a:pt x="1801" y="2290"/>
                  </a:lnTo>
                  <a:lnTo>
                    <a:pt x="1819" y="2303"/>
                  </a:lnTo>
                  <a:lnTo>
                    <a:pt x="1838" y="2314"/>
                  </a:lnTo>
                  <a:lnTo>
                    <a:pt x="1855" y="2323"/>
                  </a:lnTo>
                  <a:lnTo>
                    <a:pt x="1873" y="2330"/>
                  </a:lnTo>
                  <a:lnTo>
                    <a:pt x="1890" y="2336"/>
                  </a:lnTo>
                  <a:lnTo>
                    <a:pt x="1908" y="2339"/>
                  </a:lnTo>
                  <a:lnTo>
                    <a:pt x="1924" y="2340"/>
                  </a:lnTo>
                  <a:lnTo>
                    <a:pt x="1939" y="2340"/>
                  </a:lnTo>
                  <a:lnTo>
                    <a:pt x="1954" y="2338"/>
                  </a:lnTo>
                  <a:lnTo>
                    <a:pt x="1969" y="2333"/>
                  </a:lnTo>
                  <a:lnTo>
                    <a:pt x="1984" y="2328"/>
                  </a:lnTo>
                  <a:lnTo>
                    <a:pt x="1999" y="2319"/>
                  </a:lnTo>
                  <a:lnTo>
                    <a:pt x="2013" y="2309"/>
                  </a:lnTo>
                  <a:lnTo>
                    <a:pt x="2028" y="2296"/>
                  </a:lnTo>
                  <a:lnTo>
                    <a:pt x="2044" y="2282"/>
                  </a:lnTo>
                  <a:lnTo>
                    <a:pt x="2077" y="2246"/>
                  </a:lnTo>
                  <a:lnTo>
                    <a:pt x="2113" y="2279"/>
                  </a:lnTo>
                  <a:lnTo>
                    <a:pt x="2134" y="2295"/>
                  </a:lnTo>
                  <a:lnTo>
                    <a:pt x="2154" y="2308"/>
                  </a:lnTo>
                  <a:lnTo>
                    <a:pt x="2175" y="2319"/>
                  </a:lnTo>
                  <a:lnTo>
                    <a:pt x="2194" y="2326"/>
                  </a:lnTo>
                  <a:lnTo>
                    <a:pt x="2215" y="2332"/>
                  </a:lnTo>
                  <a:lnTo>
                    <a:pt x="2235" y="2336"/>
                  </a:lnTo>
                  <a:lnTo>
                    <a:pt x="2255" y="2337"/>
                  </a:lnTo>
                  <a:lnTo>
                    <a:pt x="2275" y="2336"/>
                  </a:lnTo>
                  <a:lnTo>
                    <a:pt x="2291" y="2333"/>
                  </a:lnTo>
                  <a:lnTo>
                    <a:pt x="2308" y="2330"/>
                  </a:lnTo>
                  <a:lnTo>
                    <a:pt x="2324" y="2325"/>
                  </a:lnTo>
                  <a:lnTo>
                    <a:pt x="2342" y="2319"/>
                  </a:lnTo>
                  <a:lnTo>
                    <a:pt x="2359" y="2314"/>
                  </a:lnTo>
                  <a:lnTo>
                    <a:pt x="2377" y="2307"/>
                  </a:lnTo>
                  <a:lnTo>
                    <a:pt x="2412" y="2290"/>
                  </a:lnTo>
                  <a:lnTo>
                    <a:pt x="2484" y="2175"/>
                  </a:lnTo>
                  <a:lnTo>
                    <a:pt x="2653" y="2281"/>
                  </a:lnTo>
                  <a:lnTo>
                    <a:pt x="2239" y="2948"/>
                  </a:lnTo>
                  <a:lnTo>
                    <a:pt x="2239" y="3826"/>
                  </a:lnTo>
                  <a:lnTo>
                    <a:pt x="2564" y="3799"/>
                  </a:lnTo>
                  <a:lnTo>
                    <a:pt x="2564" y="3450"/>
                  </a:lnTo>
                  <a:lnTo>
                    <a:pt x="2564" y="3332"/>
                  </a:lnTo>
                  <a:lnTo>
                    <a:pt x="2668" y="3274"/>
                  </a:lnTo>
                  <a:lnTo>
                    <a:pt x="2712" y="3248"/>
                  </a:lnTo>
                  <a:lnTo>
                    <a:pt x="2756" y="3222"/>
                  </a:lnTo>
                  <a:lnTo>
                    <a:pt x="2799" y="3194"/>
                  </a:lnTo>
                  <a:lnTo>
                    <a:pt x="2841" y="3163"/>
                  </a:lnTo>
                  <a:lnTo>
                    <a:pt x="2882" y="3132"/>
                  </a:lnTo>
                  <a:lnTo>
                    <a:pt x="2921" y="3100"/>
                  </a:lnTo>
                  <a:lnTo>
                    <a:pt x="2960" y="3066"/>
                  </a:lnTo>
                  <a:lnTo>
                    <a:pt x="2997" y="3031"/>
                  </a:lnTo>
                  <a:lnTo>
                    <a:pt x="3033" y="2995"/>
                  </a:lnTo>
                  <a:lnTo>
                    <a:pt x="3067" y="2958"/>
                  </a:lnTo>
                  <a:lnTo>
                    <a:pt x="3101" y="2918"/>
                  </a:lnTo>
                  <a:lnTo>
                    <a:pt x="3134" y="2879"/>
                  </a:lnTo>
                  <a:lnTo>
                    <a:pt x="3165" y="2838"/>
                  </a:lnTo>
                  <a:lnTo>
                    <a:pt x="3195" y="2797"/>
                  </a:lnTo>
                  <a:lnTo>
                    <a:pt x="3223" y="2754"/>
                  </a:lnTo>
                  <a:lnTo>
                    <a:pt x="3250" y="2711"/>
                  </a:lnTo>
                  <a:lnTo>
                    <a:pt x="3275" y="2667"/>
                  </a:lnTo>
                  <a:lnTo>
                    <a:pt x="3299" y="2624"/>
                  </a:lnTo>
                  <a:lnTo>
                    <a:pt x="3319" y="2578"/>
                  </a:lnTo>
                  <a:lnTo>
                    <a:pt x="3340" y="2533"/>
                  </a:lnTo>
                  <a:lnTo>
                    <a:pt x="3359" y="2487"/>
                  </a:lnTo>
                  <a:lnTo>
                    <a:pt x="3376" y="2439"/>
                  </a:lnTo>
                  <a:lnTo>
                    <a:pt x="3393" y="2391"/>
                  </a:lnTo>
                  <a:lnTo>
                    <a:pt x="3406" y="2343"/>
                  </a:lnTo>
                  <a:lnTo>
                    <a:pt x="3419" y="2293"/>
                  </a:lnTo>
                  <a:lnTo>
                    <a:pt x="3431" y="2243"/>
                  </a:lnTo>
                  <a:lnTo>
                    <a:pt x="3440" y="2193"/>
                  </a:lnTo>
                  <a:lnTo>
                    <a:pt x="3448" y="2142"/>
                  </a:lnTo>
                  <a:lnTo>
                    <a:pt x="3454" y="2089"/>
                  </a:lnTo>
                  <a:lnTo>
                    <a:pt x="3459" y="2037"/>
                  </a:lnTo>
                  <a:lnTo>
                    <a:pt x="3461" y="1985"/>
                  </a:lnTo>
                  <a:lnTo>
                    <a:pt x="3462" y="1932"/>
                  </a:lnTo>
                  <a:lnTo>
                    <a:pt x="3462" y="1892"/>
                  </a:lnTo>
                  <a:lnTo>
                    <a:pt x="3460" y="1853"/>
                  </a:lnTo>
                  <a:lnTo>
                    <a:pt x="3458" y="1814"/>
                  </a:lnTo>
                  <a:lnTo>
                    <a:pt x="3454" y="1775"/>
                  </a:lnTo>
                  <a:lnTo>
                    <a:pt x="3449" y="1737"/>
                  </a:lnTo>
                  <a:lnTo>
                    <a:pt x="3445" y="1698"/>
                  </a:lnTo>
                  <a:lnTo>
                    <a:pt x="3438" y="1661"/>
                  </a:lnTo>
                  <a:lnTo>
                    <a:pt x="3431" y="1623"/>
                  </a:lnTo>
                  <a:lnTo>
                    <a:pt x="3423" y="1586"/>
                  </a:lnTo>
                  <a:lnTo>
                    <a:pt x="3415" y="1548"/>
                  </a:lnTo>
                  <a:lnTo>
                    <a:pt x="3404" y="1512"/>
                  </a:lnTo>
                  <a:lnTo>
                    <a:pt x="3394" y="1476"/>
                  </a:lnTo>
                  <a:lnTo>
                    <a:pt x="3382" y="1440"/>
                  </a:lnTo>
                  <a:lnTo>
                    <a:pt x="3369" y="1406"/>
                  </a:lnTo>
                  <a:lnTo>
                    <a:pt x="3357" y="1371"/>
                  </a:lnTo>
                  <a:lnTo>
                    <a:pt x="3341" y="1336"/>
                  </a:lnTo>
                  <a:lnTo>
                    <a:pt x="3328" y="1301"/>
                  </a:lnTo>
                  <a:lnTo>
                    <a:pt x="3311" y="1267"/>
                  </a:lnTo>
                  <a:lnTo>
                    <a:pt x="3295" y="1235"/>
                  </a:lnTo>
                  <a:lnTo>
                    <a:pt x="3278" y="1202"/>
                  </a:lnTo>
                  <a:lnTo>
                    <a:pt x="3259" y="1170"/>
                  </a:lnTo>
                  <a:lnTo>
                    <a:pt x="3240" y="1137"/>
                  </a:lnTo>
                  <a:lnTo>
                    <a:pt x="3221" y="1106"/>
                  </a:lnTo>
                  <a:lnTo>
                    <a:pt x="3201" y="1076"/>
                  </a:lnTo>
                  <a:lnTo>
                    <a:pt x="3180" y="1046"/>
                  </a:lnTo>
                  <a:lnTo>
                    <a:pt x="3158" y="1015"/>
                  </a:lnTo>
                  <a:lnTo>
                    <a:pt x="3136" y="986"/>
                  </a:lnTo>
                  <a:lnTo>
                    <a:pt x="3113" y="957"/>
                  </a:lnTo>
                  <a:lnTo>
                    <a:pt x="3090" y="930"/>
                  </a:lnTo>
                  <a:lnTo>
                    <a:pt x="3065" y="902"/>
                  </a:lnTo>
                  <a:lnTo>
                    <a:pt x="3040" y="875"/>
                  </a:lnTo>
                  <a:lnTo>
                    <a:pt x="3014" y="849"/>
                  </a:lnTo>
                  <a:lnTo>
                    <a:pt x="2987" y="824"/>
                  </a:lnTo>
                  <a:lnTo>
                    <a:pt x="2961" y="798"/>
                  </a:lnTo>
                  <a:lnTo>
                    <a:pt x="2934" y="774"/>
                  </a:lnTo>
                  <a:lnTo>
                    <a:pt x="2905" y="751"/>
                  </a:lnTo>
                  <a:lnTo>
                    <a:pt x="2877" y="728"/>
                  </a:lnTo>
                  <a:lnTo>
                    <a:pt x="2848" y="704"/>
                  </a:lnTo>
                  <a:lnTo>
                    <a:pt x="2818" y="683"/>
                  </a:lnTo>
                  <a:lnTo>
                    <a:pt x="2788" y="663"/>
                  </a:lnTo>
                  <a:lnTo>
                    <a:pt x="2756" y="642"/>
                  </a:lnTo>
                  <a:lnTo>
                    <a:pt x="2725" y="622"/>
                  </a:lnTo>
                  <a:lnTo>
                    <a:pt x="2694" y="603"/>
                  </a:lnTo>
                  <a:lnTo>
                    <a:pt x="2661" y="586"/>
                  </a:lnTo>
                  <a:lnTo>
                    <a:pt x="2629" y="568"/>
                  </a:lnTo>
                  <a:lnTo>
                    <a:pt x="2595" y="552"/>
                  </a:lnTo>
                  <a:lnTo>
                    <a:pt x="2561" y="536"/>
                  </a:lnTo>
                  <a:lnTo>
                    <a:pt x="2528" y="521"/>
                  </a:lnTo>
                  <a:lnTo>
                    <a:pt x="2493" y="507"/>
                  </a:lnTo>
                  <a:lnTo>
                    <a:pt x="2458" y="494"/>
                  </a:lnTo>
                  <a:lnTo>
                    <a:pt x="2423" y="481"/>
                  </a:lnTo>
                  <a:lnTo>
                    <a:pt x="2387" y="470"/>
                  </a:lnTo>
                  <a:lnTo>
                    <a:pt x="2351" y="459"/>
                  </a:lnTo>
                  <a:lnTo>
                    <a:pt x="2314" y="449"/>
                  </a:lnTo>
                  <a:lnTo>
                    <a:pt x="2277" y="440"/>
                  </a:lnTo>
                  <a:lnTo>
                    <a:pt x="2240" y="431"/>
                  </a:lnTo>
                  <a:lnTo>
                    <a:pt x="2203" y="424"/>
                  </a:lnTo>
                  <a:lnTo>
                    <a:pt x="2164" y="419"/>
                  </a:lnTo>
                  <a:lnTo>
                    <a:pt x="2127" y="413"/>
                  </a:lnTo>
                  <a:lnTo>
                    <a:pt x="2088" y="408"/>
                  </a:lnTo>
                  <a:lnTo>
                    <a:pt x="2049" y="405"/>
                  </a:lnTo>
                  <a:lnTo>
                    <a:pt x="2011" y="402"/>
                  </a:lnTo>
                  <a:lnTo>
                    <a:pt x="1972" y="401"/>
                  </a:lnTo>
                  <a:lnTo>
                    <a:pt x="1932" y="401"/>
                  </a:lnTo>
                  <a:lnTo>
                    <a:pt x="1893" y="401"/>
                  </a:lnTo>
                  <a:lnTo>
                    <a:pt x="1853" y="402"/>
                  </a:lnTo>
                  <a:lnTo>
                    <a:pt x="1814" y="405"/>
                  </a:lnTo>
                  <a:lnTo>
                    <a:pt x="1775" y="408"/>
                  </a:lnTo>
                  <a:lnTo>
                    <a:pt x="1737" y="413"/>
                  </a:lnTo>
                  <a:lnTo>
                    <a:pt x="1699" y="419"/>
                  </a:lnTo>
                  <a:lnTo>
                    <a:pt x="1660" y="424"/>
                  </a:lnTo>
                  <a:lnTo>
                    <a:pt x="1623" y="431"/>
                  </a:lnTo>
                  <a:lnTo>
                    <a:pt x="1586" y="440"/>
                  </a:lnTo>
                  <a:lnTo>
                    <a:pt x="1549" y="449"/>
                  </a:lnTo>
                  <a:lnTo>
                    <a:pt x="1513" y="459"/>
                  </a:lnTo>
                  <a:lnTo>
                    <a:pt x="1477" y="470"/>
                  </a:lnTo>
                  <a:lnTo>
                    <a:pt x="1441" y="481"/>
                  </a:lnTo>
                  <a:lnTo>
                    <a:pt x="1405" y="494"/>
                  </a:lnTo>
                  <a:lnTo>
                    <a:pt x="1370" y="507"/>
                  </a:lnTo>
                  <a:lnTo>
                    <a:pt x="1335" y="521"/>
                  </a:lnTo>
                  <a:lnTo>
                    <a:pt x="1302" y="536"/>
                  </a:lnTo>
                  <a:lnTo>
                    <a:pt x="1268" y="552"/>
                  </a:lnTo>
                  <a:lnTo>
                    <a:pt x="1234" y="568"/>
                  </a:lnTo>
                  <a:lnTo>
                    <a:pt x="1202" y="586"/>
                  </a:lnTo>
                  <a:lnTo>
                    <a:pt x="1169" y="603"/>
                  </a:lnTo>
                  <a:lnTo>
                    <a:pt x="1138" y="622"/>
                  </a:lnTo>
                  <a:lnTo>
                    <a:pt x="1107" y="642"/>
                  </a:lnTo>
                  <a:lnTo>
                    <a:pt x="1076" y="663"/>
                  </a:lnTo>
                  <a:lnTo>
                    <a:pt x="1045" y="683"/>
                  </a:lnTo>
                  <a:lnTo>
                    <a:pt x="1016" y="704"/>
                  </a:lnTo>
                  <a:lnTo>
                    <a:pt x="987" y="728"/>
                  </a:lnTo>
                  <a:lnTo>
                    <a:pt x="958" y="751"/>
                  </a:lnTo>
                  <a:lnTo>
                    <a:pt x="930" y="774"/>
                  </a:lnTo>
                  <a:lnTo>
                    <a:pt x="902" y="798"/>
                  </a:lnTo>
                  <a:lnTo>
                    <a:pt x="876" y="824"/>
                  </a:lnTo>
                  <a:lnTo>
                    <a:pt x="849" y="849"/>
                  </a:lnTo>
                  <a:lnTo>
                    <a:pt x="823" y="875"/>
                  </a:lnTo>
                  <a:lnTo>
                    <a:pt x="799" y="902"/>
                  </a:lnTo>
                  <a:lnTo>
                    <a:pt x="775" y="930"/>
                  </a:lnTo>
                  <a:lnTo>
                    <a:pt x="750" y="957"/>
                  </a:lnTo>
                  <a:lnTo>
                    <a:pt x="728" y="986"/>
                  </a:lnTo>
                  <a:lnTo>
                    <a:pt x="705" y="1015"/>
                  </a:lnTo>
                  <a:lnTo>
                    <a:pt x="684" y="1046"/>
                  </a:lnTo>
                  <a:lnTo>
                    <a:pt x="662" y="1076"/>
                  </a:lnTo>
                  <a:lnTo>
                    <a:pt x="642" y="1106"/>
                  </a:lnTo>
                  <a:lnTo>
                    <a:pt x="623" y="1137"/>
                  </a:lnTo>
                  <a:lnTo>
                    <a:pt x="604" y="1170"/>
                  </a:lnTo>
                  <a:lnTo>
                    <a:pt x="585" y="1202"/>
                  </a:lnTo>
                  <a:lnTo>
                    <a:pt x="569" y="1235"/>
                  </a:lnTo>
                  <a:lnTo>
                    <a:pt x="552" y="1267"/>
                  </a:lnTo>
                  <a:lnTo>
                    <a:pt x="537" y="1301"/>
                  </a:lnTo>
                  <a:lnTo>
                    <a:pt x="522" y="1336"/>
                  </a:lnTo>
                  <a:lnTo>
                    <a:pt x="508" y="1371"/>
                  </a:lnTo>
                  <a:lnTo>
                    <a:pt x="494" y="1406"/>
                  </a:lnTo>
                  <a:lnTo>
                    <a:pt x="482" y="1440"/>
                  </a:lnTo>
                  <a:lnTo>
                    <a:pt x="470" y="1476"/>
                  </a:lnTo>
                  <a:lnTo>
                    <a:pt x="459" y="1512"/>
                  </a:lnTo>
                  <a:lnTo>
                    <a:pt x="450" y="1548"/>
                  </a:lnTo>
                  <a:lnTo>
                    <a:pt x="440" y="1586"/>
                  </a:lnTo>
                  <a:lnTo>
                    <a:pt x="432" y="1623"/>
                  </a:lnTo>
                  <a:lnTo>
                    <a:pt x="425" y="1661"/>
                  </a:lnTo>
                  <a:lnTo>
                    <a:pt x="418" y="1698"/>
                  </a:lnTo>
                  <a:lnTo>
                    <a:pt x="414" y="1737"/>
                  </a:lnTo>
                  <a:lnTo>
                    <a:pt x="409" y="1775"/>
                  </a:lnTo>
                  <a:lnTo>
                    <a:pt x="405" y="1814"/>
                  </a:lnTo>
                  <a:lnTo>
                    <a:pt x="403" y="1853"/>
                  </a:lnTo>
                  <a:lnTo>
                    <a:pt x="402" y="1892"/>
                  </a:lnTo>
                  <a:lnTo>
                    <a:pt x="401" y="1932"/>
                  </a:lnTo>
                  <a:lnTo>
                    <a:pt x="402" y="1986"/>
                  </a:lnTo>
                  <a:lnTo>
                    <a:pt x="405" y="2040"/>
                  </a:lnTo>
                  <a:lnTo>
                    <a:pt x="410" y="2093"/>
                  </a:lnTo>
                  <a:lnTo>
                    <a:pt x="416" y="2146"/>
                  </a:lnTo>
                  <a:lnTo>
                    <a:pt x="424" y="2199"/>
                  </a:lnTo>
                  <a:lnTo>
                    <a:pt x="434" y="2251"/>
                  </a:lnTo>
                  <a:lnTo>
                    <a:pt x="446" y="2301"/>
                  </a:lnTo>
                  <a:lnTo>
                    <a:pt x="459" y="2352"/>
                  </a:lnTo>
                  <a:lnTo>
                    <a:pt x="474" y="2402"/>
                  </a:lnTo>
                  <a:lnTo>
                    <a:pt x="490" y="2451"/>
                  </a:lnTo>
                  <a:lnTo>
                    <a:pt x="509" y="2498"/>
                  </a:lnTo>
                  <a:lnTo>
                    <a:pt x="529" y="2546"/>
                  </a:lnTo>
                  <a:lnTo>
                    <a:pt x="549" y="2592"/>
                  </a:lnTo>
                  <a:lnTo>
                    <a:pt x="573" y="2638"/>
                  </a:lnTo>
                  <a:lnTo>
                    <a:pt x="597" y="2682"/>
                  </a:lnTo>
                  <a:lnTo>
                    <a:pt x="623" y="2726"/>
                  </a:lnTo>
                  <a:lnTo>
                    <a:pt x="650" y="2770"/>
                  </a:lnTo>
                  <a:lnTo>
                    <a:pt x="679" y="2814"/>
                  </a:lnTo>
                  <a:lnTo>
                    <a:pt x="711" y="2856"/>
                  </a:lnTo>
                  <a:lnTo>
                    <a:pt x="743" y="2896"/>
                  </a:lnTo>
                  <a:lnTo>
                    <a:pt x="777" y="2937"/>
                  </a:lnTo>
                  <a:lnTo>
                    <a:pt x="812" y="2975"/>
                  </a:lnTo>
                  <a:lnTo>
                    <a:pt x="848" y="3014"/>
                  </a:lnTo>
                  <a:lnTo>
                    <a:pt x="885" y="3050"/>
                  </a:lnTo>
                  <a:lnTo>
                    <a:pt x="924" y="3085"/>
                  </a:lnTo>
                  <a:lnTo>
                    <a:pt x="964" y="3118"/>
                  </a:lnTo>
                  <a:lnTo>
                    <a:pt x="1004" y="3151"/>
                  </a:lnTo>
                  <a:lnTo>
                    <a:pt x="1047" y="3182"/>
                  </a:lnTo>
                  <a:lnTo>
                    <a:pt x="1090" y="3211"/>
                  </a:lnTo>
                  <a:lnTo>
                    <a:pt x="1135" y="3239"/>
                  </a:lnTo>
                  <a:lnTo>
                    <a:pt x="1180" y="3266"/>
                  </a:lnTo>
                  <a:lnTo>
                    <a:pt x="1226" y="3291"/>
                  </a:lnTo>
                  <a:lnTo>
                    <a:pt x="1335" y="3348"/>
                  </a:lnTo>
                  <a:lnTo>
                    <a:pt x="1335" y="3469"/>
                  </a:lnTo>
                  <a:lnTo>
                    <a:pt x="1335" y="3838"/>
                  </a:lnTo>
                  <a:lnTo>
                    <a:pt x="1674" y="3838"/>
                  </a:lnTo>
                  <a:lnTo>
                    <a:pt x="1674" y="2948"/>
                  </a:lnTo>
                  <a:lnTo>
                    <a:pt x="1260" y="2281"/>
                  </a:lnTo>
                  <a:lnTo>
                    <a:pt x="1431" y="2175"/>
                  </a:lnTo>
                  <a:lnTo>
                    <a:pt x="1507" y="2300"/>
                  </a:lnTo>
                  <a:close/>
                  <a:moveTo>
                    <a:pt x="2326" y="2429"/>
                  </a:moveTo>
                  <a:lnTo>
                    <a:pt x="2326" y="2429"/>
                  </a:lnTo>
                  <a:lnTo>
                    <a:pt x="2305" y="2432"/>
                  </a:lnTo>
                  <a:lnTo>
                    <a:pt x="2284" y="2435"/>
                  </a:lnTo>
                  <a:lnTo>
                    <a:pt x="2258" y="2437"/>
                  </a:lnTo>
                  <a:lnTo>
                    <a:pt x="2234" y="2437"/>
                  </a:lnTo>
                  <a:lnTo>
                    <a:pt x="2208" y="2433"/>
                  </a:lnTo>
                  <a:lnTo>
                    <a:pt x="2184" y="2429"/>
                  </a:lnTo>
                  <a:lnTo>
                    <a:pt x="2158" y="2420"/>
                  </a:lnTo>
                  <a:lnTo>
                    <a:pt x="2134" y="2411"/>
                  </a:lnTo>
                  <a:lnTo>
                    <a:pt x="2109" y="2397"/>
                  </a:lnTo>
                  <a:lnTo>
                    <a:pt x="2083" y="2382"/>
                  </a:lnTo>
                  <a:lnTo>
                    <a:pt x="2063" y="2396"/>
                  </a:lnTo>
                  <a:lnTo>
                    <a:pt x="2045" y="2409"/>
                  </a:lnTo>
                  <a:lnTo>
                    <a:pt x="2024" y="2419"/>
                  </a:lnTo>
                  <a:lnTo>
                    <a:pt x="2004" y="2427"/>
                  </a:lnTo>
                  <a:lnTo>
                    <a:pt x="1983" y="2434"/>
                  </a:lnTo>
                  <a:lnTo>
                    <a:pt x="1962" y="2438"/>
                  </a:lnTo>
                  <a:lnTo>
                    <a:pt x="1941" y="2440"/>
                  </a:lnTo>
                  <a:lnTo>
                    <a:pt x="1920" y="2440"/>
                  </a:lnTo>
                  <a:lnTo>
                    <a:pt x="1900" y="2439"/>
                  </a:lnTo>
                  <a:lnTo>
                    <a:pt x="1879" y="2435"/>
                  </a:lnTo>
                  <a:lnTo>
                    <a:pt x="1858" y="2430"/>
                  </a:lnTo>
                  <a:lnTo>
                    <a:pt x="1837" y="2423"/>
                  </a:lnTo>
                  <a:lnTo>
                    <a:pt x="1816" y="2415"/>
                  </a:lnTo>
                  <a:lnTo>
                    <a:pt x="1794" y="2404"/>
                  </a:lnTo>
                  <a:lnTo>
                    <a:pt x="1773" y="2393"/>
                  </a:lnTo>
                  <a:lnTo>
                    <a:pt x="1752" y="2379"/>
                  </a:lnTo>
                  <a:lnTo>
                    <a:pt x="1735" y="2390"/>
                  </a:lnTo>
                  <a:lnTo>
                    <a:pt x="1716" y="2399"/>
                  </a:lnTo>
                  <a:lnTo>
                    <a:pt x="1699" y="2408"/>
                  </a:lnTo>
                  <a:lnTo>
                    <a:pt x="1679" y="2413"/>
                  </a:lnTo>
                  <a:lnTo>
                    <a:pt x="1660" y="2418"/>
                  </a:lnTo>
                  <a:lnTo>
                    <a:pt x="1642" y="2422"/>
                  </a:lnTo>
                  <a:lnTo>
                    <a:pt x="1622" y="2424"/>
                  </a:lnTo>
                  <a:lnTo>
                    <a:pt x="1602" y="2424"/>
                  </a:lnTo>
                  <a:lnTo>
                    <a:pt x="1585" y="2424"/>
                  </a:lnTo>
                  <a:lnTo>
                    <a:pt x="1860" y="2866"/>
                  </a:lnTo>
                  <a:lnTo>
                    <a:pt x="1875" y="2891"/>
                  </a:lnTo>
                  <a:lnTo>
                    <a:pt x="1875" y="2918"/>
                  </a:lnTo>
                  <a:lnTo>
                    <a:pt x="1875" y="3838"/>
                  </a:lnTo>
                  <a:lnTo>
                    <a:pt x="2038" y="3838"/>
                  </a:lnTo>
                  <a:lnTo>
                    <a:pt x="2038" y="2918"/>
                  </a:lnTo>
                  <a:lnTo>
                    <a:pt x="2038" y="2891"/>
                  </a:lnTo>
                  <a:lnTo>
                    <a:pt x="2053" y="2866"/>
                  </a:lnTo>
                  <a:lnTo>
                    <a:pt x="2326" y="2429"/>
                  </a:lnTo>
                  <a:close/>
                  <a:moveTo>
                    <a:pt x="2506" y="5533"/>
                  </a:moveTo>
                  <a:lnTo>
                    <a:pt x="1402" y="5631"/>
                  </a:lnTo>
                  <a:lnTo>
                    <a:pt x="1405" y="5656"/>
                  </a:lnTo>
                  <a:lnTo>
                    <a:pt x="1410" y="5681"/>
                  </a:lnTo>
                  <a:lnTo>
                    <a:pt x="1417" y="5705"/>
                  </a:lnTo>
                  <a:lnTo>
                    <a:pt x="1424" y="5729"/>
                  </a:lnTo>
                  <a:lnTo>
                    <a:pt x="1432" y="5753"/>
                  </a:lnTo>
                  <a:lnTo>
                    <a:pt x="1441" y="5776"/>
                  </a:lnTo>
                  <a:lnTo>
                    <a:pt x="1451" y="5798"/>
                  </a:lnTo>
                  <a:lnTo>
                    <a:pt x="1463" y="5820"/>
                  </a:lnTo>
                  <a:lnTo>
                    <a:pt x="1475" y="5842"/>
                  </a:lnTo>
                  <a:lnTo>
                    <a:pt x="1489" y="5862"/>
                  </a:lnTo>
                  <a:lnTo>
                    <a:pt x="1503" y="5883"/>
                  </a:lnTo>
                  <a:lnTo>
                    <a:pt x="1516" y="5902"/>
                  </a:lnTo>
                  <a:lnTo>
                    <a:pt x="1533" y="5921"/>
                  </a:lnTo>
                  <a:lnTo>
                    <a:pt x="1549" y="5938"/>
                  </a:lnTo>
                  <a:lnTo>
                    <a:pt x="1566" y="5956"/>
                  </a:lnTo>
                  <a:lnTo>
                    <a:pt x="1584" y="5973"/>
                  </a:lnTo>
                  <a:lnTo>
                    <a:pt x="1602" y="5988"/>
                  </a:lnTo>
                  <a:lnTo>
                    <a:pt x="1622" y="6003"/>
                  </a:lnTo>
                  <a:lnTo>
                    <a:pt x="1642" y="6017"/>
                  </a:lnTo>
                  <a:lnTo>
                    <a:pt x="1663" y="6031"/>
                  </a:lnTo>
                  <a:lnTo>
                    <a:pt x="1685" y="6043"/>
                  </a:lnTo>
                  <a:lnTo>
                    <a:pt x="1706" y="6055"/>
                  </a:lnTo>
                  <a:lnTo>
                    <a:pt x="1729" y="6065"/>
                  </a:lnTo>
                  <a:lnTo>
                    <a:pt x="1752" y="6074"/>
                  </a:lnTo>
                  <a:lnTo>
                    <a:pt x="1775" y="6082"/>
                  </a:lnTo>
                  <a:lnTo>
                    <a:pt x="1799" y="6091"/>
                  </a:lnTo>
                  <a:lnTo>
                    <a:pt x="1823" y="6096"/>
                  </a:lnTo>
                  <a:lnTo>
                    <a:pt x="1849" y="6102"/>
                  </a:lnTo>
                  <a:lnTo>
                    <a:pt x="1873" y="6106"/>
                  </a:lnTo>
                  <a:lnTo>
                    <a:pt x="1900" y="6109"/>
                  </a:lnTo>
                  <a:lnTo>
                    <a:pt x="1925" y="6110"/>
                  </a:lnTo>
                  <a:lnTo>
                    <a:pt x="1951" y="6111"/>
                  </a:lnTo>
                  <a:lnTo>
                    <a:pt x="1980" y="6110"/>
                  </a:lnTo>
                  <a:lnTo>
                    <a:pt x="2008" y="6109"/>
                  </a:lnTo>
                  <a:lnTo>
                    <a:pt x="2035" y="6106"/>
                  </a:lnTo>
                  <a:lnTo>
                    <a:pt x="2063" y="6100"/>
                  </a:lnTo>
                  <a:lnTo>
                    <a:pt x="2090" y="6094"/>
                  </a:lnTo>
                  <a:lnTo>
                    <a:pt x="2117" y="6087"/>
                  </a:lnTo>
                  <a:lnTo>
                    <a:pt x="2142" y="6078"/>
                  </a:lnTo>
                  <a:lnTo>
                    <a:pt x="2168" y="6067"/>
                  </a:lnTo>
                  <a:lnTo>
                    <a:pt x="2192" y="6057"/>
                  </a:lnTo>
                  <a:lnTo>
                    <a:pt x="2215" y="6044"/>
                  </a:lnTo>
                  <a:lnTo>
                    <a:pt x="2239" y="6031"/>
                  </a:lnTo>
                  <a:lnTo>
                    <a:pt x="2262" y="6016"/>
                  </a:lnTo>
                  <a:lnTo>
                    <a:pt x="2284" y="6001"/>
                  </a:lnTo>
                  <a:lnTo>
                    <a:pt x="2305" y="5985"/>
                  </a:lnTo>
                  <a:lnTo>
                    <a:pt x="2324" y="5968"/>
                  </a:lnTo>
                  <a:lnTo>
                    <a:pt x="2344" y="5949"/>
                  </a:lnTo>
                  <a:lnTo>
                    <a:pt x="2362" y="5929"/>
                  </a:lnTo>
                  <a:lnTo>
                    <a:pt x="2379" y="5909"/>
                  </a:lnTo>
                  <a:lnTo>
                    <a:pt x="2396" y="5889"/>
                  </a:lnTo>
                  <a:lnTo>
                    <a:pt x="2412" y="5866"/>
                  </a:lnTo>
                  <a:lnTo>
                    <a:pt x="2425" y="5844"/>
                  </a:lnTo>
                  <a:lnTo>
                    <a:pt x="2439" y="5821"/>
                  </a:lnTo>
                  <a:lnTo>
                    <a:pt x="2451" y="5797"/>
                  </a:lnTo>
                  <a:lnTo>
                    <a:pt x="2463" y="5772"/>
                  </a:lnTo>
                  <a:lnTo>
                    <a:pt x="2473" y="5747"/>
                  </a:lnTo>
                  <a:lnTo>
                    <a:pt x="2481" y="5721"/>
                  </a:lnTo>
                  <a:lnTo>
                    <a:pt x="2489" y="5695"/>
                  </a:lnTo>
                  <a:lnTo>
                    <a:pt x="2495" y="5668"/>
                  </a:lnTo>
                  <a:lnTo>
                    <a:pt x="2500" y="5641"/>
                  </a:lnTo>
                  <a:lnTo>
                    <a:pt x="2503" y="5613"/>
                  </a:lnTo>
                  <a:lnTo>
                    <a:pt x="2506" y="5584"/>
                  </a:lnTo>
                  <a:lnTo>
                    <a:pt x="2507" y="5556"/>
                  </a:lnTo>
                  <a:lnTo>
                    <a:pt x="2506" y="5533"/>
                  </a:lnTo>
                  <a:close/>
                  <a:moveTo>
                    <a:pt x="2908" y="4892"/>
                  </a:moveTo>
                  <a:lnTo>
                    <a:pt x="1018" y="5060"/>
                  </a:lnTo>
                  <a:lnTo>
                    <a:pt x="1015" y="5089"/>
                  </a:lnTo>
                  <a:lnTo>
                    <a:pt x="1015" y="5118"/>
                  </a:lnTo>
                  <a:lnTo>
                    <a:pt x="1017" y="5144"/>
                  </a:lnTo>
                  <a:lnTo>
                    <a:pt x="2906" y="4978"/>
                  </a:lnTo>
                  <a:lnTo>
                    <a:pt x="2908" y="4953"/>
                  </a:lnTo>
                  <a:lnTo>
                    <a:pt x="2910" y="4927"/>
                  </a:lnTo>
                  <a:lnTo>
                    <a:pt x="2910" y="4910"/>
                  </a:lnTo>
                  <a:lnTo>
                    <a:pt x="2908" y="4892"/>
                  </a:lnTo>
                  <a:close/>
                  <a:moveTo>
                    <a:pt x="2908" y="4171"/>
                  </a:moveTo>
                  <a:lnTo>
                    <a:pt x="1018" y="4337"/>
                  </a:lnTo>
                  <a:lnTo>
                    <a:pt x="1015" y="4368"/>
                  </a:lnTo>
                  <a:lnTo>
                    <a:pt x="1015" y="4397"/>
                  </a:lnTo>
                  <a:lnTo>
                    <a:pt x="1017" y="4423"/>
                  </a:lnTo>
                  <a:lnTo>
                    <a:pt x="2906" y="4257"/>
                  </a:lnTo>
                  <a:lnTo>
                    <a:pt x="2908" y="4232"/>
                  </a:lnTo>
                  <a:lnTo>
                    <a:pt x="2910" y="4206"/>
                  </a:lnTo>
                  <a:lnTo>
                    <a:pt x="2910" y="4189"/>
                  </a:lnTo>
                  <a:lnTo>
                    <a:pt x="2908" y="4171"/>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400">
                <a:solidFill>
                  <a:srgbClr val="FFFFFF"/>
                </a:solidFill>
              </a:endParaRPr>
            </a:p>
          </p:txBody>
        </p:sp>
        <p:sp>
          <p:nvSpPr>
            <p:cNvPr id="27" name="MH_SubTitle_5"/>
            <p:cNvSpPr txBox="1">
              <a:spLocks noChangeArrowheads="1"/>
            </p:cNvSpPr>
            <p:nvPr>
              <p:custDataLst>
                <p:tags r:id="rId21"/>
              </p:custDataLst>
            </p:nvPr>
          </p:nvSpPr>
          <p:spPr bwMode="auto">
            <a:xfrm>
              <a:off x="6200031" y="3939679"/>
              <a:ext cx="9461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None/>
              </a:pPr>
              <a:r>
                <a:rPr lang="zh-CN" altLang="en-US" sz="1100" b="1" dirty="0">
                  <a:latin typeface="+mn-ea"/>
                  <a:ea typeface="+mn-ea"/>
                </a:rPr>
                <a:t>触点执行</a:t>
              </a:r>
            </a:p>
          </p:txBody>
        </p:sp>
        <p:sp>
          <p:nvSpPr>
            <p:cNvPr id="28" name="MH_SubTitle_1"/>
            <p:cNvSpPr txBox="1">
              <a:spLocks noChangeArrowheads="1"/>
            </p:cNvSpPr>
            <p:nvPr>
              <p:custDataLst>
                <p:tags r:id="rId22"/>
              </p:custDataLst>
            </p:nvPr>
          </p:nvSpPr>
          <p:spPr bwMode="auto">
            <a:xfrm>
              <a:off x="-1188193" y="3939679"/>
              <a:ext cx="9477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None/>
              </a:pPr>
              <a:r>
                <a:rPr lang="zh-CN" altLang="en-US" sz="1100" b="1" dirty="0">
                  <a:latin typeface="+mn-ea"/>
                  <a:ea typeface="+mn-ea"/>
                </a:rPr>
                <a:t>精准获客</a:t>
              </a:r>
            </a:p>
          </p:txBody>
        </p:sp>
        <p:sp>
          <p:nvSpPr>
            <p:cNvPr id="29" name="MH_SubTitle_3"/>
            <p:cNvSpPr txBox="1">
              <a:spLocks noChangeArrowheads="1"/>
            </p:cNvSpPr>
            <p:nvPr>
              <p:custDataLst>
                <p:tags r:id="rId23"/>
              </p:custDataLst>
            </p:nvPr>
          </p:nvSpPr>
          <p:spPr bwMode="auto">
            <a:xfrm>
              <a:off x="2505918" y="3939679"/>
              <a:ext cx="947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None/>
              </a:pPr>
              <a:r>
                <a:rPr lang="zh-CN" altLang="en-US" sz="1100" b="1" dirty="0">
                  <a:latin typeface="+mn-ea"/>
                  <a:ea typeface="+mn-ea"/>
                </a:rPr>
                <a:t>活动审批</a:t>
              </a:r>
            </a:p>
          </p:txBody>
        </p:sp>
        <p:sp>
          <p:nvSpPr>
            <p:cNvPr id="30" name="MH_SubTitle_2"/>
            <p:cNvSpPr txBox="1">
              <a:spLocks noChangeArrowheads="1"/>
            </p:cNvSpPr>
            <p:nvPr>
              <p:custDataLst>
                <p:tags r:id="rId24"/>
              </p:custDataLst>
            </p:nvPr>
          </p:nvSpPr>
          <p:spPr bwMode="auto">
            <a:xfrm>
              <a:off x="716807" y="4523879"/>
              <a:ext cx="8334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None/>
              </a:pPr>
              <a:r>
                <a:rPr lang="zh-CN" altLang="en-US" sz="1100" b="1" dirty="0">
                  <a:latin typeface="+mn-ea"/>
                  <a:ea typeface="+mn-ea"/>
                </a:rPr>
                <a:t>活动策划</a:t>
              </a:r>
            </a:p>
          </p:txBody>
        </p:sp>
        <p:sp>
          <p:nvSpPr>
            <p:cNvPr id="31" name="MH_SubTitle_4"/>
            <p:cNvSpPr txBox="1">
              <a:spLocks noChangeArrowheads="1"/>
            </p:cNvSpPr>
            <p:nvPr>
              <p:custDataLst>
                <p:tags r:id="rId25"/>
              </p:custDataLst>
            </p:nvPr>
          </p:nvSpPr>
          <p:spPr bwMode="auto">
            <a:xfrm>
              <a:off x="4312493" y="4523879"/>
              <a:ext cx="10287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None/>
              </a:pPr>
              <a:r>
                <a:rPr lang="zh-CN" altLang="en-US" sz="1100" b="1" dirty="0">
                  <a:latin typeface="+mn-ea"/>
                  <a:ea typeface="+mn-ea"/>
                </a:rPr>
                <a:t>工单生成与派发</a:t>
              </a:r>
            </a:p>
          </p:txBody>
        </p:sp>
        <p:cxnSp>
          <p:nvCxnSpPr>
            <p:cNvPr id="32" name="MH_Other_21"/>
            <p:cNvCxnSpPr>
              <a:cxnSpLocks noChangeShapeType="1"/>
            </p:cNvCxnSpPr>
            <p:nvPr>
              <p:custDataLst>
                <p:tags r:id="rId26"/>
              </p:custDataLst>
            </p:nvPr>
          </p:nvCxnSpPr>
          <p:spPr bwMode="auto">
            <a:xfrm flipH="1">
              <a:off x="-1332656" y="4439740"/>
              <a:ext cx="504825" cy="0"/>
            </a:xfrm>
            <a:prstGeom prst="line">
              <a:avLst/>
            </a:prstGeom>
            <a:noFill/>
            <a:ln w="6350">
              <a:solidFill>
                <a:schemeClr val="accent1"/>
              </a:solidFill>
              <a:round/>
            </a:ln>
            <a:extLst>
              <a:ext uri="{909E8E84-426E-40DD-AFC4-6F175D3DCCD1}">
                <a14:hiddenFill xmlns:a14="http://schemas.microsoft.com/office/drawing/2010/main" xmlns="">
                  <a:noFill/>
                </a14:hiddenFill>
              </a:ext>
            </a:extLst>
          </p:spPr>
        </p:cxnSp>
        <p:sp>
          <p:nvSpPr>
            <p:cNvPr id="33" name="MH_Text_2"/>
            <p:cNvSpPr txBox="1">
              <a:spLocks noChangeArrowheads="1"/>
            </p:cNvSpPr>
            <p:nvPr>
              <p:custDataLst>
                <p:tags r:id="rId27"/>
              </p:custDataLst>
            </p:nvPr>
          </p:nvSpPr>
          <p:spPr bwMode="auto">
            <a:xfrm>
              <a:off x="377243" y="3104652"/>
              <a:ext cx="1638138" cy="128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oAutofit/>
            </a:bodyPr>
            <a:lstStyle>
              <a:defPPr>
                <a:defRPr lang="zh-CN"/>
              </a:defPPr>
              <a:lvl1pPr>
                <a:lnSpc>
                  <a:spcPct val="120000"/>
                </a:lnSpc>
                <a:spcBef>
                  <a:spcPct val="0"/>
                </a:spcBef>
                <a:buFont typeface="Arial" panose="020B0604020202020204" pitchFamily="34" charset="0"/>
                <a:buNone/>
                <a:defRPr sz="1200">
                  <a:latin typeface="+mn-ea"/>
                </a:defRPr>
              </a:lvl1pPr>
              <a:lvl2pPr marL="742950" indent="-285750">
                <a:lnSpc>
                  <a:spcPct val="90000"/>
                </a:lnSpc>
                <a:spcBef>
                  <a:spcPts val="375"/>
                </a:spcBef>
                <a:buFont typeface="Arial" panose="020B0604020202020204" pitchFamily="34" charset="0"/>
                <a:buChar char="•"/>
                <a:defRPr>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9pPr>
            </a:lstStyle>
            <a:p>
              <a:pPr marL="171450" indent="-171450">
                <a:lnSpc>
                  <a:spcPct val="150000"/>
                </a:lnSpc>
                <a:buClr>
                  <a:srgbClr val="C00000"/>
                </a:buClr>
                <a:buFont typeface="Wingdings" panose="05000000000000000000" pitchFamily="2" charset="2"/>
                <a:buChar char="Ø"/>
              </a:pPr>
              <a:r>
                <a:rPr lang="zh-CN" altLang="en-US" sz="1100" dirty="0"/>
                <a:t>活动定义</a:t>
              </a:r>
              <a:endParaRPr lang="en-US" altLang="zh-CN" sz="1100" dirty="0"/>
            </a:p>
            <a:p>
              <a:pPr marL="171450" indent="-171450">
                <a:lnSpc>
                  <a:spcPct val="150000"/>
                </a:lnSpc>
                <a:buClr>
                  <a:srgbClr val="C00000"/>
                </a:buClr>
                <a:buFont typeface="Wingdings" panose="05000000000000000000" pitchFamily="2" charset="2"/>
                <a:buChar char="Ø"/>
              </a:pPr>
              <a:r>
                <a:rPr lang="zh-CN" altLang="en-US" sz="1100" dirty="0"/>
                <a:t>选择目标用户群</a:t>
              </a:r>
              <a:endParaRPr lang="en-US" altLang="zh-CN" sz="1100" dirty="0"/>
            </a:p>
            <a:p>
              <a:pPr marL="171450" indent="-171450">
                <a:lnSpc>
                  <a:spcPct val="150000"/>
                </a:lnSpc>
                <a:buClr>
                  <a:srgbClr val="C00000"/>
                </a:buClr>
                <a:buFont typeface="Wingdings" panose="05000000000000000000" pitchFamily="2" charset="2"/>
                <a:buChar char="Ø"/>
              </a:pPr>
              <a:r>
                <a:rPr lang="zh-CN" altLang="en-US" sz="1100" dirty="0"/>
                <a:t>配置防打扰名单</a:t>
              </a:r>
              <a:endParaRPr lang="en-US" altLang="zh-CN" sz="1100" dirty="0"/>
            </a:p>
            <a:p>
              <a:pPr marL="171450" indent="-171450">
                <a:lnSpc>
                  <a:spcPct val="150000"/>
                </a:lnSpc>
                <a:buClr>
                  <a:srgbClr val="C00000"/>
                </a:buClr>
                <a:buFont typeface="Wingdings" panose="05000000000000000000" pitchFamily="2" charset="2"/>
                <a:buChar char="Ø"/>
              </a:pPr>
              <a:r>
                <a:rPr lang="zh-CN" altLang="en-US" sz="1100" dirty="0"/>
                <a:t>选择成功标准类型</a:t>
              </a:r>
              <a:endParaRPr lang="en-US" altLang="zh-CN" sz="1100" dirty="0"/>
            </a:p>
            <a:p>
              <a:pPr marL="171450" indent="-171450">
                <a:lnSpc>
                  <a:spcPct val="150000"/>
                </a:lnSpc>
                <a:buClr>
                  <a:srgbClr val="C00000"/>
                </a:buClr>
                <a:buFont typeface="Wingdings" panose="05000000000000000000" pitchFamily="2" charset="2"/>
                <a:buChar char="Ø"/>
              </a:pPr>
              <a:r>
                <a:rPr lang="zh-CN" altLang="en-US" sz="1100" dirty="0"/>
                <a:t>营销触点配置</a:t>
              </a:r>
              <a:endParaRPr lang="en-US" altLang="zh-CN" sz="1100" dirty="0"/>
            </a:p>
            <a:p>
              <a:pPr marL="171450" indent="-171450">
                <a:lnSpc>
                  <a:spcPct val="150000"/>
                </a:lnSpc>
                <a:buClr>
                  <a:srgbClr val="C00000"/>
                </a:buClr>
                <a:buFont typeface="Wingdings" panose="05000000000000000000" pitchFamily="2" charset="2"/>
                <a:buChar char="Ø"/>
              </a:pPr>
              <a:r>
                <a:rPr lang="zh-CN" altLang="en-US" sz="1100" dirty="0"/>
                <a:t>高级模式设置</a:t>
              </a:r>
            </a:p>
          </p:txBody>
        </p:sp>
        <p:sp>
          <p:nvSpPr>
            <p:cNvPr id="34" name="MH_Text_4"/>
            <p:cNvSpPr txBox="1">
              <a:spLocks noChangeArrowheads="1"/>
            </p:cNvSpPr>
            <p:nvPr>
              <p:custDataLst>
                <p:tags r:id="rId28"/>
              </p:custDataLst>
            </p:nvPr>
          </p:nvSpPr>
          <p:spPr bwMode="auto">
            <a:xfrm>
              <a:off x="4124700" y="3526218"/>
              <a:ext cx="1372421" cy="783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oAutofit/>
            </a:bodyPr>
            <a:lstStyle>
              <a:defPPr>
                <a:defRPr lang="zh-CN"/>
              </a:defPPr>
              <a:lvl1pPr>
                <a:lnSpc>
                  <a:spcPct val="120000"/>
                </a:lnSpc>
                <a:spcBef>
                  <a:spcPct val="0"/>
                </a:spcBef>
                <a:buFont typeface="Arial" panose="020B0604020202020204" pitchFamily="34" charset="0"/>
                <a:buNone/>
                <a:defRPr sz="1200">
                  <a:latin typeface="+mn-ea"/>
                </a:defRPr>
              </a:lvl1pPr>
              <a:lvl2pPr marL="742950" indent="-285750">
                <a:lnSpc>
                  <a:spcPct val="90000"/>
                </a:lnSpc>
                <a:spcBef>
                  <a:spcPts val="375"/>
                </a:spcBef>
                <a:buFont typeface="Arial" panose="020B0604020202020204" pitchFamily="34" charset="0"/>
                <a:buChar char="•"/>
                <a:defRPr>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9pPr>
            </a:lstStyle>
            <a:p>
              <a:pPr marL="171450" indent="-171450">
                <a:lnSpc>
                  <a:spcPct val="150000"/>
                </a:lnSpc>
                <a:buClr>
                  <a:srgbClr val="C00000"/>
                </a:buClr>
                <a:buFont typeface="Wingdings" panose="05000000000000000000" pitchFamily="2" charset="2"/>
                <a:buChar char="Ø"/>
              </a:pPr>
              <a:r>
                <a:rPr lang="zh-CN" altLang="en-US" sz="1100" dirty="0"/>
                <a:t>工单监控</a:t>
              </a:r>
              <a:endParaRPr lang="en-US" altLang="zh-CN" sz="1100" dirty="0"/>
            </a:p>
            <a:p>
              <a:pPr marL="171450" indent="-171450">
                <a:lnSpc>
                  <a:spcPct val="150000"/>
                </a:lnSpc>
                <a:buClr>
                  <a:srgbClr val="C00000"/>
                </a:buClr>
                <a:buFont typeface="Wingdings" panose="05000000000000000000" pitchFamily="2" charset="2"/>
                <a:buChar char="Ø"/>
              </a:pPr>
              <a:r>
                <a:rPr lang="zh-CN" altLang="en-US" sz="1100" dirty="0"/>
                <a:t>工单调配</a:t>
              </a:r>
              <a:endParaRPr lang="en-US" altLang="zh-CN" sz="1100" dirty="0"/>
            </a:p>
            <a:p>
              <a:pPr marL="171450" indent="-171450">
                <a:lnSpc>
                  <a:spcPct val="150000"/>
                </a:lnSpc>
                <a:buClr>
                  <a:srgbClr val="C00000"/>
                </a:buClr>
                <a:buFont typeface="Wingdings" panose="05000000000000000000" pitchFamily="2" charset="2"/>
                <a:buChar char="Ø"/>
              </a:pPr>
              <a:r>
                <a:rPr lang="zh-CN" altLang="en-US" sz="1100" dirty="0"/>
                <a:t>工单统计</a:t>
              </a:r>
              <a:endParaRPr lang="en-US" altLang="zh-CN" sz="1100" dirty="0"/>
            </a:p>
            <a:p>
              <a:pPr marL="171450" indent="-171450">
                <a:lnSpc>
                  <a:spcPct val="150000"/>
                </a:lnSpc>
                <a:buClr>
                  <a:srgbClr val="C00000"/>
                </a:buClr>
                <a:buFont typeface="Wingdings" panose="05000000000000000000" pitchFamily="2" charset="2"/>
                <a:buChar char="Ø"/>
              </a:pPr>
              <a:r>
                <a:rPr lang="zh-CN" altLang="en-US" sz="1100" dirty="0"/>
                <a:t>工单推送</a:t>
              </a:r>
            </a:p>
          </p:txBody>
        </p:sp>
        <p:sp>
          <p:nvSpPr>
            <p:cNvPr id="35" name="MH_Text_5"/>
            <p:cNvSpPr txBox="1">
              <a:spLocks noChangeArrowheads="1"/>
            </p:cNvSpPr>
            <p:nvPr>
              <p:custDataLst>
                <p:tags r:id="rId29"/>
              </p:custDataLst>
            </p:nvPr>
          </p:nvSpPr>
          <p:spPr bwMode="auto">
            <a:xfrm>
              <a:off x="5585413" y="4588677"/>
              <a:ext cx="2124296" cy="1082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oAutofit/>
            </a:bodyPr>
            <a:lstStyle>
              <a:defPPr>
                <a:defRPr lang="zh-CN"/>
              </a:defPPr>
              <a:lvl1pPr>
                <a:lnSpc>
                  <a:spcPct val="120000"/>
                </a:lnSpc>
                <a:spcBef>
                  <a:spcPct val="0"/>
                </a:spcBef>
                <a:buFont typeface="Arial" panose="020B0604020202020204" pitchFamily="34" charset="0"/>
                <a:buNone/>
                <a:defRPr sz="1200">
                  <a:latin typeface="+mn-ea"/>
                </a:defRPr>
              </a:lvl1pPr>
              <a:lvl2pPr marL="742950" indent="-285750">
                <a:lnSpc>
                  <a:spcPct val="90000"/>
                </a:lnSpc>
                <a:spcBef>
                  <a:spcPts val="375"/>
                </a:spcBef>
                <a:buFont typeface="Arial" panose="020B0604020202020204" pitchFamily="34" charset="0"/>
                <a:buChar char="•"/>
                <a:defRPr>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9pPr>
            </a:lstStyle>
            <a:p>
              <a:pPr marL="171450" indent="-171450">
                <a:lnSpc>
                  <a:spcPct val="150000"/>
                </a:lnSpc>
                <a:buClr>
                  <a:srgbClr val="C00000"/>
                </a:buClr>
                <a:buFont typeface="Wingdings" panose="05000000000000000000" pitchFamily="2" charset="2"/>
                <a:buChar char="Ø"/>
              </a:pPr>
              <a:r>
                <a:rPr lang="zh-CN" altLang="en-US" sz="1100" dirty="0"/>
                <a:t>两类终端：</a:t>
              </a:r>
              <a:r>
                <a:rPr lang="en-US" altLang="zh-CN" sz="1100" dirty="0"/>
                <a:t>Web</a:t>
              </a:r>
              <a:r>
                <a:rPr lang="zh-CN" altLang="en-US" sz="1100" dirty="0"/>
                <a:t>端、一线客户经理</a:t>
              </a:r>
              <a:r>
                <a:rPr lang="en-US" altLang="zh-CN" sz="1100" dirty="0"/>
                <a:t>App</a:t>
              </a:r>
              <a:r>
                <a:rPr lang="zh-CN" altLang="en-US" sz="1100" dirty="0"/>
                <a:t>端</a:t>
              </a:r>
              <a:endParaRPr lang="en-US" altLang="zh-CN" sz="1100" dirty="0"/>
            </a:p>
            <a:p>
              <a:pPr marL="171450" indent="-171450">
                <a:lnSpc>
                  <a:spcPct val="150000"/>
                </a:lnSpc>
                <a:buClr>
                  <a:srgbClr val="C00000"/>
                </a:buClr>
                <a:buFont typeface="Wingdings" panose="05000000000000000000" pitchFamily="2" charset="2"/>
                <a:buChar char="Ø"/>
              </a:pPr>
              <a:r>
                <a:rPr lang="zh-CN" altLang="en-US" sz="1100" dirty="0"/>
                <a:t>七类触点渠道：手厅、网厅、沃视窗、客户经理、短信、弹窗、微信</a:t>
              </a:r>
            </a:p>
          </p:txBody>
        </p:sp>
        <p:sp>
          <p:nvSpPr>
            <p:cNvPr id="36" name="MH_Text_1"/>
            <p:cNvSpPr txBox="1">
              <a:spLocks noChangeArrowheads="1"/>
            </p:cNvSpPr>
            <p:nvPr>
              <p:custDataLst>
                <p:tags r:id="rId30"/>
              </p:custDataLst>
            </p:nvPr>
          </p:nvSpPr>
          <p:spPr bwMode="auto">
            <a:xfrm>
              <a:off x="-1301426" y="4588677"/>
              <a:ext cx="1500978" cy="119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marL="171450" indent="-171450" fontAlgn="base">
                <a:lnSpc>
                  <a:spcPct val="150000"/>
                </a:lnSpc>
                <a:spcBef>
                  <a:spcPct val="0"/>
                </a:spcBef>
                <a:spcAft>
                  <a:spcPct val="0"/>
                </a:spcAft>
                <a:buClr>
                  <a:srgbClr val="F79646">
                    <a:lumMod val="75000"/>
                  </a:srgbClr>
                </a:buClr>
                <a:buFont typeface="Wingdings" panose="05000000000000000000" pitchFamily="2" charset="2"/>
                <a:buChar char="Ø"/>
                <a:defRPr/>
              </a:pPr>
              <a:r>
                <a:rPr lang="zh-CN" altLang="en-US" sz="1100" dirty="0">
                  <a:latin typeface="+mn-ea"/>
                  <a:ea typeface="+mn-ea"/>
                </a:rPr>
                <a:t>营销机会</a:t>
              </a:r>
              <a:endParaRPr lang="en-US" altLang="zh-CN" sz="1100" dirty="0">
                <a:latin typeface="+mn-ea"/>
                <a:ea typeface="+mn-ea"/>
              </a:endParaRPr>
            </a:p>
            <a:p>
              <a:pPr marL="171450" indent="-171450" fontAlgn="base">
                <a:lnSpc>
                  <a:spcPct val="150000"/>
                </a:lnSpc>
                <a:spcBef>
                  <a:spcPct val="0"/>
                </a:spcBef>
                <a:spcAft>
                  <a:spcPct val="0"/>
                </a:spcAft>
                <a:buClr>
                  <a:srgbClr val="F79646">
                    <a:lumMod val="75000"/>
                  </a:srgbClr>
                </a:buClr>
                <a:buFont typeface="Wingdings" panose="05000000000000000000" pitchFamily="2" charset="2"/>
                <a:buChar char="Ø"/>
                <a:defRPr/>
              </a:pPr>
              <a:r>
                <a:rPr lang="zh-CN" altLang="en-US" sz="1100" dirty="0">
                  <a:latin typeface="+mn-ea"/>
                  <a:ea typeface="+mn-ea"/>
                </a:rPr>
                <a:t>预警模型</a:t>
              </a:r>
              <a:endParaRPr lang="en-US" altLang="zh-CN" sz="1100" dirty="0">
                <a:latin typeface="+mn-ea"/>
                <a:ea typeface="+mn-ea"/>
              </a:endParaRPr>
            </a:p>
            <a:p>
              <a:pPr marL="171450" indent="-171450" fontAlgn="base">
                <a:lnSpc>
                  <a:spcPct val="150000"/>
                </a:lnSpc>
                <a:spcBef>
                  <a:spcPct val="0"/>
                </a:spcBef>
                <a:spcAft>
                  <a:spcPct val="0"/>
                </a:spcAft>
                <a:buClr>
                  <a:srgbClr val="F79646">
                    <a:lumMod val="75000"/>
                  </a:srgbClr>
                </a:buClr>
                <a:buFont typeface="Wingdings" panose="05000000000000000000" pitchFamily="2" charset="2"/>
                <a:buChar char="Ø"/>
                <a:defRPr/>
              </a:pPr>
              <a:r>
                <a:rPr lang="zh-CN" altLang="en-US" sz="1100" dirty="0">
                  <a:latin typeface="+mn-ea"/>
                </a:rPr>
                <a:t>标签体系</a:t>
              </a:r>
              <a:endParaRPr lang="en-US" altLang="zh-CN" sz="1100" dirty="0">
                <a:latin typeface="+mn-ea"/>
              </a:endParaRPr>
            </a:p>
            <a:p>
              <a:pPr marL="171450" indent="-171450" fontAlgn="base">
                <a:lnSpc>
                  <a:spcPct val="150000"/>
                </a:lnSpc>
                <a:spcBef>
                  <a:spcPct val="0"/>
                </a:spcBef>
                <a:spcAft>
                  <a:spcPct val="0"/>
                </a:spcAft>
                <a:buClr>
                  <a:srgbClr val="F79646">
                    <a:lumMod val="75000"/>
                  </a:srgbClr>
                </a:buClr>
                <a:buFont typeface="Wingdings" panose="05000000000000000000" pitchFamily="2" charset="2"/>
                <a:buChar char="Ø"/>
                <a:defRPr/>
              </a:pPr>
              <a:r>
                <a:rPr lang="zh-CN" altLang="en-US" sz="1100" dirty="0">
                  <a:latin typeface="+mn-ea"/>
                </a:rPr>
                <a:t>洞察分析</a:t>
              </a:r>
              <a:endParaRPr lang="en-US" altLang="zh-CN" sz="1100" dirty="0">
                <a:latin typeface="+mn-ea"/>
              </a:endParaRPr>
            </a:p>
          </p:txBody>
        </p:sp>
        <p:sp>
          <p:nvSpPr>
            <p:cNvPr id="37" name="MH_Text_3"/>
            <p:cNvSpPr txBox="1">
              <a:spLocks noChangeArrowheads="1"/>
            </p:cNvSpPr>
            <p:nvPr>
              <p:custDataLst>
                <p:tags r:id="rId31"/>
              </p:custDataLst>
            </p:nvPr>
          </p:nvSpPr>
          <p:spPr bwMode="auto">
            <a:xfrm>
              <a:off x="2150818" y="4588677"/>
              <a:ext cx="1492153" cy="521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oAutofit/>
            </a:bodyPr>
            <a:lstStyle>
              <a:defPPr>
                <a:defRPr lang="zh-CN"/>
              </a:defPPr>
              <a:lvl1pPr>
                <a:lnSpc>
                  <a:spcPct val="120000"/>
                </a:lnSpc>
                <a:spcBef>
                  <a:spcPct val="0"/>
                </a:spcBef>
                <a:buFont typeface="Arial" panose="020B0604020202020204" pitchFamily="34" charset="0"/>
                <a:buNone/>
                <a:defRPr sz="1200">
                  <a:latin typeface="+mn-ea"/>
                </a:defRPr>
              </a:lvl1pPr>
              <a:lvl2pPr marL="742950" indent="-285750">
                <a:lnSpc>
                  <a:spcPct val="90000"/>
                </a:lnSpc>
                <a:spcBef>
                  <a:spcPts val="375"/>
                </a:spcBef>
                <a:buFont typeface="Arial" panose="020B0604020202020204" pitchFamily="34" charset="0"/>
                <a:buChar char="•"/>
                <a:defRPr>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9pPr>
            </a:lstStyle>
            <a:p>
              <a:pPr marL="171450" indent="-171450">
                <a:lnSpc>
                  <a:spcPct val="150000"/>
                </a:lnSpc>
                <a:buClr>
                  <a:srgbClr val="C00000"/>
                </a:buClr>
                <a:buFont typeface="Wingdings" panose="05000000000000000000" pitchFamily="2" charset="2"/>
                <a:buChar char="Ø"/>
              </a:pPr>
              <a:r>
                <a:rPr lang="zh-CN" altLang="en-US" sz="1100" dirty="0"/>
                <a:t>触点审批</a:t>
              </a:r>
              <a:endParaRPr lang="en-US" altLang="zh-CN" sz="1100" dirty="0"/>
            </a:p>
            <a:p>
              <a:pPr marL="171450" indent="-171450">
                <a:lnSpc>
                  <a:spcPct val="150000"/>
                </a:lnSpc>
                <a:buClr>
                  <a:srgbClr val="C00000"/>
                </a:buClr>
                <a:buFont typeface="Wingdings" panose="05000000000000000000" pitchFamily="2" charset="2"/>
                <a:buChar char="Ø"/>
              </a:pPr>
              <a:r>
                <a:rPr lang="zh-CN" altLang="en-US" sz="1100" dirty="0"/>
                <a:t>流程审批</a:t>
              </a:r>
            </a:p>
          </p:txBody>
        </p:sp>
        <p:cxnSp>
          <p:nvCxnSpPr>
            <p:cNvPr id="38" name="MH_Other_21"/>
            <p:cNvCxnSpPr>
              <a:cxnSpLocks noChangeShapeType="1"/>
            </p:cNvCxnSpPr>
            <p:nvPr>
              <p:custDataLst>
                <p:tags r:id="rId32"/>
              </p:custDataLst>
            </p:nvPr>
          </p:nvCxnSpPr>
          <p:spPr bwMode="auto">
            <a:xfrm flipH="1">
              <a:off x="6732151" y="4439740"/>
              <a:ext cx="1728000" cy="0"/>
            </a:xfrm>
            <a:prstGeom prst="line">
              <a:avLst/>
            </a:prstGeom>
            <a:noFill/>
            <a:ln w="6350">
              <a:solidFill>
                <a:schemeClr val="accent1"/>
              </a:solidFill>
              <a:round/>
            </a:ln>
            <a:extLst>
              <a:ext uri="{909E8E84-426E-40DD-AFC4-6F175D3DCCD1}">
                <a14:hiddenFill xmlns:a14="http://schemas.microsoft.com/office/drawing/2010/main" xmlns="">
                  <a:noFill/>
                </a14:hiddenFill>
              </a:ext>
            </a:extLst>
          </p:spPr>
        </p:cxnSp>
        <p:sp>
          <p:nvSpPr>
            <p:cNvPr id="39" name="MH_SubTitle_5"/>
            <p:cNvSpPr txBox="1">
              <a:spLocks noChangeArrowheads="1"/>
            </p:cNvSpPr>
            <p:nvPr>
              <p:custDataLst>
                <p:tags r:id="rId33"/>
              </p:custDataLst>
            </p:nvPr>
          </p:nvSpPr>
          <p:spPr bwMode="auto">
            <a:xfrm>
              <a:off x="8120395" y="4523878"/>
              <a:ext cx="9461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None/>
              </a:pPr>
              <a:r>
                <a:rPr lang="zh-CN" altLang="en-US" sz="1100" b="1" dirty="0">
                  <a:latin typeface="+mn-ea"/>
                  <a:ea typeface="+mn-ea"/>
                </a:rPr>
                <a:t>效果评估</a:t>
              </a:r>
            </a:p>
          </p:txBody>
        </p:sp>
        <p:sp>
          <p:nvSpPr>
            <p:cNvPr id="40" name="MH_Other_12"/>
            <p:cNvSpPr/>
            <p:nvPr>
              <p:custDataLst>
                <p:tags r:id="rId34"/>
              </p:custDataLst>
            </p:nvPr>
          </p:nvSpPr>
          <p:spPr bwMode="auto">
            <a:xfrm rot="18850335">
              <a:off x="8265651" y="4949471"/>
              <a:ext cx="655637" cy="657225"/>
            </a:xfrm>
            <a:custGeom>
              <a:avLst/>
              <a:gdLst>
                <a:gd name="T0" fmla="*/ 0 w 740229"/>
                <a:gd name="T1" fmla="*/ 100469 h 740229"/>
                <a:gd name="T2" fmla="*/ 97230 w 740229"/>
                <a:gd name="T3" fmla="*/ 0 h 740229"/>
                <a:gd name="T4" fmla="*/ 194458 w 740229"/>
                <a:gd name="T5" fmla="*/ 0 h 740229"/>
                <a:gd name="T6" fmla="*/ 194458 w 740229"/>
                <a:gd name="T7" fmla="*/ 100469 h 740229"/>
                <a:gd name="T8" fmla="*/ 97229 w 740229"/>
                <a:gd name="T9" fmla="*/ 200938 h 740229"/>
                <a:gd name="T10" fmla="*/ -1 w 740229"/>
                <a:gd name="T11" fmla="*/ 100469 h 740229"/>
                <a:gd name="T12" fmla="*/ 0 w 740229"/>
                <a:gd name="T13" fmla="*/ 100469 h 7402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0229" h="740229">
                  <a:moveTo>
                    <a:pt x="0" y="370115"/>
                  </a:moveTo>
                  <a:cubicBezTo>
                    <a:pt x="0" y="165706"/>
                    <a:pt x="165706" y="0"/>
                    <a:pt x="370115" y="0"/>
                  </a:cubicBezTo>
                  <a:lnTo>
                    <a:pt x="740229" y="0"/>
                  </a:lnTo>
                  <a:lnTo>
                    <a:pt x="740229" y="370115"/>
                  </a:lnTo>
                  <a:cubicBezTo>
                    <a:pt x="740229" y="574524"/>
                    <a:pt x="574523" y="740230"/>
                    <a:pt x="370114" y="740230"/>
                  </a:cubicBezTo>
                  <a:cubicBezTo>
                    <a:pt x="165705" y="740230"/>
                    <a:pt x="-1" y="574524"/>
                    <a:pt x="-1" y="370115"/>
                  </a:cubicBezTo>
                  <a:lnTo>
                    <a:pt x="0" y="370115"/>
                  </a:lnTo>
                  <a:close/>
                </a:path>
              </a:pathLst>
            </a:custGeom>
            <a:solidFill>
              <a:srgbClr val="47D7C6"/>
            </a:solidFill>
            <a:ln>
              <a:noFill/>
            </a:ln>
            <a:extLst>
              <a:ext uri="{91240B29-F687-4F45-9708-019B960494DF}">
                <a14:hiddenLine xmlns:a14="http://schemas.microsoft.com/office/drawing/2010/main" xmlns="" w="9525">
                  <a:solidFill>
                    <a:srgbClr val="000000"/>
                  </a:solidFill>
                  <a:round/>
                </a14:hiddenLine>
              </a:ext>
            </a:extLst>
          </p:spPr>
          <p:txBody>
            <a:bodyPr anchor="ctr"/>
            <a:lstStyle/>
            <a:p>
              <a:endParaRPr lang="zh-CN" altLang="en-US" sz="1400"/>
            </a:p>
          </p:txBody>
        </p:sp>
        <p:sp>
          <p:nvSpPr>
            <p:cNvPr id="41" name="MH_Other_19"/>
            <p:cNvSpPr/>
            <p:nvPr>
              <p:custDataLst>
                <p:tags r:id="rId35"/>
              </p:custDataLst>
            </p:nvPr>
          </p:nvSpPr>
          <p:spPr bwMode="auto">
            <a:xfrm>
              <a:off x="8394391" y="5110364"/>
              <a:ext cx="366713" cy="320675"/>
            </a:xfrm>
            <a:custGeom>
              <a:avLst/>
              <a:gdLst>
                <a:gd name="T0" fmla="*/ 1506598 w 2143125"/>
                <a:gd name="T1" fmla="*/ 447803 h 1871663"/>
                <a:gd name="T2" fmla="*/ 1592777 w 2143125"/>
                <a:gd name="T3" fmla="*/ 499339 h 1871663"/>
                <a:gd name="T4" fmla="*/ 1655174 w 2143125"/>
                <a:gd name="T5" fmla="*/ 576523 h 1871663"/>
                <a:gd name="T6" fmla="*/ 1690965 w 2143125"/>
                <a:gd name="T7" fmla="*/ 723128 h 1871663"/>
                <a:gd name="T8" fmla="*/ 1661768 w 2143125"/>
                <a:gd name="T9" fmla="*/ 839846 h 1871663"/>
                <a:gd name="T10" fmla="*/ 1589952 w 2143125"/>
                <a:gd name="T11" fmla="*/ 932091 h 1871663"/>
                <a:gd name="T12" fmla="*/ 1653526 w 2143125"/>
                <a:gd name="T13" fmla="*/ 1027396 h 1871663"/>
                <a:gd name="T14" fmla="*/ 1757836 w 2143125"/>
                <a:gd name="T15" fmla="*/ 1106934 h 1871663"/>
                <a:gd name="T16" fmla="*/ 1838129 w 2143125"/>
                <a:gd name="T17" fmla="*/ 1211180 h 1871663"/>
                <a:gd name="T18" fmla="*/ 1888988 w 2143125"/>
                <a:gd name="T19" fmla="*/ 1334488 h 1871663"/>
                <a:gd name="T20" fmla="*/ 1905000 w 2143125"/>
                <a:gd name="T21" fmla="*/ 1464855 h 1871663"/>
                <a:gd name="T22" fmla="*/ 1875567 w 2143125"/>
                <a:gd name="T23" fmla="*/ 1522273 h 1871663"/>
                <a:gd name="T24" fmla="*/ 1735232 w 2143125"/>
                <a:gd name="T25" fmla="*/ 1607224 h 1871663"/>
                <a:gd name="T26" fmla="*/ 1502360 w 2143125"/>
                <a:gd name="T27" fmla="*/ 1659464 h 1871663"/>
                <a:gd name="T28" fmla="*/ 1183544 w 2143125"/>
                <a:gd name="T29" fmla="*/ 1640639 h 1871663"/>
                <a:gd name="T30" fmla="*/ 976101 w 2143125"/>
                <a:gd name="T31" fmla="*/ 1558748 h 1871663"/>
                <a:gd name="T32" fmla="*/ 911820 w 2143125"/>
                <a:gd name="T33" fmla="*/ 1489564 h 1871663"/>
                <a:gd name="T34" fmla="*/ 910878 w 2143125"/>
                <a:gd name="T35" fmla="*/ 1391671 h 1871663"/>
                <a:gd name="T36" fmla="*/ 947375 w 2143125"/>
                <a:gd name="T37" fmla="*/ 1262009 h 1871663"/>
                <a:gd name="T38" fmla="*/ 1015188 w 2143125"/>
                <a:gd name="T39" fmla="*/ 1149291 h 1871663"/>
                <a:gd name="T40" fmla="*/ 1109844 w 2143125"/>
                <a:gd name="T41" fmla="*/ 1058693 h 1871663"/>
                <a:gd name="T42" fmla="*/ 1225927 w 2143125"/>
                <a:gd name="T43" fmla="*/ 995157 h 1871663"/>
                <a:gd name="T44" fmla="*/ 1159526 w 2143125"/>
                <a:gd name="T45" fmla="*/ 859613 h 1871663"/>
                <a:gd name="T46" fmla="*/ 1119969 w 2143125"/>
                <a:gd name="T47" fmla="*/ 707126 h 1871663"/>
                <a:gd name="T48" fmla="*/ 1139983 w 2143125"/>
                <a:gd name="T49" fmla="*/ 609939 h 1871663"/>
                <a:gd name="T50" fmla="*/ 1193668 w 2143125"/>
                <a:gd name="T51" fmla="*/ 523811 h 1871663"/>
                <a:gd name="T52" fmla="*/ 1273725 w 2143125"/>
                <a:gd name="T53" fmla="*/ 461923 h 1871663"/>
                <a:gd name="T54" fmla="*/ 1405585 w 2143125"/>
                <a:gd name="T55" fmla="*/ 428978 h 1871663"/>
                <a:gd name="T56" fmla="*/ 779404 w 2143125"/>
                <a:gd name="T57" fmla="*/ 20690 h 1871663"/>
                <a:gd name="T58" fmla="*/ 894409 w 2143125"/>
                <a:gd name="T59" fmla="*/ 82761 h 1871663"/>
                <a:gd name="T60" fmla="*/ 981899 w 2143125"/>
                <a:gd name="T61" fmla="*/ 178924 h 1871663"/>
                <a:gd name="T62" fmla="*/ 1032699 w 2143125"/>
                <a:gd name="T63" fmla="*/ 300243 h 1871663"/>
                <a:gd name="T64" fmla="*/ 1040224 w 2143125"/>
                <a:gd name="T65" fmla="*/ 430733 h 1871663"/>
                <a:gd name="T66" fmla="*/ 1016706 w 2143125"/>
                <a:gd name="T67" fmla="*/ 527836 h 1871663"/>
                <a:gd name="T68" fmla="*/ 955323 w 2143125"/>
                <a:gd name="T69" fmla="*/ 632933 h 1871663"/>
                <a:gd name="T70" fmla="*/ 910872 w 2143125"/>
                <a:gd name="T71" fmla="*/ 717340 h 1871663"/>
                <a:gd name="T72" fmla="*/ 1037872 w 2143125"/>
                <a:gd name="T73" fmla="*/ 872752 h 1871663"/>
                <a:gd name="T74" fmla="*/ 1054335 w 2143125"/>
                <a:gd name="T75" fmla="*/ 987959 h 1871663"/>
                <a:gd name="T76" fmla="*/ 947561 w 2143125"/>
                <a:gd name="T77" fmla="*/ 1070484 h 1871663"/>
                <a:gd name="T78" fmla="*/ 863835 w 2143125"/>
                <a:gd name="T79" fmla="*/ 1176522 h 1871663"/>
                <a:gd name="T80" fmla="*/ 808096 w 2143125"/>
                <a:gd name="T81" fmla="*/ 1301134 h 1871663"/>
                <a:gd name="T82" fmla="*/ 784812 w 2143125"/>
                <a:gd name="T83" fmla="*/ 1439852 h 1871663"/>
                <a:gd name="T84" fmla="*/ 812800 w 2143125"/>
                <a:gd name="T85" fmla="*/ 1540482 h 1871663"/>
                <a:gd name="T86" fmla="*/ 708612 w 2143125"/>
                <a:gd name="T87" fmla="*/ 1603493 h 1871663"/>
                <a:gd name="T88" fmla="*/ 460257 w 2143125"/>
                <a:gd name="T89" fmla="*/ 1590797 h 1871663"/>
                <a:gd name="T90" fmla="*/ 262937 w 2143125"/>
                <a:gd name="T91" fmla="*/ 1545184 h 1871663"/>
                <a:gd name="T92" fmla="*/ 111713 w 2143125"/>
                <a:gd name="T93" fmla="*/ 1474884 h 1871663"/>
                <a:gd name="T94" fmla="*/ 20461 w 2143125"/>
                <a:gd name="T95" fmla="*/ 1388127 h 1871663"/>
                <a:gd name="T96" fmla="*/ 1411 w 2143125"/>
                <a:gd name="T97" fmla="*/ 1275741 h 1871663"/>
                <a:gd name="T98" fmla="*/ 28928 w 2143125"/>
                <a:gd name="T99" fmla="*/ 1127383 h 1871663"/>
                <a:gd name="T100" fmla="*/ 87959 w 2143125"/>
                <a:gd name="T101" fmla="*/ 992661 h 1871663"/>
                <a:gd name="T102" fmla="*/ 219192 w 2143125"/>
                <a:gd name="T103" fmla="*/ 832076 h 1871663"/>
                <a:gd name="T104" fmla="*/ 362185 w 2143125"/>
                <a:gd name="T105" fmla="*/ 734974 h 1871663"/>
                <a:gd name="T106" fmla="*/ 363831 w 2143125"/>
                <a:gd name="T107" fmla="*/ 643748 h 1871663"/>
                <a:gd name="T108" fmla="*/ 285515 w 2143125"/>
                <a:gd name="T109" fmla="*/ 505030 h 1871663"/>
                <a:gd name="T110" fmla="*/ 269287 w 2143125"/>
                <a:gd name="T111" fmla="*/ 348207 h 1871663"/>
                <a:gd name="T112" fmla="*/ 305740 w 2143125"/>
                <a:gd name="T113" fmla="*/ 219834 h 1871663"/>
                <a:gd name="T114" fmla="*/ 380764 w 2143125"/>
                <a:gd name="T115" fmla="*/ 113796 h 1871663"/>
                <a:gd name="T116" fmla="*/ 486833 w 2143125"/>
                <a:gd name="T117" fmla="*/ 38324 h 1871663"/>
                <a:gd name="T118" fmla="*/ 615244 w 2143125"/>
                <a:gd name="T119" fmla="*/ 2351 h 1871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43125" h="1871663">
                  <a:moveTo>
                    <a:pt x="1581283" y="482600"/>
                  </a:moveTo>
                  <a:lnTo>
                    <a:pt x="1590554" y="482865"/>
                  </a:lnTo>
                  <a:lnTo>
                    <a:pt x="1599825" y="483130"/>
                  </a:lnTo>
                  <a:lnTo>
                    <a:pt x="1609097" y="484189"/>
                  </a:lnTo>
                  <a:lnTo>
                    <a:pt x="1618103" y="484983"/>
                  </a:lnTo>
                  <a:lnTo>
                    <a:pt x="1629229" y="486836"/>
                  </a:lnTo>
                  <a:lnTo>
                    <a:pt x="1635586" y="487895"/>
                  </a:lnTo>
                  <a:lnTo>
                    <a:pt x="1641679" y="488689"/>
                  </a:lnTo>
                  <a:lnTo>
                    <a:pt x="1654129" y="491601"/>
                  </a:lnTo>
                  <a:lnTo>
                    <a:pt x="1659957" y="492925"/>
                  </a:lnTo>
                  <a:lnTo>
                    <a:pt x="1665519" y="494249"/>
                  </a:lnTo>
                  <a:lnTo>
                    <a:pt x="1677969" y="497955"/>
                  </a:lnTo>
                  <a:lnTo>
                    <a:pt x="1689890" y="501661"/>
                  </a:lnTo>
                  <a:lnTo>
                    <a:pt x="1694923" y="503779"/>
                  </a:lnTo>
                  <a:lnTo>
                    <a:pt x="1699426" y="505632"/>
                  </a:lnTo>
                  <a:lnTo>
                    <a:pt x="1706843" y="508544"/>
                  </a:lnTo>
                  <a:lnTo>
                    <a:pt x="1714260" y="511986"/>
                  </a:lnTo>
                  <a:lnTo>
                    <a:pt x="1728829" y="519134"/>
                  </a:lnTo>
                  <a:lnTo>
                    <a:pt x="1730154" y="519663"/>
                  </a:lnTo>
                  <a:lnTo>
                    <a:pt x="1731213" y="520193"/>
                  </a:lnTo>
                  <a:lnTo>
                    <a:pt x="1739160" y="524693"/>
                  </a:lnTo>
                  <a:lnTo>
                    <a:pt x="1747107" y="529194"/>
                  </a:lnTo>
                  <a:lnTo>
                    <a:pt x="1755054" y="534224"/>
                  </a:lnTo>
                  <a:lnTo>
                    <a:pt x="1762736" y="539253"/>
                  </a:lnTo>
                  <a:lnTo>
                    <a:pt x="1770153" y="544548"/>
                  </a:lnTo>
                  <a:lnTo>
                    <a:pt x="1777570" y="550108"/>
                  </a:lnTo>
                  <a:lnTo>
                    <a:pt x="1784722" y="555932"/>
                  </a:lnTo>
                  <a:lnTo>
                    <a:pt x="1791874" y="561756"/>
                  </a:lnTo>
                  <a:lnTo>
                    <a:pt x="1793993" y="563609"/>
                  </a:lnTo>
                  <a:lnTo>
                    <a:pt x="1800086" y="569698"/>
                  </a:lnTo>
                  <a:lnTo>
                    <a:pt x="1806179" y="575257"/>
                  </a:lnTo>
                  <a:lnTo>
                    <a:pt x="1812006" y="581346"/>
                  </a:lnTo>
                  <a:lnTo>
                    <a:pt x="1818099" y="587435"/>
                  </a:lnTo>
                  <a:lnTo>
                    <a:pt x="1820218" y="589818"/>
                  </a:lnTo>
                  <a:lnTo>
                    <a:pt x="1826046" y="596701"/>
                  </a:lnTo>
                  <a:lnTo>
                    <a:pt x="1831873" y="603584"/>
                  </a:lnTo>
                  <a:lnTo>
                    <a:pt x="1837171" y="610732"/>
                  </a:lnTo>
                  <a:lnTo>
                    <a:pt x="1842734" y="617615"/>
                  </a:lnTo>
                  <a:lnTo>
                    <a:pt x="1842734" y="617880"/>
                  </a:lnTo>
                  <a:lnTo>
                    <a:pt x="1849357" y="627940"/>
                  </a:lnTo>
                  <a:lnTo>
                    <a:pt x="1855979" y="638000"/>
                  </a:lnTo>
                  <a:lnTo>
                    <a:pt x="1862071" y="648589"/>
                  </a:lnTo>
                  <a:lnTo>
                    <a:pt x="1867634" y="659443"/>
                  </a:lnTo>
                  <a:lnTo>
                    <a:pt x="1873197" y="670032"/>
                  </a:lnTo>
                  <a:lnTo>
                    <a:pt x="1877965" y="681416"/>
                  </a:lnTo>
                  <a:lnTo>
                    <a:pt x="1882468" y="693064"/>
                  </a:lnTo>
                  <a:lnTo>
                    <a:pt x="1886442" y="704448"/>
                  </a:lnTo>
                  <a:lnTo>
                    <a:pt x="1890150" y="716096"/>
                  </a:lnTo>
                  <a:lnTo>
                    <a:pt x="1893329" y="728009"/>
                  </a:lnTo>
                  <a:lnTo>
                    <a:pt x="1895978" y="740452"/>
                  </a:lnTo>
                  <a:lnTo>
                    <a:pt x="1898097" y="752894"/>
                  </a:lnTo>
                  <a:lnTo>
                    <a:pt x="1899951" y="765072"/>
                  </a:lnTo>
                  <a:lnTo>
                    <a:pt x="1901276" y="777779"/>
                  </a:lnTo>
                  <a:lnTo>
                    <a:pt x="1901806" y="790751"/>
                  </a:lnTo>
                  <a:lnTo>
                    <a:pt x="1902336" y="803459"/>
                  </a:lnTo>
                  <a:lnTo>
                    <a:pt x="1902336" y="813519"/>
                  </a:lnTo>
                  <a:lnTo>
                    <a:pt x="1901541" y="823579"/>
                  </a:lnTo>
                  <a:lnTo>
                    <a:pt x="1901011" y="833638"/>
                  </a:lnTo>
                  <a:lnTo>
                    <a:pt x="1899687" y="843434"/>
                  </a:lnTo>
                  <a:lnTo>
                    <a:pt x="1898627" y="853229"/>
                  </a:lnTo>
                  <a:lnTo>
                    <a:pt x="1896773" y="862759"/>
                  </a:lnTo>
                  <a:lnTo>
                    <a:pt x="1894918" y="872554"/>
                  </a:lnTo>
                  <a:lnTo>
                    <a:pt x="1892534" y="882085"/>
                  </a:lnTo>
                  <a:lnTo>
                    <a:pt x="1890150" y="891351"/>
                  </a:lnTo>
                  <a:lnTo>
                    <a:pt x="1887501" y="900616"/>
                  </a:lnTo>
                  <a:lnTo>
                    <a:pt x="1884323" y="909617"/>
                  </a:lnTo>
                  <a:lnTo>
                    <a:pt x="1880879" y="918618"/>
                  </a:lnTo>
                  <a:lnTo>
                    <a:pt x="1877435" y="927619"/>
                  </a:lnTo>
                  <a:lnTo>
                    <a:pt x="1873462" y="936356"/>
                  </a:lnTo>
                  <a:lnTo>
                    <a:pt x="1869489" y="944827"/>
                  </a:lnTo>
                  <a:lnTo>
                    <a:pt x="1865250" y="953299"/>
                  </a:lnTo>
                  <a:lnTo>
                    <a:pt x="1860482" y="961505"/>
                  </a:lnTo>
                  <a:lnTo>
                    <a:pt x="1855979" y="969977"/>
                  </a:lnTo>
                  <a:lnTo>
                    <a:pt x="1850681" y="977919"/>
                  </a:lnTo>
                  <a:lnTo>
                    <a:pt x="1845383" y="985596"/>
                  </a:lnTo>
                  <a:lnTo>
                    <a:pt x="1839820" y="993273"/>
                  </a:lnTo>
                  <a:lnTo>
                    <a:pt x="1834258" y="1000686"/>
                  </a:lnTo>
                  <a:lnTo>
                    <a:pt x="1828430" y="1008099"/>
                  </a:lnTo>
                  <a:lnTo>
                    <a:pt x="1822337" y="1015511"/>
                  </a:lnTo>
                  <a:lnTo>
                    <a:pt x="1815715" y="1022394"/>
                  </a:lnTo>
                  <a:lnTo>
                    <a:pt x="1809357" y="1029013"/>
                  </a:lnTo>
                  <a:lnTo>
                    <a:pt x="1802735" y="1035896"/>
                  </a:lnTo>
                  <a:lnTo>
                    <a:pt x="1795848" y="1041985"/>
                  </a:lnTo>
                  <a:lnTo>
                    <a:pt x="1788696" y="1048603"/>
                  </a:lnTo>
                  <a:lnTo>
                    <a:pt x="1781543" y="1054427"/>
                  </a:lnTo>
                  <a:lnTo>
                    <a:pt x="1773861" y="1060251"/>
                  </a:lnTo>
                  <a:lnTo>
                    <a:pt x="1766444" y="1065811"/>
                  </a:lnTo>
                  <a:lnTo>
                    <a:pt x="1722207" y="1097049"/>
                  </a:lnTo>
                  <a:lnTo>
                    <a:pt x="1772802" y="1115316"/>
                  </a:lnTo>
                  <a:lnTo>
                    <a:pt x="1783133" y="1119022"/>
                  </a:lnTo>
                  <a:lnTo>
                    <a:pt x="1792934" y="1123258"/>
                  </a:lnTo>
                  <a:lnTo>
                    <a:pt x="1802735" y="1127229"/>
                  </a:lnTo>
                  <a:lnTo>
                    <a:pt x="1812801" y="1131465"/>
                  </a:lnTo>
                  <a:lnTo>
                    <a:pt x="1822602" y="1135965"/>
                  </a:lnTo>
                  <a:lnTo>
                    <a:pt x="1832138" y="1140731"/>
                  </a:lnTo>
                  <a:lnTo>
                    <a:pt x="1841410" y="1145761"/>
                  </a:lnTo>
                  <a:lnTo>
                    <a:pt x="1850946" y="1150526"/>
                  </a:lnTo>
                  <a:lnTo>
                    <a:pt x="1860217" y="1155821"/>
                  </a:lnTo>
                  <a:lnTo>
                    <a:pt x="1869489" y="1161115"/>
                  </a:lnTo>
                  <a:lnTo>
                    <a:pt x="1878495" y="1166675"/>
                  </a:lnTo>
                  <a:lnTo>
                    <a:pt x="1887501" y="1172499"/>
                  </a:lnTo>
                  <a:lnTo>
                    <a:pt x="1895978" y="1178323"/>
                  </a:lnTo>
                  <a:lnTo>
                    <a:pt x="1904985" y="1184147"/>
                  </a:lnTo>
                  <a:lnTo>
                    <a:pt x="1913196" y="1190501"/>
                  </a:lnTo>
                  <a:lnTo>
                    <a:pt x="1921938" y="1196854"/>
                  </a:lnTo>
                  <a:lnTo>
                    <a:pt x="1930414" y="1203208"/>
                  </a:lnTo>
                  <a:lnTo>
                    <a:pt x="1938626" y="1209826"/>
                  </a:lnTo>
                  <a:lnTo>
                    <a:pt x="1946573" y="1216710"/>
                  </a:lnTo>
                  <a:lnTo>
                    <a:pt x="1954785" y="1223593"/>
                  </a:lnTo>
                  <a:lnTo>
                    <a:pt x="1962467" y="1230740"/>
                  </a:lnTo>
                  <a:lnTo>
                    <a:pt x="1970149" y="1237888"/>
                  </a:lnTo>
                  <a:lnTo>
                    <a:pt x="1977566" y="1245301"/>
                  </a:lnTo>
                  <a:lnTo>
                    <a:pt x="1984983" y="1252978"/>
                  </a:lnTo>
                  <a:lnTo>
                    <a:pt x="1992400" y="1260656"/>
                  </a:lnTo>
                  <a:lnTo>
                    <a:pt x="1999552" y="1268333"/>
                  </a:lnTo>
                  <a:lnTo>
                    <a:pt x="2006439" y="1276540"/>
                  </a:lnTo>
                  <a:lnTo>
                    <a:pt x="2013327" y="1284482"/>
                  </a:lnTo>
                  <a:lnTo>
                    <a:pt x="2020214" y="1292424"/>
                  </a:lnTo>
                  <a:lnTo>
                    <a:pt x="2026571" y="1300895"/>
                  </a:lnTo>
                  <a:lnTo>
                    <a:pt x="2032664" y="1309367"/>
                  </a:lnTo>
                  <a:lnTo>
                    <a:pt x="2039286" y="1317838"/>
                  </a:lnTo>
                  <a:lnTo>
                    <a:pt x="2045114" y="1326574"/>
                  </a:lnTo>
                  <a:lnTo>
                    <a:pt x="2050942" y="1335311"/>
                  </a:lnTo>
                  <a:lnTo>
                    <a:pt x="2056769" y="1344312"/>
                  </a:lnTo>
                  <a:lnTo>
                    <a:pt x="2062332" y="1353313"/>
                  </a:lnTo>
                  <a:lnTo>
                    <a:pt x="2067895" y="1362578"/>
                  </a:lnTo>
                  <a:lnTo>
                    <a:pt x="2073193" y="1371579"/>
                  </a:lnTo>
                  <a:lnTo>
                    <a:pt x="2078226" y="1380845"/>
                  </a:lnTo>
                  <a:lnTo>
                    <a:pt x="2082994" y="1390640"/>
                  </a:lnTo>
                  <a:lnTo>
                    <a:pt x="2087762" y="1400171"/>
                  </a:lnTo>
                  <a:lnTo>
                    <a:pt x="2092265" y="1409701"/>
                  </a:lnTo>
                  <a:lnTo>
                    <a:pt x="2096504" y="1419496"/>
                  </a:lnTo>
                  <a:lnTo>
                    <a:pt x="2101007" y="1429292"/>
                  </a:lnTo>
                  <a:lnTo>
                    <a:pt x="2104980" y="1439351"/>
                  </a:lnTo>
                  <a:lnTo>
                    <a:pt x="2108689" y="1449411"/>
                  </a:lnTo>
                  <a:lnTo>
                    <a:pt x="2112397" y="1459471"/>
                  </a:lnTo>
                  <a:lnTo>
                    <a:pt x="2115841" y="1469796"/>
                  </a:lnTo>
                  <a:lnTo>
                    <a:pt x="2119020" y="1480385"/>
                  </a:lnTo>
                  <a:lnTo>
                    <a:pt x="2121934" y="1490710"/>
                  </a:lnTo>
                  <a:lnTo>
                    <a:pt x="2125112" y="1501299"/>
                  </a:lnTo>
                  <a:lnTo>
                    <a:pt x="2127496" y="1511624"/>
                  </a:lnTo>
                  <a:lnTo>
                    <a:pt x="2129880" y="1522213"/>
                  </a:lnTo>
                  <a:lnTo>
                    <a:pt x="2132529" y="1533067"/>
                  </a:lnTo>
                  <a:lnTo>
                    <a:pt x="2134384" y="1543657"/>
                  </a:lnTo>
                  <a:lnTo>
                    <a:pt x="2136238" y="1554776"/>
                  </a:lnTo>
                  <a:lnTo>
                    <a:pt x="2138092" y="1565630"/>
                  </a:lnTo>
                  <a:lnTo>
                    <a:pt x="2139152" y="1576749"/>
                  </a:lnTo>
                  <a:lnTo>
                    <a:pt x="2140476" y="1587868"/>
                  </a:lnTo>
                  <a:lnTo>
                    <a:pt x="2141271" y="1598986"/>
                  </a:lnTo>
                  <a:lnTo>
                    <a:pt x="2142331" y="1610105"/>
                  </a:lnTo>
                  <a:lnTo>
                    <a:pt x="2142860" y="1621489"/>
                  </a:lnTo>
                  <a:lnTo>
                    <a:pt x="2143125" y="1632608"/>
                  </a:lnTo>
                  <a:lnTo>
                    <a:pt x="2143125" y="1643991"/>
                  </a:lnTo>
                  <a:lnTo>
                    <a:pt x="2143125" y="1647962"/>
                  </a:lnTo>
                  <a:lnTo>
                    <a:pt x="2142595" y="1652463"/>
                  </a:lnTo>
                  <a:lnTo>
                    <a:pt x="2142066" y="1656434"/>
                  </a:lnTo>
                  <a:lnTo>
                    <a:pt x="2141006" y="1660670"/>
                  </a:lnTo>
                  <a:lnTo>
                    <a:pt x="2139946" y="1664905"/>
                  </a:lnTo>
                  <a:lnTo>
                    <a:pt x="2138357" y="1669671"/>
                  </a:lnTo>
                  <a:lnTo>
                    <a:pt x="2136503" y="1674171"/>
                  </a:lnTo>
                  <a:lnTo>
                    <a:pt x="2134384" y="1678672"/>
                  </a:lnTo>
                  <a:lnTo>
                    <a:pt x="2131735" y="1683172"/>
                  </a:lnTo>
                  <a:lnTo>
                    <a:pt x="2129086" y="1688202"/>
                  </a:lnTo>
                  <a:lnTo>
                    <a:pt x="2125907" y="1692703"/>
                  </a:lnTo>
                  <a:lnTo>
                    <a:pt x="2122198" y="1697732"/>
                  </a:lnTo>
                  <a:lnTo>
                    <a:pt x="2118490" y="1702498"/>
                  </a:lnTo>
                  <a:lnTo>
                    <a:pt x="2114517" y="1707528"/>
                  </a:lnTo>
                  <a:lnTo>
                    <a:pt x="2110013" y="1712558"/>
                  </a:lnTo>
                  <a:lnTo>
                    <a:pt x="2105245" y="1717323"/>
                  </a:lnTo>
                  <a:lnTo>
                    <a:pt x="2097298" y="1725000"/>
                  </a:lnTo>
                  <a:lnTo>
                    <a:pt x="2088822" y="1732413"/>
                  </a:lnTo>
                  <a:lnTo>
                    <a:pt x="2079550" y="1739825"/>
                  </a:lnTo>
                  <a:lnTo>
                    <a:pt x="2069484" y="1747238"/>
                  </a:lnTo>
                  <a:lnTo>
                    <a:pt x="2058889" y="1754650"/>
                  </a:lnTo>
                  <a:lnTo>
                    <a:pt x="2047763" y="1761798"/>
                  </a:lnTo>
                  <a:lnTo>
                    <a:pt x="2035843" y="1768946"/>
                  </a:lnTo>
                  <a:lnTo>
                    <a:pt x="2023393" y="1776094"/>
                  </a:lnTo>
                  <a:lnTo>
                    <a:pt x="2010148" y="1782712"/>
                  </a:lnTo>
                  <a:lnTo>
                    <a:pt x="1996638" y="1789331"/>
                  </a:lnTo>
                  <a:lnTo>
                    <a:pt x="1982069" y="1795684"/>
                  </a:lnTo>
                  <a:lnTo>
                    <a:pt x="1967235" y="1802303"/>
                  </a:lnTo>
                  <a:lnTo>
                    <a:pt x="1952136" y="1808127"/>
                  </a:lnTo>
                  <a:lnTo>
                    <a:pt x="1936242" y="1814216"/>
                  </a:lnTo>
                  <a:lnTo>
                    <a:pt x="1919819" y="1819775"/>
                  </a:lnTo>
                  <a:lnTo>
                    <a:pt x="1902865" y="1825335"/>
                  </a:lnTo>
                  <a:lnTo>
                    <a:pt x="1885647" y="1830629"/>
                  </a:lnTo>
                  <a:lnTo>
                    <a:pt x="1867899" y="1835395"/>
                  </a:lnTo>
                  <a:lnTo>
                    <a:pt x="1849886" y="1840160"/>
                  </a:lnTo>
                  <a:lnTo>
                    <a:pt x="1830814" y="1844396"/>
                  </a:lnTo>
                  <a:lnTo>
                    <a:pt x="1811741" y="1848896"/>
                  </a:lnTo>
                  <a:lnTo>
                    <a:pt x="1792669" y="1852602"/>
                  </a:lnTo>
                  <a:lnTo>
                    <a:pt x="1772537" y="1856309"/>
                  </a:lnTo>
                  <a:lnTo>
                    <a:pt x="1752670" y="1859221"/>
                  </a:lnTo>
                  <a:lnTo>
                    <a:pt x="1732273" y="1862133"/>
                  </a:lnTo>
                  <a:lnTo>
                    <a:pt x="1711611" y="1864780"/>
                  </a:lnTo>
                  <a:lnTo>
                    <a:pt x="1690155" y="1866898"/>
                  </a:lnTo>
                  <a:lnTo>
                    <a:pt x="1668963" y="1868486"/>
                  </a:lnTo>
                  <a:lnTo>
                    <a:pt x="1647242" y="1870075"/>
                  </a:lnTo>
                  <a:lnTo>
                    <a:pt x="1625520" y="1870869"/>
                  </a:lnTo>
                  <a:lnTo>
                    <a:pt x="1603534" y="1871663"/>
                  </a:lnTo>
                  <a:lnTo>
                    <a:pt x="1581283" y="1871663"/>
                  </a:lnTo>
                  <a:lnTo>
                    <a:pt x="1551350" y="1871398"/>
                  </a:lnTo>
                  <a:lnTo>
                    <a:pt x="1521946" y="1870340"/>
                  </a:lnTo>
                  <a:lnTo>
                    <a:pt x="1493338" y="1868486"/>
                  </a:lnTo>
                  <a:lnTo>
                    <a:pt x="1464994" y="1866368"/>
                  </a:lnTo>
                  <a:lnTo>
                    <a:pt x="1436915" y="1863192"/>
                  </a:lnTo>
                  <a:lnTo>
                    <a:pt x="1409631" y="1859750"/>
                  </a:lnTo>
                  <a:lnTo>
                    <a:pt x="1382876" y="1855514"/>
                  </a:lnTo>
                  <a:lnTo>
                    <a:pt x="1356652" y="1851014"/>
                  </a:lnTo>
                  <a:lnTo>
                    <a:pt x="1331487" y="1845719"/>
                  </a:lnTo>
                  <a:lnTo>
                    <a:pt x="1306586" y="1839895"/>
                  </a:lnTo>
                  <a:lnTo>
                    <a:pt x="1282481" y="1833541"/>
                  </a:lnTo>
                  <a:lnTo>
                    <a:pt x="1259435" y="1826923"/>
                  </a:lnTo>
                  <a:lnTo>
                    <a:pt x="1236919" y="1819775"/>
                  </a:lnTo>
                  <a:lnTo>
                    <a:pt x="1215463" y="1812098"/>
                  </a:lnTo>
                  <a:lnTo>
                    <a:pt x="1195066" y="1804156"/>
                  </a:lnTo>
                  <a:lnTo>
                    <a:pt x="1175198" y="1795684"/>
                  </a:lnTo>
                  <a:lnTo>
                    <a:pt x="1163278" y="1790125"/>
                  </a:lnTo>
                  <a:lnTo>
                    <a:pt x="1151358" y="1784565"/>
                  </a:lnTo>
                  <a:lnTo>
                    <a:pt x="1139967" y="1778741"/>
                  </a:lnTo>
                  <a:lnTo>
                    <a:pt x="1129372" y="1772652"/>
                  </a:lnTo>
                  <a:lnTo>
                    <a:pt x="1118511" y="1766564"/>
                  </a:lnTo>
                  <a:lnTo>
                    <a:pt x="1107915" y="1759945"/>
                  </a:lnTo>
                  <a:lnTo>
                    <a:pt x="1098114" y="1753592"/>
                  </a:lnTo>
                  <a:lnTo>
                    <a:pt x="1088843" y="1746973"/>
                  </a:lnTo>
                  <a:lnTo>
                    <a:pt x="1079836" y="1740355"/>
                  </a:lnTo>
                  <a:lnTo>
                    <a:pt x="1071889" y="1733472"/>
                  </a:lnTo>
                  <a:lnTo>
                    <a:pt x="1064207" y="1726589"/>
                  </a:lnTo>
                  <a:lnTo>
                    <a:pt x="1057055" y="1719970"/>
                  </a:lnTo>
                  <a:lnTo>
                    <a:pt x="1052287" y="1714940"/>
                  </a:lnTo>
                  <a:lnTo>
                    <a:pt x="1048049" y="1709910"/>
                  </a:lnTo>
                  <a:lnTo>
                    <a:pt x="1043810" y="1705145"/>
                  </a:lnTo>
                  <a:lnTo>
                    <a:pt x="1040102" y="1700115"/>
                  </a:lnTo>
                  <a:lnTo>
                    <a:pt x="1036658" y="1695085"/>
                  </a:lnTo>
                  <a:lnTo>
                    <a:pt x="1033480" y="1690320"/>
                  </a:lnTo>
                  <a:lnTo>
                    <a:pt x="1030831" y="1685290"/>
                  </a:lnTo>
                  <a:lnTo>
                    <a:pt x="1027917" y="1680789"/>
                  </a:lnTo>
                  <a:lnTo>
                    <a:pt x="1025798" y="1675760"/>
                  </a:lnTo>
                  <a:lnTo>
                    <a:pt x="1023943" y="1671259"/>
                  </a:lnTo>
                  <a:lnTo>
                    <a:pt x="1022354" y="1666494"/>
                  </a:lnTo>
                  <a:lnTo>
                    <a:pt x="1021294" y="1661993"/>
                  </a:lnTo>
                  <a:lnTo>
                    <a:pt x="1020235" y="1657228"/>
                  </a:lnTo>
                  <a:lnTo>
                    <a:pt x="1019705" y="1652992"/>
                  </a:lnTo>
                  <a:lnTo>
                    <a:pt x="1019175" y="1648227"/>
                  </a:lnTo>
                  <a:lnTo>
                    <a:pt x="1019175" y="1643991"/>
                  </a:lnTo>
                  <a:lnTo>
                    <a:pt x="1019175" y="1632608"/>
                  </a:lnTo>
                  <a:lnTo>
                    <a:pt x="1019705" y="1621224"/>
                  </a:lnTo>
                  <a:lnTo>
                    <a:pt x="1019970" y="1610105"/>
                  </a:lnTo>
                  <a:lnTo>
                    <a:pt x="1021030" y="1598986"/>
                  </a:lnTo>
                  <a:lnTo>
                    <a:pt x="1021824" y="1587868"/>
                  </a:lnTo>
                  <a:lnTo>
                    <a:pt x="1023149" y="1576749"/>
                  </a:lnTo>
                  <a:lnTo>
                    <a:pt x="1024738" y="1565630"/>
                  </a:lnTo>
                  <a:lnTo>
                    <a:pt x="1026063" y="1554776"/>
                  </a:lnTo>
                  <a:lnTo>
                    <a:pt x="1027917" y="1543657"/>
                  </a:lnTo>
                  <a:lnTo>
                    <a:pt x="1030301" y="1533067"/>
                  </a:lnTo>
                  <a:lnTo>
                    <a:pt x="1032420" y="1522478"/>
                  </a:lnTo>
                  <a:lnTo>
                    <a:pt x="1034804" y="1511624"/>
                  </a:lnTo>
                  <a:lnTo>
                    <a:pt x="1037188" y="1501299"/>
                  </a:lnTo>
                  <a:lnTo>
                    <a:pt x="1040367" y="1490710"/>
                  </a:lnTo>
                  <a:lnTo>
                    <a:pt x="1043546" y="1480385"/>
                  </a:lnTo>
                  <a:lnTo>
                    <a:pt x="1046459" y="1470061"/>
                  </a:lnTo>
                  <a:lnTo>
                    <a:pt x="1049903" y="1460001"/>
                  </a:lnTo>
                  <a:lnTo>
                    <a:pt x="1053612" y="1449676"/>
                  </a:lnTo>
                  <a:lnTo>
                    <a:pt x="1057320" y="1439616"/>
                  </a:lnTo>
                  <a:lnTo>
                    <a:pt x="1061294" y="1429556"/>
                  </a:lnTo>
                  <a:lnTo>
                    <a:pt x="1065797" y="1419761"/>
                  </a:lnTo>
                  <a:lnTo>
                    <a:pt x="1070035" y="1409966"/>
                  </a:lnTo>
                  <a:lnTo>
                    <a:pt x="1074538" y="1400435"/>
                  </a:lnTo>
                  <a:lnTo>
                    <a:pt x="1079306" y="1390905"/>
                  </a:lnTo>
                  <a:lnTo>
                    <a:pt x="1084075" y="1381375"/>
                  </a:lnTo>
                  <a:lnTo>
                    <a:pt x="1089108" y="1372109"/>
                  </a:lnTo>
                  <a:lnTo>
                    <a:pt x="1094405" y="1362843"/>
                  </a:lnTo>
                  <a:lnTo>
                    <a:pt x="1099968" y="1353577"/>
                  </a:lnTo>
                  <a:lnTo>
                    <a:pt x="1105531" y="1344576"/>
                  </a:lnTo>
                  <a:lnTo>
                    <a:pt x="1111359" y="1335575"/>
                  </a:lnTo>
                  <a:lnTo>
                    <a:pt x="1117186" y="1327104"/>
                  </a:lnTo>
                  <a:lnTo>
                    <a:pt x="1123014" y="1318368"/>
                  </a:lnTo>
                  <a:lnTo>
                    <a:pt x="1129637" y="1309631"/>
                  </a:lnTo>
                  <a:lnTo>
                    <a:pt x="1135729" y="1301425"/>
                  </a:lnTo>
                  <a:lnTo>
                    <a:pt x="1142087" y="1292953"/>
                  </a:lnTo>
                  <a:lnTo>
                    <a:pt x="1148974" y="1284746"/>
                  </a:lnTo>
                  <a:lnTo>
                    <a:pt x="1155861" y="1276804"/>
                  </a:lnTo>
                  <a:lnTo>
                    <a:pt x="1162748" y="1268598"/>
                  </a:lnTo>
                  <a:lnTo>
                    <a:pt x="1169901" y="1260920"/>
                  </a:lnTo>
                  <a:lnTo>
                    <a:pt x="1177318" y="1253243"/>
                  </a:lnTo>
                  <a:lnTo>
                    <a:pt x="1184735" y="1245830"/>
                  </a:lnTo>
                  <a:lnTo>
                    <a:pt x="1192152" y="1238418"/>
                  </a:lnTo>
                  <a:lnTo>
                    <a:pt x="1199834" y="1231005"/>
                  </a:lnTo>
                  <a:lnTo>
                    <a:pt x="1207516" y="1223857"/>
                  </a:lnTo>
                  <a:lnTo>
                    <a:pt x="1215727" y="1217239"/>
                  </a:lnTo>
                  <a:lnTo>
                    <a:pt x="1223674" y="1210356"/>
                  </a:lnTo>
                  <a:lnTo>
                    <a:pt x="1231886" y="1203738"/>
                  </a:lnTo>
                  <a:lnTo>
                    <a:pt x="1240363" y="1197119"/>
                  </a:lnTo>
                  <a:lnTo>
                    <a:pt x="1248574" y="1191030"/>
                  </a:lnTo>
                  <a:lnTo>
                    <a:pt x="1257316" y="1184941"/>
                  </a:lnTo>
                  <a:lnTo>
                    <a:pt x="1266057" y="1178588"/>
                  </a:lnTo>
                  <a:lnTo>
                    <a:pt x="1274799" y="1172764"/>
                  </a:lnTo>
                  <a:lnTo>
                    <a:pt x="1283805" y="1167204"/>
                  </a:lnTo>
                  <a:lnTo>
                    <a:pt x="1292812" y="1161645"/>
                  </a:lnTo>
                  <a:lnTo>
                    <a:pt x="1302083" y="1156085"/>
                  </a:lnTo>
                  <a:lnTo>
                    <a:pt x="1311355" y="1150791"/>
                  </a:lnTo>
                  <a:lnTo>
                    <a:pt x="1320891" y="1146025"/>
                  </a:lnTo>
                  <a:lnTo>
                    <a:pt x="1330162" y="1140995"/>
                  </a:lnTo>
                  <a:lnTo>
                    <a:pt x="1339698" y="1136495"/>
                  </a:lnTo>
                  <a:lnTo>
                    <a:pt x="1349499" y="1131730"/>
                  </a:lnTo>
                  <a:lnTo>
                    <a:pt x="1359565" y="1127494"/>
                  </a:lnTo>
                  <a:lnTo>
                    <a:pt x="1369367" y="1123523"/>
                  </a:lnTo>
                  <a:lnTo>
                    <a:pt x="1379168" y="1119552"/>
                  </a:lnTo>
                  <a:lnTo>
                    <a:pt x="1389499" y="1115846"/>
                  </a:lnTo>
                  <a:lnTo>
                    <a:pt x="1440358" y="1097579"/>
                  </a:lnTo>
                  <a:lnTo>
                    <a:pt x="1396121" y="1066076"/>
                  </a:lnTo>
                  <a:lnTo>
                    <a:pt x="1386055" y="1058663"/>
                  </a:lnTo>
                  <a:lnTo>
                    <a:pt x="1376519" y="1050986"/>
                  </a:lnTo>
                  <a:lnTo>
                    <a:pt x="1367247" y="1043044"/>
                  </a:lnTo>
                  <a:lnTo>
                    <a:pt x="1357976" y="1034572"/>
                  </a:lnTo>
                  <a:lnTo>
                    <a:pt x="1349235" y="1026101"/>
                  </a:lnTo>
                  <a:lnTo>
                    <a:pt x="1341023" y="1016835"/>
                  </a:lnTo>
                  <a:lnTo>
                    <a:pt x="1332811" y="1007569"/>
                  </a:lnTo>
                  <a:lnTo>
                    <a:pt x="1325129" y="997509"/>
                  </a:lnTo>
                  <a:lnTo>
                    <a:pt x="1317977" y="987714"/>
                  </a:lnTo>
                  <a:lnTo>
                    <a:pt x="1311090" y="977654"/>
                  </a:lnTo>
                  <a:lnTo>
                    <a:pt x="1304467" y="967065"/>
                  </a:lnTo>
                  <a:lnTo>
                    <a:pt x="1298375" y="955946"/>
                  </a:lnTo>
                  <a:lnTo>
                    <a:pt x="1292812" y="945092"/>
                  </a:lnTo>
                  <a:lnTo>
                    <a:pt x="1287514" y="933708"/>
                  </a:lnTo>
                  <a:lnTo>
                    <a:pt x="1282481" y="922325"/>
                  </a:lnTo>
                  <a:lnTo>
                    <a:pt x="1277978" y="910412"/>
                  </a:lnTo>
                  <a:lnTo>
                    <a:pt x="1274004" y="897969"/>
                  </a:lnTo>
                  <a:lnTo>
                    <a:pt x="1270296" y="884997"/>
                  </a:lnTo>
                  <a:lnTo>
                    <a:pt x="1267117" y="872025"/>
                  </a:lnTo>
                  <a:lnTo>
                    <a:pt x="1264733" y="858788"/>
                  </a:lnTo>
                  <a:lnTo>
                    <a:pt x="1262879" y="845287"/>
                  </a:lnTo>
                  <a:lnTo>
                    <a:pt x="1261289" y="831785"/>
                  </a:lnTo>
                  <a:lnTo>
                    <a:pt x="1260495" y="818019"/>
                  </a:lnTo>
                  <a:lnTo>
                    <a:pt x="1259965" y="803988"/>
                  </a:lnTo>
                  <a:lnTo>
                    <a:pt x="1259965" y="795517"/>
                  </a:lnTo>
                  <a:lnTo>
                    <a:pt x="1260495" y="787310"/>
                  </a:lnTo>
                  <a:lnTo>
                    <a:pt x="1261024" y="779368"/>
                  </a:lnTo>
                  <a:lnTo>
                    <a:pt x="1261554" y="770896"/>
                  </a:lnTo>
                  <a:lnTo>
                    <a:pt x="1262614" y="762954"/>
                  </a:lnTo>
                  <a:lnTo>
                    <a:pt x="1263673" y="755012"/>
                  </a:lnTo>
                  <a:lnTo>
                    <a:pt x="1264998" y="746805"/>
                  </a:lnTo>
                  <a:lnTo>
                    <a:pt x="1266587" y="739128"/>
                  </a:lnTo>
                  <a:lnTo>
                    <a:pt x="1268442" y="731186"/>
                  </a:lnTo>
                  <a:lnTo>
                    <a:pt x="1270296" y="723509"/>
                  </a:lnTo>
                  <a:lnTo>
                    <a:pt x="1272415" y="716096"/>
                  </a:lnTo>
                  <a:lnTo>
                    <a:pt x="1274799" y="708419"/>
                  </a:lnTo>
                  <a:lnTo>
                    <a:pt x="1277448" y="701006"/>
                  </a:lnTo>
                  <a:lnTo>
                    <a:pt x="1279832" y="693329"/>
                  </a:lnTo>
                  <a:lnTo>
                    <a:pt x="1282481" y="686181"/>
                  </a:lnTo>
                  <a:lnTo>
                    <a:pt x="1285660" y="678769"/>
                  </a:lnTo>
                  <a:lnTo>
                    <a:pt x="1288574" y="672150"/>
                  </a:lnTo>
                  <a:lnTo>
                    <a:pt x="1291487" y="666061"/>
                  </a:lnTo>
                  <a:lnTo>
                    <a:pt x="1297845" y="654148"/>
                  </a:lnTo>
                  <a:lnTo>
                    <a:pt x="1299964" y="650177"/>
                  </a:lnTo>
                  <a:lnTo>
                    <a:pt x="1302083" y="645942"/>
                  </a:lnTo>
                  <a:lnTo>
                    <a:pt x="1306851" y="637735"/>
                  </a:lnTo>
                  <a:lnTo>
                    <a:pt x="1312149" y="629528"/>
                  </a:lnTo>
                  <a:lnTo>
                    <a:pt x="1314798" y="625822"/>
                  </a:lnTo>
                  <a:lnTo>
                    <a:pt x="1317182" y="621586"/>
                  </a:lnTo>
                  <a:lnTo>
                    <a:pt x="1324599" y="611791"/>
                  </a:lnTo>
                  <a:lnTo>
                    <a:pt x="1332281" y="601996"/>
                  </a:lnTo>
                  <a:lnTo>
                    <a:pt x="1333871" y="599878"/>
                  </a:lnTo>
                  <a:lnTo>
                    <a:pt x="1342877" y="589288"/>
                  </a:lnTo>
                  <a:lnTo>
                    <a:pt x="1347380" y="584258"/>
                  </a:lnTo>
                  <a:lnTo>
                    <a:pt x="1352148" y="579493"/>
                  </a:lnTo>
                  <a:lnTo>
                    <a:pt x="1358241" y="573669"/>
                  </a:lnTo>
                  <a:lnTo>
                    <a:pt x="1365658" y="566521"/>
                  </a:lnTo>
                  <a:lnTo>
                    <a:pt x="1373075" y="559903"/>
                  </a:lnTo>
                  <a:lnTo>
                    <a:pt x="1376519" y="557255"/>
                  </a:lnTo>
                  <a:lnTo>
                    <a:pt x="1379697" y="554079"/>
                  </a:lnTo>
                  <a:lnTo>
                    <a:pt x="1390293" y="546137"/>
                  </a:lnTo>
                  <a:lnTo>
                    <a:pt x="1401154" y="538724"/>
                  </a:lnTo>
                  <a:lnTo>
                    <a:pt x="1401419" y="538195"/>
                  </a:lnTo>
                  <a:lnTo>
                    <a:pt x="1401949" y="537930"/>
                  </a:lnTo>
                  <a:lnTo>
                    <a:pt x="1413869" y="530517"/>
                  </a:lnTo>
                  <a:lnTo>
                    <a:pt x="1425524" y="523369"/>
                  </a:lnTo>
                  <a:lnTo>
                    <a:pt x="1432941" y="519663"/>
                  </a:lnTo>
                  <a:lnTo>
                    <a:pt x="1442213" y="514898"/>
                  </a:lnTo>
                  <a:lnTo>
                    <a:pt x="1451749" y="510662"/>
                  </a:lnTo>
                  <a:lnTo>
                    <a:pt x="1459166" y="506956"/>
                  </a:lnTo>
                  <a:lnTo>
                    <a:pt x="1472411" y="501926"/>
                  </a:lnTo>
                  <a:lnTo>
                    <a:pt x="1485920" y="497425"/>
                  </a:lnTo>
                  <a:lnTo>
                    <a:pt x="1499430" y="493719"/>
                  </a:lnTo>
                  <a:lnTo>
                    <a:pt x="1513470" y="490278"/>
                  </a:lnTo>
                  <a:lnTo>
                    <a:pt x="1517443" y="489483"/>
                  </a:lnTo>
                  <a:lnTo>
                    <a:pt x="1521681" y="488689"/>
                  </a:lnTo>
                  <a:lnTo>
                    <a:pt x="1532277" y="486571"/>
                  </a:lnTo>
                  <a:lnTo>
                    <a:pt x="1543138" y="485512"/>
                  </a:lnTo>
                  <a:lnTo>
                    <a:pt x="1551614" y="484189"/>
                  </a:lnTo>
                  <a:lnTo>
                    <a:pt x="1566184" y="483130"/>
                  </a:lnTo>
                  <a:lnTo>
                    <a:pt x="1581283" y="482600"/>
                  </a:lnTo>
                  <a:close/>
                  <a:moveTo>
                    <a:pt x="736864" y="0"/>
                  </a:moveTo>
                  <a:lnTo>
                    <a:pt x="747977" y="529"/>
                  </a:lnTo>
                  <a:lnTo>
                    <a:pt x="759354" y="793"/>
                  </a:lnTo>
                  <a:lnTo>
                    <a:pt x="770466" y="1587"/>
                  </a:lnTo>
                  <a:lnTo>
                    <a:pt x="781579" y="2645"/>
                  </a:lnTo>
                  <a:lnTo>
                    <a:pt x="792427" y="3703"/>
                  </a:lnTo>
                  <a:lnTo>
                    <a:pt x="803539" y="5290"/>
                  </a:lnTo>
                  <a:lnTo>
                    <a:pt x="814123" y="6877"/>
                  </a:lnTo>
                  <a:lnTo>
                    <a:pt x="824706" y="8993"/>
                  </a:lnTo>
                  <a:lnTo>
                    <a:pt x="835554" y="11374"/>
                  </a:lnTo>
                  <a:lnTo>
                    <a:pt x="845873" y="14019"/>
                  </a:lnTo>
                  <a:lnTo>
                    <a:pt x="856456" y="16664"/>
                  </a:lnTo>
                  <a:lnTo>
                    <a:pt x="866510" y="19838"/>
                  </a:lnTo>
                  <a:lnTo>
                    <a:pt x="876829" y="23276"/>
                  </a:lnTo>
                  <a:lnTo>
                    <a:pt x="886883" y="26715"/>
                  </a:lnTo>
                  <a:lnTo>
                    <a:pt x="896937" y="30682"/>
                  </a:lnTo>
                  <a:lnTo>
                    <a:pt x="906727" y="34650"/>
                  </a:lnTo>
                  <a:lnTo>
                    <a:pt x="916516" y="38618"/>
                  </a:lnTo>
                  <a:lnTo>
                    <a:pt x="926041" y="43114"/>
                  </a:lnTo>
                  <a:lnTo>
                    <a:pt x="935302" y="47875"/>
                  </a:lnTo>
                  <a:lnTo>
                    <a:pt x="944827" y="52901"/>
                  </a:lnTo>
                  <a:lnTo>
                    <a:pt x="954087" y="57927"/>
                  </a:lnTo>
                  <a:lnTo>
                    <a:pt x="963083" y="63217"/>
                  </a:lnTo>
                  <a:lnTo>
                    <a:pt x="972079" y="68771"/>
                  </a:lnTo>
                  <a:lnTo>
                    <a:pt x="981075" y="74590"/>
                  </a:lnTo>
                  <a:lnTo>
                    <a:pt x="989541" y="80939"/>
                  </a:lnTo>
                  <a:lnTo>
                    <a:pt x="998008" y="87022"/>
                  </a:lnTo>
                  <a:lnTo>
                    <a:pt x="1006210" y="93106"/>
                  </a:lnTo>
                  <a:lnTo>
                    <a:pt x="1014677" y="99983"/>
                  </a:lnTo>
                  <a:lnTo>
                    <a:pt x="1022350" y="106596"/>
                  </a:lnTo>
                  <a:lnTo>
                    <a:pt x="1030288" y="113473"/>
                  </a:lnTo>
                  <a:lnTo>
                    <a:pt x="1037961" y="120614"/>
                  </a:lnTo>
                  <a:lnTo>
                    <a:pt x="1045369" y="128021"/>
                  </a:lnTo>
                  <a:lnTo>
                    <a:pt x="1052777" y="135427"/>
                  </a:lnTo>
                  <a:lnTo>
                    <a:pt x="1059921" y="143097"/>
                  </a:lnTo>
                  <a:lnTo>
                    <a:pt x="1066536" y="151033"/>
                  </a:lnTo>
                  <a:lnTo>
                    <a:pt x="1073415" y="158968"/>
                  </a:lnTo>
                  <a:lnTo>
                    <a:pt x="1080294" y="167167"/>
                  </a:lnTo>
                  <a:lnTo>
                    <a:pt x="1086379" y="175367"/>
                  </a:lnTo>
                  <a:lnTo>
                    <a:pt x="1092465" y="184096"/>
                  </a:lnTo>
                  <a:lnTo>
                    <a:pt x="1098815" y="192560"/>
                  </a:lnTo>
                  <a:lnTo>
                    <a:pt x="1104636" y="201289"/>
                  </a:lnTo>
                  <a:lnTo>
                    <a:pt x="1110192" y="210282"/>
                  </a:lnTo>
                  <a:lnTo>
                    <a:pt x="1115219" y="219275"/>
                  </a:lnTo>
                  <a:lnTo>
                    <a:pt x="1120511" y="228533"/>
                  </a:lnTo>
                  <a:lnTo>
                    <a:pt x="1125538" y="238055"/>
                  </a:lnTo>
                  <a:lnTo>
                    <a:pt x="1130036" y="247313"/>
                  </a:lnTo>
                  <a:lnTo>
                    <a:pt x="1134798" y="256835"/>
                  </a:lnTo>
                  <a:lnTo>
                    <a:pt x="1138767" y="266622"/>
                  </a:lnTo>
                  <a:lnTo>
                    <a:pt x="1142736" y="276408"/>
                  </a:lnTo>
                  <a:lnTo>
                    <a:pt x="1146704" y="286460"/>
                  </a:lnTo>
                  <a:lnTo>
                    <a:pt x="1150144" y="296511"/>
                  </a:lnTo>
                  <a:lnTo>
                    <a:pt x="1153584" y="306562"/>
                  </a:lnTo>
                  <a:lnTo>
                    <a:pt x="1156759" y="316878"/>
                  </a:lnTo>
                  <a:lnTo>
                    <a:pt x="1159404" y="327194"/>
                  </a:lnTo>
                  <a:lnTo>
                    <a:pt x="1161786" y="337774"/>
                  </a:lnTo>
                  <a:lnTo>
                    <a:pt x="1164431" y="348618"/>
                  </a:lnTo>
                  <a:lnTo>
                    <a:pt x="1166548" y="358934"/>
                  </a:lnTo>
                  <a:lnTo>
                    <a:pt x="1168136" y="369779"/>
                  </a:lnTo>
                  <a:lnTo>
                    <a:pt x="1169459" y="380888"/>
                  </a:lnTo>
                  <a:lnTo>
                    <a:pt x="1170781" y="391733"/>
                  </a:lnTo>
                  <a:lnTo>
                    <a:pt x="1172104" y="402842"/>
                  </a:lnTo>
                  <a:lnTo>
                    <a:pt x="1172634" y="413951"/>
                  </a:lnTo>
                  <a:lnTo>
                    <a:pt x="1172898" y="425325"/>
                  </a:lnTo>
                  <a:lnTo>
                    <a:pt x="1173163" y="436434"/>
                  </a:lnTo>
                  <a:lnTo>
                    <a:pt x="1172898" y="446486"/>
                  </a:lnTo>
                  <a:lnTo>
                    <a:pt x="1172634" y="456801"/>
                  </a:lnTo>
                  <a:lnTo>
                    <a:pt x="1172104" y="466588"/>
                  </a:lnTo>
                  <a:lnTo>
                    <a:pt x="1171046" y="476375"/>
                  </a:lnTo>
                  <a:lnTo>
                    <a:pt x="1170252" y="484575"/>
                  </a:lnTo>
                  <a:lnTo>
                    <a:pt x="1169194" y="493833"/>
                  </a:lnTo>
                  <a:lnTo>
                    <a:pt x="1168136" y="503355"/>
                  </a:lnTo>
                  <a:lnTo>
                    <a:pt x="1166548" y="512613"/>
                  </a:lnTo>
                  <a:lnTo>
                    <a:pt x="1164696" y="522135"/>
                  </a:lnTo>
                  <a:lnTo>
                    <a:pt x="1163902" y="525573"/>
                  </a:lnTo>
                  <a:lnTo>
                    <a:pt x="1163109" y="528483"/>
                  </a:lnTo>
                  <a:lnTo>
                    <a:pt x="1159140" y="546734"/>
                  </a:lnTo>
                  <a:lnTo>
                    <a:pt x="1156759" y="555727"/>
                  </a:lnTo>
                  <a:lnTo>
                    <a:pt x="1154113" y="564191"/>
                  </a:lnTo>
                  <a:lnTo>
                    <a:pt x="1153584" y="565514"/>
                  </a:lnTo>
                  <a:lnTo>
                    <a:pt x="1153319" y="566836"/>
                  </a:lnTo>
                  <a:lnTo>
                    <a:pt x="1150144" y="576094"/>
                  </a:lnTo>
                  <a:lnTo>
                    <a:pt x="1146969" y="584823"/>
                  </a:lnTo>
                  <a:lnTo>
                    <a:pt x="1143794" y="593816"/>
                  </a:lnTo>
                  <a:lnTo>
                    <a:pt x="1140090" y="602809"/>
                  </a:lnTo>
                  <a:lnTo>
                    <a:pt x="1137444" y="609157"/>
                  </a:lnTo>
                  <a:lnTo>
                    <a:pt x="1129506" y="626615"/>
                  </a:lnTo>
                  <a:lnTo>
                    <a:pt x="1125273" y="634814"/>
                  </a:lnTo>
                  <a:lnTo>
                    <a:pt x="1120775" y="643014"/>
                  </a:lnTo>
                  <a:lnTo>
                    <a:pt x="1118923" y="646717"/>
                  </a:lnTo>
                  <a:lnTo>
                    <a:pt x="1114425" y="654917"/>
                  </a:lnTo>
                  <a:lnTo>
                    <a:pt x="1109398" y="662852"/>
                  </a:lnTo>
                  <a:lnTo>
                    <a:pt x="1099609" y="678458"/>
                  </a:lnTo>
                  <a:lnTo>
                    <a:pt x="1098021" y="681367"/>
                  </a:lnTo>
                  <a:lnTo>
                    <a:pt x="1092465" y="689038"/>
                  </a:lnTo>
                  <a:lnTo>
                    <a:pt x="1086644" y="696709"/>
                  </a:lnTo>
                  <a:lnTo>
                    <a:pt x="1080823" y="704379"/>
                  </a:lnTo>
                  <a:lnTo>
                    <a:pt x="1074738" y="712050"/>
                  </a:lnTo>
                  <a:lnTo>
                    <a:pt x="1071563" y="715753"/>
                  </a:lnTo>
                  <a:lnTo>
                    <a:pt x="1058598" y="730565"/>
                  </a:lnTo>
                  <a:lnTo>
                    <a:pt x="1051719" y="737707"/>
                  </a:lnTo>
                  <a:lnTo>
                    <a:pt x="1045104" y="744849"/>
                  </a:lnTo>
                  <a:lnTo>
                    <a:pt x="1038490" y="751197"/>
                  </a:lnTo>
                  <a:lnTo>
                    <a:pt x="1031875" y="757810"/>
                  </a:lnTo>
                  <a:lnTo>
                    <a:pt x="1024996" y="763893"/>
                  </a:lnTo>
                  <a:lnTo>
                    <a:pt x="1017852" y="769977"/>
                  </a:lnTo>
                  <a:lnTo>
                    <a:pt x="1010973" y="776060"/>
                  </a:lnTo>
                  <a:lnTo>
                    <a:pt x="1003564" y="781880"/>
                  </a:lnTo>
                  <a:lnTo>
                    <a:pt x="996156" y="787434"/>
                  </a:lnTo>
                  <a:lnTo>
                    <a:pt x="988748" y="792460"/>
                  </a:lnTo>
                  <a:lnTo>
                    <a:pt x="1006739" y="799601"/>
                  </a:lnTo>
                  <a:lnTo>
                    <a:pt x="1024731" y="807008"/>
                  </a:lnTo>
                  <a:lnTo>
                    <a:pt x="1042723" y="814678"/>
                  </a:lnTo>
                  <a:lnTo>
                    <a:pt x="1060186" y="823142"/>
                  </a:lnTo>
                  <a:lnTo>
                    <a:pt x="1077384" y="831607"/>
                  </a:lnTo>
                  <a:lnTo>
                    <a:pt x="1094317" y="840864"/>
                  </a:lnTo>
                  <a:lnTo>
                    <a:pt x="1110986" y="850387"/>
                  </a:lnTo>
                  <a:lnTo>
                    <a:pt x="1127390" y="860702"/>
                  </a:lnTo>
                  <a:lnTo>
                    <a:pt x="1130036" y="876573"/>
                  </a:lnTo>
                  <a:lnTo>
                    <a:pt x="1133740" y="892443"/>
                  </a:lnTo>
                  <a:lnTo>
                    <a:pt x="1137709" y="908049"/>
                  </a:lnTo>
                  <a:lnTo>
                    <a:pt x="1142736" y="923655"/>
                  </a:lnTo>
                  <a:lnTo>
                    <a:pt x="1148027" y="938732"/>
                  </a:lnTo>
                  <a:lnTo>
                    <a:pt x="1154113" y="953544"/>
                  </a:lnTo>
                  <a:lnTo>
                    <a:pt x="1160727" y="967827"/>
                  </a:lnTo>
                  <a:lnTo>
                    <a:pt x="1167606" y="981846"/>
                  </a:lnTo>
                  <a:lnTo>
                    <a:pt x="1175544" y="995600"/>
                  </a:lnTo>
                  <a:lnTo>
                    <a:pt x="1183746" y="1009090"/>
                  </a:lnTo>
                  <a:lnTo>
                    <a:pt x="1192742" y="1022051"/>
                  </a:lnTo>
                  <a:lnTo>
                    <a:pt x="1202267" y="1034747"/>
                  </a:lnTo>
                  <a:lnTo>
                    <a:pt x="1212056" y="1046914"/>
                  </a:lnTo>
                  <a:lnTo>
                    <a:pt x="1222375" y="1058817"/>
                  </a:lnTo>
                  <a:lnTo>
                    <a:pt x="1233488" y="1070191"/>
                  </a:lnTo>
                  <a:lnTo>
                    <a:pt x="1244600" y="1081036"/>
                  </a:lnTo>
                  <a:lnTo>
                    <a:pt x="1234546" y="1085532"/>
                  </a:lnTo>
                  <a:lnTo>
                    <a:pt x="1224756" y="1090558"/>
                  </a:lnTo>
                  <a:lnTo>
                    <a:pt x="1214967" y="1095583"/>
                  </a:lnTo>
                  <a:lnTo>
                    <a:pt x="1205442" y="1100345"/>
                  </a:lnTo>
                  <a:lnTo>
                    <a:pt x="1195652" y="1105899"/>
                  </a:lnTo>
                  <a:lnTo>
                    <a:pt x="1186127" y="1111454"/>
                  </a:lnTo>
                  <a:lnTo>
                    <a:pt x="1176867" y="1117008"/>
                  </a:lnTo>
                  <a:lnTo>
                    <a:pt x="1167606" y="1122828"/>
                  </a:lnTo>
                  <a:lnTo>
                    <a:pt x="1158611" y="1128647"/>
                  </a:lnTo>
                  <a:lnTo>
                    <a:pt x="1149615" y="1134995"/>
                  </a:lnTo>
                  <a:lnTo>
                    <a:pt x="1140619" y="1141078"/>
                  </a:lnTo>
                  <a:lnTo>
                    <a:pt x="1131888" y="1147427"/>
                  </a:lnTo>
                  <a:lnTo>
                    <a:pt x="1123421" y="1154039"/>
                  </a:lnTo>
                  <a:lnTo>
                    <a:pt x="1114690" y="1160916"/>
                  </a:lnTo>
                  <a:lnTo>
                    <a:pt x="1105959" y="1167794"/>
                  </a:lnTo>
                  <a:lnTo>
                    <a:pt x="1098021" y="1174671"/>
                  </a:lnTo>
                  <a:lnTo>
                    <a:pt x="1089819" y="1182077"/>
                  </a:lnTo>
                  <a:lnTo>
                    <a:pt x="1081617" y="1189219"/>
                  </a:lnTo>
                  <a:lnTo>
                    <a:pt x="1073679" y="1196625"/>
                  </a:lnTo>
                  <a:lnTo>
                    <a:pt x="1066006" y="1204295"/>
                  </a:lnTo>
                  <a:lnTo>
                    <a:pt x="1058334" y="1211966"/>
                  </a:lnTo>
                  <a:lnTo>
                    <a:pt x="1050925" y="1219637"/>
                  </a:lnTo>
                  <a:lnTo>
                    <a:pt x="1043517" y="1227572"/>
                  </a:lnTo>
                  <a:lnTo>
                    <a:pt x="1036109" y="1235772"/>
                  </a:lnTo>
                  <a:lnTo>
                    <a:pt x="1028965" y="1243971"/>
                  </a:lnTo>
                  <a:lnTo>
                    <a:pt x="1022350" y="1252171"/>
                  </a:lnTo>
                  <a:lnTo>
                    <a:pt x="1015206" y="1260900"/>
                  </a:lnTo>
                  <a:lnTo>
                    <a:pt x="1008591" y="1269628"/>
                  </a:lnTo>
                  <a:lnTo>
                    <a:pt x="1002241" y="1278093"/>
                  </a:lnTo>
                  <a:lnTo>
                    <a:pt x="995627" y="1287086"/>
                  </a:lnTo>
                  <a:lnTo>
                    <a:pt x="989541" y="1296079"/>
                  </a:lnTo>
                  <a:lnTo>
                    <a:pt x="983456" y="1305072"/>
                  </a:lnTo>
                  <a:lnTo>
                    <a:pt x="977635" y="1314330"/>
                  </a:lnTo>
                  <a:lnTo>
                    <a:pt x="971814" y="1323588"/>
                  </a:lnTo>
                  <a:lnTo>
                    <a:pt x="966258" y="1332845"/>
                  </a:lnTo>
                  <a:lnTo>
                    <a:pt x="960966" y="1342367"/>
                  </a:lnTo>
                  <a:lnTo>
                    <a:pt x="955675" y="1351890"/>
                  </a:lnTo>
                  <a:lnTo>
                    <a:pt x="950383" y="1361676"/>
                  </a:lnTo>
                  <a:lnTo>
                    <a:pt x="945621" y="1371463"/>
                  </a:lnTo>
                  <a:lnTo>
                    <a:pt x="940858" y="1381514"/>
                  </a:lnTo>
                  <a:lnTo>
                    <a:pt x="936360" y="1391301"/>
                  </a:lnTo>
                  <a:lnTo>
                    <a:pt x="931598" y="1401352"/>
                  </a:lnTo>
                  <a:lnTo>
                    <a:pt x="927629" y="1411668"/>
                  </a:lnTo>
                  <a:lnTo>
                    <a:pt x="923660" y="1421719"/>
                  </a:lnTo>
                  <a:lnTo>
                    <a:pt x="919691" y="1432299"/>
                  </a:lnTo>
                  <a:lnTo>
                    <a:pt x="915987" y="1442615"/>
                  </a:lnTo>
                  <a:lnTo>
                    <a:pt x="912548" y="1453195"/>
                  </a:lnTo>
                  <a:lnTo>
                    <a:pt x="909108" y="1463776"/>
                  </a:lnTo>
                  <a:lnTo>
                    <a:pt x="905933" y="1474356"/>
                  </a:lnTo>
                  <a:lnTo>
                    <a:pt x="903023" y="1485201"/>
                  </a:lnTo>
                  <a:lnTo>
                    <a:pt x="900112" y="1496045"/>
                  </a:lnTo>
                  <a:lnTo>
                    <a:pt x="897731" y="1507155"/>
                  </a:lnTo>
                  <a:lnTo>
                    <a:pt x="895350" y="1517999"/>
                  </a:lnTo>
                  <a:lnTo>
                    <a:pt x="893233" y="1529109"/>
                  </a:lnTo>
                  <a:lnTo>
                    <a:pt x="890852" y="1539953"/>
                  </a:lnTo>
                  <a:lnTo>
                    <a:pt x="889529" y="1551592"/>
                  </a:lnTo>
                  <a:lnTo>
                    <a:pt x="887941" y="1562701"/>
                  </a:lnTo>
                  <a:lnTo>
                    <a:pt x="886354" y="1574075"/>
                  </a:lnTo>
                  <a:lnTo>
                    <a:pt x="885031" y="1585448"/>
                  </a:lnTo>
                  <a:lnTo>
                    <a:pt x="884237" y="1596822"/>
                  </a:lnTo>
                  <a:lnTo>
                    <a:pt x="883444" y="1608460"/>
                  </a:lnTo>
                  <a:lnTo>
                    <a:pt x="882914" y="1619834"/>
                  </a:lnTo>
                  <a:lnTo>
                    <a:pt x="882650" y="1631472"/>
                  </a:lnTo>
                  <a:lnTo>
                    <a:pt x="882650" y="1643375"/>
                  </a:lnTo>
                  <a:lnTo>
                    <a:pt x="882650" y="1651310"/>
                  </a:lnTo>
                  <a:lnTo>
                    <a:pt x="883444" y="1659245"/>
                  </a:lnTo>
                  <a:lnTo>
                    <a:pt x="884766" y="1666916"/>
                  </a:lnTo>
                  <a:lnTo>
                    <a:pt x="886354" y="1674851"/>
                  </a:lnTo>
                  <a:lnTo>
                    <a:pt x="888471" y="1682522"/>
                  </a:lnTo>
                  <a:lnTo>
                    <a:pt x="890852" y="1690193"/>
                  </a:lnTo>
                  <a:lnTo>
                    <a:pt x="894027" y="1697599"/>
                  </a:lnTo>
                  <a:lnTo>
                    <a:pt x="897466" y="1704740"/>
                  </a:lnTo>
                  <a:lnTo>
                    <a:pt x="901171" y="1712147"/>
                  </a:lnTo>
                  <a:lnTo>
                    <a:pt x="905139" y="1719024"/>
                  </a:lnTo>
                  <a:lnTo>
                    <a:pt x="909637" y="1725901"/>
                  </a:lnTo>
                  <a:lnTo>
                    <a:pt x="914400" y="1733043"/>
                  </a:lnTo>
                  <a:lnTo>
                    <a:pt x="919691" y="1739655"/>
                  </a:lnTo>
                  <a:lnTo>
                    <a:pt x="925248" y="1746268"/>
                  </a:lnTo>
                  <a:lnTo>
                    <a:pt x="931069" y="1752616"/>
                  </a:lnTo>
                  <a:lnTo>
                    <a:pt x="936889" y="1759229"/>
                  </a:lnTo>
                  <a:lnTo>
                    <a:pt x="944562" y="1766370"/>
                  </a:lnTo>
                  <a:lnTo>
                    <a:pt x="952235" y="1773247"/>
                  </a:lnTo>
                  <a:lnTo>
                    <a:pt x="960702" y="1780125"/>
                  </a:lnTo>
                  <a:lnTo>
                    <a:pt x="969169" y="1787002"/>
                  </a:lnTo>
                  <a:lnTo>
                    <a:pt x="941916" y="1791234"/>
                  </a:lnTo>
                  <a:lnTo>
                    <a:pt x="913871" y="1794672"/>
                  </a:lnTo>
                  <a:lnTo>
                    <a:pt x="885031" y="1797582"/>
                  </a:lnTo>
                  <a:lnTo>
                    <a:pt x="856191" y="1800492"/>
                  </a:lnTo>
                  <a:lnTo>
                    <a:pt x="826823" y="1802343"/>
                  </a:lnTo>
                  <a:lnTo>
                    <a:pt x="797189" y="1803930"/>
                  </a:lnTo>
                  <a:lnTo>
                    <a:pt x="767291" y="1804724"/>
                  </a:lnTo>
                  <a:lnTo>
                    <a:pt x="737129" y="1804988"/>
                  </a:lnTo>
                  <a:lnTo>
                    <a:pt x="718079" y="1804724"/>
                  </a:lnTo>
                  <a:lnTo>
                    <a:pt x="699294" y="1804459"/>
                  </a:lnTo>
                  <a:lnTo>
                    <a:pt x="680508" y="1803930"/>
                  </a:lnTo>
                  <a:lnTo>
                    <a:pt x="661723" y="1803137"/>
                  </a:lnTo>
                  <a:lnTo>
                    <a:pt x="643202" y="1802343"/>
                  </a:lnTo>
                  <a:lnTo>
                    <a:pt x="624681" y="1801021"/>
                  </a:lnTo>
                  <a:lnTo>
                    <a:pt x="606425" y="1799434"/>
                  </a:lnTo>
                  <a:lnTo>
                    <a:pt x="588698" y="1798111"/>
                  </a:lnTo>
                  <a:lnTo>
                    <a:pt x="570441" y="1796259"/>
                  </a:lnTo>
                  <a:lnTo>
                    <a:pt x="552979" y="1794408"/>
                  </a:lnTo>
                  <a:lnTo>
                    <a:pt x="535252" y="1792027"/>
                  </a:lnTo>
                  <a:lnTo>
                    <a:pt x="517789" y="1789647"/>
                  </a:lnTo>
                  <a:lnTo>
                    <a:pt x="500327" y="1787266"/>
                  </a:lnTo>
                  <a:lnTo>
                    <a:pt x="483394" y="1784357"/>
                  </a:lnTo>
                  <a:lnTo>
                    <a:pt x="466725" y="1781447"/>
                  </a:lnTo>
                  <a:lnTo>
                    <a:pt x="450321" y="1778273"/>
                  </a:lnTo>
                  <a:lnTo>
                    <a:pt x="433652" y="1774835"/>
                  </a:lnTo>
                  <a:lnTo>
                    <a:pt x="417512" y="1771396"/>
                  </a:lnTo>
                  <a:lnTo>
                    <a:pt x="401637" y="1768222"/>
                  </a:lnTo>
                  <a:lnTo>
                    <a:pt x="385498" y="1763990"/>
                  </a:lnTo>
                  <a:lnTo>
                    <a:pt x="370152" y="1760022"/>
                  </a:lnTo>
                  <a:lnTo>
                    <a:pt x="354541" y="1756055"/>
                  </a:lnTo>
                  <a:lnTo>
                    <a:pt x="339460" y="1751823"/>
                  </a:lnTo>
                  <a:lnTo>
                    <a:pt x="324644" y="1747326"/>
                  </a:lnTo>
                  <a:lnTo>
                    <a:pt x="310356" y="1742829"/>
                  </a:lnTo>
                  <a:lnTo>
                    <a:pt x="295804" y="1738333"/>
                  </a:lnTo>
                  <a:lnTo>
                    <a:pt x="282046" y="1733307"/>
                  </a:lnTo>
                  <a:lnTo>
                    <a:pt x="268023" y="1728281"/>
                  </a:lnTo>
                  <a:lnTo>
                    <a:pt x="254529" y="1723520"/>
                  </a:lnTo>
                  <a:lnTo>
                    <a:pt x="241300" y="1718230"/>
                  </a:lnTo>
                  <a:lnTo>
                    <a:pt x="228335" y="1712676"/>
                  </a:lnTo>
                  <a:lnTo>
                    <a:pt x="215635" y="1707121"/>
                  </a:lnTo>
                  <a:lnTo>
                    <a:pt x="203464" y="1701566"/>
                  </a:lnTo>
                  <a:lnTo>
                    <a:pt x="191294" y="1696012"/>
                  </a:lnTo>
                  <a:lnTo>
                    <a:pt x="179652" y="1690193"/>
                  </a:lnTo>
                  <a:lnTo>
                    <a:pt x="168275" y="1684109"/>
                  </a:lnTo>
                  <a:lnTo>
                    <a:pt x="157162" y="1678025"/>
                  </a:lnTo>
                  <a:lnTo>
                    <a:pt x="146314" y="1671942"/>
                  </a:lnTo>
                  <a:lnTo>
                    <a:pt x="135731" y="1665594"/>
                  </a:lnTo>
                  <a:lnTo>
                    <a:pt x="125677" y="1659245"/>
                  </a:lnTo>
                  <a:lnTo>
                    <a:pt x="116152" y="1652897"/>
                  </a:lnTo>
                  <a:lnTo>
                    <a:pt x="106627" y="1646020"/>
                  </a:lnTo>
                  <a:lnTo>
                    <a:pt x="97631" y="1639672"/>
                  </a:lnTo>
                  <a:lnTo>
                    <a:pt x="88900" y="1632795"/>
                  </a:lnTo>
                  <a:lnTo>
                    <a:pt x="80698" y="1626182"/>
                  </a:lnTo>
                  <a:lnTo>
                    <a:pt x="72760" y="1619305"/>
                  </a:lnTo>
                  <a:lnTo>
                    <a:pt x="64823" y="1612163"/>
                  </a:lnTo>
                  <a:lnTo>
                    <a:pt x="57944" y="1605022"/>
                  </a:lnTo>
                  <a:lnTo>
                    <a:pt x="51064" y="1597880"/>
                  </a:lnTo>
                  <a:lnTo>
                    <a:pt x="44714" y="1591003"/>
                  </a:lnTo>
                  <a:lnTo>
                    <a:pt x="38629" y="1583597"/>
                  </a:lnTo>
                  <a:lnTo>
                    <a:pt x="32808" y="1576455"/>
                  </a:lnTo>
                  <a:lnTo>
                    <a:pt x="28046" y="1569049"/>
                  </a:lnTo>
                  <a:lnTo>
                    <a:pt x="23019" y="1561643"/>
                  </a:lnTo>
                  <a:lnTo>
                    <a:pt x="18785" y="1554237"/>
                  </a:lnTo>
                  <a:lnTo>
                    <a:pt x="15081" y="1546566"/>
                  </a:lnTo>
                  <a:lnTo>
                    <a:pt x="11377" y="1539160"/>
                  </a:lnTo>
                  <a:lnTo>
                    <a:pt x="8466" y="1531489"/>
                  </a:lnTo>
                  <a:lnTo>
                    <a:pt x="5821" y="1524083"/>
                  </a:lnTo>
                  <a:lnTo>
                    <a:pt x="3704" y="1516412"/>
                  </a:lnTo>
                  <a:lnTo>
                    <a:pt x="2116" y="1508742"/>
                  </a:lnTo>
                  <a:lnTo>
                    <a:pt x="794" y="1501071"/>
                  </a:lnTo>
                  <a:lnTo>
                    <a:pt x="264" y="1493136"/>
                  </a:lnTo>
                  <a:lnTo>
                    <a:pt x="0" y="1485465"/>
                  </a:lnTo>
                  <a:lnTo>
                    <a:pt x="0" y="1473033"/>
                  </a:lnTo>
                  <a:lnTo>
                    <a:pt x="264" y="1460337"/>
                  </a:lnTo>
                  <a:lnTo>
                    <a:pt x="794" y="1447905"/>
                  </a:lnTo>
                  <a:lnTo>
                    <a:pt x="1587" y="1435209"/>
                  </a:lnTo>
                  <a:lnTo>
                    <a:pt x="2381" y="1423042"/>
                  </a:lnTo>
                  <a:lnTo>
                    <a:pt x="3704" y="1410610"/>
                  </a:lnTo>
                  <a:lnTo>
                    <a:pt x="4762" y="1398707"/>
                  </a:lnTo>
                  <a:lnTo>
                    <a:pt x="6350" y="1386275"/>
                  </a:lnTo>
                  <a:lnTo>
                    <a:pt x="8202" y="1374373"/>
                  </a:lnTo>
                  <a:lnTo>
                    <a:pt x="10054" y="1362205"/>
                  </a:lnTo>
                  <a:lnTo>
                    <a:pt x="12171" y="1350303"/>
                  </a:lnTo>
                  <a:lnTo>
                    <a:pt x="14816" y="1338135"/>
                  </a:lnTo>
                  <a:lnTo>
                    <a:pt x="17198" y="1326233"/>
                  </a:lnTo>
                  <a:lnTo>
                    <a:pt x="19844" y="1314594"/>
                  </a:lnTo>
                  <a:lnTo>
                    <a:pt x="22754" y="1302956"/>
                  </a:lnTo>
                  <a:lnTo>
                    <a:pt x="25929" y="1291318"/>
                  </a:lnTo>
                  <a:lnTo>
                    <a:pt x="29104" y="1279680"/>
                  </a:lnTo>
                  <a:lnTo>
                    <a:pt x="32544" y="1268306"/>
                  </a:lnTo>
                  <a:lnTo>
                    <a:pt x="36248" y="1256932"/>
                  </a:lnTo>
                  <a:lnTo>
                    <a:pt x="39952" y="1245558"/>
                  </a:lnTo>
                  <a:lnTo>
                    <a:pt x="43921" y="1234449"/>
                  </a:lnTo>
                  <a:lnTo>
                    <a:pt x="47889" y="1223075"/>
                  </a:lnTo>
                  <a:lnTo>
                    <a:pt x="52387" y="1211966"/>
                  </a:lnTo>
                  <a:lnTo>
                    <a:pt x="56885" y="1201121"/>
                  </a:lnTo>
                  <a:lnTo>
                    <a:pt x="61648" y="1190012"/>
                  </a:lnTo>
                  <a:lnTo>
                    <a:pt x="66410" y="1179167"/>
                  </a:lnTo>
                  <a:lnTo>
                    <a:pt x="71437" y="1168852"/>
                  </a:lnTo>
                  <a:lnTo>
                    <a:pt x="76729" y="1158007"/>
                  </a:lnTo>
                  <a:lnTo>
                    <a:pt x="82021" y="1147427"/>
                  </a:lnTo>
                  <a:lnTo>
                    <a:pt x="87577" y="1137111"/>
                  </a:lnTo>
                  <a:lnTo>
                    <a:pt x="93398" y="1126795"/>
                  </a:lnTo>
                  <a:lnTo>
                    <a:pt x="98954" y="1116744"/>
                  </a:lnTo>
                  <a:lnTo>
                    <a:pt x="105039" y="1106428"/>
                  </a:lnTo>
                  <a:lnTo>
                    <a:pt x="111125" y="1096377"/>
                  </a:lnTo>
                  <a:lnTo>
                    <a:pt x="117475" y="1086590"/>
                  </a:lnTo>
                  <a:lnTo>
                    <a:pt x="123825" y="1076804"/>
                  </a:lnTo>
                  <a:lnTo>
                    <a:pt x="130704" y="1067017"/>
                  </a:lnTo>
                  <a:lnTo>
                    <a:pt x="137054" y="1057495"/>
                  </a:lnTo>
                  <a:lnTo>
                    <a:pt x="144198" y="1047972"/>
                  </a:lnTo>
                  <a:lnTo>
                    <a:pt x="151341" y="1038715"/>
                  </a:lnTo>
                  <a:lnTo>
                    <a:pt x="165629" y="1020199"/>
                  </a:lnTo>
                  <a:lnTo>
                    <a:pt x="180710" y="1002477"/>
                  </a:lnTo>
                  <a:lnTo>
                    <a:pt x="196321" y="985285"/>
                  </a:lnTo>
                  <a:lnTo>
                    <a:pt x="212460" y="968092"/>
                  </a:lnTo>
                  <a:lnTo>
                    <a:pt x="229129" y="951957"/>
                  </a:lnTo>
                  <a:lnTo>
                    <a:pt x="246591" y="936086"/>
                  </a:lnTo>
                  <a:lnTo>
                    <a:pt x="264054" y="920745"/>
                  </a:lnTo>
                  <a:lnTo>
                    <a:pt x="282310" y="905933"/>
                  </a:lnTo>
                  <a:lnTo>
                    <a:pt x="301096" y="891914"/>
                  </a:lnTo>
                  <a:lnTo>
                    <a:pt x="310621" y="885037"/>
                  </a:lnTo>
                  <a:lnTo>
                    <a:pt x="320146" y="878160"/>
                  </a:lnTo>
                  <a:lnTo>
                    <a:pt x="329671" y="871812"/>
                  </a:lnTo>
                  <a:lnTo>
                    <a:pt x="339460" y="865199"/>
                  </a:lnTo>
                  <a:lnTo>
                    <a:pt x="349514" y="859115"/>
                  </a:lnTo>
                  <a:lnTo>
                    <a:pt x="359569" y="853032"/>
                  </a:lnTo>
                  <a:lnTo>
                    <a:pt x="359833" y="852767"/>
                  </a:lnTo>
                  <a:lnTo>
                    <a:pt x="371739" y="845890"/>
                  </a:lnTo>
                  <a:lnTo>
                    <a:pt x="383381" y="839542"/>
                  </a:lnTo>
                  <a:lnTo>
                    <a:pt x="395287" y="832929"/>
                  </a:lnTo>
                  <a:lnTo>
                    <a:pt x="407458" y="826846"/>
                  </a:lnTo>
                  <a:lnTo>
                    <a:pt x="415660" y="822349"/>
                  </a:lnTo>
                  <a:lnTo>
                    <a:pt x="424391" y="818381"/>
                  </a:lnTo>
                  <a:lnTo>
                    <a:pt x="442383" y="810182"/>
                  </a:lnTo>
                  <a:lnTo>
                    <a:pt x="463814" y="800924"/>
                  </a:lnTo>
                  <a:lnTo>
                    <a:pt x="474662" y="796692"/>
                  </a:lnTo>
                  <a:lnTo>
                    <a:pt x="485246" y="792460"/>
                  </a:lnTo>
                  <a:lnTo>
                    <a:pt x="474927" y="785318"/>
                  </a:lnTo>
                  <a:lnTo>
                    <a:pt x="464608" y="777118"/>
                  </a:lnTo>
                  <a:lnTo>
                    <a:pt x="454819" y="769183"/>
                  </a:lnTo>
                  <a:lnTo>
                    <a:pt x="445294" y="760455"/>
                  </a:lnTo>
                  <a:lnTo>
                    <a:pt x="436033" y="751990"/>
                  </a:lnTo>
                  <a:lnTo>
                    <a:pt x="426773" y="742997"/>
                  </a:lnTo>
                  <a:lnTo>
                    <a:pt x="417777" y="733739"/>
                  </a:lnTo>
                  <a:lnTo>
                    <a:pt x="409310" y="724217"/>
                  </a:lnTo>
                  <a:lnTo>
                    <a:pt x="400844" y="714695"/>
                  </a:lnTo>
                  <a:lnTo>
                    <a:pt x="392906" y="704644"/>
                  </a:lnTo>
                  <a:lnTo>
                    <a:pt x="385233" y="694328"/>
                  </a:lnTo>
                  <a:lnTo>
                    <a:pt x="377825" y="684012"/>
                  </a:lnTo>
                  <a:lnTo>
                    <a:pt x="370681" y="673432"/>
                  </a:lnTo>
                  <a:lnTo>
                    <a:pt x="363802" y="662587"/>
                  </a:lnTo>
                  <a:lnTo>
                    <a:pt x="357452" y="651478"/>
                  </a:lnTo>
                  <a:lnTo>
                    <a:pt x="351102" y="640104"/>
                  </a:lnTo>
                  <a:lnTo>
                    <a:pt x="345016" y="628731"/>
                  </a:lnTo>
                  <a:lnTo>
                    <a:pt x="339460" y="616828"/>
                  </a:lnTo>
                  <a:lnTo>
                    <a:pt x="334698" y="604925"/>
                  </a:lnTo>
                  <a:lnTo>
                    <a:pt x="329671" y="593022"/>
                  </a:lnTo>
                  <a:lnTo>
                    <a:pt x="325173" y="580591"/>
                  </a:lnTo>
                  <a:lnTo>
                    <a:pt x="321204" y="568159"/>
                  </a:lnTo>
                  <a:lnTo>
                    <a:pt x="317500" y="555727"/>
                  </a:lnTo>
                  <a:lnTo>
                    <a:pt x="314060" y="543031"/>
                  </a:lnTo>
                  <a:lnTo>
                    <a:pt x="310885" y="530070"/>
                  </a:lnTo>
                  <a:lnTo>
                    <a:pt x="308239" y="517109"/>
                  </a:lnTo>
                  <a:lnTo>
                    <a:pt x="305858" y="503884"/>
                  </a:lnTo>
                  <a:lnTo>
                    <a:pt x="304006" y="490659"/>
                  </a:lnTo>
                  <a:lnTo>
                    <a:pt x="302683" y="477433"/>
                  </a:lnTo>
                  <a:lnTo>
                    <a:pt x="301625" y="463943"/>
                  </a:lnTo>
                  <a:lnTo>
                    <a:pt x="301096" y="450189"/>
                  </a:lnTo>
                  <a:lnTo>
                    <a:pt x="300831" y="436434"/>
                  </a:lnTo>
                  <a:lnTo>
                    <a:pt x="300831" y="425325"/>
                  </a:lnTo>
                  <a:lnTo>
                    <a:pt x="301360" y="413951"/>
                  </a:lnTo>
                  <a:lnTo>
                    <a:pt x="301889" y="402842"/>
                  </a:lnTo>
                  <a:lnTo>
                    <a:pt x="302948" y="391733"/>
                  </a:lnTo>
                  <a:lnTo>
                    <a:pt x="304006" y="380888"/>
                  </a:lnTo>
                  <a:lnTo>
                    <a:pt x="305594" y="369779"/>
                  </a:lnTo>
                  <a:lnTo>
                    <a:pt x="307446" y="358934"/>
                  </a:lnTo>
                  <a:lnTo>
                    <a:pt x="309562" y="348618"/>
                  </a:lnTo>
                  <a:lnTo>
                    <a:pt x="311944" y="337774"/>
                  </a:lnTo>
                  <a:lnTo>
                    <a:pt x="314589" y="327194"/>
                  </a:lnTo>
                  <a:lnTo>
                    <a:pt x="317500" y="316878"/>
                  </a:lnTo>
                  <a:lnTo>
                    <a:pt x="320410" y="306562"/>
                  </a:lnTo>
                  <a:lnTo>
                    <a:pt x="323585" y="296511"/>
                  </a:lnTo>
                  <a:lnTo>
                    <a:pt x="327289" y="286460"/>
                  </a:lnTo>
                  <a:lnTo>
                    <a:pt x="330994" y="276408"/>
                  </a:lnTo>
                  <a:lnTo>
                    <a:pt x="334962" y="266622"/>
                  </a:lnTo>
                  <a:lnTo>
                    <a:pt x="339196" y="256835"/>
                  </a:lnTo>
                  <a:lnTo>
                    <a:pt x="343958" y="247313"/>
                  </a:lnTo>
                  <a:lnTo>
                    <a:pt x="348456" y="238055"/>
                  </a:lnTo>
                  <a:lnTo>
                    <a:pt x="353483" y="228533"/>
                  </a:lnTo>
                  <a:lnTo>
                    <a:pt x="358246" y="219275"/>
                  </a:lnTo>
                  <a:lnTo>
                    <a:pt x="363802" y="210282"/>
                  </a:lnTo>
                  <a:lnTo>
                    <a:pt x="369358" y="201289"/>
                  </a:lnTo>
                  <a:lnTo>
                    <a:pt x="375444" y="192560"/>
                  </a:lnTo>
                  <a:lnTo>
                    <a:pt x="381264" y="184096"/>
                  </a:lnTo>
                  <a:lnTo>
                    <a:pt x="387350" y="175367"/>
                  </a:lnTo>
                  <a:lnTo>
                    <a:pt x="393700" y="167167"/>
                  </a:lnTo>
                  <a:lnTo>
                    <a:pt x="400314" y="158968"/>
                  </a:lnTo>
                  <a:lnTo>
                    <a:pt x="407194" y="151033"/>
                  </a:lnTo>
                  <a:lnTo>
                    <a:pt x="414073" y="143097"/>
                  </a:lnTo>
                  <a:lnTo>
                    <a:pt x="421216" y="135427"/>
                  </a:lnTo>
                  <a:lnTo>
                    <a:pt x="428360" y="128021"/>
                  </a:lnTo>
                  <a:lnTo>
                    <a:pt x="436033" y="120614"/>
                  </a:lnTo>
                  <a:lnTo>
                    <a:pt x="443706" y="113473"/>
                  </a:lnTo>
                  <a:lnTo>
                    <a:pt x="451379" y="106596"/>
                  </a:lnTo>
                  <a:lnTo>
                    <a:pt x="459581" y="99983"/>
                  </a:lnTo>
                  <a:lnTo>
                    <a:pt x="467519" y="93106"/>
                  </a:lnTo>
                  <a:lnTo>
                    <a:pt x="475721" y="87022"/>
                  </a:lnTo>
                  <a:lnTo>
                    <a:pt x="484452" y="80939"/>
                  </a:lnTo>
                  <a:lnTo>
                    <a:pt x="493183" y="74590"/>
                  </a:lnTo>
                  <a:lnTo>
                    <a:pt x="501650" y="68771"/>
                  </a:lnTo>
                  <a:lnTo>
                    <a:pt x="510646" y="63217"/>
                  </a:lnTo>
                  <a:lnTo>
                    <a:pt x="519906" y="57927"/>
                  </a:lnTo>
                  <a:lnTo>
                    <a:pt x="528902" y="52901"/>
                  </a:lnTo>
                  <a:lnTo>
                    <a:pt x="538427" y="47875"/>
                  </a:lnTo>
                  <a:lnTo>
                    <a:pt x="547687" y="43114"/>
                  </a:lnTo>
                  <a:lnTo>
                    <a:pt x="557477" y="38618"/>
                  </a:lnTo>
                  <a:lnTo>
                    <a:pt x="567002" y="34650"/>
                  </a:lnTo>
                  <a:lnTo>
                    <a:pt x="576791" y="30682"/>
                  </a:lnTo>
                  <a:lnTo>
                    <a:pt x="586846" y="26715"/>
                  </a:lnTo>
                  <a:lnTo>
                    <a:pt x="596900" y="23276"/>
                  </a:lnTo>
                  <a:lnTo>
                    <a:pt x="607219" y="19838"/>
                  </a:lnTo>
                  <a:lnTo>
                    <a:pt x="617537" y="16664"/>
                  </a:lnTo>
                  <a:lnTo>
                    <a:pt x="627856" y="14019"/>
                  </a:lnTo>
                  <a:lnTo>
                    <a:pt x="638175" y="11374"/>
                  </a:lnTo>
                  <a:lnTo>
                    <a:pt x="649023" y="8993"/>
                  </a:lnTo>
                  <a:lnTo>
                    <a:pt x="659606" y="6877"/>
                  </a:lnTo>
                  <a:lnTo>
                    <a:pt x="670189" y="5290"/>
                  </a:lnTo>
                  <a:lnTo>
                    <a:pt x="681302" y="3703"/>
                  </a:lnTo>
                  <a:lnTo>
                    <a:pt x="692150" y="2645"/>
                  </a:lnTo>
                  <a:lnTo>
                    <a:pt x="703262" y="1587"/>
                  </a:lnTo>
                  <a:lnTo>
                    <a:pt x="714375" y="793"/>
                  </a:lnTo>
                  <a:lnTo>
                    <a:pt x="725487" y="529"/>
                  </a:lnTo>
                  <a:lnTo>
                    <a:pt x="736864"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400">
                <a:solidFill>
                  <a:srgbClr val="FFFFFF"/>
                </a:solidFill>
              </a:endParaRPr>
            </a:p>
          </p:txBody>
        </p:sp>
        <p:sp>
          <p:nvSpPr>
            <p:cNvPr id="42" name="MH_Other_13"/>
            <p:cNvSpPr>
              <a:spLocks noChangeArrowheads="1"/>
            </p:cNvSpPr>
            <p:nvPr>
              <p:custDataLst>
                <p:tags r:id="rId36"/>
              </p:custDataLst>
            </p:nvPr>
          </p:nvSpPr>
          <p:spPr bwMode="auto">
            <a:xfrm>
              <a:off x="8501711" y="4385765"/>
              <a:ext cx="107950" cy="107950"/>
            </a:xfrm>
            <a:prstGeom prst="ellipse">
              <a:avLst/>
            </a:prstGeom>
            <a:solidFill>
              <a:srgbClr val="47D7C6"/>
            </a:solidFill>
            <a:ln w="38100">
              <a:solidFill>
                <a:srgbClr val="C9F3EE"/>
              </a:solidFill>
              <a:round/>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400">
                <a:solidFill>
                  <a:srgbClr val="FFFFFF"/>
                </a:solidFill>
              </a:endParaRPr>
            </a:p>
          </p:txBody>
        </p:sp>
        <p:sp>
          <p:nvSpPr>
            <p:cNvPr id="43" name="MH_Text_5"/>
            <p:cNvSpPr txBox="1">
              <a:spLocks noChangeArrowheads="1"/>
            </p:cNvSpPr>
            <p:nvPr>
              <p:custDataLst>
                <p:tags r:id="rId37"/>
              </p:custDataLst>
            </p:nvPr>
          </p:nvSpPr>
          <p:spPr bwMode="auto">
            <a:xfrm>
              <a:off x="7709710" y="3769500"/>
              <a:ext cx="1451067" cy="4907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oAutofit/>
            </a:bodyPr>
            <a:lstStyle>
              <a:defPPr>
                <a:defRPr lang="zh-CN"/>
              </a:defPPr>
              <a:lvl1pPr>
                <a:lnSpc>
                  <a:spcPct val="120000"/>
                </a:lnSpc>
                <a:spcBef>
                  <a:spcPct val="0"/>
                </a:spcBef>
                <a:buFont typeface="Arial" panose="020B0604020202020204" pitchFamily="34" charset="0"/>
                <a:buNone/>
                <a:defRPr sz="1200">
                  <a:latin typeface="+mn-ea"/>
                </a:defRPr>
              </a:lvl1pPr>
              <a:lvl2pPr marL="742950" indent="-285750">
                <a:lnSpc>
                  <a:spcPct val="90000"/>
                </a:lnSpc>
                <a:spcBef>
                  <a:spcPts val="375"/>
                </a:spcBef>
                <a:buFont typeface="Arial" panose="020B0604020202020204" pitchFamily="34" charset="0"/>
                <a:buChar char="•"/>
                <a:defRPr>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9pPr>
            </a:lstStyle>
            <a:p>
              <a:pPr marL="171450" indent="-171450">
                <a:lnSpc>
                  <a:spcPct val="150000"/>
                </a:lnSpc>
                <a:buClr>
                  <a:srgbClr val="C00000"/>
                </a:buClr>
                <a:buFont typeface="Wingdings" panose="05000000000000000000" pitchFamily="2" charset="2"/>
                <a:buChar char="Ø"/>
              </a:pPr>
              <a:r>
                <a:rPr lang="zh-CN" altLang="en-US" sz="1100" dirty="0"/>
                <a:t>活动自动评估</a:t>
              </a:r>
              <a:endParaRPr lang="en-US" altLang="zh-CN" sz="1100" dirty="0"/>
            </a:p>
            <a:p>
              <a:pPr marL="171450" indent="-171450">
                <a:lnSpc>
                  <a:spcPct val="150000"/>
                </a:lnSpc>
                <a:buClr>
                  <a:srgbClr val="C00000"/>
                </a:buClr>
                <a:buFont typeface="Wingdings" panose="05000000000000000000" pitchFamily="2" charset="2"/>
                <a:buChar char="Ø"/>
              </a:pPr>
              <a:r>
                <a:rPr lang="zh-CN" altLang="en-US" sz="1100" dirty="0"/>
                <a:t>报表评估体系</a:t>
              </a: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05407" y="1561741"/>
            <a:ext cx="5958350" cy="550263"/>
            <a:chOff x="1488405" y="1598364"/>
            <a:chExt cx="5958350" cy="550263"/>
          </a:xfrm>
          <a:solidFill>
            <a:srgbClr val="7F7F7F"/>
          </a:solidFill>
        </p:grpSpPr>
        <p:sp>
          <p:nvSpPr>
            <p:cNvPr id="4" name="矩形 3"/>
            <p:cNvSpPr>
              <a:spLocks noChangeArrowheads="1"/>
            </p:cNvSpPr>
            <p:nvPr/>
          </p:nvSpPr>
          <p:spPr bwMode="auto">
            <a:xfrm>
              <a:off x="2466768" y="1608877"/>
              <a:ext cx="4979987" cy="539750"/>
            </a:xfrm>
            <a:prstGeom prst="rect">
              <a:avLst/>
            </a:prstGeom>
            <a:grp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solidFill>
                    <a:schemeClr val="bg1"/>
                  </a:solidFill>
                  <a:latin typeface="微软雅黑" panose="020B0503020204020204" pitchFamily="34" charset="-122"/>
                  <a:ea typeface="微软雅黑" panose="020B0503020204020204" pitchFamily="34" charset="-122"/>
                </a:rPr>
                <a:t>大数据精准营销云化平台总体概述</a:t>
              </a:r>
            </a:p>
          </p:txBody>
        </p:sp>
        <p:sp>
          <p:nvSpPr>
            <p:cNvPr id="7" name="矩形 7"/>
            <p:cNvSpPr>
              <a:spLocks noChangeArrowheads="1"/>
            </p:cNvSpPr>
            <p:nvPr/>
          </p:nvSpPr>
          <p:spPr bwMode="auto">
            <a:xfrm>
              <a:off x="1488405" y="1598364"/>
              <a:ext cx="696913" cy="539750"/>
            </a:xfrm>
            <a:prstGeom prst="rect">
              <a:avLst/>
            </a:prstGeom>
            <a:grp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微软雅黑" panose="020B0503020204020204" pitchFamily="34" charset="-122"/>
                  <a:ea typeface="微软雅黑" panose="020B0503020204020204" pitchFamily="34" charset="-122"/>
                </a:rPr>
                <a:t>一</a:t>
              </a:r>
              <a:endParaRPr lang="zh-CN" altLang="en-US">
                <a:solidFill>
                  <a:schemeClr val="bg1"/>
                </a:solidFill>
                <a:latin typeface="Calibri" panose="020F0502020204030204" charset="0"/>
              </a:endParaRPr>
            </a:p>
          </p:txBody>
        </p:sp>
      </p:grpSp>
      <p:grpSp>
        <p:nvGrpSpPr>
          <p:cNvPr id="8" name="组合 7"/>
          <p:cNvGrpSpPr/>
          <p:nvPr/>
        </p:nvGrpSpPr>
        <p:grpSpPr>
          <a:xfrm>
            <a:off x="1517595" y="3038524"/>
            <a:ext cx="5975350" cy="541338"/>
            <a:chOff x="1488405" y="2479352"/>
            <a:chExt cx="5975350" cy="541338"/>
          </a:xfrm>
          <a:solidFill>
            <a:srgbClr val="FF0000"/>
          </a:solidFill>
        </p:grpSpPr>
        <p:sp>
          <p:nvSpPr>
            <p:cNvPr id="9" name="矩形 8"/>
            <p:cNvSpPr/>
            <p:nvPr/>
          </p:nvSpPr>
          <p:spPr>
            <a:xfrm>
              <a:off x="2483768" y="2479352"/>
              <a:ext cx="4979987" cy="541338"/>
            </a:xfrm>
            <a:prstGeom prst="rect">
              <a:avLst/>
            </a:prstGeom>
            <a:grpFill/>
          </p:spPr>
          <p:txBody>
            <a:bodyPr anchor="ctr"/>
            <a:lstStyle/>
            <a:p>
              <a:r>
                <a:rPr lang="zh-CN" altLang="en-US" b="1" dirty="0">
                  <a:solidFill>
                    <a:schemeClr val="bg1"/>
                  </a:solidFill>
                  <a:latin typeface="微软雅黑" panose="020B0503020204020204" pitchFamily="34" charset="-122"/>
                  <a:ea typeface="微软雅黑" panose="020B0503020204020204" pitchFamily="34" charset="-122"/>
                  <a:sym typeface="+mn-ea"/>
                </a:rPr>
                <a:t>大数据精准营销云化平台</a:t>
              </a:r>
              <a:r>
                <a:rPr lang="zh-CN" altLang="en-US" b="1" dirty="0" smtClean="0">
                  <a:solidFill>
                    <a:schemeClr val="bg1"/>
                  </a:solidFill>
                  <a:latin typeface="微软雅黑" panose="020B0503020204020204" pitchFamily="34" charset="-122"/>
                  <a:ea typeface="微软雅黑" panose="020B0503020204020204" pitchFamily="34" charset="-122"/>
                </a:rPr>
                <a:t>功能</a:t>
              </a:r>
              <a:r>
                <a:rPr lang="zh-CN" altLang="en-US" b="1" dirty="0">
                  <a:solidFill>
                    <a:schemeClr val="bg1"/>
                  </a:solidFill>
                  <a:latin typeface="微软雅黑" panose="020B0503020204020204" pitchFamily="34" charset="-122"/>
                  <a:ea typeface="微软雅黑" panose="020B0503020204020204" pitchFamily="34" charset="-122"/>
                </a:rPr>
                <a:t>详述</a:t>
              </a:r>
            </a:p>
          </p:txBody>
        </p:sp>
        <p:sp>
          <p:nvSpPr>
            <p:cNvPr id="12" name="矩形 11"/>
            <p:cNvSpPr/>
            <p:nvPr/>
          </p:nvSpPr>
          <p:spPr>
            <a:xfrm>
              <a:off x="1488405" y="2479352"/>
              <a:ext cx="696913" cy="541338"/>
            </a:xfrm>
            <a:prstGeom prst="rect">
              <a:avLst/>
            </a:prstGeom>
            <a:grpFill/>
          </p:spPr>
          <p:txBody>
            <a:bodyPr anchor="ct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二</a:t>
              </a: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精准获客</a:t>
            </a:r>
            <a:r>
              <a:rPr lang="en-US" altLang="zh-CN" dirty="0" smtClean="0"/>
              <a:t>-</a:t>
            </a:r>
            <a:r>
              <a:rPr lang="zh-CN" altLang="en-US" dirty="0" smtClean="0"/>
              <a:t>用户标签体系</a:t>
            </a:r>
            <a:endParaRPr lang="zh-CN" altLang="en-US" dirty="0"/>
          </a:p>
        </p:txBody>
      </p:sp>
      <p:sp>
        <p:nvSpPr>
          <p:cNvPr id="4" name="矩形 3"/>
          <p:cNvSpPr/>
          <p:nvPr/>
        </p:nvSpPr>
        <p:spPr>
          <a:xfrm>
            <a:off x="107504" y="843558"/>
            <a:ext cx="8928992" cy="784826"/>
          </a:xfrm>
          <a:prstGeom prst="rect">
            <a:avLst/>
          </a:prstGeom>
        </p:spPr>
        <p:txBody>
          <a:bodyPr wrap="square" lIns="91436" tIns="45718" rIns="91436" bIns="45718">
            <a:spAutoFit/>
          </a:bodyPr>
          <a:lstStyle/>
          <a:p>
            <a:pPr marL="171450" indent="-171450">
              <a:lnSpc>
                <a:spcPts val="1800"/>
              </a:lnSpc>
              <a:buClr>
                <a:srgbClr val="C00000"/>
              </a:buClr>
              <a:buFont typeface="Wingdings" panose="05000000000000000000" pitchFamily="2" charset="2"/>
              <a:buChar char="p"/>
            </a:pPr>
            <a:r>
              <a:rPr lang="zh-CN" altLang="en-US" sz="1050" dirty="0">
                <a:latin typeface="+mn-ea"/>
              </a:rPr>
              <a:t>数据范围：</a:t>
            </a:r>
            <a:endParaRPr lang="en-US" altLang="zh-CN" sz="1050" dirty="0">
              <a:latin typeface="+mn-ea"/>
            </a:endParaRPr>
          </a:p>
          <a:p>
            <a:pPr marL="285750" indent="-285750">
              <a:lnSpc>
                <a:spcPts val="1800"/>
              </a:lnSpc>
              <a:buClr>
                <a:srgbClr val="C00000"/>
              </a:buClr>
              <a:buFont typeface="Wingdings" panose="05000000000000000000" pitchFamily="2" charset="2"/>
              <a:buChar char="Ø"/>
            </a:pPr>
            <a:r>
              <a:rPr lang="zh-CN" altLang="en-US" sz="1050" dirty="0" smtClean="0">
                <a:latin typeface="+mn-ea"/>
              </a:rPr>
              <a:t>实时</a:t>
            </a:r>
            <a:r>
              <a:rPr lang="zh-CN" altLang="en-US" sz="1050" dirty="0">
                <a:latin typeface="+mn-ea"/>
              </a:rPr>
              <a:t>数据：支撑</a:t>
            </a:r>
            <a:r>
              <a:rPr lang="en-US" altLang="zh-CN" sz="1050" dirty="0">
                <a:latin typeface="+mn-ea"/>
              </a:rPr>
              <a:t>4</a:t>
            </a:r>
            <a:r>
              <a:rPr lang="zh-CN" altLang="en-US" sz="1050" dirty="0">
                <a:latin typeface="+mn-ea"/>
              </a:rPr>
              <a:t>大类（位置、互联网、订购、信令事件），</a:t>
            </a:r>
            <a:r>
              <a:rPr lang="en-US" altLang="zh-CN" sz="1050" dirty="0">
                <a:latin typeface="+mn-ea"/>
              </a:rPr>
              <a:t>14</a:t>
            </a:r>
            <a:r>
              <a:rPr lang="zh-CN" altLang="en-US" sz="1050" dirty="0">
                <a:latin typeface="+mn-ea"/>
              </a:rPr>
              <a:t>个小类事件数据</a:t>
            </a:r>
            <a:endParaRPr lang="en-US" altLang="zh-CN" sz="1050" dirty="0">
              <a:latin typeface="+mn-ea"/>
            </a:endParaRPr>
          </a:p>
          <a:p>
            <a:pPr marL="285750" indent="-285750">
              <a:lnSpc>
                <a:spcPts val="1800"/>
              </a:lnSpc>
              <a:buClr>
                <a:srgbClr val="C00000"/>
              </a:buClr>
              <a:buFont typeface="Wingdings" panose="05000000000000000000" pitchFamily="2" charset="2"/>
              <a:buChar char="Ø"/>
            </a:pPr>
            <a:r>
              <a:rPr lang="zh-CN" altLang="en-US" sz="1050" dirty="0">
                <a:latin typeface="+mn-ea"/>
              </a:rPr>
              <a:t>标签数据：支撑日、月标签</a:t>
            </a:r>
            <a:r>
              <a:rPr lang="en-US" altLang="zh-CN" sz="1050" dirty="0">
                <a:latin typeface="+mn-ea"/>
              </a:rPr>
              <a:t>789</a:t>
            </a:r>
            <a:r>
              <a:rPr lang="zh-CN" altLang="en-US" sz="1050" dirty="0">
                <a:latin typeface="+mn-ea"/>
              </a:rPr>
              <a:t>个，其中日标签</a:t>
            </a:r>
            <a:r>
              <a:rPr lang="en-US" altLang="zh-CN" sz="1050" dirty="0">
                <a:latin typeface="+mn-ea"/>
              </a:rPr>
              <a:t>537</a:t>
            </a:r>
            <a:r>
              <a:rPr lang="zh-CN" altLang="en-US" sz="1050" dirty="0">
                <a:latin typeface="+mn-ea"/>
              </a:rPr>
              <a:t>个，月标签</a:t>
            </a:r>
            <a:r>
              <a:rPr lang="en-US" altLang="zh-CN" sz="1050" dirty="0">
                <a:latin typeface="+mn-ea"/>
              </a:rPr>
              <a:t>252</a:t>
            </a:r>
            <a:r>
              <a:rPr lang="zh-CN" altLang="en-US" sz="1050" dirty="0">
                <a:latin typeface="+mn-ea"/>
              </a:rPr>
              <a:t>个；分为移动业务、宽带业务、异网用户、营销标签、挖掘标签</a:t>
            </a:r>
            <a:endParaRPr lang="en-US" altLang="zh-CN" sz="1050" dirty="0">
              <a:solidFill>
                <a:srgbClr val="FF0000"/>
              </a:solidFill>
              <a:latin typeface="+mn-ea"/>
            </a:endParaRPr>
          </a:p>
        </p:txBody>
      </p:sp>
      <p:graphicFrame>
        <p:nvGraphicFramePr>
          <p:cNvPr id="6" name="表格 5"/>
          <p:cNvGraphicFramePr>
            <a:graphicFrameLocks noGrp="1"/>
          </p:cNvGraphicFramePr>
          <p:nvPr/>
        </p:nvGraphicFramePr>
        <p:xfrm>
          <a:off x="251520" y="1635646"/>
          <a:ext cx="7992888" cy="3431314"/>
        </p:xfrm>
        <a:graphic>
          <a:graphicData uri="http://schemas.openxmlformats.org/drawingml/2006/table">
            <a:tbl>
              <a:tblPr>
                <a:tableStyleId>{5C22544A-7EE6-4342-B048-85BDC9FD1C3A}</a:tableStyleId>
              </a:tblPr>
              <a:tblGrid>
                <a:gridCol w="945903"/>
                <a:gridCol w="1308501"/>
                <a:gridCol w="5738484"/>
              </a:tblGrid>
              <a:tr h="0">
                <a:tc>
                  <a:txBody>
                    <a:bodyPr/>
                    <a:lstStyle/>
                    <a:p>
                      <a:pPr algn="ctr" fontAlgn="ctr"/>
                      <a:r>
                        <a:rPr lang="zh-CN" altLang="en-US" sz="500" u="none" strike="noStrike" dirty="0">
                          <a:effectLst/>
                        </a:rPr>
                        <a:t>标签一级</a:t>
                      </a:r>
                      <a:endParaRPr lang="zh-CN" altLang="en-US" sz="500" b="1" i="0" u="none" strike="noStrike" dirty="0">
                        <a:solidFill>
                          <a:srgbClr val="000000"/>
                        </a:solidFill>
                        <a:effectLst/>
                        <a:latin typeface="华文细黑" panose="02010600040101010101" pitchFamily="2" charset="-122"/>
                      </a:endParaRPr>
                    </a:p>
                  </a:txBody>
                  <a:tcPr marL="3598" marR="3598" marT="3598" marB="0" anchor="ctr"/>
                </a:tc>
                <a:tc>
                  <a:txBody>
                    <a:bodyPr/>
                    <a:lstStyle/>
                    <a:p>
                      <a:pPr algn="ctr" fontAlgn="ctr"/>
                      <a:r>
                        <a:rPr lang="zh-CN" altLang="en-US" sz="500" u="none" strike="noStrike">
                          <a:effectLst/>
                        </a:rPr>
                        <a:t>标签二级</a:t>
                      </a:r>
                      <a:endParaRPr lang="zh-CN" altLang="en-US" sz="500" b="1" i="0" u="none" strike="noStrike">
                        <a:solidFill>
                          <a:srgbClr val="000000"/>
                        </a:solidFill>
                        <a:effectLst/>
                        <a:latin typeface="华文细黑" panose="02010600040101010101" pitchFamily="2" charset="-122"/>
                      </a:endParaRPr>
                    </a:p>
                  </a:txBody>
                  <a:tcPr marL="3598" marR="3598" marT="3598" marB="0" anchor="ctr"/>
                </a:tc>
                <a:tc>
                  <a:txBody>
                    <a:bodyPr/>
                    <a:lstStyle/>
                    <a:p>
                      <a:pPr algn="ctr" fontAlgn="ctr"/>
                      <a:r>
                        <a:rPr lang="zh-CN" altLang="en-US" sz="500" u="none" strike="noStrike">
                          <a:effectLst/>
                        </a:rPr>
                        <a:t>标签解释</a:t>
                      </a:r>
                      <a:endParaRPr lang="zh-CN" altLang="en-US" sz="500" b="1" i="0" u="none" strike="noStrike">
                        <a:solidFill>
                          <a:srgbClr val="000000"/>
                        </a:solidFill>
                        <a:effectLst/>
                        <a:latin typeface="华文细黑" panose="02010600040101010101" pitchFamily="2" charset="-122"/>
                      </a:endParaRPr>
                    </a:p>
                  </a:txBody>
                  <a:tcPr marL="3598" marR="3598" marT="3598" marB="0" anchor="ctr"/>
                </a:tc>
              </a:tr>
              <a:tr h="0">
                <a:tc rowSpan="2">
                  <a:txBody>
                    <a:bodyPr/>
                    <a:lstStyle/>
                    <a:p>
                      <a:pPr algn="l" fontAlgn="ctr"/>
                      <a:r>
                        <a:rPr lang="zh-CN" altLang="en-US" sz="500" u="none" strike="noStrike">
                          <a:effectLst/>
                        </a:rPr>
                        <a:t>用户信息</a:t>
                      </a:r>
                      <a:endParaRPr lang="zh-CN" altLang="en-US" sz="5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500" u="none" strike="noStrike">
                          <a:effectLst/>
                        </a:rPr>
                        <a:t>基本属性</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衍生属性</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rowSpan="2">
                  <a:txBody>
                    <a:bodyPr/>
                    <a:lstStyle/>
                    <a:p>
                      <a:pPr algn="l" fontAlgn="ctr"/>
                      <a:r>
                        <a:rPr lang="zh-CN" altLang="en-US" sz="500" u="none" strike="noStrike">
                          <a:effectLst/>
                        </a:rPr>
                        <a:t>客户信息</a:t>
                      </a:r>
                      <a:endParaRPr lang="zh-CN" altLang="en-US" sz="5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500" u="none" strike="noStrike">
                          <a:effectLst/>
                        </a:rPr>
                        <a:t>个人客户</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集团客户</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a:txBody>
                    <a:bodyPr/>
                    <a:lstStyle/>
                    <a:p>
                      <a:pPr algn="l" fontAlgn="b"/>
                      <a:r>
                        <a:rPr lang="zh-CN" altLang="en-US" sz="500" u="none" strike="noStrike">
                          <a:effectLst/>
                        </a:rPr>
                        <a:t>集团信息</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集团属性信息</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rowSpan="5">
                  <a:txBody>
                    <a:bodyPr/>
                    <a:lstStyle/>
                    <a:p>
                      <a:pPr algn="l" fontAlgn="ctr"/>
                      <a:r>
                        <a:rPr lang="zh-CN" altLang="en-US" sz="500" u="none" strike="noStrike">
                          <a:effectLst/>
                        </a:rPr>
                        <a:t>产品信息</a:t>
                      </a:r>
                      <a:endParaRPr lang="zh-CN" altLang="en-US" sz="5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500" u="none" strike="noStrike">
                          <a:effectLst/>
                        </a:rPr>
                        <a:t>基本信息</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基本信息、衍生信息、合约信息、融合业务、宽带业务（宽带、</a:t>
                      </a:r>
                      <a:r>
                        <a:rPr lang="en-US" altLang="zh-CN" sz="500" u="none" strike="noStrike">
                          <a:effectLst/>
                        </a:rPr>
                        <a:t>IPTV</a:t>
                      </a:r>
                      <a:r>
                        <a:rPr lang="zh-CN" altLang="en-US" sz="500" u="none" strike="noStrike">
                          <a:effectLst/>
                        </a:rPr>
                        <a:t>等）</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衍生信息</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合约信息</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融合业务</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宽带业务</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dirty="0">
                          <a:effectLst/>
                        </a:rPr>
                        <a:t>　</a:t>
                      </a:r>
                      <a:endParaRPr lang="zh-CN" altLang="en-US" sz="500" b="0" i="0" u="none" strike="noStrike" dirty="0">
                        <a:solidFill>
                          <a:srgbClr val="000000"/>
                        </a:solidFill>
                        <a:effectLst/>
                        <a:latin typeface="华文细黑" panose="02010600040101010101" pitchFamily="2" charset="-122"/>
                      </a:endParaRPr>
                    </a:p>
                  </a:txBody>
                  <a:tcPr marL="3598" marR="3598" marT="3598" marB="0" anchor="b"/>
                </a:tc>
              </a:tr>
              <a:tr h="0">
                <a:tc rowSpan="2">
                  <a:txBody>
                    <a:bodyPr/>
                    <a:lstStyle/>
                    <a:p>
                      <a:pPr algn="l" fontAlgn="ctr"/>
                      <a:r>
                        <a:rPr lang="zh-CN" altLang="en-US" sz="500" u="none" strike="noStrike">
                          <a:effectLst/>
                        </a:rPr>
                        <a:t>订购信息</a:t>
                      </a:r>
                      <a:endParaRPr lang="zh-CN" altLang="en-US" sz="5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500" u="none" strike="noStrike">
                          <a:effectLst/>
                        </a:rPr>
                        <a:t>增值业务</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增值、手机报、阅读包、音乐包</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资费信息</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流量包类、短信包等</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a:txBody>
                    <a:bodyPr/>
                    <a:lstStyle/>
                    <a:p>
                      <a:pPr algn="l" fontAlgn="b"/>
                      <a:r>
                        <a:rPr lang="zh-CN" altLang="en-US" sz="500" u="none" strike="noStrike">
                          <a:effectLst/>
                        </a:rPr>
                        <a:t>服务信息</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服务信息</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开通</a:t>
                      </a:r>
                      <a:r>
                        <a:rPr lang="en-US" altLang="zh-CN" sz="500" u="none" strike="noStrike">
                          <a:effectLst/>
                        </a:rPr>
                        <a:t>LTE</a:t>
                      </a:r>
                      <a:r>
                        <a:rPr lang="zh-CN" altLang="en-US" sz="500" u="none" strike="noStrike">
                          <a:effectLst/>
                        </a:rPr>
                        <a:t>功能、开通</a:t>
                      </a:r>
                      <a:r>
                        <a:rPr lang="en-US" altLang="zh-CN" sz="500" u="none" strike="noStrike">
                          <a:effectLst/>
                        </a:rPr>
                        <a:t>3G/4G</a:t>
                      </a:r>
                      <a:r>
                        <a:rPr lang="zh-CN" altLang="en-US" sz="500" u="none" strike="noStrike">
                          <a:effectLst/>
                        </a:rPr>
                        <a:t>网络功能、开通</a:t>
                      </a:r>
                      <a:r>
                        <a:rPr lang="en-US" altLang="zh-CN" sz="500" u="none" strike="noStrike">
                          <a:effectLst/>
                        </a:rPr>
                        <a:t>VOIP</a:t>
                      </a:r>
                      <a:r>
                        <a:rPr lang="zh-CN" altLang="en-US" sz="500" u="none" strike="noStrike">
                          <a:effectLst/>
                        </a:rPr>
                        <a:t>等</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rowSpan="4">
                  <a:txBody>
                    <a:bodyPr/>
                    <a:lstStyle/>
                    <a:p>
                      <a:pPr algn="l" fontAlgn="ctr"/>
                      <a:r>
                        <a:rPr lang="zh-CN" altLang="en-US" sz="500" u="none" strike="noStrike">
                          <a:effectLst/>
                        </a:rPr>
                        <a:t>账务信息</a:t>
                      </a:r>
                      <a:endParaRPr lang="zh-CN" altLang="en-US" sz="5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500" u="none" strike="noStrike" dirty="0">
                          <a:effectLst/>
                        </a:rPr>
                        <a:t>基本信息</a:t>
                      </a:r>
                      <a:endParaRPr lang="zh-CN" altLang="en-US" sz="500" b="0" i="0" u="none" strike="noStrike" dirty="0">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收入信息</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欠费信息</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缴费信息</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rowSpan="2">
                  <a:txBody>
                    <a:bodyPr/>
                    <a:lstStyle/>
                    <a:p>
                      <a:pPr algn="l" fontAlgn="ctr"/>
                      <a:r>
                        <a:rPr lang="zh-CN" altLang="en-US" sz="500" u="none" strike="noStrike">
                          <a:effectLst/>
                        </a:rPr>
                        <a:t>结算信息</a:t>
                      </a:r>
                      <a:endParaRPr lang="zh-CN" altLang="en-US" sz="5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500" u="none" strike="noStrike">
                          <a:effectLst/>
                        </a:rPr>
                        <a:t>省际结算</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网间结算</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rowSpan="2">
                  <a:txBody>
                    <a:bodyPr/>
                    <a:lstStyle/>
                    <a:p>
                      <a:pPr algn="l" fontAlgn="ctr"/>
                      <a:r>
                        <a:rPr lang="zh-CN" altLang="en-US" sz="500" u="none" strike="noStrike">
                          <a:effectLst/>
                        </a:rPr>
                        <a:t>佣金信息</a:t>
                      </a:r>
                      <a:endParaRPr lang="zh-CN" altLang="en-US" sz="5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500" u="none" strike="noStrike">
                          <a:effectLst/>
                        </a:rPr>
                        <a:t>基础佣金</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收入佣金、发展佣金、服务佣金、缴费佣金、分成佣金等</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奖罚佣金</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奖罚佣金、渠道补贴</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rowSpan="3">
                  <a:txBody>
                    <a:bodyPr/>
                    <a:lstStyle/>
                    <a:p>
                      <a:pPr algn="l" fontAlgn="ctr"/>
                      <a:r>
                        <a:rPr lang="zh-CN" altLang="en-US" sz="500" u="none" strike="noStrike">
                          <a:effectLst/>
                        </a:rPr>
                        <a:t>资源信息</a:t>
                      </a:r>
                      <a:endParaRPr lang="zh-CN" altLang="en-US" sz="5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500" u="none" strike="noStrike">
                          <a:effectLst/>
                        </a:rPr>
                        <a:t>终端信息</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终端使用、终端更换、五元组相关、租机</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基站信息</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基站基本信息、活跃类基站数、</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驻地网</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驻地网、资源使用端口等</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rowSpan="3">
                  <a:txBody>
                    <a:bodyPr/>
                    <a:lstStyle/>
                    <a:p>
                      <a:pPr algn="l" fontAlgn="ctr"/>
                      <a:r>
                        <a:rPr lang="zh-CN" altLang="en-US" sz="500" u="none" strike="noStrike">
                          <a:effectLst/>
                        </a:rPr>
                        <a:t>业务使用</a:t>
                      </a:r>
                      <a:endParaRPr lang="zh-CN" altLang="en-US" sz="5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500" u="none" strike="noStrike">
                          <a:effectLst/>
                        </a:rPr>
                        <a:t>语音使用</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流量使用</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短</a:t>
                      </a:r>
                      <a:r>
                        <a:rPr lang="en-US" altLang="zh-CN" sz="500" u="none" strike="noStrike">
                          <a:effectLst/>
                        </a:rPr>
                        <a:t>/</a:t>
                      </a:r>
                      <a:r>
                        <a:rPr lang="zh-CN" altLang="en-US" sz="500" u="none" strike="noStrike">
                          <a:effectLst/>
                        </a:rPr>
                        <a:t>彩信使用</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rowSpan="2">
                  <a:txBody>
                    <a:bodyPr/>
                    <a:lstStyle/>
                    <a:p>
                      <a:pPr algn="l" fontAlgn="ctr"/>
                      <a:r>
                        <a:rPr lang="zh-CN" altLang="en-US" sz="500" u="none" strike="noStrike">
                          <a:effectLst/>
                        </a:rPr>
                        <a:t>互联网行为</a:t>
                      </a:r>
                      <a:endParaRPr lang="zh-CN" altLang="en-US" sz="5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500" u="none" strike="noStrike">
                          <a:effectLst/>
                        </a:rPr>
                        <a:t>网站</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en-US" sz="500" u="none" strike="noStrike">
                          <a:effectLst/>
                        </a:rPr>
                        <a:t>APP</a:t>
                      </a:r>
                      <a:endParaRPr 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a:txBody>
                    <a:bodyPr/>
                    <a:lstStyle/>
                    <a:p>
                      <a:pPr algn="l" fontAlgn="b"/>
                      <a:r>
                        <a:rPr lang="zh-CN" altLang="en-US" sz="500" u="none" strike="noStrike">
                          <a:effectLst/>
                        </a:rPr>
                        <a:t>交际圈</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交际圈</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竞争对手通话次数、时长、频次</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rowSpan="3">
                  <a:txBody>
                    <a:bodyPr/>
                    <a:lstStyle/>
                    <a:p>
                      <a:pPr algn="l" fontAlgn="ctr"/>
                      <a:r>
                        <a:rPr lang="zh-CN" altLang="en-US" sz="500" u="none" strike="noStrike">
                          <a:effectLst/>
                        </a:rPr>
                        <a:t>接触行为</a:t>
                      </a:r>
                      <a:endParaRPr lang="zh-CN" altLang="en-US" sz="5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500" u="none" strike="noStrike">
                          <a:effectLst/>
                        </a:rPr>
                        <a:t>渠道接触</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电渠类、营业厅</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客服接触</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咨询、投诉、办理等</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行业接触</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拨打运营商电话、银行电话、渠道接触等短号</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a:txBody>
                    <a:bodyPr/>
                    <a:lstStyle/>
                    <a:p>
                      <a:pPr algn="l" fontAlgn="b"/>
                      <a:r>
                        <a:rPr lang="zh-CN" altLang="en-US" sz="500" u="none" strike="noStrike">
                          <a:effectLst/>
                        </a:rPr>
                        <a:t>营销标签</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营销标签</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类似营销活动的标签</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rowSpan="2">
                  <a:txBody>
                    <a:bodyPr/>
                    <a:lstStyle/>
                    <a:p>
                      <a:pPr algn="l" fontAlgn="ctr"/>
                      <a:r>
                        <a:rPr lang="zh-CN" altLang="en-US" sz="500" u="none" strike="noStrike">
                          <a:effectLst/>
                        </a:rPr>
                        <a:t>挖掘标签</a:t>
                      </a:r>
                      <a:endParaRPr lang="zh-CN" altLang="en-US" sz="5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500" u="none" strike="noStrike">
                          <a:effectLst/>
                        </a:rPr>
                        <a:t>分类挖掘</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忠诚度等</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b"/>
                      <a:r>
                        <a:rPr lang="zh-CN" altLang="en-US" sz="500" u="none" strike="noStrike">
                          <a:effectLst/>
                        </a:rPr>
                        <a:t>预测挖掘</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rowSpan="5">
                  <a:txBody>
                    <a:bodyPr/>
                    <a:lstStyle/>
                    <a:p>
                      <a:pPr algn="l" fontAlgn="ctr"/>
                      <a:r>
                        <a:rPr lang="zh-CN" altLang="en-US" sz="500" u="none" strike="noStrike">
                          <a:effectLst/>
                        </a:rPr>
                        <a:t>场景标签</a:t>
                      </a:r>
                      <a:endParaRPr lang="zh-CN" altLang="en-US" sz="5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400" u="none" strike="noStrike">
                          <a:effectLst/>
                        </a:rPr>
                        <a:t>场景信息</a:t>
                      </a:r>
                      <a:endParaRPr lang="zh-CN" altLang="en-US" sz="4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位置信息</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ctr"/>
                      <a:r>
                        <a:rPr lang="zh-CN" altLang="en-US" sz="400" u="none" strike="noStrike">
                          <a:effectLst/>
                        </a:rPr>
                        <a:t>实时位置</a:t>
                      </a:r>
                      <a:endParaRPr lang="zh-CN" altLang="en-US" sz="4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ctr"/>
                      <a:r>
                        <a:rPr lang="zh-CN" altLang="en-US" sz="400" u="none" strike="noStrike">
                          <a:effectLst/>
                        </a:rPr>
                        <a:t>实时信令</a:t>
                      </a:r>
                      <a:endParaRPr lang="zh-CN" altLang="en-US" sz="4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ctr"/>
                      <a:r>
                        <a:rPr lang="en-US" sz="400" u="none" strike="noStrike">
                          <a:effectLst/>
                        </a:rPr>
                        <a:t>CB</a:t>
                      </a:r>
                      <a:r>
                        <a:rPr lang="zh-CN" altLang="en-US" sz="400" u="none" strike="noStrike">
                          <a:effectLst/>
                        </a:rPr>
                        <a:t>业务办理</a:t>
                      </a:r>
                      <a:endParaRPr lang="zh-CN" altLang="en-US" sz="4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vMerge="1">
                  <a:txBody>
                    <a:bodyPr/>
                    <a:lstStyle/>
                    <a:p>
                      <a:endParaRPr lang="zh-CN"/>
                    </a:p>
                  </a:txBody>
                  <a:tcPr/>
                </a:tc>
                <a:tc>
                  <a:txBody>
                    <a:bodyPr/>
                    <a:lstStyle/>
                    <a:p>
                      <a:pPr algn="l" fontAlgn="ctr"/>
                      <a:r>
                        <a:rPr lang="zh-CN" altLang="en-US" sz="400" u="none" strike="noStrike">
                          <a:effectLst/>
                        </a:rPr>
                        <a:t>互联网行为</a:t>
                      </a:r>
                      <a:endParaRPr lang="zh-CN" altLang="en-US" sz="400" b="0" i="0" u="none" strike="noStrike">
                        <a:solidFill>
                          <a:srgbClr val="000000"/>
                        </a:solidFill>
                        <a:effectLst/>
                        <a:latin typeface="华文细黑" panose="02010600040101010101" pitchFamily="2" charset="-122"/>
                      </a:endParaRPr>
                    </a:p>
                  </a:txBody>
                  <a:tcPr marL="3598" marR="3598" marT="3598"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华文细黑" panose="02010600040101010101" pitchFamily="2" charset="-122"/>
                      </a:endParaRPr>
                    </a:p>
                  </a:txBody>
                  <a:tcPr marL="3598" marR="3598" marT="3598" marB="0" anchor="b"/>
                </a:tc>
              </a:tr>
              <a:tr h="0">
                <a:tc>
                  <a:txBody>
                    <a:bodyPr/>
                    <a:lstStyle/>
                    <a:p>
                      <a:pPr algn="l" fontAlgn="b"/>
                      <a:r>
                        <a:rPr lang="zh-CN" altLang="en-US" sz="500" u="none" strike="noStrike">
                          <a:effectLst/>
                        </a:rPr>
                        <a:t>活动标签</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a:effectLst/>
                        </a:rPr>
                        <a:t>活动标签</a:t>
                      </a:r>
                      <a:endParaRPr lang="zh-CN" altLang="en-US" sz="500" b="0" i="0" u="none" strike="noStrike">
                        <a:solidFill>
                          <a:srgbClr val="000000"/>
                        </a:solidFill>
                        <a:effectLst/>
                        <a:latin typeface="华文细黑" panose="02010600040101010101" pitchFamily="2" charset="-122"/>
                      </a:endParaRPr>
                    </a:p>
                  </a:txBody>
                  <a:tcPr marL="3598" marR="3598" marT="3598" marB="0" anchor="b"/>
                </a:tc>
                <a:tc>
                  <a:txBody>
                    <a:bodyPr/>
                    <a:lstStyle/>
                    <a:p>
                      <a:pPr algn="l" fontAlgn="b"/>
                      <a:r>
                        <a:rPr lang="zh-CN" altLang="en-US" sz="500" u="none" strike="noStrike" dirty="0">
                          <a:effectLst/>
                        </a:rPr>
                        <a:t>省份的各种活动，有周期性，比如沃发年终奖、砸蛋活动</a:t>
                      </a:r>
                      <a:endParaRPr lang="zh-CN" altLang="en-US" sz="500" b="0" i="0" u="none" strike="noStrike" dirty="0">
                        <a:solidFill>
                          <a:srgbClr val="000000"/>
                        </a:solidFill>
                        <a:effectLst/>
                        <a:latin typeface="华文细黑" panose="02010600040101010101" pitchFamily="2" charset="-122"/>
                      </a:endParaRPr>
                    </a:p>
                  </a:txBody>
                  <a:tcPr marL="3598" marR="3598" marT="3598" marB="0" anchor="b"/>
                </a:tc>
              </a:tr>
            </a:tbl>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精准获客</a:t>
            </a:r>
            <a:r>
              <a:rPr lang="en-US" altLang="zh-CN" dirty="0" smtClean="0"/>
              <a:t>-</a:t>
            </a:r>
            <a:r>
              <a:rPr lang="zh-CN" altLang="en-US" dirty="0"/>
              <a:t>功能支撑</a:t>
            </a:r>
          </a:p>
        </p:txBody>
      </p:sp>
      <p:sp>
        <p:nvSpPr>
          <p:cNvPr id="4" name="TextBox 3"/>
          <p:cNvSpPr txBox="1"/>
          <p:nvPr/>
        </p:nvSpPr>
        <p:spPr>
          <a:xfrm>
            <a:off x="251520" y="627536"/>
            <a:ext cx="5112568" cy="1200329"/>
          </a:xfrm>
          <a:prstGeom prst="rect">
            <a:avLst/>
          </a:prstGeom>
          <a:noFill/>
        </p:spPr>
        <p:txBody>
          <a:bodyPr wrap="square" lIns="91436" tIns="45718" rIns="91436" bIns="45718" rtlCol="0">
            <a:spAutoFit/>
          </a:bodyPr>
          <a:lstStyle/>
          <a:p>
            <a:pPr>
              <a:lnSpc>
                <a:spcPct val="150000"/>
              </a:lnSpc>
            </a:pPr>
            <a:r>
              <a:rPr lang="zh-CN" altLang="en-US" sz="1600" dirty="0"/>
              <a:t>平台提供四种精准获客功能，具体如下：</a:t>
            </a:r>
            <a:endParaRPr lang="en-US" altLang="zh-CN" sz="1600" dirty="0"/>
          </a:p>
          <a:p>
            <a:pPr marL="342900" indent="-342900">
              <a:lnSpc>
                <a:spcPct val="150000"/>
              </a:lnSpc>
              <a:buClr>
                <a:srgbClr val="C00000"/>
              </a:buClr>
              <a:buFont typeface="Wingdings" panose="05000000000000000000" pitchFamily="2" charset="2"/>
              <a:buChar char="ü"/>
            </a:pPr>
            <a:r>
              <a:rPr lang="zh-CN" altLang="en-US" sz="1600" dirty="0"/>
              <a:t>通过标签树在线筛选</a:t>
            </a:r>
            <a:endParaRPr lang="en-US" altLang="zh-CN" sz="1600" dirty="0"/>
          </a:p>
          <a:p>
            <a:pPr marL="342900" indent="-342900">
              <a:lnSpc>
                <a:spcPct val="150000"/>
              </a:lnSpc>
              <a:buClr>
                <a:srgbClr val="C00000"/>
              </a:buClr>
              <a:buFont typeface="Wingdings" panose="05000000000000000000" pitchFamily="2" charset="2"/>
              <a:buChar char="ü"/>
            </a:pPr>
            <a:r>
              <a:rPr lang="zh-CN" altLang="en-US" sz="1600" dirty="0"/>
              <a:t>通过客户洞察在线探索分析</a:t>
            </a:r>
            <a:endParaRPr lang="en-US" altLang="zh-CN" sz="1600" dirty="0"/>
          </a:p>
        </p:txBody>
      </p:sp>
      <p:sp>
        <p:nvSpPr>
          <p:cNvPr id="5" name="TextBox 4"/>
          <p:cNvSpPr txBox="1"/>
          <p:nvPr/>
        </p:nvSpPr>
        <p:spPr>
          <a:xfrm>
            <a:off x="3995937" y="996868"/>
            <a:ext cx="5112568" cy="830995"/>
          </a:xfrm>
          <a:prstGeom prst="rect">
            <a:avLst/>
          </a:prstGeom>
          <a:noFill/>
        </p:spPr>
        <p:txBody>
          <a:bodyPr wrap="square" lIns="91436" tIns="45718" rIns="91436" bIns="45718" rtlCol="0">
            <a:spAutoFit/>
          </a:bodyPr>
          <a:lstStyle/>
          <a:p>
            <a:pPr marL="342900" indent="-342900">
              <a:lnSpc>
                <a:spcPct val="150000"/>
              </a:lnSpc>
              <a:buClr>
                <a:srgbClr val="C00000"/>
              </a:buClr>
              <a:buFont typeface="Wingdings" panose="05000000000000000000" pitchFamily="2" charset="2"/>
              <a:buChar char="ü"/>
            </a:pPr>
            <a:r>
              <a:rPr lang="zh-CN" altLang="en-US" sz="1600" dirty="0"/>
              <a:t>通过营销机会、预警模型等直接锁定营销目标用户</a:t>
            </a:r>
            <a:endParaRPr lang="en-US" altLang="zh-CN" sz="1600" dirty="0"/>
          </a:p>
          <a:p>
            <a:pPr marL="342900" indent="-342900">
              <a:lnSpc>
                <a:spcPct val="150000"/>
              </a:lnSpc>
              <a:buClr>
                <a:srgbClr val="C00000"/>
              </a:buClr>
              <a:buFont typeface="Wingdings" panose="05000000000000000000" pitchFamily="2" charset="2"/>
              <a:buChar char="ü"/>
            </a:pPr>
            <a:r>
              <a:rPr lang="zh-CN" altLang="en-US" sz="1600" dirty="0"/>
              <a:t>通过系统预置探索分析模板精准锁定营销目标用户</a:t>
            </a: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85" y="2427732"/>
            <a:ext cx="5721545" cy="26642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矩形 5"/>
          <p:cNvSpPr/>
          <p:nvPr/>
        </p:nvSpPr>
        <p:spPr>
          <a:xfrm>
            <a:off x="6853" y="2029298"/>
            <a:ext cx="1108765" cy="398436"/>
          </a:xfrm>
          <a:prstGeom prst="rect">
            <a:avLst/>
          </a:prstGeom>
          <a:solidFill>
            <a:srgbClr val="C00000"/>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6" tIns="45718" rIns="91436" bIns="45718" rtlCol="0" anchor="t" anchorCtr="0"/>
          <a:lstStyle/>
          <a:p>
            <a:pPr algn="ctr">
              <a:lnSpc>
                <a:spcPct val="150000"/>
              </a:lnSpc>
              <a:buClr>
                <a:srgbClr val="C00000"/>
              </a:buClr>
            </a:pPr>
            <a:r>
              <a:rPr lang="zh-CN" altLang="en-US" sz="1200" b="1" dirty="0">
                <a:solidFill>
                  <a:schemeClr val="bg1"/>
                </a:solidFill>
              </a:rPr>
              <a:t>标签提取</a:t>
            </a:r>
          </a:p>
        </p:txBody>
      </p:sp>
      <p:sp>
        <p:nvSpPr>
          <p:cNvPr id="7" name="TextBox 6"/>
          <p:cNvSpPr txBox="1"/>
          <p:nvPr/>
        </p:nvSpPr>
        <p:spPr>
          <a:xfrm>
            <a:off x="5724129" y="2427735"/>
            <a:ext cx="3384376" cy="2308324"/>
          </a:xfrm>
          <a:prstGeom prst="rect">
            <a:avLst/>
          </a:prstGeom>
          <a:noFill/>
        </p:spPr>
        <p:txBody>
          <a:bodyPr wrap="square" lIns="91436" tIns="45718" rIns="91436" bIns="45718" rtlCol="0">
            <a:spAutoFit/>
          </a:bodyPr>
          <a:lstStyle/>
          <a:p>
            <a:pPr>
              <a:lnSpc>
                <a:spcPct val="150000"/>
              </a:lnSpc>
            </a:pPr>
            <a:r>
              <a:rPr lang="zh-CN" altLang="en-US" sz="1600" b="1" dirty="0"/>
              <a:t>访问路径：</a:t>
            </a:r>
            <a:r>
              <a:rPr lang="zh-CN" altLang="en-US" sz="1600" dirty="0"/>
              <a:t>客</a:t>
            </a:r>
            <a:r>
              <a:rPr lang="zh-CN" altLang="en-US" sz="1600" dirty="0" smtClean="0"/>
              <a:t>户分析</a:t>
            </a:r>
            <a:r>
              <a:rPr lang="en-US" altLang="zh-CN" sz="1600" dirty="0" smtClean="0"/>
              <a:t>&gt;</a:t>
            </a:r>
            <a:r>
              <a:rPr lang="zh-CN" altLang="en-US" sz="1600" dirty="0"/>
              <a:t>客户群提取</a:t>
            </a:r>
            <a:endParaRPr lang="en-US" altLang="zh-CN" sz="1600" dirty="0"/>
          </a:p>
          <a:p>
            <a:pPr>
              <a:lnSpc>
                <a:spcPct val="150000"/>
              </a:lnSpc>
            </a:pPr>
            <a:r>
              <a:rPr lang="zh-CN" altLang="en-US" sz="1600" b="1" dirty="0"/>
              <a:t>标签提取：</a:t>
            </a:r>
            <a:endParaRPr lang="en-US" altLang="zh-CN" sz="1600" b="1" dirty="0"/>
          </a:p>
          <a:p>
            <a:pPr marL="342900" indent="-342900">
              <a:lnSpc>
                <a:spcPct val="150000"/>
              </a:lnSpc>
              <a:buClr>
                <a:srgbClr val="C00000"/>
              </a:buClr>
              <a:buFont typeface="+mj-ea"/>
              <a:buAutoNum type="circleNumDbPlain"/>
            </a:pPr>
            <a:r>
              <a:rPr lang="zh-CN" altLang="en-US" sz="1600" dirty="0"/>
              <a:t>支撑搜索查询标签</a:t>
            </a:r>
            <a:endParaRPr lang="en-US" altLang="zh-CN" sz="1600" dirty="0"/>
          </a:p>
          <a:p>
            <a:pPr marL="342900" indent="-342900">
              <a:lnSpc>
                <a:spcPct val="150000"/>
              </a:lnSpc>
              <a:buClr>
                <a:srgbClr val="C00000"/>
              </a:buClr>
              <a:buFont typeface="+mj-ea"/>
              <a:buAutoNum type="circleNumDbPlain"/>
            </a:pPr>
            <a:r>
              <a:rPr lang="zh-CN" altLang="en-US" sz="1600" dirty="0"/>
              <a:t>在线实时刷新用户数</a:t>
            </a:r>
            <a:endParaRPr lang="en-US" altLang="zh-CN" sz="1600" dirty="0"/>
          </a:p>
          <a:p>
            <a:pPr marL="342900" indent="-342900">
              <a:lnSpc>
                <a:spcPct val="150000"/>
              </a:lnSpc>
              <a:buClr>
                <a:srgbClr val="C00000"/>
              </a:buClr>
              <a:buFont typeface="+mj-ea"/>
              <a:buAutoNum type="circleNumDbPlain"/>
            </a:pPr>
            <a:r>
              <a:rPr lang="zh-CN" altLang="en-US" sz="1600" dirty="0"/>
              <a:t>支撑标签间逻辑“与”</a:t>
            </a:r>
            <a:r>
              <a:rPr lang="en-US" altLang="zh-CN" sz="1600" dirty="0"/>
              <a:t>”</a:t>
            </a:r>
            <a:r>
              <a:rPr lang="zh-CN" altLang="en-US" sz="1600" dirty="0"/>
              <a:t>或</a:t>
            </a:r>
            <a:r>
              <a:rPr lang="en-US" altLang="zh-CN" sz="1600" dirty="0"/>
              <a:t>”</a:t>
            </a:r>
            <a:r>
              <a:rPr lang="zh-CN" altLang="en-US" sz="1600" dirty="0"/>
              <a:t>运算</a:t>
            </a:r>
            <a:endParaRPr lang="en-US" altLang="zh-CN" sz="1600" dirty="0"/>
          </a:p>
          <a:p>
            <a:pPr marL="342900" indent="-342900">
              <a:lnSpc>
                <a:spcPct val="150000"/>
              </a:lnSpc>
              <a:buClr>
                <a:srgbClr val="C00000"/>
              </a:buClr>
              <a:buFont typeface="+mj-ea"/>
              <a:buAutoNum type="circleNumDbPlain"/>
            </a:pPr>
            <a:r>
              <a:rPr lang="zh-CN" altLang="en-US" sz="1600" dirty="0"/>
              <a:t>标签更新时间及口径在线说明</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精准获客</a:t>
            </a:r>
            <a:r>
              <a:rPr lang="en-US" altLang="zh-CN" dirty="0"/>
              <a:t>-</a:t>
            </a:r>
            <a:r>
              <a:rPr lang="zh-CN" altLang="en-US" dirty="0"/>
              <a:t>功能支撑</a:t>
            </a:r>
          </a:p>
        </p:txBody>
      </p:sp>
      <p:sp>
        <p:nvSpPr>
          <p:cNvPr id="5" name="矩形 4"/>
          <p:cNvSpPr/>
          <p:nvPr/>
        </p:nvSpPr>
        <p:spPr>
          <a:xfrm>
            <a:off x="251520" y="771550"/>
            <a:ext cx="1296144" cy="398436"/>
          </a:xfrm>
          <a:prstGeom prst="rect">
            <a:avLst/>
          </a:prstGeom>
          <a:solidFill>
            <a:srgbClr val="C00000"/>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6" tIns="45718" rIns="91436" bIns="45718" rtlCol="0" anchor="t" anchorCtr="0"/>
          <a:lstStyle/>
          <a:p>
            <a:pPr algn="ctr">
              <a:lnSpc>
                <a:spcPct val="150000"/>
              </a:lnSpc>
              <a:buClr>
                <a:srgbClr val="C00000"/>
              </a:buClr>
            </a:pPr>
            <a:r>
              <a:rPr lang="zh-CN" altLang="en-US" sz="1200" b="1" dirty="0">
                <a:solidFill>
                  <a:schemeClr val="bg1"/>
                </a:solidFill>
              </a:rPr>
              <a:t>客户洞察</a:t>
            </a:r>
          </a:p>
        </p:txBody>
      </p:sp>
      <p:pic>
        <p:nvPicPr>
          <p:cNvPr id="4100"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1197048"/>
            <a:ext cx="6264696" cy="33410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6516216" y="1275607"/>
            <a:ext cx="2520280" cy="3046988"/>
          </a:xfrm>
          <a:prstGeom prst="rect">
            <a:avLst/>
          </a:prstGeom>
          <a:noFill/>
        </p:spPr>
        <p:txBody>
          <a:bodyPr wrap="square" lIns="91436" tIns="45718" rIns="91436" bIns="45718" rtlCol="0">
            <a:spAutoFit/>
          </a:bodyPr>
          <a:lstStyle/>
          <a:p>
            <a:pPr marL="285750" indent="-285750">
              <a:lnSpc>
                <a:spcPct val="150000"/>
              </a:lnSpc>
              <a:buClr>
                <a:srgbClr val="C00000"/>
              </a:buClr>
              <a:buFont typeface="Wingdings" panose="05000000000000000000" pitchFamily="2" charset="2"/>
              <a:buChar char="ü"/>
            </a:pPr>
            <a:r>
              <a:rPr lang="zh-CN" altLang="en-US" sz="1600" dirty="0"/>
              <a:t>锁定当月价值稳定度数据，可以洞察该部分用户在上月价值稳定度分布情况</a:t>
            </a:r>
            <a:endParaRPr lang="en-US" altLang="zh-CN" sz="1600" dirty="0"/>
          </a:p>
          <a:p>
            <a:pPr marL="285750" indent="-285750">
              <a:lnSpc>
                <a:spcPct val="150000"/>
              </a:lnSpc>
              <a:buClr>
                <a:srgbClr val="C00000"/>
              </a:buClr>
              <a:buFont typeface="Wingdings" panose="05000000000000000000" pitchFamily="2" charset="2"/>
              <a:buChar char="ü"/>
            </a:pPr>
            <a:r>
              <a:rPr lang="zh-CN" altLang="en-US" sz="1600" dirty="0"/>
              <a:t>针对锁定用户群，可以在线自助分析，支撑柱状图、饼图、表格等多种展现形式</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精准获客</a:t>
            </a:r>
            <a:r>
              <a:rPr lang="en-US" altLang="zh-CN" dirty="0"/>
              <a:t>-</a:t>
            </a:r>
            <a:r>
              <a:rPr lang="zh-CN" altLang="en-US" dirty="0"/>
              <a:t>功能支撑</a:t>
            </a:r>
          </a:p>
        </p:txBody>
      </p:sp>
      <p:sp>
        <p:nvSpPr>
          <p:cNvPr id="4" name="矩形 3"/>
          <p:cNvSpPr/>
          <p:nvPr/>
        </p:nvSpPr>
        <p:spPr>
          <a:xfrm>
            <a:off x="251520" y="627534"/>
            <a:ext cx="1656184" cy="398436"/>
          </a:xfrm>
          <a:prstGeom prst="rect">
            <a:avLst/>
          </a:prstGeom>
          <a:solidFill>
            <a:srgbClr val="C00000"/>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6" tIns="45718" rIns="91436" bIns="45718" rtlCol="0" anchor="t" anchorCtr="0"/>
          <a:lstStyle/>
          <a:p>
            <a:pPr algn="ctr">
              <a:lnSpc>
                <a:spcPct val="150000"/>
              </a:lnSpc>
              <a:buClr>
                <a:srgbClr val="C00000"/>
              </a:buClr>
            </a:pPr>
            <a:r>
              <a:rPr lang="zh-CN" altLang="en-US" sz="1200" b="1" dirty="0">
                <a:solidFill>
                  <a:schemeClr val="bg1"/>
                </a:solidFill>
              </a:rPr>
              <a:t>营销机会</a:t>
            </a:r>
            <a:r>
              <a:rPr lang="en-US" altLang="zh-CN" sz="1200" b="1" dirty="0">
                <a:solidFill>
                  <a:schemeClr val="bg1"/>
                </a:solidFill>
              </a:rPr>
              <a:t>&amp;</a:t>
            </a:r>
            <a:r>
              <a:rPr lang="zh-CN" altLang="en-US" sz="1200" b="1" dirty="0">
                <a:solidFill>
                  <a:schemeClr val="bg1"/>
                </a:solidFill>
              </a:rPr>
              <a:t>预警模型</a:t>
            </a:r>
          </a:p>
        </p:txBody>
      </p:sp>
      <p:sp>
        <p:nvSpPr>
          <p:cNvPr id="5" name="TextBox 4"/>
          <p:cNvSpPr txBox="1"/>
          <p:nvPr/>
        </p:nvSpPr>
        <p:spPr>
          <a:xfrm>
            <a:off x="107506" y="1050291"/>
            <a:ext cx="8856983" cy="338554"/>
          </a:xfrm>
          <a:prstGeom prst="rect">
            <a:avLst/>
          </a:prstGeom>
          <a:noFill/>
        </p:spPr>
        <p:txBody>
          <a:bodyPr wrap="square" lIns="91436" tIns="45718" rIns="91436" bIns="45718" rtlCol="0">
            <a:spAutoFit/>
          </a:bodyPr>
          <a:lstStyle/>
          <a:p>
            <a:r>
              <a:rPr lang="zh-CN" altLang="en-US" sz="1600" dirty="0"/>
              <a:t>访问路径：工作台</a:t>
            </a:r>
            <a:r>
              <a:rPr lang="en-US" altLang="zh-CN" sz="1600" dirty="0"/>
              <a:t>&gt;</a:t>
            </a:r>
            <a:r>
              <a:rPr lang="zh-CN" altLang="en-US" sz="1600" dirty="0"/>
              <a:t>营销机会或预警模型，操作后直接附带模型条件跳转至用户群提取页面</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1419624"/>
            <a:ext cx="4616876" cy="19922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25794" y="1455672"/>
            <a:ext cx="3794679" cy="19081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35497" y="3369620"/>
            <a:ext cx="4319696" cy="830997"/>
          </a:xfrm>
          <a:prstGeom prst="rect">
            <a:avLst/>
          </a:prstGeom>
          <a:noFill/>
        </p:spPr>
        <p:txBody>
          <a:bodyPr wrap="square" lIns="91436" tIns="45718" rIns="91436" bIns="45718" rtlCol="0">
            <a:spAutoFit/>
          </a:bodyPr>
          <a:lstStyle/>
          <a:p>
            <a:pPr marL="285750" indent="-285750">
              <a:lnSpc>
                <a:spcPct val="150000"/>
              </a:lnSpc>
              <a:buClr>
                <a:srgbClr val="C00000"/>
              </a:buClr>
              <a:buFont typeface="Wingdings" panose="05000000000000000000" pitchFamily="2" charset="2"/>
              <a:buChar char="ü"/>
            </a:pPr>
            <a:r>
              <a:rPr lang="zh-CN" altLang="en-US" sz="1600" dirty="0"/>
              <a:t>提供</a:t>
            </a:r>
            <a:r>
              <a:rPr lang="en-US" altLang="zh-CN" sz="1600" dirty="0"/>
              <a:t>3</a:t>
            </a:r>
            <a:r>
              <a:rPr lang="zh-CN" altLang="en-US" sz="1600" dirty="0"/>
              <a:t>大类，</a:t>
            </a:r>
            <a:r>
              <a:rPr lang="en-US" altLang="zh-CN" sz="1600" dirty="0"/>
              <a:t>9</a:t>
            </a:r>
            <a:r>
              <a:rPr lang="zh-CN" altLang="en-US" sz="1600" dirty="0"/>
              <a:t>个具体营销模型，辅助营销策划人员快速提取营销用户</a:t>
            </a:r>
          </a:p>
        </p:txBody>
      </p:sp>
      <p:sp>
        <p:nvSpPr>
          <p:cNvPr id="10" name="TextBox 9"/>
          <p:cNvSpPr txBox="1"/>
          <p:nvPr/>
        </p:nvSpPr>
        <p:spPr>
          <a:xfrm>
            <a:off x="4860034" y="3411896"/>
            <a:ext cx="4319696" cy="830997"/>
          </a:xfrm>
          <a:prstGeom prst="rect">
            <a:avLst/>
          </a:prstGeom>
          <a:noFill/>
        </p:spPr>
        <p:txBody>
          <a:bodyPr wrap="square" lIns="91436" tIns="45718" rIns="91436" bIns="45718" rtlCol="0">
            <a:spAutoFit/>
          </a:bodyPr>
          <a:lstStyle/>
          <a:p>
            <a:pPr marL="285750" indent="-285750">
              <a:lnSpc>
                <a:spcPct val="150000"/>
              </a:lnSpc>
              <a:buClr>
                <a:srgbClr val="C00000"/>
              </a:buClr>
              <a:buFont typeface="Wingdings" panose="05000000000000000000" pitchFamily="2" charset="2"/>
              <a:buChar char="ü"/>
            </a:pPr>
            <a:r>
              <a:rPr lang="zh-CN" altLang="en-US" sz="1600" dirty="0"/>
              <a:t>提供</a:t>
            </a:r>
            <a:r>
              <a:rPr lang="en-US" altLang="zh-CN" sz="1600" dirty="0"/>
              <a:t>12</a:t>
            </a:r>
            <a:r>
              <a:rPr lang="zh-CN" altLang="en-US" sz="1600" dirty="0"/>
              <a:t>个日预警模型，辅助营销策划人员快速提取营销用户</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营销活动</a:t>
            </a:r>
            <a:r>
              <a:rPr lang="en-US" altLang="zh-CN" dirty="0" smtClean="0"/>
              <a:t>-</a:t>
            </a:r>
            <a:r>
              <a:rPr lang="zh-CN" altLang="en-US" sz="2000" dirty="0" smtClean="0"/>
              <a:t>活动</a:t>
            </a:r>
            <a:r>
              <a:rPr lang="zh-CN" altLang="en-US" sz="2000" dirty="0"/>
              <a:t>创建</a:t>
            </a:r>
            <a:endParaRPr lang="zh-CN" altLang="en-US" dirty="0"/>
          </a:p>
        </p:txBody>
      </p:sp>
      <p:sp>
        <p:nvSpPr>
          <p:cNvPr id="27" name="文本框 12"/>
          <p:cNvSpPr txBox="1"/>
          <p:nvPr/>
        </p:nvSpPr>
        <p:spPr>
          <a:xfrm>
            <a:off x="1619674" y="756368"/>
            <a:ext cx="1368152"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2</a:t>
            </a:r>
            <a:r>
              <a:rPr lang="zh-CN" altLang="en-US" sz="1400" dirty="0">
                <a:solidFill>
                  <a:schemeClr val="bg1"/>
                </a:solidFill>
              </a:rPr>
              <a:t>、渠道配置</a:t>
            </a:r>
          </a:p>
        </p:txBody>
      </p:sp>
      <p:sp>
        <p:nvSpPr>
          <p:cNvPr id="28" name="文本框 36"/>
          <p:cNvSpPr txBox="1"/>
          <p:nvPr/>
        </p:nvSpPr>
        <p:spPr>
          <a:xfrm>
            <a:off x="176690" y="771552"/>
            <a:ext cx="1422111" cy="237029"/>
          </a:xfrm>
          <a:prstGeom prst="rect">
            <a:avLst/>
          </a:prstGeom>
          <a:solidFill>
            <a:schemeClr val="tx2">
              <a:lumMod val="60000"/>
              <a:lumOff val="40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1</a:t>
            </a:r>
            <a:r>
              <a:rPr lang="zh-CN" altLang="en-US" sz="1400" dirty="0">
                <a:solidFill>
                  <a:schemeClr val="bg1"/>
                </a:solidFill>
              </a:rPr>
              <a:t>、</a:t>
            </a:r>
            <a:r>
              <a:rPr lang="zh-CN" altLang="en-US" sz="1400" dirty="0" smtClean="0">
                <a:solidFill>
                  <a:schemeClr val="bg1"/>
                </a:solidFill>
              </a:rPr>
              <a:t>活动</a:t>
            </a:r>
            <a:r>
              <a:rPr lang="zh-CN" altLang="en-US" sz="1400" dirty="0">
                <a:solidFill>
                  <a:schemeClr val="bg1"/>
                </a:solidFill>
              </a:rPr>
              <a:t>创建</a:t>
            </a:r>
          </a:p>
        </p:txBody>
      </p:sp>
      <p:sp>
        <p:nvSpPr>
          <p:cNvPr id="29" name="文本框 37"/>
          <p:cNvSpPr txBox="1"/>
          <p:nvPr/>
        </p:nvSpPr>
        <p:spPr>
          <a:xfrm>
            <a:off x="4427985" y="750546"/>
            <a:ext cx="1296144"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4</a:t>
            </a:r>
            <a:r>
              <a:rPr lang="zh-CN" altLang="en-US" sz="1400" dirty="0">
                <a:solidFill>
                  <a:schemeClr val="bg1"/>
                </a:solidFill>
              </a:rPr>
              <a:t>、活动跟踪</a:t>
            </a:r>
          </a:p>
        </p:txBody>
      </p:sp>
      <p:sp>
        <p:nvSpPr>
          <p:cNvPr id="30" name="文本框 37"/>
          <p:cNvSpPr txBox="1"/>
          <p:nvPr/>
        </p:nvSpPr>
        <p:spPr>
          <a:xfrm>
            <a:off x="3048917" y="756366"/>
            <a:ext cx="1307061"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3</a:t>
            </a:r>
            <a:r>
              <a:rPr lang="zh-CN" altLang="en-US" sz="1400" dirty="0">
                <a:solidFill>
                  <a:schemeClr val="bg1"/>
                </a:solidFill>
              </a:rPr>
              <a:t>、活动审批</a:t>
            </a:r>
          </a:p>
        </p:txBody>
      </p:sp>
      <p:sp>
        <p:nvSpPr>
          <p:cNvPr id="31" name="文本框 37"/>
          <p:cNvSpPr txBox="1"/>
          <p:nvPr/>
        </p:nvSpPr>
        <p:spPr>
          <a:xfrm>
            <a:off x="5796138" y="749070"/>
            <a:ext cx="1224136"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5</a:t>
            </a:r>
            <a:r>
              <a:rPr lang="zh-CN" altLang="en-US" sz="1400" dirty="0">
                <a:solidFill>
                  <a:schemeClr val="bg1"/>
                </a:solidFill>
              </a:rPr>
              <a:t>、渠道执行</a:t>
            </a:r>
          </a:p>
        </p:txBody>
      </p:sp>
      <p:sp>
        <p:nvSpPr>
          <p:cNvPr id="32" name="文本框 37"/>
          <p:cNvSpPr txBox="1"/>
          <p:nvPr/>
        </p:nvSpPr>
        <p:spPr>
          <a:xfrm>
            <a:off x="7092282" y="743758"/>
            <a:ext cx="1224136"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6</a:t>
            </a:r>
            <a:r>
              <a:rPr lang="zh-CN" altLang="en-US" sz="1400" dirty="0">
                <a:solidFill>
                  <a:schemeClr val="bg1"/>
                </a:solidFill>
              </a:rPr>
              <a:t>、效果评估</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6689" y="1097645"/>
            <a:ext cx="3819248" cy="38871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3" name="TextBox 32"/>
          <p:cNvSpPr txBox="1"/>
          <p:nvPr/>
        </p:nvSpPr>
        <p:spPr>
          <a:xfrm>
            <a:off x="4067944" y="1131590"/>
            <a:ext cx="4608512" cy="3710628"/>
          </a:xfrm>
          <a:prstGeom prst="rect">
            <a:avLst/>
          </a:prstGeom>
          <a:noFill/>
        </p:spPr>
        <p:txBody>
          <a:bodyPr wrap="square" lIns="91436" tIns="45718" rIns="91436" bIns="45718" rtlCol="0">
            <a:spAutoFit/>
          </a:bodyPr>
          <a:lstStyle/>
          <a:p>
            <a:pPr marL="285750" indent="-285750">
              <a:lnSpc>
                <a:spcPct val="150000"/>
              </a:lnSpc>
              <a:buClr>
                <a:srgbClr val="C00000"/>
              </a:buClr>
              <a:buFont typeface="Wingdings" panose="05000000000000000000" pitchFamily="2" charset="2"/>
              <a:buChar char="p"/>
            </a:pPr>
            <a:r>
              <a:rPr lang="zh-CN" altLang="en-US" sz="1400" dirty="0"/>
              <a:t>活动分类：</a:t>
            </a:r>
            <a:endParaRPr lang="en-US" altLang="zh-CN" sz="1400" dirty="0"/>
          </a:p>
          <a:p>
            <a:pPr marL="285750" indent="-285750">
              <a:lnSpc>
                <a:spcPct val="150000"/>
              </a:lnSpc>
              <a:buClr>
                <a:srgbClr val="C00000"/>
              </a:buClr>
              <a:buFont typeface="Wingdings" panose="05000000000000000000" pitchFamily="2" charset="2"/>
              <a:buChar char="ü"/>
            </a:pPr>
            <a:r>
              <a:rPr lang="zh-CN" altLang="en-US" sz="1400" dirty="0"/>
              <a:t>执行活动：活动立即执行</a:t>
            </a:r>
            <a:endParaRPr lang="en-US" altLang="zh-CN" sz="1400" dirty="0"/>
          </a:p>
          <a:p>
            <a:pPr marL="285750" indent="-285750">
              <a:lnSpc>
                <a:spcPct val="150000"/>
              </a:lnSpc>
              <a:buClr>
                <a:srgbClr val="C00000"/>
              </a:buClr>
              <a:buFont typeface="Wingdings" panose="05000000000000000000" pitchFamily="2" charset="2"/>
              <a:buChar char="ü"/>
            </a:pPr>
            <a:r>
              <a:rPr lang="zh-CN" altLang="en-US" sz="1400" dirty="0"/>
              <a:t>下发活动：对下级部门派发活动执行</a:t>
            </a:r>
            <a:endParaRPr lang="en-US" altLang="zh-CN" sz="1400" dirty="0"/>
          </a:p>
          <a:p>
            <a:pPr marL="285750" indent="-285750">
              <a:lnSpc>
                <a:spcPct val="150000"/>
              </a:lnSpc>
              <a:buClr>
                <a:srgbClr val="C00000"/>
              </a:buClr>
              <a:buFont typeface="Wingdings" panose="05000000000000000000" pitchFamily="2" charset="2"/>
              <a:buChar char="p"/>
            </a:pPr>
            <a:r>
              <a:rPr lang="zh-CN" altLang="en-US" sz="1400" dirty="0"/>
              <a:t>活动类型：</a:t>
            </a:r>
            <a:endParaRPr lang="en-US" altLang="zh-CN" sz="1400" dirty="0"/>
          </a:p>
          <a:p>
            <a:pPr marL="285750" indent="-285750">
              <a:lnSpc>
                <a:spcPct val="150000"/>
              </a:lnSpc>
              <a:buClr>
                <a:srgbClr val="C00000"/>
              </a:buClr>
              <a:buFont typeface="Wingdings" panose="05000000000000000000" pitchFamily="2" charset="2"/>
              <a:buChar char="ü"/>
            </a:pPr>
            <a:r>
              <a:rPr lang="zh-CN" altLang="en-US" sz="1400" dirty="0"/>
              <a:t>一次性（执行一次营销活动）</a:t>
            </a:r>
            <a:endParaRPr lang="en-US" altLang="zh-CN" sz="1400" dirty="0"/>
          </a:p>
          <a:p>
            <a:pPr marL="285750" indent="-285750">
              <a:lnSpc>
                <a:spcPct val="150000"/>
              </a:lnSpc>
              <a:buClr>
                <a:srgbClr val="C00000"/>
              </a:buClr>
              <a:buFont typeface="Wingdings" panose="05000000000000000000" pitchFamily="2" charset="2"/>
              <a:buChar char="ü"/>
            </a:pPr>
            <a:r>
              <a:rPr lang="zh-CN" altLang="en-US" sz="1400" dirty="0"/>
              <a:t>周期性（按照日、月周期执行活动）</a:t>
            </a:r>
            <a:endParaRPr lang="en-US" altLang="zh-CN" sz="1400" dirty="0"/>
          </a:p>
          <a:p>
            <a:pPr marL="285750" indent="-285750">
              <a:lnSpc>
                <a:spcPct val="150000"/>
              </a:lnSpc>
              <a:buClr>
                <a:srgbClr val="C00000"/>
              </a:buClr>
              <a:buFont typeface="Wingdings" panose="05000000000000000000" pitchFamily="2" charset="2"/>
              <a:buChar char="p"/>
            </a:pPr>
            <a:r>
              <a:rPr lang="zh-CN" altLang="en-US" sz="1400" dirty="0"/>
              <a:t>活动要素：名称、主题、适用范围、开始结束时间</a:t>
            </a:r>
            <a:endParaRPr lang="en-US" altLang="zh-CN" sz="1400" dirty="0"/>
          </a:p>
          <a:p>
            <a:pPr marL="285750" indent="-285750">
              <a:lnSpc>
                <a:spcPct val="150000"/>
              </a:lnSpc>
              <a:buClr>
                <a:srgbClr val="C00000"/>
              </a:buClr>
              <a:buFont typeface="Wingdings" panose="05000000000000000000" pitchFamily="2" charset="2"/>
              <a:buChar char="p"/>
            </a:pPr>
            <a:r>
              <a:rPr lang="zh-CN" altLang="en-US" sz="1400" dirty="0"/>
              <a:t>目标客户群：基于用户群列表选择、在线提取、导入用户</a:t>
            </a:r>
            <a:endParaRPr lang="en-US" altLang="zh-CN" sz="1400" dirty="0"/>
          </a:p>
          <a:p>
            <a:pPr marL="285750" indent="-285750">
              <a:lnSpc>
                <a:spcPct val="150000"/>
              </a:lnSpc>
              <a:buClr>
                <a:srgbClr val="C00000"/>
              </a:buClr>
              <a:buFont typeface="Wingdings" panose="05000000000000000000" pitchFamily="2" charset="2"/>
              <a:buChar char="p"/>
            </a:pPr>
            <a:r>
              <a:rPr lang="zh-CN" altLang="en-US" sz="1400" dirty="0"/>
              <a:t>剔除防打扰名单：剔除防打扰用户</a:t>
            </a:r>
            <a:endParaRPr lang="en-US" altLang="zh-CN" sz="1400" dirty="0"/>
          </a:p>
          <a:p>
            <a:pPr marL="285750" indent="-285750">
              <a:lnSpc>
                <a:spcPct val="150000"/>
              </a:lnSpc>
              <a:buClr>
                <a:srgbClr val="C00000"/>
              </a:buClr>
              <a:buFont typeface="Wingdings" panose="05000000000000000000" pitchFamily="2" charset="2"/>
              <a:buChar char="p"/>
            </a:pPr>
            <a:r>
              <a:rPr lang="zh-CN" altLang="en-US" sz="1400" dirty="0"/>
              <a:t>成功标准类型：用于营销活动自动评估</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营销活动</a:t>
            </a:r>
            <a:r>
              <a:rPr lang="en-US" altLang="zh-CN" dirty="0" smtClean="0"/>
              <a:t>-</a:t>
            </a:r>
            <a:r>
              <a:rPr lang="zh-CN" altLang="en-US" dirty="0"/>
              <a:t>渠道配置</a:t>
            </a:r>
          </a:p>
        </p:txBody>
      </p:sp>
      <p:sp>
        <p:nvSpPr>
          <p:cNvPr id="4" name="文本框 12"/>
          <p:cNvSpPr txBox="1"/>
          <p:nvPr/>
        </p:nvSpPr>
        <p:spPr>
          <a:xfrm>
            <a:off x="1619674" y="756368"/>
            <a:ext cx="1368152" cy="237029"/>
          </a:xfrm>
          <a:prstGeom prst="rect">
            <a:avLst/>
          </a:prstGeom>
          <a:solidFill>
            <a:schemeClr val="tx2">
              <a:lumMod val="60000"/>
              <a:lumOff val="40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2</a:t>
            </a:r>
            <a:r>
              <a:rPr lang="zh-CN" altLang="en-US" dirty="0"/>
              <a:t>、渠道配置</a:t>
            </a:r>
          </a:p>
        </p:txBody>
      </p:sp>
      <p:sp>
        <p:nvSpPr>
          <p:cNvPr id="5" name="文本框 36"/>
          <p:cNvSpPr txBox="1"/>
          <p:nvPr/>
        </p:nvSpPr>
        <p:spPr>
          <a:xfrm>
            <a:off x="176690" y="771552"/>
            <a:ext cx="1422111"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1</a:t>
            </a:r>
            <a:r>
              <a:rPr lang="zh-CN" altLang="en-US" dirty="0"/>
              <a:t>、活动定义</a:t>
            </a:r>
          </a:p>
        </p:txBody>
      </p:sp>
      <p:sp>
        <p:nvSpPr>
          <p:cNvPr id="6" name="文本框 37"/>
          <p:cNvSpPr txBox="1"/>
          <p:nvPr/>
        </p:nvSpPr>
        <p:spPr>
          <a:xfrm>
            <a:off x="4427985" y="750546"/>
            <a:ext cx="1296144"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4</a:t>
            </a:r>
            <a:r>
              <a:rPr lang="zh-CN" altLang="en-US" sz="1400" dirty="0">
                <a:solidFill>
                  <a:schemeClr val="bg1"/>
                </a:solidFill>
              </a:rPr>
              <a:t>、活动跟踪</a:t>
            </a:r>
          </a:p>
        </p:txBody>
      </p:sp>
      <p:sp>
        <p:nvSpPr>
          <p:cNvPr id="7" name="文本框 37"/>
          <p:cNvSpPr txBox="1"/>
          <p:nvPr/>
        </p:nvSpPr>
        <p:spPr>
          <a:xfrm>
            <a:off x="3048917" y="756366"/>
            <a:ext cx="1307061"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3</a:t>
            </a:r>
            <a:r>
              <a:rPr lang="zh-CN" altLang="en-US" sz="1400" dirty="0">
                <a:solidFill>
                  <a:schemeClr val="bg1"/>
                </a:solidFill>
              </a:rPr>
              <a:t>、活动审批</a:t>
            </a:r>
          </a:p>
        </p:txBody>
      </p:sp>
      <p:sp>
        <p:nvSpPr>
          <p:cNvPr id="8" name="文本框 37"/>
          <p:cNvSpPr txBox="1"/>
          <p:nvPr/>
        </p:nvSpPr>
        <p:spPr>
          <a:xfrm>
            <a:off x="5796138" y="749070"/>
            <a:ext cx="1224136"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5</a:t>
            </a:r>
            <a:r>
              <a:rPr lang="zh-CN" altLang="en-US" sz="1400" dirty="0">
                <a:solidFill>
                  <a:schemeClr val="bg1"/>
                </a:solidFill>
              </a:rPr>
              <a:t>、渠道执行</a:t>
            </a:r>
          </a:p>
        </p:txBody>
      </p:sp>
      <p:sp>
        <p:nvSpPr>
          <p:cNvPr id="9" name="文本框 37"/>
          <p:cNvSpPr txBox="1"/>
          <p:nvPr/>
        </p:nvSpPr>
        <p:spPr>
          <a:xfrm>
            <a:off x="7092282" y="743758"/>
            <a:ext cx="1224136"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6</a:t>
            </a:r>
            <a:r>
              <a:rPr lang="zh-CN" altLang="en-US" sz="1400" dirty="0">
                <a:solidFill>
                  <a:schemeClr val="bg1"/>
                </a:solidFill>
              </a:rPr>
              <a:t>、效果评估</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6689" y="1008581"/>
            <a:ext cx="3956438" cy="19232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14978" y="1009341"/>
            <a:ext cx="2661279" cy="14183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7"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76690" y="2715768"/>
            <a:ext cx="3956439" cy="23042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TextBox 9"/>
          <p:cNvSpPr txBox="1"/>
          <p:nvPr/>
        </p:nvSpPr>
        <p:spPr>
          <a:xfrm>
            <a:off x="6804249" y="1299415"/>
            <a:ext cx="2520280" cy="1200329"/>
          </a:xfrm>
          <a:prstGeom prst="rect">
            <a:avLst/>
          </a:prstGeom>
          <a:noFill/>
        </p:spPr>
        <p:txBody>
          <a:bodyPr wrap="square" lIns="91436" tIns="45718" rIns="91436" bIns="45718" rtlCol="0">
            <a:spAutoFit/>
          </a:bodyPr>
          <a:lstStyle/>
          <a:p>
            <a:pPr marL="285750" indent="-285750">
              <a:lnSpc>
                <a:spcPct val="150000"/>
              </a:lnSpc>
              <a:buClr>
                <a:srgbClr val="C00000"/>
              </a:buClr>
              <a:buFont typeface="Wingdings" panose="05000000000000000000" pitchFamily="2" charset="2"/>
              <a:buChar char="ü"/>
            </a:pPr>
            <a:r>
              <a:rPr lang="zh-CN" altLang="en-US" sz="1200" dirty="0"/>
              <a:t>支撑二次筛选用户群</a:t>
            </a:r>
            <a:endParaRPr lang="en-US" altLang="zh-CN" sz="1200" dirty="0"/>
          </a:p>
          <a:p>
            <a:pPr marL="285750" indent="-285750">
              <a:lnSpc>
                <a:spcPct val="150000"/>
              </a:lnSpc>
              <a:buClr>
                <a:srgbClr val="C00000"/>
              </a:buClr>
              <a:buFont typeface="Wingdings" panose="05000000000000000000" pitchFamily="2" charset="2"/>
              <a:buChar char="ü"/>
            </a:pPr>
            <a:r>
              <a:rPr lang="zh-CN" altLang="en-US" sz="1200" dirty="0"/>
              <a:t>支撑自有</a:t>
            </a:r>
            <a:r>
              <a:rPr lang="en-US" altLang="zh-CN" sz="1200" dirty="0"/>
              <a:t>/</a:t>
            </a:r>
            <a:r>
              <a:rPr lang="zh-CN" altLang="en-US" sz="1200" dirty="0"/>
              <a:t>社会渠道弹窗配置</a:t>
            </a:r>
            <a:endParaRPr lang="en-US" altLang="zh-CN" sz="1200" dirty="0"/>
          </a:p>
          <a:p>
            <a:pPr marL="285750" indent="-285750">
              <a:lnSpc>
                <a:spcPct val="150000"/>
              </a:lnSpc>
              <a:buClr>
                <a:srgbClr val="C00000"/>
              </a:buClr>
              <a:buFont typeface="Wingdings" panose="05000000000000000000" pitchFamily="2" charset="2"/>
              <a:buChar char="ü"/>
            </a:pPr>
            <a:r>
              <a:rPr lang="zh-CN" altLang="en-US" sz="1200" dirty="0"/>
              <a:t>支撑单用户日弹出次数配置</a:t>
            </a:r>
            <a:endParaRPr lang="en-US" altLang="zh-CN" sz="1200" dirty="0"/>
          </a:p>
          <a:p>
            <a:pPr marL="285750" indent="-285750">
              <a:lnSpc>
                <a:spcPct val="150000"/>
              </a:lnSpc>
              <a:buClr>
                <a:srgbClr val="C00000"/>
              </a:buClr>
              <a:buFont typeface="Wingdings" panose="05000000000000000000" pitchFamily="2" charset="2"/>
              <a:buChar char="ü"/>
            </a:pPr>
            <a:r>
              <a:rPr lang="zh-CN" altLang="en-US" sz="1200" dirty="0"/>
              <a:t>支撑弹窗渠道下发短信配置</a:t>
            </a:r>
          </a:p>
        </p:txBody>
      </p:sp>
      <p:sp>
        <p:nvSpPr>
          <p:cNvPr id="18" name="TextBox 17"/>
          <p:cNvSpPr txBox="1"/>
          <p:nvPr/>
        </p:nvSpPr>
        <p:spPr>
          <a:xfrm>
            <a:off x="4213470" y="2787776"/>
            <a:ext cx="4102948" cy="2400657"/>
          </a:xfrm>
          <a:prstGeom prst="rect">
            <a:avLst/>
          </a:prstGeom>
          <a:noFill/>
        </p:spPr>
        <p:txBody>
          <a:bodyPr wrap="square" lIns="91436" tIns="45718" rIns="91436" bIns="45718" rtlCol="0">
            <a:spAutoFit/>
          </a:bodyPr>
          <a:lstStyle/>
          <a:p>
            <a:pPr marL="285750" indent="-285750">
              <a:lnSpc>
                <a:spcPct val="150000"/>
              </a:lnSpc>
              <a:buClr>
                <a:srgbClr val="C00000"/>
              </a:buClr>
              <a:buFont typeface="Wingdings" panose="05000000000000000000" pitchFamily="2" charset="2"/>
              <a:buChar char="ü"/>
            </a:pPr>
            <a:r>
              <a:rPr lang="zh-CN" altLang="en-US" sz="1000" dirty="0"/>
              <a:t>支撑二次筛选用户群</a:t>
            </a:r>
            <a:endParaRPr lang="en-US" altLang="zh-CN" sz="1000" dirty="0"/>
          </a:p>
          <a:p>
            <a:pPr marL="285750" indent="-285750">
              <a:lnSpc>
                <a:spcPct val="150000"/>
              </a:lnSpc>
              <a:buClr>
                <a:srgbClr val="C00000"/>
              </a:buClr>
              <a:buFont typeface="Wingdings" panose="05000000000000000000" pitchFamily="2" charset="2"/>
              <a:buChar char="ü"/>
            </a:pPr>
            <a:r>
              <a:rPr lang="zh-CN" altLang="en-US" sz="1000" dirty="0"/>
              <a:t>支撑工单下发预览</a:t>
            </a:r>
            <a:endParaRPr lang="en-US" altLang="zh-CN" sz="1000" dirty="0"/>
          </a:p>
          <a:p>
            <a:pPr marL="285750" indent="-285750">
              <a:lnSpc>
                <a:spcPct val="150000"/>
              </a:lnSpc>
              <a:buClr>
                <a:srgbClr val="C00000"/>
              </a:buClr>
              <a:buFont typeface="Wingdings" panose="05000000000000000000" pitchFamily="2" charset="2"/>
              <a:buChar char="ü"/>
            </a:pPr>
            <a:r>
              <a:rPr lang="zh-CN" altLang="en-US" sz="1000" dirty="0"/>
              <a:t>支撑七类工单下发规则</a:t>
            </a:r>
            <a:endParaRPr lang="en-US" altLang="zh-CN" sz="1000" dirty="0"/>
          </a:p>
          <a:p>
            <a:pPr marL="228600" indent="-228600">
              <a:lnSpc>
                <a:spcPct val="150000"/>
              </a:lnSpc>
              <a:buClr>
                <a:srgbClr val="C00000"/>
              </a:buClr>
              <a:buFont typeface="+mj-ea"/>
              <a:buAutoNum type="circleNumDbPlain"/>
            </a:pPr>
            <a:r>
              <a:rPr lang="zh-CN" altLang="en-US" sz="1000" dirty="0"/>
              <a:t>集团客户</a:t>
            </a:r>
            <a:r>
              <a:rPr lang="en-US" altLang="zh-CN" sz="1000" dirty="0"/>
              <a:t>-</a:t>
            </a:r>
            <a:r>
              <a:rPr lang="zh-CN" altLang="en-US" sz="1000" dirty="0"/>
              <a:t>大客户，按照用户归属</a:t>
            </a:r>
            <a:endParaRPr lang="en-US" altLang="zh-CN" sz="1000" dirty="0"/>
          </a:p>
          <a:p>
            <a:pPr marL="228600" indent="-228600">
              <a:lnSpc>
                <a:spcPct val="150000"/>
              </a:lnSpc>
              <a:buClr>
                <a:srgbClr val="C00000"/>
              </a:buClr>
              <a:buFont typeface="+mj-ea"/>
              <a:buAutoNum type="circleNumDbPlain"/>
            </a:pPr>
            <a:r>
              <a:rPr lang="zh-CN" altLang="en-US" sz="1000" dirty="0"/>
              <a:t>集团客户</a:t>
            </a:r>
            <a:r>
              <a:rPr lang="en-US" altLang="zh-CN" sz="1000" dirty="0"/>
              <a:t>-</a:t>
            </a:r>
            <a:r>
              <a:rPr lang="zh-CN" altLang="en-US" sz="1000" dirty="0"/>
              <a:t>中小客户，按照用户归属</a:t>
            </a:r>
            <a:endParaRPr lang="en-US" altLang="zh-CN" sz="1000" dirty="0"/>
          </a:p>
          <a:p>
            <a:pPr marL="228600" indent="-228600">
              <a:lnSpc>
                <a:spcPct val="150000"/>
              </a:lnSpc>
              <a:buClr>
                <a:srgbClr val="C00000"/>
              </a:buClr>
              <a:buFont typeface="+mj-ea"/>
              <a:buAutoNum type="circleNumDbPlain"/>
            </a:pPr>
            <a:r>
              <a:rPr lang="zh-CN" altLang="en-US" sz="1000" dirty="0"/>
              <a:t>集团客户</a:t>
            </a:r>
            <a:r>
              <a:rPr lang="en-US" altLang="zh-CN" sz="1000" dirty="0"/>
              <a:t>-</a:t>
            </a:r>
            <a:r>
              <a:rPr lang="zh-CN" altLang="en-US" sz="1000" dirty="0"/>
              <a:t>校园客户，按照用户归属</a:t>
            </a:r>
            <a:endParaRPr lang="en-US" altLang="zh-CN" sz="1000" dirty="0"/>
          </a:p>
          <a:p>
            <a:pPr marL="228600" indent="-228600">
              <a:lnSpc>
                <a:spcPct val="150000"/>
              </a:lnSpc>
              <a:buClr>
                <a:srgbClr val="C00000"/>
              </a:buClr>
              <a:buFont typeface="+mj-ea"/>
              <a:buAutoNum type="circleNumDbPlain"/>
            </a:pPr>
            <a:r>
              <a:rPr lang="zh-CN" altLang="en-US" sz="1000" dirty="0"/>
              <a:t>自有营业厅，按照入网渠道</a:t>
            </a:r>
            <a:r>
              <a:rPr lang="en-US" altLang="zh-CN" sz="1000" dirty="0"/>
              <a:t>/</a:t>
            </a:r>
            <a:r>
              <a:rPr lang="zh-CN" altLang="en-US" sz="1000" dirty="0"/>
              <a:t>工作日最近营业厅</a:t>
            </a:r>
            <a:r>
              <a:rPr lang="en-US" altLang="zh-CN" sz="1000" dirty="0"/>
              <a:t>/</a:t>
            </a:r>
            <a:r>
              <a:rPr lang="zh-CN" altLang="en-US" sz="1000" dirty="0"/>
              <a:t>夜间最近营业厅</a:t>
            </a:r>
            <a:endParaRPr lang="en-US" altLang="zh-CN" sz="1000" dirty="0"/>
          </a:p>
          <a:p>
            <a:pPr marL="228600" indent="-228600">
              <a:lnSpc>
                <a:spcPct val="150000"/>
              </a:lnSpc>
              <a:buClr>
                <a:srgbClr val="C00000"/>
              </a:buClr>
              <a:buFont typeface="+mj-ea"/>
              <a:buAutoNum type="circleNumDbPlain"/>
            </a:pPr>
            <a:r>
              <a:rPr lang="zh-CN" altLang="en-US" sz="1000" dirty="0"/>
              <a:t>渠道网格，按照用户归属</a:t>
            </a:r>
            <a:endParaRPr lang="en-US" altLang="zh-CN" sz="1000" dirty="0"/>
          </a:p>
          <a:p>
            <a:pPr marL="228600" indent="-228600">
              <a:lnSpc>
                <a:spcPct val="150000"/>
              </a:lnSpc>
              <a:buClr>
                <a:srgbClr val="C00000"/>
              </a:buClr>
              <a:buFont typeface="+mj-ea"/>
              <a:buAutoNum type="circleNumDbPlain"/>
            </a:pPr>
            <a:r>
              <a:rPr lang="zh-CN" altLang="en-US" sz="1000" dirty="0"/>
              <a:t>宽带网格，按照用户归属</a:t>
            </a:r>
            <a:endParaRPr lang="en-US" altLang="zh-CN" sz="1000" dirty="0"/>
          </a:p>
          <a:p>
            <a:pPr marL="228600" indent="-228600">
              <a:lnSpc>
                <a:spcPct val="150000"/>
              </a:lnSpc>
              <a:buClr>
                <a:srgbClr val="C00000"/>
              </a:buClr>
              <a:buFont typeface="+mj-ea"/>
              <a:buAutoNum type="circleNumDbPlain"/>
            </a:pPr>
            <a:r>
              <a:rPr lang="zh-CN" altLang="en-US" sz="1000" dirty="0"/>
              <a:t>其他分类，按照用户行政区划  </a:t>
            </a:r>
            <a:endParaRPr lang="en-US" altLang="zh-CN" sz="1000" dirty="0"/>
          </a:p>
        </p:txBody>
      </p:sp>
      <p:sp>
        <p:nvSpPr>
          <p:cNvPr id="11" name="矩形 10"/>
          <p:cNvSpPr/>
          <p:nvPr/>
        </p:nvSpPr>
        <p:spPr>
          <a:xfrm>
            <a:off x="6876256" y="1009341"/>
            <a:ext cx="864096" cy="290074"/>
          </a:xfrm>
          <a:prstGeom prst="rect">
            <a:avLst/>
          </a:prstGeom>
          <a:solidFill>
            <a:schemeClr val="accent2"/>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6" tIns="45718" rIns="91436" bIns="45718" rtlCol="0" anchor="t" anchorCtr="0"/>
          <a:lstStyle/>
          <a:p>
            <a:pPr algn="ctr">
              <a:lnSpc>
                <a:spcPct val="150000"/>
              </a:lnSpc>
              <a:buClr>
                <a:srgbClr val="C00000"/>
              </a:buClr>
            </a:pPr>
            <a:r>
              <a:rPr lang="zh-CN" altLang="en-US" sz="1200" dirty="0">
                <a:solidFill>
                  <a:schemeClr val="bg1"/>
                </a:solidFill>
              </a:rPr>
              <a:t>本地弹窗</a:t>
            </a:r>
          </a:p>
        </p:txBody>
      </p:sp>
      <p:sp>
        <p:nvSpPr>
          <p:cNvPr id="21" name="矩形 20"/>
          <p:cNvSpPr/>
          <p:nvPr/>
        </p:nvSpPr>
        <p:spPr>
          <a:xfrm>
            <a:off x="4195917" y="2499744"/>
            <a:ext cx="864096" cy="290074"/>
          </a:xfrm>
          <a:prstGeom prst="rect">
            <a:avLst/>
          </a:prstGeom>
          <a:solidFill>
            <a:schemeClr val="accent2"/>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6" tIns="45718" rIns="91436" bIns="45718" rtlCol="0" anchor="t" anchorCtr="0"/>
          <a:lstStyle/>
          <a:p>
            <a:pPr algn="ctr">
              <a:lnSpc>
                <a:spcPct val="150000"/>
              </a:lnSpc>
              <a:buClr>
                <a:srgbClr val="C00000"/>
              </a:buClr>
            </a:pPr>
            <a:r>
              <a:rPr lang="zh-CN" altLang="en-US" sz="1200" dirty="0">
                <a:solidFill>
                  <a:schemeClr val="bg1"/>
                </a:solidFill>
              </a:rPr>
              <a:t>客户经理</a:t>
            </a:r>
          </a:p>
        </p:txBody>
      </p:sp>
      <p:pic>
        <p:nvPicPr>
          <p:cNvPr id="16"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588224" y="2474689"/>
            <a:ext cx="2304255" cy="17576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营销活动</a:t>
            </a:r>
            <a:r>
              <a:rPr lang="en-US" altLang="zh-CN" dirty="0" smtClean="0"/>
              <a:t>-</a:t>
            </a:r>
            <a:r>
              <a:rPr lang="zh-CN" altLang="en-US" dirty="0"/>
              <a:t>活动审批</a:t>
            </a:r>
            <a:endParaRPr lang="zh-CN" altLang="en-US" sz="2800" dirty="0"/>
          </a:p>
        </p:txBody>
      </p:sp>
      <p:sp>
        <p:nvSpPr>
          <p:cNvPr id="27" name="文本框 12"/>
          <p:cNvSpPr txBox="1"/>
          <p:nvPr/>
        </p:nvSpPr>
        <p:spPr>
          <a:xfrm>
            <a:off x="1619674" y="756368"/>
            <a:ext cx="1368152"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2</a:t>
            </a:r>
            <a:r>
              <a:rPr lang="zh-CN" altLang="en-US" sz="1400" dirty="0">
                <a:solidFill>
                  <a:schemeClr val="bg1"/>
                </a:solidFill>
              </a:rPr>
              <a:t>、渠道配置</a:t>
            </a:r>
          </a:p>
        </p:txBody>
      </p:sp>
      <p:sp>
        <p:nvSpPr>
          <p:cNvPr id="28" name="文本框 36"/>
          <p:cNvSpPr txBox="1"/>
          <p:nvPr/>
        </p:nvSpPr>
        <p:spPr>
          <a:xfrm>
            <a:off x="176690" y="771552"/>
            <a:ext cx="1422111"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1</a:t>
            </a:r>
            <a:r>
              <a:rPr lang="zh-CN" altLang="en-US" dirty="0"/>
              <a:t>、活动定义</a:t>
            </a:r>
          </a:p>
        </p:txBody>
      </p:sp>
      <p:sp>
        <p:nvSpPr>
          <p:cNvPr id="29" name="文本框 37"/>
          <p:cNvSpPr txBox="1"/>
          <p:nvPr/>
        </p:nvSpPr>
        <p:spPr>
          <a:xfrm>
            <a:off x="4427985" y="750546"/>
            <a:ext cx="1296144"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4</a:t>
            </a:r>
            <a:r>
              <a:rPr lang="zh-CN" altLang="en-US" sz="1400" dirty="0">
                <a:solidFill>
                  <a:schemeClr val="bg1"/>
                </a:solidFill>
              </a:rPr>
              <a:t>、活动跟踪</a:t>
            </a:r>
          </a:p>
        </p:txBody>
      </p:sp>
      <p:sp>
        <p:nvSpPr>
          <p:cNvPr id="30" name="文本框 37"/>
          <p:cNvSpPr txBox="1"/>
          <p:nvPr/>
        </p:nvSpPr>
        <p:spPr>
          <a:xfrm>
            <a:off x="3048917" y="756366"/>
            <a:ext cx="1307061" cy="237029"/>
          </a:xfrm>
          <a:prstGeom prst="rect">
            <a:avLst/>
          </a:prstGeom>
          <a:solidFill>
            <a:schemeClr val="tx2">
              <a:lumMod val="60000"/>
              <a:lumOff val="40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3</a:t>
            </a:r>
            <a:r>
              <a:rPr lang="zh-CN" altLang="en-US" dirty="0"/>
              <a:t>、活动审批</a:t>
            </a:r>
          </a:p>
        </p:txBody>
      </p:sp>
      <p:sp>
        <p:nvSpPr>
          <p:cNvPr id="31" name="文本框 37"/>
          <p:cNvSpPr txBox="1"/>
          <p:nvPr/>
        </p:nvSpPr>
        <p:spPr>
          <a:xfrm>
            <a:off x="5796138" y="749070"/>
            <a:ext cx="1224136"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5</a:t>
            </a:r>
            <a:r>
              <a:rPr lang="zh-CN" altLang="en-US" sz="1400" dirty="0">
                <a:solidFill>
                  <a:schemeClr val="bg1"/>
                </a:solidFill>
              </a:rPr>
              <a:t>、渠道执行</a:t>
            </a:r>
          </a:p>
        </p:txBody>
      </p:sp>
      <p:sp>
        <p:nvSpPr>
          <p:cNvPr id="32" name="文本框 37"/>
          <p:cNvSpPr txBox="1"/>
          <p:nvPr/>
        </p:nvSpPr>
        <p:spPr>
          <a:xfrm>
            <a:off x="7092282" y="743758"/>
            <a:ext cx="1224136"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6</a:t>
            </a:r>
            <a:r>
              <a:rPr lang="zh-CN" altLang="en-US" sz="1400" dirty="0">
                <a:solidFill>
                  <a:schemeClr val="bg1"/>
                </a:solidFill>
              </a:rPr>
              <a:t>、效果评估</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321" y="986099"/>
            <a:ext cx="4608513" cy="21593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6690" y="2715766"/>
            <a:ext cx="4584145" cy="23737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4860032" y="1080589"/>
            <a:ext cx="1035303" cy="339035"/>
          </a:xfrm>
          <a:prstGeom prst="rect">
            <a:avLst/>
          </a:prstGeom>
          <a:solidFill>
            <a:schemeClr val="accent2"/>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6" tIns="45718" rIns="91436" bIns="45718" rtlCol="0" anchor="t" anchorCtr="0"/>
          <a:lstStyle/>
          <a:p>
            <a:pPr algn="ctr">
              <a:lnSpc>
                <a:spcPct val="150000"/>
              </a:lnSpc>
              <a:buClr>
                <a:srgbClr val="C00000"/>
              </a:buClr>
            </a:pPr>
            <a:r>
              <a:rPr lang="zh-CN" altLang="en-US" sz="1200" dirty="0">
                <a:solidFill>
                  <a:schemeClr val="bg1"/>
                </a:solidFill>
              </a:rPr>
              <a:t>审批流程</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94822" y="1598364"/>
            <a:ext cx="5958350" cy="550263"/>
            <a:chOff x="1488405" y="1598364"/>
            <a:chExt cx="5958350" cy="550263"/>
          </a:xfrm>
        </p:grpSpPr>
        <p:sp>
          <p:nvSpPr>
            <p:cNvPr id="4" name="矩形 3"/>
            <p:cNvSpPr>
              <a:spLocks noChangeArrowheads="1"/>
            </p:cNvSpPr>
            <p:nvPr/>
          </p:nvSpPr>
          <p:spPr bwMode="auto">
            <a:xfrm>
              <a:off x="2466768" y="1608877"/>
              <a:ext cx="4979987" cy="539750"/>
            </a:xfrm>
            <a:prstGeom prst="rect">
              <a:avLst/>
            </a:prstGeom>
            <a:solidFill>
              <a:srgbClr val="FF00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solidFill>
                    <a:schemeClr val="bg1"/>
                  </a:solidFill>
                  <a:latin typeface="微软雅黑" panose="020B0503020204020204" pitchFamily="34" charset="-122"/>
                  <a:ea typeface="微软雅黑" panose="020B0503020204020204" pitchFamily="34" charset="-122"/>
                </a:rPr>
                <a:t>大数据精准营销云化平台总体概述</a:t>
              </a:r>
            </a:p>
          </p:txBody>
        </p:sp>
        <p:sp>
          <p:nvSpPr>
            <p:cNvPr id="7" name="矩形 7"/>
            <p:cNvSpPr>
              <a:spLocks noChangeArrowheads="1"/>
            </p:cNvSpPr>
            <p:nvPr/>
          </p:nvSpPr>
          <p:spPr bwMode="auto">
            <a:xfrm>
              <a:off x="1488405" y="1598364"/>
              <a:ext cx="696913" cy="539750"/>
            </a:xfrm>
            <a:prstGeom prst="rect">
              <a:avLst/>
            </a:prstGeom>
            <a:solidFill>
              <a:srgbClr val="FF00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微软雅黑" panose="020B0503020204020204" pitchFamily="34" charset="-122"/>
                  <a:ea typeface="微软雅黑" panose="020B0503020204020204" pitchFamily="34" charset="-122"/>
                </a:rPr>
                <a:t>一</a:t>
              </a:r>
              <a:endParaRPr lang="zh-CN" altLang="en-US">
                <a:solidFill>
                  <a:schemeClr val="bg1"/>
                </a:solidFill>
                <a:latin typeface="Calibri" panose="020F0502020204030204" charset="0"/>
              </a:endParaRPr>
            </a:p>
          </p:txBody>
        </p:sp>
      </p:grpSp>
      <p:grpSp>
        <p:nvGrpSpPr>
          <p:cNvPr id="8" name="组合 7"/>
          <p:cNvGrpSpPr/>
          <p:nvPr/>
        </p:nvGrpSpPr>
        <p:grpSpPr>
          <a:xfrm>
            <a:off x="1494822" y="3147814"/>
            <a:ext cx="5975350" cy="541338"/>
            <a:chOff x="1488405" y="2479352"/>
            <a:chExt cx="5975350" cy="541338"/>
          </a:xfrm>
        </p:grpSpPr>
        <p:sp>
          <p:nvSpPr>
            <p:cNvPr id="9" name="矩形 8"/>
            <p:cNvSpPr/>
            <p:nvPr/>
          </p:nvSpPr>
          <p:spPr>
            <a:xfrm>
              <a:off x="2483768" y="2479352"/>
              <a:ext cx="4979987" cy="541338"/>
            </a:xfrm>
            <a:prstGeom prst="rect">
              <a:avLst/>
            </a:prstGeom>
            <a:solidFill>
              <a:schemeClr val="bg1">
                <a:lumMod val="50000"/>
              </a:schemeClr>
            </a:solidFill>
          </p:spPr>
          <p:txBody>
            <a:bodyPr anchor="ctr"/>
            <a:lstStyle/>
            <a:p>
              <a:r>
                <a:rPr lang="zh-CN" altLang="en-US" b="1" dirty="0">
                  <a:solidFill>
                    <a:schemeClr val="bg1"/>
                  </a:solidFill>
                  <a:latin typeface="微软雅黑" panose="020B0503020204020204" pitchFamily="34" charset="-122"/>
                  <a:ea typeface="微软雅黑" panose="020B0503020204020204" pitchFamily="34" charset="-122"/>
                </a:rPr>
                <a:t>大数据精准营销云化平台</a:t>
              </a:r>
              <a:r>
                <a:rPr lang="zh-CN" altLang="en-US" b="1" dirty="0" smtClean="0">
                  <a:solidFill>
                    <a:schemeClr val="bg1"/>
                  </a:solidFill>
                  <a:latin typeface="微软雅黑" panose="020B0503020204020204" pitchFamily="34" charset="-122"/>
                  <a:ea typeface="微软雅黑" panose="020B0503020204020204" pitchFamily="34" charset="-122"/>
                </a:rPr>
                <a:t>功能</a:t>
              </a:r>
              <a:r>
                <a:rPr lang="zh-CN" altLang="en-US" b="1" dirty="0">
                  <a:solidFill>
                    <a:schemeClr val="bg1"/>
                  </a:solidFill>
                  <a:latin typeface="微软雅黑" panose="020B0503020204020204" pitchFamily="34" charset="-122"/>
                  <a:ea typeface="微软雅黑" panose="020B0503020204020204" pitchFamily="34" charset="-122"/>
                </a:rPr>
                <a:t>详述</a:t>
              </a:r>
            </a:p>
          </p:txBody>
        </p:sp>
        <p:sp>
          <p:nvSpPr>
            <p:cNvPr id="12" name="矩形 11"/>
            <p:cNvSpPr/>
            <p:nvPr/>
          </p:nvSpPr>
          <p:spPr>
            <a:xfrm>
              <a:off x="1488405" y="2479352"/>
              <a:ext cx="696913" cy="541338"/>
            </a:xfrm>
            <a:prstGeom prst="rect">
              <a:avLst/>
            </a:prstGeom>
            <a:solidFill>
              <a:schemeClr val="bg1">
                <a:lumMod val="50000"/>
              </a:schemeClr>
            </a:solidFill>
          </p:spPr>
          <p:txBody>
            <a:bodyPr anchor="ctr"/>
            <a:lstStyle/>
            <a:p>
              <a:pPr algn="ctr">
                <a:defRPr/>
              </a:pPr>
              <a:r>
                <a:rPr lang="zh-CN" altLang="en-US" b="1" dirty="0" smtClean="0">
                  <a:solidFill>
                    <a:schemeClr val="bg1"/>
                  </a:solidFill>
                  <a:latin typeface="微软雅黑" panose="020B0503020204020204" pitchFamily="34" charset="-122"/>
                  <a:ea typeface="微软雅黑" panose="020B0503020204020204" pitchFamily="34" charset="-122"/>
                </a:rPr>
                <a:t>二</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营销活动</a:t>
            </a:r>
            <a:r>
              <a:rPr lang="en-US" altLang="zh-CN" dirty="0" smtClean="0"/>
              <a:t>-</a:t>
            </a:r>
            <a:r>
              <a:rPr lang="zh-CN" altLang="en-US" dirty="0"/>
              <a:t>活动跟踪</a:t>
            </a:r>
          </a:p>
        </p:txBody>
      </p:sp>
      <p:sp>
        <p:nvSpPr>
          <p:cNvPr id="4" name="文本框 12"/>
          <p:cNvSpPr txBox="1"/>
          <p:nvPr/>
        </p:nvSpPr>
        <p:spPr>
          <a:xfrm>
            <a:off x="1619674" y="756368"/>
            <a:ext cx="1368152"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2</a:t>
            </a:r>
            <a:r>
              <a:rPr lang="zh-CN" altLang="en-US" dirty="0"/>
              <a:t>、渠道配置</a:t>
            </a:r>
          </a:p>
        </p:txBody>
      </p:sp>
      <p:sp>
        <p:nvSpPr>
          <p:cNvPr id="5" name="文本框 36"/>
          <p:cNvSpPr txBox="1"/>
          <p:nvPr/>
        </p:nvSpPr>
        <p:spPr>
          <a:xfrm>
            <a:off x="176690" y="771552"/>
            <a:ext cx="1422111"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1</a:t>
            </a:r>
            <a:r>
              <a:rPr lang="zh-CN" altLang="en-US" dirty="0"/>
              <a:t>、活动定义</a:t>
            </a:r>
          </a:p>
        </p:txBody>
      </p:sp>
      <p:sp>
        <p:nvSpPr>
          <p:cNvPr id="6" name="文本框 37"/>
          <p:cNvSpPr txBox="1"/>
          <p:nvPr/>
        </p:nvSpPr>
        <p:spPr>
          <a:xfrm>
            <a:off x="4427985" y="750546"/>
            <a:ext cx="1296144" cy="237029"/>
          </a:xfrm>
          <a:prstGeom prst="rect">
            <a:avLst/>
          </a:prstGeom>
          <a:solidFill>
            <a:schemeClr val="tx2">
              <a:lumMod val="60000"/>
              <a:lumOff val="40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4</a:t>
            </a:r>
            <a:r>
              <a:rPr lang="zh-CN" altLang="en-US" dirty="0"/>
              <a:t>、活动跟踪</a:t>
            </a:r>
          </a:p>
        </p:txBody>
      </p:sp>
      <p:sp>
        <p:nvSpPr>
          <p:cNvPr id="7" name="文本框 37"/>
          <p:cNvSpPr txBox="1"/>
          <p:nvPr/>
        </p:nvSpPr>
        <p:spPr>
          <a:xfrm>
            <a:off x="3048917" y="756366"/>
            <a:ext cx="1307061"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3</a:t>
            </a:r>
            <a:r>
              <a:rPr lang="zh-CN" altLang="en-US" sz="1400" dirty="0">
                <a:solidFill>
                  <a:schemeClr val="bg1"/>
                </a:solidFill>
              </a:rPr>
              <a:t>、活动审批</a:t>
            </a:r>
          </a:p>
        </p:txBody>
      </p:sp>
      <p:sp>
        <p:nvSpPr>
          <p:cNvPr id="8" name="文本框 37"/>
          <p:cNvSpPr txBox="1"/>
          <p:nvPr/>
        </p:nvSpPr>
        <p:spPr>
          <a:xfrm>
            <a:off x="5796138" y="749070"/>
            <a:ext cx="1224136"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5</a:t>
            </a:r>
            <a:r>
              <a:rPr lang="zh-CN" altLang="en-US" sz="1400" dirty="0">
                <a:solidFill>
                  <a:schemeClr val="bg1"/>
                </a:solidFill>
              </a:rPr>
              <a:t>、渠道执行</a:t>
            </a:r>
          </a:p>
        </p:txBody>
      </p:sp>
      <p:sp>
        <p:nvSpPr>
          <p:cNvPr id="9" name="文本框 37"/>
          <p:cNvSpPr txBox="1"/>
          <p:nvPr/>
        </p:nvSpPr>
        <p:spPr>
          <a:xfrm>
            <a:off x="7092282" y="743758"/>
            <a:ext cx="1224136"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6</a:t>
            </a:r>
            <a:r>
              <a:rPr lang="zh-CN" altLang="en-US" sz="1400" dirty="0">
                <a:solidFill>
                  <a:schemeClr val="bg1"/>
                </a:solidFill>
              </a:rPr>
              <a:t>、效果评估</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11962" y="1008579"/>
            <a:ext cx="4826551" cy="27201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6690" y="1025966"/>
            <a:ext cx="4043517" cy="13426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8" name="TextBox 17"/>
          <p:cNvSpPr txBox="1"/>
          <p:nvPr/>
        </p:nvSpPr>
        <p:spPr>
          <a:xfrm>
            <a:off x="176689" y="2427736"/>
            <a:ext cx="4035272" cy="2723819"/>
          </a:xfrm>
          <a:prstGeom prst="rect">
            <a:avLst/>
          </a:prstGeom>
          <a:noFill/>
          <a:ln>
            <a:solidFill>
              <a:srgbClr val="C00000"/>
            </a:solidFill>
          </a:ln>
        </p:spPr>
        <p:txBody>
          <a:bodyPr wrap="square" lIns="91436" tIns="45718" rIns="91436" bIns="45718" rtlCol="0">
            <a:spAutoFit/>
          </a:bodyPr>
          <a:lstStyle/>
          <a:p>
            <a:pPr marL="285750" indent="-285750">
              <a:lnSpc>
                <a:spcPct val="150000"/>
              </a:lnSpc>
              <a:buClr>
                <a:srgbClr val="C00000"/>
              </a:buClr>
              <a:buFont typeface="Wingdings" panose="05000000000000000000" pitchFamily="2" charset="2"/>
              <a:buChar char="ü"/>
            </a:pPr>
            <a:r>
              <a:rPr lang="zh-CN" altLang="en-US" sz="1400" dirty="0"/>
              <a:t>访问路径：活动列表</a:t>
            </a:r>
            <a:r>
              <a:rPr lang="en-US" altLang="zh-CN" sz="1400" dirty="0"/>
              <a:t>&gt;</a:t>
            </a:r>
            <a:r>
              <a:rPr lang="zh-CN" altLang="en-US" sz="1400" dirty="0"/>
              <a:t>活动跟踪</a:t>
            </a:r>
            <a:endParaRPr lang="en-US" altLang="zh-CN" sz="1400" dirty="0"/>
          </a:p>
          <a:p>
            <a:pPr marL="285750" indent="-285750">
              <a:lnSpc>
                <a:spcPct val="150000"/>
              </a:lnSpc>
              <a:buClr>
                <a:srgbClr val="C00000"/>
              </a:buClr>
              <a:buFont typeface="Wingdings" panose="05000000000000000000" pitchFamily="2" charset="2"/>
              <a:buChar char="ü"/>
            </a:pPr>
            <a:r>
              <a:rPr lang="zh-CN" altLang="en-US" sz="1400" dirty="0"/>
              <a:t>过滤用户数</a:t>
            </a:r>
            <a:r>
              <a:rPr lang="en-US" altLang="zh-CN" sz="1400" dirty="0"/>
              <a:t>=</a:t>
            </a:r>
            <a:r>
              <a:rPr lang="zh-CN" altLang="en-US" sz="1400" dirty="0"/>
              <a:t>免打扰过滤用户数</a:t>
            </a:r>
            <a:r>
              <a:rPr lang="en-US" altLang="zh-CN" sz="1400" dirty="0"/>
              <a:t>+</a:t>
            </a:r>
            <a:r>
              <a:rPr lang="zh-CN" altLang="en-US" sz="1400" dirty="0"/>
              <a:t>成功过滤用户数</a:t>
            </a:r>
            <a:r>
              <a:rPr lang="en-US" altLang="zh-CN" sz="1400" dirty="0"/>
              <a:t>+</a:t>
            </a:r>
            <a:r>
              <a:rPr lang="zh-CN" altLang="en-US" sz="1400" dirty="0"/>
              <a:t>规则过滤用户数</a:t>
            </a:r>
            <a:endParaRPr lang="en-US" altLang="zh-CN" sz="1400" dirty="0"/>
          </a:p>
          <a:p>
            <a:pPr marL="285750" indent="-285750">
              <a:lnSpc>
                <a:spcPct val="150000"/>
              </a:lnSpc>
              <a:buClr>
                <a:srgbClr val="C00000"/>
              </a:buClr>
              <a:buFont typeface="Wingdings" panose="05000000000000000000" pitchFamily="2" charset="2"/>
              <a:buChar char="ü"/>
            </a:pPr>
            <a:r>
              <a:rPr lang="zh-CN" altLang="en-US" sz="1400" dirty="0"/>
              <a:t>免打扰过滤用户数：剔除免打扰用户</a:t>
            </a:r>
            <a:endParaRPr lang="en-US" altLang="zh-CN" sz="1400" dirty="0"/>
          </a:p>
          <a:p>
            <a:pPr marL="285750" indent="-285750">
              <a:lnSpc>
                <a:spcPct val="150000"/>
              </a:lnSpc>
              <a:buClr>
                <a:srgbClr val="C00000"/>
              </a:buClr>
              <a:buFont typeface="Wingdings" panose="05000000000000000000" pitchFamily="2" charset="2"/>
              <a:buChar char="ü"/>
            </a:pPr>
            <a:r>
              <a:rPr lang="zh-CN" altLang="en-US" sz="1400" dirty="0"/>
              <a:t>成功过滤用户数：根据活动定义选择的成功标准所过滤用户数</a:t>
            </a:r>
            <a:endParaRPr lang="en-US" altLang="zh-CN" sz="1400" dirty="0"/>
          </a:p>
          <a:p>
            <a:pPr marL="285750" indent="-285750">
              <a:lnSpc>
                <a:spcPct val="150000"/>
              </a:lnSpc>
              <a:buClr>
                <a:srgbClr val="C00000"/>
              </a:buClr>
              <a:buFont typeface="Wingdings" panose="05000000000000000000" pitchFamily="2" charset="2"/>
              <a:buChar char="ü"/>
            </a:pPr>
            <a:r>
              <a:rPr lang="zh-CN" altLang="en-US" sz="1400" dirty="0"/>
              <a:t>规则过滤用户数：根据活动定义选择的划配规则所过滤用户数</a:t>
            </a:r>
            <a:endParaRPr lang="en-US" altLang="zh-CN" sz="1400" dirty="0"/>
          </a:p>
        </p:txBody>
      </p:sp>
      <p:sp>
        <p:nvSpPr>
          <p:cNvPr id="19" name="TextBox 18"/>
          <p:cNvSpPr txBox="1"/>
          <p:nvPr/>
        </p:nvSpPr>
        <p:spPr>
          <a:xfrm>
            <a:off x="4442089" y="3766563"/>
            <a:ext cx="4035272" cy="750203"/>
          </a:xfrm>
          <a:prstGeom prst="rect">
            <a:avLst/>
          </a:prstGeom>
          <a:noFill/>
          <a:ln>
            <a:solidFill>
              <a:srgbClr val="C00000"/>
            </a:solidFill>
          </a:ln>
        </p:spPr>
        <p:txBody>
          <a:bodyPr wrap="square" lIns="91436" tIns="45718" rIns="91436" bIns="45718" rtlCol="0">
            <a:spAutoFit/>
          </a:bodyPr>
          <a:lstStyle/>
          <a:p>
            <a:pPr>
              <a:lnSpc>
                <a:spcPct val="150000"/>
              </a:lnSpc>
            </a:pPr>
            <a:r>
              <a:rPr lang="zh-CN" altLang="en-US" sz="1400" dirty="0"/>
              <a:t>访问路径</a:t>
            </a:r>
            <a:r>
              <a:rPr lang="zh-CN" altLang="en-US" sz="1400" dirty="0" smtClean="0"/>
              <a:t>：常规营销</a:t>
            </a:r>
            <a:r>
              <a:rPr lang="en-US" altLang="zh-CN" sz="1400" dirty="0" smtClean="0"/>
              <a:t>&gt;</a:t>
            </a:r>
            <a:r>
              <a:rPr lang="zh-CN" altLang="en-US" sz="1400" dirty="0"/>
              <a:t>活动监控</a:t>
            </a:r>
            <a:endParaRPr lang="en-US" altLang="zh-CN" sz="1400" dirty="0"/>
          </a:p>
          <a:p>
            <a:pPr>
              <a:lnSpc>
                <a:spcPct val="150000"/>
              </a:lnSpc>
            </a:pPr>
            <a:r>
              <a:rPr lang="zh-CN" altLang="en-US" sz="1400" dirty="0"/>
              <a:t>功能简介：实时调度活动生成工单优先级</a:t>
            </a:r>
            <a:endParaRPr lang="en-US" altLang="zh-CN" sz="1400"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11560" y="108354"/>
            <a:ext cx="6804744" cy="486965"/>
          </a:xfrm>
        </p:spPr>
        <p:txBody>
          <a:bodyPr/>
          <a:lstStyle/>
          <a:p>
            <a:r>
              <a:rPr lang="zh-CN" altLang="en-US" dirty="0" smtClean="0"/>
              <a:t>营销活动</a:t>
            </a:r>
            <a:r>
              <a:rPr lang="en-US" altLang="zh-CN" dirty="0" smtClean="0"/>
              <a:t>-</a:t>
            </a:r>
            <a:r>
              <a:rPr lang="zh-CN" altLang="en-US" dirty="0"/>
              <a:t>渠道执行</a:t>
            </a:r>
          </a:p>
        </p:txBody>
      </p:sp>
      <p:sp>
        <p:nvSpPr>
          <p:cNvPr id="5" name="文本框 12"/>
          <p:cNvSpPr txBox="1"/>
          <p:nvPr/>
        </p:nvSpPr>
        <p:spPr>
          <a:xfrm>
            <a:off x="1619674" y="756368"/>
            <a:ext cx="1368152"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2</a:t>
            </a:r>
            <a:r>
              <a:rPr lang="zh-CN" altLang="en-US" dirty="0"/>
              <a:t>、渠道配置</a:t>
            </a:r>
          </a:p>
        </p:txBody>
      </p:sp>
      <p:sp>
        <p:nvSpPr>
          <p:cNvPr id="6" name="文本框 36"/>
          <p:cNvSpPr txBox="1"/>
          <p:nvPr/>
        </p:nvSpPr>
        <p:spPr>
          <a:xfrm>
            <a:off x="176690" y="771552"/>
            <a:ext cx="1422111"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1</a:t>
            </a:r>
            <a:r>
              <a:rPr lang="zh-CN" altLang="en-US" dirty="0"/>
              <a:t>、活动定义</a:t>
            </a:r>
          </a:p>
        </p:txBody>
      </p:sp>
      <p:sp>
        <p:nvSpPr>
          <p:cNvPr id="7" name="文本框 37"/>
          <p:cNvSpPr txBox="1"/>
          <p:nvPr/>
        </p:nvSpPr>
        <p:spPr>
          <a:xfrm>
            <a:off x="4427985" y="750546"/>
            <a:ext cx="1296144"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4</a:t>
            </a:r>
            <a:r>
              <a:rPr lang="zh-CN" altLang="en-US" dirty="0"/>
              <a:t>、活动跟踪</a:t>
            </a:r>
          </a:p>
        </p:txBody>
      </p:sp>
      <p:sp>
        <p:nvSpPr>
          <p:cNvPr id="8" name="文本框 37"/>
          <p:cNvSpPr txBox="1"/>
          <p:nvPr/>
        </p:nvSpPr>
        <p:spPr>
          <a:xfrm>
            <a:off x="3048917" y="756366"/>
            <a:ext cx="1307061"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3</a:t>
            </a:r>
            <a:r>
              <a:rPr lang="zh-CN" altLang="en-US" sz="1400" dirty="0">
                <a:solidFill>
                  <a:schemeClr val="bg1"/>
                </a:solidFill>
              </a:rPr>
              <a:t>、活动审批</a:t>
            </a:r>
          </a:p>
        </p:txBody>
      </p:sp>
      <p:sp>
        <p:nvSpPr>
          <p:cNvPr id="9" name="文本框 37"/>
          <p:cNvSpPr txBox="1"/>
          <p:nvPr/>
        </p:nvSpPr>
        <p:spPr>
          <a:xfrm>
            <a:off x="5796138" y="749070"/>
            <a:ext cx="1224136" cy="237029"/>
          </a:xfrm>
          <a:prstGeom prst="rect">
            <a:avLst/>
          </a:prstGeom>
          <a:solidFill>
            <a:schemeClr val="tx2">
              <a:lumMod val="60000"/>
              <a:lumOff val="40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5</a:t>
            </a:r>
            <a:r>
              <a:rPr lang="zh-CN" altLang="en-US" dirty="0"/>
              <a:t>、渠道执行</a:t>
            </a:r>
          </a:p>
        </p:txBody>
      </p:sp>
      <p:sp>
        <p:nvSpPr>
          <p:cNvPr id="10" name="文本框 37"/>
          <p:cNvSpPr txBox="1"/>
          <p:nvPr/>
        </p:nvSpPr>
        <p:spPr>
          <a:xfrm>
            <a:off x="7092282" y="743758"/>
            <a:ext cx="1224136"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6</a:t>
            </a:r>
            <a:r>
              <a:rPr lang="zh-CN" altLang="en-US" sz="1400" dirty="0">
                <a:solidFill>
                  <a:schemeClr val="bg1"/>
                </a:solidFill>
              </a:rPr>
              <a:t>、效果评估</a:t>
            </a:r>
          </a:p>
        </p:txBody>
      </p:sp>
      <p:sp>
        <p:nvSpPr>
          <p:cNvPr id="11" name="矩形 10"/>
          <p:cNvSpPr/>
          <p:nvPr/>
        </p:nvSpPr>
        <p:spPr>
          <a:xfrm>
            <a:off x="176688" y="1059582"/>
            <a:ext cx="864096" cy="290074"/>
          </a:xfrm>
          <a:prstGeom prst="rect">
            <a:avLst/>
          </a:prstGeom>
          <a:solidFill>
            <a:schemeClr val="accent2"/>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6" tIns="45718" rIns="91436" bIns="45718" rtlCol="0" anchor="t" anchorCtr="0"/>
          <a:lstStyle/>
          <a:p>
            <a:pPr algn="ctr">
              <a:lnSpc>
                <a:spcPct val="150000"/>
              </a:lnSpc>
              <a:buClr>
                <a:srgbClr val="C00000"/>
              </a:buClr>
            </a:pPr>
            <a:r>
              <a:rPr lang="zh-CN" altLang="en-US" sz="1200" dirty="0">
                <a:solidFill>
                  <a:schemeClr val="bg1"/>
                </a:solidFill>
              </a:rPr>
              <a:t>客户经理</a:t>
            </a:r>
          </a:p>
        </p:txBody>
      </p:sp>
      <p:sp>
        <p:nvSpPr>
          <p:cNvPr id="12" name="TextBox 11"/>
          <p:cNvSpPr txBox="1"/>
          <p:nvPr/>
        </p:nvSpPr>
        <p:spPr>
          <a:xfrm>
            <a:off x="1052244" y="1059584"/>
            <a:ext cx="2808312" cy="311621"/>
          </a:xfrm>
          <a:prstGeom prst="rect">
            <a:avLst/>
          </a:prstGeom>
          <a:noFill/>
        </p:spPr>
        <p:txBody>
          <a:bodyPr wrap="square" lIns="91436" tIns="45718" rIns="91436" bIns="45718" rtlCol="0">
            <a:spAutoFit/>
          </a:bodyPr>
          <a:lstStyle/>
          <a:p>
            <a:r>
              <a:rPr lang="zh-CN" altLang="en-US" sz="1400" dirty="0"/>
              <a:t>访问路径：我的任务</a:t>
            </a:r>
            <a:r>
              <a:rPr lang="en-US" altLang="zh-CN" sz="1400" dirty="0"/>
              <a:t>&gt;</a:t>
            </a:r>
            <a:r>
              <a:rPr lang="zh-CN" altLang="en-US" sz="1400" dirty="0"/>
              <a:t>工单调配</a:t>
            </a:r>
          </a:p>
        </p:txBody>
      </p:sp>
      <p:sp>
        <p:nvSpPr>
          <p:cNvPr id="20" name="TextBox 19"/>
          <p:cNvSpPr txBox="1"/>
          <p:nvPr/>
        </p:nvSpPr>
        <p:spPr>
          <a:xfrm>
            <a:off x="4067944" y="3147814"/>
            <a:ext cx="4512847" cy="1754326"/>
          </a:xfrm>
          <a:prstGeom prst="rect">
            <a:avLst/>
          </a:prstGeom>
          <a:noFill/>
          <a:ln>
            <a:solidFill>
              <a:srgbClr val="C00000"/>
            </a:solidFill>
          </a:ln>
        </p:spPr>
        <p:txBody>
          <a:bodyPr wrap="square" lIns="91436" tIns="45718" rIns="91436" bIns="45718" rtlCol="0">
            <a:spAutoFit/>
          </a:bodyPr>
          <a:lstStyle/>
          <a:p>
            <a:pPr marL="285750" indent="-285750">
              <a:lnSpc>
                <a:spcPct val="150000"/>
              </a:lnSpc>
              <a:buClr>
                <a:srgbClr val="C00000"/>
              </a:buClr>
              <a:buFont typeface="Wingdings" panose="05000000000000000000" pitchFamily="2" charset="2"/>
              <a:buChar char="ü"/>
            </a:pPr>
            <a:r>
              <a:rPr lang="zh-CN" altLang="en-US" sz="1200" dirty="0"/>
              <a:t>按规则分配</a:t>
            </a:r>
            <a:endParaRPr lang="en-US" altLang="zh-CN" sz="1200" dirty="0"/>
          </a:p>
          <a:p>
            <a:pPr marL="228600" indent="-228600">
              <a:lnSpc>
                <a:spcPct val="150000"/>
              </a:lnSpc>
              <a:buClr>
                <a:srgbClr val="C00000"/>
              </a:buClr>
              <a:buFont typeface="+mj-ea"/>
              <a:buAutoNum type="circleNumDbPlain"/>
            </a:pPr>
            <a:r>
              <a:rPr lang="zh-CN" altLang="en-US" sz="1200" dirty="0"/>
              <a:t>按收入归属分配</a:t>
            </a:r>
            <a:endParaRPr lang="en-US" altLang="zh-CN" sz="1200" dirty="0"/>
          </a:p>
          <a:p>
            <a:pPr marL="228600" indent="-228600">
              <a:lnSpc>
                <a:spcPct val="150000"/>
              </a:lnSpc>
              <a:buClr>
                <a:srgbClr val="C00000"/>
              </a:buClr>
              <a:buFont typeface="+mj-ea"/>
              <a:buAutoNum type="circleNumDbPlain"/>
            </a:pPr>
            <a:r>
              <a:rPr lang="zh-CN" altLang="en-US" sz="1200" dirty="0"/>
              <a:t>平均分配（将工单平均分配给已经选择的目标对象）</a:t>
            </a:r>
            <a:endParaRPr lang="en-US" altLang="zh-CN" sz="1200" dirty="0"/>
          </a:p>
          <a:p>
            <a:pPr marL="228600" indent="-228600">
              <a:lnSpc>
                <a:spcPct val="150000"/>
              </a:lnSpc>
              <a:buClr>
                <a:srgbClr val="C00000"/>
              </a:buClr>
              <a:buFont typeface="+mj-ea"/>
              <a:buAutoNum type="circleNumDbPlain"/>
            </a:pPr>
            <a:r>
              <a:rPr lang="zh-CN" altLang="en-US" sz="1200" dirty="0"/>
              <a:t>自定义</a:t>
            </a:r>
            <a:endParaRPr lang="en-US" altLang="zh-CN" sz="1200" dirty="0"/>
          </a:p>
          <a:p>
            <a:pPr marL="228600" indent="-228600">
              <a:lnSpc>
                <a:spcPct val="150000"/>
              </a:lnSpc>
              <a:buClr>
                <a:srgbClr val="C00000"/>
              </a:buClr>
              <a:buFont typeface="+mj-ea"/>
              <a:buAutoNum type="circleNumDbPlain"/>
            </a:pPr>
            <a:r>
              <a:rPr lang="zh-CN" altLang="en-US" sz="1200" dirty="0"/>
              <a:t>按</a:t>
            </a:r>
            <a:r>
              <a:rPr lang="en-US" altLang="zh-CN" sz="1200" dirty="0"/>
              <a:t>ARPU</a:t>
            </a:r>
            <a:r>
              <a:rPr lang="zh-CN" altLang="en-US" sz="1200" dirty="0"/>
              <a:t>值平均分配</a:t>
            </a:r>
            <a:endParaRPr lang="en-US" altLang="zh-CN" sz="1200" dirty="0"/>
          </a:p>
          <a:p>
            <a:pPr marL="285750" indent="-285750">
              <a:lnSpc>
                <a:spcPct val="150000"/>
              </a:lnSpc>
              <a:buClr>
                <a:srgbClr val="C00000"/>
              </a:buClr>
              <a:buFont typeface="Wingdings" panose="05000000000000000000" pitchFamily="2" charset="2"/>
              <a:buChar char="ü"/>
            </a:pPr>
            <a:r>
              <a:rPr lang="zh-CN" altLang="en-US" sz="1200" dirty="0"/>
              <a:t>按明细分配</a:t>
            </a:r>
            <a:endParaRPr lang="en-US" altLang="zh-CN" sz="1200" dirty="0"/>
          </a:p>
        </p:txBody>
      </p:sp>
      <p:pic>
        <p:nvPicPr>
          <p:cNvPr id="1026" name="Picture 2"/>
          <p:cNvPicPr>
            <a:picLocks noChangeAspect="1" noChangeArrowheads="1"/>
          </p:cNvPicPr>
          <p:nvPr/>
        </p:nvPicPr>
        <p:blipFill>
          <a:blip r:embed="rId2" cstate="print"/>
          <a:srcRect/>
          <a:stretch>
            <a:fillRect/>
          </a:stretch>
        </p:blipFill>
        <p:spPr bwMode="auto">
          <a:xfrm>
            <a:off x="179512" y="1681840"/>
            <a:ext cx="3600400" cy="2690110"/>
          </a:xfrm>
          <a:prstGeom prst="rect">
            <a:avLst/>
          </a:prstGeom>
          <a:noFill/>
          <a:ln w="9525">
            <a:noFill/>
            <a:miter lim="800000"/>
            <a:headEnd/>
            <a:tailEnd/>
          </a:ln>
        </p:spPr>
      </p:pic>
      <p:cxnSp>
        <p:nvCxnSpPr>
          <p:cNvPr id="17" name="直接箭头连接符 16"/>
          <p:cNvCxnSpPr/>
          <p:nvPr/>
        </p:nvCxnSpPr>
        <p:spPr>
          <a:xfrm flipV="1">
            <a:off x="3347864" y="1779662"/>
            <a:ext cx="720080" cy="86409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cstate="print"/>
          <a:srcRect/>
          <a:stretch>
            <a:fillRect/>
          </a:stretch>
        </p:blipFill>
        <p:spPr bwMode="auto">
          <a:xfrm>
            <a:off x="4067944" y="1131590"/>
            <a:ext cx="4392488" cy="194421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11560" y="108354"/>
            <a:ext cx="6804744" cy="486965"/>
          </a:xfrm>
        </p:spPr>
        <p:txBody>
          <a:bodyPr/>
          <a:lstStyle/>
          <a:p>
            <a:r>
              <a:rPr lang="zh-CN" altLang="en-US" dirty="0" smtClean="0"/>
              <a:t>营销活动</a:t>
            </a:r>
            <a:r>
              <a:rPr lang="en-US" altLang="zh-CN" dirty="0" smtClean="0"/>
              <a:t>-</a:t>
            </a:r>
            <a:r>
              <a:rPr lang="zh-CN" altLang="en-US" dirty="0"/>
              <a:t>渠道执行</a:t>
            </a:r>
          </a:p>
        </p:txBody>
      </p:sp>
      <p:sp>
        <p:nvSpPr>
          <p:cNvPr id="5" name="文本框 12"/>
          <p:cNvSpPr txBox="1"/>
          <p:nvPr/>
        </p:nvSpPr>
        <p:spPr>
          <a:xfrm>
            <a:off x="1619674" y="756368"/>
            <a:ext cx="1368152"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2</a:t>
            </a:r>
            <a:r>
              <a:rPr lang="zh-CN" altLang="en-US" dirty="0"/>
              <a:t>、渠道配置</a:t>
            </a:r>
          </a:p>
        </p:txBody>
      </p:sp>
      <p:sp>
        <p:nvSpPr>
          <p:cNvPr id="6" name="文本框 36"/>
          <p:cNvSpPr txBox="1"/>
          <p:nvPr/>
        </p:nvSpPr>
        <p:spPr>
          <a:xfrm>
            <a:off x="176690" y="771552"/>
            <a:ext cx="1422111"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1</a:t>
            </a:r>
            <a:r>
              <a:rPr lang="zh-CN" altLang="en-US" dirty="0"/>
              <a:t>、活动定义</a:t>
            </a:r>
          </a:p>
        </p:txBody>
      </p:sp>
      <p:sp>
        <p:nvSpPr>
          <p:cNvPr id="7" name="文本框 37"/>
          <p:cNvSpPr txBox="1"/>
          <p:nvPr/>
        </p:nvSpPr>
        <p:spPr>
          <a:xfrm>
            <a:off x="4427985" y="750546"/>
            <a:ext cx="1296144"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4</a:t>
            </a:r>
            <a:r>
              <a:rPr lang="zh-CN" altLang="en-US" dirty="0"/>
              <a:t>、活动跟踪</a:t>
            </a:r>
          </a:p>
        </p:txBody>
      </p:sp>
      <p:sp>
        <p:nvSpPr>
          <p:cNvPr id="8" name="文本框 37"/>
          <p:cNvSpPr txBox="1"/>
          <p:nvPr/>
        </p:nvSpPr>
        <p:spPr>
          <a:xfrm>
            <a:off x="3048917" y="756366"/>
            <a:ext cx="1307061"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3</a:t>
            </a:r>
            <a:r>
              <a:rPr lang="zh-CN" altLang="en-US" sz="1400" dirty="0">
                <a:solidFill>
                  <a:schemeClr val="bg1"/>
                </a:solidFill>
              </a:rPr>
              <a:t>、活动审批</a:t>
            </a:r>
          </a:p>
        </p:txBody>
      </p:sp>
      <p:sp>
        <p:nvSpPr>
          <p:cNvPr id="9" name="文本框 37"/>
          <p:cNvSpPr txBox="1"/>
          <p:nvPr/>
        </p:nvSpPr>
        <p:spPr>
          <a:xfrm>
            <a:off x="5796138" y="749070"/>
            <a:ext cx="1224136" cy="237029"/>
          </a:xfrm>
          <a:prstGeom prst="rect">
            <a:avLst/>
          </a:prstGeom>
          <a:solidFill>
            <a:schemeClr val="tx2">
              <a:lumMod val="60000"/>
              <a:lumOff val="40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5</a:t>
            </a:r>
            <a:r>
              <a:rPr lang="zh-CN" altLang="en-US" dirty="0"/>
              <a:t>、渠道执行</a:t>
            </a:r>
          </a:p>
        </p:txBody>
      </p:sp>
      <p:sp>
        <p:nvSpPr>
          <p:cNvPr id="10" name="文本框 37"/>
          <p:cNvSpPr txBox="1"/>
          <p:nvPr/>
        </p:nvSpPr>
        <p:spPr>
          <a:xfrm>
            <a:off x="7092282" y="743758"/>
            <a:ext cx="1224136"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6</a:t>
            </a:r>
            <a:r>
              <a:rPr lang="zh-CN" altLang="en-US" sz="1400" dirty="0">
                <a:solidFill>
                  <a:schemeClr val="bg1"/>
                </a:solidFill>
              </a:rPr>
              <a:t>、效果评估</a:t>
            </a:r>
          </a:p>
        </p:txBody>
      </p:sp>
      <p:sp>
        <p:nvSpPr>
          <p:cNvPr id="15" name="矩形 14"/>
          <p:cNvSpPr/>
          <p:nvPr/>
        </p:nvSpPr>
        <p:spPr>
          <a:xfrm>
            <a:off x="176688" y="1059582"/>
            <a:ext cx="864096" cy="290074"/>
          </a:xfrm>
          <a:prstGeom prst="rect">
            <a:avLst/>
          </a:prstGeom>
          <a:solidFill>
            <a:schemeClr val="accent2"/>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6" tIns="45718" rIns="91436" bIns="45718" rtlCol="0" anchor="t" anchorCtr="0"/>
          <a:lstStyle/>
          <a:p>
            <a:pPr algn="ctr">
              <a:lnSpc>
                <a:spcPct val="150000"/>
              </a:lnSpc>
              <a:buClr>
                <a:srgbClr val="C00000"/>
              </a:buClr>
            </a:pPr>
            <a:r>
              <a:rPr lang="zh-CN" altLang="en-US" sz="1200" dirty="0">
                <a:solidFill>
                  <a:schemeClr val="bg1"/>
                </a:solidFill>
              </a:rPr>
              <a:t>客户经理</a:t>
            </a:r>
          </a:p>
        </p:txBody>
      </p:sp>
      <p:sp>
        <p:nvSpPr>
          <p:cNvPr id="16" name="TextBox 15"/>
          <p:cNvSpPr txBox="1"/>
          <p:nvPr/>
        </p:nvSpPr>
        <p:spPr>
          <a:xfrm>
            <a:off x="1052244" y="1059584"/>
            <a:ext cx="2808312" cy="311621"/>
          </a:xfrm>
          <a:prstGeom prst="rect">
            <a:avLst/>
          </a:prstGeom>
          <a:noFill/>
        </p:spPr>
        <p:txBody>
          <a:bodyPr wrap="square" lIns="91436" tIns="45718" rIns="91436" bIns="45718" rtlCol="0">
            <a:spAutoFit/>
          </a:bodyPr>
          <a:lstStyle/>
          <a:p>
            <a:r>
              <a:rPr lang="zh-CN" altLang="en-US" sz="1400" dirty="0"/>
              <a:t>访问路径：我的任务</a:t>
            </a:r>
            <a:r>
              <a:rPr lang="en-US" altLang="zh-CN" sz="1400" dirty="0"/>
              <a:t>&gt;</a:t>
            </a:r>
            <a:r>
              <a:rPr lang="zh-CN" altLang="en-US" sz="1400" dirty="0"/>
              <a:t>任务列表</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6689" y="1491631"/>
            <a:ext cx="4467320" cy="1800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6689" y="3363838"/>
            <a:ext cx="4467320" cy="16779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16016" y="1491633"/>
            <a:ext cx="4320480" cy="34563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11560" y="108354"/>
            <a:ext cx="6804744" cy="486965"/>
          </a:xfrm>
        </p:spPr>
        <p:txBody>
          <a:bodyPr/>
          <a:lstStyle/>
          <a:p>
            <a:r>
              <a:rPr lang="zh-CN" altLang="en-US" dirty="0" smtClean="0"/>
              <a:t>营销活动</a:t>
            </a:r>
            <a:r>
              <a:rPr lang="en-US" altLang="zh-CN" dirty="0" smtClean="0"/>
              <a:t>-</a:t>
            </a:r>
            <a:r>
              <a:rPr lang="zh-CN" altLang="en-US" dirty="0"/>
              <a:t>渠道执行</a:t>
            </a:r>
          </a:p>
        </p:txBody>
      </p:sp>
      <p:sp>
        <p:nvSpPr>
          <p:cNvPr id="5" name="文本框 12"/>
          <p:cNvSpPr txBox="1"/>
          <p:nvPr/>
        </p:nvSpPr>
        <p:spPr>
          <a:xfrm>
            <a:off x="1619674" y="756368"/>
            <a:ext cx="1368152"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2</a:t>
            </a:r>
            <a:r>
              <a:rPr lang="zh-CN" altLang="en-US" dirty="0"/>
              <a:t>、渠道配置</a:t>
            </a:r>
          </a:p>
        </p:txBody>
      </p:sp>
      <p:sp>
        <p:nvSpPr>
          <p:cNvPr id="6" name="文本框 36"/>
          <p:cNvSpPr txBox="1"/>
          <p:nvPr/>
        </p:nvSpPr>
        <p:spPr>
          <a:xfrm>
            <a:off x="176690" y="771552"/>
            <a:ext cx="1422111"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1</a:t>
            </a:r>
            <a:r>
              <a:rPr lang="zh-CN" altLang="en-US" dirty="0"/>
              <a:t>、活动定义</a:t>
            </a:r>
          </a:p>
        </p:txBody>
      </p:sp>
      <p:sp>
        <p:nvSpPr>
          <p:cNvPr id="7" name="文本框 37"/>
          <p:cNvSpPr txBox="1"/>
          <p:nvPr/>
        </p:nvSpPr>
        <p:spPr>
          <a:xfrm>
            <a:off x="4427985" y="750546"/>
            <a:ext cx="1296144"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4</a:t>
            </a:r>
            <a:r>
              <a:rPr lang="zh-CN" altLang="en-US" dirty="0"/>
              <a:t>、活动跟踪</a:t>
            </a:r>
          </a:p>
        </p:txBody>
      </p:sp>
      <p:sp>
        <p:nvSpPr>
          <p:cNvPr id="8" name="文本框 37"/>
          <p:cNvSpPr txBox="1"/>
          <p:nvPr/>
        </p:nvSpPr>
        <p:spPr>
          <a:xfrm>
            <a:off x="3048917" y="756366"/>
            <a:ext cx="1307061"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3</a:t>
            </a:r>
            <a:r>
              <a:rPr lang="zh-CN" altLang="en-US" sz="1400" dirty="0">
                <a:solidFill>
                  <a:schemeClr val="bg1"/>
                </a:solidFill>
              </a:rPr>
              <a:t>、活动审批</a:t>
            </a:r>
          </a:p>
        </p:txBody>
      </p:sp>
      <p:sp>
        <p:nvSpPr>
          <p:cNvPr id="9" name="文本框 37"/>
          <p:cNvSpPr txBox="1"/>
          <p:nvPr/>
        </p:nvSpPr>
        <p:spPr>
          <a:xfrm>
            <a:off x="5796138" y="749070"/>
            <a:ext cx="1224136" cy="237029"/>
          </a:xfrm>
          <a:prstGeom prst="rect">
            <a:avLst/>
          </a:prstGeom>
          <a:solidFill>
            <a:schemeClr val="tx2">
              <a:lumMod val="60000"/>
              <a:lumOff val="40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5</a:t>
            </a:r>
            <a:r>
              <a:rPr lang="zh-CN" altLang="en-US" dirty="0"/>
              <a:t>、渠道执行</a:t>
            </a:r>
          </a:p>
        </p:txBody>
      </p:sp>
      <p:sp>
        <p:nvSpPr>
          <p:cNvPr id="10" name="文本框 37"/>
          <p:cNvSpPr txBox="1"/>
          <p:nvPr/>
        </p:nvSpPr>
        <p:spPr>
          <a:xfrm>
            <a:off x="7092282" y="743758"/>
            <a:ext cx="1224136"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6</a:t>
            </a:r>
            <a:r>
              <a:rPr lang="zh-CN" altLang="en-US" sz="1400" dirty="0">
                <a:solidFill>
                  <a:schemeClr val="bg1"/>
                </a:solidFill>
              </a:rPr>
              <a:t>、效果评估</a:t>
            </a:r>
          </a:p>
        </p:txBody>
      </p:sp>
      <p:sp>
        <p:nvSpPr>
          <p:cNvPr id="11" name="矩形 10"/>
          <p:cNvSpPr/>
          <p:nvPr/>
        </p:nvSpPr>
        <p:spPr>
          <a:xfrm>
            <a:off x="723286" y="1131591"/>
            <a:ext cx="864096" cy="290074"/>
          </a:xfrm>
          <a:prstGeom prst="rect">
            <a:avLst/>
          </a:prstGeom>
          <a:solidFill>
            <a:schemeClr val="accent2"/>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6" tIns="45718" rIns="91436" bIns="45718" rtlCol="0" anchor="t" anchorCtr="0"/>
          <a:lstStyle/>
          <a:p>
            <a:pPr algn="ctr">
              <a:lnSpc>
                <a:spcPct val="150000"/>
              </a:lnSpc>
              <a:buClr>
                <a:srgbClr val="C00000"/>
              </a:buClr>
            </a:pPr>
            <a:r>
              <a:rPr lang="zh-CN" altLang="en-US" sz="1200" dirty="0">
                <a:solidFill>
                  <a:schemeClr val="bg1"/>
                </a:solidFill>
              </a:rPr>
              <a:t>微信</a:t>
            </a:r>
          </a:p>
        </p:txBody>
      </p:sp>
      <p:sp>
        <p:nvSpPr>
          <p:cNvPr id="16" name="矩形 15"/>
          <p:cNvSpPr/>
          <p:nvPr/>
        </p:nvSpPr>
        <p:spPr>
          <a:xfrm>
            <a:off x="2942295" y="1131591"/>
            <a:ext cx="864096" cy="290074"/>
          </a:xfrm>
          <a:prstGeom prst="rect">
            <a:avLst/>
          </a:prstGeom>
          <a:solidFill>
            <a:schemeClr val="accent2"/>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6" tIns="45718" rIns="91436" bIns="45718" rtlCol="0" anchor="t" anchorCtr="0"/>
          <a:lstStyle/>
          <a:p>
            <a:pPr algn="ctr">
              <a:lnSpc>
                <a:spcPct val="150000"/>
              </a:lnSpc>
              <a:buClr>
                <a:srgbClr val="C00000"/>
              </a:buClr>
            </a:pPr>
            <a:r>
              <a:rPr lang="zh-CN" altLang="en-US" sz="1200" dirty="0">
                <a:solidFill>
                  <a:schemeClr val="bg1"/>
                </a:solidFill>
              </a:rPr>
              <a:t>手厅</a:t>
            </a:r>
          </a:p>
        </p:txBody>
      </p:sp>
      <p:sp>
        <p:nvSpPr>
          <p:cNvPr id="17" name="矩形 16"/>
          <p:cNvSpPr/>
          <p:nvPr/>
        </p:nvSpPr>
        <p:spPr>
          <a:xfrm>
            <a:off x="5161304" y="1131591"/>
            <a:ext cx="864096" cy="290074"/>
          </a:xfrm>
          <a:prstGeom prst="rect">
            <a:avLst/>
          </a:prstGeom>
          <a:solidFill>
            <a:schemeClr val="accent2"/>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6" tIns="45718" rIns="91436" bIns="45718" rtlCol="0" anchor="t" anchorCtr="0"/>
          <a:lstStyle/>
          <a:p>
            <a:pPr algn="ctr">
              <a:lnSpc>
                <a:spcPct val="150000"/>
              </a:lnSpc>
              <a:buClr>
                <a:srgbClr val="C00000"/>
              </a:buClr>
            </a:pPr>
            <a:r>
              <a:rPr lang="zh-CN" altLang="en-US" sz="1200" dirty="0">
                <a:solidFill>
                  <a:schemeClr val="bg1"/>
                </a:solidFill>
              </a:rPr>
              <a:t>网厅</a:t>
            </a:r>
          </a:p>
        </p:txBody>
      </p:sp>
      <p:sp>
        <p:nvSpPr>
          <p:cNvPr id="18" name="矩形 17"/>
          <p:cNvSpPr/>
          <p:nvPr/>
        </p:nvSpPr>
        <p:spPr>
          <a:xfrm>
            <a:off x="7380312" y="1131591"/>
            <a:ext cx="864096" cy="290074"/>
          </a:xfrm>
          <a:prstGeom prst="rect">
            <a:avLst/>
          </a:prstGeom>
          <a:solidFill>
            <a:schemeClr val="accent2"/>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6" tIns="45718" rIns="91436" bIns="45718" rtlCol="0" anchor="t" anchorCtr="0"/>
          <a:lstStyle/>
          <a:p>
            <a:pPr algn="ctr">
              <a:lnSpc>
                <a:spcPct val="150000"/>
              </a:lnSpc>
              <a:buClr>
                <a:srgbClr val="C00000"/>
              </a:buClr>
            </a:pPr>
            <a:r>
              <a:rPr lang="zh-CN" altLang="en-US" sz="1200" dirty="0">
                <a:solidFill>
                  <a:schemeClr val="bg1"/>
                </a:solidFill>
              </a:rPr>
              <a:t>沃视窗</a:t>
            </a: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3" y="1598089"/>
            <a:ext cx="1832739" cy="21977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28836" y="1563640"/>
            <a:ext cx="1955133" cy="34757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229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89844" y="1563640"/>
            <a:ext cx="1518360" cy="34757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flipH="1">
            <a:off x="6978025" y="1598089"/>
            <a:ext cx="1668674" cy="30827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11560" y="108354"/>
            <a:ext cx="6804744" cy="486965"/>
          </a:xfrm>
        </p:spPr>
        <p:txBody>
          <a:bodyPr/>
          <a:lstStyle/>
          <a:p>
            <a:r>
              <a:rPr lang="zh-CN" altLang="en-US" dirty="0" smtClean="0"/>
              <a:t>营销活动</a:t>
            </a:r>
            <a:r>
              <a:rPr lang="en-US" altLang="zh-CN" dirty="0" smtClean="0"/>
              <a:t>-</a:t>
            </a:r>
            <a:r>
              <a:rPr lang="zh-CN" altLang="en-US" dirty="0"/>
              <a:t>效果评估</a:t>
            </a:r>
          </a:p>
        </p:txBody>
      </p:sp>
      <p:sp>
        <p:nvSpPr>
          <p:cNvPr id="5" name="文本框 12"/>
          <p:cNvSpPr txBox="1"/>
          <p:nvPr/>
        </p:nvSpPr>
        <p:spPr>
          <a:xfrm>
            <a:off x="1619674" y="756368"/>
            <a:ext cx="1368152"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2</a:t>
            </a:r>
            <a:r>
              <a:rPr lang="zh-CN" altLang="en-US" dirty="0"/>
              <a:t>、渠道配置</a:t>
            </a:r>
          </a:p>
        </p:txBody>
      </p:sp>
      <p:sp>
        <p:nvSpPr>
          <p:cNvPr id="6" name="文本框 36"/>
          <p:cNvSpPr txBox="1"/>
          <p:nvPr/>
        </p:nvSpPr>
        <p:spPr>
          <a:xfrm>
            <a:off x="176690" y="771552"/>
            <a:ext cx="1422111"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1</a:t>
            </a:r>
            <a:r>
              <a:rPr lang="zh-CN" altLang="en-US" dirty="0"/>
              <a:t>、活动定义</a:t>
            </a:r>
          </a:p>
        </p:txBody>
      </p:sp>
      <p:sp>
        <p:nvSpPr>
          <p:cNvPr id="7" name="文本框 37"/>
          <p:cNvSpPr txBox="1"/>
          <p:nvPr/>
        </p:nvSpPr>
        <p:spPr>
          <a:xfrm>
            <a:off x="4427985" y="750546"/>
            <a:ext cx="1296144"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4</a:t>
            </a:r>
            <a:r>
              <a:rPr lang="zh-CN" altLang="en-US" dirty="0"/>
              <a:t>、活动跟踪</a:t>
            </a:r>
          </a:p>
        </p:txBody>
      </p:sp>
      <p:sp>
        <p:nvSpPr>
          <p:cNvPr id="8" name="文本框 37"/>
          <p:cNvSpPr txBox="1"/>
          <p:nvPr/>
        </p:nvSpPr>
        <p:spPr>
          <a:xfrm>
            <a:off x="3048917" y="756366"/>
            <a:ext cx="1307061"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a:lvl1pPr>
          </a:lstStyle>
          <a:p>
            <a:r>
              <a:rPr lang="en-US" altLang="zh-CN" sz="1400" dirty="0">
                <a:solidFill>
                  <a:schemeClr val="bg1"/>
                </a:solidFill>
              </a:rPr>
              <a:t>3</a:t>
            </a:r>
            <a:r>
              <a:rPr lang="zh-CN" altLang="en-US" sz="1400" dirty="0">
                <a:solidFill>
                  <a:schemeClr val="bg1"/>
                </a:solidFill>
              </a:rPr>
              <a:t>、活动审批</a:t>
            </a:r>
          </a:p>
        </p:txBody>
      </p:sp>
      <p:sp>
        <p:nvSpPr>
          <p:cNvPr id="9" name="文本框 37"/>
          <p:cNvSpPr txBox="1"/>
          <p:nvPr/>
        </p:nvSpPr>
        <p:spPr>
          <a:xfrm>
            <a:off x="5796138" y="749070"/>
            <a:ext cx="1224136" cy="237029"/>
          </a:xfrm>
          <a:prstGeom prst="rect">
            <a:avLst/>
          </a:prstGeom>
          <a:solidFill>
            <a:schemeClr val="bg1">
              <a:lumMod val="85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5</a:t>
            </a:r>
            <a:r>
              <a:rPr lang="zh-CN" altLang="en-US" dirty="0"/>
              <a:t>、渠道执行</a:t>
            </a:r>
          </a:p>
        </p:txBody>
      </p:sp>
      <p:sp>
        <p:nvSpPr>
          <p:cNvPr id="10" name="文本框 37"/>
          <p:cNvSpPr txBox="1"/>
          <p:nvPr/>
        </p:nvSpPr>
        <p:spPr>
          <a:xfrm>
            <a:off x="7092282" y="743758"/>
            <a:ext cx="1224136" cy="237029"/>
          </a:xfrm>
          <a:prstGeom prst="rect">
            <a:avLst/>
          </a:prstGeom>
          <a:solidFill>
            <a:schemeClr val="tx2">
              <a:lumMod val="60000"/>
              <a:lumOff val="40000"/>
            </a:schemeClr>
          </a:solidFill>
        </p:spPr>
        <p:txBody>
          <a:bodyPr wrap="square" lIns="91436" tIns="45718" rIns="91436" bIns="45718" rtlCol="0" anchor="ctr">
            <a:noAutofit/>
          </a:bodyPr>
          <a:lstStyle>
            <a:defPPr>
              <a:defRPr lang="zh-CN"/>
            </a:defPPr>
            <a:lvl1pPr>
              <a:defRPr kumimoji="1" sz="1400">
                <a:solidFill>
                  <a:schemeClr val="bg1"/>
                </a:solidFill>
              </a:defRPr>
            </a:lvl1pPr>
          </a:lstStyle>
          <a:p>
            <a:r>
              <a:rPr lang="en-US" altLang="zh-CN" dirty="0"/>
              <a:t>6</a:t>
            </a:r>
            <a:r>
              <a:rPr lang="zh-CN" altLang="en-US" dirty="0"/>
              <a:t>、效果评估</a:t>
            </a:r>
          </a:p>
        </p:txBody>
      </p:sp>
      <p:grpSp>
        <p:nvGrpSpPr>
          <p:cNvPr id="28" name="组合 27"/>
          <p:cNvGrpSpPr/>
          <p:nvPr/>
        </p:nvGrpSpPr>
        <p:grpSpPr>
          <a:xfrm>
            <a:off x="252599" y="1008581"/>
            <a:ext cx="8279843" cy="3579395"/>
            <a:chOff x="259446" y="851760"/>
            <a:chExt cx="11486893" cy="5194358"/>
          </a:xfrm>
        </p:grpSpPr>
        <p:pic>
          <p:nvPicPr>
            <p:cNvPr id="19" name="图片 18"/>
            <p:cNvPicPr>
              <a:picLocks noChangeAspect="1"/>
            </p:cNvPicPr>
            <p:nvPr/>
          </p:nvPicPr>
          <p:blipFill>
            <a:blip r:embed="rId2" cstate="print"/>
            <a:stretch>
              <a:fillRect/>
            </a:stretch>
          </p:blipFill>
          <p:spPr>
            <a:xfrm>
              <a:off x="330200" y="1410393"/>
              <a:ext cx="5356533" cy="2361182"/>
            </a:xfrm>
            <a:prstGeom prst="rect">
              <a:avLst/>
            </a:prstGeom>
          </p:spPr>
        </p:pic>
        <p:pic>
          <p:nvPicPr>
            <p:cNvPr id="20" name="图片 19"/>
            <p:cNvPicPr>
              <a:picLocks noChangeAspect="1"/>
            </p:cNvPicPr>
            <p:nvPr/>
          </p:nvPicPr>
          <p:blipFill>
            <a:blip r:embed="rId3" cstate="print"/>
            <a:stretch>
              <a:fillRect/>
            </a:stretch>
          </p:blipFill>
          <p:spPr>
            <a:xfrm>
              <a:off x="6015773" y="1410393"/>
              <a:ext cx="5730566" cy="2297369"/>
            </a:xfrm>
            <a:prstGeom prst="rect">
              <a:avLst/>
            </a:prstGeom>
          </p:spPr>
        </p:pic>
        <p:pic>
          <p:nvPicPr>
            <p:cNvPr id="21" name="图片 20"/>
            <p:cNvPicPr>
              <a:picLocks noChangeAspect="1"/>
            </p:cNvPicPr>
            <p:nvPr/>
          </p:nvPicPr>
          <p:blipFill>
            <a:blip r:embed="rId4" cstate="print"/>
            <a:stretch>
              <a:fillRect/>
            </a:stretch>
          </p:blipFill>
          <p:spPr>
            <a:xfrm>
              <a:off x="330200" y="4107715"/>
              <a:ext cx="5356533" cy="1938403"/>
            </a:xfrm>
            <a:prstGeom prst="rect">
              <a:avLst/>
            </a:prstGeom>
          </p:spPr>
        </p:pic>
        <p:pic>
          <p:nvPicPr>
            <p:cNvPr id="22" name="图片 21"/>
            <p:cNvPicPr>
              <a:picLocks noChangeAspect="1"/>
            </p:cNvPicPr>
            <p:nvPr/>
          </p:nvPicPr>
          <p:blipFill>
            <a:blip r:embed="rId5" cstate="print"/>
            <a:stretch>
              <a:fillRect/>
            </a:stretch>
          </p:blipFill>
          <p:spPr>
            <a:xfrm>
              <a:off x="6015773" y="4107715"/>
              <a:ext cx="5730566" cy="1938403"/>
            </a:xfrm>
            <a:prstGeom prst="rect">
              <a:avLst/>
            </a:prstGeom>
          </p:spPr>
        </p:pic>
        <p:sp>
          <p:nvSpPr>
            <p:cNvPr id="23" name="矩形 3"/>
            <p:cNvSpPr>
              <a:spLocks noChangeArrowheads="1"/>
            </p:cNvSpPr>
            <p:nvPr/>
          </p:nvSpPr>
          <p:spPr bwMode="auto">
            <a:xfrm>
              <a:off x="259446" y="851760"/>
              <a:ext cx="10460549" cy="669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285750" indent="-285750" defTabSz="-635" fontAlgn="base">
                <a:lnSpc>
                  <a:spcPct val="150000"/>
                </a:lnSpc>
                <a:spcBef>
                  <a:spcPct val="0"/>
                </a:spcBef>
                <a:spcAft>
                  <a:spcPct val="0"/>
                </a:spcAft>
                <a:buClr>
                  <a:srgbClr val="FF0000"/>
                </a:buClr>
                <a:buFont typeface="Wingdings" panose="05000000000000000000" pitchFamily="2" charset="2"/>
                <a:buChar char="p"/>
                <a:tabLst>
                  <a:tab pos="139065" algn="l"/>
                  <a:tab pos="380365" algn="l"/>
                </a:tabLst>
              </a:pPr>
              <a:r>
                <a:rPr lang="zh-CN" altLang="en-US" sz="1600" dirty="0">
                  <a:latin typeface="微软雅黑" panose="020B0503020204020204" pitchFamily="34" charset="-122"/>
                  <a:ea typeface="微软雅黑" panose="020B0503020204020204" pitchFamily="34" charset="-122"/>
                  <a:cs typeface="Arial Unicode MS" panose="020B0604020202020204" pitchFamily="34" charset="-122"/>
                </a:rPr>
                <a:t>从不同视角提供营销活动的跟踪评估，为营销活动的优化提供数据依据；</a:t>
              </a:r>
              <a:endParaRPr lang="en-US" altLang="zh-CN" sz="1600" b="1" dirty="0">
                <a:solidFill>
                  <a:srgbClr val="000000"/>
                </a:solidFill>
                <a:latin typeface="微软雅黑" panose="020B0503020204020204" pitchFamily="34" charset="-122"/>
                <a:ea typeface="微软雅黑" panose="020B0503020204020204" pitchFamily="34" charset="-122"/>
                <a:cs typeface="Arial" panose="020B0604020202020204"/>
              </a:endParaRPr>
            </a:p>
          </p:txBody>
        </p:sp>
        <p:sp>
          <p:nvSpPr>
            <p:cNvPr id="24" name="圆角矩形 23"/>
            <p:cNvSpPr/>
            <p:nvPr/>
          </p:nvSpPr>
          <p:spPr bwMode="auto">
            <a:xfrm>
              <a:off x="2265528" y="2184142"/>
              <a:ext cx="1869744" cy="791070"/>
            </a:xfrm>
            <a:prstGeom prst="roundRect">
              <a:avLst/>
            </a:prstGeom>
            <a:solidFill>
              <a:srgbClr val="5B9BD5">
                <a:alpha val="69804"/>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algn="ctr" defTabSz="913765" eaLnBrk="0" fontAlgn="base" hangingPunct="0">
                <a:spcBef>
                  <a:spcPct val="0"/>
                </a:spcBef>
                <a:spcAft>
                  <a:spcPct val="0"/>
                </a:spcAft>
              </a:pPr>
              <a:r>
                <a:rPr lang="zh-CN" altLang="en-US" dirty="0">
                  <a:latin typeface="微软雅黑" panose="020B0503020204020204" pitchFamily="34" charset="-122"/>
                  <a:ea typeface="微软雅黑" panose="020B0503020204020204" pitchFamily="34" charset="-122"/>
                </a:rPr>
                <a:t>活动日跟踪</a:t>
              </a:r>
            </a:p>
          </p:txBody>
        </p:sp>
        <p:sp>
          <p:nvSpPr>
            <p:cNvPr id="25" name="圆角矩形 24"/>
            <p:cNvSpPr/>
            <p:nvPr/>
          </p:nvSpPr>
          <p:spPr bwMode="auto">
            <a:xfrm>
              <a:off x="8229599" y="2195449"/>
              <a:ext cx="1869744" cy="791070"/>
            </a:xfrm>
            <a:prstGeom prst="roundRect">
              <a:avLst/>
            </a:prstGeom>
            <a:solidFill>
              <a:srgbClr val="5B9BD5">
                <a:alpha val="69804"/>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algn="ctr" defTabSz="913765" eaLnBrk="0" fontAlgn="base" hangingPunct="0">
                <a:spcBef>
                  <a:spcPct val="0"/>
                </a:spcBef>
                <a:spcAft>
                  <a:spcPct val="0"/>
                </a:spcAft>
              </a:pPr>
              <a:r>
                <a:rPr lang="zh-CN" altLang="en-US" dirty="0">
                  <a:latin typeface="微软雅黑" panose="020B0503020204020204" pitchFamily="34" charset="-122"/>
                  <a:ea typeface="微软雅黑" panose="020B0503020204020204" pitchFamily="34" charset="-122"/>
                </a:rPr>
                <a:t>活动月盘点</a:t>
              </a:r>
            </a:p>
          </p:txBody>
        </p:sp>
        <p:sp>
          <p:nvSpPr>
            <p:cNvPr id="26" name="圆角矩形 25"/>
            <p:cNvSpPr/>
            <p:nvPr/>
          </p:nvSpPr>
          <p:spPr bwMode="auto">
            <a:xfrm>
              <a:off x="8229599" y="4681380"/>
              <a:ext cx="1869744" cy="791070"/>
            </a:xfrm>
            <a:prstGeom prst="roundRect">
              <a:avLst/>
            </a:prstGeom>
            <a:solidFill>
              <a:srgbClr val="5B9BD5">
                <a:alpha val="69804"/>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algn="ctr" defTabSz="913765" eaLnBrk="0" fontAlgn="base" hangingPunct="0">
                <a:spcBef>
                  <a:spcPct val="0"/>
                </a:spcBef>
                <a:spcAft>
                  <a:spcPct val="0"/>
                </a:spcAft>
              </a:pPr>
              <a:r>
                <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宽带到期日预警</a:t>
              </a:r>
              <a:endPar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圆角矩形 26"/>
            <p:cNvSpPr/>
            <p:nvPr/>
          </p:nvSpPr>
          <p:spPr bwMode="auto">
            <a:xfrm>
              <a:off x="2265528" y="4952297"/>
              <a:ext cx="1869744" cy="791070"/>
            </a:xfrm>
            <a:prstGeom prst="roundRect">
              <a:avLst/>
            </a:prstGeom>
            <a:solidFill>
              <a:srgbClr val="5B9BD5">
                <a:alpha val="69804"/>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algn="ctr" defTabSz="913765" eaLnBrk="0" fontAlgn="base" hangingPunct="0">
                <a:spcBef>
                  <a:spcPct val="0"/>
                </a:spcBef>
                <a:spcAft>
                  <a:spcPct val="0"/>
                </a:spcAft>
              </a:pPr>
              <a:r>
                <a:rPr lang="zh-CN" altLang="en-US" dirty="0" smtClean="0">
                  <a:latin typeface="微软雅黑" panose="020B0503020204020204" pitchFamily="34" charset="-122"/>
                  <a:ea typeface="微软雅黑" panose="020B0503020204020204" pitchFamily="34" charset="-122"/>
                </a:rPr>
                <a:t>营销触点</a:t>
              </a:r>
              <a:r>
                <a:rPr lang="zh-CN" altLang="en-US" dirty="0">
                  <a:latin typeface="微软雅黑" panose="020B0503020204020204" pitchFamily="34" charset="-122"/>
                  <a:ea typeface="微软雅黑" panose="020B0503020204020204" pitchFamily="34" charset="-122"/>
                </a:rPr>
                <a:t>月分析</a:t>
              </a: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场景</a:t>
            </a:r>
            <a:r>
              <a:rPr lang="zh-CN" altLang="en-US" dirty="0"/>
              <a:t>化智能</a:t>
            </a:r>
            <a:r>
              <a:rPr lang="zh-CN" altLang="en-US" dirty="0" smtClean="0"/>
              <a:t>营销</a:t>
            </a:r>
            <a:r>
              <a:rPr lang="en-US" altLang="zh-CN" dirty="0" smtClean="0"/>
              <a:t>-</a:t>
            </a:r>
            <a:r>
              <a:rPr lang="zh-CN" altLang="en-US" dirty="0"/>
              <a:t>业务场景</a:t>
            </a:r>
          </a:p>
        </p:txBody>
      </p:sp>
      <p:grpSp>
        <p:nvGrpSpPr>
          <p:cNvPr id="5" name="组合 4"/>
          <p:cNvGrpSpPr/>
          <p:nvPr/>
        </p:nvGrpSpPr>
        <p:grpSpPr>
          <a:xfrm>
            <a:off x="899592" y="1772545"/>
            <a:ext cx="7817508" cy="3319487"/>
            <a:chOff x="766148" y="2233145"/>
            <a:chExt cx="7950952" cy="4066541"/>
          </a:xfrm>
        </p:grpSpPr>
        <p:pic>
          <p:nvPicPr>
            <p:cNvPr id="6" name="图片 5"/>
            <p:cNvPicPr>
              <a:picLocks noChangeAspect="1"/>
            </p:cNvPicPr>
            <p:nvPr/>
          </p:nvPicPr>
          <p:blipFill>
            <a:blip r:embed="rId2" cstate="print"/>
            <a:stretch>
              <a:fillRect/>
            </a:stretch>
          </p:blipFill>
          <p:spPr>
            <a:xfrm>
              <a:off x="5476035" y="3127941"/>
              <a:ext cx="929729" cy="588054"/>
            </a:xfrm>
            <a:prstGeom prst="rect">
              <a:avLst/>
            </a:prstGeom>
          </p:spPr>
        </p:pic>
        <p:pic>
          <p:nvPicPr>
            <p:cNvPr id="7" name="图片 6"/>
            <p:cNvPicPr>
              <a:picLocks noChangeAspect="1"/>
            </p:cNvPicPr>
            <p:nvPr/>
          </p:nvPicPr>
          <p:blipFill>
            <a:blip r:embed="rId3" cstate="print"/>
            <a:stretch>
              <a:fillRect/>
            </a:stretch>
          </p:blipFill>
          <p:spPr>
            <a:xfrm>
              <a:off x="5940900" y="4307048"/>
              <a:ext cx="811741" cy="841805"/>
            </a:xfrm>
            <a:prstGeom prst="rect">
              <a:avLst/>
            </a:prstGeom>
          </p:spPr>
        </p:pic>
        <p:pic>
          <p:nvPicPr>
            <p:cNvPr id="8" name="图片 7"/>
            <p:cNvPicPr>
              <a:picLocks noChangeAspect="1"/>
            </p:cNvPicPr>
            <p:nvPr/>
          </p:nvPicPr>
          <p:blipFill>
            <a:blip r:embed="rId4" cstate="print"/>
            <a:stretch>
              <a:fillRect/>
            </a:stretch>
          </p:blipFill>
          <p:spPr>
            <a:xfrm>
              <a:off x="2461872" y="2914692"/>
              <a:ext cx="1002898" cy="1188048"/>
            </a:xfrm>
            <a:prstGeom prst="rect">
              <a:avLst/>
            </a:prstGeom>
          </p:spPr>
        </p:pic>
        <p:sp>
          <p:nvSpPr>
            <p:cNvPr id="9" name="矩形 8"/>
            <p:cNvSpPr/>
            <p:nvPr/>
          </p:nvSpPr>
          <p:spPr>
            <a:xfrm>
              <a:off x="766148" y="3272138"/>
              <a:ext cx="1656184" cy="606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漫游识别：</a:t>
              </a:r>
              <a:r>
                <a:rPr kumimoji="1" lang="zh-CN" altLang="en-US" sz="1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当用户进入漫游区时，进行漫游提醒，漫游优惠推荐</a:t>
              </a:r>
            </a:p>
          </p:txBody>
        </p:sp>
        <p:pic>
          <p:nvPicPr>
            <p:cNvPr id="10" name="图片 9"/>
            <p:cNvPicPr>
              <a:picLocks noChangeAspect="1"/>
            </p:cNvPicPr>
            <p:nvPr/>
          </p:nvPicPr>
          <p:blipFill>
            <a:blip r:embed="rId5" cstate="print"/>
            <a:stretch>
              <a:fillRect/>
            </a:stretch>
          </p:blipFill>
          <p:spPr>
            <a:xfrm>
              <a:off x="3455534" y="2710029"/>
              <a:ext cx="787560" cy="757629"/>
            </a:xfrm>
            <a:prstGeom prst="rect">
              <a:avLst/>
            </a:prstGeom>
          </p:spPr>
        </p:pic>
        <p:sp>
          <p:nvSpPr>
            <p:cNvPr id="11" name="矩形 10"/>
            <p:cNvSpPr/>
            <p:nvPr/>
          </p:nvSpPr>
          <p:spPr>
            <a:xfrm>
              <a:off x="2059230" y="2233145"/>
              <a:ext cx="1790084" cy="606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居住地：</a:t>
              </a:r>
              <a:r>
                <a:rPr kumimoji="1" lang="zh-CN" altLang="en-US" sz="1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当用户进入居住地时，提醒用户到附近营业厅进行优惠业务办理</a:t>
              </a:r>
            </a:p>
          </p:txBody>
        </p:sp>
        <p:sp>
          <p:nvSpPr>
            <p:cNvPr id="12" name="矩形 11"/>
            <p:cNvSpPr/>
            <p:nvPr/>
          </p:nvSpPr>
          <p:spPr>
            <a:xfrm>
              <a:off x="3093329" y="3575450"/>
              <a:ext cx="1586969" cy="456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用户位置</a:t>
              </a:r>
              <a:endParaRPr kumimoji="1"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4464310" y="3555125"/>
              <a:ext cx="1586969" cy="456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信令切换</a:t>
              </a:r>
            </a:p>
          </p:txBody>
        </p:sp>
        <p:sp>
          <p:nvSpPr>
            <p:cNvPr id="14" name="矩形 13"/>
            <p:cNvSpPr/>
            <p:nvPr/>
          </p:nvSpPr>
          <p:spPr>
            <a:xfrm>
              <a:off x="6254359" y="2292594"/>
              <a:ext cx="1993154" cy="8401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网络切换：</a:t>
              </a:r>
              <a:r>
                <a:rPr kumimoji="1" lang="en-US" altLang="zh-CN" sz="1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3G</a:t>
              </a:r>
              <a:r>
                <a:rPr kumimoji="1" lang="zh-CN" altLang="en-US" sz="1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用户切换</a:t>
              </a:r>
              <a:r>
                <a:rPr kumimoji="1" lang="en-US" altLang="zh-CN" sz="1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4G</a:t>
              </a:r>
              <a:r>
                <a:rPr kumimoji="1" lang="zh-CN" altLang="en-US" sz="1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网络时，提示用户进入高速上网模式，并建议迁转</a:t>
              </a:r>
              <a:r>
                <a:rPr kumimoji="1" lang="en-US" altLang="zh-CN" sz="1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4G</a:t>
              </a:r>
              <a:r>
                <a:rPr kumimoji="1" lang="zh-CN" altLang="en-US" sz="1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套餐；当流量剩余不多时，同时进行流量包推荐。</a:t>
              </a:r>
            </a:p>
          </p:txBody>
        </p:sp>
        <p:sp>
          <p:nvSpPr>
            <p:cNvPr id="15" name="矩形 14"/>
            <p:cNvSpPr/>
            <p:nvPr/>
          </p:nvSpPr>
          <p:spPr>
            <a:xfrm>
              <a:off x="3164475" y="4318841"/>
              <a:ext cx="1586969" cy="456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上网行为</a:t>
              </a:r>
            </a:p>
          </p:txBody>
        </p:sp>
        <p:pic>
          <p:nvPicPr>
            <p:cNvPr id="16" name="图片 15"/>
            <p:cNvPicPr>
              <a:picLocks noChangeAspect="1"/>
            </p:cNvPicPr>
            <p:nvPr/>
          </p:nvPicPr>
          <p:blipFill>
            <a:blip r:embed="rId6" cstate="print"/>
            <a:stretch>
              <a:fillRect/>
            </a:stretch>
          </p:blipFill>
          <p:spPr>
            <a:xfrm>
              <a:off x="2617155" y="4414290"/>
              <a:ext cx="538634" cy="531746"/>
            </a:xfrm>
            <a:prstGeom prst="rect">
              <a:avLst/>
            </a:prstGeom>
          </p:spPr>
        </p:pic>
        <p:sp>
          <p:nvSpPr>
            <p:cNvPr id="17" name="矩形 16"/>
            <p:cNvSpPr/>
            <p:nvPr/>
          </p:nvSpPr>
          <p:spPr>
            <a:xfrm>
              <a:off x="766148" y="4339412"/>
              <a:ext cx="1656184" cy="606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浏览异网：</a:t>
              </a:r>
              <a:r>
                <a:rPr kumimoji="1" lang="zh-CN" altLang="en-US" sz="1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当用户连续几次浏览异网官网时，进行流失用户预警维系</a:t>
              </a:r>
            </a:p>
          </p:txBody>
        </p:sp>
        <p:pic>
          <p:nvPicPr>
            <p:cNvPr id="18" name="图片 17"/>
            <p:cNvPicPr>
              <a:picLocks noChangeAspect="1"/>
            </p:cNvPicPr>
            <p:nvPr/>
          </p:nvPicPr>
          <p:blipFill>
            <a:blip r:embed="rId7" cstate="print"/>
            <a:stretch>
              <a:fillRect/>
            </a:stretch>
          </p:blipFill>
          <p:spPr>
            <a:xfrm>
              <a:off x="3327862" y="4843491"/>
              <a:ext cx="719301" cy="698552"/>
            </a:xfrm>
            <a:prstGeom prst="rect">
              <a:avLst/>
            </a:prstGeom>
          </p:spPr>
        </p:pic>
        <p:sp>
          <p:nvSpPr>
            <p:cNvPr id="19" name="矩形 18"/>
            <p:cNvSpPr/>
            <p:nvPr/>
          </p:nvSpPr>
          <p:spPr>
            <a:xfrm>
              <a:off x="2481273" y="5693062"/>
              <a:ext cx="1656184" cy="606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视频偏好：</a:t>
              </a:r>
              <a:r>
                <a:rPr kumimoji="1" lang="zh-CN" altLang="en-US" sz="1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当用户连续使用流量观看视频时，进行定向流量包推送</a:t>
              </a:r>
            </a:p>
          </p:txBody>
        </p:sp>
        <p:sp>
          <p:nvSpPr>
            <p:cNvPr id="20" name="矩形 19"/>
            <p:cNvSpPr/>
            <p:nvPr/>
          </p:nvSpPr>
          <p:spPr>
            <a:xfrm>
              <a:off x="4464310" y="4297860"/>
              <a:ext cx="1586969" cy="456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产品订购</a:t>
              </a:r>
            </a:p>
          </p:txBody>
        </p:sp>
        <p:pic>
          <p:nvPicPr>
            <p:cNvPr id="21" name="图片 20"/>
            <p:cNvPicPr>
              <a:picLocks noChangeAspect="1"/>
            </p:cNvPicPr>
            <p:nvPr/>
          </p:nvPicPr>
          <p:blipFill>
            <a:blip r:embed="rId8" cstate="print"/>
            <a:stretch>
              <a:fillRect/>
            </a:stretch>
          </p:blipFill>
          <p:spPr>
            <a:xfrm>
              <a:off x="4802499" y="4784241"/>
              <a:ext cx="1138401" cy="696283"/>
            </a:xfrm>
            <a:prstGeom prst="rect">
              <a:avLst/>
            </a:prstGeom>
          </p:spPr>
        </p:pic>
        <p:sp>
          <p:nvSpPr>
            <p:cNvPr id="22" name="矩形 21"/>
            <p:cNvSpPr/>
            <p:nvPr/>
          </p:nvSpPr>
          <p:spPr>
            <a:xfrm>
              <a:off x="5126064" y="5568255"/>
              <a:ext cx="1792005" cy="606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更换智能机：</a:t>
              </a:r>
              <a:r>
                <a:rPr kumimoji="1" lang="zh-CN" altLang="en-US" sz="1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当用户终端升级时，进行套餐升级推荐、流量包优惠推荐。</a:t>
              </a:r>
            </a:p>
          </p:txBody>
        </p:sp>
        <p:sp>
          <p:nvSpPr>
            <p:cNvPr id="23" name="矩形 22"/>
            <p:cNvSpPr/>
            <p:nvPr/>
          </p:nvSpPr>
          <p:spPr>
            <a:xfrm>
              <a:off x="6678877" y="4727950"/>
              <a:ext cx="2038223" cy="606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首次办理流量包：</a:t>
              </a:r>
              <a:r>
                <a:rPr kumimoji="1" lang="zh-CN" altLang="en-US" sz="1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当用户首次办理流量包时，结合用户流量剩余，进行套餐升级推荐</a:t>
              </a:r>
            </a:p>
          </p:txBody>
        </p:sp>
      </p:grpSp>
      <p:sp>
        <p:nvSpPr>
          <p:cNvPr id="24" name="矩形 23"/>
          <p:cNvSpPr/>
          <p:nvPr/>
        </p:nvSpPr>
        <p:spPr>
          <a:xfrm>
            <a:off x="323851" y="699543"/>
            <a:ext cx="8280920" cy="1008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285750" indent="-285750">
              <a:lnSpc>
                <a:spcPct val="150000"/>
              </a:lnSpc>
              <a:buClr>
                <a:srgbClr val="C00000"/>
              </a:buClr>
              <a:buFont typeface="Wingdings" panose="05000000000000000000" pitchFamily="2" charset="2"/>
              <a:buChar char="p"/>
            </a:pPr>
            <a:r>
              <a:rPr lang="zh-CN" altLang="en-US" sz="1600" dirty="0">
                <a:solidFill>
                  <a:schemeClr val="tx1"/>
                </a:solidFill>
                <a:latin typeface="微软雅黑" panose="020B0503020204020204" pitchFamily="34" charset="-122"/>
                <a:ea typeface="微软雅黑" panose="020B0503020204020204" pitchFamily="34" charset="-122"/>
              </a:rPr>
              <a:t>支撑基于用户位置、信令切换、上网行为、产品订购四类业务数据变化的实时场景营销。</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r>
              <a:rPr lang="zh-CN" altLang="en-US" dirty="0"/>
              <a:t>化智能</a:t>
            </a:r>
            <a:r>
              <a:rPr lang="zh-CN" altLang="en-US" dirty="0" smtClean="0"/>
              <a:t>营销</a:t>
            </a:r>
            <a:r>
              <a:rPr lang="en-US" altLang="zh-CN" dirty="0" smtClean="0"/>
              <a:t>-</a:t>
            </a:r>
            <a:r>
              <a:rPr lang="zh-CN" altLang="en-US" dirty="0"/>
              <a:t>事件支撑</a:t>
            </a:r>
          </a:p>
        </p:txBody>
      </p:sp>
      <p:graphicFrame>
        <p:nvGraphicFramePr>
          <p:cNvPr id="4" name="表格 3"/>
          <p:cNvGraphicFramePr>
            <a:graphicFrameLocks noGrp="1"/>
          </p:cNvGraphicFramePr>
          <p:nvPr/>
        </p:nvGraphicFramePr>
        <p:xfrm>
          <a:off x="683568" y="711825"/>
          <a:ext cx="8352928" cy="4386781"/>
        </p:xfrm>
        <a:graphic>
          <a:graphicData uri="http://schemas.openxmlformats.org/drawingml/2006/table">
            <a:tbl>
              <a:tblPr>
                <a:tableStyleId>{93296810-A885-4BE3-A3E7-6D5BEEA58F35}</a:tableStyleId>
              </a:tblPr>
              <a:tblGrid>
                <a:gridCol w="500141"/>
                <a:gridCol w="723995"/>
                <a:gridCol w="3672408"/>
                <a:gridCol w="1944216"/>
                <a:gridCol w="1512168"/>
              </a:tblGrid>
              <a:tr h="139051">
                <a:tc>
                  <a:txBody>
                    <a:bodyPr/>
                    <a:lstStyle/>
                    <a:p>
                      <a:pPr algn="ctr" fontAlgn="ctr"/>
                      <a:r>
                        <a:rPr lang="zh-CN" altLang="en-US" sz="900" b="1" u="none" strike="noStrike" dirty="0">
                          <a:effectLst/>
                        </a:rPr>
                        <a:t>事件分类</a:t>
                      </a:r>
                      <a:endParaRPr lang="zh-CN" altLang="en-US" sz="900" b="1" i="0" u="none" strike="noStrike" dirty="0">
                        <a:solidFill>
                          <a:srgbClr val="000000"/>
                        </a:solidFill>
                        <a:effectLst/>
                        <a:latin typeface="华文细黑" panose="02010600040101010101" pitchFamily="2" charset="-122"/>
                      </a:endParaRPr>
                    </a:p>
                  </a:txBody>
                  <a:tcPr marL="1891" marR="1891" marT="1891" marB="0" anchor="ctr"/>
                </a:tc>
                <a:tc>
                  <a:txBody>
                    <a:bodyPr/>
                    <a:lstStyle/>
                    <a:p>
                      <a:pPr algn="ctr" fontAlgn="ctr"/>
                      <a:r>
                        <a:rPr lang="zh-CN" altLang="en-US" sz="900" b="1" u="none" strike="noStrike">
                          <a:effectLst/>
                        </a:rPr>
                        <a:t>事件细项</a:t>
                      </a:r>
                      <a:endParaRPr lang="zh-CN" altLang="en-US" sz="900" b="1" i="0" u="none" strike="noStrike">
                        <a:solidFill>
                          <a:srgbClr val="000000"/>
                        </a:solidFill>
                        <a:effectLst/>
                        <a:latin typeface="华文细黑" panose="02010600040101010101" pitchFamily="2" charset="-122"/>
                      </a:endParaRPr>
                    </a:p>
                  </a:txBody>
                  <a:tcPr marL="1891" marR="1891" marT="1891" marB="0" anchor="ctr"/>
                </a:tc>
                <a:tc>
                  <a:txBody>
                    <a:bodyPr/>
                    <a:lstStyle/>
                    <a:p>
                      <a:pPr algn="ctr" fontAlgn="ctr"/>
                      <a:r>
                        <a:rPr lang="zh-CN" altLang="en-US" sz="900" b="1" u="none" strike="noStrike">
                          <a:effectLst/>
                        </a:rPr>
                        <a:t>口径</a:t>
                      </a:r>
                      <a:endParaRPr lang="zh-CN" altLang="en-US" sz="900" b="1" i="0" u="none" strike="noStrike">
                        <a:solidFill>
                          <a:srgbClr val="000000"/>
                        </a:solidFill>
                        <a:effectLst/>
                        <a:latin typeface="华文细黑" panose="02010600040101010101" pitchFamily="2" charset="-122"/>
                      </a:endParaRPr>
                    </a:p>
                  </a:txBody>
                  <a:tcPr marL="1891" marR="1891" marT="1891" marB="0" anchor="ctr"/>
                </a:tc>
                <a:tc>
                  <a:txBody>
                    <a:bodyPr/>
                    <a:lstStyle/>
                    <a:p>
                      <a:pPr algn="ctr" fontAlgn="ctr"/>
                      <a:r>
                        <a:rPr lang="zh-CN" altLang="en-US" sz="900" b="1" u="none" strike="noStrike">
                          <a:effectLst/>
                        </a:rPr>
                        <a:t>延时情况</a:t>
                      </a:r>
                      <a:endParaRPr lang="zh-CN" altLang="en-US" sz="900" b="1" i="0" u="none" strike="noStrike">
                        <a:solidFill>
                          <a:srgbClr val="000000"/>
                        </a:solidFill>
                        <a:effectLst/>
                        <a:latin typeface="华文细黑" panose="02010600040101010101" pitchFamily="2" charset="-122"/>
                      </a:endParaRPr>
                    </a:p>
                  </a:txBody>
                  <a:tcPr marL="1891" marR="1891" marT="1891" marB="0" anchor="ctr"/>
                </a:tc>
                <a:tc>
                  <a:txBody>
                    <a:bodyPr/>
                    <a:lstStyle/>
                    <a:p>
                      <a:pPr algn="ctr" fontAlgn="ctr"/>
                      <a:r>
                        <a:rPr lang="zh-CN" altLang="en-US" sz="900" b="1" u="none" strike="noStrike" dirty="0">
                          <a:effectLst/>
                        </a:rPr>
                        <a:t>解决方案</a:t>
                      </a:r>
                      <a:endParaRPr lang="zh-CN" altLang="en-US" sz="900" b="1" i="0" u="none" strike="noStrike" dirty="0">
                        <a:solidFill>
                          <a:srgbClr val="000000"/>
                        </a:solidFill>
                        <a:effectLst/>
                        <a:latin typeface="华文细黑" panose="02010600040101010101" pitchFamily="2" charset="-122"/>
                      </a:endParaRPr>
                    </a:p>
                  </a:txBody>
                  <a:tcPr marL="1891" marR="1891" marT="1891" marB="0" anchor="ctr"/>
                </a:tc>
              </a:tr>
              <a:tr h="215251">
                <a:tc>
                  <a:txBody>
                    <a:bodyPr/>
                    <a:lstStyle/>
                    <a:p>
                      <a:pPr algn="ctr" fontAlgn="ctr"/>
                      <a:r>
                        <a:rPr lang="zh-CN" altLang="en-US" sz="700" u="none" strike="noStrike">
                          <a:effectLst/>
                        </a:rPr>
                        <a:t>实时位置</a:t>
                      </a:r>
                      <a:endParaRPr lang="zh-CN" alt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r>
                        <a:rPr lang="zh-CN" altLang="en-US" sz="700" u="none" strike="noStrike">
                          <a:effectLst/>
                        </a:rPr>
                        <a:t>实时位置切换</a:t>
                      </a:r>
                      <a:endParaRPr lang="zh-CN" alt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r>
                        <a:rPr lang="zh-CN" altLang="en-US" sz="700" u="none" strike="noStrike">
                          <a:effectLst/>
                        </a:rPr>
                        <a:t>依据</a:t>
                      </a:r>
                      <a:r>
                        <a:rPr lang="en-US" altLang="zh-CN" sz="700" u="none" strike="noStrike" dirty="0">
                          <a:effectLst/>
                        </a:rPr>
                        <a:t>CS/PS</a:t>
                      </a:r>
                      <a:r>
                        <a:rPr lang="zh-CN" altLang="en-US" sz="700" u="none" strike="noStrike">
                          <a:effectLst/>
                        </a:rPr>
                        <a:t>信令事件捕捉及</a:t>
                      </a:r>
                      <a:r>
                        <a:rPr lang="en-US" altLang="zh-CN" sz="700" u="none" strike="noStrike" dirty="0">
                          <a:effectLst/>
                        </a:rPr>
                        <a:t>4G</a:t>
                      </a:r>
                      <a:r>
                        <a:rPr lang="zh-CN" altLang="en-US" sz="700" u="none" strike="noStrike">
                          <a:effectLst/>
                        </a:rPr>
                        <a:t>的上网日志位置判断实时位置；</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en-US" altLang="zh-CN" sz="700" u="none" strike="noStrike" dirty="0">
                          <a:effectLst/>
                        </a:rPr>
                        <a:t>1.</a:t>
                      </a:r>
                      <a:r>
                        <a:rPr lang="zh-CN" altLang="en-US" sz="700" u="none" strike="noStrike">
                          <a:effectLst/>
                        </a:rPr>
                        <a:t>数据源采集延时目前在</a:t>
                      </a:r>
                      <a:r>
                        <a:rPr lang="en-US" altLang="zh-CN" sz="700" u="none" strike="noStrike" dirty="0">
                          <a:effectLst/>
                        </a:rPr>
                        <a:t>5~15</a:t>
                      </a:r>
                      <a:r>
                        <a:rPr lang="zh-CN" altLang="en-US" sz="700" u="none" strike="noStrike">
                          <a:effectLst/>
                        </a:rPr>
                        <a:t>分钟</a:t>
                      </a:r>
                      <a:br>
                        <a:rPr lang="zh-CN" altLang="en-US" sz="700" u="none" strike="noStrike">
                          <a:effectLst/>
                        </a:rPr>
                      </a:br>
                      <a:r>
                        <a:rPr lang="en-US" altLang="zh-CN" sz="700" u="none" strike="noStrike" dirty="0">
                          <a:effectLst/>
                        </a:rPr>
                        <a:t>2.</a:t>
                      </a:r>
                      <a:r>
                        <a:rPr lang="zh-CN" altLang="en-US" sz="700" u="none" strike="noStrike">
                          <a:effectLst/>
                        </a:rPr>
                        <a:t>数据处理加工在</a:t>
                      </a:r>
                      <a:r>
                        <a:rPr lang="en-US" altLang="zh-CN" sz="700" u="none" strike="noStrike" dirty="0">
                          <a:effectLst/>
                        </a:rPr>
                        <a:t>1</a:t>
                      </a:r>
                      <a:r>
                        <a:rPr lang="zh-CN" altLang="en-US" sz="700" u="none" strike="noStrike">
                          <a:effectLst/>
                        </a:rPr>
                        <a:t>分钟左右</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dirty="0">
                          <a:effectLst/>
                        </a:rPr>
                        <a:t>由文件采集方式改为实时流采集</a:t>
                      </a:r>
                      <a:endParaRPr lang="zh-CN" altLang="en-US" sz="700" b="0" i="0" u="none" strike="noStrike" dirty="0">
                        <a:solidFill>
                          <a:srgbClr val="000000"/>
                        </a:solidFill>
                        <a:effectLst/>
                        <a:latin typeface="宋体" panose="02010600030101010101" pitchFamily="2" charset="-122"/>
                      </a:endParaRPr>
                    </a:p>
                  </a:txBody>
                  <a:tcPr marL="1891" marR="1891" marT="1891" marB="0" anchor="ctr"/>
                </a:tc>
              </a:tr>
              <a:tr h="249777">
                <a:tc rowSpan="5">
                  <a:txBody>
                    <a:bodyPr/>
                    <a:lstStyle/>
                    <a:p>
                      <a:pPr algn="ctr" fontAlgn="ctr"/>
                      <a:r>
                        <a:rPr lang="zh-CN" altLang="en-US" sz="700" u="none" strike="noStrike">
                          <a:effectLst/>
                        </a:rPr>
                        <a:t>实时信令</a:t>
                      </a:r>
                      <a:endParaRPr lang="zh-CN" alt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r>
                        <a:rPr lang="zh-CN" altLang="en-US" sz="700" u="none" strike="noStrike">
                          <a:effectLst/>
                        </a:rPr>
                        <a:t>终端更换</a:t>
                      </a:r>
                      <a:endParaRPr lang="zh-CN" alt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r>
                        <a:rPr lang="zh-CN" altLang="en-US" sz="700" u="none" strike="noStrike" dirty="0">
                          <a:effectLst/>
                        </a:rPr>
                        <a:t>全网，有语音或者流量业务的用户 ，同一个</a:t>
                      </a:r>
                      <a:r>
                        <a:rPr lang="en-US" altLang="zh-CN" sz="700" u="none" strike="noStrike" dirty="0" err="1">
                          <a:effectLst/>
                        </a:rPr>
                        <a:t>msisdn</a:t>
                      </a:r>
                      <a:r>
                        <a:rPr lang="en-US" altLang="zh-CN" sz="700" u="none" strike="noStrike" dirty="0">
                          <a:effectLst/>
                        </a:rPr>
                        <a:t>(</a:t>
                      </a:r>
                      <a:r>
                        <a:rPr lang="zh-CN" altLang="en-US" sz="700" u="none" strike="noStrike" dirty="0">
                          <a:effectLst/>
                        </a:rPr>
                        <a:t>手机号</a:t>
                      </a:r>
                      <a:r>
                        <a:rPr lang="en-US" altLang="zh-CN" sz="700" u="none" strike="noStrike" dirty="0">
                          <a:effectLst/>
                        </a:rPr>
                        <a:t>)</a:t>
                      </a:r>
                      <a:r>
                        <a:rPr lang="zh-CN" altLang="en-US" sz="700" u="none" strike="noStrike" dirty="0">
                          <a:effectLst/>
                        </a:rPr>
                        <a:t>有多个</a:t>
                      </a:r>
                      <a:r>
                        <a:rPr lang="en-US" altLang="zh-CN" sz="700" u="none" strike="noStrike" dirty="0">
                          <a:effectLst/>
                        </a:rPr>
                        <a:t>IMEI</a:t>
                      </a:r>
                      <a:r>
                        <a:rPr lang="zh-CN" altLang="en-US" sz="700" u="none" strike="noStrike" dirty="0">
                          <a:effectLst/>
                        </a:rPr>
                        <a:t>（手机串号），</a:t>
                      </a:r>
                      <a:br>
                        <a:rPr lang="zh-CN" altLang="en-US" sz="700" u="none" strike="noStrike" dirty="0">
                          <a:effectLst/>
                        </a:rPr>
                      </a:br>
                      <a:r>
                        <a:rPr lang="zh-CN" altLang="en-US" sz="700" u="none" strike="noStrike" dirty="0">
                          <a:effectLst/>
                        </a:rPr>
                        <a:t>既数据加工账期里</a:t>
                      </a:r>
                      <a:r>
                        <a:rPr lang="en-US" altLang="zh-CN" sz="700" u="none" strike="noStrike" dirty="0" err="1">
                          <a:effectLst/>
                        </a:rPr>
                        <a:t>msisdn</a:t>
                      </a:r>
                      <a:r>
                        <a:rPr lang="zh-CN" altLang="en-US" sz="700" u="none" strike="noStrike" dirty="0">
                          <a:effectLst/>
                        </a:rPr>
                        <a:t>对应的</a:t>
                      </a:r>
                      <a:r>
                        <a:rPr lang="en-US" altLang="zh-CN" sz="700" u="none" strike="noStrike" dirty="0">
                          <a:effectLst/>
                        </a:rPr>
                        <a:t>IMEI</a:t>
                      </a:r>
                      <a:r>
                        <a:rPr lang="zh-CN" altLang="en-US" sz="700" u="none" strike="noStrike" dirty="0">
                          <a:effectLst/>
                        </a:rPr>
                        <a:t>与上一账期里的</a:t>
                      </a:r>
                      <a:r>
                        <a:rPr lang="en-US" altLang="zh-CN" sz="700" u="none" strike="noStrike" dirty="0">
                          <a:effectLst/>
                        </a:rPr>
                        <a:t>IMEI</a:t>
                      </a:r>
                      <a:r>
                        <a:rPr lang="zh-CN" altLang="en-US" sz="700" u="none" strike="noStrike" dirty="0">
                          <a:effectLst/>
                        </a:rPr>
                        <a:t>不一致则视为换机。</a:t>
                      </a:r>
                      <a:endParaRPr lang="zh-CN" altLang="en-US" sz="700" b="0" i="0" u="none" strike="noStrike" dirty="0">
                        <a:solidFill>
                          <a:srgbClr val="000000"/>
                        </a:solidFill>
                        <a:effectLst/>
                        <a:latin typeface="宋体" panose="02010600030101010101" pitchFamily="2" charset="-122"/>
                      </a:endParaRPr>
                    </a:p>
                  </a:txBody>
                  <a:tcPr marL="1891" marR="1891" marT="1891" marB="0" anchor="ctr"/>
                </a:tc>
                <a:tc>
                  <a:txBody>
                    <a:bodyPr/>
                    <a:lstStyle/>
                    <a:p>
                      <a:pPr algn="l" fontAlgn="ctr"/>
                      <a:r>
                        <a:rPr lang="en-US" altLang="zh-CN" sz="700" u="none" strike="noStrike">
                          <a:effectLst/>
                        </a:rPr>
                        <a:t>1.</a:t>
                      </a:r>
                      <a:r>
                        <a:rPr lang="zh-CN" altLang="en-US" sz="700" u="none" strike="noStrike">
                          <a:effectLst/>
                        </a:rPr>
                        <a:t>目前日处理加工</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ndParaRPr>
                    </a:p>
                  </a:txBody>
                  <a:tcPr marL="1891" marR="1891" marT="1891" marB="0" anchor="ctr"/>
                </a:tc>
              </a:tr>
              <a:tr h="215251">
                <a:tc vMerge="1">
                  <a:txBody>
                    <a:bodyPr/>
                    <a:lstStyle/>
                    <a:p>
                      <a:endParaRPr lang="zh-CN"/>
                    </a:p>
                  </a:txBody>
                  <a:tcPr/>
                </a:tc>
                <a:tc>
                  <a:txBody>
                    <a:bodyPr/>
                    <a:lstStyle/>
                    <a:p>
                      <a:pPr algn="l" fontAlgn="ctr"/>
                      <a:r>
                        <a:rPr lang="zh-CN" altLang="en-US" sz="700" u="none" strike="noStrike">
                          <a:effectLst/>
                        </a:rPr>
                        <a:t>用户开机</a:t>
                      </a:r>
                      <a:endParaRPr lang="zh-CN" alt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r>
                        <a:rPr lang="en-US" sz="700" u="none" strike="noStrike">
                          <a:effectLst/>
                        </a:rPr>
                        <a:t>IMSI Attach （imsi </a:t>
                      </a:r>
                      <a:r>
                        <a:rPr lang="zh-CN" altLang="en-US" sz="700" u="none" strike="noStrike">
                          <a:effectLst/>
                        </a:rPr>
                        <a:t>附着），用户当天累计</a:t>
                      </a:r>
                      <a:r>
                        <a:rPr lang="en-US" sz="700" u="none" strike="noStrike">
                          <a:effectLst/>
                        </a:rPr>
                        <a:t>IMSI Attach</a:t>
                      </a:r>
                      <a:r>
                        <a:rPr lang="zh-CN" altLang="en-US" sz="700" u="none" strike="noStrike">
                          <a:effectLst/>
                        </a:rPr>
                        <a:t>次数。</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en-US" altLang="zh-CN" sz="700" u="none" strike="noStrike">
                          <a:effectLst/>
                        </a:rPr>
                        <a:t>1.</a:t>
                      </a:r>
                      <a:r>
                        <a:rPr lang="zh-CN" altLang="en-US" sz="700" u="none" strike="noStrike">
                          <a:effectLst/>
                        </a:rPr>
                        <a:t>数据源采集延时目前在</a:t>
                      </a:r>
                      <a:r>
                        <a:rPr lang="en-US" altLang="zh-CN" sz="700" u="none" strike="noStrike">
                          <a:effectLst/>
                        </a:rPr>
                        <a:t>5~15</a:t>
                      </a:r>
                      <a:r>
                        <a:rPr lang="zh-CN" altLang="en-US" sz="700" u="none" strike="noStrike">
                          <a:effectLst/>
                        </a:rPr>
                        <a:t>分钟</a:t>
                      </a:r>
                      <a:br>
                        <a:rPr lang="zh-CN" altLang="en-US" sz="700" u="none" strike="noStrike">
                          <a:effectLst/>
                        </a:rPr>
                      </a:br>
                      <a:r>
                        <a:rPr lang="en-US" altLang="zh-CN" sz="700" u="none" strike="noStrike">
                          <a:effectLst/>
                        </a:rPr>
                        <a:t>2.</a:t>
                      </a:r>
                      <a:r>
                        <a:rPr lang="zh-CN" altLang="en-US" sz="700" u="none" strike="noStrike">
                          <a:effectLst/>
                        </a:rPr>
                        <a:t>数据处理加工在</a:t>
                      </a:r>
                      <a:r>
                        <a:rPr lang="en-US" altLang="zh-CN" sz="700" u="none" strike="noStrike">
                          <a:effectLst/>
                        </a:rPr>
                        <a:t>1</a:t>
                      </a:r>
                      <a:r>
                        <a:rPr lang="zh-CN" altLang="en-US" sz="700" u="none" strike="noStrike">
                          <a:effectLst/>
                        </a:rPr>
                        <a:t>分钟左右</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由文件采集方式改为实时流采集</a:t>
                      </a:r>
                      <a:endParaRPr lang="zh-CN" altLang="en-US" sz="700" b="0" i="0" u="none" strike="noStrike">
                        <a:solidFill>
                          <a:srgbClr val="000000"/>
                        </a:solidFill>
                        <a:effectLst/>
                        <a:latin typeface="宋体" panose="02010600030101010101" pitchFamily="2" charset="-122"/>
                      </a:endParaRPr>
                    </a:p>
                  </a:txBody>
                  <a:tcPr marL="1891" marR="1891" marT="1891" marB="0" anchor="ctr"/>
                </a:tc>
              </a:tr>
              <a:tr h="215251">
                <a:tc vMerge="1">
                  <a:txBody>
                    <a:bodyPr/>
                    <a:lstStyle/>
                    <a:p>
                      <a:endParaRPr lang="zh-CN"/>
                    </a:p>
                  </a:txBody>
                  <a:tcPr/>
                </a:tc>
                <a:tc>
                  <a:txBody>
                    <a:bodyPr/>
                    <a:lstStyle/>
                    <a:p>
                      <a:pPr algn="l" fontAlgn="ctr"/>
                      <a:r>
                        <a:rPr lang="zh-CN" altLang="en-US" sz="700" u="none" strike="noStrike" dirty="0">
                          <a:effectLst/>
                        </a:rPr>
                        <a:t>用户关机</a:t>
                      </a:r>
                      <a:endParaRPr lang="zh-CN" altLang="en-US" sz="700" b="0" i="0" u="none" strike="noStrike" dirty="0">
                        <a:solidFill>
                          <a:srgbClr val="000000"/>
                        </a:solidFill>
                        <a:effectLst/>
                        <a:latin typeface="华文细黑" panose="02010600040101010101" pitchFamily="2" charset="-122"/>
                      </a:endParaRPr>
                    </a:p>
                  </a:txBody>
                  <a:tcPr marL="1891" marR="1891" marT="1891" marB="0" anchor="ctr"/>
                </a:tc>
                <a:tc>
                  <a:txBody>
                    <a:bodyPr/>
                    <a:lstStyle/>
                    <a:p>
                      <a:pPr algn="l" fontAlgn="ctr"/>
                      <a:r>
                        <a:rPr lang="zh-CN" altLang="en-US" sz="700" u="none" strike="noStrike" dirty="0">
                          <a:effectLst/>
                        </a:rPr>
                        <a:t>只有</a:t>
                      </a:r>
                      <a:r>
                        <a:rPr lang="en-US" altLang="zh-CN" sz="700" u="none" strike="noStrike" dirty="0">
                          <a:effectLst/>
                        </a:rPr>
                        <a:t>2</a:t>
                      </a:r>
                      <a:r>
                        <a:rPr lang="zh-CN" altLang="en-US" sz="700" u="none" strike="noStrike" dirty="0">
                          <a:effectLst/>
                        </a:rPr>
                        <a:t>、</a:t>
                      </a:r>
                      <a:r>
                        <a:rPr lang="en-US" altLang="zh-CN" sz="700" u="none" strike="noStrike" dirty="0">
                          <a:effectLst/>
                        </a:rPr>
                        <a:t>3</a:t>
                      </a:r>
                      <a:r>
                        <a:rPr lang="en-US" sz="700" u="none" strike="noStrike" dirty="0">
                          <a:effectLst/>
                        </a:rPr>
                        <a:t>G</a:t>
                      </a:r>
                      <a:r>
                        <a:rPr lang="zh-CN" altLang="en-US" sz="700" u="none" strike="noStrike" dirty="0">
                          <a:effectLst/>
                        </a:rPr>
                        <a:t>数据，</a:t>
                      </a:r>
                      <a:r>
                        <a:rPr lang="en-US" sz="700" u="none" strike="noStrike" dirty="0">
                          <a:effectLst/>
                        </a:rPr>
                        <a:t>IMSI </a:t>
                      </a:r>
                      <a:r>
                        <a:rPr lang="en-US" sz="700" u="none" strike="noStrike" dirty="0" err="1">
                          <a:effectLst/>
                        </a:rPr>
                        <a:t>Detach（imsi</a:t>
                      </a:r>
                      <a:r>
                        <a:rPr lang="en-US" sz="700" u="none" strike="noStrike" dirty="0">
                          <a:effectLst/>
                        </a:rPr>
                        <a:t> </a:t>
                      </a:r>
                      <a:r>
                        <a:rPr lang="zh-CN" altLang="en-US" sz="700" u="none" strike="noStrike" dirty="0">
                          <a:effectLst/>
                        </a:rPr>
                        <a:t>分离），用户当天累计</a:t>
                      </a:r>
                      <a:r>
                        <a:rPr lang="en-US" sz="700" u="none" strike="noStrike" dirty="0">
                          <a:effectLst/>
                        </a:rPr>
                        <a:t>IMSI Detach</a:t>
                      </a:r>
                      <a:r>
                        <a:rPr lang="zh-CN" altLang="en-US" sz="700" u="none" strike="noStrike" dirty="0">
                          <a:effectLst/>
                        </a:rPr>
                        <a:t>次数。 </a:t>
                      </a:r>
                      <a:endParaRPr lang="zh-CN" altLang="en-US" sz="700" b="0" i="0" u="none" strike="noStrike" dirty="0">
                        <a:solidFill>
                          <a:srgbClr val="000000"/>
                        </a:solidFill>
                        <a:effectLst/>
                        <a:latin typeface="宋体" panose="02010600030101010101" pitchFamily="2" charset="-122"/>
                      </a:endParaRPr>
                    </a:p>
                  </a:txBody>
                  <a:tcPr marL="1891" marR="1891" marT="1891" marB="0" anchor="ctr"/>
                </a:tc>
                <a:tc>
                  <a:txBody>
                    <a:bodyPr/>
                    <a:lstStyle/>
                    <a:p>
                      <a:pPr algn="l" fontAlgn="ctr"/>
                      <a:r>
                        <a:rPr lang="en-US" altLang="zh-CN" sz="700" u="none" strike="noStrike">
                          <a:effectLst/>
                        </a:rPr>
                        <a:t>1.</a:t>
                      </a:r>
                      <a:r>
                        <a:rPr lang="zh-CN" altLang="en-US" sz="700" u="none" strike="noStrike">
                          <a:effectLst/>
                        </a:rPr>
                        <a:t>数据源采集延时目前在</a:t>
                      </a:r>
                      <a:r>
                        <a:rPr lang="en-US" altLang="zh-CN" sz="700" u="none" strike="noStrike">
                          <a:effectLst/>
                        </a:rPr>
                        <a:t>5~15</a:t>
                      </a:r>
                      <a:r>
                        <a:rPr lang="zh-CN" altLang="en-US" sz="700" u="none" strike="noStrike">
                          <a:effectLst/>
                        </a:rPr>
                        <a:t>分钟</a:t>
                      </a:r>
                      <a:br>
                        <a:rPr lang="zh-CN" altLang="en-US" sz="700" u="none" strike="noStrike">
                          <a:effectLst/>
                        </a:rPr>
                      </a:br>
                      <a:r>
                        <a:rPr lang="en-US" altLang="zh-CN" sz="700" u="none" strike="noStrike">
                          <a:effectLst/>
                        </a:rPr>
                        <a:t>2.</a:t>
                      </a:r>
                      <a:r>
                        <a:rPr lang="zh-CN" altLang="en-US" sz="700" u="none" strike="noStrike">
                          <a:effectLst/>
                        </a:rPr>
                        <a:t>数据处理加工在</a:t>
                      </a:r>
                      <a:r>
                        <a:rPr lang="en-US" altLang="zh-CN" sz="700" u="none" strike="noStrike">
                          <a:effectLst/>
                        </a:rPr>
                        <a:t>1</a:t>
                      </a:r>
                      <a:r>
                        <a:rPr lang="zh-CN" altLang="en-US" sz="700" u="none" strike="noStrike">
                          <a:effectLst/>
                        </a:rPr>
                        <a:t>分钟左右</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由文件采集方式改为实时流采集</a:t>
                      </a:r>
                      <a:endParaRPr lang="zh-CN" altLang="en-US" sz="700" b="0" i="0" u="none" strike="noStrike">
                        <a:solidFill>
                          <a:srgbClr val="000000"/>
                        </a:solidFill>
                        <a:effectLst/>
                        <a:latin typeface="宋体" panose="02010600030101010101" pitchFamily="2" charset="-122"/>
                      </a:endParaRPr>
                    </a:p>
                  </a:txBody>
                  <a:tcPr marL="1891" marR="1891" marT="1891" marB="0" anchor="ctr"/>
                </a:tc>
              </a:tr>
              <a:tr h="535291">
                <a:tc vMerge="1">
                  <a:txBody>
                    <a:bodyPr/>
                    <a:lstStyle/>
                    <a:p>
                      <a:endParaRPr lang="zh-CN"/>
                    </a:p>
                  </a:txBody>
                  <a:tcPr/>
                </a:tc>
                <a:tc>
                  <a:txBody>
                    <a:bodyPr/>
                    <a:lstStyle/>
                    <a:p>
                      <a:pPr algn="l" fontAlgn="ctr"/>
                      <a:r>
                        <a:rPr lang="zh-CN" altLang="en-US" sz="700" u="none" strike="noStrike">
                          <a:effectLst/>
                        </a:rPr>
                        <a:t>漏接电话事件</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dirty="0">
                          <a:effectLst/>
                        </a:rPr>
                        <a:t>只有</a:t>
                      </a:r>
                      <a:r>
                        <a:rPr lang="en-US" altLang="zh-CN" sz="700" u="none" strike="noStrike" dirty="0">
                          <a:effectLst/>
                        </a:rPr>
                        <a:t>2</a:t>
                      </a:r>
                      <a:r>
                        <a:rPr lang="zh-CN" altLang="en-US" sz="700" u="none" strike="noStrike" dirty="0">
                          <a:effectLst/>
                        </a:rPr>
                        <a:t>、</a:t>
                      </a:r>
                      <a:r>
                        <a:rPr lang="en-US" altLang="zh-CN" sz="700" u="none" strike="noStrike" dirty="0">
                          <a:effectLst/>
                        </a:rPr>
                        <a:t>3G</a:t>
                      </a:r>
                      <a:r>
                        <a:rPr lang="zh-CN" altLang="en-US" sz="700" u="none" strike="noStrike" dirty="0">
                          <a:effectLst/>
                        </a:rPr>
                        <a:t>（目前</a:t>
                      </a:r>
                      <a:r>
                        <a:rPr lang="en-US" altLang="zh-CN" sz="700" u="none" strike="noStrike" dirty="0">
                          <a:effectLst/>
                        </a:rPr>
                        <a:t>4G</a:t>
                      </a:r>
                      <a:r>
                        <a:rPr lang="zh-CN" altLang="en-US" sz="700" u="none" strike="noStrike" dirty="0">
                          <a:effectLst/>
                        </a:rPr>
                        <a:t>语音是回落到</a:t>
                      </a:r>
                      <a:r>
                        <a:rPr lang="en-US" altLang="zh-CN" sz="700" u="none" strike="noStrike" dirty="0">
                          <a:effectLst/>
                        </a:rPr>
                        <a:t>2</a:t>
                      </a:r>
                      <a:r>
                        <a:rPr lang="zh-CN" altLang="en-US" sz="700" u="none" strike="noStrike" dirty="0">
                          <a:effectLst/>
                        </a:rPr>
                        <a:t>、</a:t>
                      </a:r>
                      <a:r>
                        <a:rPr lang="en-US" altLang="zh-CN" sz="700" u="none" strike="noStrike" dirty="0">
                          <a:effectLst/>
                        </a:rPr>
                        <a:t>3G</a:t>
                      </a:r>
                      <a:r>
                        <a:rPr lang="zh-CN" altLang="en-US" sz="700" u="none" strike="noStrike" dirty="0">
                          <a:effectLst/>
                        </a:rPr>
                        <a:t>里）数据</a:t>
                      </a:r>
                      <a:br>
                        <a:rPr lang="zh-CN" altLang="en-US" sz="700" u="none" strike="noStrike" dirty="0">
                          <a:effectLst/>
                        </a:rPr>
                      </a:br>
                      <a:r>
                        <a:rPr lang="en-US" altLang="zh-CN" sz="700" u="none" strike="noStrike" dirty="0">
                          <a:effectLst/>
                        </a:rPr>
                        <a:t>1</a:t>
                      </a:r>
                      <a:r>
                        <a:rPr lang="zh-CN" altLang="en-US" sz="700" u="none" strike="noStrike" dirty="0">
                          <a:effectLst/>
                        </a:rPr>
                        <a:t>、由于数据源问题，只支撑</a:t>
                      </a:r>
                      <a:r>
                        <a:rPr lang="en-US" altLang="zh-CN" sz="700" u="none" strike="noStrike" dirty="0">
                          <a:effectLst/>
                        </a:rPr>
                        <a:t>23</a:t>
                      </a:r>
                      <a:r>
                        <a:rPr lang="zh-CN" altLang="en-US" sz="700" u="none" strike="noStrike" dirty="0">
                          <a:effectLst/>
                        </a:rPr>
                        <a:t>省</a:t>
                      </a:r>
                      <a:br>
                        <a:rPr lang="zh-CN" altLang="en-US" sz="700" u="none" strike="noStrike" dirty="0">
                          <a:effectLst/>
                        </a:rPr>
                      </a:br>
                      <a:r>
                        <a:rPr lang="en-US" altLang="zh-CN" sz="700" u="none" strike="noStrike" dirty="0">
                          <a:effectLst/>
                        </a:rPr>
                        <a:t>2</a:t>
                      </a:r>
                      <a:r>
                        <a:rPr lang="zh-CN" altLang="en-US" sz="700" u="none" strike="noStrike" dirty="0">
                          <a:effectLst/>
                        </a:rPr>
                        <a:t>、被叫话单里过程结果失败并且原因值为</a:t>
                      </a:r>
                      <a:r>
                        <a:rPr lang="en-US" altLang="zh-CN" sz="700" u="none" strike="noStrike" dirty="0">
                          <a:effectLst/>
                        </a:rPr>
                        <a:t>【IMSI unknown in VLR</a:t>
                      </a:r>
                      <a:r>
                        <a:rPr lang="zh-CN" altLang="en-US" sz="700" u="none" strike="noStrike" dirty="0">
                          <a:effectLst/>
                        </a:rPr>
                        <a:t>、</a:t>
                      </a:r>
                      <a:r>
                        <a:rPr lang="en-US" altLang="zh-CN" sz="700" u="none" strike="noStrike" dirty="0">
                          <a:effectLst/>
                        </a:rPr>
                        <a:t>No user responding</a:t>
                      </a:r>
                      <a:r>
                        <a:rPr lang="zh-CN" altLang="en-US" sz="700" u="none" strike="noStrike" dirty="0">
                          <a:effectLst/>
                        </a:rPr>
                        <a:t>、</a:t>
                      </a:r>
                      <a:r>
                        <a:rPr lang="en-US" altLang="zh-CN" sz="700" u="none" strike="noStrike" dirty="0">
                          <a:effectLst/>
                        </a:rPr>
                        <a:t>User busy】</a:t>
                      </a:r>
                      <a:r>
                        <a:rPr lang="zh-CN" altLang="en-US" sz="700" u="none" strike="noStrike" dirty="0">
                          <a:effectLst/>
                        </a:rPr>
                        <a:t>其中一种，定义为漏接电话</a:t>
                      </a:r>
                      <a:br>
                        <a:rPr lang="zh-CN" altLang="en-US" sz="700" u="none" strike="noStrike" dirty="0">
                          <a:effectLst/>
                        </a:rPr>
                      </a:br>
                      <a:r>
                        <a:rPr lang="en-US" altLang="zh-CN" sz="700" u="none" strike="noStrike" dirty="0">
                          <a:effectLst/>
                        </a:rPr>
                        <a:t>3</a:t>
                      </a:r>
                      <a:r>
                        <a:rPr lang="zh-CN" altLang="en-US" sz="700" u="none" strike="noStrike" dirty="0">
                          <a:effectLst/>
                        </a:rPr>
                        <a:t>、当月用户漏接电话的累计次数。</a:t>
                      </a:r>
                      <a:endParaRPr lang="zh-CN" altLang="en-US" sz="700" b="0" i="0" u="none" strike="noStrike" dirty="0">
                        <a:solidFill>
                          <a:srgbClr val="000000"/>
                        </a:solidFill>
                        <a:effectLst/>
                        <a:latin typeface="宋体" panose="02010600030101010101" pitchFamily="2" charset="-122"/>
                      </a:endParaRPr>
                    </a:p>
                  </a:txBody>
                  <a:tcPr marL="1891" marR="1891" marT="1891" marB="0" anchor="ctr"/>
                </a:tc>
                <a:tc>
                  <a:txBody>
                    <a:bodyPr/>
                    <a:lstStyle/>
                    <a:p>
                      <a:pPr algn="l" fontAlgn="ctr"/>
                      <a:r>
                        <a:rPr lang="en-US" altLang="zh-CN" sz="700" u="none" strike="noStrike">
                          <a:effectLst/>
                        </a:rPr>
                        <a:t>1.</a:t>
                      </a:r>
                      <a:r>
                        <a:rPr lang="zh-CN" altLang="en-US" sz="700" u="none" strike="noStrike">
                          <a:effectLst/>
                        </a:rPr>
                        <a:t>数据源采集延时目前在</a:t>
                      </a:r>
                      <a:r>
                        <a:rPr lang="en-US" altLang="zh-CN" sz="700" u="none" strike="noStrike">
                          <a:effectLst/>
                        </a:rPr>
                        <a:t>5~15</a:t>
                      </a:r>
                      <a:r>
                        <a:rPr lang="zh-CN" altLang="en-US" sz="700" u="none" strike="noStrike">
                          <a:effectLst/>
                        </a:rPr>
                        <a:t>分钟</a:t>
                      </a:r>
                      <a:br>
                        <a:rPr lang="zh-CN" altLang="en-US" sz="700" u="none" strike="noStrike">
                          <a:effectLst/>
                        </a:rPr>
                      </a:br>
                      <a:r>
                        <a:rPr lang="en-US" altLang="zh-CN" sz="700" u="none" strike="noStrike">
                          <a:effectLst/>
                        </a:rPr>
                        <a:t>2.</a:t>
                      </a:r>
                      <a:r>
                        <a:rPr lang="zh-CN" altLang="en-US" sz="700" u="none" strike="noStrike">
                          <a:effectLst/>
                        </a:rPr>
                        <a:t>数据处理加工在</a:t>
                      </a:r>
                      <a:r>
                        <a:rPr lang="en-US" altLang="zh-CN" sz="700" u="none" strike="noStrike">
                          <a:effectLst/>
                        </a:rPr>
                        <a:t>1</a:t>
                      </a:r>
                      <a:r>
                        <a:rPr lang="zh-CN" altLang="en-US" sz="700" u="none" strike="noStrike">
                          <a:effectLst/>
                        </a:rPr>
                        <a:t>分钟左右</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由文件采集方式改为实时流采集</a:t>
                      </a:r>
                      <a:endParaRPr lang="zh-CN" altLang="en-US" sz="700" b="0" i="0" u="none" strike="noStrike">
                        <a:solidFill>
                          <a:srgbClr val="000000"/>
                        </a:solidFill>
                        <a:effectLst/>
                        <a:latin typeface="宋体" panose="02010600030101010101" pitchFamily="2" charset="-122"/>
                      </a:endParaRPr>
                    </a:p>
                  </a:txBody>
                  <a:tcPr marL="1891" marR="1891" marT="1891" marB="0" anchor="ctr"/>
                </a:tc>
              </a:tr>
              <a:tr h="215251">
                <a:tc vMerge="1">
                  <a:txBody>
                    <a:bodyPr/>
                    <a:lstStyle/>
                    <a:p>
                      <a:endParaRPr lang="zh-CN"/>
                    </a:p>
                  </a:txBody>
                  <a:tcPr/>
                </a:tc>
                <a:tc>
                  <a:txBody>
                    <a:bodyPr/>
                    <a:lstStyle/>
                    <a:p>
                      <a:pPr algn="l" fontAlgn="ctr"/>
                      <a:r>
                        <a:rPr lang="zh-CN" altLang="en-US" sz="700" u="none" strike="noStrike">
                          <a:effectLst/>
                        </a:rPr>
                        <a:t>国内漫游</a:t>
                      </a:r>
                      <a:endParaRPr lang="zh-CN" alt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r>
                        <a:rPr lang="zh-CN" altLang="en-US" sz="700" u="none" strike="noStrike">
                          <a:effectLst/>
                        </a:rPr>
                        <a:t>用户漫游状态为国内漫游话单则输出</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en-US" altLang="zh-CN" sz="700" u="none" strike="noStrike">
                          <a:effectLst/>
                        </a:rPr>
                        <a:t>1.</a:t>
                      </a:r>
                      <a:r>
                        <a:rPr lang="zh-CN" altLang="en-US" sz="700" u="none" strike="noStrike">
                          <a:effectLst/>
                        </a:rPr>
                        <a:t>数据源采集延时目前在</a:t>
                      </a:r>
                      <a:r>
                        <a:rPr lang="en-US" altLang="zh-CN" sz="700" u="none" strike="noStrike">
                          <a:effectLst/>
                        </a:rPr>
                        <a:t>5~15</a:t>
                      </a:r>
                      <a:r>
                        <a:rPr lang="zh-CN" altLang="en-US" sz="700" u="none" strike="noStrike">
                          <a:effectLst/>
                        </a:rPr>
                        <a:t>分钟</a:t>
                      </a:r>
                      <a:br>
                        <a:rPr lang="zh-CN" altLang="en-US" sz="700" u="none" strike="noStrike">
                          <a:effectLst/>
                        </a:rPr>
                      </a:br>
                      <a:r>
                        <a:rPr lang="en-US" altLang="zh-CN" sz="700" u="none" strike="noStrike">
                          <a:effectLst/>
                        </a:rPr>
                        <a:t>2.</a:t>
                      </a:r>
                      <a:r>
                        <a:rPr lang="zh-CN" altLang="en-US" sz="700" u="none" strike="noStrike">
                          <a:effectLst/>
                        </a:rPr>
                        <a:t>数据处理加工在</a:t>
                      </a:r>
                      <a:r>
                        <a:rPr lang="en-US" altLang="zh-CN" sz="700" u="none" strike="noStrike">
                          <a:effectLst/>
                        </a:rPr>
                        <a:t>1</a:t>
                      </a:r>
                      <a:r>
                        <a:rPr lang="zh-CN" altLang="en-US" sz="700" u="none" strike="noStrike">
                          <a:effectLst/>
                        </a:rPr>
                        <a:t>分钟左右</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dirty="0">
                          <a:effectLst/>
                        </a:rPr>
                        <a:t>由文件采集方式改为实时流采集</a:t>
                      </a:r>
                      <a:endParaRPr lang="zh-CN" altLang="en-US" sz="700" b="0" i="0" u="none" strike="noStrike" dirty="0">
                        <a:solidFill>
                          <a:srgbClr val="000000"/>
                        </a:solidFill>
                        <a:effectLst/>
                        <a:latin typeface="宋体" panose="02010600030101010101" pitchFamily="2" charset="-122"/>
                      </a:endParaRPr>
                    </a:p>
                  </a:txBody>
                  <a:tcPr marL="1891" marR="1891" marT="1891" marB="0" anchor="ctr"/>
                </a:tc>
              </a:tr>
              <a:tr h="215251">
                <a:tc rowSpan="3">
                  <a:txBody>
                    <a:bodyPr/>
                    <a:lstStyle/>
                    <a:p>
                      <a:pPr algn="ctr" fontAlgn="ctr"/>
                      <a:r>
                        <a:rPr lang="zh-CN" altLang="en-US" sz="700" u="none" strike="noStrike">
                          <a:effectLst/>
                        </a:rPr>
                        <a:t>互联网行为</a:t>
                      </a:r>
                      <a:endParaRPr lang="zh-CN" alt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r>
                        <a:rPr lang="zh-CN" altLang="en-US" sz="700" u="none" strike="noStrike">
                          <a:effectLst/>
                        </a:rPr>
                        <a:t>搜索关键词</a:t>
                      </a:r>
                      <a:endParaRPr lang="zh-CN" alt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r>
                        <a:rPr lang="zh-CN" altLang="en-US" sz="700" u="none" strike="noStrike">
                          <a:effectLst/>
                        </a:rPr>
                        <a:t>用户点击搜索时，从</a:t>
                      </a:r>
                      <a:r>
                        <a:rPr lang="en-US" altLang="zh-CN" sz="700" u="none" strike="noStrike">
                          <a:effectLst/>
                        </a:rPr>
                        <a:t>dpi</a:t>
                      </a:r>
                      <a:r>
                        <a:rPr lang="zh-CN" altLang="en-US" sz="700" u="none" strike="noStrike">
                          <a:effectLst/>
                        </a:rPr>
                        <a:t>日志中解析到的内容。</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en-US" altLang="zh-CN" sz="700" u="none" strike="noStrike">
                          <a:effectLst/>
                        </a:rPr>
                        <a:t>1.</a:t>
                      </a:r>
                      <a:r>
                        <a:rPr lang="zh-CN" altLang="en-US" sz="700" u="none" strike="noStrike">
                          <a:effectLst/>
                        </a:rPr>
                        <a:t>数据源采集到总部延时</a:t>
                      </a:r>
                      <a:r>
                        <a:rPr lang="en-US" altLang="zh-CN" sz="700" u="none" strike="noStrike">
                          <a:effectLst/>
                        </a:rPr>
                        <a:t>20-30</a:t>
                      </a:r>
                      <a:r>
                        <a:rPr lang="zh-CN" altLang="en-US" sz="700" u="none" strike="noStrike">
                          <a:effectLst/>
                        </a:rPr>
                        <a:t>分钟左右</a:t>
                      </a:r>
                      <a:br>
                        <a:rPr lang="zh-CN" altLang="en-US" sz="700" u="none" strike="noStrike">
                          <a:effectLst/>
                        </a:rPr>
                      </a:br>
                      <a:r>
                        <a:rPr lang="en-US" altLang="zh-CN" sz="700" u="none" strike="noStrike">
                          <a:effectLst/>
                        </a:rPr>
                        <a:t>2.</a:t>
                      </a:r>
                      <a:r>
                        <a:rPr lang="zh-CN" altLang="en-US" sz="700" u="none" strike="noStrike">
                          <a:effectLst/>
                        </a:rPr>
                        <a:t>数据加工处理延时</a:t>
                      </a:r>
                      <a:r>
                        <a:rPr lang="en-US" altLang="zh-CN" sz="700" u="none" strike="noStrike">
                          <a:effectLst/>
                        </a:rPr>
                        <a:t>1</a:t>
                      </a:r>
                      <a:r>
                        <a:rPr lang="zh-CN" altLang="en-US" sz="700" u="none" strike="noStrike">
                          <a:effectLst/>
                        </a:rPr>
                        <a:t>分钟</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ndParaRPr>
                    </a:p>
                  </a:txBody>
                  <a:tcPr marL="1891" marR="1891" marT="1891" marB="0" anchor="ctr"/>
                </a:tc>
              </a:tr>
              <a:tr h="215251">
                <a:tc vMerge="1">
                  <a:txBody>
                    <a:bodyPr/>
                    <a:lstStyle/>
                    <a:p>
                      <a:endParaRPr lang="zh-CN"/>
                    </a:p>
                  </a:txBody>
                  <a:tcPr/>
                </a:tc>
                <a:tc>
                  <a:txBody>
                    <a:bodyPr/>
                    <a:lstStyle/>
                    <a:p>
                      <a:pPr algn="l" fontAlgn="ctr"/>
                      <a:r>
                        <a:rPr lang="zh-CN" altLang="en-US" sz="700" u="none" strike="noStrike">
                          <a:effectLst/>
                        </a:rPr>
                        <a:t>访问特定网站</a:t>
                      </a:r>
                      <a:endParaRPr lang="zh-CN" alt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r>
                        <a:rPr lang="en-US" altLang="zh-CN" sz="700" u="none" strike="noStrike" dirty="0">
                          <a:effectLst/>
                        </a:rPr>
                        <a:t>dpi</a:t>
                      </a:r>
                      <a:r>
                        <a:rPr lang="zh-CN" altLang="en-US" sz="700" u="none" strike="noStrike" dirty="0">
                          <a:effectLst/>
                        </a:rPr>
                        <a:t>记录中没有解析到</a:t>
                      </a:r>
                      <a:r>
                        <a:rPr lang="en-US" altLang="zh-CN" sz="700" u="none" strike="noStrike" dirty="0">
                          <a:effectLst/>
                        </a:rPr>
                        <a:t>app</a:t>
                      </a:r>
                      <a:r>
                        <a:rPr lang="zh-CN" altLang="en-US" sz="700" u="none" strike="noStrike" dirty="0">
                          <a:effectLst/>
                        </a:rPr>
                        <a:t>标识，且对应</a:t>
                      </a:r>
                      <a:r>
                        <a:rPr lang="en-US" altLang="zh-CN" sz="700" u="none" strike="noStrike" dirty="0" err="1">
                          <a:effectLst/>
                        </a:rPr>
                        <a:t>url</a:t>
                      </a:r>
                      <a:r>
                        <a:rPr lang="zh-CN" altLang="en-US" sz="700" u="none" strike="noStrike" dirty="0">
                          <a:effectLst/>
                        </a:rPr>
                        <a:t>记录是可以解析的。</a:t>
                      </a:r>
                      <a:endParaRPr lang="zh-CN" altLang="en-US" sz="700" b="0" i="0" u="none" strike="noStrike" dirty="0">
                        <a:solidFill>
                          <a:srgbClr val="000000"/>
                        </a:solidFill>
                        <a:effectLst/>
                        <a:latin typeface="宋体" panose="02010600030101010101" pitchFamily="2" charset="-122"/>
                      </a:endParaRPr>
                    </a:p>
                  </a:txBody>
                  <a:tcPr marL="1891" marR="1891" marT="1891" marB="0" anchor="ctr"/>
                </a:tc>
                <a:tc>
                  <a:txBody>
                    <a:bodyPr/>
                    <a:lstStyle/>
                    <a:p>
                      <a:pPr algn="l" fontAlgn="ctr"/>
                      <a:r>
                        <a:rPr lang="en-US" altLang="zh-CN" sz="700" u="none" strike="noStrike">
                          <a:effectLst/>
                        </a:rPr>
                        <a:t>1.</a:t>
                      </a:r>
                      <a:r>
                        <a:rPr lang="zh-CN" altLang="en-US" sz="700" u="none" strike="noStrike">
                          <a:effectLst/>
                        </a:rPr>
                        <a:t>数据源采集到总部延时</a:t>
                      </a:r>
                      <a:r>
                        <a:rPr lang="en-US" altLang="zh-CN" sz="700" u="none" strike="noStrike">
                          <a:effectLst/>
                        </a:rPr>
                        <a:t>20-30</a:t>
                      </a:r>
                      <a:r>
                        <a:rPr lang="zh-CN" altLang="en-US" sz="700" u="none" strike="noStrike">
                          <a:effectLst/>
                        </a:rPr>
                        <a:t>分钟左右</a:t>
                      </a:r>
                      <a:br>
                        <a:rPr lang="zh-CN" altLang="en-US" sz="700" u="none" strike="noStrike">
                          <a:effectLst/>
                        </a:rPr>
                      </a:br>
                      <a:r>
                        <a:rPr lang="en-US" altLang="zh-CN" sz="700" u="none" strike="noStrike">
                          <a:effectLst/>
                        </a:rPr>
                        <a:t>2.</a:t>
                      </a:r>
                      <a:r>
                        <a:rPr lang="zh-CN" altLang="en-US" sz="700" u="none" strike="noStrike">
                          <a:effectLst/>
                        </a:rPr>
                        <a:t>数据加工处理延时</a:t>
                      </a:r>
                      <a:r>
                        <a:rPr lang="en-US" altLang="zh-CN" sz="700" u="none" strike="noStrike">
                          <a:effectLst/>
                        </a:rPr>
                        <a:t>3</a:t>
                      </a:r>
                      <a:r>
                        <a:rPr lang="zh-CN" altLang="en-US" sz="700" u="none" strike="noStrike">
                          <a:effectLst/>
                        </a:rPr>
                        <a:t>分钟</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ndParaRPr>
                    </a:p>
                  </a:txBody>
                  <a:tcPr marL="1891" marR="1891" marT="1891" marB="0" anchor="ctr"/>
                </a:tc>
              </a:tr>
              <a:tr h="215251">
                <a:tc vMerge="1">
                  <a:txBody>
                    <a:bodyPr/>
                    <a:lstStyle/>
                    <a:p>
                      <a:endParaRPr lang="zh-CN"/>
                    </a:p>
                  </a:txBody>
                  <a:tcPr/>
                </a:tc>
                <a:tc>
                  <a:txBody>
                    <a:bodyPr/>
                    <a:lstStyle/>
                    <a:p>
                      <a:pPr algn="l" fontAlgn="ctr"/>
                      <a:r>
                        <a:rPr lang="zh-CN" altLang="en-US" sz="700" u="none" strike="noStrike">
                          <a:effectLst/>
                        </a:rPr>
                        <a:t>访问特定</a:t>
                      </a:r>
                      <a:r>
                        <a:rPr lang="en-US" sz="700" u="none" strike="noStrike">
                          <a:effectLst/>
                        </a:rPr>
                        <a:t>APP</a:t>
                      </a:r>
                      <a:endParaRPr 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r>
                        <a:rPr lang="en-US" altLang="zh-CN" sz="700" u="none" strike="noStrike">
                          <a:effectLst/>
                        </a:rPr>
                        <a:t>app</a:t>
                      </a:r>
                      <a:r>
                        <a:rPr lang="zh-CN" altLang="en-US" sz="700" u="none" strike="noStrike">
                          <a:effectLst/>
                        </a:rPr>
                        <a:t>的识别，主要是通过</a:t>
                      </a:r>
                      <a:r>
                        <a:rPr lang="en-US" altLang="zh-CN" sz="700" u="none" strike="noStrike">
                          <a:effectLst/>
                        </a:rPr>
                        <a:t>app</a:t>
                      </a:r>
                      <a:r>
                        <a:rPr lang="zh-CN" altLang="en-US" sz="700" u="none" strike="noStrike">
                          <a:effectLst/>
                        </a:rPr>
                        <a:t>所携带的关键标识，主要从</a:t>
                      </a:r>
                      <a:r>
                        <a:rPr lang="en-US" altLang="zh-CN" sz="700" u="none" strike="noStrike">
                          <a:effectLst/>
                        </a:rPr>
                        <a:t>url</a:t>
                      </a:r>
                      <a:r>
                        <a:rPr lang="zh-CN" altLang="en-US" sz="700" u="none" strike="noStrike">
                          <a:effectLst/>
                        </a:rPr>
                        <a:t>和</a:t>
                      </a:r>
                      <a:r>
                        <a:rPr lang="en-US" altLang="zh-CN" sz="700" u="none" strike="noStrike">
                          <a:effectLst/>
                        </a:rPr>
                        <a:t>useragent</a:t>
                      </a:r>
                      <a:r>
                        <a:rPr lang="zh-CN" altLang="en-US" sz="700" u="none" strike="noStrike">
                          <a:effectLst/>
                        </a:rPr>
                        <a:t>字段中提取关键标识。只有出现</a:t>
                      </a:r>
                      <a:r>
                        <a:rPr lang="en-US" altLang="zh-CN" sz="700" u="none" strike="noStrike">
                          <a:effectLst/>
                        </a:rPr>
                        <a:t>app</a:t>
                      </a:r>
                      <a:r>
                        <a:rPr lang="zh-CN" altLang="en-US" sz="700" u="none" strike="noStrike">
                          <a:effectLst/>
                        </a:rPr>
                        <a:t>关键标识的记录时，才认为该用户使用了某</a:t>
                      </a:r>
                      <a:r>
                        <a:rPr lang="en-US" altLang="zh-CN" sz="700" u="none" strike="noStrike">
                          <a:effectLst/>
                        </a:rPr>
                        <a:t>app</a:t>
                      </a:r>
                      <a:r>
                        <a:rPr lang="zh-CN" altLang="en-US" sz="700" u="none" strike="noStrike">
                          <a:effectLst/>
                        </a:rPr>
                        <a:t>。</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en-US" altLang="zh-CN" sz="700" u="none" strike="noStrike">
                          <a:effectLst/>
                        </a:rPr>
                        <a:t>1.</a:t>
                      </a:r>
                      <a:r>
                        <a:rPr lang="zh-CN" altLang="en-US" sz="700" u="none" strike="noStrike">
                          <a:effectLst/>
                        </a:rPr>
                        <a:t>数据源采集到总部延时</a:t>
                      </a:r>
                      <a:r>
                        <a:rPr lang="en-US" altLang="zh-CN" sz="700" u="none" strike="noStrike">
                          <a:effectLst/>
                        </a:rPr>
                        <a:t>20-30</a:t>
                      </a:r>
                      <a:r>
                        <a:rPr lang="zh-CN" altLang="en-US" sz="700" u="none" strike="noStrike">
                          <a:effectLst/>
                        </a:rPr>
                        <a:t>分钟左右</a:t>
                      </a:r>
                      <a:br>
                        <a:rPr lang="zh-CN" altLang="en-US" sz="700" u="none" strike="noStrike">
                          <a:effectLst/>
                        </a:rPr>
                      </a:br>
                      <a:r>
                        <a:rPr lang="en-US" altLang="zh-CN" sz="700" u="none" strike="noStrike">
                          <a:effectLst/>
                        </a:rPr>
                        <a:t>2.</a:t>
                      </a:r>
                      <a:r>
                        <a:rPr lang="zh-CN" altLang="en-US" sz="700" u="none" strike="noStrike">
                          <a:effectLst/>
                        </a:rPr>
                        <a:t>数据加工处理延时</a:t>
                      </a:r>
                      <a:r>
                        <a:rPr lang="en-US" altLang="zh-CN" sz="700" u="none" strike="noStrike">
                          <a:effectLst/>
                        </a:rPr>
                        <a:t>3</a:t>
                      </a:r>
                      <a:r>
                        <a:rPr lang="zh-CN" altLang="en-US" sz="700" u="none" strike="noStrike">
                          <a:effectLst/>
                        </a:rPr>
                        <a:t>分钟</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ndParaRPr>
                    </a:p>
                  </a:txBody>
                  <a:tcPr marL="1891" marR="1891" marT="1891" marB="0" anchor="ctr"/>
                </a:tc>
              </a:tr>
              <a:tr h="215251">
                <a:tc rowSpan="8">
                  <a:txBody>
                    <a:bodyPr/>
                    <a:lstStyle/>
                    <a:p>
                      <a:pPr algn="ctr" fontAlgn="ctr"/>
                      <a:r>
                        <a:rPr lang="zh-CN" altLang="en-US" sz="700" u="none" strike="noStrike">
                          <a:effectLst/>
                        </a:rPr>
                        <a:t>业务办理</a:t>
                      </a:r>
                      <a:endParaRPr lang="zh-CN" alt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r>
                        <a:rPr lang="zh-CN" altLang="en-US" sz="700" u="none" strike="noStrike">
                          <a:effectLst/>
                        </a:rPr>
                        <a:t>新用户入网</a:t>
                      </a:r>
                      <a:endParaRPr lang="zh-CN" alt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r>
                        <a:rPr lang="zh-CN" altLang="en-US" sz="700" u="none" strike="noStrike">
                          <a:effectLst/>
                        </a:rPr>
                        <a:t>取</a:t>
                      </a:r>
                      <a:r>
                        <a:rPr lang="en-US" altLang="zh-CN" sz="700" u="none" strike="noStrike">
                          <a:effectLst/>
                        </a:rPr>
                        <a:t>tf_bh_trade</a:t>
                      </a:r>
                      <a:r>
                        <a:rPr lang="zh-CN" altLang="en-US" sz="700" u="none" strike="noStrike">
                          <a:effectLst/>
                        </a:rPr>
                        <a:t>（已竣工用户订单）中</a:t>
                      </a:r>
                      <a:r>
                        <a:rPr lang="en-US" altLang="zh-CN" sz="700" u="none" strike="noStrike">
                          <a:effectLst/>
                        </a:rPr>
                        <a:t>trade_type_code</a:t>
                      </a:r>
                      <a:r>
                        <a:rPr lang="zh-CN" altLang="en-US" sz="700" u="none" strike="noStrike">
                          <a:effectLst/>
                        </a:rPr>
                        <a:t>业务类型编码</a:t>
                      </a:r>
                      <a:r>
                        <a:rPr lang="en-US" altLang="zh-CN" sz="700" u="none" strike="noStrike">
                          <a:effectLst/>
                        </a:rPr>
                        <a:t>= 10</a:t>
                      </a:r>
                      <a:r>
                        <a:rPr lang="zh-CN" altLang="en-US" sz="700" u="none" strike="noStrike">
                          <a:effectLst/>
                        </a:rPr>
                        <a:t>，并且返销标志 </a:t>
                      </a:r>
                      <a:r>
                        <a:rPr lang="en-US" altLang="zh-CN" sz="700" u="none" strike="noStrike">
                          <a:effectLst/>
                        </a:rPr>
                        <a:t>= 0 </a:t>
                      </a:r>
                      <a:endParaRPr lang="en-US" altLang="zh-CN"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数据延时在</a:t>
                      </a:r>
                      <a:r>
                        <a:rPr lang="en-US" altLang="zh-CN" sz="700" u="none" strike="noStrike">
                          <a:effectLst/>
                        </a:rPr>
                        <a:t>10~20</a:t>
                      </a:r>
                      <a:r>
                        <a:rPr lang="zh-CN" altLang="en-US" sz="700" u="none" strike="noStrike">
                          <a:effectLst/>
                        </a:rPr>
                        <a:t>秒</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ndParaRPr>
                    </a:p>
                  </a:txBody>
                  <a:tcPr marL="1891" marR="1891" marT="1891" marB="0" anchor="ctr"/>
                </a:tc>
              </a:tr>
              <a:tr h="249777">
                <a:tc vMerge="1">
                  <a:txBody>
                    <a:bodyPr/>
                    <a:lstStyle/>
                    <a:p>
                      <a:endParaRPr lang="zh-CN"/>
                    </a:p>
                  </a:txBody>
                  <a:tcPr/>
                </a:tc>
                <a:tc>
                  <a:txBody>
                    <a:bodyPr/>
                    <a:lstStyle/>
                    <a:p>
                      <a:pPr algn="l" fontAlgn="ctr"/>
                      <a:r>
                        <a:rPr lang="zh-CN" altLang="en-US" sz="700" u="none" strike="noStrike">
                          <a:effectLst/>
                        </a:rPr>
                        <a:t>套餐订购</a:t>
                      </a:r>
                      <a:endParaRPr lang="zh-CN" alt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endParaRPr lang="en-US" sz="700" b="0" i="0" u="none" strike="noStrike" dirty="0">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数据延时在</a:t>
                      </a:r>
                      <a:r>
                        <a:rPr lang="en-US" altLang="zh-CN" sz="700" u="none" strike="noStrike">
                          <a:effectLst/>
                        </a:rPr>
                        <a:t>10~20</a:t>
                      </a:r>
                      <a:r>
                        <a:rPr lang="zh-CN" altLang="en-US" sz="700" u="none" strike="noStrike">
                          <a:effectLst/>
                        </a:rPr>
                        <a:t>秒</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ndParaRPr>
                    </a:p>
                  </a:txBody>
                  <a:tcPr marL="1891" marR="1891" marT="1891" marB="0" anchor="ctr"/>
                </a:tc>
              </a:tr>
              <a:tr h="249777">
                <a:tc vMerge="1">
                  <a:txBody>
                    <a:bodyPr/>
                    <a:lstStyle/>
                    <a:p>
                      <a:endParaRPr lang="zh-CN"/>
                    </a:p>
                  </a:txBody>
                  <a:tcPr/>
                </a:tc>
                <a:tc>
                  <a:txBody>
                    <a:bodyPr/>
                    <a:lstStyle/>
                    <a:p>
                      <a:pPr algn="l" fontAlgn="ctr"/>
                      <a:r>
                        <a:rPr lang="zh-CN" altLang="en-US" sz="700" u="none" strike="noStrike">
                          <a:effectLst/>
                        </a:rPr>
                        <a:t>套餐变更</a:t>
                      </a:r>
                      <a:endParaRPr lang="zh-CN" alt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endParaRPr lang="en-US" sz="700" b="0" i="0" u="none" strike="noStrike" dirty="0">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数据延时在</a:t>
                      </a:r>
                      <a:r>
                        <a:rPr lang="en-US" altLang="zh-CN" sz="700" u="none" strike="noStrike">
                          <a:effectLst/>
                        </a:rPr>
                        <a:t>10~20</a:t>
                      </a:r>
                      <a:r>
                        <a:rPr lang="zh-CN" altLang="en-US" sz="700" u="none" strike="noStrike">
                          <a:effectLst/>
                        </a:rPr>
                        <a:t>秒</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ndParaRPr>
                    </a:p>
                  </a:txBody>
                  <a:tcPr marL="1891" marR="1891" marT="1891" marB="0" anchor="ctr"/>
                </a:tc>
              </a:tr>
              <a:tr h="125370">
                <a:tc vMerge="1">
                  <a:txBody>
                    <a:bodyPr/>
                    <a:lstStyle/>
                    <a:p>
                      <a:endParaRPr lang="zh-CN"/>
                    </a:p>
                  </a:txBody>
                  <a:tcPr/>
                </a:tc>
                <a:tc>
                  <a:txBody>
                    <a:bodyPr/>
                    <a:lstStyle/>
                    <a:p>
                      <a:pPr algn="l" fontAlgn="ctr"/>
                      <a:r>
                        <a:rPr lang="en-US" sz="700" u="none" strike="noStrike">
                          <a:effectLst/>
                        </a:rPr>
                        <a:t>3G</a:t>
                      </a:r>
                      <a:r>
                        <a:rPr lang="zh-CN" altLang="en-US" sz="700" u="none" strike="noStrike">
                          <a:effectLst/>
                        </a:rPr>
                        <a:t>转</a:t>
                      </a:r>
                      <a:r>
                        <a:rPr lang="en-US" altLang="zh-CN" sz="700" u="none" strike="noStrike">
                          <a:effectLst/>
                        </a:rPr>
                        <a:t>4</a:t>
                      </a:r>
                      <a:r>
                        <a:rPr lang="en-US" sz="700" u="none" strike="noStrike">
                          <a:effectLst/>
                        </a:rPr>
                        <a:t>G</a:t>
                      </a:r>
                      <a:endParaRPr 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endParaRPr lang="zh-CN" altLang="en-US" sz="700" b="0" i="0" u="none" strike="noStrike" dirty="0">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数据延时在</a:t>
                      </a:r>
                      <a:r>
                        <a:rPr lang="en-US" altLang="zh-CN" sz="700" u="none" strike="noStrike">
                          <a:effectLst/>
                        </a:rPr>
                        <a:t>10~20</a:t>
                      </a:r>
                      <a:r>
                        <a:rPr lang="zh-CN" altLang="en-US" sz="700" u="none" strike="noStrike">
                          <a:effectLst/>
                        </a:rPr>
                        <a:t>秒</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ndParaRPr>
                    </a:p>
                  </a:txBody>
                  <a:tcPr marL="1891" marR="1891" marT="1891" marB="0" anchor="ctr"/>
                </a:tc>
              </a:tr>
              <a:tr h="208561">
                <a:tc vMerge="1">
                  <a:txBody>
                    <a:bodyPr/>
                    <a:lstStyle/>
                    <a:p>
                      <a:endParaRPr lang="zh-CN"/>
                    </a:p>
                  </a:txBody>
                  <a:tcPr/>
                </a:tc>
                <a:tc>
                  <a:txBody>
                    <a:bodyPr/>
                    <a:lstStyle/>
                    <a:p>
                      <a:pPr algn="l" fontAlgn="ctr"/>
                      <a:r>
                        <a:rPr lang="zh-CN" altLang="en-US" sz="700" u="none" strike="noStrike">
                          <a:effectLst/>
                        </a:rPr>
                        <a:t>流量包订购</a:t>
                      </a:r>
                      <a:endParaRPr lang="zh-CN" alt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endParaRPr lang="zh-CN" altLang="en-US" sz="700" b="0" i="0" u="none" strike="noStrike" dirty="0">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数据延时在</a:t>
                      </a:r>
                      <a:r>
                        <a:rPr lang="en-US" altLang="zh-CN" sz="700" u="none" strike="noStrike">
                          <a:effectLst/>
                        </a:rPr>
                        <a:t>10~20</a:t>
                      </a:r>
                      <a:r>
                        <a:rPr lang="zh-CN" altLang="en-US" sz="700" u="none" strike="noStrike">
                          <a:effectLst/>
                        </a:rPr>
                        <a:t>秒</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ndParaRPr>
                    </a:p>
                  </a:txBody>
                  <a:tcPr marL="1891" marR="1891" marT="1891" marB="0" anchor="ctr"/>
                </a:tc>
              </a:tr>
              <a:tr h="345412">
                <a:tc vMerge="1">
                  <a:txBody>
                    <a:bodyPr/>
                    <a:lstStyle/>
                    <a:p>
                      <a:endParaRPr lang="zh-CN"/>
                    </a:p>
                  </a:txBody>
                  <a:tcPr/>
                </a:tc>
                <a:tc>
                  <a:txBody>
                    <a:bodyPr/>
                    <a:lstStyle/>
                    <a:p>
                      <a:pPr algn="l" fontAlgn="ctr"/>
                      <a:r>
                        <a:rPr lang="zh-CN" altLang="en-US" sz="700" u="none" strike="noStrike">
                          <a:effectLst/>
                        </a:rPr>
                        <a:t>现金缴费</a:t>
                      </a:r>
                      <a:endParaRPr lang="zh-CN" alt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endParaRPr lang="en-US" altLang="zh-CN" sz="700" b="0" i="0" u="none" strike="noStrike" dirty="0">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数据延时在</a:t>
                      </a:r>
                      <a:r>
                        <a:rPr lang="en-US" altLang="zh-CN" sz="700" u="none" strike="noStrike">
                          <a:effectLst/>
                        </a:rPr>
                        <a:t>10~20</a:t>
                      </a:r>
                      <a:r>
                        <a:rPr lang="zh-CN" altLang="en-US" sz="700" u="none" strike="noStrike">
                          <a:effectLst/>
                        </a:rPr>
                        <a:t>秒</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ndParaRPr>
                    </a:p>
                  </a:txBody>
                  <a:tcPr marL="1891" marR="1891" marT="1891" marB="0" anchor="ctr"/>
                </a:tc>
              </a:tr>
              <a:tr h="311980">
                <a:tc vMerge="1">
                  <a:txBody>
                    <a:bodyPr/>
                    <a:lstStyle/>
                    <a:p>
                      <a:endParaRPr lang="zh-CN"/>
                    </a:p>
                  </a:txBody>
                  <a:tcPr/>
                </a:tc>
                <a:tc>
                  <a:txBody>
                    <a:bodyPr/>
                    <a:lstStyle/>
                    <a:p>
                      <a:pPr algn="l" fontAlgn="ctr"/>
                      <a:r>
                        <a:rPr lang="zh-CN" altLang="en-US" sz="700" u="none" strike="noStrike">
                          <a:effectLst/>
                        </a:rPr>
                        <a:t>空中充值</a:t>
                      </a:r>
                      <a:endParaRPr lang="zh-CN" altLang="en-US" sz="700" b="0" i="0" u="none" strike="noStrike">
                        <a:solidFill>
                          <a:srgbClr val="000000"/>
                        </a:solidFill>
                        <a:effectLst/>
                        <a:latin typeface="华文细黑" panose="02010600040101010101" pitchFamily="2" charset="-122"/>
                      </a:endParaRPr>
                    </a:p>
                  </a:txBody>
                  <a:tcPr marL="1891" marR="1891" marT="1891" marB="0" anchor="ctr"/>
                </a:tc>
                <a:tc>
                  <a:txBody>
                    <a:bodyPr/>
                    <a:lstStyle/>
                    <a:p>
                      <a:pPr algn="l" fontAlgn="ctr"/>
                      <a:endParaRPr lang="en-US" sz="700" b="0" i="0" u="none" strike="noStrike" dirty="0">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数据延时在</a:t>
                      </a:r>
                      <a:r>
                        <a:rPr lang="en-US" altLang="zh-CN" sz="700" u="none" strike="noStrike">
                          <a:effectLst/>
                        </a:rPr>
                        <a:t>10~20</a:t>
                      </a:r>
                      <a:r>
                        <a:rPr lang="zh-CN" altLang="en-US" sz="700" u="none" strike="noStrike">
                          <a:effectLst/>
                        </a:rPr>
                        <a:t>秒</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ndParaRPr>
                    </a:p>
                  </a:txBody>
                  <a:tcPr marL="1891" marR="1891" marT="1891" marB="0" anchor="ctr"/>
                </a:tc>
              </a:tr>
              <a:tr h="249777">
                <a:tc vMerge="1">
                  <a:txBody>
                    <a:bodyPr/>
                    <a:lstStyle/>
                    <a:p>
                      <a:endParaRPr lang="zh-CN"/>
                    </a:p>
                  </a:txBody>
                  <a:tcPr/>
                </a:tc>
                <a:tc>
                  <a:txBody>
                    <a:bodyPr/>
                    <a:lstStyle/>
                    <a:p>
                      <a:pPr algn="l" fontAlgn="ctr"/>
                      <a:r>
                        <a:rPr lang="zh-CN" altLang="en-US" sz="700" u="none" strike="noStrike" dirty="0">
                          <a:effectLst/>
                        </a:rPr>
                        <a:t>增值业务订购</a:t>
                      </a:r>
                      <a:endParaRPr lang="zh-CN" altLang="en-US" sz="700" b="0" i="0" u="none" strike="noStrike" dirty="0">
                        <a:solidFill>
                          <a:srgbClr val="000000"/>
                        </a:solidFill>
                        <a:effectLst/>
                        <a:latin typeface="华文细黑" panose="02010600040101010101" pitchFamily="2" charset="-122"/>
                      </a:endParaRPr>
                    </a:p>
                  </a:txBody>
                  <a:tcPr marL="1891" marR="1891" marT="1891" marB="0" anchor="ctr"/>
                </a:tc>
                <a:tc>
                  <a:txBody>
                    <a:bodyPr/>
                    <a:lstStyle/>
                    <a:p>
                      <a:pPr algn="l" fontAlgn="ctr"/>
                      <a:endParaRPr lang="zh-CN" altLang="en-US" sz="700" b="0" i="0" u="none" strike="noStrike" dirty="0">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a:effectLst/>
                        </a:rPr>
                        <a:t>数据延时在</a:t>
                      </a:r>
                      <a:r>
                        <a:rPr lang="en-US" altLang="zh-CN" sz="700" u="none" strike="noStrike">
                          <a:effectLst/>
                        </a:rPr>
                        <a:t>10~20</a:t>
                      </a:r>
                      <a:r>
                        <a:rPr lang="zh-CN" altLang="en-US" sz="700" u="none" strike="noStrike">
                          <a:effectLst/>
                        </a:rPr>
                        <a:t>秒</a:t>
                      </a:r>
                      <a:endParaRPr lang="zh-CN" altLang="en-US" sz="700" b="0" i="0" u="none" strike="noStrike">
                        <a:solidFill>
                          <a:srgbClr val="000000"/>
                        </a:solidFill>
                        <a:effectLst/>
                        <a:latin typeface="宋体" panose="02010600030101010101" pitchFamily="2" charset="-122"/>
                      </a:endParaRPr>
                    </a:p>
                  </a:txBody>
                  <a:tcPr marL="1891" marR="1891" marT="1891"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ndParaRPr>
                    </a:p>
                  </a:txBody>
                  <a:tcPr marL="1891" marR="1891" marT="1891" marB="0" anchor="ctr"/>
                </a:tc>
              </a:tr>
            </a:tbl>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r>
              <a:rPr lang="zh-CN" altLang="en-US" dirty="0"/>
              <a:t>化智能</a:t>
            </a:r>
            <a:r>
              <a:rPr lang="zh-CN" altLang="en-US" dirty="0" smtClean="0"/>
              <a:t>营销</a:t>
            </a:r>
            <a:r>
              <a:rPr lang="en-US" altLang="zh-CN" dirty="0" smtClean="0"/>
              <a:t>-</a:t>
            </a:r>
            <a:r>
              <a:rPr lang="zh-CN" altLang="en-US" dirty="0"/>
              <a:t>场景策划</a:t>
            </a:r>
          </a:p>
        </p:txBody>
      </p:sp>
      <p:grpSp>
        <p:nvGrpSpPr>
          <p:cNvPr id="77" name="组合 76"/>
          <p:cNvGrpSpPr/>
          <p:nvPr/>
        </p:nvGrpSpPr>
        <p:grpSpPr>
          <a:xfrm>
            <a:off x="179512" y="778620"/>
            <a:ext cx="8964488" cy="4313411"/>
            <a:chOff x="0" y="912421"/>
            <a:chExt cx="12844260" cy="5208067"/>
          </a:xfrm>
        </p:grpSpPr>
        <p:sp>
          <p:nvSpPr>
            <p:cNvPr id="78" name="文本框 7"/>
            <p:cNvSpPr txBox="1"/>
            <p:nvPr/>
          </p:nvSpPr>
          <p:spPr>
            <a:xfrm>
              <a:off x="103173" y="912421"/>
              <a:ext cx="12741087" cy="334452"/>
            </a:xfrm>
            <a:prstGeom prst="rect">
              <a:avLst/>
            </a:prstGeom>
            <a:noFill/>
          </p:spPr>
          <p:txBody>
            <a:bodyPr wrap="square" rtlCol="0">
              <a:spAutoFit/>
            </a:bodyPr>
            <a:lstStyle/>
            <a:p>
              <a:pPr marL="285750" indent="-285750">
                <a:buClr>
                  <a:srgbClr val="C00000"/>
                </a:buClr>
                <a:buFont typeface="Wingdings" panose="05000000000000000000" pitchFamily="2" charset="2"/>
                <a:buChar char="p"/>
              </a:pPr>
              <a:r>
                <a:rPr lang="zh-CN" altLang="en-US" sz="1200" dirty="0">
                  <a:latin typeface="微软雅黑" panose="020B0503020204020204" pitchFamily="34" charset="-122"/>
                  <a:ea typeface="微软雅黑" panose="020B0503020204020204" pitchFamily="34" charset="-122"/>
                </a:rPr>
                <a:t>实时营销场景策划，包括场景定义、客户群选择、成功标准设置、事件选择、过滤规则（含免打扰用户设置）及营销触点设置；</a:t>
              </a:r>
            </a:p>
          </p:txBody>
        </p:sp>
        <p:sp>
          <p:nvSpPr>
            <p:cNvPr id="79" name="矩形 78"/>
            <p:cNvSpPr/>
            <p:nvPr/>
          </p:nvSpPr>
          <p:spPr bwMode="auto">
            <a:xfrm>
              <a:off x="2819674" y="1669992"/>
              <a:ext cx="1512000" cy="4450496"/>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algn="ctr" defTabSz="913765" eaLnBrk="0" fontAlgn="base" hangingPunct="0">
                <a:spcBef>
                  <a:spcPct val="0"/>
                </a:spcBef>
                <a:spcAft>
                  <a:spcPct val="0"/>
                </a:spcAft>
              </a:pPr>
              <a:r>
                <a:rPr lang="zh-CN" altLang="en-US" sz="1100" b="1" dirty="0">
                  <a:latin typeface="微软雅黑" panose="020B0503020204020204" pitchFamily="34" charset="-122"/>
                  <a:ea typeface="微软雅黑" panose="020B0503020204020204" pitchFamily="34" charset="-122"/>
                </a:rPr>
                <a:t>营销策略匹配</a:t>
              </a:r>
            </a:p>
          </p:txBody>
        </p:sp>
        <p:sp>
          <p:nvSpPr>
            <p:cNvPr id="80" name="上箭头 79"/>
            <p:cNvSpPr/>
            <p:nvPr/>
          </p:nvSpPr>
          <p:spPr bwMode="auto">
            <a:xfrm>
              <a:off x="3366328" y="4677495"/>
              <a:ext cx="180000" cy="339239"/>
            </a:xfrm>
            <a:prstGeom prst="up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3765" eaLnBrk="0" fontAlgn="base" hangingPunct="0">
                <a:spcBef>
                  <a:spcPct val="0"/>
                </a:spcBef>
                <a:spcAft>
                  <a:spcPct val="0"/>
                </a:spcAft>
              </a:pPr>
              <a:endParaRPr lang="zh-CN" altLang="en-US" sz="1400">
                <a:latin typeface="微软雅黑" panose="020B0503020204020204" pitchFamily="34" charset="-122"/>
                <a:ea typeface="微软雅黑" panose="020B0503020204020204" pitchFamily="34" charset="-122"/>
              </a:endParaRPr>
            </a:p>
          </p:txBody>
        </p:sp>
        <p:sp>
          <p:nvSpPr>
            <p:cNvPr id="81" name="矩形 80"/>
            <p:cNvSpPr/>
            <p:nvPr/>
          </p:nvSpPr>
          <p:spPr bwMode="auto">
            <a:xfrm>
              <a:off x="3635446" y="4725902"/>
              <a:ext cx="577179" cy="351267"/>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defTabSz="913765" eaLnBrk="0" fontAlgn="base" hangingPunct="0">
                <a:spcBef>
                  <a:spcPct val="0"/>
                </a:spcBef>
                <a:spcAft>
                  <a:spcPct val="0"/>
                </a:spcAft>
              </a:pPr>
              <a:r>
                <a:rPr lang="zh-CN" altLang="en-US" sz="800" dirty="0">
                  <a:latin typeface="微软雅黑" panose="020B0503020204020204" pitchFamily="34" charset="-122"/>
                  <a:ea typeface="微软雅黑" panose="020B0503020204020204" pitchFamily="34" charset="-122"/>
                </a:rPr>
                <a:t>接入配置</a:t>
              </a:r>
            </a:p>
          </p:txBody>
        </p:sp>
        <p:grpSp>
          <p:nvGrpSpPr>
            <p:cNvPr id="82" name="组合 81"/>
            <p:cNvGrpSpPr/>
            <p:nvPr/>
          </p:nvGrpSpPr>
          <p:grpSpPr>
            <a:xfrm rot="10800000">
              <a:off x="3071790" y="3328079"/>
              <a:ext cx="680171" cy="792712"/>
              <a:chOff x="6594475" y="433270"/>
              <a:chExt cx="1619250" cy="2528889"/>
            </a:xfrm>
          </p:grpSpPr>
          <p:grpSp>
            <p:nvGrpSpPr>
              <p:cNvPr id="97" name="Group 21"/>
              <p:cNvGrpSpPr/>
              <p:nvPr/>
            </p:nvGrpSpPr>
            <p:grpSpPr bwMode="auto">
              <a:xfrm>
                <a:off x="6594475" y="1251029"/>
                <a:ext cx="1619250" cy="1384300"/>
                <a:chOff x="3670" y="675"/>
                <a:chExt cx="1526" cy="1205"/>
              </a:xfrm>
            </p:grpSpPr>
            <p:sp>
              <p:nvSpPr>
                <p:cNvPr id="105" name="Freeform 22"/>
                <p:cNvSpPr/>
                <p:nvPr/>
              </p:nvSpPr>
              <p:spPr bwMode="auto">
                <a:xfrm>
                  <a:off x="3670" y="675"/>
                  <a:ext cx="723" cy="1205"/>
                </a:xfrm>
                <a:custGeom>
                  <a:avLst/>
                  <a:gdLst>
                    <a:gd name="T0" fmla="*/ 0 w 723"/>
                    <a:gd name="T1" fmla="*/ 0 h 1205"/>
                    <a:gd name="T2" fmla="*/ 541 w 723"/>
                    <a:gd name="T3" fmla="*/ 664 h 1205"/>
                    <a:gd name="T4" fmla="*/ 723 w 723"/>
                    <a:gd name="T5" fmla="*/ 664 h 1205"/>
                    <a:gd name="T6" fmla="*/ 723 w 723"/>
                    <a:gd name="T7" fmla="*/ 1205 h 1205"/>
                    <a:gd name="T8" fmla="*/ 0 60000 65536"/>
                    <a:gd name="T9" fmla="*/ 0 60000 65536"/>
                    <a:gd name="T10" fmla="*/ 0 60000 65536"/>
                    <a:gd name="T11" fmla="*/ 0 60000 65536"/>
                    <a:gd name="T12" fmla="*/ 0 w 723"/>
                    <a:gd name="T13" fmla="*/ 0 h 1205"/>
                    <a:gd name="T14" fmla="*/ 723 w 723"/>
                    <a:gd name="T15" fmla="*/ 1205 h 1205"/>
                  </a:gdLst>
                  <a:ahLst/>
                  <a:cxnLst>
                    <a:cxn ang="T8">
                      <a:pos x="T0" y="T1"/>
                    </a:cxn>
                    <a:cxn ang="T9">
                      <a:pos x="T2" y="T3"/>
                    </a:cxn>
                    <a:cxn ang="T10">
                      <a:pos x="T4" y="T5"/>
                    </a:cxn>
                    <a:cxn ang="T11">
                      <a:pos x="T6" y="T7"/>
                    </a:cxn>
                  </a:cxnLst>
                  <a:rect l="T12" t="T13" r="T14" b="T15"/>
                  <a:pathLst>
                    <a:path w="723" h="1205">
                      <a:moveTo>
                        <a:pt x="0" y="0"/>
                      </a:moveTo>
                      <a:lnTo>
                        <a:pt x="541" y="664"/>
                      </a:lnTo>
                      <a:lnTo>
                        <a:pt x="723" y="664"/>
                      </a:lnTo>
                      <a:lnTo>
                        <a:pt x="723" y="1205"/>
                      </a:lnTo>
                    </a:path>
                  </a:pathLst>
                </a:custGeom>
                <a:noFill/>
                <a:ln w="22225" cap="flat" cmpd="sng">
                  <a:solidFill>
                    <a:schemeClr val="hlink"/>
                  </a:solidFill>
                  <a:prstDash val="solid"/>
                  <a:round/>
                </a:ln>
                <a:extLst>
                  <a:ext uri="{909E8E84-426E-40DD-AFC4-6F175D3DCCD1}">
                    <a14:hiddenFill xmlns:a14="http://schemas.microsoft.com/office/drawing/2010/main" xmlns="">
                      <a:solidFill>
                        <a:srgbClr val="FFFFFF"/>
                      </a:solidFill>
                    </a14:hiddenFill>
                  </a:ext>
                </a:extLst>
              </p:spPr>
              <p:txBody>
                <a:bodyPr wrap="none" lIns="0" tIns="0" rIns="0" bIns="0" anchor="ctr"/>
                <a:lstStyle/>
                <a:p>
                  <a:endParaRPr lang="zh-CN" altLang="en-US" sz="1400">
                    <a:latin typeface="微软雅黑" panose="020B0503020204020204" pitchFamily="34" charset="-122"/>
                    <a:ea typeface="微软雅黑" panose="020B0503020204020204" pitchFamily="34" charset="-122"/>
                  </a:endParaRPr>
                </a:p>
              </p:txBody>
            </p:sp>
            <p:sp>
              <p:nvSpPr>
                <p:cNvPr id="106" name="Freeform 23"/>
                <p:cNvSpPr/>
                <p:nvPr/>
              </p:nvSpPr>
              <p:spPr bwMode="auto">
                <a:xfrm flipH="1">
                  <a:off x="4473" y="675"/>
                  <a:ext cx="723" cy="1205"/>
                </a:xfrm>
                <a:custGeom>
                  <a:avLst/>
                  <a:gdLst>
                    <a:gd name="T0" fmla="*/ 0 w 723"/>
                    <a:gd name="T1" fmla="*/ 0 h 1205"/>
                    <a:gd name="T2" fmla="*/ 541 w 723"/>
                    <a:gd name="T3" fmla="*/ 664 h 1205"/>
                    <a:gd name="T4" fmla="*/ 723 w 723"/>
                    <a:gd name="T5" fmla="*/ 664 h 1205"/>
                    <a:gd name="T6" fmla="*/ 723 w 723"/>
                    <a:gd name="T7" fmla="*/ 1205 h 1205"/>
                    <a:gd name="T8" fmla="*/ 0 60000 65536"/>
                    <a:gd name="T9" fmla="*/ 0 60000 65536"/>
                    <a:gd name="T10" fmla="*/ 0 60000 65536"/>
                    <a:gd name="T11" fmla="*/ 0 60000 65536"/>
                    <a:gd name="T12" fmla="*/ 0 w 723"/>
                    <a:gd name="T13" fmla="*/ 0 h 1205"/>
                    <a:gd name="T14" fmla="*/ 723 w 723"/>
                    <a:gd name="T15" fmla="*/ 1205 h 1205"/>
                  </a:gdLst>
                  <a:ahLst/>
                  <a:cxnLst>
                    <a:cxn ang="T8">
                      <a:pos x="T0" y="T1"/>
                    </a:cxn>
                    <a:cxn ang="T9">
                      <a:pos x="T2" y="T3"/>
                    </a:cxn>
                    <a:cxn ang="T10">
                      <a:pos x="T4" y="T5"/>
                    </a:cxn>
                    <a:cxn ang="T11">
                      <a:pos x="T6" y="T7"/>
                    </a:cxn>
                  </a:cxnLst>
                  <a:rect l="T12" t="T13" r="T14" b="T15"/>
                  <a:pathLst>
                    <a:path w="723" h="1205">
                      <a:moveTo>
                        <a:pt x="0" y="0"/>
                      </a:moveTo>
                      <a:lnTo>
                        <a:pt x="541" y="664"/>
                      </a:lnTo>
                      <a:lnTo>
                        <a:pt x="723" y="664"/>
                      </a:lnTo>
                      <a:lnTo>
                        <a:pt x="723" y="1205"/>
                      </a:lnTo>
                    </a:path>
                  </a:pathLst>
                </a:custGeom>
                <a:noFill/>
                <a:ln w="22225" cap="flat" cmpd="sng">
                  <a:solidFill>
                    <a:schemeClr val="hlink"/>
                  </a:solidFill>
                  <a:prstDash val="solid"/>
                  <a:round/>
                </a:ln>
                <a:extLst>
                  <a:ext uri="{909E8E84-426E-40DD-AFC4-6F175D3DCCD1}">
                    <a14:hiddenFill xmlns:a14="http://schemas.microsoft.com/office/drawing/2010/main" xmlns="">
                      <a:solidFill>
                        <a:srgbClr val="FFFFFF"/>
                      </a:solidFill>
                    </a14:hiddenFill>
                  </a:ext>
                </a:extLst>
              </p:spPr>
              <p:txBody>
                <a:bodyPr wrap="none" lIns="0" tIns="0" rIns="0" bIns="0" anchor="ctr"/>
                <a:lstStyle/>
                <a:p>
                  <a:endParaRPr lang="zh-CN" altLang="en-US" sz="1400">
                    <a:latin typeface="微软雅黑" panose="020B0503020204020204" pitchFamily="34" charset="-122"/>
                    <a:ea typeface="微软雅黑" panose="020B0503020204020204" pitchFamily="34" charset="-122"/>
                  </a:endParaRPr>
                </a:p>
              </p:txBody>
            </p:sp>
          </p:grpSp>
          <p:sp>
            <p:nvSpPr>
              <p:cNvPr id="98" name="Line 24"/>
              <p:cNvSpPr>
                <a:spLocks noChangeShapeType="1"/>
              </p:cNvSpPr>
              <p:nvPr/>
            </p:nvSpPr>
            <p:spPr bwMode="auto">
              <a:xfrm>
                <a:off x="7402512" y="2000132"/>
                <a:ext cx="0" cy="962027"/>
              </a:xfrm>
              <a:prstGeom prst="line">
                <a:avLst/>
              </a:prstGeom>
              <a:noFill/>
              <a:ln w="22225">
                <a:solidFill>
                  <a:schemeClr val="hlink"/>
                </a:solidFill>
                <a:round/>
                <a:tailEnd type="triangle" w="med" len="med"/>
              </a:ln>
              <a:extLst>
                <a:ext uri="{909E8E84-426E-40DD-AFC4-6F175D3DCCD1}">
                  <a14:hiddenFill xmlns:a14="http://schemas.microsoft.com/office/drawing/2010/main" xmlns="">
                    <a:noFill/>
                  </a14:hiddenFill>
                </a:ext>
              </a:extLst>
            </p:spPr>
            <p:txBody>
              <a:bodyPr wrap="none" lIns="0" tIns="0" rIns="0" bIns="0" anchor="ctr"/>
              <a:lstStyle/>
              <a:p>
                <a:endParaRPr lang="zh-CN" altLang="en-US" sz="1400">
                  <a:latin typeface="微软雅黑" panose="020B0503020204020204" pitchFamily="34" charset="-122"/>
                  <a:ea typeface="微软雅黑" panose="020B0503020204020204" pitchFamily="34" charset="-122"/>
                </a:endParaRPr>
              </a:p>
            </p:txBody>
          </p:sp>
          <p:sp>
            <p:nvSpPr>
              <p:cNvPr id="99" name="Line 25"/>
              <p:cNvSpPr>
                <a:spLocks noChangeShapeType="1"/>
              </p:cNvSpPr>
              <p:nvPr/>
            </p:nvSpPr>
            <p:spPr bwMode="auto">
              <a:xfrm>
                <a:off x="6853239" y="433274"/>
                <a:ext cx="0" cy="962024"/>
              </a:xfrm>
              <a:prstGeom prst="line">
                <a:avLst/>
              </a:prstGeom>
              <a:noFill/>
              <a:ln w="9525">
                <a:solidFill>
                  <a:schemeClr val="hlink"/>
                </a:solidFill>
                <a:prstDash val="dash"/>
                <a:round/>
                <a:tailEnd type="triangle" w="med" len="med"/>
              </a:ln>
              <a:extLst>
                <a:ext uri="{909E8E84-426E-40DD-AFC4-6F175D3DCCD1}">
                  <a14:hiddenFill xmlns:a14="http://schemas.microsoft.com/office/drawing/2010/main" xmlns="">
                    <a:noFill/>
                  </a14:hiddenFill>
                </a:ext>
              </a:extLst>
            </p:spPr>
            <p:txBody>
              <a:bodyPr wrap="none" lIns="0" tIns="0" rIns="0" bIns="0" anchor="ctr"/>
              <a:lstStyle/>
              <a:p>
                <a:endParaRPr lang="zh-CN" altLang="en-US" sz="1400">
                  <a:latin typeface="微软雅黑" panose="020B0503020204020204" pitchFamily="34" charset="-122"/>
                  <a:ea typeface="微软雅黑" panose="020B0503020204020204" pitchFamily="34" charset="-122"/>
                </a:endParaRPr>
              </a:p>
            </p:txBody>
          </p:sp>
          <p:sp>
            <p:nvSpPr>
              <p:cNvPr id="100" name="Line 26"/>
              <p:cNvSpPr>
                <a:spLocks noChangeShapeType="1"/>
              </p:cNvSpPr>
              <p:nvPr/>
            </p:nvSpPr>
            <p:spPr bwMode="auto">
              <a:xfrm>
                <a:off x="7070726" y="433274"/>
                <a:ext cx="0" cy="962024"/>
              </a:xfrm>
              <a:prstGeom prst="line">
                <a:avLst/>
              </a:prstGeom>
              <a:noFill/>
              <a:ln w="9525">
                <a:solidFill>
                  <a:schemeClr val="folHlink"/>
                </a:solidFill>
                <a:round/>
                <a:tailEnd type="triangle" w="med" len="med"/>
              </a:ln>
              <a:extLst>
                <a:ext uri="{909E8E84-426E-40DD-AFC4-6F175D3DCCD1}">
                  <a14:hiddenFill xmlns:a14="http://schemas.microsoft.com/office/drawing/2010/main" xmlns="">
                    <a:noFill/>
                  </a14:hiddenFill>
                </a:ext>
              </a:extLst>
            </p:spPr>
            <p:txBody>
              <a:bodyPr wrap="none" lIns="0" tIns="0" rIns="0" bIns="0" anchor="ctr"/>
              <a:lstStyle/>
              <a:p>
                <a:endParaRPr lang="zh-CN" altLang="en-US" sz="1400">
                  <a:latin typeface="微软雅黑" panose="020B0503020204020204" pitchFamily="34" charset="-122"/>
                  <a:ea typeface="微软雅黑" panose="020B0503020204020204" pitchFamily="34" charset="-122"/>
                </a:endParaRPr>
              </a:p>
            </p:txBody>
          </p:sp>
          <p:sp>
            <p:nvSpPr>
              <p:cNvPr id="101" name="Line 27"/>
              <p:cNvSpPr>
                <a:spLocks noChangeShapeType="1"/>
              </p:cNvSpPr>
              <p:nvPr/>
            </p:nvSpPr>
            <p:spPr bwMode="auto">
              <a:xfrm>
                <a:off x="7288214" y="433274"/>
                <a:ext cx="0" cy="962024"/>
              </a:xfrm>
              <a:prstGeom prst="line">
                <a:avLst/>
              </a:prstGeom>
              <a:noFill/>
              <a:ln w="9525">
                <a:solidFill>
                  <a:schemeClr val="hlink"/>
                </a:solidFill>
                <a:prstDash val="dash"/>
                <a:round/>
                <a:tailEnd type="triangle" w="med" len="med"/>
              </a:ln>
              <a:extLst>
                <a:ext uri="{909E8E84-426E-40DD-AFC4-6F175D3DCCD1}">
                  <a14:hiddenFill xmlns:a14="http://schemas.microsoft.com/office/drawing/2010/main" xmlns="">
                    <a:noFill/>
                  </a14:hiddenFill>
                </a:ext>
              </a:extLst>
            </p:spPr>
            <p:txBody>
              <a:bodyPr wrap="none" lIns="0" tIns="0" rIns="0" bIns="0" anchor="ctr"/>
              <a:lstStyle/>
              <a:p>
                <a:endParaRPr lang="zh-CN" altLang="en-US" sz="1400">
                  <a:latin typeface="微软雅黑" panose="020B0503020204020204" pitchFamily="34" charset="-122"/>
                  <a:ea typeface="微软雅黑" panose="020B0503020204020204" pitchFamily="34" charset="-122"/>
                </a:endParaRPr>
              </a:p>
            </p:txBody>
          </p:sp>
          <p:sp>
            <p:nvSpPr>
              <p:cNvPr id="102" name="Line 28"/>
              <p:cNvSpPr>
                <a:spLocks noChangeShapeType="1"/>
              </p:cNvSpPr>
              <p:nvPr/>
            </p:nvSpPr>
            <p:spPr bwMode="auto">
              <a:xfrm>
                <a:off x="7507287" y="433270"/>
                <a:ext cx="0" cy="962025"/>
              </a:xfrm>
              <a:prstGeom prst="line">
                <a:avLst/>
              </a:prstGeom>
              <a:noFill/>
              <a:ln w="9525">
                <a:solidFill>
                  <a:schemeClr val="hlink"/>
                </a:solidFill>
                <a:prstDash val="dash"/>
                <a:round/>
                <a:tailEnd type="triangle" w="med" len="med"/>
              </a:ln>
              <a:extLst>
                <a:ext uri="{909E8E84-426E-40DD-AFC4-6F175D3DCCD1}">
                  <a14:hiddenFill xmlns:a14="http://schemas.microsoft.com/office/drawing/2010/main" xmlns="">
                    <a:noFill/>
                  </a14:hiddenFill>
                </a:ext>
              </a:extLst>
            </p:spPr>
            <p:txBody>
              <a:bodyPr wrap="none" lIns="0" tIns="0" rIns="0" bIns="0" anchor="ctr"/>
              <a:lstStyle/>
              <a:p>
                <a:endParaRPr lang="zh-CN" altLang="en-US" sz="1400">
                  <a:latin typeface="微软雅黑" panose="020B0503020204020204" pitchFamily="34" charset="-122"/>
                  <a:ea typeface="微软雅黑" panose="020B0503020204020204" pitchFamily="34" charset="-122"/>
                </a:endParaRPr>
              </a:p>
            </p:txBody>
          </p:sp>
          <p:sp>
            <p:nvSpPr>
              <p:cNvPr id="103" name="Line 29"/>
              <p:cNvSpPr>
                <a:spLocks noChangeShapeType="1"/>
              </p:cNvSpPr>
              <p:nvPr/>
            </p:nvSpPr>
            <p:spPr bwMode="auto">
              <a:xfrm>
                <a:off x="7724775" y="1690688"/>
                <a:ext cx="0" cy="962025"/>
              </a:xfrm>
              <a:prstGeom prst="line">
                <a:avLst/>
              </a:prstGeom>
              <a:noFill/>
              <a:ln w="9525">
                <a:solidFill>
                  <a:schemeClr val="folHlink"/>
                </a:solidFill>
                <a:round/>
                <a:tailEnd type="triangle" w="med" len="med"/>
              </a:ln>
              <a:extLst>
                <a:ext uri="{909E8E84-426E-40DD-AFC4-6F175D3DCCD1}">
                  <a14:hiddenFill xmlns:a14="http://schemas.microsoft.com/office/drawing/2010/main" xmlns="">
                    <a:noFill/>
                  </a14:hiddenFill>
                </a:ext>
              </a:extLst>
            </p:spPr>
            <p:txBody>
              <a:bodyPr wrap="none" lIns="0" tIns="0" rIns="0" bIns="0" anchor="ctr"/>
              <a:lstStyle/>
              <a:p>
                <a:endParaRPr lang="zh-CN" altLang="en-US" sz="1400">
                  <a:latin typeface="微软雅黑" panose="020B0503020204020204" pitchFamily="34" charset="-122"/>
                  <a:ea typeface="微软雅黑" panose="020B0503020204020204" pitchFamily="34" charset="-122"/>
                </a:endParaRPr>
              </a:p>
            </p:txBody>
          </p:sp>
          <p:sp>
            <p:nvSpPr>
              <p:cNvPr id="104" name="Line 30"/>
              <p:cNvSpPr>
                <a:spLocks noChangeShapeType="1"/>
              </p:cNvSpPr>
              <p:nvPr/>
            </p:nvSpPr>
            <p:spPr bwMode="auto">
              <a:xfrm>
                <a:off x="7943848" y="433274"/>
                <a:ext cx="0" cy="962024"/>
              </a:xfrm>
              <a:prstGeom prst="line">
                <a:avLst/>
              </a:prstGeom>
              <a:noFill/>
              <a:ln w="9525">
                <a:solidFill>
                  <a:schemeClr val="hlink"/>
                </a:solidFill>
                <a:round/>
                <a:tailEnd type="triangle" w="med" len="med"/>
              </a:ln>
              <a:extLst>
                <a:ext uri="{909E8E84-426E-40DD-AFC4-6F175D3DCCD1}">
                  <a14:hiddenFill xmlns:a14="http://schemas.microsoft.com/office/drawing/2010/main" xmlns="">
                    <a:noFill/>
                  </a14:hiddenFill>
                </a:ext>
              </a:extLst>
            </p:spPr>
            <p:txBody>
              <a:bodyPr wrap="none" lIns="0" tIns="0" rIns="0" bIns="0" anchor="ctr"/>
              <a:lstStyle/>
              <a:p>
                <a:endParaRPr lang="zh-CN" altLang="en-US" sz="1400">
                  <a:latin typeface="微软雅黑" panose="020B0503020204020204" pitchFamily="34" charset="-122"/>
                  <a:ea typeface="微软雅黑" panose="020B0503020204020204" pitchFamily="34" charset="-122"/>
                </a:endParaRPr>
              </a:p>
            </p:txBody>
          </p:sp>
        </p:grpSp>
        <p:sp>
          <p:nvSpPr>
            <p:cNvPr id="83" name="矩形 82"/>
            <p:cNvSpPr/>
            <p:nvPr/>
          </p:nvSpPr>
          <p:spPr bwMode="auto">
            <a:xfrm>
              <a:off x="3004991" y="4267508"/>
              <a:ext cx="900001" cy="288001"/>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3765" eaLnBrk="0" fontAlgn="base" hangingPunct="0">
                <a:spcBef>
                  <a:spcPct val="0"/>
                </a:spcBef>
                <a:spcAft>
                  <a:spcPct val="0"/>
                </a:spcAft>
              </a:pPr>
              <a:r>
                <a:rPr lang="zh-CN" altLang="en-US" sz="800" dirty="0">
                  <a:latin typeface="微软雅黑" panose="020B0503020204020204" pitchFamily="34" charset="-122"/>
                  <a:ea typeface="微软雅黑" panose="020B0503020204020204" pitchFamily="34" charset="-122"/>
                </a:rPr>
                <a:t>规则配置</a:t>
              </a:r>
            </a:p>
          </p:txBody>
        </p:sp>
        <p:sp>
          <p:nvSpPr>
            <p:cNvPr id="84" name="矩形 83"/>
            <p:cNvSpPr/>
            <p:nvPr/>
          </p:nvSpPr>
          <p:spPr bwMode="auto">
            <a:xfrm>
              <a:off x="3783665" y="3565848"/>
              <a:ext cx="503999" cy="46800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defTabSz="913765" eaLnBrk="0" fontAlgn="base" hangingPunct="0">
                <a:spcBef>
                  <a:spcPct val="0"/>
                </a:spcBef>
                <a:spcAft>
                  <a:spcPct val="0"/>
                </a:spcAft>
              </a:pPr>
              <a:r>
                <a:rPr lang="zh-CN" altLang="en-US" sz="600" dirty="0">
                  <a:latin typeface="微软雅黑" panose="020B0503020204020204" pitchFamily="34" charset="-122"/>
                  <a:ea typeface="微软雅黑" panose="020B0503020204020204" pitchFamily="34" charset="-122"/>
                </a:rPr>
                <a:t>实时筛选</a:t>
              </a:r>
            </a:p>
          </p:txBody>
        </p:sp>
        <p:sp>
          <p:nvSpPr>
            <p:cNvPr id="85" name="流程图: 磁盘 84"/>
            <p:cNvSpPr/>
            <p:nvPr/>
          </p:nvSpPr>
          <p:spPr bwMode="auto">
            <a:xfrm>
              <a:off x="3022024" y="5162094"/>
              <a:ext cx="990335" cy="612648"/>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eaLnBrk="0" fontAlgn="base" hangingPunct="0">
                <a:spcBef>
                  <a:spcPct val="0"/>
                </a:spcBef>
                <a:spcAft>
                  <a:spcPct val="0"/>
                </a:spcAft>
                <a:buFont typeface="Arial" panose="020B0604020202020204" pitchFamily="34" charset="0"/>
                <a:buNone/>
              </a:pPr>
              <a:r>
                <a:rPr lang="zh-CN" altLang="en-US" sz="900" dirty="0">
                  <a:latin typeface="微软雅黑" panose="020B0503020204020204" pitchFamily="34" charset="-122"/>
                  <a:ea typeface="微软雅黑" panose="020B0503020204020204" pitchFamily="34" charset="-122"/>
                </a:rPr>
                <a:t>实时营销</a:t>
              </a:r>
              <a:endParaRPr lang="en-US" altLang="zh-CN" sz="900" dirty="0">
                <a:latin typeface="微软雅黑" panose="020B0503020204020204" pitchFamily="34" charset="-122"/>
                <a:ea typeface="微软雅黑" panose="020B0503020204020204" pitchFamily="34" charset="-122"/>
              </a:endParaRPr>
            </a:p>
            <a:p>
              <a:pPr algn="ctr" eaLnBrk="0" fontAlgn="base" hangingPunct="0">
                <a:spcBef>
                  <a:spcPct val="0"/>
                </a:spcBef>
                <a:spcAft>
                  <a:spcPct val="0"/>
                </a:spcAft>
                <a:buFont typeface="Arial" panose="020B0604020202020204" pitchFamily="34" charset="0"/>
                <a:buNone/>
              </a:pPr>
              <a:r>
                <a:rPr lang="zh-CN" altLang="en-US" sz="900" dirty="0">
                  <a:latin typeface="微软雅黑" panose="020B0503020204020204" pitchFamily="34" charset="-122"/>
                  <a:ea typeface="微软雅黑" panose="020B0503020204020204" pitchFamily="34" charset="-122"/>
                </a:rPr>
                <a:t>事件</a:t>
              </a:r>
            </a:p>
          </p:txBody>
        </p:sp>
        <p:sp>
          <p:nvSpPr>
            <p:cNvPr id="86" name="流程图: 磁盘 85"/>
            <p:cNvSpPr/>
            <p:nvPr/>
          </p:nvSpPr>
          <p:spPr bwMode="auto">
            <a:xfrm>
              <a:off x="2947708" y="2725653"/>
              <a:ext cx="990335" cy="612648"/>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buFont typeface="Arial" panose="020B0604020202020204" pitchFamily="34" charset="0"/>
                <a:buNone/>
              </a:pPr>
              <a:r>
                <a:rPr lang="zh-CN" altLang="en-US" sz="800" dirty="0">
                  <a:latin typeface="微软雅黑" panose="020B0503020204020204" pitchFamily="34" charset="-122"/>
                  <a:ea typeface="微软雅黑" panose="020B0503020204020204" pitchFamily="34" charset="-122"/>
                </a:rPr>
                <a:t>营销用户</a:t>
              </a:r>
            </a:p>
          </p:txBody>
        </p:sp>
        <p:sp>
          <p:nvSpPr>
            <p:cNvPr id="87" name="TextBox 1052"/>
            <p:cNvSpPr txBox="1"/>
            <p:nvPr/>
          </p:nvSpPr>
          <p:spPr>
            <a:xfrm>
              <a:off x="157163" y="1708452"/>
              <a:ext cx="2632181" cy="3545191"/>
            </a:xfrm>
            <a:prstGeom prst="rect">
              <a:avLst/>
            </a:prstGeom>
            <a:noFill/>
          </p:spPr>
          <p:txBody>
            <a:bodyPr wrap="square" rtlCol="0">
              <a:spAutoFit/>
            </a:bodyPr>
            <a:lstStyle/>
            <a:p>
              <a:pPr>
                <a:lnSpc>
                  <a:spcPct val="120000"/>
                </a:lnSpc>
              </a:pPr>
              <a:r>
                <a:rPr lang="zh-CN" altLang="en-US" sz="1400" dirty="0">
                  <a:solidFill>
                    <a:srgbClr val="FF0000"/>
                  </a:solidFill>
                  <a:latin typeface="微软雅黑" panose="020B0503020204020204" pitchFamily="34" charset="-122"/>
                  <a:ea typeface="微软雅黑" panose="020B0503020204020204" pitchFamily="34" charset="-122"/>
                </a:rPr>
                <a:t>      一：使用阈值类</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20000"/>
                </a:lnSpc>
              </a:pPr>
              <a:r>
                <a:rPr lang="en-US" altLang="zh-CN" sz="1100" dirty="0">
                  <a:latin typeface="微软雅黑" panose="020B0503020204020204" pitchFamily="34" charset="-122"/>
                  <a:ea typeface="微软雅黑" panose="020B0503020204020204" pitchFamily="34" charset="-122"/>
                </a:rPr>
                <a:t>1.1 </a:t>
              </a:r>
              <a:r>
                <a:rPr lang="zh-CN" altLang="en-US" sz="1100" dirty="0">
                  <a:latin typeface="微软雅黑" panose="020B0503020204020204" pitchFamily="34" charset="-122"/>
                  <a:ea typeface="微软雅黑" panose="020B0503020204020204" pitchFamily="34" charset="-122"/>
                </a:rPr>
                <a:t>剩余流量使用达设定阈值时，发送</a:t>
              </a:r>
              <a:r>
                <a:rPr lang="zh-CN" altLang="en-US" sz="1100" b="1" dirty="0">
                  <a:latin typeface="微软雅黑" panose="020B0503020204020204" pitchFamily="34" charset="-122"/>
                  <a:ea typeface="微软雅黑" panose="020B0503020204020204" pitchFamily="34" charset="-122"/>
                </a:rPr>
                <a:t>流量日租包</a:t>
              </a:r>
              <a:r>
                <a:rPr lang="zh-CN" altLang="en-US" sz="11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 </a:t>
              </a:r>
              <a:endParaRPr lang="en-US" altLang="zh-CN" sz="1400" dirty="0">
                <a:latin typeface="微软雅黑" panose="020B0503020204020204" pitchFamily="34" charset="-122"/>
                <a:ea typeface="微软雅黑" panose="020B0503020204020204" pitchFamily="34" charset="-122"/>
              </a:endParaRPr>
            </a:p>
            <a:p>
              <a:pPr>
                <a:lnSpc>
                  <a:spcPct val="120000"/>
                </a:lnSpc>
              </a:pPr>
              <a:r>
                <a:rPr lang="zh-CN" altLang="en-US" sz="1400" dirty="0">
                  <a:solidFill>
                    <a:srgbClr val="FF0000"/>
                  </a:solidFill>
                  <a:latin typeface="微软雅黑" panose="020B0503020204020204" pitchFamily="34" charset="-122"/>
                  <a:ea typeface="微软雅黑" panose="020B0503020204020204" pitchFamily="34" charset="-122"/>
                </a:rPr>
                <a:t>      二：位置触发类</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20000"/>
                </a:lnSpc>
              </a:pPr>
              <a:r>
                <a:rPr lang="en-US" altLang="zh-CN" sz="1100" dirty="0">
                  <a:latin typeface="微软雅黑" panose="020B0503020204020204" pitchFamily="34" charset="-122"/>
                  <a:ea typeface="微软雅黑" panose="020B0503020204020204" pitchFamily="34" charset="-122"/>
                </a:rPr>
                <a:t>2.1 </a:t>
              </a:r>
              <a:r>
                <a:rPr lang="zh-CN" altLang="en-US" sz="1100" dirty="0">
                  <a:latin typeface="微软雅黑" panose="020B0503020204020204" pitchFamily="34" charset="-122"/>
                  <a:ea typeface="微软雅黑" panose="020B0503020204020204" pitchFamily="34" charset="-122"/>
                </a:rPr>
                <a:t>游客到达机场开机时，发送</a:t>
              </a:r>
              <a:r>
                <a:rPr lang="zh-CN" altLang="en-US" sz="1100" b="1" dirty="0">
                  <a:latin typeface="微软雅黑" panose="020B0503020204020204" pitchFamily="34" charset="-122"/>
                  <a:ea typeface="微软雅黑" panose="020B0503020204020204" pitchFamily="34" charset="-122"/>
                </a:rPr>
                <a:t>流量畅游包</a:t>
              </a:r>
              <a:r>
                <a:rPr lang="zh-CN" altLang="en-US" sz="1100" dirty="0">
                  <a:latin typeface="微软雅黑" panose="020B0503020204020204" pitchFamily="34" charset="-122"/>
                  <a:ea typeface="微软雅黑" panose="020B0503020204020204" pitchFamily="34" charset="-122"/>
                </a:rPr>
                <a:t>。</a:t>
              </a:r>
              <a:endParaRPr lang="en-US" altLang="zh-CN" sz="1100" dirty="0">
                <a:latin typeface="微软雅黑" panose="020B0503020204020204" pitchFamily="34" charset="-122"/>
                <a:ea typeface="微软雅黑" panose="020B0503020204020204" pitchFamily="34" charset="-122"/>
              </a:endParaRPr>
            </a:p>
            <a:p>
              <a:pPr>
                <a:lnSpc>
                  <a:spcPct val="120000"/>
                </a:lnSpc>
              </a:pPr>
              <a:r>
                <a:rPr lang="en-US" altLang="zh-CN" sz="1100" dirty="0">
                  <a:latin typeface="微软雅黑" panose="020B0503020204020204" pitchFamily="34" charset="-122"/>
                  <a:ea typeface="微软雅黑" panose="020B0503020204020204" pitchFamily="34" charset="-122"/>
                </a:rPr>
                <a:t>2.2 </a:t>
              </a:r>
              <a:r>
                <a:rPr lang="zh-CN" altLang="en-US" sz="1100" dirty="0">
                  <a:latin typeface="微软雅黑" panose="020B0503020204020204" pitchFamily="34" charset="-122"/>
                  <a:ea typeface="微软雅黑" panose="020B0503020204020204" pitchFamily="34" charset="-122"/>
                </a:rPr>
                <a:t>用户进入营业厅电子围栏时，发送短信</a:t>
              </a:r>
              <a:r>
                <a:rPr lang="zh-CN" altLang="en-US" sz="1100" b="1" dirty="0">
                  <a:latin typeface="微软雅黑" panose="020B0503020204020204" pitchFamily="34" charset="-122"/>
                  <a:ea typeface="微软雅黑" panose="020B0503020204020204" pitchFamily="34" charset="-122"/>
                </a:rPr>
                <a:t>引导到营业厅</a:t>
              </a:r>
              <a:r>
                <a:rPr lang="zh-CN" altLang="en-US" sz="1100" dirty="0">
                  <a:latin typeface="微软雅黑" panose="020B0503020204020204" pitchFamily="34" charset="-122"/>
                  <a:ea typeface="微软雅黑" panose="020B0503020204020204" pitchFamily="34" charset="-122"/>
                </a:rPr>
                <a:t>办理业务。</a:t>
              </a:r>
              <a:endParaRPr lang="en-US" altLang="zh-CN" sz="1100" dirty="0">
                <a:latin typeface="微软雅黑" panose="020B0503020204020204" pitchFamily="34" charset="-122"/>
                <a:ea typeface="微软雅黑" panose="020B0503020204020204" pitchFamily="34" charset="-122"/>
              </a:endParaRPr>
            </a:p>
            <a:p>
              <a:pPr>
                <a:lnSpc>
                  <a:spcPct val="120000"/>
                </a:lnSpc>
              </a:pPr>
              <a:endParaRPr lang="en-US" altLang="zh-CN" sz="1200" dirty="0">
                <a:latin typeface="微软雅黑" panose="020B0503020204020204" pitchFamily="34" charset="-122"/>
                <a:ea typeface="微软雅黑" panose="020B0503020204020204" pitchFamily="34" charset="-122"/>
              </a:endParaRPr>
            </a:p>
            <a:p>
              <a:pPr>
                <a:lnSpc>
                  <a:spcPct val="120000"/>
                </a:lnSpc>
              </a:pPr>
              <a:r>
                <a:rPr lang="zh-CN" altLang="en-US" sz="1400" dirty="0">
                  <a:solidFill>
                    <a:srgbClr val="FF0000"/>
                  </a:solidFill>
                  <a:latin typeface="微软雅黑" panose="020B0503020204020204" pitchFamily="34" charset="-122"/>
                  <a:ea typeface="微软雅黑" panose="020B0503020204020204" pitchFamily="34" charset="-122"/>
                </a:rPr>
                <a:t>     三：上网内容类</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20000"/>
                </a:lnSpc>
              </a:pPr>
              <a:r>
                <a:rPr lang="en-US" altLang="zh-CN" sz="1100" dirty="0">
                  <a:latin typeface="微软雅黑" panose="020B0503020204020204" pitchFamily="34" charset="-122"/>
                  <a:ea typeface="微软雅黑" panose="020B0503020204020204" pitchFamily="34" charset="-122"/>
                </a:rPr>
                <a:t>3.1 </a:t>
              </a:r>
              <a:r>
                <a:rPr lang="zh-CN" altLang="en-US" sz="1100" dirty="0">
                  <a:latin typeface="微软雅黑" panose="020B0503020204020204" pitchFamily="34" charset="-122"/>
                  <a:ea typeface="微软雅黑" panose="020B0503020204020204" pitchFamily="34" charset="-122"/>
                </a:rPr>
                <a:t>用户在移网打开特定</a:t>
              </a:r>
              <a:r>
                <a:rPr lang="en-US" altLang="zh-CN" sz="1100" dirty="0">
                  <a:latin typeface="微软雅黑" panose="020B0503020204020204" pitchFamily="34" charset="-122"/>
                  <a:ea typeface="微软雅黑" panose="020B0503020204020204" pitchFamily="34" charset="-122"/>
                </a:rPr>
                <a:t>APP</a:t>
              </a:r>
              <a:r>
                <a:rPr lang="zh-CN" altLang="en-US" sz="1100" dirty="0">
                  <a:latin typeface="微软雅黑" panose="020B0503020204020204" pitchFamily="34" charset="-122"/>
                  <a:ea typeface="微软雅黑" panose="020B0503020204020204" pitchFamily="34" charset="-122"/>
                </a:rPr>
                <a:t>或者上网内容分类。</a:t>
              </a:r>
              <a:endParaRPr lang="en-US" altLang="zh-CN" sz="1100" dirty="0">
                <a:latin typeface="微软雅黑" panose="020B0503020204020204" pitchFamily="34" charset="-122"/>
                <a:ea typeface="微软雅黑" panose="020B0503020204020204" pitchFamily="34" charset="-122"/>
              </a:endParaRPr>
            </a:p>
          </p:txBody>
        </p:sp>
        <p:pic>
          <p:nvPicPr>
            <p:cNvPr id="88" name="Picture 6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395" y="1654592"/>
              <a:ext cx="527868" cy="3987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9" name="Picture 6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482" y="2538870"/>
              <a:ext cx="535782" cy="3735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0" name="computr1"/>
            <p:cNvSpPr>
              <a:spLocks noEditPoints="1" noChangeArrowheads="1"/>
            </p:cNvSpPr>
            <p:nvPr/>
          </p:nvSpPr>
          <p:spPr bwMode="auto">
            <a:xfrm>
              <a:off x="0" y="4207735"/>
              <a:ext cx="497240" cy="464475"/>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a:effectLst/>
            <a:extLst>
              <a:ext uri="{AF507438-7753-43E0-B8FC-AC1667EBCBE1}">
                <a14:hiddenEffects xmlns:a14="http://schemas.microsoft.com/office/drawing/2010/main" xmlns="">
                  <a:effectLst>
                    <a:outerShdw dist="107763" dir="13500000" algn="ctr" rotWithShape="0">
                      <a:srgbClr val="808080"/>
                    </a:outerShdw>
                  </a:effectLst>
                </a14:hiddenEffects>
              </a:ext>
            </a:extLst>
          </p:spPr>
          <p:txBody>
            <a:bodyPr vert="horz" wrap="square" lIns="91440" tIns="45720" rIns="91440" bIns="45720" numCol="1" anchor="t" anchorCtr="0" compatLnSpc="1"/>
            <a:lstStyle/>
            <a:p>
              <a:endParaRPr lang="zh-CN" altLang="en-US" sz="1400">
                <a:latin typeface="微软雅黑" panose="020B0503020204020204" pitchFamily="34" charset="-122"/>
                <a:ea typeface="微软雅黑" panose="020B0503020204020204" pitchFamily="34" charset="-122"/>
              </a:endParaRPr>
            </a:p>
          </p:txBody>
        </p:sp>
        <p:sp>
          <p:nvSpPr>
            <p:cNvPr id="91" name="矩形 90"/>
            <p:cNvSpPr/>
            <p:nvPr/>
          </p:nvSpPr>
          <p:spPr bwMode="auto">
            <a:xfrm>
              <a:off x="2822440" y="4725902"/>
              <a:ext cx="497406" cy="351267"/>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defTabSz="913765" eaLnBrk="0" fontAlgn="base" hangingPunct="0">
                <a:spcBef>
                  <a:spcPct val="0"/>
                </a:spcBef>
                <a:spcAft>
                  <a:spcPct val="0"/>
                </a:spcAft>
              </a:pPr>
              <a:r>
                <a:rPr lang="zh-CN" altLang="en-US" sz="900" dirty="0">
                  <a:latin typeface="微软雅黑" panose="020B0503020204020204" pitchFamily="34" charset="-122"/>
                  <a:ea typeface="微软雅黑" panose="020B0503020204020204" pitchFamily="34" charset="-122"/>
                </a:rPr>
                <a:t>标签</a:t>
              </a:r>
            </a:p>
          </p:txBody>
        </p:sp>
        <p:pic>
          <p:nvPicPr>
            <p:cNvPr id="92" name="图片 91"/>
            <p:cNvPicPr>
              <a:picLocks noChangeAspect="1"/>
            </p:cNvPicPr>
            <p:nvPr/>
          </p:nvPicPr>
          <p:blipFill>
            <a:blip r:embed="rId4" cstate="print"/>
            <a:stretch>
              <a:fillRect/>
            </a:stretch>
          </p:blipFill>
          <p:spPr>
            <a:xfrm>
              <a:off x="4470676" y="1654592"/>
              <a:ext cx="3871913" cy="1979417"/>
            </a:xfrm>
            <a:prstGeom prst="rect">
              <a:avLst/>
            </a:prstGeom>
          </p:spPr>
        </p:pic>
        <p:pic>
          <p:nvPicPr>
            <p:cNvPr id="93" name="图片 92"/>
            <p:cNvPicPr>
              <a:picLocks noChangeAspect="1"/>
            </p:cNvPicPr>
            <p:nvPr/>
          </p:nvPicPr>
          <p:blipFill>
            <a:blip r:embed="rId5" cstate="print"/>
            <a:stretch>
              <a:fillRect/>
            </a:stretch>
          </p:blipFill>
          <p:spPr>
            <a:xfrm>
              <a:off x="8588282" y="1647107"/>
              <a:ext cx="3200400" cy="1986902"/>
            </a:xfrm>
            <a:prstGeom prst="rect">
              <a:avLst/>
            </a:prstGeom>
          </p:spPr>
        </p:pic>
        <p:pic>
          <p:nvPicPr>
            <p:cNvPr id="94" name="图片 93"/>
            <p:cNvPicPr>
              <a:picLocks noChangeAspect="1"/>
            </p:cNvPicPr>
            <p:nvPr/>
          </p:nvPicPr>
          <p:blipFill>
            <a:blip r:embed="rId6" cstate="print"/>
            <a:stretch>
              <a:fillRect/>
            </a:stretch>
          </p:blipFill>
          <p:spPr>
            <a:xfrm>
              <a:off x="4516990" y="3848774"/>
              <a:ext cx="5152203" cy="2271714"/>
            </a:xfrm>
            <a:prstGeom prst="rect">
              <a:avLst/>
            </a:prstGeom>
          </p:spPr>
        </p:pic>
        <p:sp>
          <p:nvSpPr>
            <p:cNvPr id="95" name="圆角矩形标注 94"/>
            <p:cNvSpPr/>
            <p:nvPr/>
          </p:nvSpPr>
          <p:spPr bwMode="auto">
            <a:xfrm>
              <a:off x="9950545" y="4801494"/>
              <a:ext cx="1853442" cy="1296995"/>
            </a:xfrm>
            <a:prstGeom prst="wedgeRoundRectCallout">
              <a:avLst>
                <a:gd name="adj1" fmla="val -68695"/>
                <a:gd name="adj2" fmla="val -15464"/>
                <a:gd name="adj3" fmla="val 16667"/>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3765" eaLnBrk="0" fontAlgn="base" hangingPunct="0">
                <a:spcBef>
                  <a:spcPct val="0"/>
                </a:spcBef>
                <a:spcAft>
                  <a:spcPct val="0"/>
                </a:spcAft>
              </a:pPr>
              <a:r>
                <a:rPr lang="zh-CN" altLang="en-US" sz="1100" b="1" dirty="0">
                  <a:latin typeface="微软雅黑" panose="020B0503020204020204" pitchFamily="34" charset="-122"/>
                  <a:ea typeface="微软雅黑" panose="020B0503020204020204" pitchFamily="34" charset="-122"/>
                </a:rPr>
                <a:t>筛选规则定义：</a:t>
              </a:r>
              <a:endParaRPr lang="en-US" altLang="zh-CN" sz="1100" b="1" dirty="0">
                <a:latin typeface="微软雅黑" panose="020B0503020204020204" pitchFamily="34" charset="-122"/>
                <a:ea typeface="微软雅黑" panose="020B0503020204020204" pitchFamily="34" charset="-122"/>
              </a:endParaRPr>
            </a:p>
            <a:p>
              <a:pPr defTabSz="913765" eaLnBrk="0" fontAlgn="base" hangingPunct="0">
                <a:spcBef>
                  <a:spcPct val="0"/>
                </a:spcBef>
                <a:spcAft>
                  <a:spcPct val="0"/>
                </a:spcAft>
              </a:pPr>
              <a:r>
                <a:rPr lang="zh-CN" altLang="en-US" sz="1100" dirty="0">
                  <a:latin typeface="微软雅黑" panose="020B0503020204020204" pitchFamily="34" charset="-122"/>
                  <a:ea typeface="微软雅黑" panose="020B0503020204020204" pitchFamily="34" charset="-122"/>
                </a:rPr>
                <a:t>语义化定义筛选规则，对营销执行的最终过滤；</a:t>
              </a:r>
            </a:p>
          </p:txBody>
        </p:sp>
        <p:sp>
          <p:nvSpPr>
            <p:cNvPr id="96" name="圆角矩形标注 95"/>
            <p:cNvSpPr/>
            <p:nvPr/>
          </p:nvSpPr>
          <p:spPr bwMode="auto">
            <a:xfrm>
              <a:off x="10188482" y="3194897"/>
              <a:ext cx="1853442" cy="1296995"/>
            </a:xfrm>
            <a:prstGeom prst="wedgeRoundRectCallout">
              <a:avLst>
                <a:gd name="adj1" fmla="val -50194"/>
                <a:gd name="adj2" fmla="val -65035"/>
                <a:gd name="adj3" fmla="val 16667"/>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3765" eaLnBrk="0" fontAlgn="base" hangingPunct="0">
                <a:spcBef>
                  <a:spcPct val="0"/>
                </a:spcBef>
                <a:spcAft>
                  <a:spcPct val="0"/>
                </a:spcAft>
              </a:pPr>
              <a:r>
                <a:rPr lang="zh-CN" altLang="en-US" sz="1100" b="1" dirty="0">
                  <a:latin typeface="微软雅黑" panose="020B0503020204020204" pitchFamily="34" charset="-122"/>
                  <a:ea typeface="微软雅黑" panose="020B0503020204020204" pitchFamily="34" charset="-122"/>
                </a:rPr>
                <a:t>实时场景定义：</a:t>
              </a:r>
              <a:endParaRPr lang="en-US" altLang="zh-CN" sz="1100" b="1" dirty="0">
                <a:latin typeface="微软雅黑" panose="020B0503020204020204" pitchFamily="34" charset="-122"/>
                <a:ea typeface="微软雅黑" panose="020B0503020204020204" pitchFamily="34" charset="-122"/>
              </a:endParaRPr>
            </a:p>
            <a:p>
              <a:pPr defTabSz="913765" eaLnBrk="0" fontAlgn="base" hangingPunct="0">
                <a:spcBef>
                  <a:spcPct val="0"/>
                </a:spcBef>
                <a:spcAft>
                  <a:spcPct val="0"/>
                </a:spcAft>
              </a:pPr>
              <a:r>
                <a:rPr lang="zh-CN" altLang="en-US" sz="1100" dirty="0">
                  <a:latin typeface="微软雅黑" panose="020B0503020204020204" pitchFamily="34" charset="-122"/>
                  <a:ea typeface="微软雅黑" panose="020B0503020204020204" pitchFamily="34" charset="-122"/>
                </a:rPr>
                <a:t>地理围栏、开关机漏话、上网行为、业务办理等</a:t>
              </a:r>
            </a:p>
          </p:txBody>
        </p:sp>
      </p:grpSp>
      <p:sp>
        <p:nvSpPr>
          <p:cNvPr id="107" name="矩形 106"/>
          <p:cNvSpPr/>
          <p:nvPr/>
        </p:nvSpPr>
        <p:spPr bwMode="auto">
          <a:xfrm>
            <a:off x="2267745" y="1851671"/>
            <a:ext cx="628144" cy="238527"/>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36" tIns="45718" rIns="91436" bIns="45718" numCol="1" rtlCol="0" anchor="t" anchorCtr="0" compatLnSpc="1"/>
          <a:lstStyle/>
          <a:p>
            <a:pPr defTabSz="913765" eaLnBrk="0" fontAlgn="base" hangingPunct="0">
              <a:spcBef>
                <a:spcPct val="0"/>
              </a:spcBef>
              <a:spcAft>
                <a:spcPct val="0"/>
              </a:spcAft>
            </a:pPr>
            <a:r>
              <a:rPr lang="zh-CN" altLang="en-US" sz="800" dirty="0">
                <a:latin typeface="微软雅黑" panose="020B0503020204020204" pitchFamily="34" charset="-122"/>
                <a:ea typeface="微软雅黑" panose="020B0503020204020204" pitchFamily="34" charset="-122"/>
              </a:rPr>
              <a:t>触点推送</a:t>
            </a:r>
          </a:p>
        </p:txBody>
      </p:sp>
      <p:sp>
        <p:nvSpPr>
          <p:cNvPr id="3" name="上箭头 2"/>
          <p:cNvSpPr/>
          <p:nvPr/>
        </p:nvSpPr>
        <p:spPr>
          <a:xfrm>
            <a:off x="2466775" y="2090199"/>
            <a:ext cx="250050" cy="190171"/>
          </a:xfrm>
          <a:prstGeom prst="upArrow">
            <a:avLst/>
          </a:prstGeom>
          <a:solidFill>
            <a:schemeClr val="bg2">
              <a:lumMod val="25000"/>
            </a:schemeClr>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6" tIns="45718" rIns="91436" bIns="45718" rtlCol="0" anchor="t" anchorCtr="0"/>
          <a:lstStyle/>
          <a:p>
            <a:pPr marL="228600" indent="-228600" algn="ctr">
              <a:lnSpc>
                <a:spcPct val="150000"/>
              </a:lnSpc>
              <a:buClr>
                <a:srgbClr val="C00000"/>
              </a:buClr>
              <a:buFont typeface="+mj-lt"/>
              <a:buAutoNum type="arabicPeriod"/>
            </a:pPr>
            <a:endParaRPr lang="zh-CN" altLang="en-US" sz="1200" dirty="0">
              <a:solidFill>
                <a:srgbClr val="FF0000"/>
              </a:solidFil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79512" y="1110849"/>
            <a:ext cx="2592288" cy="19649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场景</a:t>
            </a:r>
            <a:r>
              <a:rPr lang="zh-CN" altLang="en-US" dirty="0"/>
              <a:t>化智能</a:t>
            </a:r>
            <a:r>
              <a:rPr lang="zh-CN" altLang="en-US" dirty="0" smtClean="0"/>
              <a:t>营销</a:t>
            </a:r>
            <a:r>
              <a:rPr lang="en-US" altLang="zh-CN" dirty="0" smtClean="0"/>
              <a:t>-</a:t>
            </a:r>
            <a:r>
              <a:rPr lang="zh-CN" altLang="en-US" dirty="0" smtClean="0"/>
              <a:t>功能示例</a:t>
            </a:r>
            <a:endParaRPr lang="zh-CN" altLang="en-US" dirty="0"/>
          </a:p>
        </p:txBody>
      </p:sp>
      <p:pic>
        <p:nvPicPr>
          <p:cNvPr id="1030" name="Picture 6"/>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99594" y="3651872"/>
            <a:ext cx="3406919" cy="14401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9" name="Picture 5"/>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6012160" y="1110849"/>
            <a:ext cx="3096344" cy="19649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920821" y="1110849"/>
            <a:ext cx="2803309" cy="19649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7" name="MH_SubTitle_1"/>
          <p:cNvSpPr/>
          <p:nvPr>
            <p:custDataLst>
              <p:tags r:id="rId1"/>
            </p:custDataLst>
          </p:nvPr>
        </p:nvSpPr>
        <p:spPr>
          <a:xfrm>
            <a:off x="95761" y="699542"/>
            <a:ext cx="1679425" cy="363294"/>
          </a:xfrm>
          <a:prstGeom prst="rect">
            <a:avLst/>
          </a:prstGeom>
        </p:spPr>
        <p:txBody>
          <a:bodyPr lIns="91436" tIns="45718" rIns="91436" bIns="45718" anchor="b">
            <a:normAutofit/>
          </a:bodyPr>
          <a:lstStyle/>
          <a:p>
            <a:pPr>
              <a:defRPr/>
            </a:pPr>
            <a:r>
              <a:rPr lang="en-US" altLang="zh-CN" sz="1600" b="1" kern="0" dirty="0">
                <a:solidFill>
                  <a:schemeClr val="accent1">
                    <a:lumMod val="50000"/>
                  </a:schemeClr>
                </a:solidFill>
                <a:cs typeface="宋体" panose="02010600030101010101" pitchFamily="2" charset="-122"/>
              </a:rPr>
              <a:t>1</a:t>
            </a:r>
            <a:r>
              <a:rPr lang="zh-CN" altLang="en-US" sz="1600" b="1" kern="0" dirty="0">
                <a:solidFill>
                  <a:schemeClr val="accent1">
                    <a:lumMod val="50000"/>
                  </a:schemeClr>
                </a:solidFill>
                <a:cs typeface="宋体" panose="02010600030101010101" pitchFamily="2" charset="-122"/>
              </a:rPr>
              <a:t>、场景定义</a:t>
            </a:r>
          </a:p>
        </p:txBody>
      </p:sp>
      <p:sp>
        <p:nvSpPr>
          <p:cNvPr id="38" name="MH_SubTitle_1"/>
          <p:cNvSpPr/>
          <p:nvPr>
            <p:custDataLst>
              <p:tags r:id="rId2"/>
            </p:custDataLst>
          </p:nvPr>
        </p:nvSpPr>
        <p:spPr>
          <a:xfrm>
            <a:off x="2843810" y="699542"/>
            <a:ext cx="1679425" cy="363294"/>
          </a:xfrm>
          <a:prstGeom prst="rect">
            <a:avLst/>
          </a:prstGeom>
        </p:spPr>
        <p:txBody>
          <a:bodyPr lIns="91436" tIns="45718" rIns="91436" bIns="45718" anchor="b">
            <a:normAutofit/>
          </a:bodyPr>
          <a:lstStyle/>
          <a:p>
            <a:pPr>
              <a:defRPr/>
            </a:pPr>
            <a:r>
              <a:rPr lang="en-US" altLang="zh-CN" sz="1600" b="1" kern="0" dirty="0">
                <a:solidFill>
                  <a:schemeClr val="accent2">
                    <a:lumMod val="75000"/>
                  </a:schemeClr>
                </a:solidFill>
                <a:cs typeface="宋体" panose="02010600030101010101" pitchFamily="2" charset="-122"/>
              </a:rPr>
              <a:t>2</a:t>
            </a:r>
            <a:r>
              <a:rPr lang="zh-CN" altLang="en-US" sz="1600" b="1" kern="0" dirty="0">
                <a:solidFill>
                  <a:schemeClr val="accent2">
                    <a:lumMod val="75000"/>
                  </a:schemeClr>
                </a:solidFill>
                <a:cs typeface="宋体" panose="02010600030101010101" pitchFamily="2" charset="-122"/>
              </a:rPr>
              <a:t>、事件选择</a:t>
            </a:r>
          </a:p>
        </p:txBody>
      </p:sp>
      <p:sp>
        <p:nvSpPr>
          <p:cNvPr id="39" name="MH_SubTitle_1"/>
          <p:cNvSpPr/>
          <p:nvPr>
            <p:custDataLst>
              <p:tags r:id="rId3"/>
            </p:custDataLst>
          </p:nvPr>
        </p:nvSpPr>
        <p:spPr>
          <a:xfrm>
            <a:off x="5844905" y="699542"/>
            <a:ext cx="1679425" cy="363294"/>
          </a:xfrm>
          <a:prstGeom prst="rect">
            <a:avLst/>
          </a:prstGeom>
        </p:spPr>
        <p:txBody>
          <a:bodyPr lIns="91436" tIns="45718" rIns="91436" bIns="45718" anchor="b">
            <a:normAutofit/>
          </a:bodyPr>
          <a:lstStyle/>
          <a:p>
            <a:pPr>
              <a:defRPr/>
            </a:pPr>
            <a:r>
              <a:rPr lang="en-US" altLang="zh-CN" sz="1600" b="1" kern="0" dirty="0">
                <a:solidFill>
                  <a:schemeClr val="accent3">
                    <a:lumMod val="75000"/>
                  </a:schemeClr>
                </a:solidFill>
                <a:cs typeface="宋体" panose="02010600030101010101" pitchFamily="2" charset="-122"/>
              </a:rPr>
              <a:t>3</a:t>
            </a:r>
            <a:r>
              <a:rPr lang="zh-CN" altLang="en-US" sz="1600" b="1" kern="0" dirty="0">
                <a:solidFill>
                  <a:schemeClr val="accent3">
                    <a:lumMod val="75000"/>
                  </a:schemeClr>
                </a:solidFill>
                <a:cs typeface="宋体" panose="02010600030101010101" pitchFamily="2" charset="-122"/>
              </a:rPr>
              <a:t>、场景审批</a:t>
            </a:r>
          </a:p>
        </p:txBody>
      </p:sp>
      <p:sp>
        <p:nvSpPr>
          <p:cNvPr id="40" name="MH_SubTitle_1"/>
          <p:cNvSpPr/>
          <p:nvPr>
            <p:custDataLst>
              <p:tags r:id="rId4"/>
            </p:custDataLst>
          </p:nvPr>
        </p:nvSpPr>
        <p:spPr>
          <a:xfrm>
            <a:off x="899594" y="3147816"/>
            <a:ext cx="1679425" cy="435302"/>
          </a:xfrm>
          <a:prstGeom prst="rect">
            <a:avLst/>
          </a:prstGeom>
        </p:spPr>
        <p:txBody>
          <a:bodyPr lIns="91436" tIns="45718" rIns="91436" bIns="45718" anchor="b">
            <a:normAutofit/>
          </a:bodyPr>
          <a:lstStyle/>
          <a:p>
            <a:pPr>
              <a:defRPr/>
            </a:pPr>
            <a:r>
              <a:rPr lang="en-US" altLang="zh-CN" sz="1600" b="1" kern="0" dirty="0">
                <a:solidFill>
                  <a:schemeClr val="accent5">
                    <a:lumMod val="75000"/>
                  </a:schemeClr>
                </a:solidFill>
                <a:cs typeface="宋体" panose="02010600030101010101" pitchFamily="2" charset="-122"/>
              </a:rPr>
              <a:t>5</a:t>
            </a:r>
            <a:r>
              <a:rPr lang="zh-CN" altLang="en-US" sz="1600" b="1" kern="0" dirty="0">
                <a:solidFill>
                  <a:schemeClr val="accent5">
                    <a:lumMod val="75000"/>
                  </a:schemeClr>
                </a:solidFill>
                <a:cs typeface="宋体" panose="02010600030101010101" pitchFamily="2" charset="-122"/>
              </a:rPr>
              <a:t>、场景评估</a:t>
            </a:r>
          </a:p>
        </p:txBody>
      </p:sp>
      <p:sp>
        <p:nvSpPr>
          <p:cNvPr id="42" name="MH_SubTitle_1"/>
          <p:cNvSpPr/>
          <p:nvPr>
            <p:custDataLst>
              <p:tags r:id="rId5"/>
            </p:custDataLst>
          </p:nvPr>
        </p:nvSpPr>
        <p:spPr>
          <a:xfrm>
            <a:off x="5004050" y="3147816"/>
            <a:ext cx="1679425" cy="435302"/>
          </a:xfrm>
          <a:prstGeom prst="rect">
            <a:avLst/>
          </a:prstGeom>
        </p:spPr>
        <p:txBody>
          <a:bodyPr lIns="91436" tIns="45718" rIns="91436" bIns="45718" anchor="b">
            <a:normAutofit/>
          </a:bodyPr>
          <a:lstStyle/>
          <a:p>
            <a:pPr>
              <a:defRPr/>
            </a:pPr>
            <a:r>
              <a:rPr lang="en-US" altLang="zh-CN" sz="1600" b="1" kern="0" dirty="0">
                <a:solidFill>
                  <a:schemeClr val="accent6">
                    <a:lumMod val="75000"/>
                  </a:schemeClr>
                </a:solidFill>
                <a:cs typeface="宋体" panose="02010600030101010101" pitchFamily="2" charset="-122"/>
              </a:rPr>
              <a:t>6</a:t>
            </a:r>
            <a:r>
              <a:rPr lang="zh-CN" altLang="en-US" sz="1600" b="1" kern="0" dirty="0">
                <a:solidFill>
                  <a:schemeClr val="accent6">
                    <a:lumMod val="75000"/>
                  </a:schemeClr>
                </a:solidFill>
                <a:cs typeface="宋体" panose="02010600030101010101" pitchFamily="2" charset="-122"/>
              </a:rPr>
              <a:t>、能力展示</a:t>
            </a:r>
          </a:p>
        </p:txBody>
      </p:sp>
      <p:pic>
        <p:nvPicPr>
          <p:cNvPr id="1026" name="Picture 2"/>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5148066" y="3618763"/>
            <a:ext cx="3273863" cy="14348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异网营销</a:t>
            </a:r>
            <a:r>
              <a:rPr lang="en-US" altLang="zh-CN" dirty="0" smtClean="0"/>
              <a:t>-</a:t>
            </a:r>
            <a:r>
              <a:rPr lang="zh-CN" altLang="en-US" dirty="0" smtClean="0"/>
              <a:t>活动策划</a:t>
            </a:r>
            <a:endParaRPr lang="zh-CN" altLang="en-US" sz="2800" dirty="0"/>
          </a:p>
        </p:txBody>
      </p:sp>
      <p:sp>
        <p:nvSpPr>
          <p:cNvPr id="28" name="文本框 36"/>
          <p:cNvSpPr txBox="1"/>
          <p:nvPr/>
        </p:nvSpPr>
        <p:spPr>
          <a:xfrm>
            <a:off x="176691" y="771553"/>
            <a:ext cx="1154950" cy="216022"/>
          </a:xfrm>
          <a:prstGeom prst="rect">
            <a:avLst/>
          </a:prstGeom>
          <a:solidFill>
            <a:schemeClr val="tx2">
              <a:lumMod val="60000"/>
              <a:lumOff val="40000"/>
            </a:schemeClr>
          </a:solidFill>
        </p:spPr>
        <p:txBody>
          <a:bodyPr wrap="square" lIns="91436" tIns="45718" rIns="91436" bIns="45718" rtlCol="0" anchor="ctr">
            <a:noAutofit/>
          </a:bodyPr>
          <a:lstStyle>
            <a:defPPr>
              <a:defRPr lang="zh-CN"/>
            </a:defPPr>
            <a:lvl1pPr>
              <a:defRPr kumimoji="1"/>
            </a:lvl1pPr>
          </a:lstStyle>
          <a:p>
            <a:r>
              <a:rPr lang="zh-CN" altLang="en-US" sz="1400" dirty="0" smtClean="0">
                <a:solidFill>
                  <a:schemeClr val="bg1"/>
                </a:solidFill>
              </a:rPr>
              <a:t>客户群提取</a:t>
            </a:r>
            <a:endParaRPr lang="zh-CN" altLang="en-US" sz="1400" dirty="0">
              <a:solidFill>
                <a:schemeClr val="bg1"/>
              </a:solidFill>
            </a:endParaRPr>
          </a:p>
        </p:txBody>
      </p:sp>
      <p:sp>
        <p:nvSpPr>
          <p:cNvPr id="13" name="TextBox 12"/>
          <p:cNvSpPr txBox="1"/>
          <p:nvPr/>
        </p:nvSpPr>
        <p:spPr>
          <a:xfrm>
            <a:off x="179512" y="3167850"/>
            <a:ext cx="4248472" cy="1708156"/>
          </a:xfrm>
          <a:prstGeom prst="rect">
            <a:avLst/>
          </a:prstGeom>
          <a:noFill/>
        </p:spPr>
        <p:txBody>
          <a:bodyPr wrap="square" lIns="91436" tIns="45718" rIns="91436" bIns="45718" rtlCol="0">
            <a:spAutoFit/>
          </a:bodyPr>
          <a:lstStyle/>
          <a:p>
            <a:pPr>
              <a:lnSpc>
                <a:spcPct val="150000"/>
              </a:lnSpc>
            </a:pPr>
            <a:r>
              <a:rPr lang="zh-CN" altLang="en-US" sz="1400" b="1" dirty="0"/>
              <a:t>访问路径：</a:t>
            </a:r>
            <a:r>
              <a:rPr lang="zh-CN" altLang="en-US" sz="1400" dirty="0"/>
              <a:t>客</a:t>
            </a:r>
            <a:r>
              <a:rPr lang="zh-CN" altLang="en-US" sz="1400" dirty="0" smtClean="0"/>
              <a:t>户分析</a:t>
            </a:r>
            <a:r>
              <a:rPr lang="en-US" altLang="zh-CN" sz="1400" dirty="0" smtClean="0"/>
              <a:t>&gt;</a:t>
            </a:r>
            <a:r>
              <a:rPr lang="zh-CN" altLang="en-US" sz="1400" dirty="0" smtClean="0"/>
              <a:t>异网客</a:t>
            </a:r>
            <a:r>
              <a:rPr lang="zh-CN" altLang="en-US" sz="1400" dirty="0"/>
              <a:t>户群提取</a:t>
            </a:r>
            <a:endParaRPr lang="en-US" altLang="zh-CN" sz="1400" dirty="0"/>
          </a:p>
          <a:p>
            <a:pPr marL="342900" indent="-342900">
              <a:lnSpc>
                <a:spcPct val="150000"/>
              </a:lnSpc>
              <a:buClr>
                <a:srgbClr val="C00000"/>
              </a:buClr>
              <a:buFont typeface="+mj-ea"/>
              <a:buAutoNum type="circleNumDbPlain"/>
            </a:pPr>
            <a:r>
              <a:rPr lang="zh-CN" altLang="en-US" sz="1400" dirty="0" smtClean="0"/>
              <a:t>通过异网模型沉淀他网用户数据，包含用户价值</a:t>
            </a:r>
            <a:endParaRPr lang="en-US" altLang="zh-CN" sz="1400" dirty="0"/>
          </a:p>
          <a:p>
            <a:pPr marL="342900" indent="-342900">
              <a:lnSpc>
                <a:spcPct val="150000"/>
              </a:lnSpc>
              <a:buClr>
                <a:srgbClr val="C00000"/>
              </a:buClr>
              <a:buFont typeface="+mj-ea"/>
              <a:buAutoNum type="circleNumDbPlain"/>
            </a:pPr>
            <a:r>
              <a:rPr lang="zh-CN" altLang="en-US" sz="1400" dirty="0" smtClean="0"/>
              <a:t>定位用户的使用基站和家庭宽带等位置信息</a:t>
            </a:r>
            <a:endParaRPr lang="en-US" altLang="zh-CN" sz="1400" dirty="0" smtClean="0"/>
          </a:p>
          <a:p>
            <a:pPr marL="342900" indent="-342900">
              <a:lnSpc>
                <a:spcPct val="150000"/>
              </a:lnSpc>
              <a:buClr>
                <a:srgbClr val="C00000"/>
              </a:buClr>
              <a:buFont typeface="+mj-ea"/>
              <a:buAutoNum type="circleNumDbPlain"/>
            </a:pPr>
            <a:r>
              <a:rPr lang="zh-CN" altLang="en-US" sz="1400" dirty="0" smtClean="0"/>
              <a:t>区分用户的过网使用行为</a:t>
            </a:r>
            <a:endParaRPr lang="zh-CN" altLang="en-US" sz="1400" dirty="0"/>
          </a:p>
        </p:txBody>
      </p:sp>
      <p:pic>
        <p:nvPicPr>
          <p:cNvPr id="1026" name="Picture 2"/>
          <p:cNvPicPr>
            <a:picLocks noChangeAspect="1" noChangeArrowheads="1"/>
          </p:cNvPicPr>
          <p:nvPr/>
        </p:nvPicPr>
        <p:blipFill>
          <a:blip r:embed="rId2" cstate="print"/>
          <a:srcRect/>
          <a:stretch>
            <a:fillRect/>
          </a:stretch>
        </p:blipFill>
        <p:spPr bwMode="auto">
          <a:xfrm>
            <a:off x="179512" y="1131589"/>
            <a:ext cx="4320480" cy="2016225"/>
          </a:xfrm>
          <a:prstGeom prst="rect">
            <a:avLst/>
          </a:prstGeom>
          <a:noFill/>
          <a:ln w="9525">
            <a:noFill/>
            <a:miter lim="800000"/>
            <a:headEnd/>
            <a:tailEnd/>
          </a:ln>
        </p:spPr>
      </p:pic>
      <p:sp>
        <p:nvSpPr>
          <p:cNvPr id="18" name="文本框 36"/>
          <p:cNvSpPr txBox="1"/>
          <p:nvPr/>
        </p:nvSpPr>
        <p:spPr>
          <a:xfrm>
            <a:off x="4644008" y="771553"/>
            <a:ext cx="936104" cy="216024"/>
          </a:xfrm>
          <a:prstGeom prst="rect">
            <a:avLst/>
          </a:prstGeom>
          <a:solidFill>
            <a:schemeClr val="tx2">
              <a:lumMod val="60000"/>
              <a:lumOff val="40000"/>
            </a:schemeClr>
          </a:solidFill>
        </p:spPr>
        <p:txBody>
          <a:bodyPr wrap="square" lIns="91436" tIns="45718" rIns="91436" bIns="45718" rtlCol="0" anchor="ctr">
            <a:noAutofit/>
          </a:bodyPr>
          <a:lstStyle>
            <a:defPPr>
              <a:defRPr lang="zh-CN"/>
            </a:defPPr>
            <a:lvl1pPr>
              <a:defRPr kumimoji="1"/>
            </a:lvl1pPr>
          </a:lstStyle>
          <a:p>
            <a:r>
              <a:rPr lang="zh-CN" altLang="en-US" sz="1400" dirty="0" smtClean="0">
                <a:solidFill>
                  <a:schemeClr val="bg1"/>
                </a:solidFill>
              </a:rPr>
              <a:t>活动策划</a:t>
            </a:r>
            <a:endParaRPr lang="zh-CN" altLang="en-US" sz="1400" dirty="0">
              <a:solidFill>
                <a:schemeClr val="bg1"/>
              </a:solidFill>
            </a:endParaRPr>
          </a:p>
        </p:txBody>
      </p:sp>
      <p:sp>
        <p:nvSpPr>
          <p:cNvPr id="20" name="TextBox 19"/>
          <p:cNvSpPr txBox="1"/>
          <p:nvPr/>
        </p:nvSpPr>
        <p:spPr>
          <a:xfrm>
            <a:off x="4644008" y="987574"/>
            <a:ext cx="4248472" cy="376381"/>
          </a:xfrm>
          <a:prstGeom prst="rect">
            <a:avLst/>
          </a:prstGeom>
          <a:noFill/>
        </p:spPr>
        <p:txBody>
          <a:bodyPr wrap="square" lIns="91436" tIns="45718" rIns="91436" bIns="45718" rtlCol="0">
            <a:spAutoFit/>
          </a:bodyPr>
          <a:lstStyle/>
          <a:p>
            <a:pPr>
              <a:lnSpc>
                <a:spcPct val="150000"/>
              </a:lnSpc>
            </a:pPr>
            <a:r>
              <a:rPr lang="zh-CN" altLang="en-US" sz="1400" b="1" dirty="0"/>
              <a:t>访问路径</a:t>
            </a:r>
            <a:r>
              <a:rPr lang="zh-CN" altLang="en-US" sz="1400" b="1" dirty="0" smtClean="0"/>
              <a:t>：</a:t>
            </a:r>
            <a:r>
              <a:rPr lang="zh-CN" altLang="en-US" sz="1400" dirty="0" smtClean="0"/>
              <a:t>异网营销</a:t>
            </a:r>
            <a:r>
              <a:rPr lang="en-US" altLang="zh-CN" sz="1400" dirty="0" smtClean="0"/>
              <a:t>&gt;</a:t>
            </a:r>
            <a:r>
              <a:rPr lang="zh-CN" altLang="en-US" sz="1400" dirty="0" smtClean="0"/>
              <a:t>异网活动策划</a:t>
            </a:r>
            <a:endParaRPr lang="en-US" altLang="zh-CN" sz="1400" dirty="0"/>
          </a:p>
        </p:txBody>
      </p:sp>
      <p:pic>
        <p:nvPicPr>
          <p:cNvPr id="1027" name="Picture 3"/>
          <p:cNvPicPr>
            <a:picLocks noChangeAspect="1" noChangeArrowheads="1"/>
          </p:cNvPicPr>
          <p:nvPr/>
        </p:nvPicPr>
        <p:blipFill>
          <a:blip r:embed="rId3" cstate="print"/>
          <a:srcRect/>
          <a:stretch>
            <a:fillRect/>
          </a:stretch>
        </p:blipFill>
        <p:spPr bwMode="auto">
          <a:xfrm>
            <a:off x="4283968" y="1399083"/>
            <a:ext cx="4680520" cy="2252787"/>
          </a:xfrm>
          <a:prstGeom prst="rect">
            <a:avLst/>
          </a:prstGeom>
          <a:noFill/>
          <a:ln w="9525">
            <a:noFill/>
            <a:miter lim="800000"/>
            <a:headEnd/>
            <a:tailEnd/>
          </a:ln>
        </p:spPr>
      </p:pic>
      <p:sp>
        <p:nvSpPr>
          <p:cNvPr id="22" name="文本框 36"/>
          <p:cNvSpPr txBox="1"/>
          <p:nvPr/>
        </p:nvSpPr>
        <p:spPr>
          <a:xfrm>
            <a:off x="4427984" y="3579862"/>
            <a:ext cx="1008112" cy="216024"/>
          </a:xfrm>
          <a:prstGeom prst="rect">
            <a:avLst/>
          </a:prstGeom>
          <a:solidFill>
            <a:schemeClr val="tx2">
              <a:lumMod val="60000"/>
              <a:lumOff val="40000"/>
            </a:schemeClr>
          </a:solidFill>
        </p:spPr>
        <p:txBody>
          <a:bodyPr wrap="square" lIns="91436" tIns="45718" rIns="91436" bIns="45718" rtlCol="0" anchor="ctr">
            <a:noAutofit/>
          </a:bodyPr>
          <a:lstStyle>
            <a:defPPr>
              <a:defRPr lang="zh-CN"/>
            </a:defPPr>
            <a:lvl1pPr>
              <a:defRPr kumimoji="1"/>
            </a:lvl1pPr>
          </a:lstStyle>
          <a:p>
            <a:r>
              <a:rPr lang="zh-CN" altLang="en-US" sz="1400" dirty="0" smtClean="0">
                <a:solidFill>
                  <a:schemeClr val="bg1"/>
                </a:solidFill>
              </a:rPr>
              <a:t>渠道配置</a:t>
            </a:r>
            <a:endParaRPr lang="zh-CN" altLang="en-US" sz="1400" dirty="0">
              <a:solidFill>
                <a:schemeClr val="bg1"/>
              </a:solidFill>
            </a:endParaRPr>
          </a:p>
        </p:txBody>
      </p:sp>
      <p:pic>
        <p:nvPicPr>
          <p:cNvPr id="1029" name="Picture 5"/>
          <p:cNvPicPr>
            <a:picLocks noChangeAspect="1" noChangeArrowheads="1"/>
          </p:cNvPicPr>
          <p:nvPr/>
        </p:nvPicPr>
        <p:blipFill>
          <a:blip r:embed="rId4" cstate="print"/>
          <a:srcRect/>
          <a:stretch>
            <a:fillRect/>
          </a:stretch>
        </p:blipFill>
        <p:spPr bwMode="auto">
          <a:xfrm>
            <a:off x="5508104" y="3435846"/>
            <a:ext cx="3456384" cy="151216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建设背景</a:t>
            </a:r>
            <a:endParaRPr lang="zh-CN" altLang="en-US" dirty="0"/>
          </a:p>
        </p:txBody>
      </p:sp>
      <p:sp>
        <p:nvSpPr>
          <p:cNvPr id="3" name="灯片编号占位符 2"/>
          <p:cNvSpPr>
            <a:spLocks noGrp="1"/>
          </p:cNvSpPr>
          <p:nvPr>
            <p:ph type="sldNum" sz="quarter" idx="10"/>
          </p:nvPr>
        </p:nvSpPr>
        <p:spPr/>
        <p:txBody>
          <a:bodyPr/>
          <a:lstStyle/>
          <a:p>
            <a:pPr fontAlgn="base">
              <a:spcBef>
                <a:spcPct val="0"/>
              </a:spcBef>
              <a:spcAft>
                <a:spcPct val="0"/>
              </a:spcAft>
              <a:defRPr/>
            </a:pPr>
            <a:fld id="{03FC912D-3FE9-4018-B22A-84E35E38B07C}" type="slidenum">
              <a:rPr lang="zh-CN" altLang="en-US" sz="1200" smtClean="0">
                <a:solidFill>
                  <a:srgbClr val="000000"/>
                </a:solidFill>
                <a:latin typeface="Arial" panose="020B0604020202020204"/>
                <a:sym typeface="Arial" panose="020B0604020202020204"/>
              </a:rPr>
              <a:pPr fontAlgn="base">
                <a:spcBef>
                  <a:spcPct val="0"/>
                </a:spcBef>
                <a:spcAft>
                  <a:spcPct val="0"/>
                </a:spcAft>
                <a:defRPr/>
              </a:pPr>
              <a:t>3</a:t>
            </a:fld>
            <a:endParaRPr lang="en-US" altLang="zh-CN" sz="1200" dirty="0">
              <a:solidFill>
                <a:srgbClr val="000000"/>
              </a:solidFill>
              <a:latin typeface="Arial" panose="020B0604020202020204"/>
              <a:sym typeface="Arial" panose="020B0604020202020204"/>
            </a:endParaRPr>
          </a:p>
        </p:txBody>
      </p:sp>
      <p:sp>
        <p:nvSpPr>
          <p:cNvPr id="4" name="文本框 78"/>
          <p:cNvSpPr txBox="1"/>
          <p:nvPr/>
        </p:nvSpPr>
        <p:spPr>
          <a:xfrm>
            <a:off x="598062" y="1059582"/>
            <a:ext cx="7272808" cy="3611880"/>
          </a:xfrm>
          <a:prstGeom prst="rect">
            <a:avLst/>
          </a:prstGeom>
          <a:noFill/>
          <a:ln>
            <a:noFill/>
          </a:ln>
        </p:spPr>
        <p:txBody>
          <a:bodyPr wrap="square" lIns="57722" tIns="28862" rIns="57722" bIns="28862" rtlCol="0">
            <a:spAutoFit/>
          </a:bodyPr>
          <a:lstStyle/>
          <a:p>
            <a:pPr marL="285750" indent="-285750" fontAlgn="base">
              <a:lnSpc>
                <a:spcPct val="150000"/>
              </a:lnSpc>
              <a:spcBef>
                <a:spcPct val="0"/>
              </a:spcBef>
              <a:spcAft>
                <a:spcPct val="0"/>
              </a:spcAft>
              <a:buClr>
                <a:srgbClr val="FF0000"/>
              </a:buClr>
              <a:buFont typeface="Wingdings" panose="05000000000000000000" pitchFamily="2" charset="2"/>
              <a:buChar char="p"/>
            </a:pPr>
            <a:r>
              <a:rPr lang="zh-CN" altLang="en-US" sz="1400" dirty="0">
                <a:latin typeface="微软雅黑" panose="020B0503020204020204" pitchFamily="34" charset="-122"/>
              </a:rPr>
              <a:t>随着大数据和互联网</a:t>
            </a:r>
            <a:r>
              <a:rPr lang="en-US" altLang="zh-CN" sz="1400" dirty="0">
                <a:latin typeface="微软雅黑" panose="020B0503020204020204" pitchFamily="34" charset="-122"/>
              </a:rPr>
              <a:t>+</a:t>
            </a:r>
            <a:r>
              <a:rPr lang="zh-CN" altLang="en-US" sz="1400" dirty="0">
                <a:latin typeface="微软雅黑" panose="020B0503020204020204" pitchFamily="34" charset="-122"/>
              </a:rPr>
              <a:t>时代的到来，数据</a:t>
            </a:r>
            <a:r>
              <a:rPr lang="zh-CN" altLang="en-US" sz="1400" dirty="0"/>
              <a:t>已成为</a:t>
            </a:r>
            <a:r>
              <a:rPr lang="zh-CN" altLang="en-US" sz="1400" dirty="0">
                <a:latin typeface="微软雅黑" panose="020B0503020204020204" pitchFamily="34" charset="-122"/>
              </a:rPr>
              <a:t>助力企业</a:t>
            </a:r>
            <a:r>
              <a:rPr lang="zh-CN" altLang="zh-CN" sz="1400" dirty="0"/>
              <a:t>经营发展</a:t>
            </a:r>
            <a:r>
              <a:rPr lang="zh-CN" altLang="en-US" sz="1400" dirty="0"/>
              <a:t>的新</a:t>
            </a:r>
            <a:r>
              <a:rPr lang="zh-CN" altLang="en-US" sz="1400" dirty="0" smtClean="0"/>
              <a:t>动力。公司对于存量用户保有，价值提升，流量经营等方面，要</a:t>
            </a:r>
            <a:r>
              <a:rPr lang="zh-CN" altLang="en-US" sz="1400" dirty="0" smtClean="0">
                <a:solidFill>
                  <a:prstClr val="black"/>
                </a:solidFill>
                <a:latin typeface="+mn-ea"/>
              </a:rPr>
              <a:t>依托</a:t>
            </a:r>
            <a:r>
              <a:rPr lang="zh-CN" altLang="en-US" sz="1400" dirty="0">
                <a:solidFill>
                  <a:prstClr val="black"/>
                </a:solidFill>
                <a:latin typeface="+mn-ea"/>
              </a:rPr>
              <a:t>大数据能力进行营销转型，提高营销精准程度和</a:t>
            </a:r>
            <a:r>
              <a:rPr lang="zh-CN" altLang="en-US" sz="1400" dirty="0" smtClean="0">
                <a:solidFill>
                  <a:prstClr val="black"/>
                </a:solidFill>
                <a:latin typeface="+mn-ea"/>
              </a:rPr>
              <a:t>效率，建立</a:t>
            </a:r>
            <a:r>
              <a:rPr lang="zh-CN" altLang="en-US" sz="1400" dirty="0">
                <a:solidFill>
                  <a:prstClr val="black"/>
                </a:solidFill>
                <a:latin typeface="+mn-ea"/>
              </a:rPr>
              <a:t>以大数据为支撑的互联网化价值经营模式，实现收入保有和提升</a:t>
            </a:r>
            <a:r>
              <a:rPr lang="zh-CN" altLang="en-US" sz="1400" dirty="0" smtClean="0">
                <a:solidFill>
                  <a:prstClr val="black"/>
                </a:solidFill>
                <a:latin typeface="+mn-ea"/>
              </a:rPr>
              <a:t>。</a:t>
            </a:r>
            <a:endParaRPr lang="en-US" altLang="zh-CN" sz="1400" dirty="0">
              <a:solidFill>
                <a:prstClr val="black"/>
              </a:solidFill>
              <a:latin typeface="+mn-ea"/>
            </a:endParaRPr>
          </a:p>
          <a:p>
            <a:pPr marL="285750" indent="-285750" fontAlgn="base">
              <a:lnSpc>
                <a:spcPct val="150000"/>
              </a:lnSpc>
              <a:spcBef>
                <a:spcPct val="0"/>
              </a:spcBef>
              <a:spcAft>
                <a:spcPct val="0"/>
              </a:spcAft>
              <a:buClr>
                <a:srgbClr val="FF0000"/>
              </a:buClr>
              <a:buFont typeface="Wingdings" panose="05000000000000000000" pitchFamily="2" charset="2"/>
              <a:buChar char="p"/>
            </a:pPr>
            <a:r>
              <a:rPr lang="zh-CN" altLang="en-US" sz="1400" dirty="0" smtClean="0">
                <a:solidFill>
                  <a:srgbClr val="000000"/>
                </a:solidFill>
                <a:latin typeface="12"/>
              </a:rPr>
              <a:t>目前省、市、县大多数营销活动，由业务部门发起数据提取申请，信息化部门提取营销数据，手工进行任务派发，流程长且不利于数据安全，报表统计不及时等。</a:t>
            </a:r>
            <a:endParaRPr lang="en-US" altLang="zh-CN" sz="1400" dirty="0" smtClean="0">
              <a:solidFill>
                <a:srgbClr val="000000"/>
              </a:solidFill>
              <a:latin typeface="12"/>
            </a:endParaRPr>
          </a:p>
          <a:p>
            <a:pPr marL="285750" indent="-285750" fontAlgn="base">
              <a:lnSpc>
                <a:spcPct val="150000"/>
              </a:lnSpc>
              <a:spcBef>
                <a:spcPct val="0"/>
              </a:spcBef>
              <a:spcAft>
                <a:spcPct val="0"/>
              </a:spcAft>
              <a:buClr>
                <a:srgbClr val="FF0000"/>
              </a:buClr>
              <a:buFont typeface="Wingdings" panose="05000000000000000000" pitchFamily="2" charset="2"/>
              <a:buChar char="p"/>
            </a:pPr>
            <a:r>
              <a:rPr lang="zh-CN" altLang="en-US" sz="1400" dirty="0" smtClean="0">
                <a:solidFill>
                  <a:srgbClr val="000000"/>
                </a:solidFill>
                <a:latin typeface="12"/>
              </a:rPr>
              <a:t>在集团“</a:t>
            </a:r>
            <a:r>
              <a:rPr lang="en-US" altLang="zh-CN" sz="1400" dirty="0" smtClean="0">
                <a:solidFill>
                  <a:srgbClr val="FF0000"/>
                </a:solidFill>
                <a:latin typeface="12"/>
              </a:rPr>
              <a:t>324</a:t>
            </a:r>
            <a:r>
              <a:rPr lang="zh-CN" altLang="zh-CN" sz="1400" dirty="0" smtClean="0">
                <a:solidFill>
                  <a:srgbClr val="FF0000"/>
                </a:solidFill>
                <a:latin typeface="12"/>
              </a:rPr>
              <a:t>多</a:t>
            </a:r>
            <a:r>
              <a:rPr lang="en-US" altLang="zh-CN" sz="1400" dirty="0" smtClean="0">
                <a:latin typeface="12"/>
              </a:rPr>
              <a:t>”</a:t>
            </a:r>
            <a:r>
              <a:rPr lang="zh-CN" altLang="en-US" sz="1400" dirty="0" smtClean="0">
                <a:solidFill>
                  <a:srgbClr val="000000"/>
                </a:solidFill>
                <a:latin typeface="12"/>
              </a:rPr>
              <a:t>的大数据营销指导思想下，</a:t>
            </a:r>
            <a:r>
              <a:rPr lang="zh-CN" altLang="en-US" sz="1400" kern="0" dirty="0" smtClean="0">
                <a:solidFill>
                  <a:srgbClr val="000000"/>
                </a:solidFill>
                <a:latin typeface="+mn-ea"/>
              </a:rPr>
              <a:t>整合 </a:t>
            </a:r>
            <a:r>
              <a:rPr lang="zh-CN" altLang="en-US" sz="1400" kern="0" dirty="0" smtClean="0">
                <a:solidFill>
                  <a:srgbClr val="FF0000"/>
                </a:solidFill>
                <a:latin typeface="+mn-ea"/>
              </a:rPr>
              <a:t>集团数据和线上渠道优势</a:t>
            </a:r>
            <a:r>
              <a:rPr lang="zh-CN" altLang="en-US" sz="1400" kern="0" dirty="0" smtClean="0">
                <a:solidFill>
                  <a:srgbClr val="000000"/>
                </a:solidFill>
                <a:latin typeface="+mn-ea"/>
              </a:rPr>
              <a:t>，</a:t>
            </a:r>
            <a:r>
              <a:rPr lang="zh-CN" altLang="en-US" sz="1400" kern="0" dirty="0" smtClean="0">
                <a:solidFill>
                  <a:srgbClr val="FF0000"/>
                </a:solidFill>
                <a:latin typeface="+mn-ea"/>
              </a:rPr>
              <a:t>省分数据细分优势</a:t>
            </a:r>
            <a:r>
              <a:rPr lang="zh-CN" altLang="en-US" sz="1400" kern="0" dirty="0" smtClean="0">
                <a:solidFill>
                  <a:srgbClr val="000000"/>
                </a:solidFill>
                <a:latin typeface="+mn-ea"/>
              </a:rPr>
              <a:t>，</a:t>
            </a:r>
            <a:r>
              <a:rPr lang="zh-CN" altLang="en-US" sz="1400" kern="0" dirty="0" smtClean="0">
                <a:solidFill>
                  <a:srgbClr val="FF0000"/>
                </a:solidFill>
                <a:latin typeface="+mn-ea"/>
              </a:rPr>
              <a:t>地市线下和营销执行优势</a:t>
            </a:r>
            <a:r>
              <a:rPr lang="zh-CN" altLang="en-US" sz="1400" kern="0" dirty="0" smtClean="0">
                <a:solidFill>
                  <a:srgbClr val="000000"/>
                </a:solidFill>
                <a:latin typeface="+mn-ea"/>
              </a:rPr>
              <a:t>，对整个营销过程中涉及的营销流程进行重新设计，营销人员、渠道、营销机会等进行科学分配。形成数据范围更广、渠道更多样、活动更丰富的</a:t>
            </a:r>
            <a:r>
              <a:rPr lang="zh-CN" altLang="en-US" sz="1400" kern="0" dirty="0" smtClean="0">
                <a:solidFill>
                  <a:srgbClr val="FF0000"/>
                </a:solidFill>
                <a:latin typeface="+mn-ea"/>
              </a:rPr>
              <a:t>省、市、县、网格多级联动一体化运营</a:t>
            </a:r>
            <a:r>
              <a:rPr lang="zh-CN" altLang="en-US" sz="1400" kern="0" dirty="0" smtClean="0">
                <a:solidFill>
                  <a:srgbClr val="000000"/>
                </a:solidFill>
                <a:latin typeface="+mn-ea"/>
              </a:rPr>
              <a:t>的大数据精准营销平台。</a:t>
            </a:r>
          </a:p>
          <a:p>
            <a:pPr marL="285750" indent="-285750" fontAlgn="base">
              <a:lnSpc>
                <a:spcPct val="150000"/>
              </a:lnSpc>
              <a:spcBef>
                <a:spcPct val="0"/>
              </a:spcBef>
              <a:spcAft>
                <a:spcPct val="0"/>
              </a:spcAft>
              <a:buClr>
                <a:srgbClr val="FF0000"/>
              </a:buClr>
              <a:buFont typeface="Wingdings" panose="05000000000000000000" pitchFamily="2" charset="2"/>
              <a:buChar char="p"/>
            </a:pPr>
            <a:endParaRPr lang="zh-CN" altLang="en-US" sz="1400" dirty="0">
              <a:solidFill>
                <a:prstClr val="black"/>
              </a:solidFill>
              <a:latin typeface="+mn-ea"/>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fontAlgn="base">
              <a:spcBef>
                <a:spcPct val="0"/>
              </a:spcBef>
              <a:spcAft>
                <a:spcPct val="0"/>
              </a:spcAft>
              <a:defRPr/>
            </a:pPr>
            <a:fld id="{03FC912D-3FE9-4018-B22A-84E35E38B07C}" type="slidenum">
              <a:rPr lang="zh-CN" altLang="en-US" sz="1200" smtClean="0">
                <a:solidFill>
                  <a:srgbClr val="000000"/>
                </a:solidFill>
                <a:latin typeface="Arial" panose="020B0604020202020204"/>
                <a:sym typeface="Arial" panose="020B0604020202020204"/>
              </a:rPr>
              <a:pPr fontAlgn="base">
                <a:spcBef>
                  <a:spcPct val="0"/>
                </a:spcBef>
                <a:spcAft>
                  <a:spcPct val="0"/>
                </a:spcAft>
                <a:defRPr/>
              </a:pPr>
              <a:t>30</a:t>
            </a:fld>
            <a:endParaRPr lang="en-US" altLang="zh-CN" sz="1200" dirty="0">
              <a:solidFill>
                <a:srgbClr val="000000"/>
              </a:solidFill>
              <a:latin typeface="Arial" panose="020B0604020202020204"/>
              <a:sym typeface="Arial" panose="020B0604020202020204"/>
            </a:endParaRPr>
          </a:p>
        </p:txBody>
      </p:sp>
      <p:sp>
        <p:nvSpPr>
          <p:cNvPr id="4" name="标题 1"/>
          <p:cNvSpPr>
            <a:spLocks noGrp="1"/>
          </p:cNvSpPr>
          <p:nvPr>
            <p:ph type="title"/>
          </p:nvPr>
        </p:nvSpPr>
        <p:spPr/>
        <p:txBody>
          <a:bodyPr/>
          <a:lstStyle/>
          <a:p>
            <a:r>
              <a:rPr lang="zh-CN" altLang="en-US" dirty="0" smtClean="0"/>
              <a:t>异网营销</a:t>
            </a:r>
            <a:r>
              <a:rPr lang="en-US" altLang="zh-CN" dirty="0" smtClean="0"/>
              <a:t>-</a:t>
            </a:r>
            <a:r>
              <a:rPr lang="zh-CN" altLang="en-US" dirty="0" smtClean="0"/>
              <a:t>审批执行监控</a:t>
            </a:r>
            <a:endParaRPr lang="zh-CN" altLang="en-US" sz="2800" dirty="0"/>
          </a:p>
        </p:txBody>
      </p:sp>
      <p:pic>
        <p:nvPicPr>
          <p:cNvPr id="2050" name="Picture 2"/>
          <p:cNvPicPr>
            <a:picLocks noChangeAspect="1" noChangeArrowheads="1"/>
          </p:cNvPicPr>
          <p:nvPr/>
        </p:nvPicPr>
        <p:blipFill>
          <a:blip r:embed="rId2" cstate="print"/>
          <a:srcRect/>
          <a:stretch>
            <a:fillRect/>
          </a:stretch>
        </p:blipFill>
        <p:spPr bwMode="auto">
          <a:xfrm>
            <a:off x="259126" y="1203599"/>
            <a:ext cx="8633354" cy="1584176"/>
          </a:xfrm>
          <a:prstGeom prst="rect">
            <a:avLst/>
          </a:prstGeom>
          <a:noFill/>
          <a:ln w="9525">
            <a:noFill/>
            <a:miter lim="800000"/>
            <a:headEnd/>
            <a:tailEnd/>
          </a:ln>
        </p:spPr>
      </p:pic>
      <p:sp>
        <p:nvSpPr>
          <p:cNvPr id="7" name="TextBox 6"/>
          <p:cNvSpPr txBox="1"/>
          <p:nvPr/>
        </p:nvSpPr>
        <p:spPr>
          <a:xfrm>
            <a:off x="251520" y="771550"/>
            <a:ext cx="4752528" cy="307777"/>
          </a:xfrm>
          <a:prstGeom prst="rect">
            <a:avLst/>
          </a:prstGeom>
          <a:noFill/>
        </p:spPr>
        <p:txBody>
          <a:bodyPr wrap="square" rtlCol="0">
            <a:spAutoFit/>
          </a:bodyPr>
          <a:lstStyle/>
          <a:p>
            <a:pPr>
              <a:buFont typeface="Wingdings" panose="05000000000000000000" pitchFamily="2" charset="2"/>
              <a:buChar char="Ø"/>
            </a:pPr>
            <a:r>
              <a:rPr lang="zh-CN" altLang="en-US" sz="1400" dirty="0" smtClean="0">
                <a:solidFill>
                  <a:srgbClr val="FF0000"/>
                </a:solidFill>
              </a:rPr>
              <a:t>异网营销</a:t>
            </a:r>
            <a:r>
              <a:rPr lang="en-US" altLang="zh-CN" sz="1400" dirty="0" smtClean="0">
                <a:solidFill>
                  <a:srgbClr val="FF0000"/>
                </a:solidFill>
              </a:rPr>
              <a:t>—</a:t>
            </a:r>
            <a:r>
              <a:rPr lang="zh-CN" altLang="en-US" sz="1400" dirty="0" smtClean="0">
                <a:solidFill>
                  <a:srgbClr val="FF0000"/>
                </a:solidFill>
              </a:rPr>
              <a:t>异网活动审批</a:t>
            </a:r>
            <a:endParaRPr lang="zh-CN" altLang="en-US" sz="1400" dirty="0">
              <a:solidFill>
                <a:srgbClr val="FF0000"/>
              </a:solidFill>
            </a:endParaRPr>
          </a:p>
        </p:txBody>
      </p:sp>
      <p:pic>
        <p:nvPicPr>
          <p:cNvPr id="2052" name="Picture 4"/>
          <p:cNvPicPr>
            <a:picLocks noChangeAspect="1" noChangeArrowheads="1"/>
          </p:cNvPicPr>
          <p:nvPr/>
        </p:nvPicPr>
        <p:blipFill>
          <a:blip r:embed="rId3" cstate="print"/>
          <a:srcRect/>
          <a:stretch>
            <a:fillRect/>
          </a:stretch>
        </p:blipFill>
        <p:spPr bwMode="auto">
          <a:xfrm>
            <a:off x="1619672" y="2787774"/>
            <a:ext cx="1933575" cy="2095500"/>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3707904" y="2787774"/>
            <a:ext cx="4968552" cy="2016224"/>
          </a:xfrm>
          <a:prstGeom prst="rect">
            <a:avLst/>
          </a:prstGeom>
          <a:noFill/>
          <a:ln w="9525">
            <a:noFill/>
            <a:miter lim="800000"/>
            <a:headEnd/>
            <a:tailEnd/>
          </a:ln>
        </p:spPr>
      </p:pic>
      <p:sp>
        <p:nvSpPr>
          <p:cNvPr id="13" name="TextBox 12"/>
          <p:cNvSpPr txBox="1"/>
          <p:nvPr/>
        </p:nvSpPr>
        <p:spPr>
          <a:xfrm>
            <a:off x="179512" y="2859783"/>
            <a:ext cx="1368152" cy="30777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1400" dirty="0" smtClean="0">
                <a:solidFill>
                  <a:srgbClr val="FF0000"/>
                </a:solidFill>
              </a:rPr>
              <a:t>我的任务</a:t>
            </a:r>
          </a:p>
        </p:txBody>
      </p:sp>
      <p:sp>
        <p:nvSpPr>
          <p:cNvPr id="17" name="矩形 16"/>
          <p:cNvSpPr/>
          <p:nvPr/>
        </p:nvSpPr>
        <p:spPr bwMode="auto">
          <a:xfrm>
            <a:off x="1763688" y="4587974"/>
            <a:ext cx="1512168" cy="288032"/>
          </a:xfrm>
          <a:prstGeom prst="rect">
            <a:avLst/>
          </a:prstGeom>
          <a:noFill/>
          <a:ln w="9525" cap="flat" cmpd="sng" algn="ctr">
            <a:solidFill>
              <a:srgbClr val="FF0000"/>
            </a:solidFill>
            <a:prstDash val="solid"/>
            <a:round/>
            <a:headEnd type="none" w="med" len="med"/>
            <a:tailEnd type="none" w="med" len="med"/>
          </a:ln>
          <a:effectLst/>
        </p:spPr>
        <p:txBody>
          <a:bodyPr wrap="none" rtlCol="0" anchor="ctr"/>
          <a:lstStyle/>
          <a:p>
            <a:pPr algn="ctr" fontAlgn="base">
              <a:spcBef>
                <a:spcPct val="0"/>
              </a:spcBef>
              <a:spcAft>
                <a:spcPct val="0"/>
              </a:spcAft>
            </a:pPr>
            <a:endParaRPr lang="zh-CN" altLang="en-US" sz="1500" dirty="0" smtClean="0">
              <a:solidFill>
                <a:srgbClr val="FFFFFF"/>
              </a:solidFill>
              <a:latin typeface="微软雅黑" panose="020B0503020204020204" pitchFamily="34" charset="-122"/>
              <a:ea typeface="微软雅黑" panose="020B0503020204020204" pitchFamily="34" charset="-122"/>
            </a:endParaRPr>
          </a:p>
        </p:txBody>
      </p:sp>
      <p:sp>
        <p:nvSpPr>
          <p:cNvPr id="18" name="圆角矩形 17"/>
          <p:cNvSpPr/>
          <p:nvPr/>
        </p:nvSpPr>
        <p:spPr bwMode="auto">
          <a:xfrm>
            <a:off x="4211960" y="3507854"/>
            <a:ext cx="1347726" cy="545121"/>
          </a:xfrm>
          <a:prstGeom prst="roundRect">
            <a:avLst/>
          </a:prstGeom>
          <a:solidFill>
            <a:srgbClr val="5B9BD5">
              <a:alpha val="69804"/>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algn="ctr" defTabSz="913765" eaLnBrk="0" fontAlgn="base" hangingPunct="0">
              <a:spcBef>
                <a:spcPct val="0"/>
              </a:spcBef>
              <a:spcAft>
                <a:spcPct val="0"/>
              </a:spcAft>
            </a:pPr>
            <a:r>
              <a:rPr lang="zh-CN" altLang="en-US" sz="1600" dirty="0" smtClean="0">
                <a:latin typeface="微软雅黑" panose="020B0503020204020204" pitchFamily="34" charset="-122"/>
                <a:ea typeface="微软雅黑" panose="020B0503020204020204" pitchFamily="34" charset="-122"/>
              </a:rPr>
              <a:t>异网活动监控（日）</a:t>
            </a:r>
            <a:endParaRPr lang="zh-CN" altLang="en-US" sz="1600" dirty="0">
              <a:latin typeface="微软雅黑" panose="020B0503020204020204" pitchFamily="34" charset="-122"/>
              <a:ea typeface="微软雅黑" panose="020B0503020204020204" pitchFamily="34" charset="-122"/>
            </a:endParaRPr>
          </a:p>
        </p:txBody>
      </p:sp>
      <p:sp>
        <p:nvSpPr>
          <p:cNvPr id="19" name="圆角矩形 18"/>
          <p:cNvSpPr/>
          <p:nvPr/>
        </p:nvSpPr>
        <p:spPr bwMode="auto">
          <a:xfrm>
            <a:off x="6876256" y="3507854"/>
            <a:ext cx="1347726" cy="545121"/>
          </a:xfrm>
          <a:prstGeom prst="roundRect">
            <a:avLst/>
          </a:prstGeom>
          <a:solidFill>
            <a:srgbClr val="5B9BD5">
              <a:alpha val="69804"/>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algn="ctr" defTabSz="913765" eaLnBrk="0" fontAlgn="base" hangingPunct="0">
              <a:spcBef>
                <a:spcPct val="0"/>
              </a:spcBef>
              <a:spcAft>
                <a:spcPct val="0"/>
              </a:spcAft>
            </a:pPr>
            <a:r>
              <a:rPr lang="zh-CN" altLang="en-US" sz="1600" dirty="0" smtClean="0">
                <a:latin typeface="微软雅黑" panose="020B0503020204020204" pitchFamily="34" charset="-122"/>
                <a:ea typeface="微软雅黑" panose="020B0503020204020204" pitchFamily="34" charset="-122"/>
              </a:rPr>
              <a:t>异网活动监控（月）</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lum bright="70000" contrast="-70000"/>
          </a:blip>
          <a:srcRect/>
          <a:stretch>
            <a:fillRect/>
          </a:stretch>
        </p:blipFill>
        <p:spPr bwMode="auto">
          <a:xfrm>
            <a:off x="2425700" y="1446213"/>
            <a:ext cx="4733925" cy="1873250"/>
          </a:xfrm>
          <a:prstGeom prst="rect">
            <a:avLst/>
          </a:prstGeom>
          <a:noFill/>
          <a:ln>
            <a:noFill/>
          </a:ln>
          <a:effectLst>
            <a:outerShdw dist="35921" dir="2700000" algn="ctr" rotWithShape="0">
              <a:schemeClr val="tx1">
                <a:lumMod val="85000"/>
                <a:lumOff val="15000"/>
              </a:schemeClr>
            </a:outerShdw>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ahoma" panose="020B0604030504040204" pitchFamily="34" charset="0"/>
                <a:cs typeface="+mn-ea"/>
                <a:sym typeface="Calibri" panose="020F0502020204030204" pitchFamily="34" charset="0"/>
              </a:rPr>
              <a:t>精</a:t>
            </a:r>
            <a:r>
              <a:rPr lang="zh-CN" altLang="en-US" smtClean="0">
                <a:latin typeface="Tahoma" panose="020B0604030504040204" pitchFamily="34" charset="0"/>
                <a:cs typeface="+mn-ea"/>
                <a:sym typeface="Calibri" panose="020F0502020204030204" pitchFamily="34" charset="0"/>
              </a:rPr>
              <a:t>准营销体系</a:t>
            </a:r>
            <a:endParaRPr lang="zh-CN" altLang="en-US"/>
          </a:p>
        </p:txBody>
      </p:sp>
      <p:sp>
        <p:nvSpPr>
          <p:cNvPr id="3" name="灯片编号占位符 2"/>
          <p:cNvSpPr>
            <a:spLocks noGrp="1"/>
          </p:cNvSpPr>
          <p:nvPr>
            <p:ph type="sldNum" sz="quarter" idx="10"/>
          </p:nvPr>
        </p:nvSpPr>
        <p:spPr/>
        <p:txBody>
          <a:bodyPr/>
          <a:lstStyle/>
          <a:p>
            <a:pPr fontAlgn="base">
              <a:spcBef>
                <a:spcPct val="0"/>
              </a:spcBef>
              <a:spcAft>
                <a:spcPct val="0"/>
              </a:spcAft>
              <a:defRPr/>
            </a:pPr>
            <a:fld id="{03FC912D-3FE9-4018-B22A-84E35E38B07C}" type="slidenum">
              <a:rPr lang="zh-CN" altLang="en-US" sz="1200" smtClean="0">
                <a:solidFill>
                  <a:srgbClr val="000000"/>
                </a:solidFill>
                <a:latin typeface="Arial" panose="020B0604020202020204"/>
                <a:sym typeface="Arial" panose="020B0604020202020204"/>
              </a:rPr>
              <a:pPr fontAlgn="base">
                <a:spcBef>
                  <a:spcPct val="0"/>
                </a:spcBef>
                <a:spcAft>
                  <a:spcPct val="0"/>
                </a:spcAft>
                <a:defRPr/>
              </a:pPr>
              <a:t>4</a:t>
            </a:fld>
            <a:endParaRPr lang="en-US" altLang="zh-CN" sz="1200" dirty="0">
              <a:solidFill>
                <a:srgbClr val="000000"/>
              </a:solidFill>
              <a:latin typeface="Arial" panose="020B0604020202020204"/>
              <a:sym typeface="Arial" panose="020B0604020202020204"/>
            </a:endParaRPr>
          </a:p>
        </p:txBody>
      </p:sp>
      <p:grpSp>
        <p:nvGrpSpPr>
          <p:cNvPr id="4" name="组合 3"/>
          <p:cNvGrpSpPr/>
          <p:nvPr/>
        </p:nvGrpSpPr>
        <p:grpSpPr>
          <a:xfrm>
            <a:off x="478791" y="2428874"/>
            <a:ext cx="8022299" cy="2643206"/>
            <a:chOff x="1848512" y="2986287"/>
            <a:chExt cx="8638960" cy="3671558"/>
          </a:xfrm>
        </p:grpSpPr>
        <p:sp>
          <p:nvSpPr>
            <p:cNvPr id="5" name="圆角矩形 4"/>
            <p:cNvSpPr/>
            <p:nvPr/>
          </p:nvSpPr>
          <p:spPr>
            <a:xfrm>
              <a:off x="1848512" y="3213026"/>
              <a:ext cx="2230645" cy="1141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1992494" y="2986287"/>
              <a:ext cx="1958784" cy="339533"/>
            </a:xfrm>
            <a:prstGeom prst="rect">
              <a:avLst/>
            </a:prstGeom>
            <a:solidFill>
              <a:srgbClr val="BED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周期性精准营销</a:t>
              </a:r>
            </a:p>
          </p:txBody>
        </p:sp>
        <p:sp>
          <p:nvSpPr>
            <p:cNvPr id="7" name="椭圆 4"/>
            <p:cNvSpPr txBox="1"/>
            <p:nvPr/>
          </p:nvSpPr>
          <p:spPr>
            <a:xfrm>
              <a:off x="1966236" y="3418235"/>
              <a:ext cx="1028983" cy="429702"/>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60946" tIns="60946" rIns="60946" bIns="60946" numCol="1" spcCol="1270" anchor="ctr" anchorCtr="0">
              <a:noAutofit/>
            </a:bodyPr>
            <a:lstStyle/>
            <a:p>
              <a:pPr algn="ctr">
                <a:lnSpc>
                  <a:spcPct val="90000"/>
                </a:lnSpc>
                <a:spcBef>
                  <a:spcPct val="0"/>
                </a:spcBef>
                <a:spcAft>
                  <a:spcPct val="35000"/>
                </a:spcAft>
              </a:pPr>
              <a:r>
                <a:rPr lang="zh-CN" altLang="en-US" sz="900" b="1" dirty="0">
                  <a:solidFill>
                    <a:schemeClr val="tx1"/>
                  </a:solidFill>
                  <a:latin typeface="微软雅黑" panose="020B0503020204020204" pitchFamily="34" charset="-122"/>
                  <a:ea typeface="微软雅黑" panose="020B0503020204020204" pitchFamily="34" charset="-122"/>
                </a:rPr>
                <a:t>非实时数据</a:t>
              </a:r>
            </a:p>
          </p:txBody>
        </p:sp>
        <p:sp>
          <p:nvSpPr>
            <p:cNvPr id="8" name="椭圆 4"/>
            <p:cNvSpPr txBox="1"/>
            <p:nvPr/>
          </p:nvSpPr>
          <p:spPr>
            <a:xfrm>
              <a:off x="3003402" y="3839100"/>
              <a:ext cx="947876" cy="429702"/>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60946" tIns="60946" rIns="60946" bIns="60946" numCol="1" spcCol="1270" anchor="ctr" anchorCtr="0">
              <a:noAutofit/>
            </a:bodyPr>
            <a:lstStyle/>
            <a:p>
              <a:pPr algn="ctr">
                <a:lnSpc>
                  <a:spcPct val="90000"/>
                </a:lnSpc>
                <a:spcBef>
                  <a:spcPct val="0"/>
                </a:spcBef>
                <a:spcAft>
                  <a:spcPct val="35000"/>
                </a:spcAft>
              </a:pPr>
              <a:r>
                <a:rPr lang="zh-CN" altLang="en-US" sz="900" b="1" dirty="0">
                  <a:solidFill>
                    <a:schemeClr val="tx1"/>
                  </a:solidFill>
                  <a:latin typeface="微软雅黑" panose="020B0503020204020204" pitchFamily="34" charset="-122"/>
                  <a:ea typeface="微软雅黑" panose="020B0503020204020204" pitchFamily="34" charset="-122"/>
                </a:rPr>
                <a:t>线下渠道为主</a:t>
              </a:r>
            </a:p>
          </p:txBody>
        </p:sp>
        <p:sp>
          <p:nvSpPr>
            <p:cNvPr id="9" name="椭圆 4"/>
            <p:cNvSpPr txBox="1"/>
            <p:nvPr/>
          </p:nvSpPr>
          <p:spPr>
            <a:xfrm>
              <a:off x="3003822" y="3426746"/>
              <a:ext cx="948542" cy="429702"/>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60946" tIns="60946" rIns="60946" bIns="60946" numCol="1" spcCol="1270" anchor="ctr" anchorCtr="0">
              <a:noAutofit/>
            </a:bodyPr>
            <a:lstStyle/>
            <a:p>
              <a:pPr algn="ctr">
                <a:lnSpc>
                  <a:spcPct val="90000"/>
                </a:lnSpc>
                <a:spcBef>
                  <a:spcPct val="0"/>
                </a:spcBef>
                <a:spcAft>
                  <a:spcPct val="35000"/>
                </a:spcAft>
              </a:pPr>
              <a:r>
                <a:rPr lang="zh-CN" altLang="en-US" sz="900" b="1" dirty="0">
                  <a:solidFill>
                    <a:schemeClr val="tx1"/>
                  </a:solidFill>
                  <a:latin typeface="微软雅黑" panose="020B0503020204020204" pitchFamily="34" charset="-122"/>
                  <a:ea typeface="微软雅黑" panose="020B0503020204020204" pitchFamily="34" charset="-122"/>
                </a:rPr>
                <a:t>主动精确营销</a:t>
              </a:r>
            </a:p>
          </p:txBody>
        </p:sp>
        <p:sp>
          <p:nvSpPr>
            <p:cNvPr id="10" name="椭圆 4"/>
            <p:cNvSpPr txBox="1"/>
            <p:nvPr/>
          </p:nvSpPr>
          <p:spPr>
            <a:xfrm>
              <a:off x="1967554" y="3847611"/>
              <a:ext cx="1028983" cy="429702"/>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60946" tIns="60946" rIns="60946" bIns="60946" numCol="1" spcCol="1270" anchor="ctr" anchorCtr="0">
              <a:noAutofit/>
            </a:bodyPr>
            <a:lstStyle/>
            <a:p>
              <a:pPr algn="ctr">
                <a:lnSpc>
                  <a:spcPct val="90000"/>
                </a:lnSpc>
                <a:spcBef>
                  <a:spcPct val="0"/>
                </a:spcBef>
                <a:spcAft>
                  <a:spcPct val="35000"/>
                </a:spcAft>
              </a:pPr>
              <a:r>
                <a:rPr lang="zh-CN" altLang="en-US" sz="900" b="1" dirty="0">
                  <a:solidFill>
                    <a:schemeClr val="tx1"/>
                  </a:solidFill>
                  <a:latin typeface="微软雅黑" panose="020B0503020204020204" pitchFamily="34" charset="-122"/>
                  <a:ea typeface="微软雅黑" panose="020B0503020204020204" pitchFamily="34" charset="-122"/>
                </a:rPr>
                <a:t>存量用户为主</a:t>
              </a:r>
            </a:p>
          </p:txBody>
        </p:sp>
        <p:sp>
          <p:nvSpPr>
            <p:cNvPr id="11" name="圆角矩形 10"/>
            <p:cNvSpPr/>
            <p:nvPr/>
          </p:nvSpPr>
          <p:spPr>
            <a:xfrm>
              <a:off x="4152234" y="3213026"/>
              <a:ext cx="2353989" cy="1141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矩形 11"/>
            <p:cNvSpPr/>
            <p:nvPr/>
          </p:nvSpPr>
          <p:spPr>
            <a:xfrm>
              <a:off x="4419562" y="2986287"/>
              <a:ext cx="1799783" cy="3395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场景化智能营销</a:t>
              </a:r>
            </a:p>
          </p:txBody>
        </p:sp>
        <p:sp>
          <p:nvSpPr>
            <p:cNvPr id="13" name="椭圆 4"/>
            <p:cNvSpPr txBox="1"/>
            <p:nvPr/>
          </p:nvSpPr>
          <p:spPr>
            <a:xfrm>
              <a:off x="4342093" y="3418235"/>
              <a:ext cx="1028983" cy="429702"/>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60946" tIns="60946" rIns="60946" bIns="60946" numCol="1" spcCol="1270" anchor="ctr" anchorCtr="0">
              <a:noAutofit/>
            </a:bodyPr>
            <a:lstStyle/>
            <a:p>
              <a:pPr algn="ctr">
                <a:lnSpc>
                  <a:spcPct val="90000"/>
                </a:lnSpc>
                <a:spcBef>
                  <a:spcPct val="0"/>
                </a:spcBef>
                <a:spcAft>
                  <a:spcPct val="35000"/>
                </a:spcAft>
              </a:pPr>
              <a:r>
                <a:rPr lang="zh-CN" altLang="en-US" sz="900" b="1" dirty="0">
                  <a:solidFill>
                    <a:schemeClr val="tx1"/>
                  </a:solidFill>
                  <a:latin typeface="微软雅黑" panose="020B0503020204020204" pitchFamily="34" charset="-122"/>
                  <a:ea typeface="微软雅黑" panose="020B0503020204020204" pitchFamily="34" charset="-122"/>
                </a:rPr>
                <a:t>实时数据</a:t>
              </a:r>
            </a:p>
          </p:txBody>
        </p:sp>
        <p:sp>
          <p:nvSpPr>
            <p:cNvPr id="14" name="椭圆 4"/>
            <p:cNvSpPr txBox="1"/>
            <p:nvPr/>
          </p:nvSpPr>
          <p:spPr>
            <a:xfrm>
              <a:off x="5384736" y="3839100"/>
              <a:ext cx="947876" cy="429702"/>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60946" tIns="60946" rIns="60946" bIns="60946" numCol="1" spcCol="1270" anchor="ctr" anchorCtr="0">
              <a:noAutofit/>
            </a:bodyPr>
            <a:lstStyle/>
            <a:p>
              <a:pPr algn="ctr">
                <a:lnSpc>
                  <a:spcPct val="90000"/>
                </a:lnSpc>
                <a:spcBef>
                  <a:spcPct val="0"/>
                </a:spcBef>
                <a:spcAft>
                  <a:spcPct val="35000"/>
                </a:spcAft>
              </a:pPr>
              <a:r>
                <a:rPr lang="zh-CN" altLang="en-US" sz="900" b="1" dirty="0">
                  <a:solidFill>
                    <a:schemeClr val="tx1"/>
                  </a:solidFill>
                  <a:latin typeface="微软雅黑" panose="020B0503020204020204" pitchFamily="34" charset="-122"/>
                  <a:ea typeface="微软雅黑" panose="020B0503020204020204" pitchFamily="34" charset="-122"/>
                </a:rPr>
                <a:t>线上渠道为主</a:t>
              </a:r>
            </a:p>
          </p:txBody>
        </p:sp>
        <p:sp>
          <p:nvSpPr>
            <p:cNvPr id="15" name="椭圆 4"/>
            <p:cNvSpPr txBox="1"/>
            <p:nvPr/>
          </p:nvSpPr>
          <p:spPr>
            <a:xfrm>
              <a:off x="5385156" y="3426746"/>
              <a:ext cx="948542" cy="429702"/>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60946" tIns="60946" rIns="60946" bIns="60946" numCol="1" spcCol="1270" anchor="ctr" anchorCtr="0">
              <a:noAutofit/>
            </a:bodyPr>
            <a:lstStyle/>
            <a:p>
              <a:pPr algn="ctr">
                <a:lnSpc>
                  <a:spcPct val="90000"/>
                </a:lnSpc>
                <a:spcBef>
                  <a:spcPct val="0"/>
                </a:spcBef>
                <a:spcAft>
                  <a:spcPct val="35000"/>
                </a:spcAft>
              </a:pPr>
              <a:r>
                <a:rPr lang="zh-CN" altLang="en-US" sz="900" b="1" dirty="0">
                  <a:solidFill>
                    <a:schemeClr val="tx1"/>
                  </a:solidFill>
                  <a:latin typeface="微软雅黑" panose="020B0503020204020204" pitchFamily="34" charset="-122"/>
                  <a:ea typeface="微软雅黑" panose="020B0503020204020204" pitchFamily="34" charset="-122"/>
                </a:rPr>
                <a:t>实时捕捉触发</a:t>
              </a:r>
            </a:p>
          </p:txBody>
        </p:sp>
        <p:sp>
          <p:nvSpPr>
            <p:cNvPr id="16" name="椭圆 4"/>
            <p:cNvSpPr txBox="1"/>
            <p:nvPr/>
          </p:nvSpPr>
          <p:spPr>
            <a:xfrm>
              <a:off x="4348888" y="3847611"/>
              <a:ext cx="1028983" cy="429702"/>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60946" tIns="60946" rIns="60946" bIns="60946" numCol="1" spcCol="1270" anchor="ctr" anchorCtr="0">
              <a:noAutofit/>
            </a:bodyPr>
            <a:lstStyle/>
            <a:p>
              <a:pPr algn="ctr">
                <a:lnSpc>
                  <a:spcPct val="90000"/>
                </a:lnSpc>
                <a:spcBef>
                  <a:spcPct val="0"/>
                </a:spcBef>
                <a:spcAft>
                  <a:spcPct val="35000"/>
                </a:spcAft>
              </a:pPr>
              <a:r>
                <a:rPr lang="zh-CN" altLang="en-US" sz="900" b="1" dirty="0">
                  <a:solidFill>
                    <a:schemeClr val="tx1"/>
                  </a:solidFill>
                  <a:latin typeface="微软雅黑" panose="020B0503020204020204" pitchFamily="34" charset="-122"/>
                  <a:ea typeface="微软雅黑" panose="020B0503020204020204" pitchFamily="34" charset="-122"/>
                </a:rPr>
                <a:t>聚焦存量用户</a:t>
              </a:r>
            </a:p>
          </p:txBody>
        </p:sp>
        <p:sp>
          <p:nvSpPr>
            <p:cNvPr id="17" name="圆角矩形 16"/>
            <p:cNvSpPr/>
            <p:nvPr/>
          </p:nvSpPr>
          <p:spPr>
            <a:xfrm>
              <a:off x="6579302" y="3213027"/>
              <a:ext cx="2252369" cy="1141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矩形 17"/>
            <p:cNvSpPr/>
            <p:nvPr/>
          </p:nvSpPr>
          <p:spPr>
            <a:xfrm>
              <a:off x="6795276" y="2986287"/>
              <a:ext cx="1861696" cy="33953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生态式跨界营销</a:t>
              </a:r>
            </a:p>
          </p:txBody>
        </p:sp>
        <p:sp>
          <p:nvSpPr>
            <p:cNvPr id="19" name="椭圆 4"/>
            <p:cNvSpPr txBox="1"/>
            <p:nvPr/>
          </p:nvSpPr>
          <p:spPr>
            <a:xfrm>
              <a:off x="6723285" y="3418236"/>
              <a:ext cx="1028983" cy="429702"/>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60946" tIns="60946" rIns="60946" bIns="60946" numCol="1" spcCol="1270" anchor="ctr" anchorCtr="0">
              <a:noAutofit/>
            </a:bodyPr>
            <a:lstStyle/>
            <a:p>
              <a:pPr algn="ctr">
                <a:lnSpc>
                  <a:spcPct val="90000"/>
                </a:lnSpc>
                <a:spcBef>
                  <a:spcPct val="0"/>
                </a:spcBef>
                <a:spcAft>
                  <a:spcPct val="35000"/>
                </a:spcAft>
              </a:pPr>
              <a:r>
                <a:rPr lang="zh-CN" altLang="en-US" sz="900" b="1" dirty="0">
                  <a:solidFill>
                    <a:schemeClr val="tx1"/>
                  </a:solidFill>
                  <a:latin typeface="微软雅黑" panose="020B0503020204020204" pitchFamily="34" charset="-122"/>
                  <a:ea typeface="微软雅黑" panose="020B0503020204020204" pitchFamily="34" charset="-122"/>
                </a:rPr>
                <a:t>内外部资源结合</a:t>
              </a:r>
            </a:p>
          </p:txBody>
        </p:sp>
        <p:sp>
          <p:nvSpPr>
            <p:cNvPr id="20" name="椭圆 4"/>
            <p:cNvSpPr txBox="1"/>
            <p:nvPr/>
          </p:nvSpPr>
          <p:spPr>
            <a:xfrm>
              <a:off x="7760451" y="3839101"/>
              <a:ext cx="947876" cy="429702"/>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60946" tIns="60946" rIns="60946" bIns="60946" numCol="1" spcCol="1270" anchor="ctr" anchorCtr="0">
              <a:noAutofit/>
            </a:bodyPr>
            <a:lstStyle/>
            <a:p>
              <a:pPr algn="ctr">
                <a:lnSpc>
                  <a:spcPct val="90000"/>
                </a:lnSpc>
                <a:spcBef>
                  <a:spcPct val="0"/>
                </a:spcBef>
                <a:spcAft>
                  <a:spcPct val="35000"/>
                </a:spcAft>
              </a:pPr>
              <a:r>
                <a:rPr lang="zh-CN" altLang="en-US" sz="900" b="1" dirty="0">
                  <a:solidFill>
                    <a:schemeClr val="tx1"/>
                  </a:solidFill>
                  <a:latin typeface="微软雅黑" panose="020B0503020204020204" pitchFamily="34" charset="-122"/>
                  <a:ea typeface="微软雅黑" panose="020B0503020204020204" pitchFamily="34" charset="-122"/>
                </a:rPr>
                <a:t>线上结合本地线下优势资源</a:t>
              </a:r>
            </a:p>
          </p:txBody>
        </p:sp>
        <p:sp>
          <p:nvSpPr>
            <p:cNvPr id="21" name="椭圆 4"/>
            <p:cNvSpPr txBox="1"/>
            <p:nvPr/>
          </p:nvSpPr>
          <p:spPr>
            <a:xfrm>
              <a:off x="7760871" y="3426747"/>
              <a:ext cx="948542" cy="429702"/>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60946" tIns="60946" rIns="60946" bIns="60946" numCol="1" spcCol="1270" anchor="ctr" anchorCtr="0">
              <a:noAutofit/>
            </a:bodyPr>
            <a:lstStyle/>
            <a:p>
              <a:pPr algn="ctr">
                <a:lnSpc>
                  <a:spcPct val="90000"/>
                </a:lnSpc>
                <a:spcBef>
                  <a:spcPct val="0"/>
                </a:spcBef>
                <a:spcAft>
                  <a:spcPct val="35000"/>
                </a:spcAft>
              </a:pPr>
              <a:r>
                <a:rPr lang="zh-CN" altLang="en-US" sz="900" b="1" dirty="0">
                  <a:solidFill>
                    <a:schemeClr val="tx1"/>
                  </a:solidFill>
                  <a:latin typeface="微软雅黑" panose="020B0503020204020204" pitchFamily="34" charset="-122"/>
                  <a:ea typeface="微软雅黑" panose="020B0503020204020204" pitchFamily="34" charset="-122"/>
                </a:rPr>
                <a:t>生态产品创新</a:t>
              </a:r>
            </a:p>
          </p:txBody>
        </p:sp>
        <p:sp>
          <p:nvSpPr>
            <p:cNvPr id="22" name="椭圆 4"/>
            <p:cNvSpPr txBox="1"/>
            <p:nvPr/>
          </p:nvSpPr>
          <p:spPr>
            <a:xfrm>
              <a:off x="6724603" y="3847612"/>
              <a:ext cx="1028983" cy="429702"/>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60946" tIns="60946" rIns="60946" bIns="60946" numCol="1" spcCol="1270" anchor="ctr" anchorCtr="0">
              <a:noAutofit/>
            </a:bodyPr>
            <a:lstStyle/>
            <a:p>
              <a:pPr lvl="0" algn="ctr">
                <a:lnSpc>
                  <a:spcPct val="90000"/>
                </a:lnSpc>
                <a:spcAft>
                  <a:spcPct val="35000"/>
                </a:spcAft>
              </a:pPr>
              <a:r>
                <a:rPr lang="zh-CN" altLang="en-US" sz="900" b="1" dirty="0">
                  <a:solidFill>
                    <a:schemeClr val="tx1"/>
                  </a:solidFill>
                  <a:latin typeface="微软雅黑" panose="020B0503020204020204" pitchFamily="34" charset="-122"/>
                  <a:ea typeface="微软雅黑" panose="020B0503020204020204" pitchFamily="34" charset="-122"/>
                </a:rPr>
                <a:t>获取异网用户</a:t>
              </a:r>
            </a:p>
          </p:txBody>
        </p:sp>
        <p:sp>
          <p:nvSpPr>
            <p:cNvPr id="23" name="圆角矩形 22"/>
            <p:cNvSpPr/>
            <p:nvPr/>
          </p:nvSpPr>
          <p:spPr>
            <a:xfrm>
              <a:off x="2042684" y="4431496"/>
              <a:ext cx="6501022" cy="357471"/>
            </a:xfrm>
            <a:prstGeom prst="round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总部平台</a:t>
              </a:r>
            </a:p>
          </p:txBody>
        </p:sp>
        <p:sp>
          <p:nvSpPr>
            <p:cNvPr id="24" name="圆角矩形 23"/>
            <p:cNvSpPr/>
            <p:nvPr/>
          </p:nvSpPr>
          <p:spPr>
            <a:xfrm>
              <a:off x="2032598" y="5099290"/>
              <a:ext cx="5205178" cy="2535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省分平台</a:t>
              </a:r>
            </a:p>
          </p:txBody>
        </p:sp>
        <p:sp>
          <p:nvSpPr>
            <p:cNvPr id="25" name="圆角矩形 24"/>
            <p:cNvSpPr/>
            <p:nvPr/>
          </p:nvSpPr>
          <p:spPr>
            <a:xfrm>
              <a:off x="8975654" y="3213027"/>
              <a:ext cx="768145" cy="34448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latin typeface="微软雅黑" panose="020B0503020204020204" pitchFamily="34" charset="-122"/>
                <a:ea typeface="微软雅黑" panose="020B0503020204020204" pitchFamily="34" charset="-122"/>
              </a:endParaRPr>
            </a:p>
          </p:txBody>
        </p:sp>
        <p:sp>
          <p:nvSpPr>
            <p:cNvPr id="26" name="矩形 25"/>
            <p:cNvSpPr/>
            <p:nvPr/>
          </p:nvSpPr>
          <p:spPr>
            <a:xfrm>
              <a:off x="8975654" y="3562218"/>
              <a:ext cx="768145" cy="423883"/>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总部</a:t>
              </a:r>
            </a:p>
          </p:txBody>
        </p:sp>
        <p:sp>
          <p:nvSpPr>
            <p:cNvPr id="27" name="矩形 26"/>
            <p:cNvSpPr/>
            <p:nvPr/>
          </p:nvSpPr>
          <p:spPr>
            <a:xfrm>
              <a:off x="8977348" y="4354122"/>
              <a:ext cx="768145" cy="423883"/>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省分</a:t>
              </a:r>
            </a:p>
          </p:txBody>
        </p:sp>
        <p:sp>
          <p:nvSpPr>
            <p:cNvPr id="28" name="矩形 27"/>
            <p:cNvSpPr/>
            <p:nvPr/>
          </p:nvSpPr>
          <p:spPr>
            <a:xfrm>
              <a:off x="8975654" y="5218018"/>
              <a:ext cx="768145" cy="423883"/>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本地网</a:t>
              </a:r>
            </a:p>
          </p:txBody>
        </p:sp>
        <p:sp>
          <p:nvSpPr>
            <p:cNvPr id="29" name="矩形 28"/>
            <p:cNvSpPr/>
            <p:nvPr/>
          </p:nvSpPr>
          <p:spPr>
            <a:xfrm>
              <a:off x="8975654" y="5937932"/>
              <a:ext cx="768145" cy="423883"/>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网格</a:t>
              </a:r>
            </a:p>
          </p:txBody>
        </p:sp>
        <p:cxnSp>
          <p:nvCxnSpPr>
            <p:cNvPr id="30" name="直接箭头连接符 29"/>
            <p:cNvCxnSpPr/>
            <p:nvPr/>
          </p:nvCxnSpPr>
          <p:spPr>
            <a:xfrm flipH="1" flipV="1">
              <a:off x="9894517" y="3516030"/>
              <a:ext cx="8382" cy="11260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9894517" y="5074036"/>
              <a:ext cx="8382" cy="11848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86"/>
            <p:cNvSpPr txBox="1"/>
            <p:nvPr/>
          </p:nvSpPr>
          <p:spPr>
            <a:xfrm>
              <a:off x="10020036" y="3114011"/>
              <a:ext cx="467436" cy="1421122"/>
            </a:xfrm>
            <a:prstGeom prst="rect">
              <a:avLst/>
            </a:prstGeom>
            <a:noFill/>
          </p:spPr>
          <p:txBody>
            <a:bodyPr wrap="square" rtlCol="0">
              <a:spAutoFit/>
            </a:bodyPr>
            <a:lstStyle/>
            <a:p>
              <a:r>
                <a:rPr lang="zh-CN" altLang="en-US" sz="1100" b="1" dirty="0">
                  <a:latin typeface="微软雅黑" panose="020B0503020204020204" pitchFamily="34" charset="-122"/>
                  <a:ea typeface="微软雅黑" panose="020B0503020204020204" pitchFamily="34" charset="-122"/>
                </a:rPr>
                <a:t>政策类</a:t>
              </a:r>
              <a:endParaRPr lang="en-US" altLang="zh-CN" sz="1100" b="1" dirty="0">
                <a:latin typeface="微软雅黑" panose="020B0503020204020204" pitchFamily="34" charset="-122"/>
                <a:ea typeface="微软雅黑" panose="020B0503020204020204" pitchFamily="34" charset="-122"/>
              </a:endParaRPr>
            </a:p>
            <a:p>
              <a:r>
                <a:rPr lang="zh-CN" altLang="en-US" sz="1100" b="1" dirty="0">
                  <a:latin typeface="微软雅黑" panose="020B0503020204020204" pitchFamily="34" charset="-122"/>
                  <a:ea typeface="微软雅黑" panose="020B0503020204020204" pitchFamily="34" charset="-122"/>
                </a:rPr>
                <a:t>、统筹类</a:t>
              </a:r>
            </a:p>
          </p:txBody>
        </p:sp>
        <p:sp>
          <p:nvSpPr>
            <p:cNvPr id="33" name="文本框 87"/>
            <p:cNvSpPr txBox="1"/>
            <p:nvPr/>
          </p:nvSpPr>
          <p:spPr>
            <a:xfrm>
              <a:off x="10020036" y="5057776"/>
              <a:ext cx="467436" cy="1421122"/>
            </a:xfrm>
            <a:prstGeom prst="rect">
              <a:avLst/>
            </a:prstGeom>
            <a:noFill/>
          </p:spPr>
          <p:txBody>
            <a:bodyPr wrap="square" rtlCol="0">
              <a:spAutoFit/>
            </a:bodyPr>
            <a:lstStyle/>
            <a:p>
              <a:r>
                <a:rPr lang="zh-CN" altLang="en-US" sz="1100" b="1" dirty="0">
                  <a:latin typeface="微软雅黑" panose="020B0503020204020204" pitchFamily="34" charset="-122"/>
                  <a:ea typeface="微软雅黑" panose="020B0503020204020204" pitchFamily="34" charset="-122"/>
                </a:rPr>
                <a:t>场景类</a:t>
              </a:r>
              <a:endParaRPr lang="en-US" altLang="zh-CN" sz="1100" b="1" dirty="0">
                <a:latin typeface="微软雅黑" panose="020B0503020204020204" pitchFamily="34" charset="-122"/>
                <a:ea typeface="微软雅黑" panose="020B0503020204020204" pitchFamily="34" charset="-122"/>
              </a:endParaRPr>
            </a:p>
            <a:p>
              <a:r>
                <a:rPr lang="zh-CN" altLang="en-US" sz="1100" b="1" dirty="0">
                  <a:latin typeface="微软雅黑" panose="020B0503020204020204" pitchFamily="34" charset="-122"/>
                  <a:ea typeface="微软雅黑" panose="020B0503020204020204" pitchFamily="34" charset="-122"/>
                </a:rPr>
                <a:t>、</a:t>
              </a:r>
              <a:endParaRPr lang="en-US" altLang="zh-CN" sz="1100" b="1" dirty="0">
                <a:latin typeface="微软雅黑" panose="020B0503020204020204" pitchFamily="34" charset="-122"/>
                <a:ea typeface="微软雅黑" panose="020B0503020204020204" pitchFamily="34" charset="-122"/>
              </a:endParaRPr>
            </a:p>
            <a:p>
              <a:r>
                <a:rPr lang="zh-CN" altLang="en-US" sz="1100" b="1" dirty="0">
                  <a:latin typeface="微软雅黑" panose="020B0503020204020204" pitchFamily="34" charset="-122"/>
                  <a:ea typeface="微软雅黑" panose="020B0503020204020204" pitchFamily="34" charset="-122"/>
                </a:rPr>
                <a:t>执行类</a:t>
              </a:r>
            </a:p>
          </p:txBody>
        </p:sp>
        <p:cxnSp>
          <p:nvCxnSpPr>
            <p:cNvPr id="34" name="直接连接符 33"/>
            <p:cNvCxnSpPr/>
            <p:nvPr/>
          </p:nvCxnSpPr>
          <p:spPr>
            <a:xfrm flipH="1">
              <a:off x="2259278" y="5857558"/>
              <a:ext cx="2151" cy="287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2878193" y="5857558"/>
              <a:ext cx="2151" cy="287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3480981" y="5857558"/>
              <a:ext cx="2151" cy="287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4099895" y="5857558"/>
              <a:ext cx="2151" cy="287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4706984" y="5857558"/>
              <a:ext cx="2151" cy="287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5325899" y="5857558"/>
              <a:ext cx="2151" cy="287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5928686" y="5857558"/>
              <a:ext cx="2151" cy="287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6547601" y="5857558"/>
              <a:ext cx="2151" cy="287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7197673" y="5857558"/>
              <a:ext cx="2151" cy="287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8059896" y="5857558"/>
              <a:ext cx="2151" cy="287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1992496" y="6142818"/>
              <a:ext cx="533565" cy="457131"/>
            </a:xfrm>
            <a:prstGeom prst="rect">
              <a:avLst/>
            </a:prstGeom>
            <a:solidFill>
              <a:srgbClr val="E5E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实体</a:t>
              </a:r>
              <a:endParaRPr lang="en-US" altLang="zh-CN" sz="105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105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渠道</a:t>
              </a:r>
            </a:p>
          </p:txBody>
        </p:sp>
        <p:sp>
          <p:nvSpPr>
            <p:cNvPr id="45" name="矩形 44"/>
            <p:cNvSpPr/>
            <p:nvPr/>
          </p:nvSpPr>
          <p:spPr>
            <a:xfrm>
              <a:off x="2610374" y="6145524"/>
              <a:ext cx="533565" cy="457131"/>
            </a:xfrm>
            <a:prstGeom prst="rect">
              <a:avLst/>
            </a:prstGeom>
            <a:solidFill>
              <a:srgbClr val="E5E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外呼</a:t>
              </a:r>
            </a:p>
          </p:txBody>
        </p:sp>
        <p:sp>
          <p:nvSpPr>
            <p:cNvPr id="46" name="矩形 45"/>
            <p:cNvSpPr/>
            <p:nvPr/>
          </p:nvSpPr>
          <p:spPr>
            <a:xfrm>
              <a:off x="3213174" y="6145524"/>
              <a:ext cx="533565" cy="457131"/>
            </a:xfrm>
            <a:prstGeom prst="rect">
              <a:avLst/>
            </a:prstGeom>
            <a:solidFill>
              <a:srgbClr val="E5E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短信</a:t>
              </a:r>
            </a:p>
          </p:txBody>
        </p:sp>
        <p:sp>
          <p:nvSpPr>
            <p:cNvPr id="47" name="矩形 46"/>
            <p:cNvSpPr/>
            <p:nvPr/>
          </p:nvSpPr>
          <p:spPr>
            <a:xfrm>
              <a:off x="3831052" y="6148229"/>
              <a:ext cx="533565" cy="457131"/>
            </a:xfrm>
            <a:prstGeom prst="rect">
              <a:avLst/>
            </a:prstGeom>
            <a:solidFill>
              <a:srgbClr val="E5E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手厅</a:t>
              </a:r>
            </a:p>
          </p:txBody>
        </p:sp>
        <p:sp>
          <p:nvSpPr>
            <p:cNvPr id="48" name="矩形 47"/>
            <p:cNvSpPr/>
            <p:nvPr/>
          </p:nvSpPr>
          <p:spPr>
            <a:xfrm>
              <a:off x="4442740" y="6145524"/>
              <a:ext cx="533565" cy="457131"/>
            </a:xfrm>
            <a:prstGeom prst="rect">
              <a:avLst/>
            </a:prstGeom>
            <a:solidFill>
              <a:srgbClr val="E5E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网厅</a:t>
              </a:r>
            </a:p>
          </p:txBody>
        </p:sp>
        <p:sp>
          <p:nvSpPr>
            <p:cNvPr id="49" name="矩形 48"/>
            <p:cNvSpPr/>
            <p:nvPr/>
          </p:nvSpPr>
          <p:spPr>
            <a:xfrm>
              <a:off x="5060618" y="6148229"/>
              <a:ext cx="533565" cy="457131"/>
            </a:xfrm>
            <a:prstGeom prst="rect">
              <a:avLst/>
            </a:prstGeom>
            <a:solidFill>
              <a:srgbClr val="E5E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微信</a:t>
              </a:r>
            </a:p>
          </p:txBody>
        </p:sp>
        <p:sp>
          <p:nvSpPr>
            <p:cNvPr id="50" name="矩形 49"/>
            <p:cNvSpPr/>
            <p:nvPr/>
          </p:nvSpPr>
          <p:spPr>
            <a:xfrm>
              <a:off x="5663419" y="6148229"/>
              <a:ext cx="533565" cy="457131"/>
            </a:xfrm>
            <a:prstGeom prst="rect">
              <a:avLst/>
            </a:prstGeom>
            <a:solidFill>
              <a:srgbClr val="E5E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微博</a:t>
              </a:r>
            </a:p>
          </p:txBody>
        </p:sp>
        <p:sp>
          <p:nvSpPr>
            <p:cNvPr id="51" name="矩形 50"/>
            <p:cNvSpPr/>
            <p:nvPr/>
          </p:nvSpPr>
          <p:spPr>
            <a:xfrm>
              <a:off x="6281297" y="6150935"/>
              <a:ext cx="533565" cy="457131"/>
            </a:xfrm>
            <a:prstGeom prst="rect">
              <a:avLst/>
            </a:prstGeom>
            <a:solidFill>
              <a:srgbClr val="E5E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Toolbar</a:t>
              </a:r>
              <a:endParaRPr lang="zh-CN" altLang="en-US" sz="105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2" name="矩形 51"/>
            <p:cNvSpPr/>
            <p:nvPr/>
          </p:nvSpPr>
          <p:spPr>
            <a:xfrm>
              <a:off x="6932981" y="6145524"/>
              <a:ext cx="533565" cy="457131"/>
            </a:xfrm>
            <a:prstGeom prst="rect">
              <a:avLst/>
            </a:prstGeom>
            <a:solidFill>
              <a:srgbClr val="E5E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自有</a:t>
              </a:r>
              <a:r>
                <a:rPr lang="en-US" altLang="zh-CN" sz="105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APP</a:t>
              </a:r>
              <a:endParaRPr lang="zh-CN" altLang="en-US" sz="105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3" name="矩形 52"/>
            <p:cNvSpPr/>
            <p:nvPr/>
          </p:nvSpPr>
          <p:spPr>
            <a:xfrm>
              <a:off x="7794167" y="6148229"/>
              <a:ext cx="533565" cy="457131"/>
            </a:xfrm>
            <a:prstGeom prst="rect">
              <a:avLst/>
            </a:prstGeom>
            <a:solidFill>
              <a:srgbClr val="E5E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1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下箭头 53"/>
            <p:cNvSpPr/>
            <p:nvPr/>
          </p:nvSpPr>
          <p:spPr>
            <a:xfrm>
              <a:off x="7407551" y="4868827"/>
              <a:ext cx="776198" cy="546537"/>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下箭头 54"/>
            <p:cNvSpPr/>
            <p:nvPr/>
          </p:nvSpPr>
          <p:spPr>
            <a:xfrm>
              <a:off x="4519518" y="5404599"/>
              <a:ext cx="1003266" cy="245367"/>
            </a:xfrm>
            <a:prstGeom prst="downArrow">
              <a:avLst>
                <a:gd name="adj1" fmla="val 25304"/>
                <a:gd name="adj2" fmla="val 5000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6" name="下箭头 55"/>
            <p:cNvSpPr/>
            <p:nvPr/>
          </p:nvSpPr>
          <p:spPr>
            <a:xfrm>
              <a:off x="4520285" y="4828668"/>
              <a:ext cx="1003266" cy="245367"/>
            </a:xfrm>
            <a:prstGeom prst="downArrow">
              <a:avLst>
                <a:gd name="adj1" fmla="val 25304"/>
                <a:gd name="adj2" fmla="val 5000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7" name="椭圆 56"/>
            <p:cNvSpPr/>
            <p:nvPr/>
          </p:nvSpPr>
          <p:spPr>
            <a:xfrm>
              <a:off x="2073597" y="5663410"/>
              <a:ext cx="375663" cy="351575"/>
            </a:xfrm>
            <a:prstGeom prst="ellipse">
              <a:avLst/>
            </a:prstGeom>
            <a:solidFill>
              <a:srgbClr val="00206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椭圆 57"/>
            <p:cNvSpPr/>
            <p:nvPr/>
          </p:nvSpPr>
          <p:spPr>
            <a:xfrm>
              <a:off x="2688994" y="5663410"/>
              <a:ext cx="375663" cy="351575"/>
            </a:xfrm>
            <a:prstGeom prst="ellipse">
              <a:avLst/>
            </a:prstGeom>
            <a:solidFill>
              <a:srgbClr val="00206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9" name="椭圆 58"/>
            <p:cNvSpPr/>
            <p:nvPr/>
          </p:nvSpPr>
          <p:spPr>
            <a:xfrm>
              <a:off x="3304390" y="5663410"/>
              <a:ext cx="375663" cy="351575"/>
            </a:xfrm>
            <a:prstGeom prst="ellipse">
              <a:avLst/>
            </a:prstGeom>
            <a:solidFill>
              <a:srgbClr val="00206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0" name="椭圆 59"/>
            <p:cNvSpPr/>
            <p:nvPr/>
          </p:nvSpPr>
          <p:spPr>
            <a:xfrm>
              <a:off x="3919787" y="5663410"/>
              <a:ext cx="375663" cy="351575"/>
            </a:xfrm>
            <a:prstGeom prst="ellipse">
              <a:avLst/>
            </a:prstGeom>
            <a:solidFill>
              <a:srgbClr val="00206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1" name="椭圆 60"/>
            <p:cNvSpPr/>
            <p:nvPr/>
          </p:nvSpPr>
          <p:spPr>
            <a:xfrm>
              <a:off x="4532490" y="5663410"/>
              <a:ext cx="375663" cy="351575"/>
            </a:xfrm>
            <a:prstGeom prst="ellipse">
              <a:avLst/>
            </a:prstGeom>
            <a:solidFill>
              <a:srgbClr val="00206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2" name="椭圆 61"/>
            <p:cNvSpPr/>
            <p:nvPr/>
          </p:nvSpPr>
          <p:spPr>
            <a:xfrm>
              <a:off x="5147886" y="5663410"/>
              <a:ext cx="375663" cy="351575"/>
            </a:xfrm>
            <a:prstGeom prst="ellipse">
              <a:avLst/>
            </a:prstGeom>
            <a:solidFill>
              <a:srgbClr val="00206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3" name="椭圆 62"/>
            <p:cNvSpPr/>
            <p:nvPr/>
          </p:nvSpPr>
          <p:spPr>
            <a:xfrm>
              <a:off x="5763283" y="5663410"/>
              <a:ext cx="375663" cy="351575"/>
            </a:xfrm>
            <a:prstGeom prst="ellipse">
              <a:avLst/>
            </a:prstGeom>
            <a:solidFill>
              <a:srgbClr val="00206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4" name="椭圆 63"/>
            <p:cNvSpPr/>
            <p:nvPr/>
          </p:nvSpPr>
          <p:spPr>
            <a:xfrm>
              <a:off x="6378680" y="5663410"/>
              <a:ext cx="375663" cy="351575"/>
            </a:xfrm>
            <a:prstGeom prst="ellipse">
              <a:avLst/>
            </a:prstGeom>
            <a:solidFill>
              <a:srgbClr val="00206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5" name="椭圆 64"/>
            <p:cNvSpPr/>
            <p:nvPr/>
          </p:nvSpPr>
          <p:spPr>
            <a:xfrm>
              <a:off x="7031887" y="5663410"/>
              <a:ext cx="375663" cy="351575"/>
            </a:xfrm>
            <a:prstGeom prst="ellipse">
              <a:avLst/>
            </a:prstGeom>
            <a:solidFill>
              <a:srgbClr val="00206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6" name="椭圆 65"/>
            <p:cNvSpPr/>
            <p:nvPr/>
          </p:nvSpPr>
          <p:spPr>
            <a:xfrm>
              <a:off x="7857222" y="5663410"/>
              <a:ext cx="375663" cy="351575"/>
            </a:xfrm>
            <a:prstGeom prst="ellipse">
              <a:avLst/>
            </a:prstGeom>
            <a:solidFill>
              <a:srgbClr val="00206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67" name="矩形 7"/>
          <p:cNvSpPr>
            <a:spLocks noChangeArrowheads="1"/>
          </p:cNvSpPr>
          <p:nvPr/>
        </p:nvSpPr>
        <p:spPr bwMode="auto">
          <a:xfrm>
            <a:off x="280800" y="1006537"/>
            <a:ext cx="8669445" cy="1208023"/>
          </a:xfrm>
          <a:prstGeom prst="rect">
            <a:avLst/>
          </a:prstGeom>
          <a:noFill/>
          <a:ln w="12700">
            <a:solidFill>
              <a:srgbClr val="FF0000"/>
            </a:solidFill>
            <a:prstDash val="dash"/>
            <a:miter lim="800000"/>
          </a:ln>
          <a:extLst>
            <a:ext uri="{909E8E84-426E-40DD-AFC4-6F175D3DCCD1}">
              <a14:hiddenFill xmlns:a14="http://schemas.microsoft.com/office/drawing/2010/main" xmlns="">
                <a:solidFill>
                  <a:srgbClr val="FFFFFF"/>
                </a:solidFill>
              </a14:hiddenFill>
            </a:ext>
          </a:extLst>
        </p:spPr>
        <p:txBody>
          <a:bodyPr wrap="square">
            <a:spAutoFit/>
          </a:bodyPr>
          <a:lstStyle>
            <a:lvl1pPr marL="2857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ts val="600"/>
              </a:spcBef>
              <a:buClr>
                <a:srgbClr val="C00000"/>
              </a:buClr>
              <a:buFont typeface="Wingdings" panose="05000000000000000000" pitchFamily="2" charset="2"/>
              <a:buChar char="p"/>
            </a:pPr>
            <a:r>
              <a:rPr lang="zh-CN" altLang="en-US" sz="1200" smtClean="0">
                <a:sym typeface="+mn-ea"/>
              </a:rPr>
              <a:t>根据</a:t>
            </a:r>
            <a:r>
              <a:rPr lang="zh-CN" altLang="en-US" sz="1200" dirty="0">
                <a:sym typeface="+mn-ea"/>
              </a:rPr>
              <a:t>精确营销的思路、流程、特点以及省分实践，集团提出了</a:t>
            </a:r>
            <a:r>
              <a:rPr lang="en-US" altLang="zh-CN" sz="1200" dirty="0">
                <a:sym typeface="+mn-ea"/>
              </a:rPr>
              <a:t> </a:t>
            </a:r>
            <a:r>
              <a:rPr lang="zh-CN" altLang="en-US" sz="1200" dirty="0">
                <a:sym typeface="+mn-ea"/>
              </a:rPr>
              <a:t>“三、二、四、多” 的大数据精确营销体系：</a:t>
            </a:r>
            <a:endParaRPr lang="en-US" altLang="zh-CN" sz="1200" dirty="0"/>
          </a:p>
          <a:p>
            <a:pPr indent="285750">
              <a:spcBef>
                <a:spcPts val="600"/>
              </a:spcBef>
              <a:buClr>
                <a:srgbClr val="C00000"/>
              </a:buClr>
              <a:buFont typeface="Wingdings" panose="05000000000000000000" pitchFamily="2" charset="2"/>
              <a:buChar char="Ø"/>
            </a:pPr>
            <a:r>
              <a:rPr lang="zh-CN" altLang="en-US" sz="1200" dirty="0">
                <a:solidFill>
                  <a:srgbClr val="002060"/>
                </a:solidFill>
                <a:sym typeface="+mn-ea"/>
              </a:rPr>
              <a:t>“三”</a:t>
            </a:r>
            <a:r>
              <a:rPr lang="zh-CN" altLang="en-US" sz="1200" b="0" dirty="0">
                <a:solidFill>
                  <a:prstClr val="black"/>
                </a:solidFill>
                <a:sym typeface="+mn-ea"/>
              </a:rPr>
              <a:t>：三种精确营销模式（周期性精准营销、场景化智能营销、生态式跨界营销）；</a:t>
            </a:r>
            <a:endParaRPr lang="en-US" altLang="zh-CN" sz="1200" b="0" dirty="0">
              <a:solidFill>
                <a:prstClr val="black"/>
              </a:solidFill>
            </a:endParaRPr>
          </a:p>
          <a:p>
            <a:pPr indent="285750">
              <a:spcBef>
                <a:spcPts val="300"/>
              </a:spcBef>
              <a:buClr>
                <a:srgbClr val="C00000"/>
              </a:buClr>
              <a:buFont typeface="Wingdings" panose="05000000000000000000" pitchFamily="2" charset="2"/>
              <a:buChar char="Ø"/>
            </a:pPr>
            <a:r>
              <a:rPr lang="zh-CN" altLang="en-US" sz="1200" dirty="0">
                <a:solidFill>
                  <a:srgbClr val="002060"/>
                </a:solidFill>
                <a:sym typeface="+mn-ea"/>
              </a:rPr>
              <a:t>“二”</a:t>
            </a:r>
            <a:r>
              <a:rPr lang="zh-CN" altLang="en-US" sz="1200" b="0" dirty="0">
                <a:solidFill>
                  <a:prstClr val="black"/>
                </a:solidFill>
                <a:sym typeface="+mn-ea"/>
              </a:rPr>
              <a:t>：两级平台（总部平台、省分平台）；</a:t>
            </a:r>
            <a:endParaRPr lang="en-US" altLang="zh-CN" sz="1200" b="0" dirty="0">
              <a:solidFill>
                <a:prstClr val="black"/>
              </a:solidFill>
            </a:endParaRPr>
          </a:p>
          <a:p>
            <a:pPr indent="285750">
              <a:spcBef>
                <a:spcPts val="300"/>
              </a:spcBef>
              <a:buClr>
                <a:srgbClr val="C00000"/>
              </a:buClr>
              <a:buFont typeface="Wingdings" panose="05000000000000000000" pitchFamily="2" charset="2"/>
              <a:buChar char="Ø"/>
            </a:pPr>
            <a:r>
              <a:rPr lang="zh-CN" altLang="en-US" sz="1200" dirty="0">
                <a:solidFill>
                  <a:srgbClr val="002060"/>
                </a:solidFill>
                <a:sym typeface="+mn-ea"/>
              </a:rPr>
              <a:t>“四”</a:t>
            </a:r>
            <a:r>
              <a:rPr lang="zh-CN" altLang="en-US" sz="1200" b="0" dirty="0">
                <a:solidFill>
                  <a:prstClr val="black"/>
                </a:solidFill>
                <a:sym typeface="+mn-ea"/>
              </a:rPr>
              <a:t>：四层应用（总部、省分、本地网、网格按需使用运营）；</a:t>
            </a:r>
            <a:endParaRPr lang="en-US" altLang="zh-CN" sz="1200" b="0" dirty="0">
              <a:solidFill>
                <a:prstClr val="black"/>
              </a:solidFill>
            </a:endParaRPr>
          </a:p>
          <a:p>
            <a:pPr indent="285750">
              <a:spcBef>
                <a:spcPts val="300"/>
              </a:spcBef>
              <a:buClr>
                <a:srgbClr val="C00000"/>
              </a:buClr>
              <a:buFont typeface="Wingdings" panose="05000000000000000000" pitchFamily="2" charset="2"/>
              <a:buChar char="Ø"/>
            </a:pPr>
            <a:r>
              <a:rPr lang="zh-CN" altLang="en-US" sz="1200" dirty="0">
                <a:solidFill>
                  <a:srgbClr val="002060"/>
                </a:solidFill>
                <a:sym typeface="+mn-ea"/>
              </a:rPr>
              <a:t>“多”</a:t>
            </a:r>
            <a:r>
              <a:rPr lang="zh-CN" altLang="en-US" sz="1200" b="0" dirty="0">
                <a:solidFill>
                  <a:prstClr val="black"/>
                </a:solidFill>
                <a:sym typeface="+mn-ea"/>
              </a:rPr>
              <a:t>：多点触达（一级触点、二级触点、外部触点）。</a:t>
            </a:r>
            <a:endParaRPr lang="zh-CN" altLang="en-US" sz="1200" b="0" dirty="0">
              <a:latin typeface="Tahoma" panose="020B0604030504040204" pitchFamily="34" charset="0"/>
              <a:sym typeface="+mn-ea"/>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23480"/>
            <a:ext cx="6804744" cy="486965"/>
          </a:xfrm>
        </p:spPr>
        <p:txBody>
          <a:bodyPr/>
          <a:lstStyle/>
          <a:p>
            <a:r>
              <a:rPr kumimoji="1" lang="zh-CN" altLang="en-US" dirty="0"/>
              <a:t>精准营销体系</a:t>
            </a:r>
            <a:endParaRPr lang="zh-CN" altLang="en-US" dirty="0"/>
          </a:p>
        </p:txBody>
      </p:sp>
      <p:sp>
        <p:nvSpPr>
          <p:cNvPr id="123" name="矩形: 圆角 143"/>
          <p:cNvSpPr/>
          <p:nvPr/>
        </p:nvSpPr>
        <p:spPr>
          <a:xfrm>
            <a:off x="2148595" y="1765629"/>
            <a:ext cx="4653312" cy="306708"/>
          </a:xfrm>
          <a:prstGeom prst="roundRect">
            <a:avLst/>
          </a:prstGeom>
          <a:solidFill>
            <a:schemeClr val="bg1"/>
          </a:solid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buClr>
                <a:srgbClr val="C00000"/>
              </a:buClr>
            </a:pPr>
            <a:r>
              <a:rPr lang="zh-CN" altLang="en-US" sz="900" dirty="0">
                <a:solidFill>
                  <a:schemeClr val="tx1"/>
                </a:solidFill>
              </a:rPr>
              <a:t>一级</a:t>
            </a:r>
            <a:endParaRPr lang="en-US" altLang="zh-CN" sz="900" dirty="0">
              <a:solidFill>
                <a:schemeClr val="tx1"/>
              </a:solidFill>
            </a:endParaRPr>
          </a:p>
          <a:p>
            <a:pPr>
              <a:buClr>
                <a:srgbClr val="C00000"/>
              </a:buClr>
            </a:pPr>
            <a:r>
              <a:rPr lang="zh-CN" altLang="en-US" sz="900" dirty="0">
                <a:solidFill>
                  <a:schemeClr val="tx1"/>
                </a:solidFill>
              </a:rPr>
              <a:t>渠道</a:t>
            </a:r>
          </a:p>
        </p:txBody>
      </p:sp>
      <p:sp>
        <p:nvSpPr>
          <p:cNvPr id="126" name="矩形 125"/>
          <p:cNvSpPr/>
          <p:nvPr/>
        </p:nvSpPr>
        <p:spPr>
          <a:xfrm>
            <a:off x="24233" y="1183202"/>
            <a:ext cx="1295640" cy="3908388"/>
          </a:xfrm>
          <a:prstGeom prst="rect">
            <a:avLst/>
          </a:prstGeom>
          <a:noFill/>
          <a:ln w="9525">
            <a:solidFill>
              <a:srgbClr val="FF0000"/>
            </a:solidFill>
          </a:ln>
        </p:spPr>
        <p:style>
          <a:lnRef idx="2">
            <a:schemeClr val="accent2"/>
          </a:lnRef>
          <a:fillRef idx="1">
            <a:schemeClr val="lt1"/>
          </a:fillRef>
          <a:effectRef idx="0">
            <a:schemeClr val="accent2"/>
          </a:effectRef>
          <a:fontRef idx="minor">
            <a:schemeClr val="dk1"/>
          </a:fontRef>
        </p:style>
        <p:txBody>
          <a:bodyPr rtlCol="0" anchor="t" anchorCtr="0"/>
          <a:lstStyle/>
          <a:p>
            <a:pPr marL="228600" indent="-228600" algn="ctr">
              <a:lnSpc>
                <a:spcPct val="150000"/>
              </a:lnSpc>
              <a:buClr>
                <a:srgbClr val="C00000"/>
              </a:buClr>
              <a:buFont typeface="+mj-lt"/>
              <a:buAutoNum type="arabicPeriod"/>
            </a:pPr>
            <a:endParaRPr lang="zh-CN" altLang="en-US" sz="1200" dirty="0">
              <a:solidFill>
                <a:srgbClr val="FF0000"/>
              </a:solidFill>
            </a:endParaRPr>
          </a:p>
        </p:txBody>
      </p:sp>
      <p:sp>
        <p:nvSpPr>
          <p:cNvPr id="144" name="矩形 143"/>
          <p:cNvSpPr/>
          <p:nvPr/>
        </p:nvSpPr>
        <p:spPr bwMode="auto">
          <a:xfrm>
            <a:off x="36000" y="1183202"/>
            <a:ext cx="1283873" cy="543884"/>
          </a:xfrm>
          <a:prstGeom prst="rect">
            <a:avLst/>
          </a:prstGeom>
          <a:solidFill>
            <a:srgbClr val="FF0000"/>
          </a:solidFill>
          <a:ln w="9525" cap="flat" cmpd="sng" algn="ctr">
            <a:noFill/>
            <a:prstDash val="solid"/>
            <a:round/>
            <a:headEnd type="none" w="med" len="med"/>
            <a:tailEnd type="none" w="med" len="med"/>
          </a:ln>
          <a:effectLst/>
        </p:spPr>
        <p:txBody>
          <a:bodyPr wrap="none" rtlCol="0" anchor="ctr"/>
          <a:lstStyle/>
          <a:p>
            <a:pPr algn="ctr" fontAlgn="base">
              <a:spcBef>
                <a:spcPct val="0"/>
              </a:spcBef>
              <a:spcAft>
                <a:spcPct val="0"/>
              </a:spcAft>
            </a:pPr>
            <a:r>
              <a:rPr lang="zh-CN" altLang="en-US" b="1" dirty="0">
                <a:solidFill>
                  <a:schemeClr val="bg1"/>
                </a:solidFill>
                <a:latin typeface="微软雅黑" panose="020B0503020204020204" pitchFamily="34" charset="-122"/>
                <a:ea typeface="微软雅黑" panose="020B0503020204020204" pitchFamily="34" charset="-122"/>
              </a:rPr>
              <a:t>营销体系</a:t>
            </a:r>
          </a:p>
        </p:txBody>
      </p:sp>
      <p:sp>
        <p:nvSpPr>
          <p:cNvPr id="148" name="矩形 147"/>
          <p:cNvSpPr/>
          <p:nvPr/>
        </p:nvSpPr>
        <p:spPr bwMode="auto">
          <a:xfrm>
            <a:off x="36000" y="1768821"/>
            <a:ext cx="1331640" cy="911369"/>
          </a:xfrm>
          <a:prstGeom prst="rect">
            <a:avLst/>
          </a:prstGeom>
          <a:noFill/>
          <a:ln w="9525" cap="flat" cmpd="sng" algn="ctr">
            <a:noFill/>
            <a:prstDash val="solid"/>
            <a:round/>
            <a:headEnd type="none" w="med" len="med"/>
            <a:tailEnd type="none" w="med" len="med"/>
          </a:ln>
          <a:effectLst/>
        </p:spPr>
        <p:txBody>
          <a:bodyPr wrap="square" rtlCol="0" anchor="t"/>
          <a:lstStyle/>
          <a:p>
            <a:pPr algn="ctr" fontAlgn="base">
              <a:lnSpc>
                <a:spcPct val="200000"/>
              </a:lnSpc>
              <a:spcBef>
                <a:spcPct val="0"/>
              </a:spcBef>
              <a:spcAft>
                <a:spcPct val="0"/>
              </a:spcAft>
            </a:pPr>
            <a:r>
              <a:rPr lang="zh-CN" altLang="en-US" sz="1200" dirty="0">
                <a:latin typeface="+mj-ea"/>
                <a:ea typeface="+mj-ea"/>
              </a:rPr>
              <a:t>周期性精准营销</a:t>
            </a:r>
            <a:endParaRPr kumimoji="1" lang="en-US" altLang="zh-CN" sz="1200" dirty="0">
              <a:latin typeface="+mj-ea"/>
              <a:ea typeface="+mj-ea"/>
            </a:endParaRPr>
          </a:p>
          <a:p>
            <a:pPr algn="ctr" fontAlgn="base">
              <a:spcBef>
                <a:spcPct val="0"/>
              </a:spcBef>
              <a:spcAft>
                <a:spcPct val="0"/>
              </a:spcAft>
            </a:pPr>
            <a:r>
              <a:rPr kumimoji="1" lang="zh-CN" altLang="en-US" sz="900" dirty="0">
                <a:latin typeface="+mj-ea"/>
                <a:ea typeface="+mj-ea"/>
              </a:rPr>
              <a:t>以不同的周期，推送适合用户的精准营销信息</a:t>
            </a:r>
            <a:endParaRPr lang="zh-CN" altLang="en-US" sz="900" dirty="0">
              <a:solidFill>
                <a:srgbClr val="FFFFFF"/>
              </a:solidFill>
              <a:latin typeface="+mj-ea"/>
              <a:ea typeface="+mj-ea"/>
            </a:endParaRPr>
          </a:p>
        </p:txBody>
      </p:sp>
      <p:sp>
        <p:nvSpPr>
          <p:cNvPr id="149" name="矩形 148"/>
          <p:cNvSpPr/>
          <p:nvPr/>
        </p:nvSpPr>
        <p:spPr bwMode="auto">
          <a:xfrm>
            <a:off x="13732" y="3975906"/>
            <a:ext cx="1331640" cy="1008112"/>
          </a:xfrm>
          <a:prstGeom prst="rect">
            <a:avLst/>
          </a:prstGeom>
          <a:noFill/>
          <a:ln w="9525" cap="flat" cmpd="sng" algn="ctr">
            <a:noFill/>
            <a:prstDash val="solid"/>
            <a:round/>
            <a:headEnd type="none" w="med" len="med"/>
            <a:tailEnd type="none" w="med" len="med"/>
          </a:ln>
          <a:effectLst/>
        </p:spPr>
        <p:txBody>
          <a:bodyPr wrap="square" rtlCol="0" anchor="t"/>
          <a:lstStyle/>
          <a:p>
            <a:pPr algn="ctr" fontAlgn="base">
              <a:lnSpc>
                <a:spcPct val="200000"/>
              </a:lnSpc>
              <a:spcBef>
                <a:spcPct val="0"/>
              </a:spcBef>
              <a:spcAft>
                <a:spcPct val="0"/>
              </a:spcAft>
            </a:pPr>
            <a:r>
              <a:rPr lang="zh-CN" altLang="en-US" sz="1200" dirty="0">
                <a:solidFill>
                  <a:schemeClr val="tx1">
                    <a:lumMod val="50000"/>
                    <a:lumOff val="50000"/>
                  </a:schemeClr>
                </a:solidFill>
                <a:latin typeface="+mj-ea"/>
                <a:ea typeface="+mj-ea"/>
              </a:rPr>
              <a:t>跨界生态营销</a:t>
            </a:r>
            <a:endParaRPr lang="en-US" altLang="zh-CN" sz="1200" dirty="0">
              <a:solidFill>
                <a:schemeClr val="tx1">
                  <a:lumMod val="50000"/>
                  <a:lumOff val="50000"/>
                </a:schemeClr>
              </a:solidFill>
              <a:latin typeface="+mj-ea"/>
              <a:ea typeface="+mj-ea"/>
            </a:endParaRPr>
          </a:p>
          <a:p>
            <a:pPr fontAlgn="base">
              <a:spcBef>
                <a:spcPct val="0"/>
              </a:spcBef>
              <a:spcAft>
                <a:spcPct val="0"/>
              </a:spcAft>
            </a:pPr>
            <a:r>
              <a:rPr lang="zh-CN" altLang="en-US" sz="900" dirty="0">
                <a:solidFill>
                  <a:schemeClr val="tx1">
                    <a:lumMod val="50000"/>
                    <a:lumOff val="50000"/>
                  </a:schemeClr>
                </a:solidFill>
                <a:latin typeface="+mj-ea"/>
                <a:ea typeface="+mj-ea"/>
              </a:rPr>
              <a:t>以智能营销能力为依托，有效激活本地化资源，与合作伙伴进行资源置换与生态合作</a:t>
            </a:r>
            <a:endParaRPr lang="en-US" altLang="zh-CN" sz="900" dirty="0">
              <a:solidFill>
                <a:schemeClr val="tx1">
                  <a:lumMod val="50000"/>
                  <a:lumOff val="50000"/>
                </a:schemeClr>
              </a:solidFill>
              <a:latin typeface="+mj-ea"/>
              <a:ea typeface="+mj-ea"/>
            </a:endParaRPr>
          </a:p>
        </p:txBody>
      </p:sp>
      <p:cxnSp>
        <p:nvCxnSpPr>
          <p:cNvPr id="150" name="直接连接符 58"/>
          <p:cNvCxnSpPr/>
          <p:nvPr/>
        </p:nvCxnSpPr>
        <p:spPr>
          <a:xfrm flipV="1">
            <a:off x="1403647" y="1707654"/>
            <a:ext cx="12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5" name="直接连接符 58"/>
          <p:cNvCxnSpPr/>
          <p:nvPr/>
        </p:nvCxnSpPr>
        <p:spPr>
          <a:xfrm flipV="1">
            <a:off x="1403647" y="3793013"/>
            <a:ext cx="648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6" name="矩形 165"/>
          <p:cNvSpPr/>
          <p:nvPr/>
        </p:nvSpPr>
        <p:spPr>
          <a:xfrm>
            <a:off x="7989611" y="1779959"/>
            <a:ext cx="475005" cy="2664000"/>
          </a:xfrm>
          <a:prstGeom prst="rect">
            <a:avLst/>
          </a:prstGeom>
          <a:noFill/>
          <a:ln w="9525">
            <a:solidFill>
              <a:srgbClr val="FF9C9C"/>
            </a:solidFill>
            <a:prstDash val="sysDash"/>
          </a:ln>
        </p:spPr>
        <p:style>
          <a:lnRef idx="2">
            <a:schemeClr val="accent2"/>
          </a:lnRef>
          <a:fillRef idx="1">
            <a:schemeClr val="lt1"/>
          </a:fillRef>
          <a:effectRef idx="0">
            <a:schemeClr val="accent2"/>
          </a:effectRef>
          <a:fontRef idx="minor">
            <a:schemeClr val="dk1"/>
          </a:fontRef>
        </p:style>
        <p:txBody>
          <a:bodyPr rtlCol="0" anchor="t" anchorCtr="0"/>
          <a:lstStyle/>
          <a:p>
            <a:pPr marL="228600" indent="-228600" algn="ctr">
              <a:lnSpc>
                <a:spcPct val="150000"/>
              </a:lnSpc>
              <a:buClr>
                <a:srgbClr val="C00000"/>
              </a:buClr>
              <a:buFont typeface="+mj-lt"/>
              <a:buAutoNum type="arabicPeriod"/>
            </a:pPr>
            <a:endParaRPr lang="zh-CN" altLang="en-US" sz="1200" dirty="0">
              <a:solidFill>
                <a:srgbClr val="FF0000"/>
              </a:solidFill>
            </a:endParaRPr>
          </a:p>
        </p:txBody>
      </p:sp>
      <p:sp>
        <p:nvSpPr>
          <p:cNvPr id="187" name="矩形 186"/>
          <p:cNvSpPr/>
          <p:nvPr/>
        </p:nvSpPr>
        <p:spPr>
          <a:xfrm>
            <a:off x="8047886" y="1920781"/>
            <a:ext cx="358454" cy="904364"/>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a:lnSpc>
                <a:spcPct val="150000"/>
              </a:lnSpc>
              <a:buClr>
                <a:srgbClr val="C00000"/>
              </a:buClr>
            </a:pPr>
            <a:r>
              <a:rPr lang="zh-CN" altLang="en-US" sz="1200" dirty="0">
                <a:solidFill>
                  <a:schemeClr val="bg1"/>
                </a:solidFill>
              </a:rPr>
              <a:t>应用</a:t>
            </a:r>
          </a:p>
        </p:txBody>
      </p:sp>
      <p:sp>
        <p:nvSpPr>
          <p:cNvPr id="192" name="矩形 191"/>
          <p:cNvSpPr/>
          <p:nvPr/>
        </p:nvSpPr>
        <p:spPr>
          <a:xfrm>
            <a:off x="8047886" y="3362389"/>
            <a:ext cx="358454" cy="904364"/>
          </a:xfrm>
          <a:prstGeom prst="rect">
            <a:avLst/>
          </a:prstGeom>
        </p:spPr>
        <p:style>
          <a:lnRef idx="1">
            <a:schemeClr val="accent2"/>
          </a:lnRef>
          <a:fillRef idx="3">
            <a:schemeClr val="accent2"/>
          </a:fillRef>
          <a:effectRef idx="2">
            <a:schemeClr val="accent2"/>
          </a:effectRef>
          <a:fontRef idx="minor">
            <a:schemeClr val="lt1"/>
          </a:fontRef>
        </p:style>
        <p:txBody>
          <a:bodyPr lIns="0" rIns="0" rtlCol="0" anchor="ctr" anchorCtr="0"/>
          <a:lstStyle/>
          <a:p>
            <a:pPr algn="ctr">
              <a:lnSpc>
                <a:spcPct val="150000"/>
              </a:lnSpc>
              <a:buClr>
                <a:srgbClr val="C00000"/>
              </a:buClr>
            </a:pPr>
            <a:r>
              <a:rPr lang="zh-CN" altLang="en-US" sz="1200" dirty="0">
                <a:solidFill>
                  <a:schemeClr val="bg1"/>
                </a:solidFill>
              </a:rPr>
              <a:t>能力</a:t>
            </a:r>
          </a:p>
        </p:txBody>
      </p:sp>
      <p:sp>
        <p:nvSpPr>
          <p:cNvPr id="193" name="矩形 192"/>
          <p:cNvSpPr/>
          <p:nvPr/>
        </p:nvSpPr>
        <p:spPr>
          <a:xfrm>
            <a:off x="8619766" y="1924602"/>
            <a:ext cx="358454" cy="904364"/>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a:lnSpc>
                <a:spcPct val="150000"/>
              </a:lnSpc>
              <a:buClr>
                <a:srgbClr val="C00000"/>
              </a:buClr>
            </a:pPr>
            <a:r>
              <a:rPr lang="zh-CN" altLang="en-US" sz="1200" dirty="0">
                <a:solidFill>
                  <a:schemeClr val="bg1"/>
                </a:solidFill>
              </a:rPr>
              <a:t>个性</a:t>
            </a:r>
            <a:endParaRPr lang="en-US" altLang="zh-CN" sz="1200" dirty="0">
              <a:solidFill>
                <a:schemeClr val="bg1"/>
              </a:solidFill>
            </a:endParaRPr>
          </a:p>
          <a:p>
            <a:pPr algn="ctr">
              <a:lnSpc>
                <a:spcPct val="150000"/>
              </a:lnSpc>
              <a:buClr>
                <a:srgbClr val="C00000"/>
              </a:buClr>
            </a:pPr>
            <a:r>
              <a:rPr lang="zh-CN" altLang="en-US" sz="1200" dirty="0">
                <a:solidFill>
                  <a:schemeClr val="bg1"/>
                </a:solidFill>
              </a:rPr>
              <a:t>订制</a:t>
            </a:r>
          </a:p>
        </p:txBody>
      </p:sp>
      <p:sp>
        <p:nvSpPr>
          <p:cNvPr id="194" name="矩形 193"/>
          <p:cNvSpPr/>
          <p:nvPr/>
        </p:nvSpPr>
        <p:spPr>
          <a:xfrm>
            <a:off x="8561491" y="1779663"/>
            <a:ext cx="475005" cy="2664296"/>
          </a:xfrm>
          <a:prstGeom prst="rect">
            <a:avLst/>
          </a:prstGeom>
          <a:noFill/>
          <a:ln w="9525">
            <a:solidFill>
              <a:srgbClr val="FF9C9C"/>
            </a:solidFill>
            <a:prstDash val="sysDash"/>
          </a:ln>
        </p:spPr>
        <p:style>
          <a:lnRef idx="2">
            <a:schemeClr val="accent2"/>
          </a:lnRef>
          <a:fillRef idx="1">
            <a:schemeClr val="lt1"/>
          </a:fillRef>
          <a:effectRef idx="0">
            <a:schemeClr val="accent2"/>
          </a:effectRef>
          <a:fontRef idx="minor">
            <a:schemeClr val="dk1"/>
          </a:fontRef>
        </p:style>
        <p:txBody>
          <a:bodyPr rtlCol="0" anchor="t" anchorCtr="0"/>
          <a:lstStyle/>
          <a:p>
            <a:pPr marL="228600" indent="-228600" algn="ctr">
              <a:lnSpc>
                <a:spcPct val="150000"/>
              </a:lnSpc>
              <a:buClr>
                <a:srgbClr val="C00000"/>
              </a:buClr>
              <a:buFont typeface="+mj-lt"/>
              <a:buAutoNum type="arabicPeriod"/>
            </a:pPr>
            <a:endParaRPr lang="zh-CN" altLang="en-US" sz="1200" dirty="0">
              <a:solidFill>
                <a:srgbClr val="FF0000"/>
              </a:solidFill>
            </a:endParaRPr>
          </a:p>
        </p:txBody>
      </p:sp>
      <p:sp>
        <p:nvSpPr>
          <p:cNvPr id="195" name="加号 194"/>
          <p:cNvSpPr/>
          <p:nvPr/>
        </p:nvSpPr>
        <p:spPr>
          <a:xfrm>
            <a:off x="8709380" y="2975130"/>
            <a:ext cx="179227" cy="255594"/>
          </a:xfrm>
          <a:prstGeom prst="mathPlus">
            <a:avLst/>
          </a:prstGeom>
          <a:solidFill>
            <a:srgbClr val="FF0000"/>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rtlCol="0" anchor="t" anchorCtr="0"/>
          <a:lstStyle/>
          <a:p>
            <a:pPr marL="228600" indent="-228600" algn="ctr">
              <a:lnSpc>
                <a:spcPct val="150000"/>
              </a:lnSpc>
              <a:buClr>
                <a:srgbClr val="C00000"/>
              </a:buClr>
              <a:buFont typeface="+mj-lt"/>
              <a:buAutoNum type="arabicPeriod"/>
            </a:pPr>
            <a:endParaRPr lang="zh-CN" altLang="en-US" sz="1200" dirty="0">
              <a:solidFill>
                <a:srgbClr val="FF0000"/>
              </a:solidFill>
            </a:endParaRPr>
          </a:p>
        </p:txBody>
      </p:sp>
      <p:sp>
        <p:nvSpPr>
          <p:cNvPr id="196" name="矩形 195"/>
          <p:cNvSpPr/>
          <p:nvPr/>
        </p:nvSpPr>
        <p:spPr>
          <a:xfrm>
            <a:off x="8619766" y="3366210"/>
            <a:ext cx="358454" cy="904364"/>
          </a:xfrm>
          <a:prstGeom prst="rect">
            <a:avLst/>
          </a:prstGeom>
        </p:spPr>
        <p:style>
          <a:lnRef idx="1">
            <a:schemeClr val="accent2"/>
          </a:lnRef>
          <a:fillRef idx="3">
            <a:schemeClr val="accent2"/>
          </a:fillRef>
          <a:effectRef idx="2">
            <a:schemeClr val="accent2"/>
          </a:effectRef>
          <a:fontRef idx="minor">
            <a:schemeClr val="lt1"/>
          </a:fontRef>
        </p:style>
        <p:txBody>
          <a:bodyPr lIns="0" rIns="0" rtlCol="0" anchor="ctr" anchorCtr="0"/>
          <a:lstStyle/>
          <a:p>
            <a:pPr algn="ctr">
              <a:lnSpc>
                <a:spcPct val="150000"/>
              </a:lnSpc>
              <a:buClr>
                <a:srgbClr val="C00000"/>
              </a:buClr>
            </a:pPr>
            <a:r>
              <a:rPr lang="zh-CN" altLang="en-US" sz="1200" dirty="0">
                <a:solidFill>
                  <a:schemeClr val="bg1"/>
                </a:solidFill>
              </a:rPr>
              <a:t>基线服务</a:t>
            </a:r>
          </a:p>
        </p:txBody>
      </p:sp>
      <p:cxnSp>
        <p:nvCxnSpPr>
          <p:cNvPr id="197" name="直接连接符 58"/>
          <p:cNvCxnSpPr/>
          <p:nvPr/>
        </p:nvCxnSpPr>
        <p:spPr>
          <a:xfrm>
            <a:off x="36000" y="3867894"/>
            <a:ext cx="12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20" name="矩形 219"/>
          <p:cNvSpPr/>
          <p:nvPr/>
        </p:nvSpPr>
        <p:spPr bwMode="auto">
          <a:xfrm>
            <a:off x="1403648" y="3867894"/>
            <a:ext cx="504056" cy="1224136"/>
          </a:xfrm>
          <a:prstGeom prst="rect">
            <a:avLst/>
          </a:prstGeom>
          <a:solidFill>
            <a:srgbClr val="FFFF00"/>
          </a:solidFill>
          <a:ln w="19050" cap="flat" cmpd="sng" algn="ctr">
            <a:solidFill>
              <a:srgbClr val="FF0000"/>
            </a:solidFill>
            <a:prstDash val="solid"/>
            <a:round/>
            <a:headEnd type="none" w="med" len="med"/>
            <a:tailEnd type="none" w="med" len="med"/>
          </a:ln>
          <a:effectLst/>
        </p:spPr>
        <p:txBody>
          <a:bodyPr wrap="none" rtlCol="0" anchor="ctr"/>
          <a:lstStyle/>
          <a:p>
            <a:pPr algn="ctr" fontAlgn="base">
              <a:spcBef>
                <a:spcPct val="0"/>
              </a:spcBef>
              <a:spcAft>
                <a:spcPct val="0"/>
              </a:spcAft>
            </a:pPr>
            <a:r>
              <a:rPr lang="zh-CN" altLang="en-US" sz="1200" b="1" dirty="0">
                <a:solidFill>
                  <a:srgbClr val="C00000"/>
                </a:solidFill>
                <a:latin typeface="微软雅黑" panose="020B0503020204020204" pitchFamily="34" charset="-122"/>
                <a:ea typeface="微软雅黑" panose="020B0503020204020204" pitchFamily="34" charset="-122"/>
              </a:rPr>
              <a:t>总</a:t>
            </a:r>
            <a:endParaRPr lang="en-US" altLang="zh-CN" sz="1200" b="1" dirty="0">
              <a:solidFill>
                <a:srgbClr val="C00000"/>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b="1" dirty="0">
                <a:solidFill>
                  <a:srgbClr val="C00000"/>
                </a:solidFill>
                <a:latin typeface="微软雅黑" panose="020B0503020204020204" pitchFamily="34" charset="-122"/>
                <a:ea typeface="微软雅黑" panose="020B0503020204020204" pitchFamily="34" charset="-122"/>
              </a:rPr>
              <a:t>部</a:t>
            </a:r>
            <a:endParaRPr lang="en-US" altLang="zh-CN" sz="1200" b="1" dirty="0">
              <a:solidFill>
                <a:srgbClr val="C00000"/>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b="1" dirty="0">
                <a:solidFill>
                  <a:srgbClr val="C00000"/>
                </a:solidFill>
                <a:latin typeface="微软雅黑" panose="020B0503020204020204" pitchFamily="34" charset="-122"/>
                <a:ea typeface="微软雅黑" panose="020B0503020204020204" pitchFamily="34" charset="-122"/>
              </a:rPr>
              <a:t>营</a:t>
            </a:r>
            <a:endParaRPr lang="en-US" altLang="zh-CN" sz="1200" b="1" dirty="0">
              <a:solidFill>
                <a:srgbClr val="C00000"/>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b="1" dirty="0">
                <a:solidFill>
                  <a:srgbClr val="C00000"/>
                </a:solidFill>
                <a:latin typeface="微软雅黑" panose="020B0503020204020204" pitchFamily="34" charset="-122"/>
                <a:ea typeface="微软雅黑" panose="020B0503020204020204" pitchFamily="34" charset="-122"/>
              </a:rPr>
              <a:t>销</a:t>
            </a:r>
            <a:endParaRPr lang="en-US" altLang="zh-CN" sz="1200" b="1" dirty="0">
              <a:solidFill>
                <a:srgbClr val="C00000"/>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b="1" dirty="0">
                <a:solidFill>
                  <a:srgbClr val="C00000"/>
                </a:solidFill>
                <a:latin typeface="微软雅黑" panose="020B0503020204020204" pitchFamily="34" charset="-122"/>
                <a:ea typeface="微软雅黑" panose="020B0503020204020204" pitchFamily="34" charset="-122"/>
              </a:rPr>
              <a:t>平</a:t>
            </a:r>
            <a:endParaRPr lang="en-US" altLang="zh-CN" sz="1200" b="1" dirty="0">
              <a:solidFill>
                <a:srgbClr val="C00000"/>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b="1" dirty="0">
                <a:solidFill>
                  <a:srgbClr val="C00000"/>
                </a:solidFill>
                <a:latin typeface="微软雅黑" panose="020B0503020204020204" pitchFamily="34" charset="-122"/>
                <a:ea typeface="微软雅黑" panose="020B0503020204020204" pitchFamily="34" charset="-122"/>
              </a:rPr>
              <a:t>台</a:t>
            </a:r>
            <a:endParaRPr lang="en-US" altLang="zh-CN" sz="1200" b="1" dirty="0">
              <a:solidFill>
                <a:srgbClr val="C00000"/>
              </a:solidFill>
              <a:latin typeface="微软雅黑" panose="020B0503020204020204" pitchFamily="34" charset="-122"/>
              <a:ea typeface="微软雅黑" panose="020B0503020204020204" pitchFamily="34" charset="-122"/>
            </a:endParaRPr>
          </a:p>
        </p:txBody>
      </p:sp>
      <p:sp>
        <p:nvSpPr>
          <p:cNvPr id="221" name="矩形 220"/>
          <p:cNvSpPr/>
          <p:nvPr/>
        </p:nvSpPr>
        <p:spPr bwMode="auto">
          <a:xfrm rot="10800000" flipV="1">
            <a:off x="1979711" y="3868131"/>
            <a:ext cx="5903935" cy="360040"/>
          </a:xfrm>
          <a:prstGeom prst="rect">
            <a:avLst/>
          </a:prstGeom>
          <a:solidFill>
            <a:srgbClr val="215968"/>
          </a:solidFill>
          <a:ln w="9525" cap="flat" cmpd="sng" algn="ctr">
            <a:noFill/>
            <a:prstDash val="solid"/>
            <a:round/>
            <a:headEnd type="none" w="med" len="med"/>
            <a:tailEnd type="none" w="med" len="med"/>
          </a:ln>
          <a:effectLst/>
        </p:spPr>
        <p:txBody>
          <a:bodyPr wrap="none" rtlCol="0" anchor="ctr"/>
          <a:lstStyle/>
          <a:p>
            <a:pPr fontAlgn="base">
              <a:spcBef>
                <a:spcPct val="0"/>
              </a:spcBef>
              <a:spcAft>
                <a:spcPct val="0"/>
              </a:spcAft>
            </a:pPr>
            <a:r>
              <a:rPr lang="en-US" altLang="zh-CN" sz="1400" dirty="0" err="1">
                <a:solidFill>
                  <a:schemeClr val="bg1"/>
                </a:solidFill>
                <a:latin typeface="微软雅黑" panose="020B0503020204020204" pitchFamily="34" charset="-122"/>
                <a:ea typeface="微软雅黑" panose="020B0503020204020204" pitchFamily="34" charset="-122"/>
              </a:rPr>
              <a:t>SaaS</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27" name="矩形 226"/>
          <p:cNvSpPr/>
          <p:nvPr/>
        </p:nvSpPr>
        <p:spPr bwMode="auto">
          <a:xfrm>
            <a:off x="1979711" y="4257373"/>
            <a:ext cx="5903935" cy="45062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wrap="none" rtlCol="0" anchor="ctr"/>
          <a:lstStyle/>
          <a:p>
            <a:pPr fontAlgn="base">
              <a:spcBef>
                <a:spcPct val="0"/>
              </a:spcBef>
              <a:spcAft>
                <a:spcPct val="0"/>
              </a:spcAft>
            </a:pPr>
            <a:r>
              <a:rPr lang="en-US" altLang="zh-CN" sz="1400" dirty="0">
                <a:solidFill>
                  <a:schemeClr val="bg1"/>
                </a:solidFill>
                <a:latin typeface="微软雅黑" panose="020B0503020204020204" pitchFamily="34" charset="-122"/>
                <a:ea typeface="微软雅黑" panose="020B0503020204020204" pitchFamily="34" charset="-122"/>
              </a:rPr>
              <a:t>PaaS</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28" name="矩形 227"/>
          <p:cNvSpPr/>
          <p:nvPr/>
        </p:nvSpPr>
        <p:spPr bwMode="auto">
          <a:xfrm>
            <a:off x="1979712" y="4731990"/>
            <a:ext cx="5903934" cy="360040"/>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wrap="none" rtlCol="0" anchor="ctr"/>
          <a:lstStyle/>
          <a:p>
            <a:pPr fontAlgn="base">
              <a:spcBef>
                <a:spcPct val="0"/>
              </a:spcBef>
              <a:spcAft>
                <a:spcPct val="0"/>
              </a:spcAft>
            </a:pPr>
            <a:r>
              <a:rPr lang="en-US" altLang="zh-CN" sz="1400" dirty="0">
                <a:solidFill>
                  <a:schemeClr val="bg1"/>
                </a:solidFill>
                <a:latin typeface="微软雅黑" panose="020B0503020204020204" pitchFamily="34" charset="-122"/>
                <a:ea typeface="微软雅黑" panose="020B0503020204020204" pitchFamily="34" charset="-122"/>
              </a:rPr>
              <a:t>IaaS</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30" name="圆角矩形 42"/>
          <p:cNvSpPr/>
          <p:nvPr/>
        </p:nvSpPr>
        <p:spPr bwMode="auto">
          <a:xfrm>
            <a:off x="2036248" y="1388619"/>
            <a:ext cx="468000" cy="259688"/>
          </a:xfrm>
          <a:prstGeom prst="roundRect">
            <a:avLst/>
          </a:prstGeom>
          <a:solidFill>
            <a:schemeClr val="bg1">
              <a:lumMod val="85000"/>
            </a:schemeClr>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ctr" defTabSz="913765"/>
            <a:r>
              <a:rPr kumimoji="1" lang="zh-CN" altLang="en-US" sz="900" kern="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领导层</a:t>
            </a:r>
          </a:p>
        </p:txBody>
      </p:sp>
      <p:sp>
        <p:nvSpPr>
          <p:cNvPr id="231" name="圆角矩形 43"/>
          <p:cNvSpPr/>
          <p:nvPr/>
        </p:nvSpPr>
        <p:spPr bwMode="auto">
          <a:xfrm>
            <a:off x="7364830" y="1388619"/>
            <a:ext cx="504000" cy="259688"/>
          </a:xfrm>
          <a:prstGeom prst="roundRect">
            <a:avLst/>
          </a:prstGeom>
          <a:solidFill>
            <a:schemeClr val="bg1">
              <a:lumMod val="85000"/>
            </a:schemeClr>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ctr" defTabSz="913765"/>
            <a:r>
              <a:rPr kumimoji="1" lang="zh-CN" altLang="en-US" sz="900" kern="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客户经理</a:t>
            </a:r>
          </a:p>
        </p:txBody>
      </p:sp>
      <p:sp>
        <p:nvSpPr>
          <p:cNvPr id="232" name="圆角矩形 217"/>
          <p:cNvSpPr/>
          <p:nvPr/>
        </p:nvSpPr>
        <p:spPr bwMode="auto">
          <a:xfrm>
            <a:off x="2619564" y="1388619"/>
            <a:ext cx="1260000" cy="259688"/>
          </a:xfrm>
          <a:prstGeom prst="roundRect">
            <a:avLst/>
          </a:prstGeom>
          <a:solidFill>
            <a:schemeClr val="bg1">
              <a:lumMod val="85000"/>
            </a:schemeClr>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ctr" defTabSz="913765"/>
            <a:r>
              <a:rPr kumimoji="1" lang="zh-CN" altLang="en-US" sz="900" kern="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集团</a:t>
            </a:r>
            <a:r>
              <a:rPr kumimoji="1" lang="en-US" altLang="zh-CN" sz="900" kern="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900" kern="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省分</a:t>
            </a:r>
            <a:r>
              <a:rPr kumimoji="1" lang="en-US" altLang="zh-CN" sz="900" kern="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900" kern="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地市市场部</a:t>
            </a:r>
          </a:p>
        </p:txBody>
      </p:sp>
      <p:pic>
        <p:nvPicPr>
          <p:cNvPr id="233" name="图片 232"/>
          <p:cNvPicPr>
            <a:picLocks noChangeAspect="1"/>
          </p:cNvPicPr>
          <p:nvPr/>
        </p:nvPicPr>
        <p:blipFill>
          <a:blip r:embed="rId3" cstate="print"/>
          <a:stretch>
            <a:fillRect/>
          </a:stretch>
        </p:blipFill>
        <p:spPr>
          <a:xfrm>
            <a:off x="5041169" y="1169911"/>
            <a:ext cx="204923" cy="192000"/>
          </a:xfrm>
          <a:prstGeom prst="rect">
            <a:avLst/>
          </a:prstGeom>
        </p:spPr>
      </p:pic>
      <p:cxnSp>
        <p:nvCxnSpPr>
          <p:cNvPr id="234" name="肘形连接符 130"/>
          <p:cNvCxnSpPr>
            <a:stCxn id="312" idx="1"/>
            <a:endCxn id="304" idx="0"/>
          </p:cNvCxnSpPr>
          <p:nvPr/>
        </p:nvCxnSpPr>
        <p:spPr>
          <a:xfrm rot="10800000" flipV="1">
            <a:off x="2270249" y="1265911"/>
            <a:ext cx="2770921" cy="122708"/>
          </a:xfrm>
          <a:prstGeom prst="bentConnector2">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5" name="肘形连接符 131"/>
          <p:cNvCxnSpPr>
            <a:stCxn id="312" idx="1"/>
            <a:endCxn id="309" idx="0"/>
          </p:cNvCxnSpPr>
          <p:nvPr/>
        </p:nvCxnSpPr>
        <p:spPr>
          <a:xfrm rot="10800000" flipV="1">
            <a:off x="3249565" y="1265911"/>
            <a:ext cx="1791605" cy="122708"/>
          </a:xfrm>
          <a:prstGeom prst="bentConnector2">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6" name="肘形连接符 137"/>
          <p:cNvCxnSpPr>
            <a:stCxn id="312" idx="3"/>
            <a:endCxn id="333" idx="0"/>
          </p:cNvCxnSpPr>
          <p:nvPr/>
        </p:nvCxnSpPr>
        <p:spPr>
          <a:xfrm>
            <a:off x="5246092" y="1265911"/>
            <a:ext cx="754104" cy="122708"/>
          </a:xfrm>
          <a:prstGeom prst="bentConnector2">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7" name="形状 127"/>
          <p:cNvCxnSpPr>
            <a:stCxn id="312" idx="3"/>
            <a:endCxn id="306" idx="0"/>
          </p:cNvCxnSpPr>
          <p:nvPr/>
        </p:nvCxnSpPr>
        <p:spPr>
          <a:xfrm>
            <a:off x="5246092" y="1265911"/>
            <a:ext cx="2370738" cy="122708"/>
          </a:xfrm>
          <a:prstGeom prst="bentConnector2">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8" name="TextBox 138"/>
          <p:cNvSpPr txBox="1"/>
          <p:nvPr/>
        </p:nvSpPr>
        <p:spPr>
          <a:xfrm>
            <a:off x="6805632" y="1668847"/>
            <a:ext cx="468000" cy="215444"/>
          </a:xfrm>
          <a:prstGeom prst="rect">
            <a:avLst/>
          </a:prstGeom>
          <a:noFill/>
        </p:spPr>
        <p:txBody>
          <a:bodyPr wrap="square" rtlCol="0">
            <a:spAutoFit/>
          </a:bodyPr>
          <a:lstStyle/>
          <a:p>
            <a:r>
              <a:rPr lang="zh-CN" altLang="en-US" sz="800" dirty="0">
                <a:solidFill>
                  <a:schemeClr val="tx1">
                    <a:lumMod val="95000"/>
                    <a:lumOff val="5000"/>
                  </a:schemeClr>
                </a:solidFill>
              </a:rPr>
              <a:t>办理</a:t>
            </a:r>
          </a:p>
        </p:txBody>
      </p:sp>
      <p:sp>
        <p:nvSpPr>
          <p:cNvPr id="239" name="矩形: 圆角 166"/>
          <p:cNvSpPr/>
          <p:nvPr/>
        </p:nvSpPr>
        <p:spPr>
          <a:xfrm>
            <a:off x="7330123" y="1769447"/>
            <a:ext cx="576064" cy="323991"/>
          </a:xfrm>
          <a:prstGeom prst="roundRect">
            <a:avLst/>
          </a:prstGeom>
          <a:solidFill>
            <a:srgbClr val="D9D9D9"/>
          </a:solidFill>
          <a:ln w="9525">
            <a:solidFill>
              <a:srgbClr val="71893F"/>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nchorCtr="0"/>
          <a:lstStyle/>
          <a:p>
            <a:pPr algn="ctr">
              <a:lnSpc>
                <a:spcPct val="150000"/>
              </a:lnSpc>
              <a:buClr>
                <a:srgbClr val="C00000"/>
              </a:buClr>
            </a:pPr>
            <a:r>
              <a:rPr lang="zh-CN" altLang="en-US" sz="1000" dirty="0">
                <a:solidFill>
                  <a:schemeClr val="tx1"/>
                </a:solidFill>
              </a:rPr>
              <a:t>业务系统</a:t>
            </a:r>
          </a:p>
        </p:txBody>
      </p:sp>
      <p:sp>
        <p:nvSpPr>
          <p:cNvPr id="241" name="加号 240"/>
          <p:cNvSpPr/>
          <p:nvPr/>
        </p:nvSpPr>
        <p:spPr>
          <a:xfrm>
            <a:off x="8137189" y="2964228"/>
            <a:ext cx="179227" cy="255594"/>
          </a:xfrm>
          <a:prstGeom prst="mathPlus">
            <a:avLst/>
          </a:prstGeom>
          <a:solidFill>
            <a:srgbClr val="FF0000"/>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rtlCol="0" anchor="t" anchorCtr="0"/>
          <a:lstStyle/>
          <a:p>
            <a:pPr marL="228600" indent="-228600" algn="ctr">
              <a:lnSpc>
                <a:spcPct val="150000"/>
              </a:lnSpc>
              <a:buClr>
                <a:srgbClr val="C00000"/>
              </a:buClr>
              <a:buFont typeface="+mj-lt"/>
              <a:buAutoNum type="arabicPeriod"/>
            </a:pPr>
            <a:endParaRPr lang="zh-CN" altLang="en-US" sz="1200" dirty="0">
              <a:solidFill>
                <a:srgbClr val="FF0000"/>
              </a:solidFill>
            </a:endParaRPr>
          </a:p>
        </p:txBody>
      </p:sp>
      <p:sp>
        <p:nvSpPr>
          <p:cNvPr id="242" name="圆角矩形 42"/>
          <p:cNvSpPr/>
          <p:nvPr/>
        </p:nvSpPr>
        <p:spPr bwMode="auto">
          <a:xfrm>
            <a:off x="1403648" y="1203598"/>
            <a:ext cx="648072" cy="432048"/>
          </a:xfrm>
          <a:prstGeom prst="roundRect">
            <a:avLst/>
          </a:prstGeom>
          <a:noFill/>
          <a:ln w="9525" cap="flat" cmpd="sng" algn="ctr">
            <a:noFill/>
            <a:prstDash val="solid"/>
            <a:round/>
            <a:headEnd type="none" w="med" len="med"/>
            <a:tailEnd type="none" w="med" len="med"/>
          </a:ln>
          <a:effectLst/>
        </p:spPr>
        <p:txBody>
          <a:bodyPr wrap="none" anchor="ctr"/>
          <a:lstStyle/>
          <a:p>
            <a:pPr algn="ctr" defTabSz="913765"/>
            <a:r>
              <a:rPr kumimoji="1" lang="zh-CN" altLang="en-US" sz="1100" b="1" kern="0" dirty="0">
                <a:latin typeface="+mn-ea"/>
                <a:cs typeface="微软雅黑" panose="020B0503020204020204" pitchFamily="34" charset="-122"/>
              </a:rPr>
              <a:t>服务对象</a:t>
            </a:r>
          </a:p>
        </p:txBody>
      </p:sp>
      <p:sp>
        <p:nvSpPr>
          <p:cNvPr id="247" name="矩形: 圆角 166"/>
          <p:cNvSpPr/>
          <p:nvPr/>
        </p:nvSpPr>
        <p:spPr>
          <a:xfrm>
            <a:off x="1403648" y="1779662"/>
            <a:ext cx="648072" cy="323991"/>
          </a:xfrm>
          <a:prstGeom prst="roundRect">
            <a:avLst/>
          </a:prstGeom>
          <a:no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lnSpc>
                <a:spcPct val="150000"/>
              </a:lnSpc>
              <a:buClr>
                <a:srgbClr val="C00000"/>
              </a:buClr>
            </a:pPr>
            <a:r>
              <a:rPr lang="zh-CN" altLang="en-US" sz="1100" b="1" dirty="0">
                <a:solidFill>
                  <a:schemeClr val="tx1"/>
                </a:solidFill>
              </a:rPr>
              <a:t> 渠道管理</a:t>
            </a:r>
          </a:p>
        </p:txBody>
      </p:sp>
      <p:sp>
        <p:nvSpPr>
          <p:cNvPr id="250" name="矩形 219"/>
          <p:cNvSpPr>
            <a:spLocks noChangeArrowheads="1"/>
          </p:cNvSpPr>
          <p:nvPr/>
        </p:nvSpPr>
        <p:spPr bwMode="auto">
          <a:xfrm>
            <a:off x="2502477" y="4786010"/>
            <a:ext cx="1368000" cy="252000"/>
          </a:xfrm>
          <a:prstGeom prst="roundRect">
            <a:avLst/>
          </a:prstGeom>
          <a:solidFill>
            <a:schemeClr val="bg1"/>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defTabSz="979805" eaLnBrk="0" fontAlgn="base" hangingPunct="0">
              <a:spcBef>
                <a:spcPct val="0"/>
              </a:spcBef>
              <a:spcAft>
                <a:spcPct val="0"/>
              </a:spcAft>
              <a:buClr>
                <a:srgbClr val="CC9900"/>
              </a:buClr>
            </a:pPr>
            <a:r>
              <a:rPr lang="zh-CN" altLang="en-US" sz="1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主机资源</a:t>
            </a:r>
          </a:p>
        </p:txBody>
      </p:sp>
      <p:sp>
        <p:nvSpPr>
          <p:cNvPr id="252" name="矩形 223"/>
          <p:cNvSpPr>
            <a:spLocks noChangeArrowheads="1"/>
          </p:cNvSpPr>
          <p:nvPr/>
        </p:nvSpPr>
        <p:spPr bwMode="auto">
          <a:xfrm>
            <a:off x="4347383" y="4786010"/>
            <a:ext cx="1368000" cy="252000"/>
          </a:xfrm>
          <a:prstGeom prst="roundRect">
            <a:avLst/>
          </a:prstGeom>
          <a:solidFill>
            <a:schemeClr val="bg1"/>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defTabSz="979805" eaLnBrk="0" fontAlgn="base" hangingPunct="0">
              <a:spcBef>
                <a:spcPct val="0"/>
              </a:spcBef>
              <a:spcAft>
                <a:spcPct val="0"/>
              </a:spcAft>
              <a:buClr>
                <a:srgbClr val="CC9900"/>
              </a:buClr>
            </a:pPr>
            <a:r>
              <a:rPr lang="zh-CN" altLang="en-US" sz="1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存储资源</a:t>
            </a:r>
          </a:p>
        </p:txBody>
      </p:sp>
      <p:sp>
        <p:nvSpPr>
          <p:cNvPr id="258" name="矩形 224"/>
          <p:cNvSpPr>
            <a:spLocks noChangeArrowheads="1"/>
          </p:cNvSpPr>
          <p:nvPr/>
        </p:nvSpPr>
        <p:spPr bwMode="auto">
          <a:xfrm>
            <a:off x="6192288" y="4786010"/>
            <a:ext cx="1368000" cy="252000"/>
          </a:xfrm>
          <a:prstGeom prst="roundRect">
            <a:avLst/>
          </a:prstGeom>
          <a:solidFill>
            <a:schemeClr val="bg1"/>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defTabSz="979805" eaLnBrk="0" fontAlgn="base" hangingPunct="0">
              <a:spcBef>
                <a:spcPct val="0"/>
              </a:spcBef>
              <a:spcAft>
                <a:spcPct val="0"/>
              </a:spcAft>
              <a:buClr>
                <a:srgbClr val="CC9900"/>
              </a:buClr>
            </a:pPr>
            <a:r>
              <a:rPr lang="zh-CN" altLang="en-US" sz="10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网络资源</a:t>
            </a:r>
            <a:endParaRPr lang="zh-CN" altLang="en-US" sz="1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9" name="矩形: 圆角 85"/>
          <p:cNvSpPr/>
          <p:nvPr/>
        </p:nvSpPr>
        <p:spPr>
          <a:xfrm>
            <a:off x="2632285" y="3898014"/>
            <a:ext cx="3776236" cy="300275"/>
          </a:xfrm>
          <a:prstGeom prst="roundRect">
            <a:avLst/>
          </a:prstGeom>
          <a:solidFill>
            <a:schemeClr val="bg1"/>
          </a:solidFill>
          <a:ln w="9525">
            <a:noFill/>
          </a:ln>
        </p:spPr>
        <p:style>
          <a:lnRef idx="2">
            <a:schemeClr val="accent2"/>
          </a:lnRef>
          <a:fillRef idx="1">
            <a:schemeClr val="lt1"/>
          </a:fillRef>
          <a:effectRef idx="0">
            <a:schemeClr val="accent2"/>
          </a:effectRef>
          <a:fontRef idx="minor">
            <a:schemeClr val="dk1"/>
          </a:fontRef>
        </p:style>
        <p:txBody>
          <a:bodyPr rtlCol="0" anchor="t" anchorCtr="0"/>
          <a:lstStyle/>
          <a:p>
            <a:pPr marL="228600" indent="-228600" algn="ctr">
              <a:lnSpc>
                <a:spcPct val="150000"/>
              </a:lnSpc>
              <a:buClr>
                <a:srgbClr val="C00000"/>
              </a:buClr>
              <a:buFont typeface="+mj-lt"/>
              <a:buAutoNum type="arabicPeriod"/>
            </a:pPr>
            <a:endParaRPr lang="zh-CN" altLang="en-US" sz="1200" dirty="0">
              <a:solidFill>
                <a:srgbClr val="FF0000"/>
              </a:solidFill>
            </a:endParaRPr>
          </a:p>
        </p:txBody>
      </p:sp>
      <p:sp>
        <p:nvSpPr>
          <p:cNvPr id="260" name="矩形 259"/>
          <p:cNvSpPr/>
          <p:nvPr/>
        </p:nvSpPr>
        <p:spPr>
          <a:xfrm>
            <a:off x="4972679" y="3931377"/>
            <a:ext cx="540000" cy="233548"/>
          </a:xfrm>
          <a:prstGeom prst="rect">
            <a:avLst/>
          </a:prstGeom>
          <a:solidFill>
            <a:srgbClr val="215968"/>
          </a:solidFill>
          <a:ln w="9525">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wrap="none" lIns="0" tIns="0" rIns="0" rtlCol="0" anchor="ctr" anchorCtr="0"/>
          <a:lstStyle/>
          <a:p>
            <a:pPr algn="ctr">
              <a:lnSpc>
                <a:spcPct val="150000"/>
              </a:lnSpc>
              <a:buClr>
                <a:srgbClr val="C00000"/>
              </a:buClr>
            </a:pPr>
            <a:r>
              <a:rPr kumimoji="1" lang="zh-CN" altLang="en-US" sz="800" dirty="0">
                <a:solidFill>
                  <a:schemeClr val="bg1"/>
                </a:solidFill>
              </a:rPr>
              <a:t>活动办理</a:t>
            </a:r>
          </a:p>
        </p:txBody>
      </p:sp>
      <p:sp>
        <p:nvSpPr>
          <p:cNvPr id="261" name="矩形 260"/>
          <p:cNvSpPr/>
          <p:nvPr/>
        </p:nvSpPr>
        <p:spPr>
          <a:xfrm>
            <a:off x="5743427" y="3931377"/>
            <a:ext cx="540000" cy="233548"/>
          </a:xfrm>
          <a:prstGeom prst="rect">
            <a:avLst/>
          </a:prstGeom>
          <a:solidFill>
            <a:srgbClr val="215968"/>
          </a:solidFill>
          <a:ln w="9525">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wrap="none" lIns="0" tIns="0" rIns="0" rtlCol="0" anchor="ctr" anchorCtr="0"/>
          <a:lstStyle/>
          <a:p>
            <a:pPr algn="ctr">
              <a:lnSpc>
                <a:spcPct val="150000"/>
              </a:lnSpc>
              <a:buClr>
                <a:srgbClr val="C00000"/>
              </a:buClr>
            </a:pPr>
            <a:r>
              <a:rPr kumimoji="1" lang="zh-CN" altLang="en-US" sz="800" dirty="0">
                <a:solidFill>
                  <a:schemeClr val="bg1"/>
                </a:solidFill>
              </a:rPr>
              <a:t>活动评估</a:t>
            </a:r>
          </a:p>
        </p:txBody>
      </p:sp>
      <p:sp>
        <p:nvSpPr>
          <p:cNvPr id="262" name="矩形 261"/>
          <p:cNvSpPr/>
          <p:nvPr/>
        </p:nvSpPr>
        <p:spPr>
          <a:xfrm>
            <a:off x="4201932" y="3931377"/>
            <a:ext cx="540000" cy="233548"/>
          </a:xfrm>
          <a:prstGeom prst="rect">
            <a:avLst/>
          </a:prstGeom>
          <a:solidFill>
            <a:srgbClr val="215968"/>
          </a:solidFill>
          <a:ln w="9525">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lIns="0" tIns="0" rIns="0" rtlCol="0" anchor="ctr" anchorCtr="0"/>
          <a:lstStyle/>
          <a:p>
            <a:pPr algn="ctr">
              <a:lnSpc>
                <a:spcPct val="150000"/>
              </a:lnSpc>
              <a:buClr>
                <a:srgbClr val="C00000"/>
              </a:buClr>
            </a:pPr>
            <a:r>
              <a:rPr kumimoji="1" lang="zh-CN" altLang="en-US" sz="800" dirty="0">
                <a:solidFill>
                  <a:schemeClr val="bg1"/>
                </a:solidFill>
              </a:rPr>
              <a:t>活动执行</a:t>
            </a:r>
          </a:p>
        </p:txBody>
      </p:sp>
      <p:cxnSp>
        <p:nvCxnSpPr>
          <p:cNvPr id="263" name="直线箭头连接符 10"/>
          <p:cNvCxnSpPr>
            <a:stCxn id="320" idx="3"/>
            <a:endCxn id="316" idx="1"/>
          </p:cNvCxnSpPr>
          <p:nvPr/>
        </p:nvCxnSpPr>
        <p:spPr>
          <a:xfrm>
            <a:off x="4741932" y="4048151"/>
            <a:ext cx="2307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4" name="直线箭头连接符 12"/>
          <p:cNvCxnSpPr>
            <a:stCxn id="316" idx="3"/>
            <a:endCxn id="317" idx="1"/>
          </p:cNvCxnSpPr>
          <p:nvPr/>
        </p:nvCxnSpPr>
        <p:spPr>
          <a:xfrm>
            <a:off x="5512679" y="4048151"/>
            <a:ext cx="230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5" name="矩形 264"/>
          <p:cNvSpPr/>
          <p:nvPr/>
        </p:nvSpPr>
        <p:spPr>
          <a:xfrm>
            <a:off x="3431185" y="3931377"/>
            <a:ext cx="540000" cy="233548"/>
          </a:xfrm>
          <a:prstGeom prst="rect">
            <a:avLst/>
          </a:prstGeom>
          <a:solidFill>
            <a:srgbClr val="215968"/>
          </a:solidFill>
          <a:ln w="9525">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wrap="none" lIns="0" tIns="0" rIns="0" rtlCol="0" anchor="ctr" anchorCtr="0"/>
          <a:lstStyle/>
          <a:p>
            <a:pPr algn="ctr">
              <a:lnSpc>
                <a:spcPct val="150000"/>
              </a:lnSpc>
              <a:buClr>
                <a:srgbClr val="C00000"/>
              </a:buClr>
            </a:pPr>
            <a:r>
              <a:rPr kumimoji="1" lang="zh-CN" altLang="en-US" sz="800" dirty="0">
                <a:solidFill>
                  <a:schemeClr val="bg1"/>
                </a:solidFill>
              </a:rPr>
              <a:t>活动策划</a:t>
            </a:r>
          </a:p>
        </p:txBody>
      </p:sp>
      <p:cxnSp>
        <p:nvCxnSpPr>
          <p:cNvPr id="266" name="直接箭头连接符 105"/>
          <p:cNvCxnSpPr>
            <a:stCxn id="323" idx="3"/>
            <a:endCxn id="320" idx="1"/>
          </p:cNvCxnSpPr>
          <p:nvPr/>
        </p:nvCxnSpPr>
        <p:spPr>
          <a:xfrm>
            <a:off x="3971185" y="4048151"/>
            <a:ext cx="2307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7" name="文本框 266"/>
          <p:cNvSpPr txBox="1"/>
          <p:nvPr/>
        </p:nvSpPr>
        <p:spPr>
          <a:xfrm>
            <a:off x="2611631" y="3877007"/>
            <a:ext cx="877163" cy="342288"/>
          </a:xfrm>
          <a:prstGeom prst="rect">
            <a:avLst/>
          </a:prstGeom>
          <a:noFill/>
        </p:spPr>
        <p:txBody>
          <a:bodyPr wrap="none" rtlCol="0">
            <a:spAutoFit/>
          </a:bodyPr>
          <a:lstStyle/>
          <a:p>
            <a:r>
              <a:rPr lang="zh-CN" altLang="en-US" sz="900" b="1" dirty="0"/>
              <a:t>实现端到端的</a:t>
            </a:r>
            <a:endParaRPr lang="en-US" altLang="zh-CN" sz="900" b="1" dirty="0"/>
          </a:p>
          <a:p>
            <a:r>
              <a:rPr lang="zh-CN" altLang="en-US" sz="900" b="1" dirty="0"/>
              <a:t>全流程管理</a:t>
            </a:r>
          </a:p>
        </p:txBody>
      </p:sp>
      <p:sp>
        <p:nvSpPr>
          <p:cNvPr id="268" name="矩形: 圆角 107"/>
          <p:cNvSpPr/>
          <p:nvPr/>
        </p:nvSpPr>
        <p:spPr>
          <a:xfrm>
            <a:off x="6516872" y="3897332"/>
            <a:ext cx="560138" cy="295418"/>
          </a:xfrm>
          <a:prstGeom prst="roundRect">
            <a:avLst/>
          </a:prstGeom>
          <a:solidFill>
            <a:schemeClr val="bg1"/>
          </a:solid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lgn="ctr">
              <a:lnSpc>
                <a:spcPct val="150000"/>
              </a:lnSpc>
              <a:buClr>
                <a:srgbClr val="C00000"/>
              </a:buClr>
            </a:pPr>
            <a:r>
              <a:rPr lang="zh-CN" altLang="en-US" sz="900" dirty="0">
                <a:solidFill>
                  <a:schemeClr val="tx1"/>
                </a:solidFill>
              </a:rPr>
              <a:t>渠道管理</a:t>
            </a:r>
          </a:p>
        </p:txBody>
      </p:sp>
      <p:sp>
        <p:nvSpPr>
          <p:cNvPr id="269" name="矩形: 圆角 108"/>
          <p:cNvSpPr/>
          <p:nvPr/>
        </p:nvSpPr>
        <p:spPr>
          <a:xfrm>
            <a:off x="2468248" y="1810983"/>
            <a:ext cx="252000" cy="216000"/>
          </a:xfrm>
          <a:prstGeom prst="roundRect">
            <a:avLst/>
          </a:prstGeom>
          <a:solidFill>
            <a:schemeClr val="accent6">
              <a:lumMod val="60000"/>
              <a:lumOff val="40000"/>
            </a:schemeClr>
          </a:solid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lgn="ctr">
              <a:lnSpc>
                <a:spcPct val="150000"/>
              </a:lnSpc>
              <a:buClr>
                <a:srgbClr val="C00000"/>
              </a:buClr>
            </a:pPr>
            <a:r>
              <a:rPr lang="zh-CN" altLang="en-US" sz="700" dirty="0">
                <a:solidFill>
                  <a:schemeClr val="tx1"/>
                </a:solidFill>
              </a:rPr>
              <a:t>手厅</a:t>
            </a:r>
          </a:p>
        </p:txBody>
      </p:sp>
      <p:sp>
        <p:nvSpPr>
          <p:cNvPr id="270" name="矩形: 圆角 114"/>
          <p:cNvSpPr/>
          <p:nvPr/>
        </p:nvSpPr>
        <p:spPr>
          <a:xfrm>
            <a:off x="2748380" y="1810983"/>
            <a:ext cx="252000" cy="216000"/>
          </a:xfrm>
          <a:prstGeom prst="roundRect">
            <a:avLst/>
          </a:prstGeom>
          <a:solidFill>
            <a:schemeClr val="accent6">
              <a:lumMod val="60000"/>
              <a:lumOff val="40000"/>
            </a:schemeClr>
          </a:solid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lgn="ctr">
              <a:lnSpc>
                <a:spcPct val="150000"/>
              </a:lnSpc>
              <a:buClr>
                <a:srgbClr val="C00000"/>
              </a:buClr>
            </a:pPr>
            <a:r>
              <a:rPr lang="zh-CN" altLang="en-US" sz="700" dirty="0">
                <a:solidFill>
                  <a:schemeClr val="tx1"/>
                </a:solidFill>
              </a:rPr>
              <a:t>网厅</a:t>
            </a:r>
          </a:p>
        </p:txBody>
      </p:sp>
      <p:sp>
        <p:nvSpPr>
          <p:cNvPr id="271" name="矩形: 圆角 115"/>
          <p:cNvSpPr/>
          <p:nvPr/>
        </p:nvSpPr>
        <p:spPr>
          <a:xfrm>
            <a:off x="3028512" y="1810983"/>
            <a:ext cx="252000" cy="216000"/>
          </a:xfrm>
          <a:prstGeom prst="roundRect">
            <a:avLst/>
          </a:prstGeom>
          <a:solidFill>
            <a:schemeClr val="accent6">
              <a:lumMod val="60000"/>
              <a:lumOff val="40000"/>
            </a:schemeClr>
          </a:solid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lgn="ctr">
              <a:lnSpc>
                <a:spcPct val="150000"/>
              </a:lnSpc>
              <a:buClr>
                <a:srgbClr val="C00000"/>
              </a:buClr>
            </a:pPr>
            <a:r>
              <a:rPr lang="zh-CN" altLang="en-US" sz="700" dirty="0">
                <a:solidFill>
                  <a:schemeClr val="tx1"/>
                </a:solidFill>
              </a:rPr>
              <a:t>短信</a:t>
            </a:r>
          </a:p>
        </p:txBody>
      </p:sp>
      <p:sp>
        <p:nvSpPr>
          <p:cNvPr id="272" name="矩形: 圆角 117"/>
          <p:cNvSpPr/>
          <p:nvPr/>
        </p:nvSpPr>
        <p:spPr>
          <a:xfrm>
            <a:off x="3308644" y="1810534"/>
            <a:ext cx="396000" cy="216898"/>
          </a:xfrm>
          <a:prstGeom prst="roundRect">
            <a:avLst/>
          </a:prstGeom>
          <a:solidFill>
            <a:schemeClr val="accent6">
              <a:lumMod val="60000"/>
              <a:lumOff val="40000"/>
            </a:schemeClr>
          </a:solid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lgn="ctr">
              <a:lnSpc>
                <a:spcPct val="150000"/>
              </a:lnSpc>
              <a:buClr>
                <a:srgbClr val="C00000"/>
              </a:buClr>
            </a:pPr>
            <a:r>
              <a:rPr lang="zh-CN" altLang="en-US" sz="700" dirty="0">
                <a:solidFill>
                  <a:schemeClr val="tx1"/>
                </a:solidFill>
              </a:rPr>
              <a:t>数字短信</a:t>
            </a:r>
          </a:p>
        </p:txBody>
      </p:sp>
      <p:sp>
        <p:nvSpPr>
          <p:cNvPr id="273" name="矩形: 圆角 118"/>
          <p:cNvSpPr/>
          <p:nvPr/>
        </p:nvSpPr>
        <p:spPr>
          <a:xfrm>
            <a:off x="3732776" y="1810983"/>
            <a:ext cx="288000" cy="216000"/>
          </a:xfrm>
          <a:prstGeom prst="roundRect">
            <a:avLst/>
          </a:prstGeom>
          <a:solidFill>
            <a:schemeClr val="accent6">
              <a:lumMod val="60000"/>
              <a:lumOff val="40000"/>
            </a:schemeClr>
          </a:solid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lgn="ctr">
              <a:lnSpc>
                <a:spcPct val="150000"/>
              </a:lnSpc>
              <a:buClr>
                <a:srgbClr val="C00000"/>
              </a:buClr>
            </a:pPr>
            <a:r>
              <a:rPr lang="zh-CN" altLang="en-US" sz="700" dirty="0">
                <a:solidFill>
                  <a:schemeClr val="tx1"/>
                </a:solidFill>
              </a:rPr>
              <a:t>沃视窗</a:t>
            </a:r>
          </a:p>
        </p:txBody>
      </p:sp>
      <p:sp>
        <p:nvSpPr>
          <p:cNvPr id="274" name="矩形: 圆角 119"/>
          <p:cNvSpPr/>
          <p:nvPr/>
        </p:nvSpPr>
        <p:spPr>
          <a:xfrm>
            <a:off x="4048908" y="1810983"/>
            <a:ext cx="288000" cy="216000"/>
          </a:xfrm>
          <a:prstGeom prst="roundRect">
            <a:avLst/>
          </a:prstGeom>
          <a:solidFill>
            <a:schemeClr val="accent6">
              <a:lumMod val="60000"/>
              <a:lumOff val="40000"/>
            </a:schemeClr>
          </a:solid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lgn="ctr">
              <a:lnSpc>
                <a:spcPct val="150000"/>
              </a:lnSpc>
              <a:buClr>
                <a:srgbClr val="C00000"/>
              </a:buClr>
            </a:pPr>
            <a:r>
              <a:rPr lang="zh-CN" altLang="en-US" sz="700" dirty="0">
                <a:solidFill>
                  <a:schemeClr val="tx1"/>
                </a:solidFill>
              </a:rPr>
              <a:t>沃阅读</a:t>
            </a:r>
          </a:p>
        </p:txBody>
      </p:sp>
      <p:sp>
        <p:nvSpPr>
          <p:cNvPr id="275" name="矩形: 圆角 120"/>
          <p:cNvSpPr/>
          <p:nvPr/>
        </p:nvSpPr>
        <p:spPr>
          <a:xfrm>
            <a:off x="4365040" y="1810983"/>
            <a:ext cx="252000" cy="216000"/>
          </a:xfrm>
          <a:prstGeom prst="roundRect">
            <a:avLst/>
          </a:prstGeom>
          <a:solidFill>
            <a:schemeClr val="accent6">
              <a:lumMod val="60000"/>
              <a:lumOff val="40000"/>
            </a:schemeClr>
          </a:solid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lgn="ctr">
              <a:lnSpc>
                <a:spcPct val="150000"/>
              </a:lnSpc>
              <a:buClr>
                <a:srgbClr val="C00000"/>
              </a:buClr>
            </a:pPr>
            <a:r>
              <a:rPr lang="zh-CN" altLang="en-US" sz="700" dirty="0">
                <a:solidFill>
                  <a:schemeClr val="tx1"/>
                </a:solidFill>
              </a:rPr>
              <a:t>微信</a:t>
            </a:r>
          </a:p>
        </p:txBody>
      </p:sp>
      <p:sp>
        <p:nvSpPr>
          <p:cNvPr id="276" name="矩形: 圆角 121"/>
          <p:cNvSpPr/>
          <p:nvPr/>
        </p:nvSpPr>
        <p:spPr>
          <a:xfrm>
            <a:off x="4645169" y="1810983"/>
            <a:ext cx="396000" cy="216000"/>
          </a:xfrm>
          <a:prstGeom prst="roundRect">
            <a:avLst/>
          </a:prstGeom>
          <a:solidFill>
            <a:schemeClr val="accent6">
              <a:lumMod val="60000"/>
              <a:lumOff val="40000"/>
            </a:schemeClr>
          </a:solid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lgn="ctr">
              <a:lnSpc>
                <a:spcPct val="150000"/>
              </a:lnSpc>
              <a:buClr>
                <a:srgbClr val="C00000"/>
              </a:buClr>
            </a:pPr>
            <a:r>
              <a:rPr lang="zh-CN" altLang="en-US" sz="700" dirty="0">
                <a:solidFill>
                  <a:schemeClr val="tx1"/>
                </a:solidFill>
              </a:rPr>
              <a:t>助销弹窗</a:t>
            </a:r>
          </a:p>
        </p:txBody>
      </p:sp>
      <p:sp>
        <p:nvSpPr>
          <p:cNvPr id="277" name="矩形: 圆角 124"/>
          <p:cNvSpPr/>
          <p:nvPr/>
        </p:nvSpPr>
        <p:spPr>
          <a:xfrm>
            <a:off x="7191869" y="3897332"/>
            <a:ext cx="560138" cy="295418"/>
          </a:xfrm>
          <a:prstGeom prst="roundRect">
            <a:avLst/>
          </a:prstGeom>
          <a:solidFill>
            <a:schemeClr val="bg1"/>
          </a:solid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lgn="ctr">
              <a:lnSpc>
                <a:spcPct val="150000"/>
              </a:lnSpc>
              <a:buClr>
                <a:srgbClr val="C00000"/>
              </a:buClr>
            </a:pPr>
            <a:r>
              <a:rPr lang="en-US" altLang="zh-CN" sz="900" dirty="0">
                <a:solidFill>
                  <a:schemeClr val="tx1"/>
                </a:solidFill>
              </a:rPr>
              <a:t>…</a:t>
            </a:r>
            <a:endParaRPr lang="zh-CN" altLang="en-US" sz="900" dirty="0">
              <a:solidFill>
                <a:schemeClr val="tx1"/>
              </a:solidFill>
            </a:endParaRPr>
          </a:p>
        </p:txBody>
      </p:sp>
      <p:sp>
        <p:nvSpPr>
          <p:cNvPr id="278" name="矩形 277"/>
          <p:cNvSpPr/>
          <p:nvPr/>
        </p:nvSpPr>
        <p:spPr bwMode="auto">
          <a:xfrm>
            <a:off x="5344045" y="1794953"/>
            <a:ext cx="252000" cy="216000"/>
          </a:xfrm>
          <a:prstGeom prst="rect">
            <a:avLst/>
          </a:prstGeom>
          <a:solidFill>
            <a:schemeClr val="accent6">
              <a:lumMod val="40000"/>
              <a:lumOff val="60000"/>
            </a:schemeClr>
          </a:solidFill>
          <a:ln w="9525" cap="flat" cmpd="sng" algn="ctr">
            <a:solidFill>
              <a:schemeClr val="bg1">
                <a:lumMod val="85000"/>
              </a:schemeClr>
            </a:solidFill>
            <a:prstDash val="solid"/>
            <a:round/>
            <a:headEnd type="none" w="med" len="med"/>
            <a:tailEnd type="none" w="med" len="med"/>
          </a:ln>
          <a:effectLst/>
        </p:spPr>
        <p:txBody>
          <a:bodyPr wrap="none" rtlCol="0" anchor="ctr"/>
          <a:lstStyle/>
          <a:p>
            <a:pPr algn="ctr" fontAlgn="base">
              <a:spcBef>
                <a:spcPct val="0"/>
              </a:spcBef>
              <a:spcAft>
                <a:spcPct val="0"/>
              </a:spcAft>
            </a:pPr>
            <a:r>
              <a:rPr kumimoji="1" lang="zh-CN" altLang="en-US" sz="700" dirty="0">
                <a:latin typeface="微软雅黑" panose="020B0503020204020204" pitchFamily="34" charset="-122"/>
                <a:ea typeface="微软雅黑" panose="020B0503020204020204" pitchFamily="34" charset="-122"/>
              </a:rPr>
              <a:t>外呼</a:t>
            </a:r>
          </a:p>
        </p:txBody>
      </p:sp>
      <p:sp>
        <p:nvSpPr>
          <p:cNvPr id="279" name="矩形 278"/>
          <p:cNvSpPr/>
          <p:nvPr/>
        </p:nvSpPr>
        <p:spPr bwMode="auto">
          <a:xfrm>
            <a:off x="5942453" y="1801757"/>
            <a:ext cx="360000" cy="216000"/>
          </a:xfrm>
          <a:prstGeom prst="rect">
            <a:avLst/>
          </a:prstGeom>
          <a:solidFill>
            <a:schemeClr val="accent6">
              <a:lumMod val="40000"/>
              <a:lumOff val="60000"/>
            </a:schemeClr>
          </a:solidFill>
          <a:ln w="9525" cap="flat" cmpd="sng" algn="ctr">
            <a:solidFill>
              <a:schemeClr val="bg1">
                <a:lumMod val="85000"/>
              </a:schemeClr>
            </a:solidFill>
            <a:prstDash val="solid"/>
            <a:round/>
            <a:headEnd type="none" w="med" len="med"/>
            <a:tailEnd type="none" w="med" len="med"/>
          </a:ln>
          <a:effectLst/>
        </p:spPr>
        <p:txBody>
          <a:bodyPr wrap="none" rtlCol="0" anchor="ctr"/>
          <a:lstStyle/>
          <a:p>
            <a:pPr algn="ctr" fontAlgn="base">
              <a:spcBef>
                <a:spcPct val="0"/>
              </a:spcBef>
              <a:spcAft>
                <a:spcPct val="0"/>
              </a:spcAft>
            </a:pPr>
            <a:r>
              <a:rPr kumimoji="1" lang="zh-CN" altLang="en-US" sz="700" dirty="0">
                <a:latin typeface="微软雅黑" panose="020B0503020204020204" pitchFamily="34" charset="-122"/>
                <a:ea typeface="微软雅黑" panose="020B0503020204020204" pitchFamily="34" charset="-122"/>
              </a:rPr>
              <a:t>网格经理</a:t>
            </a:r>
          </a:p>
        </p:txBody>
      </p:sp>
      <p:sp>
        <p:nvSpPr>
          <p:cNvPr id="280" name="矩形 279"/>
          <p:cNvSpPr/>
          <p:nvPr/>
        </p:nvSpPr>
        <p:spPr bwMode="auto">
          <a:xfrm>
            <a:off x="5637945" y="1801757"/>
            <a:ext cx="252000" cy="216000"/>
          </a:xfrm>
          <a:prstGeom prst="rect">
            <a:avLst/>
          </a:prstGeom>
          <a:solidFill>
            <a:schemeClr val="accent6">
              <a:lumMod val="40000"/>
              <a:lumOff val="60000"/>
            </a:schemeClr>
          </a:solidFill>
          <a:ln w="9525" cap="flat" cmpd="sng" algn="ctr">
            <a:solidFill>
              <a:schemeClr val="bg1">
                <a:lumMod val="85000"/>
              </a:schemeClr>
            </a:solidFill>
            <a:prstDash val="solid"/>
            <a:round/>
            <a:headEnd type="none" w="med" len="med"/>
            <a:tailEnd type="none" w="med" len="med"/>
          </a:ln>
          <a:effectLst/>
        </p:spPr>
        <p:txBody>
          <a:bodyPr wrap="none" rtlCol="0" anchor="ctr"/>
          <a:lstStyle/>
          <a:p>
            <a:pPr algn="ctr" fontAlgn="base">
              <a:spcBef>
                <a:spcPct val="0"/>
              </a:spcBef>
              <a:spcAft>
                <a:spcPct val="0"/>
              </a:spcAft>
            </a:pPr>
            <a:r>
              <a:rPr kumimoji="1" lang="zh-CN" altLang="en-US" sz="700" dirty="0">
                <a:latin typeface="微软雅黑" panose="020B0503020204020204" pitchFamily="34" charset="-122"/>
                <a:ea typeface="微软雅黑" panose="020B0503020204020204" pitchFamily="34" charset="-122"/>
              </a:rPr>
              <a:t>营业厅</a:t>
            </a:r>
          </a:p>
        </p:txBody>
      </p:sp>
      <p:sp>
        <p:nvSpPr>
          <p:cNvPr id="281" name="矩形 280"/>
          <p:cNvSpPr/>
          <p:nvPr/>
        </p:nvSpPr>
        <p:spPr bwMode="auto">
          <a:xfrm>
            <a:off x="6345032" y="1801595"/>
            <a:ext cx="360000" cy="216000"/>
          </a:xfrm>
          <a:prstGeom prst="rect">
            <a:avLst/>
          </a:prstGeom>
          <a:solidFill>
            <a:schemeClr val="accent6">
              <a:lumMod val="40000"/>
              <a:lumOff val="60000"/>
            </a:schemeClr>
          </a:solidFill>
          <a:ln w="9525" cap="flat" cmpd="sng" algn="ctr">
            <a:solidFill>
              <a:schemeClr val="bg1">
                <a:lumMod val="85000"/>
              </a:schemeClr>
            </a:solidFill>
            <a:prstDash val="solid"/>
            <a:round/>
            <a:headEnd type="none" w="med" len="med"/>
            <a:tailEnd type="none" w="med" len="med"/>
          </a:ln>
          <a:effectLst/>
        </p:spPr>
        <p:txBody>
          <a:bodyPr wrap="none" rtlCol="0" anchor="ctr"/>
          <a:lstStyle/>
          <a:p>
            <a:pPr algn="ctr" fontAlgn="base">
              <a:spcBef>
                <a:spcPct val="0"/>
              </a:spcBef>
              <a:spcAft>
                <a:spcPct val="0"/>
              </a:spcAft>
            </a:pPr>
            <a:r>
              <a:rPr kumimoji="1" lang="zh-CN" altLang="en-US" sz="700" dirty="0">
                <a:latin typeface="微软雅黑" panose="020B0503020204020204" pitchFamily="34" charset="-122"/>
                <a:ea typeface="微软雅黑" panose="020B0503020204020204" pitchFamily="34" charset="-122"/>
              </a:rPr>
              <a:t>本地短信</a:t>
            </a:r>
          </a:p>
        </p:txBody>
      </p:sp>
      <p:sp>
        <p:nvSpPr>
          <p:cNvPr id="282" name="文本框 281"/>
          <p:cNvSpPr txBox="1"/>
          <p:nvPr/>
        </p:nvSpPr>
        <p:spPr>
          <a:xfrm>
            <a:off x="4988444" y="1727800"/>
            <a:ext cx="415498" cy="369332"/>
          </a:xfrm>
          <a:prstGeom prst="rect">
            <a:avLst/>
          </a:prstGeom>
          <a:noFill/>
        </p:spPr>
        <p:txBody>
          <a:bodyPr wrap="none" rtlCol="0">
            <a:spAutoFit/>
          </a:bodyPr>
          <a:lstStyle/>
          <a:p>
            <a:r>
              <a:rPr lang="zh-CN" altLang="en-US" sz="900" dirty="0"/>
              <a:t>二级</a:t>
            </a:r>
            <a:endParaRPr lang="en-US" altLang="zh-CN" sz="900" dirty="0"/>
          </a:p>
          <a:p>
            <a:r>
              <a:rPr lang="zh-CN" altLang="en-US" sz="900" dirty="0"/>
              <a:t>渠道</a:t>
            </a:r>
          </a:p>
        </p:txBody>
      </p:sp>
      <p:sp>
        <p:nvSpPr>
          <p:cNvPr id="283" name="矩形: 圆角 175"/>
          <p:cNvSpPr/>
          <p:nvPr/>
        </p:nvSpPr>
        <p:spPr>
          <a:xfrm>
            <a:off x="2603377" y="4303891"/>
            <a:ext cx="3913495" cy="350284"/>
          </a:xfrm>
          <a:prstGeom prst="roundRect">
            <a:avLst>
              <a:gd name="adj" fmla="val 7842"/>
            </a:avLst>
          </a:prstGeom>
          <a:solidFill>
            <a:schemeClr val="bg1"/>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72000" tIns="0" rIns="0" bIns="0" rtlCol="0" anchor="ctr" anchorCtr="0"/>
          <a:lstStyle/>
          <a:p>
            <a:pPr>
              <a:buClr>
                <a:srgbClr val="C00000"/>
              </a:buClr>
            </a:pPr>
            <a:r>
              <a:rPr lang="zh-CN" altLang="en-US" sz="900" dirty="0">
                <a:solidFill>
                  <a:schemeClr val="tx1"/>
                </a:solidFill>
              </a:rPr>
              <a:t>工具与</a:t>
            </a:r>
            <a:endParaRPr lang="en-US" altLang="zh-CN" sz="900" dirty="0">
              <a:solidFill>
                <a:schemeClr val="tx1"/>
              </a:solidFill>
            </a:endParaRPr>
          </a:p>
          <a:p>
            <a:pPr>
              <a:buClr>
                <a:srgbClr val="C00000"/>
              </a:buClr>
            </a:pPr>
            <a:r>
              <a:rPr lang="zh-CN" altLang="en-US" sz="900" dirty="0">
                <a:solidFill>
                  <a:schemeClr val="tx1"/>
                </a:solidFill>
              </a:rPr>
              <a:t>服务</a:t>
            </a:r>
          </a:p>
        </p:txBody>
      </p:sp>
      <p:sp>
        <p:nvSpPr>
          <p:cNvPr id="284" name="矩形 283"/>
          <p:cNvSpPr/>
          <p:nvPr/>
        </p:nvSpPr>
        <p:spPr bwMode="auto">
          <a:xfrm>
            <a:off x="4457384" y="4371033"/>
            <a:ext cx="576000" cy="216000"/>
          </a:xfrm>
          <a:prstGeom prst="rect">
            <a:avLst/>
          </a:prstGeom>
          <a:solidFill>
            <a:srgbClr val="376092"/>
          </a:solidFill>
          <a:ln w="3175" cap="flat" cmpd="sng" algn="ctr">
            <a:solidFill>
              <a:srgbClr val="376092"/>
            </a:solidFill>
            <a:prstDash val="solid"/>
            <a:headEnd type="none" w="med" len="med"/>
            <a:tailEnd type="none" w="med" len="med"/>
          </a:ln>
          <a:effectLst/>
        </p:spPr>
        <p:txBody>
          <a:bodyPr vert="horz" wrap="none" anchor="ctr"/>
          <a:lstStyle/>
          <a:p>
            <a:pPr algn="ctr" defTabSz="616585"/>
            <a:r>
              <a:rPr lang="zh-CN" altLang="en-US" sz="9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分布式</a:t>
            </a:r>
            <a:r>
              <a:rPr lang="en-US" altLang="zh-CN" sz="9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ETL</a:t>
            </a:r>
            <a:endParaRPr lang="zh-CN" altLang="en-US" sz="9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p:txBody>
      </p:sp>
      <p:sp>
        <p:nvSpPr>
          <p:cNvPr id="285" name="矩形 284"/>
          <p:cNvSpPr/>
          <p:nvPr/>
        </p:nvSpPr>
        <p:spPr bwMode="auto">
          <a:xfrm>
            <a:off x="3785707" y="4371033"/>
            <a:ext cx="576000" cy="216000"/>
          </a:xfrm>
          <a:prstGeom prst="rect">
            <a:avLst/>
          </a:prstGeom>
          <a:solidFill>
            <a:srgbClr val="376092"/>
          </a:solidFill>
          <a:ln w="3175" cap="flat" cmpd="sng" algn="ctr">
            <a:solidFill>
              <a:srgbClr val="376092"/>
            </a:solidFill>
            <a:prstDash val="solid"/>
            <a:headEnd type="none" w="med" len="med"/>
            <a:tailEnd type="none" w="med" len="med"/>
          </a:ln>
          <a:effectLst/>
        </p:spPr>
        <p:txBody>
          <a:bodyPr vert="horz" wrap="none" anchor="ctr"/>
          <a:lstStyle/>
          <a:p>
            <a:pPr algn="ctr" defTabSz="616585"/>
            <a:r>
              <a:rPr lang="zh-CN" altLang="en-US" sz="9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元数据</a:t>
            </a:r>
          </a:p>
        </p:txBody>
      </p:sp>
      <p:sp>
        <p:nvSpPr>
          <p:cNvPr id="286" name="矩形 285"/>
          <p:cNvSpPr/>
          <p:nvPr/>
        </p:nvSpPr>
        <p:spPr bwMode="auto">
          <a:xfrm>
            <a:off x="3114030" y="4371033"/>
            <a:ext cx="576000" cy="216000"/>
          </a:xfrm>
          <a:prstGeom prst="rect">
            <a:avLst/>
          </a:prstGeom>
          <a:solidFill>
            <a:srgbClr val="376092"/>
          </a:solidFill>
          <a:ln w="3175" cap="flat" cmpd="sng" algn="ctr">
            <a:solidFill>
              <a:srgbClr val="376092"/>
            </a:solidFill>
            <a:prstDash val="solid"/>
            <a:headEnd type="none" w="med" len="med"/>
            <a:tailEnd type="none" w="med" len="med"/>
          </a:ln>
          <a:effectLst/>
        </p:spPr>
        <p:txBody>
          <a:bodyPr vert="horz" wrap="none" anchor="ctr"/>
          <a:lstStyle/>
          <a:p>
            <a:pPr algn="ctr" defTabSz="616585"/>
            <a:r>
              <a:rPr lang="zh-CN" altLang="en-US" sz="9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数据质量</a:t>
            </a:r>
          </a:p>
        </p:txBody>
      </p:sp>
      <p:sp>
        <p:nvSpPr>
          <p:cNvPr id="287" name="矩形 286"/>
          <p:cNvSpPr/>
          <p:nvPr/>
        </p:nvSpPr>
        <p:spPr bwMode="auto">
          <a:xfrm>
            <a:off x="5129061" y="4371033"/>
            <a:ext cx="576000" cy="216000"/>
          </a:xfrm>
          <a:prstGeom prst="rect">
            <a:avLst/>
          </a:prstGeom>
          <a:solidFill>
            <a:srgbClr val="376092"/>
          </a:solidFill>
          <a:ln w="3175">
            <a:solidFill>
              <a:srgbClr val="376092"/>
            </a:solidFill>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defTabSz="979805" eaLnBrk="0" fontAlgn="base" hangingPunct="0">
              <a:spcBef>
                <a:spcPct val="0"/>
              </a:spcBef>
              <a:spcAft>
                <a:spcPct val="0"/>
              </a:spcAft>
              <a:buClr>
                <a:srgbClr val="CC9900"/>
              </a:buClr>
            </a:pPr>
            <a:r>
              <a:rPr lang="zh-CN" altLang="en-US" sz="9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交互式探索</a:t>
            </a:r>
          </a:p>
        </p:txBody>
      </p:sp>
      <p:sp>
        <p:nvSpPr>
          <p:cNvPr id="288" name="矩形 287"/>
          <p:cNvSpPr/>
          <p:nvPr/>
        </p:nvSpPr>
        <p:spPr bwMode="auto">
          <a:xfrm>
            <a:off x="5800738" y="4371033"/>
            <a:ext cx="576000" cy="216000"/>
          </a:xfrm>
          <a:prstGeom prst="rect">
            <a:avLst/>
          </a:prstGeom>
          <a:solidFill>
            <a:srgbClr val="376092"/>
          </a:solidFill>
          <a:ln w="3175">
            <a:solidFill>
              <a:srgbClr val="376092"/>
            </a:solidFill>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defTabSz="979805" eaLnBrk="0" fontAlgn="base" hangingPunct="0">
              <a:spcBef>
                <a:spcPct val="0"/>
              </a:spcBef>
              <a:spcAft>
                <a:spcPct val="0"/>
              </a:spcAft>
              <a:buClr>
                <a:srgbClr val="CC9900"/>
              </a:buClr>
            </a:pPr>
            <a:r>
              <a:rPr lang="en-US" altLang="zh-CN" sz="9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a:t>
            </a:r>
            <a:endParaRPr lang="zh-CN" altLang="en-US" sz="9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p:txBody>
      </p:sp>
      <p:sp>
        <p:nvSpPr>
          <p:cNvPr id="289" name="矩形: 圆角 178"/>
          <p:cNvSpPr/>
          <p:nvPr/>
        </p:nvSpPr>
        <p:spPr>
          <a:xfrm>
            <a:off x="6575725" y="4303288"/>
            <a:ext cx="576000" cy="351490"/>
          </a:xfrm>
          <a:prstGeom prst="roundRect">
            <a:avLst/>
          </a:prstGeom>
          <a:solidFill>
            <a:schemeClr val="bg1"/>
          </a:solid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lgn="ctr">
              <a:lnSpc>
                <a:spcPct val="150000"/>
              </a:lnSpc>
              <a:buClr>
                <a:srgbClr val="C00000"/>
              </a:buClr>
            </a:pPr>
            <a:r>
              <a:rPr lang="zh-CN" altLang="en-US" sz="900" dirty="0">
                <a:solidFill>
                  <a:schemeClr val="tx1"/>
                </a:solidFill>
              </a:rPr>
              <a:t>应用部署</a:t>
            </a:r>
          </a:p>
        </p:txBody>
      </p:sp>
      <p:sp>
        <p:nvSpPr>
          <p:cNvPr id="290" name="矩形: 圆角 182"/>
          <p:cNvSpPr/>
          <p:nvPr/>
        </p:nvSpPr>
        <p:spPr>
          <a:xfrm>
            <a:off x="7183938" y="4303288"/>
            <a:ext cx="576000" cy="351490"/>
          </a:xfrm>
          <a:prstGeom prst="roundRect">
            <a:avLst/>
          </a:prstGeom>
          <a:solidFill>
            <a:schemeClr val="bg1"/>
          </a:solid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lgn="ctr">
              <a:lnSpc>
                <a:spcPct val="150000"/>
              </a:lnSpc>
              <a:buClr>
                <a:srgbClr val="C00000"/>
              </a:buClr>
            </a:pPr>
            <a:r>
              <a:rPr lang="zh-CN" altLang="en-US" sz="900" dirty="0">
                <a:solidFill>
                  <a:schemeClr val="tx1"/>
                </a:solidFill>
              </a:rPr>
              <a:t>数据加工</a:t>
            </a:r>
          </a:p>
        </p:txBody>
      </p:sp>
      <p:sp>
        <p:nvSpPr>
          <p:cNvPr id="291" name="圆角矩形 217"/>
          <p:cNvSpPr/>
          <p:nvPr/>
        </p:nvSpPr>
        <p:spPr bwMode="auto">
          <a:xfrm>
            <a:off x="3994880" y="1388619"/>
            <a:ext cx="1260000" cy="259688"/>
          </a:xfrm>
          <a:prstGeom prst="roundRect">
            <a:avLst/>
          </a:prstGeom>
          <a:solidFill>
            <a:schemeClr val="bg1">
              <a:lumMod val="85000"/>
            </a:schemeClr>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ctr" defTabSz="913765"/>
            <a:r>
              <a:rPr kumimoji="1" lang="zh-CN" altLang="en-US" sz="900" kern="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集团</a:t>
            </a:r>
            <a:r>
              <a:rPr kumimoji="1" lang="en-US" altLang="zh-CN" sz="900" kern="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900" kern="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省分产创部</a:t>
            </a:r>
          </a:p>
        </p:txBody>
      </p:sp>
      <p:sp>
        <p:nvSpPr>
          <p:cNvPr id="292" name="圆角矩形 217"/>
          <p:cNvSpPr/>
          <p:nvPr/>
        </p:nvSpPr>
        <p:spPr bwMode="auto">
          <a:xfrm>
            <a:off x="5370196" y="1388619"/>
            <a:ext cx="1260000" cy="259688"/>
          </a:xfrm>
          <a:prstGeom prst="roundRect">
            <a:avLst/>
          </a:prstGeom>
          <a:solidFill>
            <a:schemeClr val="bg1">
              <a:lumMod val="85000"/>
            </a:schemeClr>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ctr" defTabSz="913765"/>
            <a:r>
              <a:rPr kumimoji="1" lang="zh-CN" altLang="en-US" sz="900" kern="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集团</a:t>
            </a:r>
            <a:r>
              <a:rPr kumimoji="1" lang="en-US" altLang="zh-CN" sz="900" kern="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900" kern="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省分</a:t>
            </a:r>
            <a:r>
              <a:rPr kumimoji="1" lang="en-US" altLang="zh-CN" sz="900" kern="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900" kern="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地市集客部</a:t>
            </a:r>
          </a:p>
        </p:txBody>
      </p:sp>
      <p:sp>
        <p:nvSpPr>
          <p:cNvPr id="293" name="圆角矩形 43"/>
          <p:cNvSpPr/>
          <p:nvPr/>
        </p:nvSpPr>
        <p:spPr bwMode="auto">
          <a:xfrm>
            <a:off x="6745512" y="1388619"/>
            <a:ext cx="504000" cy="259688"/>
          </a:xfrm>
          <a:prstGeom prst="roundRect">
            <a:avLst/>
          </a:prstGeom>
          <a:solidFill>
            <a:schemeClr val="bg1">
              <a:lumMod val="85000"/>
            </a:schemeClr>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ctr" defTabSz="913765"/>
            <a:r>
              <a:rPr kumimoji="1" lang="zh-CN" altLang="en-US" sz="900" kern="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网格</a:t>
            </a:r>
          </a:p>
        </p:txBody>
      </p:sp>
      <p:cxnSp>
        <p:nvCxnSpPr>
          <p:cNvPr id="294" name="直接箭头连接符 19"/>
          <p:cNvCxnSpPr>
            <a:endCxn id="327" idx="0"/>
          </p:cNvCxnSpPr>
          <p:nvPr/>
        </p:nvCxnSpPr>
        <p:spPr>
          <a:xfrm flipH="1">
            <a:off x="4624880" y="1248032"/>
            <a:ext cx="0" cy="140587"/>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接箭头连接符 21"/>
          <p:cNvCxnSpPr/>
          <p:nvPr/>
        </p:nvCxnSpPr>
        <p:spPr>
          <a:xfrm flipH="1">
            <a:off x="6997512" y="1265910"/>
            <a:ext cx="0" cy="122709"/>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接箭头连接符 11"/>
          <p:cNvCxnSpPr/>
          <p:nvPr/>
        </p:nvCxnSpPr>
        <p:spPr>
          <a:xfrm>
            <a:off x="6801907" y="1848847"/>
            <a:ext cx="528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7" name="矩形 296"/>
          <p:cNvSpPr/>
          <p:nvPr/>
        </p:nvSpPr>
        <p:spPr bwMode="auto">
          <a:xfrm>
            <a:off x="36000" y="2823659"/>
            <a:ext cx="1331640" cy="864096"/>
          </a:xfrm>
          <a:prstGeom prst="rect">
            <a:avLst/>
          </a:prstGeom>
          <a:noFill/>
          <a:ln w="9525" cap="flat" cmpd="sng" algn="ctr">
            <a:noFill/>
            <a:prstDash val="solid"/>
            <a:round/>
            <a:headEnd type="none" w="med" len="med"/>
            <a:tailEnd type="none" w="med" len="med"/>
          </a:ln>
          <a:effectLst/>
        </p:spPr>
        <p:txBody>
          <a:bodyPr wrap="square" rtlCol="0" anchor="t"/>
          <a:lstStyle/>
          <a:p>
            <a:pPr algn="ctr" fontAlgn="base">
              <a:lnSpc>
                <a:spcPct val="200000"/>
              </a:lnSpc>
              <a:spcBef>
                <a:spcPct val="0"/>
              </a:spcBef>
              <a:spcAft>
                <a:spcPct val="0"/>
              </a:spcAft>
            </a:pPr>
            <a:r>
              <a:rPr lang="zh-CN" altLang="en-US" sz="1200" dirty="0">
                <a:latin typeface="+mn-ea"/>
              </a:rPr>
              <a:t>场景化智能营销</a:t>
            </a:r>
          </a:p>
          <a:p>
            <a:pPr fontAlgn="base">
              <a:spcBef>
                <a:spcPct val="0"/>
              </a:spcBef>
              <a:spcAft>
                <a:spcPct val="0"/>
              </a:spcAft>
            </a:pPr>
            <a:r>
              <a:rPr lang="zh-CN" altLang="en-US" sz="900" dirty="0">
                <a:latin typeface="+mn-ea"/>
              </a:rPr>
              <a:t>基于用户行为触发的场景，实时推送符合场景的营销信息</a:t>
            </a:r>
            <a:endParaRPr lang="zh-CN" altLang="en-US" sz="900" dirty="0">
              <a:solidFill>
                <a:srgbClr val="FFFFFF"/>
              </a:solidFill>
              <a:latin typeface="+mn-ea"/>
            </a:endParaRPr>
          </a:p>
        </p:txBody>
      </p:sp>
      <p:cxnSp>
        <p:nvCxnSpPr>
          <p:cNvPr id="298" name="直接连接符 58"/>
          <p:cNvCxnSpPr/>
          <p:nvPr/>
        </p:nvCxnSpPr>
        <p:spPr>
          <a:xfrm>
            <a:off x="36000" y="2680190"/>
            <a:ext cx="12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9" name="直接箭头连接符 5"/>
          <p:cNvCxnSpPr/>
          <p:nvPr/>
        </p:nvCxnSpPr>
        <p:spPr>
          <a:xfrm flipH="1">
            <a:off x="6801803" y="1952125"/>
            <a:ext cx="4953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138"/>
          <p:cNvSpPr txBox="1"/>
          <p:nvPr/>
        </p:nvSpPr>
        <p:spPr>
          <a:xfrm>
            <a:off x="6796941" y="1936293"/>
            <a:ext cx="662820" cy="215444"/>
          </a:xfrm>
          <a:prstGeom prst="rect">
            <a:avLst/>
          </a:prstGeom>
          <a:noFill/>
        </p:spPr>
        <p:txBody>
          <a:bodyPr wrap="square" rtlCol="0">
            <a:spAutoFit/>
          </a:bodyPr>
          <a:lstStyle/>
          <a:p>
            <a:r>
              <a:rPr lang="zh-CN" altLang="en-US" sz="800" dirty="0">
                <a:solidFill>
                  <a:schemeClr val="tx1">
                    <a:lumMod val="95000"/>
                    <a:lumOff val="5000"/>
                  </a:schemeClr>
                </a:solidFill>
              </a:rPr>
              <a:t>办理结果</a:t>
            </a:r>
          </a:p>
        </p:txBody>
      </p:sp>
      <p:grpSp>
        <p:nvGrpSpPr>
          <p:cNvPr id="301" name="组合 6"/>
          <p:cNvGrpSpPr/>
          <p:nvPr/>
        </p:nvGrpSpPr>
        <p:grpSpPr>
          <a:xfrm>
            <a:off x="1392114" y="2128179"/>
            <a:ext cx="5759611" cy="1584176"/>
            <a:chOff x="1403648" y="2139702"/>
            <a:chExt cx="6480000" cy="1584176"/>
          </a:xfrm>
        </p:grpSpPr>
        <p:cxnSp>
          <p:nvCxnSpPr>
            <p:cNvPr id="302" name="直接连接符 58"/>
            <p:cNvCxnSpPr/>
            <p:nvPr/>
          </p:nvCxnSpPr>
          <p:spPr>
            <a:xfrm flipV="1">
              <a:off x="1403648" y="2139702"/>
              <a:ext cx="648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3" name="矩形 302"/>
            <p:cNvSpPr/>
            <p:nvPr/>
          </p:nvSpPr>
          <p:spPr bwMode="auto">
            <a:xfrm>
              <a:off x="7356335" y="2236884"/>
              <a:ext cx="504000" cy="1486825"/>
            </a:xfrm>
            <a:prstGeom prst="rect">
              <a:avLst/>
            </a:prstGeom>
            <a:solidFill>
              <a:srgbClr val="C00000"/>
            </a:solidFill>
            <a:ln w="9525" cap="flat" cmpd="sng" algn="ctr">
              <a:noFill/>
              <a:prstDash val="solid"/>
              <a:round/>
              <a:headEnd type="none" w="med" len="med"/>
              <a:tailEnd type="none" w="med" len="med"/>
            </a:ln>
            <a:effectLst/>
          </p:spPr>
          <p:txBody>
            <a:bodyPr wrap="none" rtlCol="0" anchor="ctr"/>
            <a:lstStyle/>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rPr>
                <a:t>省</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rPr>
                <a:t>分</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rPr>
                <a:t>大</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rPr>
                <a:t>数</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rPr>
                <a:t>据</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rPr>
                <a:t>平</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rPr>
                <a:t>台</a:t>
              </a:r>
              <a:endParaRPr lang="en-US" altLang="zh-CN" sz="1200" dirty="0">
                <a:solidFill>
                  <a:schemeClr val="bg1"/>
                </a:solidFill>
                <a:latin typeface="微软雅黑" panose="020B0503020204020204" pitchFamily="34" charset="-122"/>
                <a:ea typeface="微软雅黑" panose="020B0503020204020204" pitchFamily="34" charset="-122"/>
              </a:endParaRPr>
            </a:p>
          </p:txBody>
        </p:sp>
        <p:cxnSp>
          <p:nvCxnSpPr>
            <p:cNvPr id="304" name="直线箭头连接符 8"/>
            <p:cNvCxnSpPr>
              <a:stCxn id="268" idx="3"/>
            </p:cNvCxnSpPr>
            <p:nvPr/>
          </p:nvCxnSpPr>
          <p:spPr>
            <a:xfrm flipV="1">
              <a:off x="1907704" y="2963364"/>
              <a:ext cx="648072" cy="4430"/>
            </a:xfrm>
            <a:prstGeom prst="straightConnector1">
              <a:avLst/>
            </a:prstGeom>
            <a:ln>
              <a:noFill/>
              <a:tailEnd type="triangle"/>
            </a:ln>
          </p:spPr>
          <p:style>
            <a:lnRef idx="1">
              <a:schemeClr val="accent1"/>
            </a:lnRef>
            <a:fillRef idx="0">
              <a:schemeClr val="accent1"/>
            </a:fillRef>
            <a:effectRef idx="0">
              <a:schemeClr val="accent1"/>
            </a:effectRef>
            <a:fontRef idx="minor">
              <a:schemeClr val="tx1"/>
            </a:fontRef>
          </p:style>
        </p:cxnSp>
        <p:sp>
          <p:nvSpPr>
            <p:cNvPr id="305" name="矩形 304"/>
            <p:cNvSpPr/>
            <p:nvPr/>
          </p:nvSpPr>
          <p:spPr>
            <a:xfrm>
              <a:off x="2051720" y="2552809"/>
              <a:ext cx="355128" cy="300443"/>
            </a:xfrm>
            <a:prstGeom prst="rect">
              <a:avLst/>
            </a:prstGeom>
            <a:noFill/>
            <a:ln w="9525">
              <a:noFill/>
            </a:ln>
          </p:spPr>
          <p:style>
            <a:lnRef idx="2">
              <a:schemeClr val="accent2"/>
            </a:lnRef>
            <a:fillRef idx="1">
              <a:schemeClr val="lt1"/>
            </a:fillRef>
            <a:effectRef idx="0">
              <a:schemeClr val="accent2"/>
            </a:effectRef>
            <a:fontRef idx="minor">
              <a:schemeClr val="dk1"/>
            </a:fontRef>
          </p:style>
          <p:txBody>
            <a:bodyPr wrap="none" rtlCol="0" anchor="ctr" anchorCtr="0"/>
            <a:lstStyle/>
            <a:p>
              <a:pPr algn="ctr">
                <a:buClr>
                  <a:srgbClr val="C00000"/>
                </a:buClr>
              </a:pPr>
              <a:r>
                <a:rPr kumimoji="1" lang="zh-CN" altLang="en-US" sz="1000" dirty="0">
                  <a:solidFill>
                    <a:schemeClr val="tx1"/>
                  </a:solidFill>
                </a:rPr>
                <a:t>总部</a:t>
              </a:r>
              <a:endParaRPr kumimoji="1" lang="en-US" altLang="zh-CN" sz="1000" dirty="0">
                <a:solidFill>
                  <a:schemeClr val="tx1"/>
                </a:solidFill>
              </a:endParaRPr>
            </a:p>
            <a:p>
              <a:pPr algn="ctr">
                <a:buClr>
                  <a:srgbClr val="C00000"/>
                </a:buClr>
              </a:pPr>
              <a:r>
                <a:rPr kumimoji="1" lang="zh-CN" altLang="en-US" sz="1000" dirty="0">
                  <a:solidFill>
                    <a:schemeClr val="tx1"/>
                  </a:solidFill>
                </a:rPr>
                <a:t>数据同步</a:t>
              </a:r>
            </a:p>
          </p:txBody>
        </p:sp>
        <p:sp>
          <p:nvSpPr>
            <p:cNvPr id="306" name="矩形 305"/>
            <p:cNvSpPr/>
            <p:nvPr/>
          </p:nvSpPr>
          <p:spPr>
            <a:xfrm>
              <a:off x="6754210" y="2421204"/>
              <a:ext cx="554094" cy="432048"/>
            </a:xfrm>
            <a:prstGeom prst="rect">
              <a:avLst/>
            </a:prstGeom>
            <a:noFill/>
            <a:ln w="9525">
              <a:noFill/>
            </a:ln>
          </p:spPr>
          <p:style>
            <a:lnRef idx="2">
              <a:schemeClr val="accent2"/>
            </a:lnRef>
            <a:fillRef idx="1">
              <a:schemeClr val="lt1"/>
            </a:fillRef>
            <a:effectRef idx="0">
              <a:schemeClr val="accent2"/>
            </a:effectRef>
            <a:fontRef idx="minor">
              <a:schemeClr val="dk1"/>
            </a:fontRef>
          </p:style>
          <p:txBody>
            <a:bodyPr wrap="none" rtlCol="0" anchor="ctr" anchorCtr="0"/>
            <a:lstStyle/>
            <a:p>
              <a:pPr algn="ctr">
                <a:buClr>
                  <a:srgbClr val="C00000"/>
                </a:buClr>
              </a:pPr>
              <a:r>
                <a:rPr kumimoji="1" lang="zh-CN" altLang="en-US" sz="1000" dirty="0">
                  <a:solidFill>
                    <a:schemeClr val="tx1"/>
                  </a:solidFill>
                </a:rPr>
                <a:t>个性化</a:t>
              </a:r>
              <a:endParaRPr kumimoji="1" lang="en-US" altLang="zh-CN" sz="1000" dirty="0">
                <a:solidFill>
                  <a:schemeClr val="tx1"/>
                </a:solidFill>
              </a:endParaRPr>
            </a:p>
            <a:p>
              <a:pPr algn="ctr">
                <a:buClr>
                  <a:srgbClr val="C00000"/>
                </a:buClr>
              </a:pPr>
              <a:r>
                <a:rPr kumimoji="1" lang="zh-CN" altLang="en-US" sz="1000" dirty="0">
                  <a:solidFill>
                    <a:schemeClr val="tx1"/>
                  </a:solidFill>
                </a:rPr>
                <a:t>数据同步</a:t>
              </a:r>
            </a:p>
          </p:txBody>
        </p:sp>
        <p:sp>
          <p:nvSpPr>
            <p:cNvPr id="307" name="矩形 306"/>
            <p:cNvSpPr/>
            <p:nvPr/>
          </p:nvSpPr>
          <p:spPr bwMode="auto">
            <a:xfrm>
              <a:off x="1403648" y="2211710"/>
              <a:ext cx="504056" cy="1512168"/>
            </a:xfrm>
            <a:prstGeom prst="rect">
              <a:avLst/>
            </a:prstGeom>
            <a:solidFill>
              <a:srgbClr val="C00000"/>
            </a:solidFill>
            <a:ln w="9525" cap="flat" cmpd="sng" algn="ctr">
              <a:noFill/>
              <a:prstDash val="solid"/>
              <a:round/>
              <a:headEnd type="none" w="med" len="med"/>
              <a:tailEnd type="none" w="med" len="med"/>
            </a:ln>
            <a:effectLst/>
          </p:spPr>
          <p:txBody>
            <a:bodyPr wrap="none" rtlCol="0" anchor="ctr"/>
            <a:lstStyle/>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rPr>
                <a:t>总</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rPr>
                <a:t>部</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rPr>
                <a:t>大</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rPr>
                <a:t>数</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rPr>
                <a:t>据</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rPr>
                <a:t>平</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rPr>
                <a:t>台</a:t>
              </a:r>
              <a:endParaRPr lang="en-US" altLang="zh-CN" sz="1200" dirty="0">
                <a:solidFill>
                  <a:schemeClr val="bg1"/>
                </a:solidFill>
                <a:latin typeface="微软雅黑" panose="020B0503020204020204" pitchFamily="34" charset="-122"/>
                <a:ea typeface="微软雅黑" panose="020B0503020204020204" pitchFamily="34" charset="-122"/>
              </a:endParaRPr>
            </a:p>
          </p:txBody>
        </p:sp>
        <p:cxnSp>
          <p:nvCxnSpPr>
            <p:cNvPr id="308" name="直接箭头连接符 116"/>
            <p:cNvCxnSpPr/>
            <p:nvPr/>
          </p:nvCxnSpPr>
          <p:spPr>
            <a:xfrm flipH="1" flipV="1">
              <a:off x="6768304" y="2878033"/>
              <a:ext cx="54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9" name="组合 80"/>
            <p:cNvGrpSpPr/>
            <p:nvPr/>
          </p:nvGrpSpPr>
          <p:grpSpPr>
            <a:xfrm>
              <a:off x="2555776" y="2211710"/>
              <a:ext cx="4210330" cy="1503307"/>
              <a:chOff x="2555776" y="2041048"/>
              <a:chExt cx="4210330" cy="1673969"/>
            </a:xfrm>
          </p:grpSpPr>
          <p:sp>
            <p:nvSpPr>
              <p:cNvPr id="311" name="矩形 310"/>
              <p:cNvSpPr/>
              <p:nvPr/>
            </p:nvSpPr>
            <p:spPr>
              <a:xfrm>
                <a:off x="2555776" y="2041048"/>
                <a:ext cx="4210330" cy="1673969"/>
              </a:xfrm>
              <a:prstGeom prst="rect">
                <a:avLst/>
              </a:prstGeom>
              <a:solidFill>
                <a:schemeClr val="accent6"/>
              </a:solidFill>
              <a:ln w="9525">
                <a:noFill/>
              </a:ln>
            </p:spPr>
            <p:style>
              <a:lnRef idx="2">
                <a:schemeClr val="accent2"/>
              </a:lnRef>
              <a:fillRef idx="1">
                <a:schemeClr val="lt1"/>
              </a:fillRef>
              <a:effectRef idx="0">
                <a:schemeClr val="accent2"/>
              </a:effectRef>
              <a:fontRef idx="minor">
                <a:schemeClr val="dk1"/>
              </a:fontRef>
            </p:style>
            <p:txBody>
              <a:bodyPr vert="eaVert" rtlCol="0" anchor="b" anchorCtr="0"/>
              <a:lstStyle/>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p:txBody>
          </p:sp>
          <p:sp>
            <p:nvSpPr>
              <p:cNvPr id="312" name="矩形: 圆角 49"/>
              <p:cNvSpPr/>
              <p:nvPr/>
            </p:nvSpPr>
            <p:spPr>
              <a:xfrm>
                <a:off x="2638814" y="2109785"/>
                <a:ext cx="1145411" cy="1535555"/>
              </a:xfrm>
              <a:prstGeom prst="roundRect">
                <a:avLst>
                  <a:gd name="adj" fmla="val 3140"/>
                </a:avLst>
              </a:prstGeom>
              <a:solidFill>
                <a:schemeClr val="bg1"/>
              </a:solidFill>
              <a:ln w="9525">
                <a:noFill/>
              </a:ln>
            </p:spPr>
            <p:style>
              <a:lnRef idx="2">
                <a:schemeClr val="accent2"/>
              </a:lnRef>
              <a:fillRef idx="1">
                <a:schemeClr val="lt1"/>
              </a:fillRef>
              <a:effectRef idx="0">
                <a:schemeClr val="accent2"/>
              </a:effectRef>
              <a:fontRef idx="minor">
                <a:schemeClr val="dk1"/>
              </a:fontRef>
            </p:style>
            <p:txBody>
              <a:bodyPr tIns="0" rtlCol="0" anchor="t" anchorCtr="0"/>
              <a:lstStyle/>
              <a:p>
                <a:pPr algn="ctr">
                  <a:lnSpc>
                    <a:spcPct val="150000"/>
                  </a:lnSpc>
                  <a:buClr>
                    <a:srgbClr val="C00000"/>
                  </a:buClr>
                </a:pPr>
                <a:r>
                  <a:rPr lang="zh-CN" altLang="en-US" sz="1200" dirty="0">
                    <a:solidFill>
                      <a:schemeClr val="tx1"/>
                    </a:solidFill>
                  </a:rPr>
                  <a:t>租户</a:t>
                </a:r>
                <a:r>
                  <a:rPr lang="en-US" altLang="zh-CN" sz="1200" dirty="0">
                    <a:solidFill>
                      <a:schemeClr val="tx1"/>
                    </a:solidFill>
                  </a:rPr>
                  <a:t>1</a:t>
                </a:r>
                <a:endParaRPr lang="zh-CN" altLang="en-US" sz="1200" dirty="0">
                  <a:solidFill>
                    <a:schemeClr val="tx1"/>
                  </a:solidFill>
                </a:endParaRPr>
              </a:p>
            </p:txBody>
          </p:sp>
          <p:grpSp>
            <p:nvGrpSpPr>
              <p:cNvPr id="313" name="组合 164"/>
              <p:cNvGrpSpPr/>
              <p:nvPr/>
            </p:nvGrpSpPr>
            <p:grpSpPr>
              <a:xfrm>
                <a:off x="2661650" y="2385236"/>
                <a:ext cx="1049654" cy="1188096"/>
                <a:chOff x="2627784" y="2031726"/>
                <a:chExt cx="1049654" cy="1188096"/>
              </a:xfrm>
            </p:grpSpPr>
            <p:sp>
              <p:nvSpPr>
                <p:cNvPr id="325" name="矩形: 圆角 50"/>
                <p:cNvSpPr/>
                <p:nvPr/>
              </p:nvSpPr>
              <p:spPr>
                <a:xfrm>
                  <a:off x="2627784" y="2031726"/>
                  <a:ext cx="1049654" cy="324000"/>
                </a:xfrm>
                <a:prstGeom prst="roundRect">
                  <a:avLst>
                    <a:gd name="adj" fmla="val 7842"/>
                  </a:avLst>
                </a:prstGeom>
                <a:solidFill>
                  <a:srgbClr val="215968"/>
                </a:solid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lgn="ctr">
                    <a:lnSpc>
                      <a:spcPct val="150000"/>
                    </a:lnSpc>
                    <a:buClr>
                      <a:srgbClr val="C00000"/>
                    </a:buClr>
                  </a:pPr>
                  <a:r>
                    <a:rPr lang="zh-CN" altLang="en-US" sz="1000" dirty="0">
                      <a:solidFill>
                        <a:schemeClr val="bg1"/>
                      </a:solidFill>
                    </a:rPr>
                    <a:t>应用资源</a:t>
                  </a:r>
                </a:p>
              </p:txBody>
            </p:sp>
            <p:sp>
              <p:nvSpPr>
                <p:cNvPr id="326" name="矩形: 圆角 65"/>
                <p:cNvSpPr/>
                <p:nvPr/>
              </p:nvSpPr>
              <p:spPr>
                <a:xfrm>
                  <a:off x="2627784" y="2463774"/>
                  <a:ext cx="1049654" cy="324000"/>
                </a:xfrm>
                <a:prstGeom prst="roundRect">
                  <a:avLst/>
                </a:prstGeom>
                <a:solidFill>
                  <a:srgbClr val="215968"/>
                </a:solidFill>
                <a:ln w="9525">
                  <a:noFill/>
                </a:ln>
              </p:spPr>
              <p:style>
                <a:lnRef idx="2">
                  <a:schemeClr val="accent2"/>
                </a:lnRef>
                <a:fillRef idx="1">
                  <a:schemeClr val="lt1"/>
                </a:fillRef>
                <a:effectRef idx="0">
                  <a:schemeClr val="accent2"/>
                </a:effectRef>
                <a:fontRef idx="minor">
                  <a:schemeClr val="dk1"/>
                </a:fontRef>
              </p:style>
              <p:txBody>
                <a:bodyPr rtlCol="0" anchor="ctr" anchorCtr="0"/>
                <a:lstStyle/>
                <a:p>
                  <a:pPr algn="ctr">
                    <a:buClr>
                      <a:srgbClr val="C00000"/>
                    </a:buClr>
                  </a:pPr>
                  <a:r>
                    <a:rPr lang="zh-CN" altLang="en-US" sz="1000" dirty="0">
                      <a:solidFill>
                        <a:schemeClr val="bg1"/>
                      </a:solidFill>
                    </a:rPr>
                    <a:t>加工能力</a:t>
                  </a:r>
                </a:p>
              </p:txBody>
            </p:sp>
            <p:sp>
              <p:nvSpPr>
                <p:cNvPr id="327" name="矩形: 圆角 66"/>
                <p:cNvSpPr/>
                <p:nvPr/>
              </p:nvSpPr>
              <p:spPr>
                <a:xfrm>
                  <a:off x="2627784" y="2895822"/>
                  <a:ext cx="1049654" cy="324000"/>
                </a:xfrm>
                <a:prstGeom prst="roundRect">
                  <a:avLst/>
                </a:prstGeom>
                <a:solidFill>
                  <a:srgbClr val="215968"/>
                </a:solidFill>
                <a:ln w="9525">
                  <a:noFill/>
                </a:ln>
              </p:spPr>
              <p:style>
                <a:lnRef idx="2">
                  <a:schemeClr val="accent2"/>
                </a:lnRef>
                <a:fillRef idx="1">
                  <a:schemeClr val="lt1"/>
                </a:fillRef>
                <a:effectRef idx="0">
                  <a:schemeClr val="accent2"/>
                </a:effectRef>
                <a:fontRef idx="minor">
                  <a:schemeClr val="dk1"/>
                </a:fontRef>
              </p:style>
              <p:txBody>
                <a:bodyPr rtlCol="0" anchor="ctr" anchorCtr="0"/>
                <a:lstStyle/>
                <a:p>
                  <a:pPr algn="ctr">
                    <a:buClr>
                      <a:srgbClr val="C00000"/>
                    </a:buClr>
                  </a:pPr>
                  <a:r>
                    <a:rPr lang="zh-CN" altLang="en-US" sz="1000" dirty="0">
                      <a:solidFill>
                        <a:schemeClr val="bg1"/>
                      </a:solidFill>
                    </a:rPr>
                    <a:t>存储能力</a:t>
                  </a:r>
                </a:p>
              </p:txBody>
            </p:sp>
          </p:grpSp>
          <p:sp>
            <p:nvSpPr>
              <p:cNvPr id="314" name="矩形: 圆角 88"/>
              <p:cNvSpPr/>
              <p:nvPr/>
            </p:nvSpPr>
            <p:spPr>
              <a:xfrm>
                <a:off x="3935647" y="2107874"/>
                <a:ext cx="1174275" cy="1537466"/>
              </a:xfrm>
              <a:prstGeom prst="roundRect">
                <a:avLst>
                  <a:gd name="adj" fmla="val 3140"/>
                </a:avLst>
              </a:prstGeom>
              <a:solidFill>
                <a:schemeClr val="bg1"/>
              </a:solidFill>
              <a:ln w="9525">
                <a:noFill/>
              </a:ln>
            </p:spPr>
            <p:style>
              <a:lnRef idx="2">
                <a:schemeClr val="accent2"/>
              </a:lnRef>
              <a:fillRef idx="1">
                <a:schemeClr val="lt1"/>
              </a:fillRef>
              <a:effectRef idx="0">
                <a:schemeClr val="accent2"/>
              </a:effectRef>
              <a:fontRef idx="minor">
                <a:schemeClr val="dk1"/>
              </a:fontRef>
            </p:style>
            <p:txBody>
              <a:bodyPr tIns="0" rtlCol="0" anchor="t" anchorCtr="0"/>
              <a:lstStyle/>
              <a:p>
                <a:pPr algn="ctr">
                  <a:lnSpc>
                    <a:spcPct val="150000"/>
                  </a:lnSpc>
                  <a:buClr>
                    <a:srgbClr val="C00000"/>
                  </a:buClr>
                </a:pPr>
                <a:r>
                  <a:rPr lang="zh-CN" altLang="en-US" sz="1200" dirty="0">
                    <a:solidFill>
                      <a:schemeClr val="tx1"/>
                    </a:solidFill>
                  </a:rPr>
                  <a:t>租户</a:t>
                </a:r>
                <a:r>
                  <a:rPr lang="en-US" altLang="zh-CN" sz="1200" dirty="0">
                    <a:solidFill>
                      <a:schemeClr val="tx1"/>
                    </a:solidFill>
                  </a:rPr>
                  <a:t>2</a:t>
                </a:r>
                <a:endParaRPr lang="zh-CN" altLang="en-US" sz="1200" dirty="0">
                  <a:solidFill>
                    <a:schemeClr val="tx1"/>
                  </a:solidFill>
                </a:endParaRPr>
              </a:p>
            </p:txBody>
          </p:sp>
          <p:sp>
            <p:nvSpPr>
              <p:cNvPr id="315" name="矩形: 圆角 101"/>
              <p:cNvSpPr/>
              <p:nvPr/>
            </p:nvSpPr>
            <p:spPr>
              <a:xfrm>
                <a:off x="5227276" y="2107874"/>
                <a:ext cx="1160774" cy="1537466"/>
              </a:xfrm>
              <a:prstGeom prst="roundRect">
                <a:avLst>
                  <a:gd name="adj" fmla="val 3140"/>
                </a:avLst>
              </a:prstGeom>
              <a:solidFill>
                <a:schemeClr val="bg1"/>
              </a:solidFill>
              <a:ln w="9525">
                <a:noFill/>
              </a:ln>
            </p:spPr>
            <p:style>
              <a:lnRef idx="2">
                <a:schemeClr val="accent2"/>
              </a:lnRef>
              <a:fillRef idx="1">
                <a:schemeClr val="lt1"/>
              </a:fillRef>
              <a:effectRef idx="0">
                <a:schemeClr val="accent2"/>
              </a:effectRef>
              <a:fontRef idx="minor">
                <a:schemeClr val="dk1"/>
              </a:fontRef>
            </p:style>
            <p:txBody>
              <a:bodyPr tIns="0" rtlCol="0" anchor="t" anchorCtr="0"/>
              <a:lstStyle/>
              <a:p>
                <a:pPr algn="ctr">
                  <a:lnSpc>
                    <a:spcPct val="150000"/>
                  </a:lnSpc>
                  <a:buClr>
                    <a:srgbClr val="C00000"/>
                  </a:buClr>
                </a:pPr>
                <a:r>
                  <a:rPr lang="zh-CN" altLang="en-US" sz="1200" dirty="0">
                    <a:solidFill>
                      <a:schemeClr val="tx1"/>
                    </a:solidFill>
                  </a:rPr>
                  <a:t>租户</a:t>
                </a:r>
                <a:r>
                  <a:rPr lang="en-US" altLang="zh-CN" sz="1200" dirty="0">
                    <a:solidFill>
                      <a:schemeClr val="tx1"/>
                    </a:solidFill>
                  </a:rPr>
                  <a:t>3</a:t>
                </a:r>
                <a:endParaRPr lang="zh-CN" altLang="en-US" sz="1200" dirty="0">
                  <a:solidFill>
                    <a:schemeClr val="tx1"/>
                  </a:solidFill>
                </a:endParaRPr>
              </a:p>
            </p:txBody>
          </p:sp>
          <p:grpSp>
            <p:nvGrpSpPr>
              <p:cNvPr id="316" name="组合 165"/>
              <p:cNvGrpSpPr/>
              <p:nvPr/>
            </p:nvGrpSpPr>
            <p:grpSpPr>
              <a:xfrm>
                <a:off x="3988260" y="2385236"/>
                <a:ext cx="1049654" cy="1188096"/>
                <a:chOff x="2627784" y="2031726"/>
                <a:chExt cx="1049654" cy="1188096"/>
              </a:xfrm>
            </p:grpSpPr>
            <p:sp>
              <p:nvSpPr>
                <p:cNvPr id="322" name="矩形: 圆角 50"/>
                <p:cNvSpPr/>
                <p:nvPr/>
              </p:nvSpPr>
              <p:spPr>
                <a:xfrm>
                  <a:off x="2627784" y="2031726"/>
                  <a:ext cx="1049654" cy="324000"/>
                </a:xfrm>
                <a:prstGeom prst="roundRect">
                  <a:avLst>
                    <a:gd name="adj" fmla="val 7842"/>
                  </a:avLst>
                </a:prstGeom>
                <a:solidFill>
                  <a:srgbClr val="215968"/>
                </a:solid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lgn="ctr">
                    <a:lnSpc>
                      <a:spcPct val="150000"/>
                    </a:lnSpc>
                    <a:buClr>
                      <a:srgbClr val="C00000"/>
                    </a:buClr>
                  </a:pPr>
                  <a:r>
                    <a:rPr lang="zh-CN" altLang="en-US" sz="1000" dirty="0">
                      <a:solidFill>
                        <a:schemeClr val="bg1"/>
                      </a:solidFill>
                    </a:rPr>
                    <a:t>应用资源</a:t>
                  </a:r>
                </a:p>
              </p:txBody>
            </p:sp>
            <p:sp>
              <p:nvSpPr>
                <p:cNvPr id="323" name="矩形: 圆角 65"/>
                <p:cNvSpPr/>
                <p:nvPr/>
              </p:nvSpPr>
              <p:spPr>
                <a:xfrm>
                  <a:off x="2627784" y="2463774"/>
                  <a:ext cx="1049654" cy="324000"/>
                </a:xfrm>
                <a:prstGeom prst="roundRect">
                  <a:avLst/>
                </a:prstGeom>
                <a:solidFill>
                  <a:srgbClr val="215968"/>
                </a:solidFill>
                <a:ln w="9525">
                  <a:noFill/>
                </a:ln>
              </p:spPr>
              <p:style>
                <a:lnRef idx="2">
                  <a:schemeClr val="accent2"/>
                </a:lnRef>
                <a:fillRef idx="1">
                  <a:schemeClr val="lt1"/>
                </a:fillRef>
                <a:effectRef idx="0">
                  <a:schemeClr val="accent2"/>
                </a:effectRef>
                <a:fontRef idx="minor">
                  <a:schemeClr val="dk1"/>
                </a:fontRef>
              </p:style>
              <p:txBody>
                <a:bodyPr rtlCol="0" anchor="ctr" anchorCtr="0"/>
                <a:lstStyle/>
                <a:p>
                  <a:pPr algn="ctr">
                    <a:buClr>
                      <a:srgbClr val="C00000"/>
                    </a:buClr>
                  </a:pPr>
                  <a:r>
                    <a:rPr lang="zh-CN" altLang="en-US" sz="1000" dirty="0">
                      <a:solidFill>
                        <a:schemeClr val="bg1"/>
                      </a:solidFill>
                    </a:rPr>
                    <a:t>加工能力</a:t>
                  </a:r>
                </a:p>
              </p:txBody>
            </p:sp>
            <p:sp>
              <p:nvSpPr>
                <p:cNvPr id="324" name="矩形: 圆角 66"/>
                <p:cNvSpPr/>
                <p:nvPr/>
              </p:nvSpPr>
              <p:spPr>
                <a:xfrm>
                  <a:off x="2627784" y="2895822"/>
                  <a:ext cx="1049654" cy="324000"/>
                </a:xfrm>
                <a:prstGeom prst="roundRect">
                  <a:avLst/>
                </a:prstGeom>
                <a:solidFill>
                  <a:srgbClr val="215968"/>
                </a:solidFill>
                <a:ln w="9525">
                  <a:noFill/>
                </a:ln>
              </p:spPr>
              <p:style>
                <a:lnRef idx="2">
                  <a:schemeClr val="accent2"/>
                </a:lnRef>
                <a:fillRef idx="1">
                  <a:schemeClr val="lt1"/>
                </a:fillRef>
                <a:effectRef idx="0">
                  <a:schemeClr val="accent2"/>
                </a:effectRef>
                <a:fontRef idx="minor">
                  <a:schemeClr val="dk1"/>
                </a:fontRef>
              </p:style>
              <p:txBody>
                <a:bodyPr rtlCol="0" anchor="ctr" anchorCtr="0"/>
                <a:lstStyle/>
                <a:p>
                  <a:pPr algn="ctr">
                    <a:buClr>
                      <a:srgbClr val="C00000"/>
                    </a:buClr>
                  </a:pPr>
                  <a:r>
                    <a:rPr lang="zh-CN" altLang="en-US" sz="1000" dirty="0">
                      <a:solidFill>
                        <a:schemeClr val="bg1"/>
                      </a:solidFill>
                    </a:rPr>
                    <a:t>数据能力</a:t>
                  </a:r>
                </a:p>
              </p:txBody>
            </p:sp>
          </p:grpSp>
          <p:grpSp>
            <p:nvGrpSpPr>
              <p:cNvPr id="317" name="组合 173"/>
              <p:cNvGrpSpPr/>
              <p:nvPr/>
            </p:nvGrpSpPr>
            <p:grpSpPr>
              <a:xfrm>
                <a:off x="5284404" y="2385236"/>
                <a:ext cx="1049654" cy="1188096"/>
                <a:chOff x="2627784" y="2031726"/>
                <a:chExt cx="1049654" cy="1188096"/>
              </a:xfrm>
            </p:grpSpPr>
            <p:sp>
              <p:nvSpPr>
                <p:cNvPr id="319" name="矩形: 圆角 50"/>
                <p:cNvSpPr/>
                <p:nvPr/>
              </p:nvSpPr>
              <p:spPr>
                <a:xfrm>
                  <a:off x="2627784" y="2031726"/>
                  <a:ext cx="1049654" cy="324000"/>
                </a:xfrm>
                <a:prstGeom prst="roundRect">
                  <a:avLst>
                    <a:gd name="adj" fmla="val 7842"/>
                  </a:avLst>
                </a:prstGeom>
                <a:solidFill>
                  <a:srgbClr val="215968"/>
                </a:solidFill>
                <a:ln w="9525">
                  <a:noFill/>
                </a:ln>
              </p:spPr>
              <p:style>
                <a:lnRef idx="2">
                  <a:schemeClr val="accent2"/>
                </a:lnRef>
                <a:fillRef idx="1">
                  <a:schemeClr val="lt1"/>
                </a:fillRef>
                <a:effectRef idx="0">
                  <a:schemeClr val="accent2"/>
                </a:effectRef>
                <a:fontRef idx="minor">
                  <a:schemeClr val="dk1"/>
                </a:fontRef>
              </p:style>
              <p:txBody>
                <a:bodyPr lIns="0" tIns="0" rIns="0" bIns="0" rtlCol="0" anchor="ctr" anchorCtr="0"/>
                <a:lstStyle/>
                <a:p>
                  <a:pPr algn="ctr">
                    <a:lnSpc>
                      <a:spcPct val="150000"/>
                    </a:lnSpc>
                    <a:buClr>
                      <a:srgbClr val="C00000"/>
                    </a:buClr>
                  </a:pPr>
                  <a:r>
                    <a:rPr lang="zh-CN" altLang="en-US" sz="1000" dirty="0">
                      <a:solidFill>
                        <a:schemeClr val="bg1"/>
                      </a:solidFill>
                    </a:rPr>
                    <a:t>应用资源</a:t>
                  </a:r>
                </a:p>
              </p:txBody>
            </p:sp>
            <p:sp>
              <p:nvSpPr>
                <p:cNvPr id="320" name="矩形: 圆角 65"/>
                <p:cNvSpPr/>
                <p:nvPr/>
              </p:nvSpPr>
              <p:spPr>
                <a:xfrm>
                  <a:off x="2627784" y="2463774"/>
                  <a:ext cx="1049654" cy="324000"/>
                </a:xfrm>
                <a:prstGeom prst="roundRect">
                  <a:avLst/>
                </a:prstGeom>
                <a:solidFill>
                  <a:srgbClr val="215968"/>
                </a:solidFill>
                <a:ln w="9525">
                  <a:noFill/>
                </a:ln>
              </p:spPr>
              <p:style>
                <a:lnRef idx="2">
                  <a:schemeClr val="accent2"/>
                </a:lnRef>
                <a:fillRef idx="1">
                  <a:schemeClr val="lt1"/>
                </a:fillRef>
                <a:effectRef idx="0">
                  <a:schemeClr val="accent2"/>
                </a:effectRef>
                <a:fontRef idx="minor">
                  <a:schemeClr val="dk1"/>
                </a:fontRef>
              </p:style>
              <p:txBody>
                <a:bodyPr rtlCol="0" anchor="ctr" anchorCtr="0"/>
                <a:lstStyle/>
                <a:p>
                  <a:pPr algn="ctr">
                    <a:buClr>
                      <a:srgbClr val="C00000"/>
                    </a:buClr>
                  </a:pPr>
                  <a:r>
                    <a:rPr lang="zh-CN" altLang="en-US" sz="1000" dirty="0">
                      <a:solidFill>
                        <a:schemeClr val="bg1"/>
                      </a:solidFill>
                    </a:rPr>
                    <a:t>加工能力</a:t>
                  </a:r>
                </a:p>
              </p:txBody>
            </p:sp>
            <p:sp>
              <p:nvSpPr>
                <p:cNvPr id="321" name="矩形: 圆角 66"/>
                <p:cNvSpPr/>
                <p:nvPr/>
              </p:nvSpPr>
              <p:spPr>
                <a:xfrm>
                  <a:off x="2627784" y="2895822"/>
                  <a:ext cx="1049654" cy="324000"/>
                </a:xfrm>
                <a:prstGeom prst="roundRect">
                  <a:avLst/>
                </a:prstGeom>
                <a:solidFill>
                  <a:srgbClr val="215968"/>
                </a:solidFill>
                <a:ln w="9525">
                  <a:noFill/>
                </a:ln>
              </p:spPr>
              <p:style>
                <a:lnRef idx="2">
                  <a:schemeClr val="accent2"/>
                </a:lnRef>
                <a:fillRef idx="1">
                  <a:schemeClr val="lt1"/>
                </a:fillRef>
                <a:effectRef idx="0">
                  <a:schemeClr val="accent2"/>
                </a:effectRef>
                <a:fontRef idx="minor">
                  <a:schemeClr val="dk1"/>
                </a:fontRef>
              </p:style>
              <p:txBody>
                <a:bodyPr rtlCol="0" anchor="ctr" anchorCtr="0"/>
                <a:lstStyle/>
                <a:p>
                  <a:pPr algn="ctr">
                    <a:buClr>
                      <a:srgbClr val="C00000"/>
                    </a:buClr>
                  </a:pPr>
                  <a:r>
                    <a:rPr lang="zh-CN" altLang="en-US" sz="1000" dirty="0">
                      <a:solidFill>
                        <a:schemeClr val="bg1"/>
                      </a:solidFill>
                    </a:rPr>
                    <a:t>数据能力</a:t>
                  </a:r>
                </a:p>
              </p:txBody>
            </p:sp>
          </p:grpSp>
          <p:sp>
            <p:nvSpPr>
              <p:cNvPr id="318" name="矩形 317"/>
              <p:cNvSpPr/>
              <p:nvPr/>
            </p:nvSpPr>
            <p:spPr>
              <a:xfrm rot="16200000">
                <a:off x="6332546" y="2710749"/>
                <a:ext cx="435075" cy="288033"/>
              </a:xfrm>
              <a:prstGeom prst="rect">
                <a:avLst/>
              </a:prstGeom>
              <a:solidFill>
                <a:schemeClr val="accent6"/>
              </a:solidFill>
              <a:ln w="9525">
                <a:noFill/>
              </a:ln>
            </p:spPr>
            <p:style>
              <a:lnRef idx="2">
                <a:schemeClr val="accent2"/>
              </a:lnRef>
              <a:fillRef idx="1">
                <a:schemeClr val="lt1"/>
              </a:fillRef>
              <a:effectRef idx="0">
                <a:schemeClr val="accent2"/>
              </a:effectRef>
              <a:fontRef idx="minor">
                <a:schemeClr val="dk1"/>
              </a:fontRef>
            </p:style>
            <p:txBody>
              <a:bodyPr vert="eaVert" rtlCol="0" anchor="b" anchorCtr="0"/>
              <a:lstStyle/>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endParaRPr lang="en-US" altLang="zh-CN" sz="1200" dirty="0">
                  <a:solidFill>
                    <a:schemeClr val="bg1"/>
                  </a:solidFill>
                </a:endParaRPr>
              </a:p>
              <a:p>
                <a:pPr>
                  <a:lnSpc>
                    <a:spcPct val="150000"/>
                  </a:lnSpc>
                  <a:buClr>
                    <a:srgbClr val="C00000"/>
                  </a:buClr>
                </a:pPr>
                <a:r>
                  <a:rPr lang="en-US" altLang="zh-CN" b="1" dirty="0">
                    <a:solidFill>
                      <a:schemeClr val="bg1"/>
                    </a:solidFill>
                  </a:rPr>
                  <a:t>…</a:t>
                </a:r>
              </a:p>
            </p:txBody>
          </p:sp>
        </p:grpSp>
        <p:cxnSp>
          <p:nvCxnSpPr>
            <p:cNvPr id="310" name="直接箭头连接符 188"/>
            <p:cNvCxnSpPr/>
            <p:nvPr/>
          </p:nvCxnSpPr>
          <p:spPr>
            <a:xfrm>
              <a:off x="1979712" y="2925260"/>
              <a:ext cx="5400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28" name="文本框 327"/>
          <p:cNvSpPr txBox="1"/>
          <p:nvPr/>
        </p:nvSpPr>
        <p:spPr>
          <a:xfrm>
            <a:off x="323751" y="728117"/>
            <a:ext cx="7756361" cy="461665"/>
          </a:xfrm>
          <a:prstGeom prst="rect">
            <a:avLst/>
          </a:prstGeom>
          <a:noFill/>
        </p:spPr>
        <p:txBody>
          <a:bodyPr wrap="square" rtlCol="0">
            <a:spAutoFit/>
          </a:bodyPr>
          <a:lstStyle/>
          <a:p>
            <a:pPr marL="171450" indent="-171450" algn="l">
              <a:buFont typeface="Wingdings" panose="05000000000000000000" charset="0"/>
              <a:buChar char="Ø"/>
            </a:pPr>
            <a:r>
              <a:rPr lang="zh-CN" altLang="en-US" sz="1200" dirty="0"/>
              <a:t>通过总部一级营销平台、省本地营销平台和总部多租户云化营销平台三种模式有机结合，实现总部能力下放、省分个性化订制，营销可到一线网格和两级渠道、营销办理全流程贯通</a:t>
            </a:r>
          </a:p>
        </p:txBody>
      </p:sp>
      <p:sp>
        <p:nvSpPr>
          <p:cNvPr id="329" name="矩形 328"/>
          <p:cNvSpPr/>
          <p:nvPr/>
        </p:nvSpPr>
        <p:spPr>
          <a:xfrm>
            <a:off x="7437603" y="2224505"/>
            <a:ext cx="358454" cy="995317"/>
          </a:xfrm>
          <a:prstGeom prst="rect">
            <a:avLst/>
          </a:prstGeom>
          <a:solidFill>
            <a:srgbClr val="FFFF00"/>
          </a:solidFill>
          <a:ln w="19050">
            <a:solidFill>
              <a:srgbClr val="FF0000"/>
            </a:solidFill>
          </a:ln>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a:lnSpc>
                <a:spcPct val="150000"/>
              </a:lnSpc>
              <a:buClr>
                <a:srgbClr val="C00000"/>
              </a:buClr>
            </a:pPr>
            <a:r>
              <a:rPr lang="zh-CN" altLang="en-US" sz="1200" b="1" dirty="0">
                <a:solidFill>
                  <a:srgbClr val="C00000"/>
                </a:solidFill>
              </a:rPr>
              <a:t>省本地营销平台</a:t>
            </a:r>
          </a:p>
        </p:txBody>
      </p:sp>
      <p:sp>
        <p:nvSpPr>
          <p:cNvPr id="330" name="上下箭头 329"/>
          <p:cNvSpPr/>
          <p:nvPr/>
        </p:nvSpPr>
        <p:spPr>
          <a:xfrm>
            <a:off x="7484499" y="3245130"/>
            <a:ext cx="246328" cy="531055"/>
          </a:xfrm>
          <a:prstGeom prst="upDownArrow">
            <a:avLst/>
          </a:prstGeom>
          <a:no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rtlCol="0" anchor="t" anchorCtr="0"/>
          <a:lstStyle/>
          <a:p>
            <a:pPr algn="ctr">
              <a:lnSpc>
                <a:spcPct val="150000"/>
              </a:lnSpc>
              <a:buClr>
                <a:srgbClr val="C00000"/>
              </a:buClr>
            </a:pPr>
            <a:r>
              <a:rPr lang="zh-CN" altLang="en-US" sz="400" dirty="0">
                <a:solidFill>
                  <a:srgbClr val="FF0000"/>
                </a:solidFill>
              </a:rPr>
              <a:t>平台对接</a:t>
            </a:r>
          </a:p>
        </p:txBody>
      </p:sp>
      <p:sp>
        <p:nvSpPr>
          <p:cNvPr id="331" name="上下箭头 330"/>
          <p:cNvSpPr/>
          <p:nvPr/>
        </p:nvSpPr>
        <p:spPr>
          <a:xfrm>
            <a:off x="4675749" y="3576254"/>
            <a:ext cx="181556" cy="352758"/>
          </a:xfrm>
          <a:prstGeom prst="upDownArrow">
            <a:avLst/>
          </a:prstGeom>
          <a:no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rtlCol="0" anchor="t" anchorCtr="0"/>
          <a:lstStyle/>
          <a:p>
            <a:pPr algn="ctr">
              <a:lnSpc>
                <a:spcPct val="150000"/>
              </a:lnSpc>
              <a:buClr>
                <a:srgbClr val="C00000"/>
              </a:buClr>
            </a:pPr>
            <a:endParaRPr lang="zh-CN" altLang="en-US" sz="300" dirty="0">
              <a:solidFill>
                <a:srgbClr val="FF0000"/>
              </a:solidFill>
            </a:endParaRPr>
          </a:p>
        </p:txBody>
      </p:sp>
      <p:sp>
        <p:nvSpPr>
          <p:cNvPr id="332" name="TextBox 4"/>
          <p:cNvSpPr txBox="1"/>
          <p:nvPr/>
        </p:nvSpPr>
        <p:spPr>
          <a:xfrm>
            <a:off x="4657968" y="3586842"/>
            <a:ext cx="226606" cy="338554"/>
          </a:xfrm>
          <a:prstGeom prst="rect">
            <a:avLst/>
          </a:prstGeom>
          <a:noFill/>
        </p:spPr>
        <p:txBody>
          <a:bodyPr vert="horz" wrap="square" rtlCol="0">
            <a:spAutoFit/>
          </a:bodyPr>
          <a:lstStyle/>
          <a:p>
            <a:r>
              <a:rPr lang="zh-CN" altLang="en-US" sz="400" dirty="0">
                <a:solidFill>
                  <a:srgbClr val="FF0000"/>
                </a:solidFill>
              </a:rPr>
              <a:t>数据交互</a:t>
            </a:r>
          </a:p>
        </p:txBody>
      </p:sp>
      <p:sp>
        <p:nvSpPr>
          <p:cNvPr id="333" name="TextBox 8"/>
          <p:cNvSpPr txBox="1"/>
          <p:nvPr/>
        </p:nvSpPr>
        <p:spPr>
          <a:xfrm>
            <a:off x="3396307" y="2712869"/>
            <a:ext cx="1607741" cy="276999"/>
          </a:xfrm>
          <a:prstGeom prst="rect">
            <a:avLst/>
          </a:prstGeom>
          <a:solidFill>
            <a:srgbClr val="FFFF00"/>
          </a:solidFill>
          <a:ln w="19050">
            <a:solidFill>
              <a:srgbClr val="FF0000"/>
            </a:solidFill>
          </a:ln>
        </p:spPr>
        <p:txBody>
          <a:bodyPr wrap="square" rtlCol="0">
            <a:spAutoFit/>
          </a:bodyPr>
          <a:lstStyle/>
          <a:p>
            <a:pPr algn="ctr"/>
            <a:r>
              <a:rPr lang="zh-CN" altLang="en-US" sz="1200" b="1" dirty="0">
                <a:solidFill>
                  <a:srgbClr val="C00000"/>
                </a:solidFill>
              </a:rPr>
              <a:t>省云化营销平台</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23480"/>
            <a:ext cx="6804744" cy="486965"/>
          </a:xfrm>
        </p:spPr>
        <p:txBody>
          <a:bodyPr/>
          <a:lstStyle/>
          <a:p>
            <a:r>
              <a:rPr kumimoji="1" lang="zh-CN" altLang="en-US" dirty="0"/>
              <a:t>精准营销</a:t>
            </a:r>
            <a:r>
              <a:rPr kumimoji="1" lang="zh-CN" altLang="en-US" dirty="0" smtClean="0"/>
              <a:t>体系－支撑模式</a:t>
            </a:r>
            <a:endParaRPr lang="zh-CN" altLang="en-US" dirty="0"/>
          </a:p>
        </p:txBody>
      </p:sp>
      <p:grpSp>
        <p:nvGrpSpPr>
          <p:cNvPr id="113" name="组合 6"/>
          <p:cNvGrpSpPr/>
          <p:nvPr/>
        </p:nvGrpSpPr>
        <p:grpSpPr>
          <a:xfrm>
            <a:off x="705762" y="997840"/>
            <a:ext cx="1598695" cy="1197283"/>
            <a:chOff x="754796" y="1491630"/>
            <a:chExt cx="1598695" cy="1197283"/>
          </a:xfrm>
          <a:solidFill>
            <a:schemeClr val="tx2">
              <a:lumMod val="60000"/>
              <a:lumOff val="40000"/>
            </a:schemeClr>
          </a:solidFill>
        </p:grpSpPr>
        <p:sp>
          <p:nvSpPr>
            <p:cNvPr id="114" name="MH_SubTitle_1"/>
            <p:cNvSpPr/>
            <p:nvPr>
              <p:custDataLst>
                <p:tags r:id="rId8"/>
              </p:custDataLst>
            </p:nvPr>
          </p:nvSpPr>
          <p:spPr>
            <a:xfrm>
              <a:off x="863285" y="1694779"/>
              <a:ext cx="1490206" cy="994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tIns="135000" anchor="ctr">
              <a:normAutofit/>
            </a:bodyPr>
            <a:lstStyle/>
            <a:p>
              <a:pPr algn="ctr">
                <a:defRPr/>
              </a:pPr>
              <a:r>
                <a:rPr lang="zh-CN" altLang="en-US" sz="1350" dirty="0">
                  <a:solidFill>
                    <a:srgbClr val="FFFFFF"/>
                  </a:solidFill>
                </a:rPr>
                <a:t>直接使用总部一级</a:t>
              </a:r>
              <a:r>
                <a:rPr lang="zh-CN" altLang="en-US" sz="1350" dirty="0" smtClean="0">
                  <a:solidFill>
                    <a:srgbClr val="FFFFFF"/>
                  </a:solidFill>
                </a:rPr>
                <a:t>平台</a:t>
              </a:r>
              <a:endParaRPr lang="zh-CN" altLang="en-US" sz="1350" dirty="0">
                <a:solidFill>
                  <a:srgbClr val="FFFFFF"/>
                </a:solidFill>
              </a:endParaRPr>
            </a:p>
          </p:txBody>
        </p:sp>
        <p:sp>
          <p:nvSpPr>
            <p:cNvPr id="115" name="MH_Other_2"/>
            <p:cNvSpPr/>
            <p:nvPr>
              <p:custDataLst>
                <p:tags r:id="rId9"/>
              </p:custDataLst>
            </p:nvPr>
          </p:nvSpPr>
          <p:spPr>
            <a:xfrm>
              <a:off x="754796" y="1491630"/>
              <a:ext cx="424912" cy="406298"/>
            </a:xfrm>
            <a:prstGeom prst="ellipse">
              <a:avLst/>
            </a:prstGeom>
            <a:grp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00" b="1" dirty="0">
                  <a:solidFill>
                    <a:srgbClr val="FFFFFF"/>
                  </a:solidFill>
                </a:rPr>
                <a:t>1</a:t>
              </a:r>
              <a:endParaRPr lang="zh-CN" altLang="en-US" sz="2100" b="1" dirty="0">
                <a:solidFill>
                  <a:srgbClr val="FFFFFF"/>
                </a:solidFill>
              </a:endParaRPr>
            </a:p>
          </p:txBody>
        </p:sp>
      </p:grpSp>
      <p:grpSp>
        <p:nvGrpSpPr>
          <p:cNvPr id="116" name="组合 2"/>
          <p:cNvGrpSpPr/>
          <p:nvPr/>
        </p:nvGrpSpPr>
        <p:grpSpPr>
          <a:xfrm>
            <a:off x="3636843" y="997840"/>
            <a:ext cx="1598694" cy="1197283"/>
            <a:chOff x="3347211" y="1459213"/>
            <a:chExt cx="1598694" cy="1197283"/>
          </a:xfrm>
          <a:solidFill>
            <a:schemeClr val="bg2">
              <a:lumMod val="50000"/>
            </a:schemeClr>
          </a:solidFill>
        </p:grpSpPr>
        <p:sp>
          <p:nvSpPr>
            <p:cNvPr id="117" name="MH_SubTitle_2"/>
            <p:cNvSpPr/>
            <p:nvPr>
              <p:custDataLst>
                <p:tags r:id="rId6"/>
              </p:custDataLst>
            </p:nvPr>
          </p:nvSpPr>
          <p:spPr>
            <a:xfrm>
              <a:off x="3455699" y="1662362"/>
              <a:ext cx="1490206" cy="994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tIns="135000" anchor="ctr">
              <a:normAutofit/>
            </a:bodyPr>
            <a:lstStyle/>
            <a:p>
              <a:pPr algn="ctr">
                <a:defRPr/>
              </a:pPr>
              <a:r>
                <a:rPr lang="zh-CN" altLang="en-US" sz="1350" dirty="0">
                  <a:solidFill>
                    <a:srgbClr val="FFFFFF"/>
                  </a:solidFill>
                </a:rPr>
                <a:t>总部一级平台</a:t>
              </a:r>
              <a:r>
                <a:rPr lang="en-US" altLang="zh-CN" sz="1350" dirty="0">
                  <a:solidFill>
                    <a:srgbClr val="FFFFFF"/>
                  </a:solidFill>
                </a:rPr>
                <a:t>+</a:t>
              </a:r>
              <a:r>
                <a:rPr lang="zh-CN" altLang="en-US" sz="1350" dirty="0">
                  <a:solidFill>
                    <a:srgbClr val="FFFFFF"/>
                  </a:solidFill>
                </a:rPr>
                <a:t>省本地营销</a:t>
              </a:r>
              <a:r>
                <a:rPr lang="zh-CN" altLang="en-US" sz="1350" dirty="0" smtClean="0">
                  <a:solidFill>
                    <a:srgbClr val="FFFFFF"/>
                  </a:solidFill>
                </a:rPr>
                <a:t>平台</a:t>
              </a:r>
              <a:endParaRPr lang="zh-CN" altLang="en-US" sz="1350" dirty="0">
                <a:solidFill>
                  <a:srgbClr val="FFFFFF"/>
                </a:solidFill>
              </a:endParaRPr>
            </a:p>
          </p:txBody>
        </p:sp>
        <p:sp>
          <p:nvSpPr>
            <p:cNvPr id="118" name="MH_Other_3"/>
            <p:cNvSpPr/>
            <p:nvPr>
              <p:custDataLst>
                <p:tags r:id="rId7"/>
              </p:custDataLst>
            </p:nvPr>
          </p:nvSpPr>
          <p:spPr>
            <a:xfrm>
              <a:off x="3347211" y="1459213"/>
              <a:ext cx="424912" cy="406298"/>
            </a:xfrm>
            <a:prstGeom prst="ellipse">
              <a:avLst/>
            </a:prstGeom>
            <a:grp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00" b="1" dirty="0">
                  <a:solidFill>
                    <a:srgbClr val="FFFFFF"/>
                  </a:solidFill>
                </a:rPr>
                <a:t>2</a:t>
              </a:r>
              <a:endParaRPr lang="zh-CN" altLang="en-US" sz="2100" b="1" dirty="0">
                <a:solidFill>
                  <a:srgbClr val="FFFFFF"/>
                </a:solidFill>
              </a:endParaRPr>
            </a:p>
          </p:txBody>
        </p:sp>
      </p:grpSp>
      <p:grpSp>
        <p:nvGrpSpPr>
          <p:cNvPr id="119" name="组合 7"/>
          <p:cNvGrpSpPr/>
          <p:nvPr/>
        </p:nvGrpSpPr>
        <p:grpSpPr>
          <a:xfrm>
            <a:off x="6590594" y="997840"/>
            <a:ext cx="1598695" cy="1197283"/>
            <a:chOff x="6232487" y="1491630"/>
            <a:chExt cx="1598695" cy="1197283"/>
          </a:xfrm>
          <a:solidFill>
            <a:schemeClr val="bg2">
              <a:lumMod val="75000"/>
            </a:schemeClr>
          </a:solidFill>
        </p:grpSpPr>
        <p:sp>
          <p:nvSpPr>
            <p:cNvPr id="120" name="MH_SubTitle_3"/>
            <p:cNvSpPr/>
            <p:nvPr>
              <p:custDataLst>
                <p:tags r:id="rId4"/>
              </p:custDataLst>
            </p:nvPr>
          </p:nvSpPr>
          <p:spPr>
            <a:xfrm>
              <a:off x="6340975" y="1694779"/>
              <a:ext cx="1490207" cy="99413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tIns="135000" anchor="ctr">
              <a:normAutofit/>
            </a:bodyPr>
            <a:lstStyle/>
            <a:p>
              <a:pPr algn="ctr">
                <a:defRPr/>
              </a:pPr>
              <a:r>
                <a:rPr lang="zh-CN" altLang="en-US" sz="1350" dirty="0">
                  <a:solidFill>
                    <a:srgbClr val="FFFFFF"/>
                  </a:solidFill>
                </a:rPr>
                <a:t>省分云化</a:t>
              </a:r>
              <a:r>
                <a:rPr lang="zh-CN" altLang="en-US" sz="1350" dirty="0" smtClean="0">
                  <a:solidFill>
                    <a:srgbClr val="FFFFFF"/>
                  </a:solidFill>
                </a:rPr>
                <a:t>平台</a:t>
              </a:r>
              <a:endParaRPr lang="zh-CN" altLang="en-US" sz="1350" dirty="0">
                <a:solidFill>
                  <a:srgbClr val="FFFFFF"/>
                </a:solidFill>
              </a:endParaRPr>
            </a:p>
          </p:txBody>
        </p:sp>
        <p:sp>
          <p:nvSpPr>
            <p:cNvPr id="121" name="MH_Other_4"/>
            <p:cNvSpPr/>
            <p:nvPr>
              <p:custDataLst>
                <p:tags r:id="rId5"/>
              </p:custDataLst>
            </p:nvPr>
          </p:nvSpPr>
          <p:spPr>
            <a:xfrm>
              <a:off x="6232487" y="1491630"/>
              <a:ext cx="424912" cy="406298"/>
            </a:xfrm>
            <a:prstGeom prst="ellipse">
              <a:avLst/>
            </a:prstGeom>
            <a:grp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00" b="1" dirty="0">
                  <a:solidFill>
                    <a:srgbClr val="FFFFFF"/>
                  </a:solidFill>
                </a:rPr>
                <a:t>3</a:t>
              </a:r>
              <a:endParaRPr lang="zh-CN" altLang="en-US" sz="2100" b="1" dirty="0">
                <a:solidFill>
                  <a:srgbClr val="FFFFFF"/>
                </a:solidFill>
              </a:endParaRPr>
            </a:p>
          </p:txBody>
        </p:sp>
      </p:grpSp>
      <p:sp>
        <p:nvSpPr>
          <p:cNvPr id="122" name="MH_Text_1"/>
          <p:cNvSpPr txBox="1">
            <a:spLocks noChangeArrowheads="1"/>
          </p:cNvSpPr>
          <p:nvPr>
            <p:custDataLst>
              <p:tags r:id="rId1"/>
            </p:custDataLst>
          </p:nvPr>
        </p:nvSpPr>
        <p:spPr bwMode="auto">
          <a:xfrm>
            <a:off x="461354" y="2462511"/>
            <a:ext cx="2196000" cy="223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285750" indent="-285750">
              <a:lnSpc>
                <a:spcPct val="120000"/>
              </a:lnSpc>
              <a:buFont typeface="Wingdings" panose="05000000000000000000" pitchFamily="2" charset="2"/>
              <a:buChar char="Ø"/>
              <a:defRPr/>
            </a:pPr>
            <a:r>
              <a:rPr lang="zh-CN" altLang="en-US" sz="1350" dirty="0">
                <a:solidFill>
                  <a:schemeClr val="tx1">
                    <a:lumMod val="65000"/>
                    <a:lumOff val="35000"/>
                  </a:schemeClr>
                </a:solidFill>
                <a:latin typeface="+mn-lt"/>
                <a:ea typeface="+mn-ea"/>
                <a:cs typeface="Arial" panose="020B0604020202020204" pitchFamily="34" charset="0"/>
              </a:rPr>
              <a:t>省分无本地营销平台，可通过总部一级平台进行营销活动的策划</a:t>
            </a:r>
            <a:endParaRPr lang="en-US" altLang="zh-CN" sz="1350" dirty="0">
              <a:solidFill>
                <a:schemeClr val="tx1">
                  <a:lumMod val="65000"/>
                  <a:lumOff val="35000"/>
                </a:schemeClr>
              </a:solidFill>
              <a:latin typeface="+mn-lt"/>
              <a:ea typeface="+mn-ea"/>
              <a:cs typeface="Arial" panose="020B0604020202020204" pitchFamily="34" charset="0"/>
            </a:endParaRPr>
          </a:p>
          <a:p>
            <a:pPr marL="285750" indent="-285750">
              <a:lnSpc>
                <a:spcPct val="120000"/>
              </a:lnSpc>
              <a:buFont typeface="Wingdings" panose="05000000000000000000" pitchFamily="2" charset="2"/>
              <a:buChar char="Ø"/>
              <a:defRPr/>
            </a:pPr>
            <a:r>
              <a:rPr lang="zh-CN" altLang="en-US" sz="1350" dirty="0">
                <a:solidFill>
                  <a:schemeClr val="tx1">
                    <a:lumMod val="65000"/>
                    <a:lumOff val="35000"/>
                  </a:schemeClr>
                </a:solidFill>
                <a:latin typeface="+mn-lt"/>
                <a:ea typeface="+mn-ea"/>
                <a:cs typeface="Arial" panose="020B0604020202020204" pitchFamily="34" charset="0"/>
              </a:rPr>
              <a:t>可直接通过总部</a:t>
            </a:r>
            <a:r>
              <a:rPr lang="en-US" altLang="zh-CN" sz="1350" dirty="0">
                <a:solidFill>
                  <a:schemeClr val="tx1">
                    <a:lumMod val="65000"/>
                    <a:lumOff val="35000"/>
                  </a:schemeClr>
                </a:solidFill>
                <a:latin typeface="+mn-lt"/>
                <a:ea typeface="+mn-ea"/>
                <a:cs typeface="Arial" panose="020B0604020202020204" pitchFamily="34" charset="0"/>
              </a:rPr>
              <a:t>8</a:t>
            </a:r>
            <a:r>
              <a:rPr lang="zh-CN" altLang="en-US" sz="1350" dirty="0">
                <a:solidFill>
                  <a:schemeClr val="tx1">
                    <a:lumMod val="65000"/>
                    <a:lumOff val="35000"/>
                  </a:schemeClr>
                </a:solidFill>
                <a:latin typeface="+mn-lt"/>
                <a:ea typeface="+mn-ea"/>
                <a:cs typeface="Arial" panose="020B0604020202020204" pitchFamily="34" charset="0"/>
              </a:rPr>
              <a:t>个一级渠道进行用户触达，或由总部平台生成营销活动用户数据下发省公司，直接对接省本地业务支撑系统或本地触点</a:t>
            </a:r>
          </a:p>
        </p:txBody>
      </p:sp>
      <p:sp>
        <p:nvSpPr>
          <p:cNvPr id="124" name="MH_Text_2"/>
          <p:cNvSpPr txBox="1">
            <a:spLocks noChangeArrowheads="1"/>
          </p:cNvSpPr>
          <p:nvPr>
            <p:custDataLst>
              <p:tags r:id="rId2"/>
            </p:custDataLst>
          </p:nvPr>
        </p:nvSpPr>
        <p:spPr bwMode="auto">
          <a:xfrm>
            <a:off x="3155902" y="2462510"/>
            <a:ext cx="2691734" cy="2629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285750" indent="-285750">
              <a:lnSpc>
                <a:spcPct val="120000"/>
              </a:lnSpc>
              <a:buFont typeface="Wingdings" panose="05000000000000000000" pitchFamily="2" charset="2"/>
              <a:buChar char="Ø"/>
              <a:defRPr/>
            </a:pPr>
            <a:r>
              <a:rPr lang="zh-CN" altLang="en-US" sz="1350" dirty="0">
                <a:solidFill>
                  <a:schemeClr val="tx1">
                    <a:lumMod val="65000"/>
                    <a:lumOff val="35000"/>
                  </a:schemeClr>
                </a:solidFill>
                <a:latin typeface="+mn-lt"/>
                <a:ea typeface="+mn-ea"/>
                <a:cs typeface="Arial" panose="020B0604020202020204" pitchFamily="34" charset="0"/>
              </a:rPr>
              <a:t>全国统一的营销活动或部分省本地营销活动可在总部一级平台处理，并对接省本地营销平台，下发数据与标签，省本地营销平台与本地渠道对接，开展营销活动，实现渠道任务分配、渠道间协同。</a:t>
            </a:r>
            <a:endParaRPr lang="en-US" altLang="zh-CN" sz="1350" dirty="0">
              <a:solidFill>
                <a:schemeClr val="tx1">
                  <a:lumMod val="65000"/>
                  <a:lumOff val="35000"/>
                </a:schemeClr>
              </a:solidFill>
              <a:latin typeface="+mn-lt"/>
              <a:ea typeface="+mn-ea"/>
              <a:cs typeface="Arial" panose="020B0604020202020204" pitchFamily="34" charset="0"/>
            </a:endParaRPr>
          </a:p>
          <a:p>
            <a:pPr marL="285750" indent="-285750">
              <a:lnSpc>
                <a:spcPct val="120000"/>
              </a:lnSpc>
              <a:buFont typeface="Wingdings" panose="05000000000000000000" pitchFamily="2" charset="2"/>
              <a:buChar char="Ø"/>
              <a:defRPr/>
            </a:pPr>
            <a:r>
              <a:rPr lang="en-US" altLang="zh-CN" sz="1350" dirty="0">
                <a:solidFill>
                  <a:schemeClr val="tx1">
                    <a:lumMod val="65000"/>
                    <a:lumOff val="35000"/>
                  </a:schemeClr>
                </a:solidFill>
                <a:latin typeface="+mn-lt"/>
                <a:ea typeface="+mn-ea"/>
                <a:cs typeface="Arial" panose="020B0604020202020204" pitchFamily="34" charset="0"/>
              </a:rPr>
              <a:t>2016</a:t>
            </a:r>
            <a:r>
              <a:rPr lang="zh-CN" altLang="en-US" sz="1350" dirty="0">
                <a:solidFill>
                  <a:schemeClr val="tx1">
                    <a:lumMod val="65000"/>
                    <a:lumOff val="35000"/>
                  </a:schemeClr>
                </a:solidFill>
                <a:latin typeface="+mn-lt"/>
                <a:ea typeface="+mn-ea"/>
                <a:cs typeface="Arial" panose="020B0604020202020204" pitchFamily="34" charset="0"/>
              </a:rPr>
              <a:t>年已对接</a:t>
            </a:r>
            <a:r>
              <a:rPr lang="en-US" altLang="zh-CN" sz="1350" dirty="0">
                <a:solidFill>
                  <a:schemeClr val="tx1">
                    <a:lumMod val="65000"/>
                    <a:lumOff val="35000"/>
                  </a:schemeClr>
                </a:solidFill>
                <a:latin typeface="+mn-lt"/>
                <a:ea typeface="+mn-ea"/>
                <a:cs typeface="Arial" panose="020B0604020202020204" pitchFamily="34" charset="0"/>
              </a:rPr>
              <a:t>26</a:t>
            </a:r>
            <a:r>
              <a:rPr lang="zh-CN" altLang="en-US" sz="1350" dirty="0">
                <a:solidFill>
                  <a:schemeClr val="tx1">
                    <a:lumMod val="65000"/>
                    <a:lumOff val="35000"/>
                  </a:schemeClr>
                </a:solidFill>
                <a:latin typeface="+mn-lt"/>
                <a:ea typeface="+mn-ea"/>
                <a:cs typeface="Arial" panose="020B0604020202020204" pitchFamily="34" charset="0"/>
              </a:rPr>
              <a:t>省，</a:t>
            </a:r>
            <a:r>
              <a:rPr lang="en-US" altLang="zh-CN" sz="1350" dirty="0">
                <a:solidFill>
                  <a:schemeClr val="tx1">
                    <a:lumMod val="65000"/>
                    <a:lumOff val="35000"/>
                  </a:schemeClr>
                </a:solidFill>
                <a:latin typeface="+mn-lt"/>
                <a:ea typeface="+mn-ea"/>
                <a:cs typeface="Arial" panose="020B0604020202020204" pitchFamily="34" charset="0"/>
              </a:rPr>
              <a:t>2017</a:t>
            </a:r>
            <a:r>
              <a:rPr lang="zh-CN" altLang="en-US" sz="1350" dirty="0">
                <a:solidFill>
                  <a:schemeClr val="tx1">
                    <a:lumMod val="65000"/>
                    <a:lumOff val="35000"/>
                  </a:schemeClr>
                </a:solidFill>
                <a:latin typeface="+mn-lt"/>
                <a:ea typeface="+mn-ea"/>
                <a:cs typeface="Arial" panose="020B0604020202020204" pitchFamily="34" charset="0"/>
              </a:rPr>
              <a:t>年总部一级平台计划与未对接的</a:t>
            </a:r>
            <a:r>
              <a:rPr lang="en-US" altLang="zh-CN" sz="1350" dirty="0">
                <a:solidFill>
                  <a:schemeClr val="tx1">
                    <a:lumMod val="65000"/>
                    <a:lumOff val="35000"/>
                  </a:schemeClr>
                </a:solidFill>
                <a:latin typeface="+mn-lt"/>
                <a:ea typeface="+mn-ea"/>
                <a:cs typeface="Arial" panose="020B0604020202020204" pitchFamily="34" charset="0"/>
              </a:rPr>
              <a:t>5</a:t>
            </a:r>
            <a:r>
              <a:rPr lang="zh-CN" altLang="en-US" sz="1350" dirty="0">
                <a:solidFill>
                  <a:schemeClr val="tx1">
                    <a:lumMod val="65000"/>
                    <a:lumOff val="35000"/>
                  </a:schemeClr>
                </a:solidFill>
                <a:latin typeface="+mn-lt"/>
                <a:ea typeface="+mn-ea"/>
                <a:cs typeface="Arial" panose="020B0604020202020204" pitchFamily="34" charset="0"/>
              </a:rPr>
              <a:t>省（天津、黑龙江、宁夏、贵州、海南）进行对接。</a:t>
            </a:r>
          </a:p>
        </p:txBody>
      </p:sp>
      <p:sp>
        <p:nvSpPr>
          <p:cNvPr id="125" name="MH_Text_3"/>
          <p:cNvSpPr txBox="1">
            <a:spLocks noChangeArrowheads="1"/>
          </p:cNvSpPr>
          <p:nvPr>
            <p:custDataLst>
              <p:tags r:id="rId3"/>
            </p:custDataLst>
          </p:nvPr>
        </p:nvSpPr>
        <p:spPr bwMode="auto">
          <a:xfrm>
            <a:off x="6444208" y="2499990"/>
            <a:ext cx="2196000" cy="223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285750" indent="-285750">
              <a:lnSpc>
                <a:spcPct val="150000"/>
              </a:lnSpc>
              <a:buFont typeface="Wingdings" panose="05000000000000000000" pitchFamily="2" charset="2"/>
              <a:buChar char="Ø"/>
              <a:defRPr/>
            </a:pPr>
            <a:r>
              <a:rPr lang="zh-CN" altLang="en-US" sz="1350" dirty="0">
                <a:solidFill>
                  <a:schemeClr val="tx1">
                    <a:lumMod val="65000"/>
                    <a:lumOff val="35000"/>
                  </a:schemeClr>
                </a:solidFill>
                <a:latin typeface="+mn-lt"/>
                <a:ea typeface="+mn-ea"/>
                <a:cs typeface="Arial" panose="020B0604020202020204" pitchFamily="34" charset="0"/>
              </a:rPr>
              <a:t>通过总部云化平台实现总部数据与省分数据融合，结合总部基线能力</a:t>
            </a:r>
            <a:r>
              <a:rPr lang="en-US" altLang="zh-CN" sz="1350" dirty="0">
                <a:solidFill>
                  <a:schemeClr val="tx1">
                    <a:lumMod val="65000"/>
                    <a:lumOff val="35000"/>
                  </a:schemeClr>
                </a:solidFill>
                <a:latin typeface="+mn-lt"/>
                <a:ea typeface="+mn-ea"/>
                <a:cs typeface="Arial" panose="020B0604020202020204" pitchFamily="34" charset="0"/>
              </a:rPr>
              <a:t>+</a:t>
            </a:r>
            <a:r>
              <a:rPr lang="zh-CN" altLang="en-US" sz="1350" dirty="0">
                <a:solidFill>
                  <a:schemeClr val="tx1">
                    <a:lumMod val="65000"/>
                    <a:lumOff val="35000"/>
                  </a:schemeClr>
                </a:solidFill>
                <a:latin typeface="+mn-lt"/>
                <a:ea typeface="+mn-ea"/>
                <a:cs typeface="Arial" panose="020B0604020202020204" pitchFamily="34" charset="0"/>
              </a:rPr>
              <a:t>省分订制开发，营销可到一线网格，实现营销办理全贯通。</a:t>
            </a:r>
            <a:endParaRPr lang="en-US" altLang="zh-CN" sz="1350" dirty="0">
              <a:solidFill>
                <a:schemeClr val="tx1">
                  <a:lumMod val="65000"/>
                  <a:lumOff val="35000"/>
                </a:schemeClr>
              </a:solidFill>
              <a:latin typeface="+mn-lt"/>
              <a:ea typeface="+mn-ea"/>
              <a:cs typeface="Arial" panose="020B0604020202020204" pitchFamily="34" charset="0"/>
            </a:endParaRPr>
          </a:p>
          <a:p>
            <a:pPr marL="285750" indent="-285750">
              <a:lnSpc>
                <a:spcPct val="150000"/>
              </a:lnSpc>
              <a:buFont typeface="Wingdings" panose="05000000000000000000" pitchFamily="2" charset="2"/>
              <a:buChar char="Ø"/>
              <a:defRPr/>
            </a:pPr>
            <a:r>
              <a:rPr lang="en-US" altLang="zh-CN" sz="1350" dirty="0">
                <a:solidFill>
                  <a:schemeClr val="tx1">
                    <a:lumMod val="65000"/>
                    <a:lumOff val="35000"/>
                  </a:schemeClr>
                </a:solidFill>
                <a:latin typeface="+mn-lt"/>
                <a:ea typeface="+mn-ea"/>
                <a:cs typeface="Arial" panose="020B0604020202020204" pitchFamily="34" charset="0"/>
              </a:rPr>
              <a:t>2017</a:t>
            </a:r>
            <a:r>
              <a:rPr lang="zh-CN" altLang="en-US" sz="1350" dirty="0">
                <a:solidFill>
                  <a:schemeClr val="tx1">
                    <a:lumMod val="65000"/>
                    <a:lumOff val="35000"/>
                  </a:schemeClr>
                </a:solidFill>
                <a:latin typeface="+mn-lt"/>
                <a:ea typeface="+mn-ea"/>
                <a:cs typeface="Arial" panose="020B0604020202020204" pitchFamily="34" charset="0"/>
              </a:rPr>
              <a:t>年计划实施</a:t>
            </a:r>
            <a:r>
              <a:rPr lang="en-US" altLang="zh-CN" sz="1350" dirty="0">
                <a:solidFill>
                  <a:schemeClr val="tx1">
                    <a:lumMod val="65000"/>
                    <a:lumOff val="35000"/>
                  </a:schemeClr>
                </a:solidFill>
                <a:latin typeface="+mn-lt"/>
                <a:ea typeface="+mn-ea"/>
                <a:cs typeface="Arial" panose="020B0604020202020204" pitchFamily="34" charset="0"/>
              </a:rPr>
              <a:t>6</a:t>
            </a:r>
            <a:r>
              <a:rPr lang="zh-CN" altLang="en-US" sz="1350" dirty="0">
                <a:solidFill>
                  <a:schemeClr val="tx1">
                    <a:lumMod val="65000"/>
                    <a:lumOff val="35000"/>
                  </a:schemeClr>
                </a:solidFill>
                <a:latin typeface="+mn-lt"/>
                <a:ea typeface="+mn-ea"/>
                <a:cs typeface="Arial" panose="020B0604020202020204" pitchFamily="34" charset="0"/>
              </a:rPr>
              <a:t>个省。</a:t>
            </a:r>
          </a:p>
        </p:txBody>
      </p:sp>
      <p:sp>
        <p:nvSpPr>
          <p:cNvPr id="127" name="加号 126"/>
          <p:cNvSpPr/>
          <p:nvPr/>
        </p:nvSpPr>
        <p:spPr bwMode="auto">
          <a:xfrm>
            <a:off x="2483768" y="1404138"/>
            <a:ext cx="864096" cy="790985"/>
          </a:xfrm>
          <a:prstGeom prst="mathPlus">
            <a:avLst/>
          </a:prstGeom>
          <a:solidFill>
            <a:schemeClr val="accent5">
              <a:lumMod val="75000"/>
            </a:schemeClr>
          </a:solidFill>
          <a:ln w="9525" cap="flat" cmpd="sng" algn="ctr">
            <a:noFill/>
            <a:prstDash val="solid"/>
            <a:round/>
            <a:headEnd type="none" w="med" len="med"/>
            <a:tailEnd type="none" w="med" len="med"/>
          </a:ln>
        </p:spPr>
        <p:txBody>
          <a:bodyPr wrap="none" rtlCol="0" anchor="ctr"/>
          <a:lstStyle/>
          <a:p>
            <a:pPr algn="ctr" fontAlgn="base">
              <a:spcBef>
                <a:spcPct val="0"/>
              </a:spcBef>
              <a:spcAft>
                <a:spcPct val="0"/>
              </a:spcAft>
            </a:pPr>
            <a:endParaRPr lang="zh-CN" altLang="en-US" sz="1500" dirty="0">
              <a:solidFill>
                <a:srgbClr val="FFFFFF"/>
              </a:solidFill>
              <a:latin typeface="微软雅黑" panose="020B0503020204020204" pitchFamily="34" charset="-122"/>
              <a:ea typeface="微软雅黑" panose="020B0503020204020204" pitchFamily="34" charset="-122"/>
            </a:endParaRPr>
          </a:p>
        </p:txBody>
      </p:sp>
      <p:sp>
        <p:nvSpPr>
          <p:cNvPr id="128" name="加号 127"/>
          <p:cNvSpPr/>
          <p:nvPr/>
        </p:nvSpPr>
        <p:spPr bwMode="auto">
          <a:xfrm>
            <a:off x="5535261" y="1404137"/>
            <a:ext cx="864096" cy="790985"/>
          </a:xfrm>
          <a:prstGeom prst="mathPlus">
            <a:avLst/>
          </a:prstGeom>
          <a:solidFill>
            <a:schemeClr val="accent5">
              <a:lumMod val="75000"/>
            </a:schemeClr>
          </a:solidFill>
          <a:ln w="9525" cap="flat" cmpd="sng" algn="ctr">
            <a:noFill/>
            <a:prstDash val="solid"/>
            <a:round/>
            <a:headEnd type="none" w="med" len="med"/>
            <a:tailEnd type="none" w="med" len="med"/>
          </a:ln>
        </p:spPr>
        <p:txBody>
          <a:bodyPr wrap="none" rtlCol="0" anchor="ctr"/>
          <a:lstStyle/>
          <a:p>
            <a:pPr algn="ctr" fontAlgn="base">
              <a:spcBef>
                <a:spcPct val="0"/>
              </a:spcBef>
              <a:spcAft>
                <a:spcPct val="0"/>
              </a:spcAft>
            </a:pPr>
            <a:endParaRPr lang="zh-CN" altLang="en-US" sz="15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79514" y="1083101"/>
            <a:ext cx="4248472" cy="3381691"/>
          </a:xfrm>
          <a:prstGeom prst="rect">
            <a:avLst/>
          </a:prstGeom>
          <a:ln>
            <a:solidFill>
              <a:srgbClr val="C00000"/>
            </a:solidFill>
          </a:ln>
        </p:spPr>
        <p:txBody>
          <a:bodyPr wrap="square" lIns="91434" tIns="45717" rIns="91434" bIns="45717">
            <a:spAutoFit/>
          </a:bodyPr>
          <a:lstStyle/>
          <a:p>
            <a:pPr marL="171450" indent="-171450">
              <a:lnSpc>
                <a:spcPct val="150000"/>
              </a:lnSpc>
              <a:buClr>
                <a:srgbClr val="C00000"/>
              </a:buClr>
              <a:buFont typeface="Wingdings" panose="05000000000000000000" pitchFamily="2" charset="2"/>
              <a:buChar char="p"/>
            </a:pPr>
            <a:endParaRPr lang="en-US" altLang="zh-CN" sz="1400" b="1" dirty="0"/>
          </a:p>
          <a:p>
            <a:pPr marL="171450" indent="-171450">
              <a:lnSpc>
                <a:spcPct val="150000"/>
              </a:lnSpc>
              <a:buClr>
                <a:srgbClr val="C00000"/>
              </a:buClr>
              <a:buFont typeface="Wingdings" panose="05000000000000000000" pitchFamily="2" charset="2"/>
              <a:buChar char="p"/>
            </a:pPr>
            <a:r>
              <a:rPr lang="zh-CN" altLang="en-US" sz="1400" b="1" dirty="0"/>
              <a:t>多级运营体系</a:t>
            </a:r>
            <a:endParaRPr lang="en-US" altLang="zh-CN" sz="1400" b="1" dirty="0"/>
          </a:p>
          <a:p>
            <a:pPr marL="171450" indent="-171450">
              <a:lnSpc>
                <a:spcPct val="150000"/>
              </a:lnSpc>
              <a:buClr>
                <a:srgbClr val="C00000"/>
              </a:buClr>
              <a:buFont typeface="Wingdings" panose="05000000000000000000" pitchFamily="2" charset="2"/>
              <a:buChar char="p"/>
            </a:pPr>
            <a:endParaRPr lang="zh-CN" altLang="en-US" sz="1400" dirty="0"/>
          </a:p>
          <a:p>
            <a:pPr marL="171450" indent="-171450">
              <a:lnSpc>
                <a:spcPct val="150000"/>
              </a:lnSpc>
              <a:buClr>
                <a:srgbClr val="C00000"/>
              </a:buClr>
              <a:buFont typeface="Wingdings" panose="05000000000000000000" pitchFamily="2" charset="2"/>
              <a:buChar char="Ø"/>
            </a:pPr>
            <a:r>
              <a:rPr lang="zh-CN" altLang="en-US" sz="1400" dirty="0"/>
              <a:t>省、市、区县、网格多层级营销策划支撑</a:t>
            </a:r>
          </a:p>
          <a:p>
            <a:pPr>
              <a:lnSpc>
                <a:spcPct val="150000"/>
              </a:lnSpc>
              <a:buClr>
                <a:srgbClr val="C00000"/>
              </a:buClr>
            </a:pPr>
            <a:endParaRPr lang="en-US" altLang="zh-CN" sz="1400" dirty="0"/>
          </a:p>
          <a:p>
            <a:pPr marL="171450" indent="-171450">
              <a:lnSpc>
                <a:spcPct val="150000"/>
              </a:lnSpc>
              <a:buClr>
                <a:srgbClr val="C00000"/>
              </a:buClr>
              <a:buFont typeface="Wingdings" panose="05000000000000000000" pitchFamily="2" charset="2"/>
              <a:buChar char="p"/>
            </a:pPr>
            <a:r>
              <a:rPr lang="zh-CN" altLang="en-US" sz="1400" b="1" dirty="0"/>
              <a:t>四大营销体系</a:t>
            </a:r>
            <a:endParaRPr lang="zh-CN" altLang="en-US" sz="1400" dirty="0"/>
          </a:p>
          <a:p>
            <a:pPr marL="171450" indent="-171450">
              <a:lnSpc>
                <a:spcPct val="150000"/>
              </a:lnSpc>
              <a:buClr>
                <a:srgbClr val="C00000"/>
              </a:buClr>
              <a:buFont typeface="Wingdings" panose="05000000000000000000" pitchFamily="2" charset="2"/>
              <a:buChar char="Ø"/>
            </a:pPr>
            <a:r>
              <a:rPr lang="zh-CN" altLang="en-US" sz="1400" dirty="0"/>
              <a:t>常规性营销维系活动体系</a:t>
            </a:r>
            <a:endParaRPr lang="en-US" altLang="zh-CN" sz="1400" dirty="0"/>
          </a:p>
          <a:p>
            <a:pPr marL="171450" indent="-171450">
              <a:lnSpc>
                <a:spcPct val="150000"/>
              </a:lnSpc>
              <a:buClr>
                <a:srgbClr val="C00000"/>
              </a:buClr>
              <a:buFont typeface="Wingdings" panose="05000000000000000000" pitchFamily="2" charset="2"/>
              <a:buChar char="Ø"/>
            </a:pPr>
            <a:r>
              <a:rPr lang="zh-CN" altLang="en-US" sz="1400" dirty="0"/>
              <a:t>基于事件触发的场景化智能营销体系</a:t>
            </a:r>
            <a:endParaRPr lang="en-US" altLang="zh-CN" sz="1400" dirty="0"/>
          </a:p>
          <a:p>
            <a:pPr marL="171450" indent="-171450">
              <a:lnSpc>
                <a:spcPct val="150000"/>
              </a:lnSpc>
              <a:buClr>
                <a:srgbClr val="C00000"/>
              </a:buClr>
              <a:buFont typeface="Wingdings" panose="05000000000000000000" pitchFamily="2" charset="2"/>
              <a:buChar char="Ø"/>
            </a:pPr>
            <a:r>
              <a:rPr lang="zh-CN" altLang="en-US" sz="1400" dirty="0"/>
              <a:t>基于微信公众号的互联网化营销体系</a:t>
            </a:r>
          </a:p>
          <a:p>
            <a:pPr marL="171450" indent="-171450">
              <a:lnSpc>
                <a:spcPct val="150000"/>
              </a:lnSpc>
              <a:buClr>
                <a:srgbClr val="C00000"/>
              </a:buClr>
              <a:buFont typeface="Wingdings" panose="05000000000000000000" pitchFamily="2" charset="2"/>
              <a:buChar char="Ø"/>
            </a:pPr>
            <a:r>
              <a:rPr lang="zh-CN" altLang="en-US" sz="1400" dirty="0"/>
              <a:t>基于异网用户的营销体系</a:t>
            </a:r>
            <a:endParaRPr lang="en-US" altLang="zh-CN" sz="1400" dirty="0"/>
          </a:p>
        </p:txBody>
      </p:sp>
      <p:sp>
        <p:nvSpPr>
          <p:cNvPr id="27" name="标题 1"/>
          <p:cNvSpPr>
            <a:spLocks noGrp="1"/>
          </p:cNvSpPr>
          <p:nvPr>
            <p:ph type="title"/>
          </p:nvPr>
        </p:nvSpPr>
        <p:spPr>
          <a:xfrm>
            <a:off x="611560" y="108354"/>
            <a:ext cx="6804744" cy="486965"/>
          </a:xfrm>
        </p:spPr>
        <p:txBody>
          <a:bodyPr/>
          <a:lstStyle/>
          <a:p>
            <a:r>
              <a:rPr lang="zh-CN" altLang="en-US" dirty="0" smtClean="0"/>
              <a:t>总体概述</a:t>
            </a:r>
            <a:endParaRPr lang="zh-CN" altLang="en-US" dirty="0"/>
          </a:p>
        </p:txBody>
      </p:sp>
      <p:sp>
        <p:nvSpPr>
          <p:cNvPr id="31" name="矩形 30"/>
          <p:cNvSpPr/>
          <p:nvPr/>
        </p:nvSpPr>
        <p:spPr>
          <a:xfrm>
            <a:off x="1763688" y="843558"/>
            <a:ext cx="864096" cy="360040"/>
          </a:xfrm>
          <a:prstGeom prst="rect">
            <a:avLst/>
          </a:prstGeom>
          <a:solidFill>
            <a:srgbClr val="C00000"/>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6" tIns="45718" rIns="91436" bIns="45718" rtlCol="0" anchor="t" anchorCtr="0"/>
          <a:lstStyle/>
          <a:p>
            <a:pPr algn="ctr">
              <a:lnSpc>
                <a:spcPct val="150000"/>
              </a:lnSpc>
              <a:buClr>
                <a:srgbClr val="C00000"/>
              </a:buClr>
            </a:pPr>
            <a:r>
              <a:rPr lang="zh-CN" altLang="en-US" sz="1200" b="1" dirty="0">
                <a:solidFill>
                  <a:schemeClr val="bg1"/>
                </a:solidFill>
              </a:rPr>
              <a:t>业务支撑</a:t>
            </a:r>
          </a:p>
        </p:txBody>
      </p:sp>
      <p:sp>
        <p:nvSpPr>
          <p:cNvPr id="32" name="矩形 31"/>
          <p:cNvSpPr/>
          <p:nvPr/>
        </p:nvSpPr>
        <p:spPr>
          <a:xfrm>
            <a:off x="4716018" y="1083101"/>
            <a:ext cx="4248472" cy="3381691"/>
          </a:xfrm>
          <a:prstGeom prst="rect">
            <a:avLst/>
          </a:prstGeom>
          <a:ln>
            <a:solidFill>
              <a:srgbClr val="C00000"/>
            </a:solidFill>
          </a:ln>
        </p:spPr>
        <p:txBody>
          <a:bodyPr wrap="square" lIns="91434" tIns="45717" rIns="91434" bIns="45717">
            <a:spAutoFit/>
          </a:bodyPr>
          <a:lstStyle/>
          <a:p>
            <a:pPr marL="285750" indent="-285750">
              <a:lnSpc>
                <a:spcPct val="150000"/>
              </a:lnSpc>
              <a:buClr>
                <a:srgbClr val="C00000"/>
              </a:buClr>
              <a:buFont typeface="Wingdings" panose="05000000000000000000" pitchFamily="2" charset="2"/>
              <a:buChar char="p"/>
            </a:pPr>
            <a:endParaRPr lang="en-US" altLang="zh-CN" sz="1400" dirty="0"/>
          </a:p>
          <a:p>
            <a:pPr marL="285750" indent="-285750">
              <a:lnSpc>
                <a:spcPct val="150000"/>
              </a:lnSpc>
              <a:buClr>
                <a:srgbClr val="C00000"/>
              </a:buClr>
              <a:buFont typeface="Wingdings" panose="05000000000000000000" pitchFamily="2" charset="2"/>
              <a:buChar char="p"/>
            </a:pPr>
            <a:r>
              <a:rPr lang="zh-CN" altLang="en-US" sz="1400" dirty="0"/>
              <a:t>数据资源：整合集团、省分数据资源（标签库、模型数据、实时数据），实现数据价值最大化</a:t>
            </a:r>
            <a:endParaRPr lang="en-US" altLang="zh-CN" sz="1400" dirty="0"/>
          </a:p>
          <a:p>
            <a:pPr marL="285750" indent="-285750">
              <a:lnSpc>
                <a:spcPct val="150000"/>
              </a:lnSpc>
              <a:buClr>
                <a:srgbClr val="C00000"/>
              </a:buClr>
              <a:buFont typeface="Wingdings" panose="05000000000000000000" pitchFamily="2" charset="2"/>
              <a:buChar char="p"/>
            </a:pPr>
            <a:endParaRPr lang="zh-CN" altLang="en-US" sz="1400" dirty="0"/>
          </a:p>
          <a:p>
            <a:pPr marL="285750" indent="-285750">
              <a:lnSpc>
                <a:spcPct val="150000"/>
              </a:lnSpc>
              <a:buClr>
                <a:srgbClr val="C00000"/>
              </a:buClr>
              <a:buFont typeface="Wingdings" panose="05000000000000000000" pitchFamily="2" charset="2"/>
              <a:buChar char="p"/>
            </a:pPr>
            <a:r>
              <a:rPr lang="zh-CN" altLang="en-US" sz="1400" dirty="0"/>
              <a:t>渠道触点：整合线上、线下渠道，实现多触点营销（短信、微信公众号、手厅、网厅、沃视窗、客户经理、助销弹窗）</a:t>
            </a:r>
            <a:endParaRPr lang="en-US" altLang="zh-CN" sz="1400" dirty="0"/>
          </a:p>
          <a:p>
            <a:pPr marL="285750" indent="-285750">
              <a:lnSpc>
                <a:spcPct val="150000"/>
              </a:lnSpc>
              <a:buClr>
                <a:srgbClr val="C00000"/>
              </a:buClr>
              <a:buFont typeface="Wingdings" panose="05000000000000000000" pitchFamily="2" charset="2"/>
              <a:buChar char="p"/>
            </a:pPr>
            <a:endParaRPr lang="en-US" altLang="zh-CN" sz="1400" dirty="0"/>
          </a:p>
          <a:p>
            <a:pPr marL="285750" indent="-285750">
              <a:lnSpc>
                <a:spcPct val="150000"/>
              </a:lnSpc>
              <a:buClr>
                <a:srgbClr val="C00000"/>
              </a:buClr>
              <a:buFont typeface="Wingdings" panose="05000000000000000000" pitchFamily="2" charset="2"/>
              <a:buChar char="p"/>
            </a:pPr>
            <a:r>
              <a:rPr lang="zh-CN" altLang="en-US" sz="1400" dirty="0"/>
              <a:t>渠道触点协同：支撑渠道接触频次设置，避免对用户多次打扰</a:t>
            </a:r>
          </a:p>
        </p:txBody>
      </p:sp>
      <p:sp>
        <p:nvSpPr>
          <p:cNvPr id="33" name="矩形 32"/>
          <p:cNvSpPr/>
          <p:nvPr/>
        </p:nvSpPr>
        <p:spPr>
          <a:xfrm>
            <a:off x="6588224" y="843558"/>
            <a:ext cx="864096" cy="360040"/>
          </a:xfrm>
          <a:prstGeom prst="rect">
            <a:avLst/>
          </a:prstGeom>
          <a:solidFill>
            <a:srgbClr val="C00000"/>
          </a:solidFill>
          <a:ln w="9525">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6" tIns="45718" rIns="91436" bIns="45718" rtlCol="0" anchor="t" anchorCtr="0"/>
          <a:lstStyle/>
          <a:p>
            <a:pPr algn="ctr">
              <a:lnSpc>
                <a:spcPct val="150000"/>
              </a:lnSpc>
              <a:buClr>
                <a:srgbClr val="C00000"/>
              </a:buClr>
            </a:pPr>
            <a:r>
              <a:rPr lang="zh-CN" altLang="en-US" sz="1200" b="1" dirty="0">
                <a:solidFill>
                  <a:schemeClr val="bg1"/>
                </a:solidFill>
              </a:rPr>
              <a:t>平台优势</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组 44"/>
          <p:cNvGrpSpPr/>
          <p:nvPr/>
        </p:nvGrpSpPr>
        <p:grpSpPr>
          <a:xfrm>
            <a:off x="814979" y="1078050"/>
            <a:ext cx="1667978" cy="1216378"/>
            <a:chOff x="209861" y="744511"/>
            <a:chExt cx="2733207" cy="2148590"/>
          </a:xfrm>
        </p:grpSpPr>
        <p:sp>
          <p:nvSpPr>
            <p:cNvPr id="129" name="矩形 128"/>
            <p:cNvSpPr/>
            <p:nvPr/>
          </p:nvSpPr>
          <p:spPr>
            <a:xfrm>
              <a:off x="209861" y="744511"/>
              <a:ext cx="2428407" cy="1843790"/>
            </a:xfrm>
            <a:prstGeom prst="rect">
              <a:avLst/>
            </a:prstGeom>
            <a:solidFill>
              <a:srgbClr val="4BACC6"/>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1350" dirty="0"/>
                <a:t>单体应用</a:t>
              </a:r>
            </a:p>
          </p:txBody>
        </p:sp>
        <p:sp>
          <p:nvSpPr>
            <p:cNvPr id="130" name="矩形 129"/>
            <p:cNvSpPr/>
            <p:nvPr/>
          </p:nvSpPr>
          <p:spPr>
            <a:xfrm>
              <a:off x="362261" y="896911"/>
              <a:ext cx="2428407" cy="1843790"/>
            </a:xfrm>
            <a:prstGeom prst="rect">
              <a:avLst/>
            </a:prstGeom>
            <a:solidFill>
              <a:srgbClr val="4BACC6"/>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1350" dirty="0"/>
                <a:t>单体应用</a:t>
              </a:r>
            </a:p>
          </p:txBody>
        </p:sp>
        <p:sp>
          <p:nvSpPr>
            <p:cNvPr id="131" name="矩形 130"/>
            <p:cNvSpPr/>
            <p:nvPr/>
          </p:nvSpPr>
          <p:spPr>
            <a:xfrm>
              <a:off x="514661" y="1049311"/>
              <a:ext cx="2428407" cy="1843790"/>
            </a:xfrm>
            <a:prstGeom prst="rect">
              <a:avLst/>
            </a:prstGeom>
            <a:solidFill>
              <a:srgbClr val="4BACC6"/>
            </a:solid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1350" dirty="0"/>
                <a:t>活动营销</a:t>
              </a:r>
            </a:p>
          </p:txBody>
        </p:sp>
      </p:grpSp>
      <p:grpSp>
        <p:nvGrpSpPr>
          <p:cNvPr id="132" name="组 60"/>
          <p:cNvGrpSpPr/>
          <p:nvPr/>
        </p:nvGrpSpPr>
        <p:grpSpPr>
          <a:xfrm>
            <a:off x="3449145" y="1141272"/>
            <a:ext cx="2145774" cy="1222297"/>
            <a:chOff x="5064329" y="3239533"/>
            <a:chExt cx="2133212" cy="1638571"/>
          </a:xfrm>
          <a:solidFill>
            <a:srgbClr val="F2F2F2"/>
          </a:solidFill>
          <a:effectLst>
            <a:outerShdw blurRad="50800" dist="38100" dir="2700000" algn="tl" rotWithShape="0">
              <a:prstClr val="black">
                <a:alpha val="40000"/>
              </a:prstClr>
            </a:outerShdw>
          </a:effectLst>
        </p:grpSpPr>
        <p:sp>
          <p:nvSpPr>
            <p:cNvPr id="133" name="矩形 132"/>
            <p:cNvSpPr/>
            <p:nvPr/>
          </p:nvSpPr>
          <p:spPr>
            <a:xfrm>
              <a:off x="5064329" y="3239533"/>
              <a:ext cx="641186" cy="448393"/>
            </a:xfrm>
            <a:prstGeom prst="rect">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900" dirty="0">
                  <a:solidFill>
                    <a:schemeClr val="tx1"/>
                  </a:solidFill>
                </a:rPr>
                <a:t>活动策划</a:t>
              </a:r>
            </a:p>
          </p:txBody>
        </p:sp>
        <p:sp>
          <p:nvSpPr>
            <p:cNvPr id="134" name="矩形 133"/>
            <p:cNvSpPr/>
            <p:nvPr/>
          </p:nvSpPr>
          <p:spPr>
            <a:xfrm>
              <a:off x="5064329" y="3829086"/>
              <a:ext cx="641186" cy="431785"/>
            </a:xfrm>
            <a:prstGeom prst="rect">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900" dirty="0">
                  <a:solidFill>
                    <a:schemeClr val="tx1"/>
                  </a:solidFill>
                </a:rPr>
                <a:t>政策管理</a:t>
              </a:r>
            </a:p>
          </p:txBody>
        </p:sp>
        <p:sp>
          <p:nvSpPr>
            <p:cNvPr id="135" name="矩形 134"/>
            <p:cNvSpPr/>
            <p:nvPr/>
          </p:nvSpPr>
          <p:spPr>
            <a:xfrm>
              <a:off x="5064329" y="4429711"/>
              <a:ext cx="641186" cy="448393"/>
            </a:xfrm>
            <a:prstGeom prst="rect">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900" dirty="0">
                  <a:solidFill>
                    <a:schemeClr val="tx1"/>
                  </a:solidFill>
                </a:rPr>
                <a:t>渠道配置</a:t>
              </a:r>
            </a:p>
          </p:txBody>
        </p:sp>
        <p:sp>
          <p:nvSpPr>
            <p:cNvPr id="136" name="矩形 135"/>
            <p:cNvSpPr/>
            <p:nvPr/>
          </p:nvSpPr>
          <p:spPr>
            <a:xfrm>
              <a:off x="5810343" y="3239534"/>
              <a:ext cx="641186" cy="448393"/>
            </a:xfrm>
            <a:prstGeom prst="rect">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900" dirty="0">
                  <a:solidFill>
                    <a:schemeClr val="tx1"/>
                  </a:solidFill>
                </a:rPr>
                <a:t>活动审批</a:t>
              </a:r>
            </a:p>
          </p:txBody>
        </p:sp>
        <p:sp>
          <p:nvSpPr>
            <p:cNvPr id="137" name="矩形 136"/>
            <p:cNvSpPr/>
            <p:nvPr/>
          </p:nvSpPr>
          <p:spPr>
            <a:xfrm>
              <a:off x="5810343" y="3829087"/>
              <a:ext cx="641186" cy="431785"/>
            </a:xfrm>
            <a:prstGeom prst="rect">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900" dirty="0">
                  <a:solidFill>
                    <a:schemeClr val="tx1"/>
                  </a:solidFill>
                </a:rPr>
                <a:t>活动列表</a:t>
              </a:r>
            </a:p>
          </p:txBody>
        </p:sp>
        <p:sp>
          <p:nvSpPr>
            <p:cNvPr id="138" name="矩形 137"/>
            <p:cNvSpPr/>
            <p:nvPr/>
          </p:nvSpPr>
          <p:spPr>
            <a:xfrm>
              <a:off x="5810341" y="4427403"/>
              <a:ext cx="641186" cy="448393"/>
            </a:xfrm>
            <a:prstGeom prst="rect">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900" dirty="0">
                  <a:solidFill>
                    <a:schemeClr val="tx1"/>
                  </a:solidFill>
                </a:rPr>
                <a:t>成功标准类型管理</a:t>
              </a:r>
            </a:p>
          </p:txBody>
        </p:sp>
        <p:sp>
          <p:nvSpPr>
            <p:cNvPr id="139" name="矩形 138"/>
            <p:cNvSpPr/>
            <p:nvPr/>
          </p:nvSpPr>
          <p:spPr>
            <a:xfrm>
              <a:off x="6556355" y="3239534"/>
              <a:ext cx="641186" cy="448393"/>
            </a:xfrm>
            <a:prstGeom prst="rect">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900" dirty="0">
                  <a:solidFill>
                    <a:schemeClr val="tx1"/>
                  </a:solidFill>
                </a:rPr>
                <a:t>任务总览</a:t>
              </a:r>
            </a:p>
          </p:txBody>
        </p:sp>
        <p:sp>
          <p:nvSpPr>
            <p:cNvPr id="140" name="矩形 139"/>
            <p:cNvSpPr/>
            <p:nvPr/>
          </p:nvSpPr>
          <p:spPr>
            <a:xfrm>
              <a:off x="6556355" y="3829086"/>
              <a:ext cx="641186" cy="431785"/>
            </a:xfrm>
            <a:prstGeom prst="rect">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900" dirty="0">
                  <a:solidFill>
                    <a:schemeClr val="tx1"/>
                  </a:solidFill>
                </a:rPr>
                <a:t>活动跟踪</a:t>
              </a:r>
            </a:p>
          </p:txBody>
        </p:sp>
        <p:sp>
          <p:nvSpPr>
            <p:cNvPr id="141" name="矩形 140"/>
            <p:cNvSpPr/>
            <p:nvPr/>
          </p:nvSpPr>
          <p:spPr>
            <a:xfrm>
              <a:off x="6556351" y="4429706"/>
              <a:ext cx="641186" cy="448393"/>
            </a:xfrm>
            <a:prstGeom prst="rect">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900" dirty="0">
                  <a:solidFill>
                    <a:schemeClr val="tx1"/>
                  </a:solidFill>
                </a:rPr>
                <a:t>活动主题维护</a:t>
              </a:r>
            </a:p>
          </p:txBody>
        </p:sp>
      </p:grpSp>
      <p:grpSp>
        <p:nvGrpSpPr>
          <p:cNvPr id="7" name="组合 6"/>
          <p:cNvGrpSpPr/>
          <p:nvPr/>
        </p:nvGrpSpPr>
        <p:grpSpPr>
          <a:xfrm>
            <a:off x="6470152" y="1298003"/>
            <a:ext cx="2047259" cy="2052695"/>
            <a:chOff x="6470152" y="1298004"/>
            <a:chExt cx="2062299" cy="1838680"/>
          </a:xfrm>
        </p:grpSpPr>
        <p:grpSp>
          <p:nvGrpSpPr>
            <p:cNvPr id="6" name="组合 5"/>
            <p:cNvGrpSpPr/>
            <p:nvPr/>
          </p:nvGrpSpPr>
          <p:grpSpPr>
            <a:xfrm>
              <a:off x="6470152" y="1298004"/>
              <a:ext cx="485286" cy="1814991"/>
              <a:chOff x="6470152" y="1298004"/>
              <a:chExt cx="485286" cy="1814991"/>
            </a:xfrm>
          </p:grpSpPr>
          <p:pic>
            <p:nvPicPr>
              <p:cNvPr id="154" name="图片 153"/>
              <p:cNvPicPr>
                <a:picLocks noChangeAspect="1"/>
              </p:cNvPicPr>
              <p:nvPr/>
            </p:nvPicPr>
            <p:blipFill>
              <a:blip r:embed="rId2" cstate="print"/>
              <a:stretch>
                <a:fillRect/>
              </a:stretch>
            </p:blipFill>
            <p:spPr>
              <a:xfrm>
                <a:off x="6470152" y="1298004"/>
                <a:ext cx="485286" cy="379089"/>
              </a:xfrm>
              <a:prstGeom prst="rect">
                <a:avLst/>
              </a:prstGeom>
              <a:noFill/>
              <a:ln w="12700">
                <a:solidFill>
                  <a:srgbClr val="FF0000"/>
                </a:solidFill>
                <a:prstDash val="dashDot"/>
              </a:ln>
            </p:spPr>
          </p:pic>
          <p:pic>
            <p:nvPicPr>
              <p:cNvPr id="155" name="图片 154"/>
              <p:cNvPicPr>
                <a:picLocks noChangeAspect="1"/>
              </p:cNvPicPr>
              <p:nvPr/>
            </p:nvPicPr>
            <p:blipFill>
              <a:blip r:embed="rId2" cstate="print"/>
              <a:stretch>
                <a:fillRect/>
              </a:stretch>
            </p:blipFill>
            <p:spPr>
              <a:xfrm>
                <a:off x="6470152" y="1780288"/>
                <a:ext cx="485286" cy="379089"/>
              </a:xfrm>
              <a:prstGeom prst="rect">
                <a:avLst/>
              </a:prstGeom>
              <a:noFill/>
              <a:ln w="12700">
                <a:solidFill>
                  <a:srgbClr val="FF0000"/>
                </a:solidFill>
                <a:prstDash val="dashDot"/>
              </a:ln>
            </p:spPr>
          </p:pic>
          <p:pic>
            <p:nvPicPr>
              <p:cNvPr id="156" name="图片 155"/>
              <p:cNvPicPr>
                <a:picLocks noChangeAspect="1"/>
              </p:cNvPicPr>
              <p:nvPr/>
            </p:nvPicPr>
            <p:blipFill>
              <a:blip r:embed="rId2" cstate="print"/>
              <a:stretch>
                <a:fillRect/>
              </a:stretch>
            </p:blipFill>
            <p:spPr>
              <a:xfrm>
                <a:off x="6470152" y="2260494"/>
                <a:ext cx="485286" cy="379089"/>
              </a:xfrm>
              <a:prstGeom prst="rect">
                <a:avLst/>
              </a:prstGeom>
              <a:noFill/>
              <a:ln w="12700">
                <a:solidFill>
                  <a:srgbClr val="FF0000"/>
                </a:solidFill>
                <a:prstDash val="dashDot"/>
              </a:ln>
            </p:spPr>
          </p:pic>
          <p:pic>
            <p:nvPicPr>
              <p:cNvPr id="157" name="图片 156"/>
              <p:cNvPicPr>
                <a:picLocks noChangeAspect="1"/>
              </p:cNvPicPr>
              <p:nvPr/>
            </p:nvPicPr>
            <p:blipFill>
              <a:blip r:embed="rId2" cstate="print"/>
              <a:stretch>
                <a:fillRect/>
              </a:stretch>
            </p:blipFill>
            <p:spPr>
              <a:xfrm>
                <a:off x="6470152" y="2733906"/>
                <a:ext cx="485286" cy="379089"/>
              </a:xfrm>
              <a:prstGeom prst="rect">
                <a:avLst/>
              </a:prstGeom>
              <a:noFill/>
              <a:ln w="12700">
                <a:solidFill>
                  <a:srgbClr val="FF0000"/>
                </a:solidFill>
                <a:prstDash val="dashDot"/>
              </a:ln>
            </p:spPr>
          </p:pic>
        </p:grpSp>
        <p:grpSp>
          <p:nvGrpSpPr>
            <p:cNvPr id="144" name="组 27"/>
            <p:cNvGrpSpPr/>
            <p:nvPr/>
          </p:nvGrpSpPr>
          <p:grpSpPr>
            <a:xfrm>
              <a:off x="7260089" y="1321693"/>
              <a:ext cx="485286" cy="1814991"/>
              <a:chOff x="7873102" y="213689"/>
              <a:chExt cx="506650" cy="2044671"/>
            </a:xfrm>
            <a:noFill/>
          </p:grpSpPr>
          <p:pic>
            <p:nvPicPr>
              <p:cNvPr id="150" name="图片 149"/>
              <p:cNvPicPr>
                <a:picLocks noChangeAspect="1"/>
              </p:cNvPicPr>
              <p:nvPr/>
            </p:nvPicPr>
            <p:blipFill>
              <a:blip r:embed="rId2" cstate="print"/>
              <a:stretch>
                <a:fillRect/>
              </a:stretch>
            </p:blipFill>
            <p:spPr>
              <a:xfrm>
                <a:off x="7873102" y="213689"/>
                <a:ext cx="506650" cy="427061"/>
              </a:xfrm>
              <a:prstGeom prst="rect">
                <a:avLst/>
              </a:prstGeom>
              <a:grpFill/>
              <a:ln w="12700">
                <a:solidFill>
                  <a:srgbClr val="FF0000"/>
                </a:solidFill>
                <a:prstDash val="dashDot"/>
              </a:ln>
            </p:spPr>
          </p:pic>
          <p:pic>
            <p:nvPicPr>
              <p:cNvPr id="151" name="图片 150"/>
              <p:cNvPicPr>
                <a:picLocks noChangeAspect="1"/>
              </p:cNvPicPr>
              <p:nvPr/>
            </p:nvPicPr>
            <p:blipFill>
              <a:blip r:embed="rId2" cstate="print"/>
              <a:stretch>
                <a:fillRect/>
              </a:stretch>
            </p:blipFill>
            <p:spPr>
              <a:xfrm>
                <a:off x="7873102" y="757004"/>
                <a:ext cx="506650" cy="427061"/>
              </a:xfrm>
              <a:prstGeom prst="rect">
                <a:avLst/>
              </a:prstGeom>
              <a:grpFill/>
              <a:ln w="12700">
                <a:solidFill>
                  <a:srgbClr val="FF0000"/>
                </a:solidFill>
                <a:prstDash val="dashDot"/>
              </a:ln>
            </p:spPr>
          </p:pic>
          <p:pic>
            <p:nvPicPr>
              <p:cNvPr id="152" name="图片 151"/>
              <p:cNvPicPr>
                <a:picLocks noChangeAspect="1"/>
              </p:cNvPicPr>
              <p:nvPr/>
            </p:nvPicPr>
            <p:blipFill>
              <a:blip r:embed="rId2" cstate="print"/>
              <a:stretch>
                <a:fillRect/>
              </a:stretch>
            </p:blipFill>
            <p:spPr>
              <a:xfrm>
                <a:off x="7873102" y="1297978"/>
                <a:ext cx="506650" cy="427061"/>
              </a:xfrm>
              <a:prstGeom prst="rect">
                <a:avLst/>
              </a:prstGeom>
              <a:grpFill/>
              <a:ln w="12700">
                <a:solidFill>
                  <a:srgbClr val="FF0000"/>
                </a:solidFill>
                <a:prstDash val="dashDot"/>
              </a:ln>
            </p:spPr>
          </p:pic>
          <p:pic>
            <p:nvPicPr>
              <p:cNvPr id="153" name="图片 152"/>
              <p:cNvPicPr>
                <a:picLocks noChangeAspect="1"/>
              </p:cNvPicPr>
              <p:nvPr/>
            </p:nvPicPr>
            <p:blipFill>
              <a:blip r:embed="rId2" cstate="print"/>
              <a:stretch>
                <a:fillRect/>
              </a:stretch>
            </p:blipFill>
            <p:spPr>
              <a:xfrm>
                <a:off x="7873102" y="1831299"/>
                <a:ext cx="506650" cy="427061"/>
              </a:xfrm>
              <a:prstGeom prst="rect">
                <a:avLst/>
              </a:prstGeom>
              <a:grpFill/>
              <a:ln w="12700">
                <a:solidFill>
                  <a:srgbClr val="FF0000"/>
                </a:solidFill>
                <a:prstDash val="dashDot"/>
              </a:ln>
            </p:spPr>
          </p:pic>
        </p:grpSp>
        <p:grpSp>
          <p:nvGrpSpPr>
            <p:cNvPr id="145" name="组 32"/>
            <p:cNvGrpSpPr/>
            <p:nvPr/>
          </p:nvGrpSpPr>
          <p:grpSpPr>
            <a:xfrm>
              <a:off x="8047165" y="1308939"/>
              <a:ext cx="485286" cy="1814991"/>
              <a:chOff x="7873102" y="213689"/>
              <a:chExt cx="506650" cy="2044671"/>
            </a:xfrm>
            <a:noFill/>
          </p:grpSpPr>
          <p:pic>
            <p:nvPicPr>
              <p:cNvPr id="146" name="图片 145"/>
              <p:cNvPicPr>
                <a:picLocks noChangeAspect="1"/>
              </p:cNvPicPr>
              <p:nvPr/>
            </p:nvPicPr>
            <p:blipFill>
              <a:blip r:embed="rId2" cstate="print"/>
              <a:stretch>
                <a:fillRect/>
              </a:stretch>
            </p:blipFill>
            <p:spPr>
              <a:xfrm>
                <a:off x="7873102" y="213689"/>
                <a:ext cx="506650" cy="427061"/>
              </a:xfrm>
              <a:prstGeom prst="rect">
                <a:avLst/>
              </a:prstGeom>
              <a:grpFill/>
              <a:ln w="12700">
                <a:solidFill>
                  <a:srgbClr val="FF0000"/>
                </a:solidFill>
                <a:prstDash val="dashDot"/>
              </a:ln>
            </p:spPr>
          </p:pic>
          <p:pic>
            <p:nvPicPr>
              <p:cNvPr id="147" name="图片 146"/>
              <p:cNvPicPr>
                <a:picLocks noChangeAspect="1"/>
              </p:cNvPicPr>
              <p:nvPr/>
            </p:nvPicPr>
            <p:blipFill>
              <a:blip r:embed="rId2" cstate="print"/>
              <a:stretch>
                <a:fillRect/>
              </a:stretch>
            </p:blipFill>
            <p:spPr>
              <a:xfrm>
                <a:off x="7873102" y="757004"/>
                <a:ext cx="506650" cy="427061"/>
              </a:xfrm>
              <a:prstGeom prst="rect">
                <a:avLst/>
              </a:prstGeom>
              <a:grpFill/>
              <a:ln w="12700">
                <a:solidFill>
                  <a:srgbClr val="FF0000"/>
                </a:solidFill>
                <a:prstDash val="dashDot"/>
              </a:ln>
            </p:spPr>
          </p:pic>
          <p:pic>
            <p:nvPicPr>
              <p:cNvPr id="148" name="图片 147"/>
              <p:cNvPicPr>
                <a:picLocks noChangeAspect="1"/>
              </p:cNvPicPr>
              <p:nvPr/>
            </p:nvPicPr>
            <p:blipFill>
              <a:blip r:embed="rId2" cstate="print"/>
              <a:stretch>
                <a:fillRect/>
              </a:stretch>
            </p:blipFill>
            <p:spPr>
              <a:xfrm>
                <a:off x="7873102" y="1297978"/>
                <a:ext cx="506650" cy="427061"/>
              </a:xfrm>
              <a:prstGeom prst="rect">
                <a:avLst/>
              </a:prstGeom>
              <a:grpFill/>
              <a:ln w="12700">
                <a:solidFill>
                  <a:srgbClr val="FF0000"/>
                </a:solidFill>
                <a:prstDash val="dashDot"/>
              </a:ln>
            </p:spPr>
          </p:pic>
          <p:pic>
            <p:nvPicPr>
              <p:cNvPr id="149" name="图片 148"/>
              <p:cNvPicPr>
                <a:picLocks noChangeAspect="1"/>
              </p:cNvPicPr>
              <p:nvPr/>
            </p:nvPicPr>
            <p:blipFill>
              <a:blip r:embed="rId2" cstate="print"/>
              <a:stretch>
                <a:fillRect/>
              </a:stretch>
            </p:blipFill>
            <p:spPr>
              <a:xfrm>
                <a:off x="7873102" y="1831299"/>
                <a:ext cx="506650" cy="427061"/>
              </a:xfrm>
              <a:prstGeom prst="rect">
                <a:avLst/>
              </a:prstGeom>
              <a:grpFill/>
              <a:ln w="12700">
                <a:solidFill>
                  <a:srgbClr val="FF0000"/>
                </a:solidFill>
                <a:prstDash val="dashDot"/>
              </a:ln>
            </p:spPr>
          </p:pic>
        </p:grpSp>
      </p:grpSp>
      <p:sp>
        <p:nvSpPr>
          <p:cNvPr id="158" name="文本框 157"/>
          <p:cNvSpPr txBox="1"/>
          <p:nvPr/>
        </p:nvSpPr>
        <p:spPr>
          <a:xfrm>
            <a:off x="4072796" y="699542"/>
            <a:ext cx="640080" cy="384810"/>
          </a:xfrm>
          <a:prstGeom prst="rect">
            <a:avLst/>
          </a:prstGeom>
          <a:noFill/>
        </p:spPr>
        <p:txBody>
          <a:bodyPr wrap="none" rtlCol="0">
            <a:spAutoFit/>
          </a:bodyPr>
          <a:lstStyle/>
          <a:p>
            <a:r>
              <a:rPr kumimoji="1" lang="zh-CN" altLang="en-US" dirty="0"/>
              <a:t>功能</a:t>
            </a:r>
          </a:p>
        </p:txBody>
      </p:sp>
      <p:sp>
        <p:nvSpPr>
          <p:cNvPr id="159" name="文本框 158"/>
          <p:cNvSpPr txBox="1"/>
          <p:nvPr/>
        </p:nvSpPr>
        <p:spPr>
          <a:xfrm>
            <a:off x="7061593" y="738109"/>
            <a:ext cx="868680" cy="384810"/>
          </a:xfrm>
          <a:prstGeom prst="rect">
            <a:avLst/>
          </a:prstGeom>
          <a:noFill/>
        </p:spPr>
        <p:txBody>
          <a:bodyPr wrap="none" rtlCol="0">
            <a:spAutoFit/>
          </a:bodyPr>
          <a:lstStyle/>
          <a:p>
            <a:r>
              <a:rPr kumimoji="1" lang="zh-CN" altLang="en-US" dirty="0"/>
              <a:t>微服务</a:t>
            </a:r>
          </a:p>
        </p:txBody>
      </p:sp>
      <p:sp>
        <p:nvSpPr>
          <p:cNvPr id="160" name="文本框 159"/>
          <p:cNvSpPr txBox="1"/>
          <p:nvPr/>
        </p:nvSpPr>
        <p:spPr>
          <a:xfrm>
            <a:off x="1117382" y="738109"/>
            <a:ext cx="1097280" cy="384810"/>
          </a:xfrm>
          <a:prstGeom prst="rect">
            <a:avLst/>
          </a:prstGeom>
          <a:noFill/>
        </p:spPr>
        <p:txBody>
          <a:bodyPr wrap="none" rtlCol="0">
            <a:spAutoFit/>
          </a:bodyPr>
          <a:lstStyle/>
          <a:p>
            <a:r>
              <a:rPr kumimoji="1" lang="zh-CN" altLang="en-US" dirty="0"/>
              <a:t>能力组件</a:t>
            </a:r>
          </a:p>
        </p:txBody>
      </p:sp>
      <p:sp>
        <p:nvSpPr>
          <p:cNvPr id="161" name="右箭头 58"/>
          <p:cNvSpPr/>
          <p:nvPr/>
        </p:nvSpPr>
        <p:spPr>
          <a:xfrm>
            <a:off x="2495398" y="1638299"/>
            <a:ext cx="885316" cy="109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162" name="右箭头 59"/>
          <p:cNvSpPr/>
          <p:nvPr/>
        </p:nvSpPr>
        <p:spPr>
          <a:xfrm>
            <a:off x="5675840" y="1686239"/>
            <a:ext cx="757340" cy="117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2" name="矩形 41"/>
          <p:cNvSpPr/>
          <p:nvPr/>
        </p:nvSpPr>
        <p:spPr>
          <a:xfrm>
            <a:off x="933202" y="2629824"/>
            <a:ext cx="896830" cy="703741"/>
          </a:xfrm>
          <a:prstGeom prst="rect">
            <a:avLst/>
          </a:prstGeom>
          <a:solidFill>
            <a:srgbClr val="4BACC6"/>
          </a:solid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1350" dirty="0"/>
              <a:t>活动营销（可选）</a:t>
            </a:r>
          </a:p>
        </p:txBody>
      </p:sp>
      <p:sp>
        <p:nvSpPr>
          <p:cNvPr id="43" name="矩形 42"/>
          <p:cNvSpPr/>
          <p:nvPr/>
        </p:nvSpPr>
        <p:spPr>
          <a:xfrm>
            <a:off x="2034542" y="2629824"/>
            <a:ext cx="896830" cy="703741"/>
          </a:xfrm>
          <a:prstGeom prst="rect">
            <a:avLst/>
          </a:prstGeom>
          <a:solidFill>
            <a:srgbClr val="4BACC6"/>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1350" dirty="0"/>
              <a:t>标签管理√</a:t>
            </a:r>
          </a:p>
        </p:txBody>
      </p:sp>
      <p:sp>
        <p:nvSpPr>
          <p:cNvPr id="44" name="矩形 43"/>
          <p:cNvSpPr/>
          <p:nvPr/>
        </p:nvSpPr>
        <p:spPr>
          <a:xfrm>
            <a:off x="3135882" y="2629823"/>
            <a:ext cx="896830" cy="703741"/>
          </a:xfrm>
          <a:prstGeom prst="rect">
            <a:avLst/>
          </a:prstGeom>
          <a:solidFill>
            <a:srgbClr val="4BACC6"/>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1350" dirty="0"/>
              <a:t>客户分析</a:t>
            </a:r>
            <a:endParaRPr kumimoji="1" lang="en-US" altLang="zh-CN" sz="1350" dirty="0"/>
          </a:p>
          <a:p>
            <a:pPr algn="ctr"/>
            <a:r>
              <a:rPr kumimoji="1" lang="zh-CN" altLang="en-US" sz="1350" dirty="0"/>
              <a:t>（可选）</a:t>
            </a:r>
          </a:p>
        </p:txBody>
      </p:sp>
      <p:sp>
        <p:nvSpPr>
          <p:cNvPr id="45" name="矩形 44"/>
          <p:cNvSpPr/>
          <p:nvPr/>
        </p:nvSpPr>
        <p:spPr>
          <a:xfrm>
            <a:off x="959738" y="3486929"/>
            <a:ext cx="896830" cy="703741"/>
          </a:xfrm>
          <a:prstGeom prst="rect">
            <a:avLst/>
          </a:prstGeom>
          <a:solidFill>
            <a:srgbClr val="4BACC6"/>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1350" dirty="0"/>
              <a:t>工单中心</a:t>
            </a:r>
            <a:endParaRPr kumimoji="1" lang="en-US" altLang="zh-CN" sz="1350" dirty="0"/>
          </a:p>
          <a:p>
            <a:pPr algn="ctr"/>
            <a:r>
              <a:rPr kumimoji="1" lang="zh-CN" altLang="en-US" sz="1350" dirty="0"/>
              <a:t>（可选）</a:t>
            </a:r>
          </a:p>
        </p:txBody>
      </p:sp>
      <p:sp>
        <p:nvSpPr>
          <p:cNvPr id="46" name="矩形 45"/>
          <p:cNvSpPr/>
          <p:nvPr/>
        </p:nvSpPr>
        <p:spPr>
          <a:xfrm>
            <a:off x="2061078" y="3486929"/>
            <a:ext cx="896830" cy="703741"/>
          </a:xfrm>
          <a:prstGeom prst="rect">
            <a:avLst/>
          </a:prstGeom>
          <a:solidFill>
            <a:srgbClr val="4BACC6"/>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1350" dirty="0"/>
              <a:t>报表组件</a:t>
            </a:r>
            <a:endParaRPr kumimoji="1" lang="en-US" altLang="zh-CN" sz="1350" dirty="0"/>
          </a:p>
          <a:p>
            <a:pPr algn="ctr"/>
            <a:r>
              <a:rPr kumimoji="1" lang="zh-CN" altLang="en-US" sz="1350" dirty="0"/>
              <a:t>（可选）</a:t>
            </a:r>
          </a:p>
        </p:txBody>
      </p:sp>
      <p:sp>
        <p:nvSpPr>
          <p:cNvPr id="47" name="矩形 46"/>
          <p:cNvSpPr/>
          <p:nvPr/>
        </p:nvSpPr>
        <p:spPr>
          <a:xfrm>
            <a:off x="3162418" y="3486928"/>
            <a:ext cx="896830" cy="703741"/>
          </a:xfrm>
          <a:prstGeom prst="rect">
            <a:avLst/>
          </a:prstGeom>
          <a:solidFill>
            <a:srgbClr val="4BACC6"/>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1350" dirty="0"/>
              <a:t>系统管理</a:t>
            </a:r>
            <a:endParaRPr kumimoji="1" lang="en-US" altLang="zh-CN" sz="1350" dirty="0"/>
          </a:p>
          <a:p>
            <a:pPr algn="ctr"/>
            <a:r>
              <a:rPr kumimoji="1" lang="zh-CN" altLang="en-US" sz="1350" dirty="0"/>
              <a:t>√</a:t>
            </a:r>
          </a:p>
        </p:txBody>
      </p:sp>
      <p:sp>
        <p:nvSpPr>
          <p:cNvPr id="48" name="矩形 47"/>
          <p:cNvSpPr/>
          <p:nvPr/>
        </p:nvSpPr>
        <p:spPr>
          <a:xfrm>
            <a:off x="981833" y="4337014"/>
            <a:ext cx="896830" cy="703741"/>
          </a:xfrm>
          <a:prstGeom prst="rect">
            <a:avLst/>
          </a:prstGeom>
          <a:solidFill>
            <a:srgbClr val="4BACC6"/>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sz="1350" dirty="0"/>
              <a:t>APP</a:t>
            </a:r>
            <a:r>
              <a:rPr kumimoji="1" lang="zh-CN" altLang="en-US" sz="1350" dirty="0"/>
              <a:t>组件（可选）</a:t>
            </a:r>
          </a:p>
        </p:txBody>
      </p:sp>
      <p:sp>
        <p:nvSpPr>
          <p:cNvPr id="49" name="矩形 48"/>
          <p:cNvSpPr/>
          <p:nvPr/>
        </p:nvSpPr>
        <p:spPr>
          <a:xfrm>
            <a:off x="2083173" y="4337014"/>
            <a:ext cx="896830" cy="703741"/>
          </a:xfrm>
          <a:prstGeom prst="rect">
            <a:avLst/>
          </a:prstGeom>
          <a:solidFill>
            <a:srgbClr val="4BACC6"/>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1350" dirty="0"/>
              <a:t>工作台（可选）</a:t>
            </a:r>
          </a:p>
        </p:txBody>
      </p:sp>
      <p:sp>
        <p:nvSpPr>
          <p:cNvPr id="50" name="矩形 49"/>
          <p:cNvSpPr/>
          <p:nvPr/>
        </p:nvSpPr>
        <p:spPr>
          <a:xfrm>
            <a:off x="3184513" y="4337013"/>
            <a:ext cx="896830" cy="703741"/>
          </a:xfrm>
          <a:prstGeom prst="rect">
            <a:avLst/>
          </a:prstGeom>
          <a:solidFill>
            <a:srgbClr val="4BACC6"/>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1350" dirty="0"/>
              <a:t>异网营销（可选）</a:t>
            </a:r>
          </a:p>
        </p:txBody>
      </p:sp>
      <p:sp>
        <p:nvSpPr>
          <p:cNvPr id="51" name="矩形 50"/>
          <p:cNvSpPr/>
          <p:nvPr/>
        </p:nvSpPr>
        <p:spPr>
          <a:xfrm>
            <a:off x="4215127" y="2629823"/>
            <a:ext cx="896830" cy="703741"/>
          </a:xfrm>
          <a:prstGeom prst="rect">
            <a:avLst/>
          </a:prstGeom>
          <a:solidFill>
            <a:srgbClr val="4BACC6"/>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1350" dirty="0"/>
              <a:t>渠道管理</a:t>
            </a:r>
            <a:endParaRPr kumimoji="1" lang="en-US" altLang="zh-CN" sz="1350" dirty="0"/>
          </a:p>
          <a:p>
            <a:pPr algn="ctr"/>
            <a:r>
              <a:rPr kumimoji="1" lang="zh-CN" altLang="en-US" sz="1350" dirty="0"/>
              <a:t>（可选）</a:t>
            </a:r>
          </a:p>
        </p:txBody>
      </p:sp>
      <p:sp>
        <p:nvSpPr>
          <p:cNvPr id="52" name="矩形 51"/>
          <p:cNvSpPr/>
          <p:nvPr/>
        </p:nvSpPr>
        <p:spPr>
          <a:xfrm>
            <a:off x="4241663" y="3486928"/>
            <a:ext cx="896830" cy="703741"/>
          </a:xfrm>
          <a:prstGeom prst="rect">
            <a:avLst/>
          </a:prstGeom>
          <a:solidFill>
            <a:srgbClr val="4BACC6"/>
          </a:solidFill>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1350" dirty="0"/>
              <a:t>场景营销（可选）</a:t>
            </a:r>
          </a:p>
        </p:txBody>
      </p:sp>
      <p:sp>
        <p:nvSpPr>
          <p:cNvPr id="54" name="右箭头 58"/>
          <p:cNvSpPr/>
          <p:nvPr/>
        </p:nvSpPr>
        <p:spPr>
          <a:xfrm rot="16200000">
            <a:off x="1210167" y="2422499"/>
            <a:ext cx="342900" cy="121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3" name="矩形 2"/>
          <p:cNvSpPr/>
          <p:nvPr/>
        </p:nvSpPr>
        <p:spPr bwMode="auto">
          <a:xfrm>
            <a:off x="355475" y="2481939"/>
            <a:ext cx="4864598" cy="2624769"/>
          </a:xfrm>
          <a:prstGeom prst="rect">
            <a:avLst/>
          </a:prstGeom>
          <a:noFill/>
          <a:ln w="9525" cap="flat" cmpd="sng" algn="ctr">
            <a:solidFill>
              <a:schemeClr val="tx1"/>
            </a:solidFill>
            <a:prstDash val="dashDot"/>
            <a:round/>
            <a:headEnd type="none" w="med" len="med"/>
            <a:tailEnd type="none" w="med" len="med"/>
          </a:ln>
        </p:spPr>
        <p:txBody>
          <a:bodyPr wrap="none" rtlCol="0" anchor="ctr"/>
          <a:lstStyle/>
          <a:p>
            <a:pPr algn="ctr" fontAlgn="base">
              <a:spcBef>
                <a:spcPct val="0"/>
              </a:spcBef>
              <a:spcAft>
                <a:spcPct val="0"/>
              </a:spcAft>
            </a:pPr>
            <a:endParaRPr lang="zh-CN" altLang="en-US" sz="1500" dirty="0">
              <a:solidFill>
                <a:srgbClr val="FFFF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43365" y="3136684"/>
            <a:ext cx="432048" cy="1207770"/>
          </a:xfrm>
          <a:prstGeom prst="rect">
            <a:avLst/>
          </a:prstGeom>
          <a:noFill/>
        </p:spPr>
        <p:txBody>
          <a:bodyPr wrap="square" rtlCol="0">
            <a:spAutoFit/>
          </a:bodyPr>
          <a:lstStyle/>
          <a:p>
            <a:r>
              <a:rPr lang="zh-CN" altLang="en-US" dirty="0"/>
              <a:t>基础能力</a:t>
            </a:r>
          </a:p>
        </p:txBody>
      </p:sp>
      <p:sp>
        <p:nvSpPr>
          <p:cNvPr id="5" name="文本框 4"/>
          <p:cNvSpPr txBox="1"/>
          <p:nvPr/>
        </p:nvSpPr>
        <p:spPr>
          <a:xfrm>
            <a:off x="5716905" y="1390015"/>
            <a:ext cx="494030" cy="254635"/>
          </a:xfrm>
          <a:prstGeom prst="rect">
            <a:avLst/>
          </a:prstGeom>
          <a:noFill/>
        </p:spPr>
        <p:txBody>
          <a:bodyPr wrap="square" rtlCol="0">
            <a:spAutoFit/>
          </a:bodyPr>
          <a:lstStyle/>
          <a:p>
            <a:pPr algn="ctr"/>
            <a:r>
              <a:rPr lang="zh-CN" altLang="en-US" sz="1000"/>
              <a:t>发布</a:t>
            </a:r>
          </a:p>
        </p:txBody>
      </p:sp>
      <p:sp>
        <p:nvSpPr>
          <p:cNvPr id="8" name="文本框 7"/>
          <p:cNvSpPr txBox="1"/>
          <p:nvPr/>
        </p:nvSpPr>
        <p:spPr>
          <a:xfrm>
            <a:off x="2703830" y="1363980"/>
            <a:ext cx="494030" cy="254635"/>
          </a:xfrm>
          <a:prstGeom prst="rect">
            <a:avLst/>
          </a:prstGeom>
          <a:noFill/>
        </p:spPr>
        <p:txBody>
          <a:bodyPr wrap="square" rtlCol="0">
            <a:spAutoFit/>
          </a:bodyPr>
          <a:lstStyle/>
          <a:p>
            <a:pPr algn="ctr"/>
            <a:r>
              <a:rPr lang="zh-CN" altLang="en-US" sz="1000"/>
              <a:t>细分</a:t>
            </a:r>
          </a:p>
        </p:txBody>
      </p:sp>
      <p:grpSp>
        <p:nvGrpSpPr>
          <p:cNvPr id="58" name="组合 57"/>
          <p:cNvGrpSpPr/>
          <p:nvPr/>
        </p:nvGrpSpPr>
        <p:grpSpPr>
          <a:xfrm>
            <a:off x="6824259" y="3456001"/>
            <a:ext cx="1823631" cy="780491"/>
            <a:chOff x="6449449" y="3144490"/>
            <a:chExt cx="1823631" cy="780491"/>
          </a:xfrm>
        </p:grpSpPr>
        <p:sp>
          <p:nvSpPr>
            <p:cNvPr id="59" name="矩形 58"/>
            <p:cNvSpPr/>
            <p:nvPr/>
          </p:nvSpPr>
          <p:spPr>
            <a:xfrm>
              <a:off x="6449449" y="3584899"/>
              <a:ext cx="1420129" cy="340082"/>
            </a:xfrm>
            <a:prstGeom prst="rect">
              <a:avLst/>
            </a:prstGeom>
            <a:solidFill>
              <a:srgbClr val="A5D6D2"/>
            </a:solidFill>
            <a:ln w="9525">
              <a:solidFill>
                <a:srgbClr val="A5D6D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zh-CN" altLang="en-US" sz="1200" b="1" dirty="0">
                  <a:solidFill>
                    <a:schemeClr val="bg1"/>
                  </a:solidFill>
                </a:rPr>
                <a:t>容器管理系统</a:t>
              </a:r>
            </a:p>
          </p:txBody>
        </p:sp>
        <p:sp>
          <p:nvSpPr>
            <p:cNvPr id="60" name="文本框 59"/>
            <p:cNvSpPr txBox="1"/>
            <p:nvPr/>
          </p:nvSpPr>
          <p:spPr>
            <a:xfrm>
              <a:off x="7280501" y="3328159"/>
              <a:ext cx="992579" cy="253916"/>
            </a:xfrm>
            <a:prstGeom prst="rect">
              <a:avLst/>
            </a:prstGeom>
            <a:noFill/>
          </p:spPr>
          <p:txBody>
            <a:bodyPr wrap="none" rtlCol="0">
              <a:spAutoFit/>
            </a:bodyPr>
            <a:lstStyle/>
            <a:p>
              <a:r>
                <a:rPr kumimoji="1" lang="zh-CN" altLang="en-US" sz="1050" dirty="0"/>
                <a:t>统一容器管理</a:t>
              </a:r>
            </a:p>
          </p:txBody>
        </p:sp>
        <p:sp>
          <p:nvSpPr>
            <p:cNvPr id="61" name="右箭头 22"/>
            <p:cNvSpPr/>
            <p:nvPr/>
          </p:nvSpPr>
          <p:spPr>
            <a:xfrm rot="16200000">
              <a:off x="6895702" y="3128306"/>
              <a:ext cx="308610" cy="340977"/>
            </a:xfrm>
            <a:prstGeom prst="rightArrow">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solidFill>
                  <a:schemeClr val="tx1"/>
                </a:solidFill>
              </a:endParaRPr>
            </a:p>
          </p:txBody>
        </p:sp>
      </p:grpSp>
      <p:sp>
        <p:nvSpPr>
          <p:cNvPr id="66" name="标题 1"/>
          <p:cNvSpPr txBox="1"/>
          <p:nvPr/>
        </p:nvSpPr>
        <p:spPr bwMode="auto">
          <a:xfrm>
            <a:off x="457200" y="205981"/>
            <a:ext cx="7115908" cy="383381"/>
          </a:xfrm>
          <a:prstGeom prst="rect">
            <a:avLst/>
          </a:prstGeom>
          <a:noFill/>
          <a:ln w="9525">
            <a:noFill/>
            <a:miter lim="800000"/>
          </a:ln>
        </p:spPr>
        <p:txBody>
          <a:bodyPr vert="horz" wrap="square" lIns="91426" tIns="45713" rIns="91426" bIns="45713" numCol="1" anchor="ctr" anchorCtr="0" compatLnSpc="1"/>
          <a:lstStyle>
            <a:lvl1pPr marL="361950" indent="-36195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cs typeface="+mj-cs"/>
              </a:defRPr>
            </a:lvl1pPr>
            <a:lvl2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2pPr>
            <a:lvl3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3pPr>
            <a:lvl4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4pPr>
            <a:lvl5pPr marL="361950" indent="-3619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5pPr>
            <a:lvl6pPr marL="8191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6pPr>
            <a:lvl7pPr marL="12763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7pPr>
            <a:lvl8pPr marL="1733550"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8pPr>
            <a:lvl9pPr marL="2190115"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9pPr>
          </a:lstStyle>
          <a:p>
            <a:pPr defTabSz="914400"/>
            <a:r>
              <a:rPr kumimoji="1" lang="en-US" altLang="zh-CN" sz="2000" dirty="0" smtClean="0"/>
              <a:t> </a:t>
            </a:r>
            <a:r>
              <a:rPr kumimoji="1" lang="zh-CN" altLang="en-US" sz="2000" dirty="0" smtClean="0"/>
              <a:t>省分云化平台</a:t>
            </a:r>
            <a:r>
              <a:rPr kumimoji="1" lang="zh-CN" altLang="en-US" sz="2000" dirty="0"/>
              <a:t>能力体系</a:t>
            </a:r>
            <a:endParaRPr kumimoji="1" lang="zh-CN" altLang="en-US" sz="2000" kern="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a:xfrm>
            <a:off x="611188" y="123825"/>
            <a:ext cx="6805612" cy="487363"/>
          </a:xfrm>
        </p:spPr>
        <p:txBody>
          <a:bodyPr/>
          <a:lstStyle/>
          <a:p>
            <a:pPr eaLnBrk="1" hangingPunct="1"/>
            <a:r>
              <a:rPr lang="zh-CN" altLang="en-US" smtClean="0"/>
              <a:t>整体</a:t>
            </a:r>
            <a:r>
              <a:rPr lang="zh-CN" altLang="en-US" smtClean="0"/>
              <a:t>功能架构</a:t>
            </a:r>
          </a:p>
        </p:txBody>
      </p:sp>
      <p:sp>
        <p:nvSpPr>
          <p:cNvPr id="36867" name="圆角矩形 57"/>
          <p:cNvSpPr>
            <a:spLocks noChangeArrowheads="1"/>
          </p:cNvSpPr>
          <p:nvPr/>
        </p:nvSpPr>
        <p:spPr bwMode="auto">
          <a:xfrm>
            <a:off x="107950" y="846138"/>
            <a:ext cx="4137025" cy="1266825"/>
          </a:xfrm>
          <a:prstGeom prst="roundRect">
            <a:avLst>
              <a:gd name="adj" fmla="val 4838"/>
            </a:avLst>
          </a:prstGeom>
          <a:solidFill>
            <a:srgbClr val="D9D9D9"/>
          </a:solidFill>
          <a:ln w="12700">
            <a:solidFill>
              <a:srgbClr val="4A452A"/>
            </a:solidFill>
            <a:round/>
            <a:headEnd/>
            <a:tailEnd/>
          </a:ln>
        </p:spPr>
        <p:txBody>
          <a:bodyPr wrap="none" lIns="91436" tIns="45718" rIns="91436" bIns="45718"/>
          <a:lstStyle/>
          <a:p>
            <a:pPr algn="ctr" eaLnBrk="1" hangingPunct="1"/>
            <a:r>
              <a:rPr lang="zh-CN" altLang="en-US" sz="1200">
                <a:latin typeface="微软雅黑" pitchFamily="34" charset="-122"/>
              </a:rPr>
              <a:t>工作台（</a:t>
            </a:r>
            <a:r>
              <a:rPr lang="en-US" altLang="zh-CN" sz="1200">
                <a:latin typeface="微软雅黑" pitchFamily="34" charset="-122"/>
              </a:rPr>
              <a:t>PC</a:t>
            </a:r>
            <a:r>
              <a:rPr lang="zh-CN" altLang="en-US" sz="1200">
                <a:latin typeface="微软雅黑" pitchFamily="34" charset="-122"/>
              </a:rPr>
              <a:t>端）</a:t>
            </a:r>
          </a:p>
        </p:txBody>
      </p:sp>
      <p:sp>
        <p:nvSpPr>
          <p:cNvPr id="36868" name="圆角矩形 59"/>
          <p:cNvSpPr>
            <a:spLocks noChangeArrowheads="1"/>
          </p:cNvSpPr>
          <p:nvPr/>
        </p:nvSpPr>
        <p:spPr bwMode="auto">
          <a:xfrm>
            <a:off x="1179513" y="3568700"/>
            <a:ext cx="1266825" cy="1365250"/>
          </a:xfrm>
          <a:prstGeom prst="roundRect">
            <a:avLst>
              <a:gd name="adj" fmla="val 4838"/>
            </a:avLst>
          </a:prstGeom>
          <a:solidFill>
            <a:srgbClr val="D9D9D9"/>
          </a:solidFill>
          <a:ln w="12700">
            <a:solidFill>
              <a:srgbClr val="4A452A"/>
            </a:solidFill>
            <a:round/>
            <a:headEnd/>
            <a:tailEnd/>
          </a:ln>
        </p:spPr>
        <p:txBody>
          <a:bodyPr wrap="none" lIns="91436" tIns="45718" rIns="91436" bIns="45718"/>
          <a:lstStyle/>
          <a:p>
            <a:pPr algn="ctr" eaLnBrk="1" hangingPunct="1"/>
            <a:r>
              <a:rPr lang="zh-CN" altLang="en-US" sz="1200">
                <a:latin typeface="微软雅黑" pitchFamily="34" charset="-122"/>
              </a:rPr>
              <a:t>微信公众号管理</a:t>
            </a:r>
          </a:p>
        </p:txBody>
      </p:sp>
      <p:sp>
        <p:nvSpPr>
          <p:cNvPr id="36869" name="圆角矩形 91"/>
          <p:cNvSpPr>
            <a:spLocks noChangeArrowheads="1"/>
          </p:cNvSpPr>
          <p:nvPr/>
        </p:nvSpPr>
        <p:spPr bwMode="auto">
          <a:xfrm>
            <a:off x="1327150" y="4252913"/>
            <a:ext cx="898525" cy="250825"/>
          </a:xfrm>
          <a:prstGeom prst="roundRect">
            <a:avLst>
              <a:gd name="adj" fmla="val 16667"/>
            </a:avLst>
          </a:prstGeom>
          <a:solidFill>
            <a:srgbClr val="F2F2F2"/>
          </a:solidFill>
          <a:ln w="9525">
            <a:noFill/>
            <a:round/>
            <a:headEnd/>
            <a:tailEnd/>
          </a:ln>
        </p:spPr>
        <p:txBody>
          <a:bodyPr wrap="none" lIns="0" tIns="0" rIns="0" bIns="45718" anchor="ctr"/>
          <a:lstStyle/>
          <a:p>
            <a:pPr algn="ctr" eaLnBrk="1" hangingPunct="1"/>
            <a:r>
              <a:rPr lang="zh-CN" altLang="en-US" sz="600">
                <a:latin typeface="微软雅黑" pitchFamily="34" charset="-122"/>
              </a:rPr>
              <a:t>微信模板管理</a:t>
            </a:r>
          </a:p>
        </p:txBody>
      </p:sp>
      <p:sp>
        <p:nvSpPr>
          <p:cNvPr id="36870" name="圆角矩形 91"/>
          <p:cNvSpPr>
            <a:spLocks noChangeArrowheads="1"/>
          </p:cNvSpPr>
          <p:nvPr/>
        </p:nvSpPr>
        <p:spPr bwMode="auto">
          <a:xfrm>
            <a:off x="1327150" y="3879850"/>
            <a:ext cx="898525" cy="252413"/>
          </a:xfrm>
          <a:prstGeom prst="roundRect">
            <a:avLst>
              <a:gd name="adj" fmla="val 16667"/>
            </a:avLst>
          </a:prstGeom>
          <a:solidFill>
            <a:srgbClr val="F2F2F2"/>
          </a:solidFill>
          <a:ln w="9525">
            <a:noFill/>
            <a:round/>
            <a:headEnd/>
            <a:tailEnd/>
          </a:ln>
        </p:spPr>
        <p:txBody>
          <a:bodyPr wrap="none" lIns="0" tIns="36000" rIns="0" bIns="45718" anchor="ctr"/>
          <a:lstStyle/>
          <a:p>
            <a:pPr algn="ctr" eaLnBrk="1" hangingPunct="1"/>
            <a:r>
              <a:rPr lang="zh-CN" altLang="en-US" sz="600">
                <a:latin typeface="微软雅黑" pitchFamily="34" charset="-122"/>
              </a:rPr>
              <a:t>微信公众号管理</a:t>
            </a:r>
          </a:p>
        </p:txBody>
      </p:sp>
      <p:sp>
        <p:nvSpPr>
          <p:cNvPr id="36871" name="圆角矩形 91"/>
          <p:cNvSpPr>
            <a:spLocks noChangeArrowheads="1"/>
          </p:cNvSpPr>
          <p:nvPr/>
        </p:nvSpPr>
        <p:spPr bwMode="auto">
          <a:xfrm>
            <a:off x="1327150" y="4624388"/>
            <a:ext cx="898525" cy="252412"/>
          </a:xfrm>
          <a:prstGeom prst="roundRect">
            <a:avLst>
              <a:gd name="adj" fmla="val 16667"/>
            </a:avLst>
          </a:prstGeom>
          <a:solidFill>
            <a:srgbClr val="F2F2F2"/>
          </a:solidFill>
          <a:ln w="9525">
            <a:noFill/>
            <a:round/>
            <a:headEnd/>
            <a:tailEnd/>
          </a:ln>
        </p:spPr>
        <p:txBody>
          <a:bodyPr wrap="none" lIns="0" tIns="36000" rIns="0" bIns="45718" anchor="ctr"/>
          <a:lstStyle/>
          <a:p>
            <a:pPr algn="ctr" eaLnBrk="1" hangingPunct="1"/>
            <a:r>
              <a:rPr lang="zh-CN" altLang="en-US" sz="600">
                <a:latin typeface="微软雅黑" pitchFamily="34" charset="-122"/>
              </a:rPr>
              <a:t>微信模板变量配置</a:t>
            </a:r>
          </a:p>
        </p:txBody>
      </p:sp>
      <p:grpSp>
        <p:nvGrpSpPr>
          <p:cNvPr id="2" name="组合 19"/>
          <p:cNvGrpSpPr>
            <a:grpSpLocks/>
          </p:cNvGrpSpPr>
          <p:nvPr/>
        </p:nvGrpSpPr>
        <p:grpSpPr bwMode="auto">
          <a:xfrm>
            <a:off x="179388" y="1184275"/>
            <a:ext cx="3998912" cy="881063"/>
            <a:chOff x="155474" y="1197102"/>
            <a:chExt cx="4286417" cy="880990"/>
          </a:xfrm>
        </p:grpSpPr>
        <p:sp>
          <p:nvSpPr>
            <p:cNvPr id="36968" name="圆角矩形 91"/>
            <p:cNvSpPr>
              <a:spLocks noChangeArrowheads="1"/>
            </p:cNvSpPr>
            <p:nvPr/>
          </p:nvSpPr>
          <p:spPr bwMode="auto">
            <a:xfrm>
              <a:off x="1616500" y="1197102"/>
              <a:ext cx="1376238" cy="880990"/>
            </a:xfrm>
            <a:prstGeom prst="roundRect">
              <a:avLst>
                <a:gd name="adj" fmla="val 0"/>
              </a:avLst>
            </a:prstGeom>
            <a:solidFill>
              <a:srgbClr val="D9D9D9"/>
            </a:solidFill>
            <a:ln w="9525">
              <a:noFill/>
              <a:round/>
              <a:headEnd/>
              <a:tailEnd/>
            </a:ln>
          </p:spPr>
          <p:txBody>
            <a:bodyPr wrap="none" lIns="0" tIns="36000" rIns="0" bIns="45718"/>
            <a:lstStyle/>
            <a:p>
              <a:pPr algn="ctr" eaLnBrk="1" hangingPunct="1"/>
              <a:r>
                <a:rPr lang="zh-CN" altLang="en-US" sz="1000">
                  <a:latin typeface="微软雅黑" pitchFamily="34" charset="-122"/>
                </a:rPr>
                <a:t>客户经理工作台</a:t>
              </a:r>
            </a:p>
          </p:txBody>
        </p:sp>
        <p:sp>
          <p:nvSpPr>
            <p:cNvPr id="36969" name="圆角矩形 88"/>
            <p:cNvSpPr>
              <a:spLocks noChangeArrowheads="1"/>
            </p:cNvSpPr>
            <p:nvPr/>
          </p:nvSpPr>
          <p:spPr bwMode="auto">
            <a:xfrm>
              <a:off x="1680417" y="1751780"/>
              <a:ext cx="612000" cy="286986"/>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活动执行排名</a:t>
              </a:r>
            </a:p>
          </p:txBody>
        </p:sp>
        <p:sp>
          <p:nvSpPr>
            <p:cNvPr id="36970" name="圆角矩形 88"/>
            <p:cNvSpPr>
              <a:spLocks noChangeArrowheads="1"/>
            </p:cNvSpPr>
            <p:nvPr/>
          </p:nvSpPr>
          <p:spPr bwMode="auto">
            <a:xfrm>
              <a:off x="2328489" y="1419841"/>
              <a:ext cx="612000" cy="286986"/>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价值稳定度矩阵</a:t>
              </a:r>
            </a:p>
          </p:txBody>
        </p:sp>
        <p:sp>
          <p:nvSpPr>
            <p:cNvPr id="36971" name="圆角矩形 88"/>
            <p:cNvSpPr>
              <a:spLocks noChangeArrowheads="1"/>
            </p:cNvSpPr>
            <p:nvPr/>
          </p:nvSpPr>
          <p:spPr bwMode="auto">
            <a:xfrm>
              <a:off x="1680414" y="1419841"/>
              <a:ext cx="612000" cy="286986"/>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活动实时执行情况</a:t>
              </a:r>
            </a:p>
          </p:txBody>
        </p:sp>
        <p:sp>
          <p:nvSpPr>
            <p:cNvPr id="36972" name="圆角矩形 91"/>
            <p:cNvSpPr>
              <a:spLocks noChangeArrowheads="1"/>
            </p:cNvSpPr>
            <p:nvPr/>
          </p:nvSpPr>
          <p:spPr bwMode="auto">
            <a:xfrm>
              <a:off x="155474" y="1197102"/>
              <a:ext cx="1376238" cy="224767"/>
            </a:xfrm>
            <a:prstGeom prst="roundRect">
              <a:avLst>
                <a:gd name="adj" fmla="val 1144"/>
              </a:avLst>
            </a:prstGeom>
            <a:solidFill>
              <a:srgbClr val="D9D9D9"/>
            </a:solidFill>
            <a:ln w="9525">
              <a:noFill/>
              <a:round/>
              <a:headEnd/>
              <a:tailEnd/>
            </a:ln>
          </p:spPr>
          <p:txBody>
            <a:bodyPr wrap="none" lIns="0" tIns="36000" rIns="0" bIns="45718"/>
            <a:lstStyle/>
            <a:p>
              <a:pPr algn="ctr" eaLnBrk="1" hangingPunct="1"/>
              <a:r>
                <a:rPr lang="zh-CN" altLang="en-US" sz="1000">
                  <a:latin typeface="微软雅黑" pitchFamily="34" charset="-122"/>
                </a:rPr>
                <a:t>管理者工作台</a:t>
              </a:r>
            </a:p>
          </p:txBody>
        </p:sp>
        <p:sp>
          <p:nvSpPr>
            <p:cNvPr id="36973" name="圆角矩形 88"/>
            <p:cNvSpPr>
              <a:spLocks noChangeArrowheads="1"/>
            </p:cNvSpPr>
            <p:nvPr/>
          </p:nvSpPr>
          <p:spPr bwMode="auto">
            <a:xfrm>
              <a:off x="209175" y="1423335"/>
              <a:ext cx="612000" cy="178301"/>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活动实时执行情况</a:t>
              </a:r>
            </a:p>
          </p:txBody>
        </p:sp>
        <p:sp>
          <p:nvSpPr>
            <p:cNvPr id="36974" name="圆角矩形 88"/>
            <p:cNvSpPr>
              <a:spLocks noChangeArrowheads="1"/>
            </p:cNvSpPr>
            <p:nvPr/>
          </p:nvSpPr>
          <p:spPr bwMode="auto">
            <a:xfrm>
              <a:off x="209175" y="1642407"/>
              <a:ext cx="612000" cy="178301"/>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重点经营指标</a:t>
              </a:r>
            </a:p>
          </p:txBody>
        </p:sp>
        <p:sp>
          <p:nvSpPr>
            <p:cNvPr id="36975" name="圆角矩形 88"/>
            <p:cNvSpPr>
              <a:spLocks noChangeArrowheads="1"/>
            </p:cNvSpPr>
            <p:nvPr/>
          </p:nvSpPr>
          <p:spPr bwMode="auto">
            <a:xfrm>
              <a:off x="209175" y="1861478"/>
              <a:ext cx="612000" cy="178301"/>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营销机会</a:t>
              </a:r>
            </a:p>
          </p:txBody>
        </p:sp>
        <p:sp>
          <p:nvSpPr>
            <p:cNvPr id="36976" name="圆角矩形 88"/>
            <p:cNvSpPr>
              <a:spLocks noChangeArrowheads="1"/>
            </p:cNvSpPr>
            <p:nvPr/>
          </p:nvSpPr>
          <p:spPr bwMode="auto">
            <a:xfrm>
              <a:off x="872274" y="1423335"/>
              <a:ext cx="612000" cy="178301"/>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金牌活动排行榜</a:t>
              </a:r>
            </a:p>
          </p:txBody>
        </p:sp>
        <p:sp>
          <p:nvSpPr>
            <p:cNvPr id="36977" name="圆角矩形 88"/>
            <p:cNvSpPr>
              <a:spLocks noChangeArrowheads="1"/>
            </p:cNvSpPr>
            <p:nvPr/>
          </p:nvSpPr>
          <p:spPr bwMode="auto">
            <a:xfrm>
              <a:off x="872274" y="1638181"/>
              <a:ext cx="612000" cy="178301"/>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价值稳定度矩阵</a:t>
              </a:r>
            </a:p>
          </p:txBody>
        </p:sp>
        <p:sp>
          <p:nvSpPr>
            <p:cNvPr id="36978" name="圆角矩形 88"/>
            <p:cNvSpPr>
              <a:spLocks noChangeArrowheads="1"/>
            </p:cNvSpPr>
            <p:nvPr/>
          </p:nvSpPr>
          <p:spPr bwMode="auto">
            <a:xfrm>
              <a:off x="872274" y="1853026"/>
              <a:ext cx="612000" cy="178301"/>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预警模型</a:t>
              </a:r>
            </a:p>
          </p:txBody>
        </p:sp>
        <p:sp>
          <p:nvSpPr>
            <p:cNvPr id="36979" name="圆角矩形 91"/>
            <p:cNvSpPr>
              <a:spLocks noChangeArrowheads="1"/>
            </p:cNvSpPr>
            <p:nvPr/>
          </p:nvSpPr>
          <p:spPr bwMode="auto">
            <a:xfrm>
              <a:off x="3065653" y="1197102"/>
              <a:ext cx="1376238" cy="880990"/>
            </a:xfrm>
            <a:prstGeom prst="roundRect">
              <a:avLst>
                <a:gd name="adj" fmla="val 0"/>
              </a:avLst>
            </a:prstGeom>
            <a:solidFill>
              <a:srgbClr val="D9D9D9"/>
            </a:solidFill>
            <a:ln w="9525">
              <a:noFill/>
              <a:round/>
              <a:headEnd/>
              <a:tailEnd/>
            </a:ln>
          </p:spPr>
          <p:txBody>
            <a:bodyPr wrap="none" lIns="0" tIns="36000" rIns="0" bIns="45718"/>
            <a:lstStyle/>
            <a:p>
              <a:pPr algn="ctr" eaLnBrk="1" hangingPunct="1"/>
              <a:r>
                <a:rPr lang="zh-CN" altLang="en-US" sz="1000">
                  <a:latin typeface="微软雅黑" pitchFamily="34" charset="-122"/>
                </a:rPr>
                <a:t>公众号工作台</a:t>
              </a:r>
            </a:p>
          </p:txBody>
        </p:sp>
        <p:sp>
          <p:nvSpPr>
            <p:cNvPr id="36980" name="圆角矩形 88"/>
            <p:cNvSpPr>
              <a:spLocks noChangeArrowheads="1"/>
            </p:cNvSpPr>
            <p:nvPr/>
          </p:nvSpPr>
          <p:spPr bwMode="auto">
            <a:xfrm>
              <a:off x="2328488" y="1751780"/>
              <a:ext cx="612000" cy="286986"/>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预警模型（日）</a:t>
              </a:r>
            </a:p>
          </p:txBody>
        </p:sp>
        <p:sp>
          <p:nvSpPr>
            <p:cNvPr id="36981" name="圆角矩形 88"/>
            <p:cNvSpPr>
              <a:spLocks noChangeArrowheads="1"/>
            </p:cNvSpPr>
            <p:nvPr/>
          </p:nvSpPr>
          <p:spPr bwMode="auto">
            <a:xfrm>
              <a:off x="3120577" y="1419844"/>
              <a:ext cx="597235" cy="178301"/>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绑定用户分析</a:t>
              </a:r>
            </a:p>
          </p:txBody>
        </p:sp>
        <p:sp>
          <p:nvSpPr>
            <p:cNvPr id="36982" name="圆角矩形 88"/>
            <p:cNvSpPr>
              <a:spLocks noChangeArrowheads="1"/>
            </p:cNvSpPr>
            <p:nvPr/>
          </p:nvSpPr>
          <p:spPr bwMode="auto">
            <a:xfrm>
              <a:off x="3120577" y="1638917"/>
              <a:ext cx="597235" cy="178301"/>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en-US" altLang="zh-CN" sz="600">
                  <a:latin typeface="微软雅黑" pitchFamily="34" charset="-122"/>
                </a:rPr>
                <a:t>APP</a:t>
              </a:r>
              <a:r>
                <a:rPr lang="zh-CN" altLang="en-US" sz="600">
                  <a:latin typeface="微软雅黑" pitchFamily="34" charset="-122"/>
                </a:rPr>
                <a:t>应用偏好</a:t>
              </a:r>
            </a:p>
          </p:txBody>
        </p:sp>
        <p:sp>
          <p:nvSpPr>
            <p:cNvPr id="36983" name="圆角矩形 88"/>
            <p:cNvSpPr>
              <a:spLocks noChangeArrowheads="1"/>
            </p:cNvSpPr>
            <p:nvPr/>
          </p:nvSpPr>
          <p:spPr bwMode="auto">
            <a:xfrm>
              <a:off x="3120577" y="1857987"/>
              <a:ext cx="597235" cy="178301"/>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流量营销机会</a:t>
              </a:r>
            </a:p>
          </p:txBody>
        </p:sp>
        <p:sp>
          <p:nvSpPr>
            <p:cNvPr id="36984" name="圆角矩形 88"/>
            <p:cNvSpPr>
              <a:spLocks noChangeArrowheads="1"/>
            </p:cNvSpPr>
            <p:nvPr/>
          </p:nvSpPr>
          <p:spPr bwMode="auto">
            <a:xfrm>
              <a:off x="3783676" y="1419844"/>
              <a:ext cx="597235" cy="178301"/>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执行中活动</a:t>
              </a:r>
            </a:p>
          </p:txBody>
        </p:sp>
        <p:sp>
          <p:nvSpPr>
            <p:cNvPr id="36985" name="圆角矩形 88"/>
            <p:cNvSpPr>
              <a:spLocks noChangeArrowheads="1"/>
            </p:cNvSpPr>
            <p:nvPr/>
          </p:nvSpPr>
          <p:spPr bwMode="auto">
            <a:xfrm>
              <a:off x="3783676" y="1634691"/>
              <a:ext cx="597235" cy="178301"/>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价值稳定度矩阵</a:t>
              </a:r>
            </a:p>
          </p:txBody>
        </p:sp>
        <p:sp>
          <p:nvSpPr>
            <p:cNvPr id="36986" name="圆角矩形 88"/>
            <p:cNvSpPr>
              <a:spLocks noChangeArrowheads="1"/>
            </p:cNvSpPr>
            <p:nvPr/>
          </p:nvSpPr>
          <p:spPr bwMode="auto">
            <a:xfrm>
              <a:off x="3783676" y="1849535"/>
              <a:ext cx="597235" cy="178301"/>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流量包匹配</a:t>
              </a:r>
            </a:p>
          </p:txBody>
        </p:sp>
      </p:grpSp>
      <p:grpSp>
        <p:nvGrpSpPr>
          <p:cNvPr id="3" name="组合 16"/>
          <p:cNvGrpSpPr>
            <a:grpSpLocks/>
          </p:cNvGrpSpPr>
          <p:nvPr/>
        </p:nvGrpSpPr>
        <p:grpSpPr bwMode="auto">
          <a:xfrm>
            <a:off x="5994400" y="835025"/>
            <a:ext cx="1023938" cy="1260475"/>
            <a:chOff x="5883026" y="841058"/>
            <a:chExt cx="980235" cy="1271201"/>
          </a:xfrm>
        </p:grpSpPr>
        <p:sp>
          <p:nvSpPr>
            <p:cNvPr id="36965" name="圆角矩形 59"/>
            <p:cNvSpPr>
              <a:spLocks noChangeArrowheads="1"/>
            </p:cNvSpPr>
            <p:nvPr/>
          </p:nvSpPr>
          <p:spPr bwMode="auto">
            <a:xfrm>
              <a:off x="5883026" y="841058"/>
              <a:ext cx="980235" cy="1271201"/>
            </a:xfrm>
            <a:prstGeom prst="roundRect">
              <a:avLst>
                <a:gd name="adj" fmla="val 4838"/>
              </a:avLst>
            </a:prstGeom>
            <a:solidFill>
              <a:srgbClr val="D9D9D9"/>
            </a:solidFill>
            <a:ln w="12700">
              <a:solidFill>
                <a:srgbClr val="4A452A"/>
              </a:solidFill>
              <a:round/>
              <a:headEnd/>
              <a:tailEnd/>
            </a:ln>
          </p:spPr>
          <p:txBody>
            <a:bodyPr wrap="none" lIns="91436" tIns="45718" rIns="91436" bIns="45718"/>
            <a:lstStyle/>
            <a:p>
              <a:pPr algn="ctr" eaLnBrk="1" hangingPunct="1"/>
              <a:r>
                <a:rPr lang="zh-CN" altLang="en-US" sz="1200">
                  <a:latin typeface="微软雅黑" pitchFamily="34" charset="-122"/>
                </a:rPr>
                <a:t>用户划配</a:t>
              </a:r>
            </a:p>
          </p:txBody>
        </p:sp>
        <p:sp>
          <p:nvSpPr>
            <p:cNvPr id="36966" name="圆角矩形 88"/>
            <p:cNvSpPr>
              <a:spLocks noChangeArrowheads="1"/>
            </p:cNvSpPr>
            <p:nvPr/>
          </p:nvSpPr>
          <p:spPr bwMode="auto">
            <a:xfrm>
              <a:off x="5994658" y="1197044"/>
              <a:ext cx="770906" cy="383821"/>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划配规则参数维护</a:t>
              </a:r>
            </a:p>
          </p:txBody>
        </p:sp>
        <p:sp>
          <p:nvSpPr>
            <p:cNvPr id="36967" name="圆角矩形 88"/>
            <p:cNvSpPr>
              <a:spLocks noChangeArrowheads="1"/>
            </p:cNvSpPr>
            <p:nvPr/>
          </p:nvSpPr>
          <p:spPr bwMode="auto">
            <a:xfrm>
              <a:off x="6008076" y="1666027"/>
              <a:ext cx="757821" cy="375649"/>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划配规则结果查看</a:t>
              </a:r>
            </a:p>
          </p:txBody>
        </p:sp>
      </p:grpSp>
      <p:grpSp>
        <p:nvGrpSpPr>
          <p:cNvPr id="4" name="组合 26"/>
          <p:cNvGrpSpPr>
            <a:grpSpLocks/>
          </p:cNvGrpSpPr>
          <p:nvPr/>
        </p:nvGrpSpPr>
        <p:grpSpPr bwMode="auto">
          <a:xfrm>
            <a:off x="95250" y="3568700"/>
            <a:ext cx="989013" cy="1365250"/>
            <a:chOff x="1259632" y="3351836"/>
            <a:chExt cx="988649" cy="1366461"/>
          </a:xfrm>
        </p:grpSpPr>
        <p:sp>
          <p:nvSpPr>
            <p:cNvPr id="36961" name="圆角矩形 54"/>
            <p:cNvSpPr>
              <a:spLocks noChangeArrowheads="1"/>
            </p:cNvSpPr>
            <p:nvPr/>
          </p:nvSpPr>
          <p:spPr bwMode="auto">
            <a:xfrm>
              <a:off x="1259632" y="3351836"/>
              <a:ext cx="988649" cy="1366461"/>
            </a:xfrm>
            <a:prstGeom prst="roundRect">
              <a:avLst>
                <a:gd name="adj" fmla="val 4838"/>
              </a:avLst>
            </a:prstGeom>
            <a:solidFill>
              <a:srgbClr val="D9D9D9"/>
            </a:solidFill>
            <a:ln w="12700">
              <a:solidFill>
                <a:srgbClr val="4A452A"/>
              </a:solidFill>
              <a:round/>
              <a:headEnd/>
              <a:tailEnd/>
            </a:ln>
          </p:spPr>
          <p:txBody>
            <a:bodyPr wrap="none" lIns="91436" tIns="45718" rIns="91436" bIns="45718"/>
            <a:lstStyle/>
            <a:p>
              <a:pPr algn="ctr" eaLnBrk="1" hangingPunct="1"/>
              <a:r>
                <a:rPr lang="zh-CN" altLang="en-US" sz="1200">
                  <a:latin typeface="微软雅黑" pitchFamily="34" charset="-122"/>
                </a:rPr>
                <a:t>触点管理</a:t>
              </a:r>
            </a:p>
          </p:txBody>
        </p:sp>
        <p:sp>
          <p:nvSpPr>
            <p:cNvPr id="36962" name="圆角矩形 91"/>
            <p:cNvSpPr>
              <a:spLocks noChangeArrowheads="1"/>
            </p:cNvSpPr>
            <p:nvPr/>
          </p:nvSpPr>
          <p:spPr bwMode="auto">
            <a:xfrm>
              <a:off x="1322592" y="3652575"/>
              <a:ext cx="899053" cy="248399"/>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触点管理</a:t>
              </a:r>
            </a:p>
          </p:txBody>
        </p:sp>
        <p:sp>
          <p:nvSpPr>
            <p:cNvPr id="36963" name="圆角矩形 91"/>
            <p:cNvSpPr>
              <a:spLocks noChangeArrowheads="1"/>
            </p:cNvSpPr>
            <p:nvPr/>
          </p:nvSpPr>
          <p:spPr bwMode="auto">
            <a:xfrm>
              <a:off x="1312808" y="4018086"/>
              <a:ext cx="908837" cy="257649"/>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触点结果管理</a:t>
              </a:r>
            </a:p>
          </p:txBody>
        </p:sp>
        <p:sp>
          <p:nvSpPr>
            <p:cNvPr id="36964" name="圆角矩形 91"/>
            <p:cNvSpPr>
              <a:spLocks noChangeArrowheads="1"/>
            </p:cNvSpPr>
            <p:nvPr/>
          </p:nvSpPr>
          <p:spPr bwMode="auto">
            <a:xfrm>
              <a:off x="1331638" y="4392853"/>
              <a:ext cx="864096" cy="25369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触点统一规则配置</a:t>
              </a:r>
            </a:p>
          </p:txBody>
        </p:sp>
      </p:grpSp>
      <p:sp>
        <p:nvSpPr>
          <p:cNvPr id="36875" name="圆角矩形 59"/>
          <p:cNvSpPr>
            <a:spLocks noChangeArrowheads="1"/>
          </p:cNvSpPr>
          <p:nvPr/>
        </p:nvSpPr>
        <p:spPr bwMode="auto">
          <a:xfrm>
            <a:off x="2505075" y="3568700"/>
            <a:ext cx="1296988" cy="625475"/>
          </a:xfrm>
          <a:prstGeom prst="roundRect">
            <a:avLst>
              <a:gd name="adj" fmla="val 4838"/>
            </a:avLst>
          </a:prstGeom>
          <a:solidFill>
            <a:srgbClr val="D9D9D9"/>
          </a:solidFill>
          <a:ln w="12700">
            <a:solidFill>
              <a:srgbClr val="4A452A"/>
            </a:solidFill>
            <a:round/>
            <a:headEnd/>
            <a:tailEnd/>
          </a:ln>
        </p:spPr>
        <p:txBody>
          <a:bodyPr wrap="none" lIns="91436" tIns="45718" rIns="91436" bIns="45718" anchor="ctr"/>
          <a:lstStyle/>
          <a:p>
            <a:pPr algn="ctr" eaLnBrk="1" hangingPunct="1"/>
            <a:r>
              <a:rPr lang="zh-CN" altLang="en-US" sz="1200">
                <a:latin typeface="微软雅黑" pitchFamily="34" charset="-122"/>
              </a:rPr>
              <a:t>成功标准类型管理</a:t>
            </a:r>
          </a:p>
        </p:txBody>
      </p:sp>
      <p:grpSp>
        <p:nvGrpSpPr>
          <p:cNvPr id="5" name="组合 6"/>
          <p:cNvGrpSpPr>
            <a:grpSpLocks/>
          </p:cNvGrpSpPr>
          <p:nvPr/>
        </p:nvGrpSpPr>
        <p:grpSpPr bwMode="auto">
          <a:xfrm>
            <a:off x="7067550" y="830263"/>
            <a:ext cx="1020763" cy="1265237"/>
            <a:chOff x="5904442" y="839399"/>
            <a:chExt cx="1213456" cy="1271201"/>
          </a:xfrm>
        </p:grpSpPr>
        <p:sp>
          <p:nvSpPr>
            <p:cNvPr id="36956" name="圆角矩形 57"/>
            <p:cNvSpPr>
              <a:spLocks noChangeArrowheads="1"/>
            </p:cNvSpPr>
            <p:nvPr/>
          </p:nvSpPr>
          <p:spPr bwMode="auto">
            <a:xfrm>
              <a:off x="5904442" y="839399"/>
              <a:ext cx="1213456" cy="1271201"/>
            </a:xfrm>
            <a:prstGeom prst="roundRect">
              <a:avLst>
                <a:gd name="adj" fmla="val 4838"/>
              </a:avLst>
            </a:prstGeom>
            <a:solidFill>
              <a:srgbClr val="D9D9D9"/>
            </a:solidFill>
            <a:ln w="12700">
              <a:solidFill>
                <a:srgbClr val="4A452A"/>
              </a:solidFill>
              <a:round/>
              <a:headEnd/>
              <a:tailEnd/>
            </a:ln>
          </p:spPr>
          <p:txBody>
            <a:bodyPr wrap="none" lIns="91436" tIns="45718" rIns="91436" bIns="45718"/>
            <a:lstStyle/>
            <a:p>
              <a:pPr algn="ctr" eaLnBrk="1" hangingPunct="1"/>
              <a:r>
                <a:rPr lang="en-US" altLang="zh-CN" sz="1200">
                  <a:latin typeface="微软雅黑" pitchFamily="34" charset="-122"/>
                </a:rPr>
                <a:t>APP</a:t>
              </a:r>
              <a:r>
                <a:rPr lang="zh-CN" altLang="en-US" sz="1200">
                  <a:latin typeface="微软雅黑" pitchFamily="34" charset="-122"/>
                </a:rPr>
                <a:t>工作台</a:t>
              </a:r>
            </a:p>
          </p:txBody>
        </p:sp>
        <p:sp>
          <p:nvSpPr>
            <p:cNvPr id="110" name="矩形 109">
              <a:extLst>
                <a:ext uri="{FF2B5EF4-FFF2-40B4-BE49-F238E27FC236}">
                  <a16:creationId xmlns:a16="http://schemas.microsoft.com/office/drawing/2014/main" xmlns="" id="{39C53A89-4006-4B87-A419-C79A4FDB5509}"/>
                </a:ext>
              </a:extLst>
            </p:cNvPr>
            <p:cNvSpPr/>
            <p:nvPr/>
          </p:nvSpPr>
          <p:spPr bwMode="auto">
            <a:xfrm>
              <a:off x="6047868" y="1169560"/>
              <a:ext cx="951138" cy="180234"/>
            </a:xfrm>
            <a:prstGeom prst="rect">
              <a:avLst/>
            </a:prstGeom>
            <a:solidFill>
              <a:srgbClr val="F2F2F2"/>
            </a:solidFill>
            <a:ln>
              <a:solidFill>
                <a:schemeClr val="bg1">
                  <a:lumMod val="85000"/>
                </a:schemeClr>
              </a:solidFill>
            </a:ln>
            <a:effectLst/>
          </p:spPr>
          <p:style>
            <a:lnRef idx="1">
              <a:schemeClr val="accent4"/>
            </a:lnRef>
            <a:fillRef idx="2">
              <a:schemeClr val="accent4"/>
            </a:fillRef>
            <a:effectRef idx="1">
              <a:schemeClr val="accent4"/>
            </a:effectRef>
            <a:fontRef idx="minor">
              <a:schemeClr val="dk1"/>
            </a:fontRef>
          </p:style>
          <p:txBody>
            <a:bodyPr anchor="ctr"/>
            <a:lstStyle/>
            <a:p>
              <a:pPr algn="ctr" eaLnBrk="1" fontAlgn="auto" hangingPunct="1">
                <a:defRPr/>
              </a:pPr>
              <a:r>
                <a:rPr lang="zh-CN" altLang="en-US" sz="700" noProof="1">
                  <a:latin typeface="微软雅黑" panose="020B0503020204020204" pitchFamily="34" charset="-122"/>
                </a:rPr>
                <a:t>活动详情</a:t>
              </a:r>
            </a:p>
          </p:txBody>
        </p:sp>
        <p:sp>
          <p:nvSpPr>
            <p:cNvPr id="111" name="矩形 110">
              <a:extLst>
                <a:ext uri="{FF2B5EF4-FFF2-40B4-BE49-F238E27FC236}">
                  <a16:creationId xmlns:a16="http://schemas.microsoft.com/office/drawing/2014/main" xmlns="" id="{1458C4E1-A9C8-48F2-B659-83F305CBA886}"/>
                </a:ext>
              </a:extLst>
            </p:cNvPr>
            <p:cNvSpPr/>
            <p:nvPr/>
          </p:nvSpPr>
          <p:spPr bwMode="auto">
            <a:xfrm>
              <a:off x="6047868" y="1404023"/>
              <a:ext cx="951138" cy="180233"/>
            </a:xfrm>
            <a:prstGeom prst="rect">
              <a:avLst/>
            </a:prstGeom>
            <a:solidFill>
              <a:srgbClr val="F2F2F2"/>
            </a:solidFill>
            <a:ln>
              <a:solidFill>
                <a:schemeClr val="bg1">
                  <a:lumMod val="85000"/>
                </a:schemeClr>
              </a:solidFill>
            </a:ln>
            <a:effectLst/>
          </p:spPr>
          <p:style>
            <a:lnRef idx="1">
              <a:schemeClr val="accent4"/>
            </a:lnRef>
            <a:fillRef idx="2">
              <a:schemeClr val="accent4"/>
            </a:fillRef>
            <a:effectRef idx="1">
              <a:schemeClr val="accent4"/>
            </a:effectRef>
            <a:fontRef idx="minor">
              <a:schemeClr val="dk1"/>
            </a:fontRef>
          </p:style>
          <p:txBody>
            <a:bodyPr anchor="ctr"/>
            <a:lstStyle/>
            <a:p>
              <a:pPr algn="ctr" eaLnBrk="1" fontAlgn="auto" hangingPunct="1">
                <a:defRPr/>
              </a:pPr>
              <a:r>
                <a:rPr lang="zh-CN" altLang="en-US" sz="700" noProof="1">
                  <a:latin typeface="微软雅黑" panose="020B0503020204020204" pitchFamily="34" charset="-122"/>
                </a:rPr>
                <a:t>报表统计</a:t>
              </a:r>
            </a:p>
          </p:txBody>
        </p:sp>
        <p:sp>
          <p:nvSpPr>
            <p:cNvPr id="112" name="矩形 111">
              <a:extLst>
                <a:ext uri="{FF2B5EF4-FFF2-40B4-BE49-F238E27FC236}">
                  <a16:creationId xmlns:a16="http://schemas.microsoft.com/office/drawing/2014/main" xmlns="" id="{6173F988-A3EC-4AC8-9603-8C9DB97738FD}"/>
                </a:ext>
              </a:extLst>
            </p:cNvPr>
            <p:cNvSpPr/>
            <p:nvPr/>
          </p:nvSpPr>
          <p:spPr bwMode="auto">
            <a:xfrm>
              <a:off x="6047868" y="1640080"/>
              <a:ext cx="951138" cy="180233"/>
            </a:xfrm>
            <a:prstGeom prst="rect">
              <a:avLst/>
            </a:prstGeom>
            <a:solidFill>
              <a:srgbClr val="F2F2F2"/>
            </a:solidFill>
            <a:ln>
              <a:solidFill>
                <a:schemeClr val="bg1">
                  <a:lumMod val="85000"/>
                </a:schemeClr>
              </a:solidFill>
            </a:ln>
            <a:effectLst/>
          </p:spPr>
          <p:style>
            <a:lnRef idx="1">
              <a:schemeClr val="accent4"/>
            </a:lnRef>
            <a:fillRef idx="2">
              <a:schemeClr val="accent4"/>
            </a:fillRef>
            <a:effectRef idx="1">
              <a:schemeClr val="accent4"/>
            </a:effectRef>
            <a:fontRef idx="minor">
              <a:schemeClr val="dk1"/>
            </a:fontRef>
          </p:style>
          <p:txBody>
            <a:bodyPr anchor="ctr"/>
            <a:lstStyle/>
            <a:p>
              <a:pPr algn="ctr" eaLnBrk="1" fontAlgn="auto" hangingPunct="1">
                <a:defRPr/>
              </a:pPr>
              <a:r>
                <a:rPr lang="zh-CN" altLang="en-US" sz="700" noProof="1">
                  <a:latin typeface="微软雅黑" panose="020B0503020204020204" pitchFamily="34" charset="-122"/>
                </a:rPr>
                <a:t>用户视图</a:t>
              </a:r>
            </a:p>
          </p:txBody>
        </p:sp>
        <p:sp>
          <p:nvSpPr>
            <p:cNvPr id="115" name="矩形 114">
              <a:extLst>
                <a:ext uri="{FF2B5EF4-FFF2-40B4-BE49-F238E27FC236}">
                  <a16:creationId xmlns:a16="http://schemas.microsoft.com/office/drawing/2014/main" xmlns="" id="{193CF868-A7D5-45E7-BF9D-DA8BFB2CAD26}"/>
                </a:ext>
              </a:extLst>
            </p:cNvPr>
            <p:cNvSpPr/>
            <p:nvPr/>
          </p:nvSpPr>
          <p:spPr bwMode="auto">
            <a:xfrm>
              <a:off x="6047868" y="1876138"/>
              <a:ext cx="951138" cy="178638"/>
            </a:xfrm>
            <a:prstGeom prst="rect">
              <a:avLst/>
            </a:prstGeom>
            <a:solidFill>
              <a:srgbClr val="F2F2F2"/>
            </a:solidFill>
            <a:ln>
              <a:solidFill>
                <a:schemeClr val="bg1">
                  <a:lumMod val="85000"/>
                </a:schemeClr>
              </a:solidFill>
            </a:ln>
            <a:effectLst/>
          </p:spPr>
          <p:style>
            <a:lnRef idx="1">
              <a:schemeClr val="accent4"/>
            </a:lnRef>
            <a:fillRef idx="2">
              <a:schemeClr val="accent4"/>
            </a:fillRef>
            <a:effectRef idx="1">
              <a:schemeClr val="accent4"/>
            </a:effectRef>
            <a:fontRef idx="minor">
              <a:schemeClr val="dk1"/>
            </a:fontRef>
          </p:style>
          <p:txBody>
            <a:bodyPr anchor="ctr"/>
            <a:lstStyle/>
            <a:p>
              <a:pPr algn="ctr" eaLnBrk="1" fontAlgn="auto" hangingPunct="1">
                <a:lnSpc>
                  <a:spcPct val="120000"/>
                </a:lnSpc>
                <a:defRPr/>
              </a:pPr>
              <a:r>
                <a:rPr lang="zh-CN" altLang="en-US" sz="700" noProof="1">
                  <a:latin typeface="微软雅黑" panose="020B0503020204020204" pitchFamily="34" charset="-122"/>
                </a:rPr>
                <a:t>个人中心</a:t>
              </a:r>
            </a:p>
          </p:txBody>
        </p:sp>
      </p:grpSp>
      <p:sp>
        <p:nvSpPr>
          <p:cNvPr id="36877" name="圆角矩形 59"/>
          <p:cNvSpPr>
            <a:spLocks noChangeArrowheads="1"/>
          </p:cNvSpPr>
          <p:nvPr/>
        </p:nvSpPr>
        <p:spPr bwMode="auto">
          <a:xfrm>
            <a:off x="3860800" y="3568700"/>
            <a:ext cx="1917700" cy="1379538"/>
          </a:xfrm>
          <a:prstGeom prst="roundRect">
            <a:avLst>
              <a:gd name="adj" fmla="val 4838"/>
            </a:avLst>
          </a:prstGeom>
          <a:solidFill>
            <a:srgbClr val="D9D9D9"/>
          </a:solidFill>
          <a:ln w="12700">
            <a:solidFill>
              <a:srgbClr val="4A452A"/>
            </a:solidFill>
            <a:round/>
            <a:headEnd/>
            <a:tailEnd/>
          </a:ln>
        </p:spPr>
        <p:txBody>
          <a:bodyPr wrap="none" lIns="91436" tIns="45718" rIns="91436" bIns="45718"/>
          <a:lstStyle/>
          <a:p>
            <a:pPr algn="ctr" eaLnBrk="1" hangingPunct="1"/>
            <a:r>
              <a:rPr lang="zh-CN" altLang="en-US" sz="1200">
                <a:latin typeface="微软雅黑" pitchFamily="34" charset="-122"/>
              </a:rPr>
              <a:t>活动评估</a:t>
            </a:r>
          </a:p>
        </p:txBody>
      </p:sp>
      <p:grpSp>
        <p:nvGrpSpPr>
          <p:cNvPr id="6" name="组合 150"/>
          <p:cNvGrpSpPr>
            <a:grpSpLocks/>
          </p:cNvGrpSpPr>
          <p:nvPr/>
        </p:nvGrpSpPr>
        <p:grpSpPr bwMode="auto">
          <a:xfrm>
            <a:off x="3933825" y="3824288"/>
            <a:ext cx="1803400" cy="1058862"/>
            <a:chOff x="3933906" y="3984629"/>
            <a:chExt cx="1803414" cy="898902"/>
          </a:xfrm>
        </p:grpSpPr>
        <p:sp>
          <p:nvSpPr>
            <p:cNvPr id="36949" name="圆角矩形 88"/>
            <p:cNvSpPr>
              <a:spLocks noChangeArrowheads="1"/>
            </p:cNvSpPr>
            <p:nvPr/>
          </p:nvSpPr>
          <p:spPr bwMode="auto">
            <a:xfrm>
              <a:off x="4169613" y="3995715"/>
              <a:ext cx="792000" cy="234549"/>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触点效率评估日报</a:t>
              </a:r>
            </a:p>
          </p:txBody>
        </p:sp>
        <p:sp>
          <p:nvSpPr>
            <p:cNvPr id="36950" name="圆角矩形 88"/>
            <p:cNvSpPr>
              <a:spLocks noChangeArrowheads="1"/>
            </p:cNvSpPr>
            <p:nvPr/>
          </p:nvSpPr>
          <p:spPr bwMode="auto">
            <a:xfrm>
              <a:off x="4169613" y="4633763"/>
              <a:ext cx="792000" cy="234549"/>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宽带到期监控日</a:t>
              </a:r>
            </a:p>
          </p:txBody>
        </p:sp>
        <p:sp>
          <p:nvSpPr>
            <p:cNvPr id="36951" name="圆角矩形 88"/>
            <p:cNvSpPr>
              <a:spLocks noChangeArrowheads="1"/>
            </p:cNvSpPr>
            <p:nvPr/>
          </p:nvSpPr>
          <p:spPr bwMode="auto">
            <a:xfrm>
              <a:off x="4169613" y="4314738"/>
              <a:ext cx="792000" cy="234549"/>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客户经理效率评估日报</a:t>
              </a:r>
            </a:p>
          </p:txBody>
        </p:sp>
        <p:sp>
          <p:nvSpPr>
            <p:cNvPr id="36952" name="圆角矩形 88"/>
            <p:cNvSpPr>
              <a:spLocks noChangeArrowheads="1"/>
            </p:cNvSpPr>
            <p:nvPr/>
          </p:nvSpPr>
          <p:spPr bwMode="auto">
            <a:xfrm>
              <a:off x="5017320" y="4002698"/>
              <a:ext cx="720000" cy="234549"/>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活动进展跟踪日报</a:t>
              </a:r>
            </a:p>
          </p:txBody>
        </p:sp>
        <p:sp>
          <p:nvSpPr>
            <p:cNvPr id="36953" name="圆角矩形 88"/>
            <p:cNvSpPr>
              <a:spLocks noChangeArrowheads="1"/>
            </p:cNvSpPr>
            <p:nvPr/>
          </p:nvSpPr>
          <p:spPr bwMode="auto">
            <a:xfrm>
              <a:off x="5017320" y="4640746"/>
              <a:ext cx="720000" cy="234549"/>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宽带到期监控月</a:t>
              </a:r>
            </a:p>
          </p:txBody>
        </p:sp>
        <p:sp>
          <p:nvSpPr>
            <p:cNvPr id="36954" name="圆角矩形 88"/>
            <p:cNvSpPr>
              <a:spLocks noChangeArrowheads="1"/>
            </p:cNvSpPr>
            <p:nvPr/>
          </p:nvSpPr>
          <p:spPr bwMode="auto">
            <a:xfrm>
              <a:off x="5017320" y="4321721"/>
              <a:ext cx="720000" cy="234549"/>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活动参与度评估日报</a:t>
              </a:r>
            </a:p>
          </p:txBody>
        </p:sp>
        <p:sp>
          <p:nvSpPr>
            <p:cNvPr id="36955" name="圆角矩形 91"/>
            <p:cNvSpPr>
              <a:spLocks noChangeArrowheads="1"/>
            </p:cNvSpPr>
            <p:nvPr/>
          </p:nvSpPr>
          <p:spPr bwMode="auto">
            <a:xfrm>
              <a:off x="3933906" y="3984629"/>
              <a:ext cx="180000" cy="898902"/>
            </a:xfrm>
            <a:prstGeom prst="roundRect">
              <a:avLst>
                <a:gd name="adj" fmla="val 2894"/>
              </a:avLst>
            </a:prstGeom>
            <a:solidFill>
              <a:srgbClr val="F2F2F2"/>
            </a:solidFill>
            <a:ln w="9525">
              <a:noFill/>
              <a:round/>
              <a:headEnd/>
              <a:tailEnd/>
            </a:ln>
          </p:spPr>
          <p:txBody>
            <a:bodyPr vert="eaVert" wrap="none" lIns="91436" tIns="36000" rIns="91436" bIns="45718" anchor="ctr"/>
            <a:lstStyle/>
            <a:p>
              <a:pPr algn="ctr" eaLnBrk="1" hangingPunct="1"/>
              <a:r>
                <a:rPr lang="zh-CN" altLang="en-US" sz="600">
                  <a:latin typeface="微软雅黑" pitchFamily="34" charset="-122"/>
                </a:rPr>
                <a:t>活动贡献日报</a:t>
              </a:r>
            </a:p>
          </p:txBody>
        </p:sp>
      </p:grpSp>
      <p:grpSp>
        <p:nvGrpSpPr>
          <p:cNvPr id="7" name="组合 18"/>
          <p:cNvGrpSpPr>
            <a:grpSpLocks/>
          </p:cNvGrpSpPr>
          <p:nvPr/>
        </p:nvGrpSpPr>
        <p:grpSpPr bwMode="auto">
          <a:xfrm>
            <a:off x="4313238" y="835025"/>
            <a:ext cx="1609725" cy="1271588"/>
            <a:chOff x="4605969" y="843558"/>
            <a:chExt cx="1610032" cy="1271201"/>
          </a:xfrm>
        </p:grpSpPr>
        <p:sp>
          <p:nvSpPr>
            <p:cNvPr id="36942" name="圆角矩形 57"/>
            <p:cNvSpPr>
              <a:spLocks noChangeArrowheads="1"/>
            </p:cNvSpPr>
            <p:nvPr/>
          </p:nvSpPr>
          <p:spPr bwMode="auto">
            <a:xfrm>
              <a:off x="4605969" y="843558"/>
              <a:ext cx="1610032" cy="1271201"/>
            </a:xfrm>
            <a:prstGeom prst="roundRect">
              <a:avLst>
                <a:gd name="adj" fmla="val 4838"/>
              </a:avLst>
            </a:prstGeom>
            <a:solidFill>
              <a:srgbClr val="D9D9D9"/>
            </a:solidFill>
            <a:ln w="12700">
              <a:solidFill>
                <a:srgbClr val="4A452A"/>
              </a:solidFill>
              <a:round/>
              <a:headEnd/>
              <a:tailEnd/>
            </a:ln>
          </p:spPr>
          <p:txBody>
            <a:bodyPr wrap="none" lIns="91436" tIns="45718" rIns="91436" bIns="45718"/>
            <a:lstStyle/>
            <a:p>
              <a:pPr algn="ctr" eaLnBrk="1" hangingPunct="1"/>
              <a:r>
                <a:rPr lang="zh-CN" altLang="en-US" sz="1200">
                  <a:latin typeface="微软雅黑" pitchFamily="34" charset="-122"/>
                </a:rPr>
                <a:t>我的任务</a:t>
              </a:r>
            </a:p>
          </p:txBody>
        </p:sp>
        <p:sp>
          <p:nvSpPr>
            <p:cNvPr id="36943" name="圆角矩形 88"/>
            <p:cNvSpPr>
              <a:spLocks noChangeArrowheads="1"/>
            </p:cNvSpPr>
            <p:nvPr/>
          </p:nvSpPr>
          <p:spPr bwMode="auto">
            <a:xfrm>
              <a:off x="4654412" y="1192832"/>
              <a:ext cx="720000"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任务总览查看</a:t>
              </a:r>
            </a:p>
          </p:txBody>
        </p:sp>
        <p:sp>
          <p:nvSpPr>
            <p:cNvPr id="36944" name="圆角矩形 88"/>
            <p:cNvSpPr>
              <a:spLocks noChangeArrowheads="1"/>
            </p:cNvSpPr>
            <p:nvPr/>
          </p:nvSpPr>
          <p:spPr bwMode="auto">
            <a:xfrm>
              <a:off x="4654410" y="1497801"/>
              <a:ext cx="720000"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异网任务总览查看</a:t>
              </a:r>
            </a:p>
          </p:txBody>
        </p:sp>
        <p:sp>
          <p:nvSpPr>
            <p:cNvPr id="36945" name="圆角矩形 88"/>
            <p:cNvSpPr>
              <a:spLocks noChangeArrowheads="1"/>
            </p:cNvSpPr>
            <p:nvPr/>
          </p:nvSpPr>
          <p:spPr bwMode="auto">
            <a:xfrm>
              <a:off x="4654410" y="1802770"/>
              <a:ext cx="720000"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工单调配</a:t>
              </a:r>
            </a:p>
          </p:txBody>
        </p:sp>
        <p:sp>
          <p:nvSpPr>
            <p:cNvPr id="36946" name="圆角矩形 88"/>
            <p:cNvSpPr>
              <a:spLocks noChangeArrowheads="1"/>
            </p:cNvSpPr>
            <p:nvPr/>
          </p:nvSpPr>
          <p:spPr bwMode="auto">
            <a:xfrm>
              <a:off x="5459427" y="1192832"/>
              <a:ext cx="720000"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我的任务</a:t>
              </a:r>
            </a:p>
          </p:txBody>
        </p:sp>
        <p:sp>
          <p:nvSpPr>
            <p:cNvPr id="36947" name="圆角矩形 88"/>
            <p:cNvSpPr>
              <a:spLocks noChangeArrowheads="1"/>
            </p:cNvSpPr>
            <p:nvPr/>
          </p:nvSpPr>
          <p:spPr bwMode="auto">
            <a:xfrm>
              <a:off x="5459425" y="1497801"/>
              <a:ext cx="720000"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我的异网任务</a:t>
              </a:r>
            </a:p>
          </p:txBody>
        </p:sp>
        <p:sp>
          <p:nvSpPr>
            <p:cNvPr id="36948" name="圆角矩形 88"/>
            <p:cNvSpPr>
              <a:spLocks noChangeArrowheads="1"/>
            </p:cNvSpPr>
            <p:nvPr/>
          </p:nvSpPr>
          <p:spPr bwMode="auto">
            <a:xfrm>
              <a:off x="5459425" y="1802770"/>
              <a:ext cx="720000"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异网工单调配</a:t>
              </a:r>
            </a:p>
          </p:txBody>
        </p:sp>
      </p:grpSp>
      <p:grpSp>
        <p:nvGrpSpPr>
          <p:cNvPr id="8" name="组合 12"/>
          <p:cNvGrpSpPr>
            <a:grpSpLocks/>
          </p:cNvGrpSpPr>
          <p:nvPr/>
        </p:nvGrpSpPr>
        <p:grpSpPr bwMode="auto">
          <a:xfrm>
            <a:off x="1649413" y="2152650"/>
            <a:ext cx="1447800" cy="1360488"/>
            <a:chOff x="1847195" y="2189547"/>
            <a:chExt cx="1440000" cy="1071547"/>
          </a:xfrm>
        </p:grpSpPr>
        <p:sp>
          <p:nvSpPr>
            <p:cNvPr id="36936" name="圆角矩形 56"/>
            <p:cNvSpPr>
              <a:spLocks noChangeArrowheads="1"/>
            </p:cNvSpPr>
            <p:nvPr/>
          </p:nvSpPr>
          <p:spPr bwMode="auto">
            <a:xfrm>
              <a:off x="1847195" y="2189547"/>
              <a:ext cx="1440000" cy="1071547"/>
            </a:xfrm>
            <a:prstGeom prst="roundRect">
              <a:avLst>
                <a:gd name="adj" fmla="val 4838"/>
              </a:avLst>
            </a:prstGeom>
            <a:solidFill>
              <a:srgbClr val="D9D9D9"/>
            </a:solidFill>
            <a:ln w="12700">
              <a:solidFill>
                <a:srgbClr val="4A452A"/>
              </a:solidFill>
              <a:round/>
              <a:headEnd/>
              <a:tailEnd/>
            </a:ln>
          </p:spPr>
          <p:txBody>
            <a:bodyPr wrap="none" lIns="91436" tIns="45718" rIns="91436" bIns="45718"/>
            <a:lstStyle/>
            <a:p>
              <a:pPr algn="ctr" eaLnBrk="1" hangingPunct="1"/>
              <a:r>
                <a:rPr lang="zh-CN" altLang="en-US" sz="1200">
                  <a:latin typeface="微软雅黑" pitchFamily="34" charset="-122"/>
                </a:rPr>
                <a:t>场景营销</a:t>
              </a:r>
            </a:p>
          </p:txBody>
        </p:sp>
        <p:sp>
          <p:nvSpPr>
            <p:cNvPr id="36937" name="圆角矩形 91"/>
            <p:cNvSpPr>
              <a:spLocks noChangeArrowheads="1"/>
            </p:cNvSpPr>
            <p:nvPr/>
          </p:nvSpPr>
          <p:spPr bwMode="auto">
            <a:xfrm>
              <a:off x="1911949" y="2460882"/>
              <a:ext cx="756000" cy="216000"/>
            </a:xfrm>
            <a:prstGeom prst="roundRect">
              <a:avLst>
                <a:gd name="adj" fmla="val 2894"/>
              </a:avLst>
            </a:prstGeom>
            <a:solidFill>
              <a:srgbClr val="F2F2F2"/>
            </a:solidFill>
            <a:ln w="9525">
              <a:noFill/>
              <a:round/>
              <a:headEnd/>
              <a:tailEnd/>
            </a:ln>
          </p:spPr>
          <p:txBody>
            <a:bodyPr wrap="none" lIns="91436" tIns="36000" rIns="91436" bIns="45718" anchor="ctr"/>
            <a:lstStyle/>
            <a:p>
              <a:pPr algn="ctr" eaLnBrk="1" hangingPunct="1"/>
              <a:r>
                <a:rPr lang="zh-CN" altLang="en-US" sz="600">
                  <a:latin typeface="微软雅黑" pitchFamily="34" charset="-122"/>
                </a:rPr>
                <a:t>场景营销策划</a:t>
              </a:r>
            </a:p>
          </p:txBody>
        </p:sp>
        <p:sp>
          <p:nvSpPr>
            <p:cNvPr id="36938" name="圆角矩形 91"/>
            <p:cNvSpPr>
              <a:spLocks noChangeArrowheads="1"/>
            </p:cNvSpPr>
            <p:nvPr/>
          </p:nvSpPr>
          <p:spPr bwMode="auto">
            <a:xfrm>
              <a:off x="2739248" y="2455664"/>
              <a:ext cx="216000" cy="743825"/>
            </a:xfrm>
            <a:prstGeom prst="roundRect">
              <a:avLst>
                <a:gd name="adj" fmla="val 2894"/>
              </a:avLst>
            </a:prstGeom>
            <a:solidFill>
              <a:srgbClr val="F2F2F2"/>
            </a:solidFill>
            <a:ln w="9525">
              <a:noFill/>
              <a:round/>
              <a:headEnd/>
              <a:tailEnd/>
            </a:ln>
          </p:spPr>
          <p:txBody>
            <a:bodyPr vert="eaVert" wrap="none" lIns="91436" tIns="36000" rIns="91436" bIns="45718" anchor="ctr"/>
            <a:lstStyle/>
            <a:p>
              <a:pPr algn="ctr" eaLnBrk="1" hangingPunct="1"/>
              <a:r>
                <a:rPr lang="zh-CN" altLang="en-US" sz="600">
                  <a:latin typeface="微软雅黑" pitchFamily="34" charset="-122"/>
                </a:rPr>
                <a:t>活动配置</a:t>
              </a:r>
            </a:p>
          </p:txBody>
        </p:sp>
        <p:sp>
          <p:nvSpPr>
            <p:cNvPr id="36939" name="圆角矩形 91"/>
            <p:cNvSpPr>
              <a:spLocks noChangeArrowheads="1"/>
            </p:cNvSpPr>
            <p:nvPr/>
          </p:nvSpPr>
          <p:spPr bwMode="auto">
            <a:xfrm>
              <a:off x="1911949" y="2981496"/>
              <a:ext cx="756000" cy="215239"/>
            </a:xfrm>
            <a:prstGeom prst="roundRect">
              <a:avLst>
                <a:gd name="adj" fmla="val 2894"/>
              </a:avLst>
            </a:prstGeom>
            <a:solidFill>
              <a:srgbClr val="F2F2F2"/>
            </a:solidFill>
            <a:ln w="9525">
              <a:noFill/>
              <a:round/>
              <a:headEnd/>
              <a:tailEnd/>
            </a:ln>
          </p:spPr>
          <p:txBody>
            <a:bodyPr wrap="none" lIns="91436" tIns="36000" rIns="91436" bIns="45718" anchor="ctr"/>
            <a:lstStyle/>
            <a:p>
              <a:pPr algn="ctr" eaLnBrk="1" hangingPunct="1"/>
              <a:r>
                <a:rPr lang="zh-CN" altLang="en-US" sz="600">
                  <a:latin typeface="微软雅黑" pitchFamily="34" charset="-122"/>
                </a:rPr>
                <a:t>场景审批</a:t>
              </a:r>
            </a:p>
          </p:txBody>
        </p:sp>
        <p:sp>
          <p:nvSpPr>
            <p:cNvPr id="36940" name="圆角矩形 91"/>
            <p:cNvSpPr>
              <a:spLocks noChangeArrowheads="1"/>
            </p:cNvSpPr>
            <p:nvPr/>
          </p:nvSpPr>
          <p:spPr bwMode="auto">
            <a:xfrm>
              <a:off x="1911949" y="2721570"/>
              <a:ext cx="756000" cy="215239"/>
            </a:xfrm>
            <a:prstGeom prst="roundRect">
              <a:avLst>
                <a:gd name="adj" fmla="val 2894"/>
              </a:avLst>
            </a:prstGeom>
            <a:solidFill>
              <a:srgbClr val="F2F2F2"/>
            </a:solidFill>
            <a:ln w="9525">
              <a:noFill/>
              <a:round/>
              <a:headEnd/>
              <a:tailEnd/>
            </a:ln>
          </p:spPr>
          <p:txBody>
            <a:bodyPr wrap="none" lIns="91436" tIns="36000" rIns="91436" bIns="45718" anchor="ctr"/>
            <a:lstStyle/>
            <a:p>
              <a:pPr algn="ctr" eaLnBrk="1" hangingPunct="1"/>
              <a:r>
                <a:rPr lang="zh-CN" altLang="en-US" sz="600">
                  <a:latin typeface="微软雅黑" pitchFamily="34" charset="-122"/>
                </a:rPr>
                <a:t>场景列表</a:t>
              </a:r>
            </a:p>
          </p:txBody>
        </p:sp>
        <p:sp>
          <p:nvSpPr>
            <p:cNvPr id="36941" name="圆角矩形 91"/>
            <p:cNvSpPr>
              <a:spLocks noChangeArrowheads="1"/>
            </p:cNvSpPr>
            <p:nvPr/>
          </p:nvSpPr>
          <p:spPr bwMode="auto">
            <a:xfrm>
              <a:off x="3028885" y="2455664"/>
              <a:ext cx="216000" cy="743825"/>
            </a:xfrm>
            <a:prstGeom prst="roundRect">
              <a:avLst>
                <a:gd name="adj" fmla="val 2894"/>
              </a:avLst>
            </a:prstGeom>
            <a:solidFill>
              <a:srgbClr val="F2F2F2"/>
            </a:solidFill>
            <a:ln w="9525">
              <a:noFill/>
              <a:round/>
              <a:headEnd/>
              <a:tailEnd/>
            </a:ln>
          </p:spPr>
          <p:txBody>
            <a:bodyPr vert="eaVert" wrap="none" lIns="91436" tIns="36000" rIns="91436" bIns="45718" anchor="ctr"/>
            <a:lstStyle/>
            <a:p>
              <a:pPr algn="ctr" eaLnBrk="1" hangingPunct="1"/>
              <a:r>
                <a:rPr lang="zh-CN" altLang="en-US" sz="600">
                  <a:latin typeface="微软雅黑" pitchFamily="34" charset="-122"/>
                </a:rPr>
                <a:t>渠道配置</a:t>
              </a:r>
            </a:p>
          </p:txBody>
        </p:sp>
      </p:grpSp>
      <p:grpSp>
        <p:nvGrpSpPr>
          <p:cNvPr id="9" name="组合 13"/>
          <p:cNvGrpSpPr>
            <a:grpSpLocks/>
          </p:cNvGrpSpPr>
          <p:nvPr/>
        </p:nvGrpSpPr>
        <p:grpSpPr bwMode="auto">
          <a:xfrm>
            <a:off x="3192463" y="2155825"/>
            <a:ext cx="1447800" cy="1354138"/>
            <a:chOff x="3187860" y="2189547"/>
            <a:chExt cx="1440000" cy="1065717"/>
          </a:xfrm>
        </p:grpSpPr>
        <p:sp>
          <p:nvSpPr>
            <p:cNvPr id="36930" name="圆角矩形 56"/>
            <p:cNvSpPr>
              <a:spLocks noChangeArrowheads="1"/>
            </p:cNvSpPr>
            <p:nvPr/>
          </p:nvSpPr>
          <p:spPr bwMode="auto">
            <a:xfrm>
              <a:off x="3187860" y="2189547"/>
              <a:ext cx="1440000" cy="1065717"/>
            </a:xfrm>
            <a:prstGeom prst="roundRect">
              <a:avLst>
                <a:gd name="adj" fmla="val 4838"/>
              </a:avLst>
            </a:prstGeom>
            <a:solidFill>
              <a:srgbClr val="D9D9D9"/>
            </a:solidFill>
            <a:ln w="12700">
              <a:solidFill>
                <a:srgbClr val="4A452A"/>
              </a:solidFill>
              <a:round/>
              <a:headEnd/>
              <a:tailEnd/>
            </a:ln>
          </p:spPr>
          <p:txBody>
            <a:bodyPr wrap="none" lIns="91436" tIns="45718" rIns="91436" bIns="45718"/>
            <a:lstStyle/>
            <a:p>
              <a:pPr algn="ctr" eaLnBrk="1" hangingPunct="1"/>
              <a:r>
                <a:rPr lang="zh-CN" altLang="en-US" sz="1200">
                  <a:latin typeface="微软雅黑" pitchFamily="34" charset="-122"/>
                </a:rPr>
                <a:t>异网营销</a:t>
              </a:r>
            </a:p>
          </p:txBody>
        </p:sp>
        <p:sp>
          <p:nvSpPr>
            <p:cNvPr id="36931" name="圆角矩形 91"/>
            <p:cNvSpPr>
              <a:spLocks noChangeArrowheads="1"/>
            </p:cNvSpPr>
            <p:nvPr/>
          </p:nvSpPr>
          <p:spPr bwMode="auto">
            <a:xfrm>
              <a:off x="3252614" y="2460882"/>
              <a:ext cx="756000" cy="214825"/>
            </a:xfrm>
            <a:prstGeom prst="roundRect">
              <a:avLst>
                <a:gd name="adj" fmla="val 2894"/>
              </a:avLst>
            </a:prstGeom>
            <a:solidFill>
              <a:srgbClr val="F2F2F2"/>
            </a:solidFill>
            <a:ln w="9525">
              <a:noFill/>
              <a:round/>
              <a:headEnd/>
              <a:tailEnd/>
            </a:ln>
          </p:spPr>
          <p:txBody>
            <a:bodyPr wrap="none" lIns="91436" tIns="36000" rIns="91436" bIns="45718" anchor="ctr"/>
            <a:lstStyle/>
            <a:p>
              <a:pPr algn="ctr" eaLnBrk="1" hangingPunct="1"/>
              <a:r>
                <a:rPr lang="zh-CN" altLang="en-US" sz="600">
                  <a:latin typeface="微软雅黑" pitchFamily="34" charset="-122"/>
                </a:rPr>
                <a:t>异网活动策划</a:t>
              </a:r>
            </a:p>
          </p:txBody>
        </p:sp>
        <p:sp>
          <p:nvSpPr>
            <p:cNvPr id="36932" name="圆角矩形 91"/>
            <p:cNvSpPr>
              <a:spLocks noChangeArrowheads="1"/>
            </p:cNvSpPr>
            <p:nvPr/>
          </p:nvSpPr>
          <p:spPr bwMode="auto">
            <a:xfrm>
              <a:off x="4052134" y="2455665"/>
              <a:ext cx="216000" cy="739778"/>
            </a:xfrm>
            <a:prstGeom prst="roundRect">
              <a:avLst>
                <a:gd name="adj" fmla="val 2894"/>
              </a:avLst>
            </a:prstGeom>
            <a:solidFill>
              <a:srgbClr val="F2F2F2"/>
            </a:solidFill>
            <a:ln w="9525">
              <a:noFill/>
              <a:round/>
              <a:headEnd/>
              <a:tailEnd/>
            </a:ln>
          </p:spPr>
          <p:txBody>
            <a:bodyPr vert="eaVert" wrap="none" lIns="91436" tIns="36000" rIns="91436" bIns="45718" anchor="ctr"/>
            <a:lstStyle/>
            <a:p>
              <a:pPr algn="ctr" eaLnBrk="1" hangingPunct="1"/>
              <a:r>
                <a:rPr lang="zh-CN" altLang="en-US" sz="600">
                  <a:latin typeface="微软雅黑" pitchFamily="34" charset="-122"/>
                </a:rPr>
                <a:t>活动配置</a:t>
              </a:r>
            </a:p>
          </p:txBody>
        </p:sp>
        <p:sp>
          <p:nvSpPr>
            <p:cNvPr id="36933" name="圆角矩形 91"/>
            <p:cNvSpPr>
              <a:spLocks noChangeArrowheads="1"/>
            </p:cNvSpPr>
            <p:nvPr/>
          </p:nvSpPr>
          <p:spPr bwMode="auto">
            <a:xfrm>
              <a:off x="3252614" y="2981497"/>
              <a:ext cx="756000" cy="214068"/>
            </a:xfrm>
            <a:prstGeom prst="roundRect">
              <a:avLst>
                <a:gd name="adj" fmla="val 2894"/>
              </a:avLst>
            </a:prstGeom>
            <a:solidFill>
              <a:srgbClr val="F2F2F2"/>
            </a:solidFill>
            <a:ln w="9525">
              <a:noFill/>
              <a:round/>
              <a:headEnd/>
              <a:tailEnd/>
            </a:ln>
          </p:spPr>
          <p:txBody>
            <a:bodyPr wrap="none" lIns="91436" tIns="36000" rIns="91436" bIns="45718" anchor="ctr"/>
            <a:lstStyle/>
            <a:p>
              <a:pPr algn="ctr" eaLnBrk="1" hangingPunct="1"/>
              <a:r>
                <a:rPr lang="zh-CN" altLang="en-US" sz="600">
                  <a:latin typeface="微软雅黑" pitchFamily="34" charset="-122"/>
                </a:rPr>
                <a:t>异网活动审批</a:t>
              </a:r>
            </a:p>
          </p:txBody>
        </p:sp>
        <p:sp>
          <p:nvSpPr>
            <p:cNvPr id="36934" name="圆角矩形 91"/>
            <p:cNvSpPr>
              <a:spLocks noChangeArrowheads="1"/>
            </p:cNvSpPr>
            <p:nvPr/>
          </p:nvSpPr>
          <p:spPr bwMode="auto">
            <a:xfrm>
              <a:off x="3252614" y="2721571"/>
              <a:ext cx="756000" cy="214068"/>
            </a:xfrm>
            <a:prstGeom prst="roundRect">
              <a:avLst>
                <a:gd name="adj" fmla="val 2894"/>
              </a:avLst>
            </a:prstGeom>
            <a:solidFill>
              <a:srgbClr val="F2F2F2"/>
            </a:solidFill>
            <a:ln w="9525">
              <a:noFill/>
              <a:round/>
              <a:headEnd/>
              <a:tailEnd/>
            </a:ln>
          </p:spPr>
          <p:txBody>
            <a:bodyPr wrap="none" lIns="91436" tIns="36000" rIns="91436" bIns="45718" anchor="ctr"/>
            <a:lstStyle/>
            <a:p>
              <a:pPr algn="ctr" eaLnBrk="1" hangingPunct="1"/>
              <a:r>
                <a:rPr lang="zh-CN" altLang="en-US" sz="600">
                  <a:latin typeface="微软雅黑" pitchFamily="34" charset="-122"/>
                </a:rPr>
                <a:t>异网活动列表</a:t>
              </a:r>
            </a:p>
          </p:txBody>
        </p:sp>
        <p:sp>
          <p:nvSpPr>
            <p:cNvPr id="36935" name="圆角矩形 91"/>
            <p:cNvSpPr>
              <a:spLocks noChangeArrowheads="1"/>
            </p:cNvSpPr>
            <p:nvPr/>
          </p:nvSpPr>
          <p:spPr bwMode="auto">
            <a:xfrm>
              <a:off x="4331018" y="2455665"/>
              <a:ext cx="216000" cy="739778"/>
            </a:xfrm>
            <a:prstGeom prst="roundRect">
              <a:avLst>
                <a:gd name="adj" fmla="val 2894"/>
              </a:avLst>
            </a:prstGeom>
            <a:solidFill>
              <a:srgbClr val="F2F2F2"/>
            </a:solidFill>
            <a:ln w="9525">
              <a:noFill/>
              <a:round/>
              <a:headEnd/>
              <a:tailEnd/>
            </a:ln>
          </p:spPr>
          <p:txBody>
            <a:bodyPr vert="eaVert" wrap="none" lIns="91436" tIns="36000" rIns="91436" bIns="45718" anchor="ctr"/>
            <a:lstStyle/>
            <a:p>
              <a:pPr algn="ctr" eaLnBrk="1" hangingPunct="1"/>
              <a:r>
                <a:rPr lang="zh-CN" altLang="en-US" sz="600">
                  <a:latin typeface="微软雅黑" pitchFamily="34" charset="-122"/>
                </a:rPr>
                <a:t>渠道配置</a:t>
              </a:r>
            </a:p>
          </p:txBody>
        </p:sp>
      </p:grpSp>
      <p:grpSp>
        <p:nvGrpSpPr>
          <p:cNvPr id="10" name="组合 151"/>
          <p:cNvGrpSpPr>
            <a:grpSpLocks/>
          </p:cNvGrpSpPr>
          <p:nvPr/>
        </p:nvGrpSpPr>
        <p:grpSpPr bwMode="auto">
          <a:xfrm>
            <a:off x="107950" y="2144713"/>
            <a:ext cx="1446213" cy="1376362"/>
            <a:chOff x="107506" y="2196145"/>
            <a:chExt cx="1447111" cy="1324935"/>
          </a:xfrm>
        </p:grpSpPr>
        <p:sp>
          <p:nvSpPr>
            <p:cNvPr id="36924" name="圆角矩形 56"/>
            <p:cNvSpPr>
              <a:spLocks noChangeArrowheads="1"/>
            </p:cNvSpPr>
            <p:nvPr/>
          </p:nvSpPr>
          <p:spPr bwMode="auto">
            <a:xfrm>
              <a:off x="107506" y="2196145"/>
              <a:ext cx="1447111" cy="1324935"/>
            </a:xfrm>
            <a:prstGeom prst="roundRect">
              <a:avLst>
                <a:gd name="adj" fmla="val 4838"/>
              </a:avLst>
            </a:prstGeom>
            <a:solidFill>
              <a:srgbClr val="D9D9D9"/>
            </a:solidFill>
            <a:ln w="12700">
              <a:solidFill>
                <a:srgbClr val="4A452A"/>
              </a:solidFill>
              <a:round/>
              <a:headEnd/>
              <a:tailEnd/>
            </a:ln>
          </p:spPr>
          <p:txBody>
            <a:bodyPr wrap="none" lIns="91436" tIns="45718" rIns="91436" bIns="45718"/>
            <a:lstStyle/>
            <a:p>
              <a:pPr algn="ctr" eaLnBrk="1" hangingPunct="1"/>
              <a:r>
                <a:rPr lang="zh-CN" altLang="en-US" sz="1200">
                  <a:latin typeface="微软雅黑" pitchFamily="34" charset="-122"/>
                </a:rPr>
                <a:t>常规营销</a:t>
              </a:r>
            </a:p>
          </p:txBody>
        </p:sp>
        <p:sp>
          <p:nvSpPr>
            <p:cNvPr id="36925" name="圆角矩形 91"/>
            <p:cNvSpPr>
              <a:spLocks noChangeArrowheads="1"/>
            </p:cNvSpPr>
            <p:nvPr/>
          </p:nvSpPr>
          <p:spPr bwMode="auto">
            <a:xfrm>
              <a:off x="172579" y="2531642"/>
              <a:ext cx="759733" cy="267077"/>
            </a:xfrm>
            <a:prstGeom prst="roundRect">
              <a:avLst>
                <a:gd name="adj" fmla="val 2894"/>
              </a:avLst>
            </a:prstGeom>
            <a:solidFill>
              <a:srgbClr val="F2F2F2"/>
            </a:solidFill>
            <a:ln w="9525">
              <a:noFill/>
              <a:round/>
              <a:headEnd/>
              <a:tailEnd/>
            </a:ln>
          </p:spPr>
          <p:txBody>
            <a:bodyPr wrap="none" lIns="91436" tIns="36000" rIns="91436" bIns="45718" anchor="ctr"/>
            <a:lstStyle/>
            <a:p>
              <a:pPr algn="ctr" eaLnBrk="1" hangingPunct="1"/>
              <a:r>
                <a:rPr lang="zh-CN" altLang="en-US" sz="600">
                  <a:latin typeface="微软雅黑" pitchFamily="34" charset="-122"/>
                </a:rPr>
                <a:t>活动策划</a:t>
              </a:r>
            </a:p>
          </p:txBody>
        </p:sp>
        <p:sp>
          <p:nvSpPr>
            <p:cNvPr id="36926" name="圆角矩形 91"/>
            <p:cNvSpPr>
              <a:spLocks noChangeArrowheads="1"/>
            </p:cNvSpPr>
            <p:nvPr/>
          </p:nvSpPr>
          <p:spPr bwMode="auto">
            <a:xfrm>
              <a:off x="172579" y="3175366"/>
              <a:ext cx="759733" cy="266136"/>
            </a:xfrm>
            <a:prstGeom prst="roundRect">
              <a:avLst>
                <a:gd name="adj" fmla="val 2894"/>
              </a:avLst>
            </a:prstGeom>
            <a:solidFill>
              <a:srgbClr val="F2F2F2"/>
            </a:solidFill>
            <a:ln w="9525">
              <a:noFill/>
              <a:round/>
              <a:headEnd/>
              <a:tailEnd/>
            </a:ln>
          </p:spPr>
          <p:txBody>
            <a:bodyPr wrap="none" lIns="91436" tIns="36000" rIns="91436" bIns="45718" anchor="ctr"/>
            <a:lstStyle/>
            <a:p>
              <a:pPr algn="ctr" eaLnBrk="1" hangingPunct="1"/>
              <a:r>
                <a:rPr lang="zh-CN" altLang="en-US" sz="600">
                  <a:latin typeface="微软雅黑" pitchFamily="34" charset="-122"/>
                </a:rPr>
                <a:t>活动配置</a:t>
              </a:r>
            </a:p>
          </p:txBody>
        </p:sp>
        <p:sp>
          <p:nvSpPr>
            <p:cNvPr id="36927" name="圆角矩形 91"/>
            <p:cNvSpPr>
              <a:spLocks noChangeArrowheads="1"/>
            </p:cNvSpPr>
            <p:nvPr/>
          </p:nvSpPr>
          <p:spPr bwMode="auto">
            <a:xfrm>
              <a:off x="172579" y="2853975"/>
              <a:ext cx="759733" cy="266136"/>
            </a:xfrm>
            <a:prstGeom prst="roundRect">
              <a:avLst>
                <a:gd name="adj" fmla="val 2894"/>
              </a:avLst>
            </a:prstGeom>
            <a:solidFill>
              <a:srgbClr val="F2F2F2"/>
            </a:solidFill>
            <a:ln w="9525">
              <a:noFill/>
              <a:round/>
              <a:headEnd/>
              <a:tailEnd/>
            </a:ln>
          </p:spPr>
          <p:txBody>
            <a:bodyPr wrap="none" lIns="91436" tIns="36000" rIns="91436" bIns="45718" anchor="ctr"/>
            <a:lstStyle/>
            <a:p>
              <a:pPr algn="ctr" eaLnBrk="1" hangingPunct="1"/>
              <a:r>
                <a:rPr lang="zh-CN" altLang="en-US" sz="600">
                  <a:latin typeface="微软雅黑" pitchFamily="34" charset="-122"/>
                </a:rPr>
                <a:t>活动列表</a:t>
              </a:r>
            </a:p>
          </p:txBody>
        </p:sp>
        <p:sp>
          <p:nvSpPr>
            <p:cNvPr id="36928" name="圆角矩形 91"/>
            <p:cNvSpPr>
              <a:spLocks noChangeArrowheads="1"/>
            </p:cNvSpPr>
            <p:nvPr/>
          </p:nvSpPr>
          <p:spPr bwMode="auto">
            <a:xfrm>
              <a:off x="987315" y="2525190"/>
              <a:ext cx="217067" cy="919717"/>
            </a:xfrm>
            <a:prstGeom prst="roundRect">
              <a:avLst>
                <a:gd name="adj" fmla="val 2894"/>
              </a:avLst>
            </a:prstGeom>
            <a:solidFill>
              <a:srgbClr val="F2F2F2"/>
            </a:solidFill>
            <a:ln w="9525">
              <a:noFill/>
              <a:round/>
              <a:headEnd/>
              <a:tailEnd/>
            </a:ln>
          </p:spPr>
          <p:txBody>
            <a:bodyPr vert="eaVert" wrap="none" lIns="91436" tIns="36000" rIns="91436" bIns="45718" anchor="ctr"/>
            <a:lstStyle/>
            <a:p>
              <a:pPr algn="ctr" eaLnBrk="1" hangingPunct="1"/>
              <a:r>
                <a:rPr lang="zh-CN" altLang="en-US" sz="600">
                  <a:latin typeface="微软雅黑" pitchFamily="34" charset="-122"/>
                </a:rPr>
                <a:t>活动配置</a:t>
              </a:r>
            </a:p>
          </p:txBody>
        </p:sp>
        <p:sp>
          <p:nvSpPr>
            <p:cNvPr id="36929" name="圆角矩形 91"/>
            <p:cNvSpPr>
              <a:spLocks noChangeArrowheads="1"/>
            </p:cNvSpPr>
            <p:nvPr/>
          </p:nvSpPr>
          <p:spPr bwMode="auto">
            <a:xfrm>
              <a:off x="1280244" y="2525190"/>
              <a:ext cx="217067" cy="919717"/>
            </a:xfrm>
            <a:prstGeom prst="roundRect">
              <a:avLst>
                <a:gd name="adj" fmla="val 2894"/>
              </a:avLst>
            </a:prstGeom>
            <a:solidFill>
              <a:srgbClr val="F2F2F2"/>
            </a:solidFill>
            <a:ln w="9525">
              <a:noFill/>
              <a:round/>
              <a:headEnd/>
              <a:tailEnd/>
            </a:ln>
          </p:spPr>
          <p:txBody>
            <a:bodyPr vert="eaVert" wrap="none" lIns="91436" tIns="36000" rIns="91436" bIns="45718" anchor="ctr"/>
            <a:lstStyle/>
            <a:p>
              <a:pPr algn="ctr" eaLnBrk="1" hangingPunct="1"/>
              <a:r>
                <a:rPr lang="zh-CN" altLang="en-US" sz="600">
                  <a:latin typeface="微软雅黑" pitchFamily="34" charset="-122"/>
                </a:rPr>
                <a:t>渠道配置</a:t>
              </a:r>
            </a:p>
          </p:txBody>
        </p:sp>
      </p:grpSp>
      <p:grpSp>
        <p:nvGrpSpPr>
          <p:cNvPr id="11" name="组合 97"/>
          <p:cNvGrpSpPr>
            <a:grpSpLocks/>
          </p:cNvGrpSpPr>
          <p:nvPr/>
        </p:nvGrpSpPr>
        <p:grpSpPr bwMode="auto">
          <a:xfrm>
            <a:off x="4703763" y="2162175"/>
            <a:ext cx="3384550" cy="1350963"/>
            <a:chOff x="4047641" y="3348024"/>
            <a:chExt cx="3368663" cy="1369166"/>
          </a:xfrm>
        </p:grpSpPr>
        <p:sp>
          <p:nvSpPr>
            <p:cNvPr id="36905" name="圆角矩形 127"/>
            <p:cNvSpPr>
              <a:spLocks noChangeArrowheads="1"/>
            </p:cNvSpPr>
            <p:nvPr/>
          </p:nvSpPr>
          <p:spPr bwMode="auto">
            <a:xfrm>
              <a:off x="4047641" y="3348024"/>
              <a:ext cx="3368663" cy="1369166"/>
            </a:xfrm>
            <a:prstGeom prst="roundRect">
              <a:avLst>
                <a:gd name="adj" fmla="val 4838"/>
              </a:avLst>
            </a:prstGeom>
            <a:solidFill>
              <a:srgbClr val="D9D9D9"/>
            </a:solidFill>
            <a:ln w="12700">
              <a:solidFill>
                <a:srgbClr val="4A452A"/>
              </a:solidFill>
              <a:round/>
              <a:headEnd/>
              <a:tailEnd/>
            </a:ln>
          </p:spPr>
          <p:txBody>
            <a:bodyPr wrap="none" lIns="91436" tIns="21600" rIns="91436" bIns="45718"/>
            <a:lstStyle/>
            <a:p>
              <a:pPr algn="ctr" eaLnBrk="1" hangingPunct="1"/>
              <a:r>
                <a:rPr lang="zh-CN" altLang="en-US" sz="1200">
                  <a:latin typeface="微软雅黑" pitchFamily="34" charset="-122"/>
                </a:rPr>
                <a:t>客户分析</a:t>
              </a:r>
            </a:p>
          </p:txBody>
        </p:sp>
        <p:sp>
          <p:nvSpPr>
            <p:cNvPr id="36906" name="圆角矩形 91"/>
            <p:cNvSpPr>
              <a:spLocks noChangeArrowheads="1"/>
            </p:cNvSpPr>
            <p:nvPr/>
          </p:nvSpPr>
          <p:spPr bwMode="auto">
            <a:xfrm>
              <a:off x="4096743" y="3536315"/>
              <a:ext cx="1307800" cy="1076316"/>
            </a:xfrm>
            <a:prstGeom prst="roundRect">
              <a:avLst>
                <a:gd name="adj" fmla="val 3537"/>
              </a:avLst>
            </a:prstGeom>
            <a:noFill/>
            <a:ln w="28575">
              <a:noFill/>
              <a:round/>
              <a:headEnd/>
              <a:tailEnd/>
            </a:ln>
          </p:spPr>
          <p:txBody>
            <a:bodyPr wrap="none" lIns="91436" tIns="45718" rIns="91436" bIns="45718"/>
            <a:lstStyle/>
            <a:p>
              <a:pPr algn="ctr" eaLnBrk="1" hangingPunct="1"/>
              <a:r>
                <a:rPr lang="zh-CN" altLang="en-US" sz="900">
                  <a:latin typeface="微软雅黑" pitchFamily="34" charset="-122"/>
                </a:rPr>
                <a:t>标签库管理</a:t>
              </a:r>
            </a:p>
          </p:txBody>
        </p:sp>
        <p:sp>
          <p:nvSpPr>
            <p:cNvPr id="36907" name="圆角矩形 91"/>
            <p:cNvSpPr>
              <a:spLocks noChangeArrowheads="1"/>
            </p:cNvSpPr>
            <p:nvPr/>
          </p:nvSpPr>
          <p:spPr bwMode="auto">
            <a:xfrm>
              <a:off x="5414359" y="3536315"/>
              <a:ext cx="915243" cy="1076316"/>
            </a:xfrm>
            <a:prstGeom prst="roundRect">
              <a:avLst>
                <a:gd name="adj" fmla="val 2222"/>
              </a:avLst>
            </a:prstGeom>
            <a:noFill/>
            <a:ln w="28575">
              <a:noFill/>
              <a:round/>
              <a:headEnd/>
              <a:tailEnd/>
            </a:ln>
          </p:spPr>
          <p:txBody>
            <a:bodyPr wrap="none" lIns="91436" tIns="45718" rIns="91436" bIns="45718"/>
            <a:lstStyle/>
            <a:p>
              <a:pPr algn="ctr" eaLnBrk="1" hangingPunct="1"/>
              <a:endParaRPr lang="zh-CN" altLang="en-US" sz="700">
                <a:latin typeface="微软雅黑" pitchFamily="34" charset="-122"/>
              </a:endParaRPr>
            </a:p>
          </p:txBody>
        </p:sp>
        <p:sp>
          <p:nvSpPr>
            <p:cNvPr id="36908" name="圆角矩形 88"/>
            <p:cNvSpPr>
              <a:spLocks noChangeArrowheads="1"/>
            </p:cNvSpPr>
            <p:nvPr/>
          </p:nvSpPr>
          <p:spPr bwMode="auto">
            <a:xfrm>
              <a:off x="5290010" y="3759290"/>
              <a:ext cx="535728"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客户群提取</a:t>
              </a:r>
            </a:p>
          </p:txBody>
        </p:sp>
        <p:sp>
          <p:nvSpPr>
            <p:cNvPr id="36909" name="圆角矩形 88"/>
            <p:cNvSpPr>
              <a:spLocks noChangeArrowheads="1"/>
            </p:cNvSpPr>
            <p:nvPr/>
          </p:nvSpPr>
          <p:spPr bwMode="auto">
            <a:xfrm>
              <a:off x="5855959" y="3753279"/>
              <a:ext cx="550476"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异网客户群提取</a:t>
              </a:r>
            </a:p>
          </p:txBody>
        </p:sp>
        <p:sp>
          <p:nvSpPr>
            <p:cNvPr id="36910" name="圆角矩形 57"/>
            <p:cNvSpPr>
              <a:spLocks noChangeArrowheads="1"/>
            </p:cNvSpPr>
            <p:nvPr/>
          </p:nvSpPr>
          <p:spPr bwMode="auto">
            <a:xfrm>
              <a:off x="6444208" y="3536315"/>
              <a:ext cx="905316" cy="1076316"/>
            </a:xfrm>
            <a:prstGeom prst="roundRect">
              <a:avLst>
                <a:gd name="adj" fmla="val 4838"/>
              </a:avLst>
            </a:prstGeom>
            <a:noFill/>
            <a:ln w="28575">
              <a:noFill/>
              <a:round/>
              <a:headEnd/>
              <a:tailEnd/>
            </a:ln>
          </p:spPr>
          <p:txBody>
            <a:bodyPr wrap="none" lIns="91436" tIns="45718" rIns="91436" bIns="45718"/>
            <a:lstStyle/>
            <a:p>
              <a:pPr algn="ctr" eaLnBrk="1" hangingPunct="1"/>
              <a:r>
                <a:rPr lang="zh-CN" altLang="en-US" sz="900">
                  <a:latin typeface="微软雅黑" pitchFamily="34" charset="-122"/>
                </a:rPr>
                <a:t>我的客户</a:t>
              </a:r>
            </a:p>
          </p:txBody>
        </p:sp>
        <p:sp>
          <p:nvSpPr>
            <p:cNvPr id="36911" name="圆角矩形 88"/>
            <p:cNvSpPr>
              <a:spLocks noChangeArrowheads="1"/>
            </p:cNvSpPr>
            <p:nvPr/>
          </p:nvSpPr>
          <p:spPr bwMode="auto">
            <a:xfrm>
              <a:off x="6520197" y="3751580"/>
              <a:ext cx="759384" cy="180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客户洞察</a:t>
              </a:r>
            </a:p>
          </p:txBody>
        </p:sp>
        <p:sp>
          <p:nvSpPr>
            <p:cNvPr id="36912" name="圆角矩形 88"/>
            <p:cNvSpPr>
              <a:spLocks noChangeArrowheads="1"/>
            </p:cNvSpPr>
            <p:nvPr/>
          </p:nvSpPr>
          <p:spPr bwMode="auto">
            <a:xfrm>
              <a:off x="6520197" y="3976282"/>
              <a:ext cx="759384" cy="180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探索分析</a:t>
              </a:r>
            </a:p>
          </p:txBody>
        </p:sp>
        <p:sp>
          <p:nvSpPr>
            <p:cNvPr id="36913" name="圆角矩形 88"/>
            <p:cNvSpPr>
              <a:spLocks noChangeArrowheads="1"/>
            </p:cNvSpPr>
            <p:nvPr/>
          </p:nvSpPr>
          <p:spPr bwMode="auto">
            <a:xfrm>
              <a:off x="6520197" y="4200984"/>
              <a:ext cx="759384" cy="180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客户视图</a:t>
              </a:r>
            </a:p>
          </p:txBody>
        </p:sp>
        <p:sp>
          <p:nvSpPr>
            <p:cNvPr id="36914" name="圆角矩形 88"/>
            <p:cNvSpPr>
              <a:spLocks noChangeArrowheads="1"/>
            </p:cNvSpPr>
            <p:nvPr/>
          </p:nvSpPr>
          <p:spPr bwMode="auto">
            <a:xfrm>
              <a:off x="4696227" y="3762952"/>
              <a:ext cx="521908"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异网标签维护</a:t>
              </a:r>
            </a:p>
          </p:txBody>
        </p:sp>
        <p:sp>
          <p:nvSpPr>
            <p:cNvPr id="36915" name="圆角矩形 88"/>
            <p:cNvSpPr>
              <a:spLocks noChangeArrowheads="1"/>
            </p:cNvSpPr>
            <p:nvPr/>
          </p:nvSpPr>
          <p:spPr bwMode="auto">
            <a:xfrm>
              <a:off x="4696226" y="4067569"/>
              <a:ext cx="521908"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异网标签列表</a:t>
              </a:r>
            </a:p>
          </p:txBody>
        </p:sp>
        <p:sp>
          <p:nvSpPr>
            <p:cNvPr id="36916" name="圆角矩形 88"/>
            <p:cNvSpPr>
              <a:spLocks noChangeArrowheads="1"/>
            </p:cNvSpPr>
            <p:nvPr/>
          </p:nvSpPr>
          <p:spPr bwMode="auto">
            <a:xfrm>
              <a:off x="4127463" y="3760063"/>
              <a:ext cx="521908"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标签维护</a:t>
              </a:r>
            </a:p>
          </p:txBody>
        </p:sp>
        <p:sp>
          <p:nvSpPr>
            <p:cNvPr id="36917" name="圆角矩形 88"/>
            <p:cNvSpPr>
              <a:spLocks noChangeArrowheads="1"/>
            </p:cNvSpPr>
            <p:nvPr/>
          </p:nvSpPr>
          <p:spPr bwMode="auto">
            <a:xfrm>
              <a:off x="4131937" y="4067569"/>
              <a:ext cx="521908"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标签列表</a:t>
              </a:r>
            </a:p>
          </p:txBody>
        </p:sp>
        <p:sp>
          <p:nvSpPr>
            <p:cNvPr id="36918" name="圆角矩形 88"/>
            <p:cNvSpPr>
              <a:spLocks noChangeArrowheads="1"/>
            </p:cNvSpPr>
            <p:nvPr/>
          </p:nvSpPr>
          <p:spPr bwMode="auto">
            <a:xfrm>
              <a:off x="4147130" y="4374445"/>
              <a:ext cx="1074347"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异网标签树配置</a:t>
              </a:r>
            </a:p>
          </p:txBody>
        </p:sp>
        <p:sp>
          <p:nvSpPr>
            <p:cNvPr id="36919" name="圆角矩形 88"/>
            <p:cNvSpPr>
              <a:spLocks noChangeArrowheads="1"/>
            </p:cNvSpPr>
            <p:nvPr/>
          </p:nvSpPr>
          <p:spPr bwMode="auto">
            <a:xfrm>
              <a:off x="5292080" y="4067569"/>
              <a:ext cx="533657"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客户群导入列表</a:t>
              </a:r>
            </a:p>
          </p:txBody>
        </p:sp>
        <p:sp>
          <p:nvSpPr>
            <p:cNvPr id="36920" name="圆角矩形 88"/>
            <p:cNvSpPr>
              <a:spLocks noChangeArrowheads="1"/>
            </p:cNvSpPr>
            <p:nvPr/>
          </p:nvSpPr>
          <p:spPr bwMode="auto">
            <a:xfrm>
              <a:off x="5862630" y="4067569"/>
              <a:ext cx="550463"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异网客户群提取</a:t>
              </a:r>
            </a:p>
          </p:txBody>
        </p:sp>
        <p:sp>
          <p:nvSpPr>
            <p:cNvPr id="36921" name="圆角矩形 91"/>
            <p:cNvSpPr>
              <a:spLocks noChangeArrowheads="1"/>
            </p:cNvSpPr>
            <p:nvPr/>
          </p:nvSpPr>
          <p:spPr bwMode="auto">
            <a:xfrm>
              <a:off x="5301314" y="3536315"/>
              <a:ext cx="1307800" cy="1076316"/>
            </a:xfrm>
            <a:prstGeom prst="roundRect">
              <a:avLst>
                <a:gd name="adj" fmla="val 3537"/>
              </a:avLst>
            </a:prstGeom>
            <a:noFill/>
            <a:ln w="28575">
              <a:noFill/>
              <a:round/>
              <a:headEnd/>
              <a:tailEnd/>
            </a:ln>
          </p:spPr>
          <p:txBody>
            <a:bodyPr wrap="none" lIns="91436" tIns="45718" rIns="91436" bIns="45718"/>
            <a:lstStyle/>
            <a:p>
              <a:pPr algn="ctr" eaLnBrk="1" hangingPunct="1"/>
              <a:r>
                <a:rPr lang="zh-CN" altLang="en-US" sz="900"/>
                <a:t>客户群提取</a:t>
              </a:r>
              <a:endParaRPr lang="zh-CN" altLang="en-US" sz="900">
                <a:latin typeface="微软雅黑" pitchFamily="34" charset="-122"/>
              </a:endParaRPr>
            </a:p>
          </p:txBody>
        </p:sp>
        <p:sp>
          <p:nvSpPr>
            <p:cNvPr id="36922" name="圆角矩形 88"/>
            <p:cNvSpPr>
              <a:spLocks noChangeArrowheads="1"/>
            </p:cNvSpPr>
            <p:nvPr/>
          </p:nvSpPr>
          <p:spPr bwMode="auto">
            <a:xfrm>
              <a:off x="6520197" y="4425686"/>
              <a:ext cx="759384" cy="180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接触历史纪录查询</a:t>
              </a:r>
            </a:p>
          </p:txBody>
        </p:sp>
        <p:sp>
          <p:nvSpPr>
            <p:cNvPr id="36923" name="圆角矩形 88"/>
            <p:cNvSpPr>
              <a:spLocks noChangeArrowheads="1"/>
            </p:cNvSpPr>
            <p:nvPr/>
          </p:nvSpPr>
          <p:spPr bwMode="auto">
            <a:xfrm>
              <a:off x="5292080" y="4374445"/>
              <a:ext cx="1141863"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异网客户群列表</a:t>
              </a:r>
            </a:p>
          </p:txBody>
        </p:sp>
      </p:grpSp>
      <p:sp>
        <p:nvSpPr>
          <p:cNvPr id="36884" name="圆角矩形 59"/>
          <p:cNvSpPr>
            <a:spLocks noChangeArrowheads="1"/>
          </p:cNvSpPr>
          <p:nvPr/>
        </p:nvSpPr>
        <p:spPr bwMode="auto">
          <a:xfrm>
            <a:off x="2505075" y="4308475"/>
            <a:ext cx="1296988" cy="625475"/>
          </a:xfrm>
          <a:prstGeom prst="roundRect">
            <a:avLst>
              <a:gd name="adj" fmla="val 4838"/>
            </a:avLst>
          </a:prstGeom>
          <a:solidFill>
            <a:srgbClr val="D9D9D9"/>
          </a:solidFill>
          <a:ln w="12700">
            <a:solidFill>
              <a:srgbClr val="4A452A"/>
            </a:solidFill>
            <a:round/>
            <a:headEnd/>
            <a:tailEnd/>
          </a:ln>
        </p:spPr>
        <p:txBody>
          <a:bodyPr wrap="none" lIns="91436" tIns="45718" rIns="91436" bIns="45718" anchor="ctr"/>
          <a:lstStyle/>
          <a:p>
            <a:pPr algn="ctr" eaLnBrk="1" hangingPunct="1"/>
            <a:r>
              <a:rPr lang="zh-CN" altLang="en-US" sz="1200">
                <a:latin typeface="微软雅黑" pitchFamily="34" charset="-122"/>
              </a:rPr>
              <a:t>政策管理</a:t>
            </a:r>
          </a:p>
        </p:txBody>
      </p:sp>
      <p:sp>
        <p:nvSpPr>
          <p:cNvPr id="36885" name="圆角矩形 59"/>
          <p:cNvSpPr>
            <a:spLocks noChangeArrowheads="1"/>
          </p:cNvSpPr>
          <p:nvPr/>
        </p:nvSpPr>
        <p:spPr bwMode="auto">
          <a:xfrm>
            <a:off x="5851525" y="3565525"/>
            <a:ext cx="2236788" cy="1382713"/>
          </a:xfrm>
          <a:prstGeom prst="roundRect">
            <a:avLst>
              <a:gd name="adj" fmla="val 4838"/>
            </a:avLst>
          </a:prstGeom>
          <a:solidFill>
            <a:srgbClr val="D9D9D9"/>
          </a:solidFill>
          <a:ln w="12700">
            <a:solidFill>
              <a:srgbClr val="4A452A"/>
            </a:solidFill>
            <a:round/>
            <a:headEnd/>
            <a:tailEnd/>
          </a:ln>
        </p:spPr>
        <p:txBody>
          <a:bodyPr wrap="none" lIns="91436" tIns="45718" rIns="91436" bIns="45718"/>
          <a:lstStyle/>
          <a:p>
            <a:pPr algn="ctr" eaLnBrk="1" hangingPunct="1"/>
            <a:r>
              <a:rPr lang="zh-CN" altLang="en-US" sz="1200">
                <a:latin typeface="微软雅黑" pitchFamily="34" charset="-122"/>
              </a:rPr>
              <a:t>系统运营监控</a:t>
            </a:r>
          </a:p>
        </p:txBody>
      </p:sp>
      <p:sp>
        <p:nvSpPr>
          <p:cNvPr id="36886" name="圆角矩形 88"/>
          <p:cNvSpPr>
            <a:spLocks noChangeArrowheads="1"/>
          </p:cNvSpPr>
          <p:nvPr/>
        </p:nvSpPr>
        <p:spPr bwMode="auto">
          <a:xfrm>
            <a:off x="5922963" y="3832225"/>
            <a:ext cx="974725" cy="2159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场景营销监控</a:t>
            </a:r>
          </a:p>
        </p:txBody>
      </p:sp>
      <p:sp>
        <p:nvSpPr>
          <p:cNvPr id="36887" name="圆角矩形 88"/>
          <p:cNvSpPr>
            <a:spLocks noChangeArrowheads="1"/>
          </p:cNvSpPr>
          <p:nvPr/>
        </p:nvSpPr>
        <p:spPr bwMode="auto">
          <a:xfrm>
            <a:off x="5922963" y="4103688"/>
            <a:ext cx="974725" cy="2159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弹窗实时监控</a:t>
            </a:r>
          </a:p>
        </p:txBody>
      </p:sp>
      <p:sp>
        <p:nvSpPr>
          <p:cNvPr id="36888" name="圆角矩形 88"/>
          <p:cNvSpPr>
            <a:spLocks noChangeArrowheads="1"/>
          </p:cNvSpPr>
          <p:nvPr/>
        </p:nvSpPr>
        <p:spPr bwMode="auto">
          <a:xfrm>
            <a:off x="7032625" y="3827463"/>
            <a:ext cx="974725" cy="2159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短信发送实时监控</a:t>
            </a:r>
          </a:p>
        </p:txBody>
      </p:sp>
      <p:sp>
        <p:nvSpPr>
          <p:cNvPr id="36889" name="圆角矩形 88"/>
          <p:cNvSpPr>
            <a:spLocks noChangeArrowheads="1"/>
          </p:cNvSpPr>
          <p:nvPr/>
        </p:nvSpPr>
        <p:spPr bwMode="auto">
          <a:xfrm>
            <a:off x="7029450" y="4365625"/>
            <a:ext cx="974725" cy="2159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数据更新监控</a:t>
            </a:r>
          </a:p>
        </p:txBody>
      </p:sp>
      <p:sp>
        <p:nvSpPr>
          <p:cNvPr id="36890" name="圆角矩形 88"/>
          <p:cNvSpPr>
            <a:spLocks noChangeArrowheads="1"/>
          </p:cNvSpPr>
          <p:nvPr/>
        </p:nvSpPr>
        <p:spPr bwMode="auto">
          <a:xfrm>
            <a:off x="7032625" y="4097338"/>
            <a:ext cx="974725" cy="2159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客户经理活动监控</a:t>
            </a:r>
          </a:p>
        </p:txBody>
      </p:sp>
      <p:sp>
        <p:nvSpPr>
          <p:cNvPr id="36891" name="圆角矩形 88"/>
          <p:cNvSpPr>
            <a:spLocks noChangeArrowheads="1"/>
          </p:cNvSpPr>
          <p:nvPr/>
        </p:nvSpPr>
        <p:spPr bwMode="auto">
          <a:xfrm>
            <a:off x="5922963" y="4375150"/>
            <a:ext cx="974725" cy="2159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报表放数监控日报</a:t>
            </a:r>
          </a:p>
        </p:txBody>
      </p:sp>
      <p:grpSp>
        <p:nvGrpSpPr>
          <p:cNvPr id="12" name="组合 140"/>
          <p:cNvGrpSpPr>
            <a:grpSpLocks/>
          </p:cNvGrpSpPr>
          <p:nvPr/>
        </p:nvGrpSpPr>
        <p:grpSpPr bwMode="auto">
          <a:xfrm>
            <a:off x="8185150" y="846138"/>
            <a:ext cx="779463" cy="4102100"/>
            <a:chOff x="8185486" y="846776"/>
            <a:chExt cx="779003" cy="3871519"/>
          </a:xfrm>
        </p:grpSpPr>
        <p:sp>
          <p:nvSpPr>
            <p:cNvPr id="36895" name="圆角矩形 50"/>
            <p:cNvSpPr>
              <a:spLocks noChangeArrowheads="1"/>
            </p:cNvSpPr>
            <p:nvPr/>
          </p:nvSpPr>
          <p:spPr bwMode="auto">
            <a:xfrm>
              <a:off x="8185486" y="846776"/>
              <a:ext cx="779003" cy="1194066"/>
            </a:xfrm>
            <a:prstGeom prst="roundRect">
              <a:avLst>
                <a:gd name="adj" fmla="val 4838"/>
              </a:avLst>
            </a:prstGeom>
            <a:solidFill>
              <a:srgbClr val="D9D9D9"/>
            </a:solidFill>
            <a:ln w="12700">
              <a:solidFill>
                <a:srgbClr val="4A452A"/>
              </a:solidFill>
              <a:round/>
              <a:headEnd/>
              <a:tailEnd/>
            </a:ln>
          </p:spPr>
          <p:txBody>
            <a:bodyPr wrap="none" lIns="91436" tIns="45718" rIns="91436" bIns="45718"/>
            <a:lstStyle/>
            <a:p>
              <a:pPr algn="ctr" eaLnBrk="1" hangingPunct="1"/>
              <a:r>
                <a:rPr lang="zh-CN" altLang="en-US" sz="1200">
                  <a:latin typeface="微软雅黑" pitchFamily="34" charset="-122"/>
                </a:rPr>
                <a:t>安全管理</a:t>
              </a:r>
            </a:p>
          </p:txBody>
        </p:sp>
        <p:sp>
          <p:nvSpPr>
            <p:cNvPr id="36896" name="圆角矩形 62"/>
            <p:cNvSpPr>
              <a:spLocks noChangeArrowheads="1"/>
            </p:cNvSpPr>
            <p:nvPr/>
          </p:nvSpPr>
          <p:spPr bwMode="auto">
            <a:xfrm>
              <a:off x="8232987" y="1189561"/>
              <a:ext cx="684000" cy="216000"/>
            </a:xfrm>
            <a:prstGeom prst="roundRect">
              <a:avLst>
                <a:gd name="adj" fmla="val 16667"/>
              </a:avLst>
            </a:prstGeom>
            <a:solidFill>
              <a:srgbClr val="F2F2F2"/>
            </a:solidFill>
            <a:ln w="9525">
              <a:noFill/>
              <a:round/>
              <a:headEnd/>
              <a:tailEnd/>
            </a:ln>
          </p:spPr>
          <p:txBody>
            <a:bodyPr wrap="none" lIns="0" tIns="0" rIns="0" bIns="0" anchor="ctr"/>
            <a:lstStyle/>
            <a:p>
              <a:pPr algn="ctr" eaLnBrk="1" hangingPunct="1"/>
              <a:r>
                <a:rPr lang="zh-CN" altLang="en-US" sz="600">
                  <a:latin typeface="微软雅黑" pitchFamily="34" charset="-122"/>
                </a:rPr>
                <a:t>用户管理</a:t>
              </a:r>
            </a:p>
          </p:txBody>
        </p:sp>
        <p:sp>
          <p:nvSpPr>
            <p:cNvPr id="36897" name="圆角矩形 63"/>
            <p:cNvSpPr>
              <a:spLocks noChangeArrowheads="1"/>
            </p:cNvSpPr>
            <p:nvPr/>
          </p:nvSpPr>
          <p:spPr bwMode="auto">
            <a:xfrm>
              <a:off x="8232987" y="1761852"/>
              <a:ext cx="684000" cy="216000"/>
            </a:xfrm>
            <a:prstGeom prst="roundRect">
              <a:avLst>
                <a:gd name="adj" fmla="val 16667"/>
              </a:avLst>
            </a:prstGeom>
            <a:solidFill>
              <a:srgbClr val="F2F2F2"/>
            </a:solidFill>
            <a:ln w="9525">
              <a:noFill/>
              <a:round/>
              <a:headEnd/>
              <a:tailEnd/>
            </a:ln>
          </p:spPr>
          <p:txBody>
            <a:bodyPr wrap="none" lIns="0" tIns="0" rIns="0" bIns="0" anchor="ctr"/>
            <a:lstStyle/>
            <a:p>
              <a:pPr algn="ctr" eaLnBrk="1" hangingPunct="1"/>
              <a:r>
                <a:rPr lang="zh-CN" altLang="en-US" sz="600">
                  <a:latin typeface="微软雅黑" pitchFamily="34" charset="-122"/>
                </a:rPr>
                <a:t>角色管理</a:t>
              </a:r>
            </a:p>
          </p:txBody>
        </p:sp>
        <p:sp>
          <p:nvSpPr>
            <p:cNvPr id="36898" name="圆角矩形 64"/>
            <p:cNvSpPr>
              <a:spLocks noChangeArrowheads="1"/>
            </p:cNvSpPr>
            <p:nvPr/>
          </p:nvSpPr>
          <p:spPr bwMode="auto">
            <a:xfrm>
              <a:off x="8232987" y="1475707"/>
              <a:ext cx="684000" cy="216000"/>
            </a:xfrm>
            <a:prstGeom prst="roundRect">
              <a:avLst>
                <a:gd name="adj" fmla="val 16667"/>
              </a:avLst>
            </a:prstGeom>
            <a:solidFill>
              <a:srgbClr val="F2F2F2"/>
            </a:solidFill>
            <a:ln w="9525">
              <a:noFill/>
              <a:round/>
              <a:headEnd/>
              <a:tailEnd/>
            </a:ln>
          </p:spPr>
          <p:txBody>
            <a:bodyPr wrap="none" lIns="0" tIns="0" rIns="0" bIns="0" anchor="ctr"/>
            <a:lstStyle/>
            <a:p>
              <a:pPr algn="ctr" eaLnBrk="1" hangingPunct="1"/>
              <a:r>
                <a:rPr lang="zh-CN" altLang="en-US" sz="600">
                  <a:latin typeface="微软雅黑" pitchFamily="34" charset="-122"/>
                </a:rPr>
                <a:t>授权管理</a:t>
              </a:r>
            </a:p>
          </p:txBody>
        </p:sp>
        <p:sp>
          <p:nvSpPr>
            <p:cNvPr id="36899" name="圆角矩形 50"/>
            <p:cNvSpPr>
              <a:spLocks noChangeArrowheads="1"/>
            </p:cNvSpPr>
            <p:nvPr/>
          </p:nvSpPr>
          <p:spPr bwMode="auto">
            <a:xfrm>
              <a:off x="8196723" y="2112747"/>
              <a:ext cx="756528" cy="2605548"/>
            </a:xfrm>
            <a:prstGeom prst="roundRect">
              <a:avLst>
                <a:gd name="adj" fmla="val 4838"/>
              </a:avLst>
            </a:prstGeom>
            <a:solidFill>
              <a:srgbClr val="D9D9D9"/>
            </a:solidFill>
            <a:ln w="12700">
              <a:solidFill>
                <a:srgbClr val="4A452A"/>
              </a:solidFill>
              <a:round/>
              <a:headEnd/>
              <a:tailEnd/>
            </a:ln>
          </p:spPr>
          <p:txBody>
            <a:bodyPr wrap="none" lIns="91436" tIns="45718" rIns="91436" bIns="45718"/>
            <a:lstStyle/>
            <a:p>
              <a:pPr algn="ctr" eaLnBrk="1" hangingPunct="1"/>
              <a:r>
                <a:rPr lang="zh-CN" altLang="en-US" sz="1200">
                  <a:latin typeface="微软雅黑" pitchFamily="34" charset="-122"/>
                </a:rPr>
                <a:t>系统管理</a:t>
              </a:r>
            </a:p>
          </p:txBody>
        </p:sp>
        <p:sp>
          <p:nvSpPr>
            <p:cNvPr id="36900" name="圆角矩形 62"/>
            <p:cNvSpPr>
              <a:spLocks noChangeArrowheads="1"/>
            </p:cNvSpPr>
            <p:nvPr/>
          </p:nvSpPr>
          <p:spPr bwMode="auto">
            <a:xfrm>
              <a:off x="8232987" y="2476020"/>
              <a:ext cx="684000" cy="252000"/>
            </a:xfrm>
            <a:prstGeom prst="roundRect">
              <a:avLst>
                <a:gd name="adj" fmla="val 16667"/>
              </a:avLst>
            </a:prstGeom>
            <a:solidFill>
              <a:srgbClr val="F2F2F2"/>
            </a:solidFill>
            <a:ln w="9525">
              <a:noFill/>
              <a:round/>
              <a:headEnd/>
              <a:tailEnd/>
            </a:ln>
          </p:spPr>
          <p:txBody>
            <a:bodyPr wrap="none" lIns="0" tIns="0" rIns="0" bIns="45718" anchor="ctr"/>
            <a:lstStyle/>
            <a:p>
              <a:pPr algn="ctr" eaLnBrk="1" hangingPunct="1"/>
              <a:r>
                <a:rPr lang="zh-CN" altLang="en-US" sz="600">
                  <a:latin typeface="微软雅黑" pitchFamily="34" charset="-122"/>
                </a:rPr>
                <a:t>统一运维监控平台</a:t>
              </a:r>
            </a:p>
          </p:txBody>
        </p:sp>
        <p:sp>
          <p:nvSpPr>
            <p:cNvPr id="36901" name="圆角矩形 63"/>
            <p:cNvSpPr>
              <a:spLocks noChangeArrowheads="1"/>
            </p:cNvSpPr>
            <p:nvPr/>
          </p:nvSpPr>
          <p:spPr bwMode="auto">
            <a:xfrm>
              <a:off x="8232987" y="3869202"/>
              <a:ext cx="684000" cy="252000"/>
            </a:xfrm>
            <a:prstGeom prst="roundRect">
              <a:avLst>
                <a:gd name="adj" fmla="val 16667"/>
              </a:avLst>
            </a:prstGeom>
            <a:solidFill>
              <a:srgbClr val="F2F2F2"/>
            </a:solidFill>
            <a:ln w="9525">
              <a:noFill/>
              <a:round/>
              <a:headEnd/>
              <a:tailEnd/>
            </a:ln>
          </p:spPr>
          <p:txBody>
            <a:bodyPr wrap="none" lIns="0" tIns="0" rIns="0" bIns="45718" anchor="ctr"/>
            <a:lstStyle/>
            <a:p>
              <a:pPr algn="ctr" eaLnBrk="1" hangingPunct="1"/>
              <a:r>
                <a:rPr lang="zh-CN" altLang="en-US" sz="600">
                  <a:latin typeface="微软雅黑" pitchFamily="34" charset="-122"/>
                </a:rPr>
                <a:t>防打扰名单管理</a:t>
              </a:r>
            </a:p>
          </p:txBody>
        </p:sp>
        <p:sp>
          <p:nvSpPr>
            <p:cNvPr id="36902" name="圆角矩形 64"/>
            <p:cNvSpPr>
              <a:spLocks noChangeArrowheads="1"/>
            </p:cNvSpPr>
            <p:nvPr/>
          </p:nvSpPr>
          <p:spPr bwMode="auto">
            <a:xfrm>
              <a:off x="8232987" y="2940414"/>
              <a:ext cx="684000" cy="252000"/>
            </a:xfrm>
            <a:prstGeom prst="roundRect">
              <a:avLst>
                <a:gd name="adj" fmla="val 16667"/>
              </a:avLst>
            </a:prstGeom>
            <a:solidFill>
              <a:srgbClr val="F2F2F2"/>
            </a:solidFill>
            <a:ln w="9525">
              <a:noFill/>
              <a:round/>
              <a:headEnd/>
              <a:tailEnd/>
            </a:ln>
          </p:spPr>
          <p:txBody>
            <a:bodyPr wrap="none" lIns="0" tIns="0" rIns="0" bIns="45718" anchor="ctr"/>
            <a:lstStyle/>
            <a:p>
              <a:pPr algn="ctr" eaLnBrk="1" hangingPunct="1"/>
              <a:r>
                <a:rPr lang="zh-CN" altLang="en-US" sz="600">
                  <a:latin typeface="微软雅黑" pitchFamily="34" charset="-122"/>
                </a:rPr>
                <a:t>渠道协同配置</a:t>
              </a:r>
            </a:p>
          </p:txBody>
        </p:sp>
        <p:sp>
          <p:nvSpPr>
            <p:cNvPr id="36903" name="圆角矩形 63"/>
            <p:cNvSpPr>
              <a:spLocks noChangeArrowheads="1"/>
            </p:cNvSpPr>
            <p:nvPr/>
          </p:nvSpPr>
          <p:spPr bwMode="auto">
            <a:xfrm>
              <a:off x="8232987" y="3404808"/>
              <a:ext cx="684000" cy="252000"/>
            </a:xfrm>
            <a:prstGeom prst="roundRect">
              <a:avLst>
                <a:gd name="adj" fmla="val 16667"/>
              </a:avLst>
            </a:prstGeom>
            <a:solidFill>
              <a:srgbClr val="F2F2F2"/>
            </a:solidFill>
            <a:ln w="9525">
              <a:noFill/>
              <a:round/>
              <a:headEnd/>
              <a:tailEnd/>
            </a:ln>
          </p:spPr>
          <p:txBody>
            <a:bodyPr wrap="none" lIns="0" tIns="0" rIns="0" bIns="45718" anchor="ctr"/>
            <a:lstStyle/>
            <a:p>
              <a:pPr algn="ctr" eaLnBrk="1" hangingPunct="1"/>
              <a:r>
                <a:rPr lang="zh-CN" altLang="en-US" sz="600">
                  <a:latin typeface="微软雅黑" pitchFamily="34" charset="-122"/>
                </a:rPr>
                <a:t>公告管理</a:t>
              </a:r>
            </a:p>
          </p:txBody>
        </p:sp>
        <p:sp>
          <p:nvSpPr>
            <p:cNvPr id="36904" name="圆角矩形 88"/>
            <p:cNvSpPr>
              <a:spLocks noChangeArrowheads="1"/>
            </p:cNvSpPr>
            <p:nvPr/>
          </p:nvSpPr>
          <p:spPr bwMode="auto">
            <a:xfrm>
              <a:off x="8232987" y="4333594"/>
              <a:ext cx="684000" cy="2520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短信等级调整</a:t>
              </a:r>
            </a:p>
          </p:txBody>
        </p:sp>
      </p:grpSp>
      <p:sp>
        <p:nvSpPr>
          <p:cNvPr id="36893" name="圆角矩形 88"/>
          <p:cNvSpPr>
            <a:spLocks noChangeArrowheads="1"/>
          </p:cNvSpPr>
          <p:nvPr/>
        </p:nvSpPr>
        <p:spPr bwMode="auto">
          <a:xfrm>
            <a:off x="5922963" y="4645025"/>
            <a:ext cx="974725" cy="2159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异网活动监控</a:t>
            </a:r>
          </a:p>
        </p:txBody>
      </p:sp>
      <p:sp>
        <p:nvSpPr>
          <p:cNvPr id="36894" name="圆角矩形 88"/>
          <p:cNvSpPr>
            <a:spLocks noChangeArrowheads="1"/>
          </p:cNvSpPr>
          <p:nvPr/>
        </p:nvSpPr>
        <p:spPr bwMode="auto">
          <a:xfrm>
            <a:off x="7029450" y="4619625"/>
            <a:ext cx="974725" cy="215900"/>
          </a:xfrm>
          <a:prstGeom prst="roundRect">
            <a:avLst>
              <a:gd name="adj" fmla="val 16667"/>
            </a:avLst>
          </a:prstGeom>
          <a:solidFill>
            <a:srgbClr val="F2F2F2"/>
          </a:solidFill>
          <a:ln w="12700">
            <a:noFill/>
            <a:round/>
            <a:headEnd/>
            <a:tailEnd/>
          </a:ln>
        </p:spPr>
        <p:txBody>
          <a:bodyPr wrap="none" lIns="91436" tIns="45718" rIns="91436" bIns="45718" anchor="ctr"/>
          <a:lstStyle/>
          <a:p>
            <a:pPr algn="ctr" eaLnBrk="1" hangingPunct="1"/>
            <a:r>
              <a:rPr lang="zh-CN" altLang="en-US" sz="600">
                <a:latin typeface="微软雅黑" pitchFamily="34" charset="-122"/>
              </a:rPr>
              <a:t>文件上传监控日报</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HRISFANGPPTTOOLSMARK" val="征求意见稿"/>
</p:tagLst>
</file>

<file path=ppt/tags/tag10.xml><?xml version="1.0" encoding="utf-8"?>
<p:tagLst xmlns:a="http://schemas.openxmlformats.org/drawingml/2006/main" xmlns:r="http://schemas.openxmlformats.org/officeDocument/2006/relationships" xmlns:p="http://schemas.openxmlformats.org/presentationml/2006/main">
  <p:tag name="MH" val="20170426121543"/>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6"/>
</p:tagLst>
</file>

<file path=ppt/tags/tag17.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7"/>
</p:tagLst>
</file>

<file path=ppt/tags/tag18.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8"/>
</p:tagLst>
</file>

<file path=ppt/tags/tag19.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9"/>
</p:tagLst>
</file>

<file path=ppt/tags/tag2.xml><?xml version="1.0" encoding="utf-8"?>
<p:tagLst xmlns:a="http://schemas.openxmlformats.org/drawingml/2006/main" xmlns:r="http://schemas.openxmlformats.org/officeDocument/2006/relationships" xmlns:p="http://schemas.openxmlformats.org/presentationml/2006/main">
  <p:tag name="MH" val="20170426121543"/>
  <p:tag name="MH_LIBRARY" val="GRAPHIC"/>
  <p:tag name="MH_TYPE" val="Text"/>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10"/>
</p:tagLst>
</file>

<file path=ppt/tags/tag21.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11"/>
</p:tagLst>
</file>

<file path=ppt/tags/tag22.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12"/>
</p:tagLst>
</file>

<file path=ppt/tags/tag23.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13"/>
</p:tagLst>
</file>

<file path=ppt/tags/tag24.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14"/>
</p:tagLst>
</file>

<file path=ppt/tags/tag25.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15"/>
</p:tagLst>
</file>

<file path=ppt/tags/tag26.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16"/>
</p:tagLst>
</file>

<file path=ppt/tags/tag27.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17"/>
</p:tagLst>
</file>

<file path=ppt/tags/tag28.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18"/>
</p:tagLst>
</file>

<file path=ppt/tags/tag29.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19"/>
</p:tagLst>
</file>

<file path=ppt/tags/tag3.xml><?xml version="1.0" encoding="utf-8"?>
<p:tagLst xmlns:a="http://schemas.openxmlformats.org/drawingml/2006/main" xmlns:r="http://schemas.openxmlformats.org/officeDocument/2006/relationships" xmlns:p="http://schemas.openxmlformats.org/presentationml/2006/main">
  <p:tag name="MH" val="20170426121543"/>
  <p:tag name="MH_LIBRARY" val="GRAPHIC"/>
  <p:tag name="MH_TYPE" val="Text"/>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20"/>
</p:tagLst>
</file>

<file path=ppt/tags/tag31.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SubTitle"/>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Sub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SubTitle"/>
  <p:tag name="MH_ORDER" val="3"/>
</p:tagLst>
</file>

<file path=ppt/tags/tag34.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SubTitle"/>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SubTitle"/>
  <p:tag name="MH_ORDER" val="4"/>
</p:tagLst>
</file>

<file path=ppt/tags/tag36.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21"/>
</p:tagLst>
</file>

<file path=ppt/tags/tag37.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Text"/>
  <p:tag name="MH_ORDER" val="2"/>
</p:tagLst>
</file>

<file path=ppt/tags/tag38.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Text"/>
  <p:tag name="MH_ORDER" val="4"/>
</p:tagLst>
</file>

<file path=ppt/tags/tag39.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Text"/>
  <p:tag name="MH_ORDER" val="5"/>
</p:tagLst>
</file>

<file path=ppt/tags/tag4.xml><?xml version="1.0" encoding="utf-8"?>
<p:tagLst xmlns:a="http://schemas.openxmlformats.org/drawingml/2006/main" xmlns:r="http://schemas.openxmlformats.org/officeDocument/2006/relationships" xmlns:p="http://schemas.openxmlformats.org/presentationml/2006/main">
  <p:tag name="MH" val="20170426121543"/>
  <p:tag name="MH_LIBRARY" val="GRAPHIC"/>
  <p:tag name="MH_TYPE" val="Text"/>
  <p:tag name="MH_ORDER" val="3"/>
</p:tagLst>
</file>

<file path=ppt/tags/tag40.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Text"/>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Text"/>
  <p:tag name="MH_ORDER" val="3"/>
</p:tagLst>
</file>

<file path=ppt/tags/tag42.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21"/>
</p:tagLst>
</file>

<file path=ppt/tags/tag43.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SubTitle"/>
  <p:tag name="MH_ORDER" val="5"/>
</p:tagLst>
</file>

<file path=ppt/tags/tag44.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12"/>
</p:tagLst>
</file>

<file path=ppt/tags/tag45.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19"/>
</p:tagLst>
</file>

<file path=ppt/tags/tag46.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Other"/>
  <p:tag name="MH_ORDER" val="13"/>
</p:tagLst>
</file>

<file path=ppt/tags/tag47.xml><?xml version="1.0" encoding="utf-8"?>
<p:tagLst xmlns:a="http://schemas.openxmlformats.org/drawingml/2006/main" xmlns:r="http://schemas.openxmlformats.org/officeDocument/2006/relationships" xmlns:p="http://schemas.openxmlformats.org/presentationml/2006/main">
  <p:tag name="MH" val="20161101161725"/>
  <p:tag name="MH_LIBRARY" val="GRAPHIC"/>
  <p:tag name="MH_TYPE" val="Text"/>
  <p:tag name="MH_ORDER" val="5"/>
</p:tagLst>
</file>

<file path=ppt/tags/tag48.xml><?xml version="1.0" encoding="utf-8"?>
<p:tagLst xmlns:a="http://schemas.openxmlformats.org/drawingml/2006/main" xmlns:r="http://schemas.openxmlformats.org/officeDocument/2006/relationships" xmlns:p="http://schemas.openxmlformats.org/presentationml/2006/main">
  <p:tag name="MH" val="20161030145056"/>
  <p:tag name="MH_LIBRARY" val="GRAPHIC"/>
  <p:tag name="MH_TYPE" val="Sub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61030145056"/>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426121543"/>
  <p:tag name="MH_LIBRARY" val="GRAPHIC"/>
  <p:tag name="MH_TYPE" val="SubTitle"/>
  <p:tag name="MH_ORDER" val="3"/>
</p:tagLst>
</file>

<file path=ppt/tags/tag50.xml><?xml version="1.0" encoding="utf-8"?>
<p:tagLst xmlns:a="http://schemas.openxmlformats.org/drawingml/2006/main" xmlns:r="http://schemas.openxmlformats.org/officeDocument/2006/relationships" xmlns:p="http://schemas.openxmlformats.org/presentationml/2006/main">
  <p:tag name="MH" val="20161030145056"/>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61030145056"/>
  <p:tag name="MH_LIBRARY" val="GRAPHIC"/>
  <p:tag name="MH_TYPE" val="SubTitle"/>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61030145056"/>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426121543"/>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70426121543"/>
  <p:tag name="MH_LIBRARY" val="GRAPHIC"/>
  <p:tag name="MH_TYPE" val="SubTitle"/>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426121543"/>
  <p:tag name="MH_LIBRARY" val="GRAPHIC"/>
  <p:tag name="MH_TYPE" val="Other"/>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0426121543"/>
  <p:tag name="MH_LIBRARY" val="GRAPHIC"/>
  <p:tag name="MH_TYPE" val="SubTitle"/>
  <p:tag name="MH_ORDER" val="1"/>
</p:tagLst>
</file>

<file path=ppt/theme/theme1.xml><?xml version="1.0" encoding="utf-8"?>
<a:theme xmlns:a="http://schemas.openxmlformats.org/drawingml/2006/main" name="联通规划">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lumMod val="75000"/>
          </a:schemeClr>
        </a:solidFill>
        <a:ln w="9525" cap="flat" cmpd="sng" algn="ctr">
          <a:noFill/>
          <a:prstDash val="solid"/>
          <a:round/>
          <a:headEnd type="none" w="med" len="med"/>
          <a:tailEnd type="none" w="med" len="med"/>
        </a:ln>
      </a:spPr>
      <a:bodyPr wrap="none" anchor="ctr"/>
      <a:lstStyle>
        <a:defPPr algn="ctr" fontAlgn="base">
          <a:spcBef>
            <a:spcPct val="0"/>
          </a:spcBef>
          <a:spcAft>
            <a:spcPct val="0"/>
          </a:spcAft>
          <a:defRPr sz="1500" dirty="0" smtClean="0">
            <a:solidFill>
              <a:srgbClr val="FFFFFF"/>
            </a:solidFill>
            <a:latin typeface="微软雅黑" panose="020B0503020204020204" pitchFamily="34" charset="-122"/>
            <a:ea typeface="微软雅黑" panose="020B0503020204020204" pitchFamily="34" charset="-122"/>
          </a:defRPr>
        </a:defPPr>
      </a:lstStyle>
    </a:spDef>
  </a:objectDefaults>
  <a:extraClrSchemeLst>
    <a:extraClrScheme>
      <a:clrScheme name="(C) Nordri™ Corporation. 1">
        <a:dk1>
          <a:srgbClr val="000000"/>
        </a:dk1>
        <a:lt1>
          <a:srgbClr val="FFFFFF"/>
        </a:lt1>
        <a:dk2>
          <a:srgbClr val="FFFFFF"/>
        </a:dk2>
        <a:lt2>
          <a:srgbClr val="A0A0A0"/>
        </a:lt2>
        <a:accent1>
          <a:srgbClr val="CC0000"/>
        </a:accent1>
        <a:accent2>
          <a:srgbClr val="E08E79"/>
        </a:accent2>
        <a:accent3>
          <a:srgbClr val="FFFFFF"/>
        </a:accent3>
        <a:accent4>
          <a:srgbClr val="000000"/>
        </a:accent4>
        <a:accent5>
          <a:srgbClr val="E2AAAA"/>
        </a:accent5>
        <a:accent6>
          <a:srgbClr val="CB806D"/>
        </a:accent6>
        <a:hlink>
          <a:srgbClr val="0F4B96"/>
        </a:hlink>
        <a:folHlink>
          <a:srgbClr val="FABE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联通规划">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lumMod val="75000"/>
          </a:schemeClr>
        </a:solidFill>
        <a:ln w="9525" cap="flat" cmpd="sng" algn="ctr">
          <a:noFill/>
          <a:prstDash val="solid"/>
          <a:round/>
          <a:headEnd type="none" w="med" len="med"/>
          <a:tailEnd type="none" w="med" len="med"/>
        </a:ln>
      </a:spPr>
      <a:bodyPr wrap="none" rtlCol="0" anchor="t"/>
      <a:lstStyle>
        <a:defPPr fontAlgn="base">
          <a:spcBef>
            <a:spcPct val="0"/>
          </a:spcBef>
          <a:spcAft>
            <a:spcPct val="0"/>
          </a:spcAft>
          <a:defRPr kumimoji="1" sz="1500" dirty="0" smtClean="0">
            <a:solidFill>
              <a:srgbClr val="FFFFFF"/>
            </a:solidFill>
            <a:latin typeface="微软雅黑" panose="020B0503020204020204" pitchFamily="34" charset="-122"/>
            <a:ea typeface="微软雅黑" panose="020B0503020204020204" pitchFamily="34" charset="-122"/>
          </a:defRPr>
        </a:defPPr>
      </a:lstStyle>
    </a:spDef>
  </a:objectDefaults>
  <a:extraClrSchemeLst>
    <a:extraClrScheme>
      <a:clrScheme name="(C) Nordri™ Corporation. 1">
        <a:dk1>
          <a:srgbClr val="000000"/>
        </a:dk1>
        <a:lt1>
          <a:srgbClr val="FFFFFF"/>
        </a:lt1>
        <a:dk2>
          <a:srgbClr val="FFFFFF"/>
        </a:dk2>
        <a:lt2>
          <a:srgbClr val="A0A0A0"/>
        </a:lt2>
        <a:accent1>
          <a:srgbClr val="CC0000"/>
        </a:accent1>
        <a:accent2>
          <a:srgbClr val="E08E79"/>
        </a:accent2>
        <a:accent3>
          <a:srgbClr val="FFFFFF"/>
        </a:accent3>
        <a:accent4>
          <a:srgbClr val="000000"/>
        </a:accent4>
        <a:accent5>
          <a:srgbClr val="E2AAAA"/>
        </a:accent5>
        <a:accent6>
          <a:srgbClr val="CB806D"/>
        </a:accent6>
        <a:hlink>
          <a:srgbClr val="0F4B96"/>
        </a:hlink>
        <a:folHlink>
          <a:srgbClr val="FABE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联通规划">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lumMod val="75000"/>
          </a:schemeClr>
        </a:solidFill>
        <a:ln w="9525" cap="flat" cmpd="sng" algn="ctr">
          <a:noFill/>
          <a:prstDash val="solid"/>
          <a:round/>
          <a:headEnd type="none" w="med" len="med"/>
          <a:tailEnd type="none" w="med" len="med"/>
        </a:ln>
      </a:spPr>
      <a:bodyPr wrap="none" anchor="ctr"/>
      <a:lstStyle>
        <a:defPPr algn="ctr" fontAlgn="base">
          <a:spcBef>
            <a:spcPct val="0"/>
          </a:spcBef>
          <a:spcAft>
            <a:spcPct val="0"/>
          </a:spcAft>
          <a:defRPr sz="1500" dirty="0" smtClean="0">
            <a:solidFill>
              <a:srgbClr val="FFFFFF"/>
            </a:solidFill>
            <a:latin typeface="微软雅黑" panose="020B0503020204020204" pitchFamily="34" charset="-122"/>
            <a:ea typeface="微软雅黑" panose="020B0503020204020204" pitchFamily="34" charset="-122"/>
          </a:defRPr>
        </a:defPPr>
      </a:lstStyle>
    </a:spDef>
  </a:objectDefaults>
  <a:extraClrSchemeLst>
    <a:extraClrScheme>
      <a:clrScheme name="(C) Nordri™ Corporation. 1">
        <a:dk1>
          <a:srgbClr val="000000"/>
        </a:dk1>
        <a:lt1>
          <a:srgbClr val="FFFFFF"/>
        </a:lt1>
        <a:dk2>
          <a:srgbClr val="FFFFFF"/>
        </a:dk2>
        <a:lt2>
          <a:srgbClr val="A0A0A0"/>
        </a:lt2>
        <a:accent1>
          <a:srgbClr val="CC0000"/>
        </a:accent1>
        <a:accent2>
          <a:srgbClr val="E08E79"/>
        </a:accent2>
        <a:accent3>
          <a:srgbClr val="FFFFFF"/>
        </a:accent3>
        <a:accent4>
          <a:srgbClr val="000000"/>
        </a:accent4>
        <a:accent5>
          <a:srgbClr val="E2AAAA"/>
        </a:accent5>
        <a:accent6>
          <a:srgbClr val="CB806D"/>
        </a:accent6>
        <a:hlink>
          <a:srgbClr val="0F4B96"/>
        </a:hlink>
        <a:folHlink>
          <a:srgbClr val="FABE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联通规划</Template>
  <TotalTime>4</TotalTime>
  <Words>3936</Words>
  <Application>WPS 演示</Application>
  <PresentationFormat>全屏显示(16:9)</PresentationFormat>
  <Paragraphs>776</Paragraphs>
  <Slides>31</Slides>
  <Notes>4</Notes>
  <HiddenSlides>0</HiddenSlides>
  <MMClips>0</MMClips>
  <ScaleCrop>false</ScaleCrop>
  <HeadingPairs>
    <vt:vector size="4" baseType="variant">
      <vt:variant>
        <vt:lpstr>主题</vt:lpstr>
      </vt:variant>
      <vt:variant>
        <vt:i4>3</vt:i4>
      </vt:variant>
      <vt:variant>
        <vt:lpstr>幻灯片标题</vt:lpstr>
      </vt:variant>
      <vt:variant>
        <vt:i4>31</vt:i4>
      </vt:variant>
    </vt:vector>
  </HeadingPairs>
  <TitlesOfParts>
    <vt:vector size="34" baseType="lpstr">
      <vt:lpstr>联通规划</vt:lpstr>
      <vt:lpstr>1_联通规划</vt:lpstr>
      <vt:lpstr>2_联通规划</vt:lpstr>
      <vt:lpstr>大数据对内精准营销 省分云化平台</vt:lpstr>
      <vt:lpstr>幻灯片 2</vt:lpstr>
      <vt:lpstr>建设背景</vt:lpstr>
      <vt:lpstr>精准营销体系</vt:lpstr>
      <vt:lpstr>精准营销体系</vt:lpstr>
      <vt:lpstr>精准营销体系－支撑模式</vt:lpstr>
      <vt:lpstr>总体概述</vt:lpstr>
      <vt:lpstr>幻灯片 8</vt:lpstr>
      <vt:lpstr>整体功能架构</vt:lpstr>
      <vt:lpstr>幻灯片 10</vt:lpstr>
      <vt:lpstr>业务流程</vt:lpstr>
      <vt:lpstr>幻灯片 12</vt:lpstr>
      <vt:lpstr>精准获客-用户标签体系</vt:lpstr>
      <vt:lpstr>精准获客-功能支撑</vt:lpstr>
      <vt:lpstr>精准获客-功能支撑</vt:lpstr>
      <vt:lpstr>精准获客-功能支撑</vt:lpstr>
      <vt:lpstr>营销活动-活动创建</vt:lpstr>
      <vt:lpstr>营销活动-渠道配置</vt:lpstr>
      <vt:lpstr>营销活动-活动审批</vt:lpstr>
      <vt:lpstr>营销活动-活动跟踪</vt:lpstr>
      <vt:lpstr>营销活动-渠道执行</vt:lpstr>
      <vt:lpstr>营销活动-渠道执行</vt:lpstr>
      <vt:lpstr>营销活动-渠道执行</vt:lpstr>
      <vt:lpstr>营销活动-效果评估</vt:lpstr>
      <vt:lpstr>场景化智能营销-业务场景</vt:lpstr>
      <vt:lpstr>场景化智能营销-事件支撑</vt:lpstr>
      <vt:lpstr>场景化智能营销-场景策划</vt:lpstr>
      <vt:lpstr>场景化智能营销-功能示例</vt:lpstr>
      <vt:lpstr>异网营销-活动策划</vt:lpstr>
      <vt:lpstr>异网营销-审批执行监控</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河南联通 大数据精准化营销平台</dc:title>
  <dc:creator>unicom</dc:creator>
  <cp:lastModifiedBy>朱强</cp:lastModifiedBy>
  <cp:revision>3527</cp:revision>
  <cp:lastPrinted>2015-12-25T04:43:00Z</cp:lastPrinted>
  <dcterms:created xsi:type="dcterms:W3CDTF">2014-04-23T07:15:00Z</dcterms:created>
  <dcterms:modified xsi:type="dcterms:W3CDTF">2017-09-20T00:14:17Z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