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1" r:id="rId3"/>
    <p:sldId id="273" r:id="rId4"/>
    <p:sldId id="257" r:id="rId5"/>
    <p:sldId id="268" r:id="rId6"/>
    <p:sldId id="267" r:id="rId7"/>
    <p:sldId id="259" r:id="rId8"/>
    <p:sldId id="260" r:id="rId9"/>
    <p:sldId id="261" r:id="rId10"/>
    <p:sldId id="264" r:id="rId11"/>
    <p:sldId id="263" r:id="rId12"/>
    <p:sldId id="262" r:id="rId13"/>
    <p:sldId id="265" r:id="rId14"/>
    <p:sldId id="266" r:id="rId15"/>
    <p:sldId id="269" r:id="rId16"/>
    <p:sldId id="274" r:id="rId17"/>
    <p:sldId id="270" r:id="rId18"/>
    <p:sldId id="272" r:id="rId19"/>
    <p:sldId id="277" r:id="rId20"/>
    <p:sldId id="275" r:id="rId21"/>
    <p:sldId id="276" r:id="rId22"/>
    <p:sldId id="281" r:id="rId23"/>
    <p:sldId id="282" r:id="rId24"/>
    <p:sldId id="285" r:id="rId25"/>
    <p:sldId id="283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78" r:id="rId34"/>
    <p:sldId id="293" r:id="rId35"/>
    <p:sldId id="294" r:id="rId36"/>
    <p:sldId id="280" r:id="rId37"/>
    <p:sldId id="296" r:id="rId38"/>
    <p:sldId id="279" r:id="rId39"/>
    <p:sldId id="295" r:id="rId40"/>
    <p:sldId id="258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64691-5C28-44DC-B5F1-9A5CC48353B9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07129664-14B2-444C-8F0C-65575FA08BF6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b="1" dirty="0"/>
            <a:t>1</a:t>
          </a:r>
          <a:r>
            <a:rPr lang="zh-CN" altLang="en-US" b="1" dirty="0"/>
            <a:t>、</a:t>
          </a:r>
          <a:r>
            <a:rPr lang="en-US" altLang="zh-CN" b="1" dirty="0"/>
            <a:t>UNIX(</a:t>
          </a:r>
          <a:r>
            <a:rPr lang="zh-CN" altLang="en-US" b="1" dirty="0"/>
            <a:t>小型机</a:t>
          </a:r>
          <a:r>
            <a:rPr lang="en-US" altLang="zh-CN" b="1" dirty="0"/>
            <a:t>)</a:t>
          </a:r>
          <a:endParaRPr lang="zh-CN" altLang="en-US" b="1" dirty="0"/>
        </a:p>
      </dgm:t>
    </dgm:pt>
    <dgm:pt modelId="{21848D20-9B96-41B4-BBDE-EE7301AFFF89}" type="parTrans" cxnId="{FBF4B229-645E-48FE-B9F5-49BBFE699928}">
      <dgm:prSet/>
      <dgm:spPr/>
      <dgm:t>
        <a:bodyPr/>
        <a:lstStyle/>
        <a:p>
          <a:endParaRPr lang="zh-CN" altLang="en-US" b="1"/>
        </a:p>
      </dgm:t>
    </dgm:pt>
    <dgm:pt modelId="{D6CAB5B8-BAE9-460F-AC00-1F69E370484B}" type="sibTrans" cxnId="{FBF4B229-645E-48FE-B9F5-49BBFE699928}">
      <dgm:prSet/>
      <dgm:spPr/>
      <dgm:t>
        <a:bodyPr/>
        <a:lstStyle/>
        <a:p>
          <a:endParaRPr lang="zh-CN" altLang="en-US" b="1"/>
        </a:p>
      </dgm:t>
    </dgm:pt>
    <dgm:pt modelId="{92DC2059-5E51-4247-96B2-0D56B2C09D7D}">
      <dgm:prSet phldrT="[文本]"/>
      <dgm:spPr/>
      <dgm:t>
        <a:bodyPr/>
        <a:lstStyle/>
        <a:p>
          <a:r>
            <a:rPr lang="en-US" altLang="zh-CN" b="1" dirty="0"/>
            <a:t>2</a:t>
          </a:r>
          <a:r>
            <a:rPr lang="zh-CN" altLang="en-US" b="1" dirty="0"/>
            <a:t>、云计算</a:t>
          </a:r>
        </a:p>
      </dgm:t>
    </dgm:pt>
    <dgm:pt modelId="{7487F4D6-427E-42E3-AD1F-D46145C6907E}" type="parTrans" cxnId="{17AAA3F5-EC94-4B84-B64C-E986DFE4E1FA}">
      <dgm:prSet/>
      <dgm:spPr/>
      <dgm:t>
        <a:bodyPr/>
        <a:lstStyle/>
        <a:p>
          <a:endParaRPr lang="zh-CN" altLang="en-US" b="1"/>
        </a:p>
      </dgm:t>
    </dgm:pt>
    <dgm:pt modelId="{8D075741-351B-4402-B2C6-F18EF40BC89A}" type="sibTrans" cxnId="{17AAA3F5-EC94-4B84-B64C-E986DFE4E1FA}">
      <dgm:prSet/>
      <dgm:spPr/>
      <dgm:t>
        <a:bodyPr/>
        <a:lstStyle/>
        <a:p>
          <a:endParaRPr lang="zh-CN" altLang="en-US" b="1"/>
        </a:p>
      </dgm:t>
    </dgm:pt>
    <dgm:pt modelId="{B09AD263-3D5C-4B2C-9A5F-AC785DF83AD7}" type="pres">
      <dgm:prSet presAssocID="{71364691-5C28-44DC-B5F1-9A5CC48353B9}" presName="Name0" presStyleCnt="0">
        <dgm:presLayoutVars>
          <dgm:chMax val="7"/>
          <dgm:chPref val="7"/>
          <dgm:dir/>
        </dgm:presLayoutVars>
      </dgm:prSet>
      <dgm:spPr/>
    </dgm:pt>
    <dgm:pt modelId="{10D185B9-753E-417A-9601-5AE0C1A0F43A}" type="pres">
      <dgm:prSet presAssocID="{71364691-5C28-44DC-B5F1-9A5CC48353B9}" presName="Name1" presStyleCnt="0"/>
      <dgm:spPr/>
    </dgm:pt>
    <dgm:pt modelId="{E45DCF26-CF31-4B44-9535-06F3A95138D3}" type="pres">
      <dgm:prSet presAssocID="{71364691-5C28-44DC-B5F1-9A5CC48353B9}" presName="cycle" presStyleCnt="0"/>
      <dgm:spPr/>
    </dgm:pt>
    <dgm:pt modelId="{18A7970B-3009-453E-BE0B-7C642C2E4D43}" type="pres">
      <dgm:prSet presAssocID="{71364691-5C28-44DC-B5F1-9A5CC48353B9}" presName="srcNode" presStyleLbl="node1" presStyleIdx="0" presStyleCnt="2"/>
      <dgm:spPr/>
    </dgm:pt>
    <dgm:pt modelId="{11982E47-4BC1-4D14-AE9C-73DB313DEB25}" type="pres">
      <dgm:prSet presAssocID="{71364691-5C28-44DC-B5F1-9A5CC48353B9}" presName="conn" presStyleLbl="parChTrans1D2" presStyleIdx="0" presStyleCnt="1"/>
      <dgm:spPr/>
    </dgm:pt>
    <dgm:pt modelId="{F27493B5-932B-4F51-BC49-7AE8557CA2AB}" type="pres">
      <dgm:prSet presAssocID="{71364691-5C28-44DC-B5F1-9A5CC48353B9}" presName="extraNode" presStyleLbl="node1" presStyleIdx="0" presStyleCnt="2"/>
      <dgm:spPr/>
    </dgm:pt>
    <dgm:pt modelId="{6CAEC7F4-BAFE-4659-9F69-3BEB80157A6F}" type="pres">
      <dgm:prSet presAssocID="{71364691-5C28-44DC-B5F1-9A5CC48353B9}" presName="dstNode" presStyleLbl="node1" presStyleIdx="0" presStyleCnt="2"/>
      <dgm:spPr/>
    </dgm:pt>
    <dgm:pt modelId="{77ECBE78-0EA4-4F1A-ACBE-DE166A1D5A41}" type="pres">
      <dgm:prSet presAssocID="{07129664-14B2-444C-8F0C-65575FA08BF6}" presName="text_1" presStyleLbl="node1" presStyleIdx="0" presStyleCnt="2">
        <dgm:presLayoutVars>
          <dgm:bulletEnabled val="1"/>
        </dgm:presLayoutVars>
      </dgm:prSet>
      <dgm:spPr/>
    </dgm:pt>
    <dgm:pt modelId="{3914264D-860C-4FE3-AFD2-449E0E1921E9}" type="pres">
      <dgm:prSet presAssocID="{07129664-14B2-444C-8F0C-65575FA08BF6}" presName="accent_1" presStyleCnt="0"/>
      <dgm:spPr/>
    </dgm:pt>
    <dgm:pt modelId="{94C06176-5428-4FE3-AFC1-A37A908055F1}" type="pres">
      <dgm:prSet presAssocID="{07129664-14B2-444C-8F0C-65575FA08BF6}" presName="accentRepeatNode" presStyleLbl="solidFgAcc1" presStyleIdx="0" presStyleCnt="2"/>
      <dgm:spPr/>
    </dgm:pt>
    <dgm:pt modelId="{472ABC61-EF6F-450C-9818-D3E7B62DFACB}" type="pres">
      <dgm:prSet presAssocID="{92DC2059-5E51-4247-96B2-0D56B2C09D7D}" presName="text_2" presStyleLbl="node1" presStyleIdx="1" presStyleCnt="2">
        <dgm:presLayoutVars>
          <dgm:bulletEnabled val="1"/>
        </dgm:presLayoutVars>
      </dgm:prSet>
      <dgm:spPr/>
    </dgm:pt>
    <dgm:pt modelId="{BD460B3E-FC4C-4B59-A4ED-51989815D1EF}" type="pres">
      <dgm:prSet presAssocID="{92DC2059-5E51-4247-96B2-0D56B2C09D7D}" presName="accent_2" presStyleCnt="0"/>
      <dgm:spPr/>
    </dgm:pt>
    <dgm:pt modelId="{C9B69F63-6A37-4AE5-8611-B6BE3AE7138C}" type="pres">
      <dgm:prSet presAssocID="{92DC2059-5E51-4247-96B2-0D56B2C09D7D}" presName="accentRepeatNode" presStyleLbl="solidFgAcc1" presStyleIdx="1" presStyleCnt="2"/>
      <dgm:spPr/>
    </dgm:pt>
  </dgm:ptLst>
  <dgm:cxnLst>
    <dgm:cxn modelId="{FBF4B229-645E-48FE-B9F5-49BBFE699928}" srcId="{71364691-5C28-44DC-B5F1-9A5CC48353B9}" destId="{07129664-14B2-444C-8F0C-65575FA08BF6}" srcOrd="0" destOrd="0" parTransId="{21848D20-9B96-41B4-BBDE-EE7301AFFF89}" sibTransId="{D6CAB5B8-BAE9-460F-AC00-1F69E370484B}"/>
    <dgm:cxn modelId="{94DCB830-214E-4073-81B3-A367AB74BAA3}" type="presOf" srcId="{92DC2059-5E51-4247-96B2-0D56B2C09D7D}" destId="{472ABC61-EF6F-450C-9818-D3E7B62DFACB}" srcOrd="0" destOrd="0" presId="urn:microsoft.com/office/officeart/2008/layout/VerticalCurvedList"/>
    <dgm:cxn modelId="{22C6F050-E8B7-4BA2-BA66-B0F44832FB1A}" type="presOf" srcId="{D6CAB5B8-BAE9-460F-AC00-1F69E370484B}" destId="{11982E47-4BC1-4D14-AE9C-73DB313DEB25}" srcOrd="0" destOrd="0" presId="urn:microsoft.com/office/officeart/2008/layout/VerticalCurvedList"/>
    <dgm:cxn modelId="{9D882151-5C5B-4E44-84F7-6A3BF1CEDE2A}" type="presOf" srcId="{07129664-14B2-444C-8F0C-65575FA08BF6}" destId="{77ECBE78-0EA4-4F1A-ACBE-DE166A1D5A41}" srcOrd="0" destOrd="0" presId="urn:microsoft.com/office/officeart/2008/layout/VerticalCurvedList"/>
    <dgm:cxn modelId="{207ABAB8-7FCD-4DEF-9549-2746C77B0111}" type="presOf" srcId="{71364691-5C28-44DC-B5F1-9A5CC48353B9}" destId="{B09AD263-3D5C-4B2C-9A5F-AC785DF83AD7}" srcOrd="0" destOrd="0" presId="urn:microsoft.com/office/officeart/2008/layout/VerticalCurvedList"/>
    <dgm:cxn modelId="{17AAA3F5-EC94-4B84-B64C-E986DFE4E1FA}" srcId="{71364691-5C28-44DC-B5F1-9A5CC48353B9}" destId="{92DC2059-5E51-4247-96B2-0D56B2C09D7D}" srcOrd="1" destOrd="0" parTransId="{7487F4D6-427E-42E3-AD1F-D46145C6907E}" sibTransId="{8D075741-351B-4402-B2C6-F18EF40BC89A}"/>
    <dgm:cxn modelId="{074B612F-F577-4565-BC41-18D71AF9480A}" type="presParOf" srcId="{B09AD263-3D5C-4B2C-9A5F-AC785DF83AD7}" destId="{10D185B9-753E-417A-9601-5AE0C1A0F43A}" srcOrd="0" destOrd="0" presId="urn:microsoft.com/office/officeart/2008/layout/VerticalCurvedList"/>
    <dgm:cxn modelId="{A4B1C5F6-ABE1-4E4D-B7E2-34065B270882}" type="presParOf" srcId="{10D185B9-753E-417A-9601-5AE0C1A0F43A}" destId="{E45DCF26-CF31-4B44-9535-06F3A95138D3}" srcOrd="0" destOrd="0" presId="urn:microsoft.com/office/officeart/2008/layout/VerticalCurvedList"/>
    <dgm:cxn modelId="{2740D3A3-F7D3-4587-BC9F-863EC777630A}" type="presParOf" srcId="{E45DCF26-CF31-4B44-9535-06F3A95138D3}" destId="{18A7970B-3009-453E-BE0B-7C642C2E4D43}" srcOrd="0" destOrd="0" presId="urn:microsoft.com/office/officeart/2008/layout/VerticalCurvedList"/>
    <dgm:cxn modelId="{417938F5-0AAB-4C3E-A746-08D94424398A}" type="presParOf" srcId="{E45DCF26-CF31-4B44-9535-06F3A95138D3}" destId="{11982E47-4BC1-4D14-AE9C-73DB313DEB25}" srcOrd="1" destOrd="0" presId="urn:microsoft.com/office/officeart/2008/layout/VerticalCurvedList"/>
    <dgm:cxn modelId="{D9B69460-CAA3-4B18-A1A7-D47617CA3327}" type="presParOf" srcId="{E45DCF26-CF31-4B44-9535-06F3A95138D3}" destId="{F27493B5-932B-4F51-BC49-7AE8557CA2AB}" srcOrd="2" destOrd="0" presId="urn:microsoft.com/office/officeart/2008/layout/VerticalCurvedList"/>
    <dgm:cxn modelId="{5186791F-8394-4253-8293-EB6E1B712DA8}" type="presParOf" srcId="{E45DCF26-CF31-4B44-9535-06F3A95138D3}" destId="{6CAEC7F4-BAFE-4659-9F69-3BEB80157A6F}" srcOrd="3" destOrd="0" presId="urn:microsoft.com/office/officeart/2008/layout/VerticalCurvedList"/>
    <dgm:cxn modelId="{8F5723A7-9BBC-46C1-8CB7-B78B75A98483}" type="presParOf" srcId="{10D185B9-753E-417A-9601-5AE0C1A0F43A}" destId="{77ECBE78-0EA4-4F1A-ACBE-DE166A1D5A41}" srcOrd="1" destOrd="0" presId="urn:microsoft.com/office/officeart/2008/layout/VerticalCurvedList"/>
    <dgm:cxn modelId="{E04DE7E4-4153-42AF-A743-823D14561CA7}" type="presParOf" srcId="{10D185B9-753E-417A-9601-5AE0C1A0F43A}" destId="{3914264D-860C-4FE3-AFD2-449E0E1921E9}" srcOrd="2" destOrd="0" presId="urn:microsoft.com/office/officeart/2008/layout/VerticalCurvedList"/>
    <dgm:cxn modelId="{89E5C92E-C441-494A-91F2-F4407353D8EE}" type="presParOf" srcId="{3914264D-860C-4FE3-AFD2-449E0E1921E9}" destId="{94C06176-5428-4FE3-AFC1-A37A908055F1}" srcOrd="0" destOrd="0" presId="urn:microsoft.com/office/officeart/2008/layout/VerticalCurvedList"/>
    <dgm:cxn modelId="{3AE163D1-13D2-4FF4-ACB8-EC5BAB2079F0}" type="presParOf" srcId="{10D185B9-753E-417A-9601-5AE0C1A0F43A}" destId="{472ABC61-EF6F-450C-9818-D3E7B62DFACB}" srcOrd="3" destOrd="0" presId="urn:microsoft.com/office/officeart/2008/layout/VerticalCurvedList"/>
    <dgm:cxn modelId="{A74D3849-20BD-40EA-9CE5-E1906B9D1BB2}" type="presParOf" srcId="{10D185B9-753E-417A-9601-5AE0C1A0F43A}" destId="{BD460B3E-FC4C-4B59-A4ED-51989815D1EF}" srcOrd="4" destOrd="0" presId="urn:microsoft.com/office/officeart/2008/layout/VerticalCurvedList"/>
    <dgm:cxn modelId="{D4F109FC-9517-408C-B6E7-83AAA6EE9671}" type="presParOf" srcId="{BD460B3E-FC4C-4B59-A4ED-51989815D1EF}" destId="{C9B69F63-6A37-4AE5-8611-B6BE3AE7138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364691-5C28-44DC-B5F1-9A5CC48353B9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07129664-14B2-444C-8F0C-65575FA08BF6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b="1" dirty="0"/>
            <a:t>1</a:t>
          </a:r>
          <a:r>
            <a:rPr lang="zh-CN" altLang="en-US" b="1" dirty="0"/>
            <a:t>、</a:t>
          </a:r>
          <a:r>
            <a:rPr lang="en-US" altLang="zh-CN" b="1" dirty="0"/>
            <a:t>UNIX(</a:t>
          </a:r>
          <a:r>
            <a:rPr lang="zh-CN" altLang="en-US" b="1" dirty="0"/>
            <a:t>小型机</a:t>
          </a:r>
          <a:r>
            <a:rPr lang="en-US" altLang="zh-CN" b="1" dirty="0"/>
            <a:t>)</a:t>
          </a:r>
          <a:endParaRPr lang="zh-CN" altLang="en-US" b="1" dirty="0"/>
        </a:p>
      </dgm:t>
    </dgm:pt>
    <dgm:pt modelId="{21848D20-9B96-41B4-BBDE-EE7301AFFF89}" type="parTrans" cxnId="{FBF4B229-645E-48FE-B9F5-49BBFE699928}">
      <dgm:prSet/>
      <dgm:spPr/>
      <dgm:t>
        <a:bodyPr/>
        <a:lstStyle/>
        <a:p>
          <a:endParaRPr lang="zh-CN" altLang="en-US" b="1"/>
        </a:p>
      </dgm:t>
    </dgm:pt>
    <dgm:pt modelId="{D6CAB5B8-BAE9-460F-AC00-1F69E370484B}" type="sibTrans" cxnId="{FBF4B229-645E-48FE-B9F5-49BBFE699928}">
      <dgm:prSet/>
      <dgm:spPr/>
      <dgm:t>
        <a:bodyPr/>
        <a:lstStyle/>
        <a:p>
          <a:endParaRPr lang="zh-CN" altLang="en-US" b="1"/>
        </a:p>
      </dgm:t>
    </dgm:pt>
    <dgm:pt modelId="{92DC2059-5E51-4247-96B2-0D56B2C09D7D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b="1" dirty="0"/>
            <a:t>2</a:t>
          </a:r>
          <a:r>
            <a:rPr lang="zh-CN" altLang="en-US" b="1" dirty="0"/>
            <a:t>、云计算</a:t>
          </a:r>
        </a:p>
      </dgm:t>
    </dgm:pt>
    <dgm:pt modelId="{7487F4D6-427E-42E3-AD1F-D46145C6907E}" type="parTrans" cxnId="{17AAA3F5-EC94-4B84-B64C-E986DFE4E1FA}">
      <dgm:prSet/>
      <dgm:spPr/>
      <dgm:t>
        <a:bodyPr/>
        <a:lstStyle/>
        <a:p>
          <a:endParaRPr lang="zh-CN" altLang="en-US" b="1"/>
        </a:p>
      </dgm:t>
    </dgm:pt>
    <dgm:pt modelId="{8D075741-351B-4402-B2C6-F18EF40BC89A}" type="sibTrans" cxnId="{17AAA3F5-EC94-4B84-B64C-E986DFE4E1FA}">
      <dgm:prSet/>
      <dgm:spPr/>
      <dgm:t>
        <a:bodyPr/>
        <a:lstStyle/>
        <a:p>
          <a:endParaRPr lang="zh-CN" altLang="en-US" b="1"/>
        </a:p>
      </dgm:t>
    </dgm:pt>
    <dgm:pt modelId="{B09AD263-3D5C-4B2C-9A5F-AC785DF83AD7}" type="pres">
      <dgm:prSet presAssocID="{71364691-5C28-44DC-B5F1-9A5CC48353B9}" presName="Name0" presStyleCnt="0">
        <dgm:presLayoutVars>
          <dgm:chMax val="7"/>
          <dgm:chPref val="7"/>
          <dgm:dir/>
        </dgm:presLayoutVars>
      </dgm:prSet>
      <dgm:spPr/>
    </dgm:pt>
    <dgm:pt modelId="{10D185B9-753E-417A-9601-5AE0C1A0F43A}" type="pres">
      <dgm:prSet presAssocID="{71364691-5C28-44DC-B5F1-9A5CC48353B9}" presName="Name1" presStyleCnt="0"/>
      <dgm:spPr/>
    </dgm:pt>
    <dgm:pt modelId="{E45DCF26-CF31-4B44-9535-06F3A95138D3}" type="pres">
      <dgm:prSet presAssocID="{71364691-5C28-44DC-B5F1-9A5CC48353B9}" presName="cycle" presStyleCnt="0"/>
      <dgm:spPr/>
    </dgm:pt>
    <dgm:pt modelId="{18A7970B-3009-453E-BE0B-7C642C2E4D43}" type="pres">
      <dgm:prSet presAssocID="{71364691-5C28-44DC-B5F1-9A5CC48353B9}" presName="srcNode" presStyleLbl="node1" presStyleIdx="0" presStyleCnt="2"/>
      <dgm:spPr/>
    </dgm:pt>
    <dgm:pt modelId="{11982E47-4BC1-4D14-AE9C-73DB313DEB25}" type="pres">
      <dgm:prSet presAssocID="{71364691-5C28-44DC-B5F1-9A5CC48353B9}" presName="conn" presStyleLbl="parChTrans1D2" presStyleIdx="0" presStyleCnt="1"/>
      <dgm:spPr/>
    </dgm:pt>
    <dgm:pt modelId="{F27493B5-932B-4F51-BC49-7AE8557CA2AB}" type="pres">
      <dgm:prSet presAssocID="{71364691-5C28-44DC-B5F1-9A5CC48353B9}" presName="extraNode" presStyleLbl="node1" presStyleIdx="0" presStyleCnt="2"/>
      <dgm:spPr/>
    </dgm:pt>
    <dgm:pt modelId="{6CAEC7F4-BAFE-4659-9F69-3BEB80157A6F}" type="pres">
      <dgm:prSet presAssocID="{71364691-5C28-44DC-B5F1-9A5CC48353B9}" presName="dstNode" presStyleLbl="node1" presStyleIdx="0" presStyleCnt="2"/>
      <dgm:spPr/>
    </dgm:pt>
    <dgm:pt modelId="{77ECBE78-0EA4-4F1A-ACBE-DE166A1D5A41}" type="pres">
      <dgm:prSet presAssocID="{07129664-14B2-444C-8F0C-65575FA08BF6}" presName="text_1" presStyleLbl="node1" presStyleIdx="0" presStyleCnt="2">
        <dgm:presLayoutVars>
          <dgm:bulletEnabled val="1"/>
        </dgm:presLayoutVars>
      </dgm:prSet>
      <dgm:spPr/>
    </dgm:pt>
    <dgm:pt modelId="{3914264D-860C-4FE3-AFD2-449E0E1921E9}" type="pres">
      <dgm:prSet presAssocID="{07129664-14B2-444C-8F0C-65575FA08BF6}" presName="accent_1" presStyleCnt="0"/>
      <dgm:spPr/>
    </dgm:pt>
    <dgm:pt modelId="{94C06176-5428-4FE3-AFC1-A37A908055F1}" type="pres">
      <dgm:prSet presAssocID="{07129664-14B2-444C-8F0C-65575FA08BF6}" presName="accentRepeatNode" presStyleLbl="solidFgAcc1" presStyleIdx="0" presStyleCnt="2"/>
      <dgm:spPr/>
    </dgm:pt>
    <dgm:pt modelId="{472ABC61-EF6F-450C-9818-D3E7B62DFACB}" type="pres">
      <dgm:prSet presAssocID="{92DC2059-5E51-4247-96B2-0D56B2C09D7D}" presName="text_2" presStyleLbl="node1" presStyleIdx="1" presStyleCnt="2">
        <dgm:presLayoutVars>
          <dgm:bulletEnabled val="1"/>
        </dgm:presLayoutVars>
      </dgm:prSet>
      <dgm:spPr/>
    </dgm:pt>
    <dgm:pt modelId="{BD460B3E-FC4C-4B59-A4ED-51989815D1EF}" type="pres">
      <dgm:prSet presAssocID="{92DC2059-5E51-4247-96B2-0D56B2C09D7D}" presName="accent_2" presStyleCnt="0"/>
      <dgm:spPr/>
    </dgm:pt>
    <dgm:pt modelId="{C9B69F63-6A37-4AE5-8611-B6BE3AE7138C}" type="pres">
      <dgm:prSet presAssocID="{92DC2059-5E51-4247-96B2-0D56B2C09D7D}" presName="accentRepeatNode" presStyleLbl="solidFgAcc1" presStyleIdx="1" presStyleCnt="2"/>
      <dgm:spPr/>
    </dgm:pt>
  </dgm:ptLst>
  <dgm:cxnLst>
    <dgm:cxn modelId="{FBF4B229-645E-48FE-B9F5-49BBFE699928}" srcId="{71364691-5C28-44DC-B5F1-9A5CC48353B9}" destId="{07129664-14B2-444C-8F0C-65575FA08BF6}" srcOrd="0" destOrd="0" parTransId="{21848D20-9B96-41B4-BBDE-EE7301AFFF89}" sibTransId="{D6CAB5B8-BAE9-460F-AC00-1F69E370484B}"/>
    <dgm:cxn modelId="{94DCB830-214E-4073-81B3-A367AB74BAA3}" type="presOf" srcId="{92DC2059-5E51-4247-96B2-0D56B2C09D7D}" destId="{472ABC61-EF6F-450C-9818-D3E7B62DFACB}" srcOrd="0" destOrd="0" presId="urn:microsoft.com/office/officeart/2008/layout/VerticalCurvedList"/>
    <dgm:cxn modelId="{22C6F050-E8B7-4BA2-BA66-B0F44832FB1A}" type="presOf" srcId="{D6CAB5B8-BAE9-460F-AC00-1F69E370484B}" destId="{11982E47-4BC1-4D14-AE9C-73DB313DEB25}" srcOrd="0" destOrd="0" presId="urn:microsoft.com/office/officeart/2008/layout/VerticalCurvedList"/>
    <dgm:cxn modelId="{9D882151-5C5B-4E44-84F7-6A3BF1CEDE2A}" type="presOf" srcId="{07129664-14B2-444C-8F0C-65575FA08BF6}" destId="{77ECBE78-0EA4-4F1A-ACBE-DE166A1D5A41}" srcOrd="0" destOrd="0" presId="urn:microsoft.com/office/officeart/2008/layout/VerticalCurvedList"/>
    <dgm:cxn modelId="{207ABAB8-7FCD-4DEF-9549-2746C77B0111}" type="presOf" srcId="{71364691-5C28-44DC-B5F1-9A5CC48353B9}" destId="{B09AD263-3D5C-4B2C-9A5F-AC785DF83AD7}" srcOrd="0" destOrd="0" presId="urn:microsoft.com/office/officeart/2008/layout/VerticalCurvedList"/>
    <dgm:cxn modelId="{17AAA3F5-EC94-4B84-B64C-E986DFE4E1FA}" srcId="{71364691-5C28-44DC-B5F1-9A5CC48353B9}" destId="{92DC2059-5E51-4247-96B2-0D56B2C09D7D}" srcOrd="1" destOrd="0" parTransId="{7487F4D6-427E-42E3-AD1F-D46145C6907E}" sibTransId="{8D075741-351B-4402-B2C6-F18EF40BC89A}"/>
    <dgm:cxn modelId="{074B612F-F577-4565-BC41-18D71AF9480A}" type="presParOf" srcId="{B09AD263-3D5C-4B2C-9A5F-AC785DF83AD7}" destId="{10D185B9-753E-417A-9601-5AE0C1A0F43A}" srcOrd="0" destOrd="0" presId="urn:microsoft.com/office/officeart/2008/layout/VerticalCurvedList"/>
    <dgm:cxn modelId="{A4B1C5F6-ABE1-4E4D-B7E2-34065B270882}" type="presParOf" srcId="{10D185B9-753E-417A-9601-5AE0C1A0F43A}" destId="{E45DCF26-CF31-4B44-9535-06F3A95138D3}" srcOrd="0" destOrd="0" presId="urn:microsoft.com/office/officeart/2008/layout/VerticalCurvedList"/>
    <dgm:cxn modelId="{2740D3A3-F7D3-4587-BC9F-863EC777630A}" type="presParOf" srcId="{E45DCF26-CF31-4B44-9535-06F3A95138D3}" destId="{18A7970B-3009-453E-BE0B-7C642C2E4D43}" srcOrd="0" destOrd="0" presId="urn:microsoft.com/office/officeart/2008/layout/VerticalCurvedList"/>
    <dgm:cxn modelId="{417938F5-0AAB-4C3E-A746-08D94424398A}" type="presParOf" srcId="{E45DCF26-CF31-4B44-9535-06F3A95138D3}" destId="{11982E47-4BC1-4D14-AE9C-73DB313DEB25}" srcOrd="1" destOrd="0" presId="urn:microsoft.com/office/officeart/2008/layout/VerticalCurvedList"/>
    <dgm:cxn modelId="{D9B69460-CAA3-4B18-A1A7-D47617CA3327}" type="presParOf" srcId="{E45DCF26-CF31-4B44-9535-06F3A95138D3}" destId="{F27493B5-932B-4F51-BC49-7AE8557CA2AB}" srcOrd="2" destOrd="0" presId="urn:microsoft.com/office/officeart/2008/layout/VerticalCurvedList"/>
    <dgm:cxn modelId="{5186791F-8394-4253-8293-EB6E1B712DA8}" type="presParOf" srcId="{E45DCF26-CF31-4B44-9535-06F3A95138D3}" destId="{6CAEC7F4-BAFE-4659-9F69-3BEB80157A6F}" srcOrd="3" destOrd="0" presId="urn:microsoft.com/office/officeart/2008/layout/VerticalCurvedList"/>
    <dgm:cxn modelId="{8F5723A7-9BBC-46C1-8CB7-B78B75A98483}" type="presParOf" srcId="{10D185B9-753E-417A-9601-5AE0C1A0F43A}" destId="{77ECBE78-0EA4-4F1A-ACBE-DE166A1D5A41}" srcOrd="1" destOrd="0" presId="urn:microsoft.com/office/officeart/2008/layout/VerticalCurvedList"/>
    <dgm:cxn modelId="{E04DE7E4-4153-42AF-A743-823D14561CA7}" type="presParOf" srcId="{10D185B9-753E-417A-9601-5AE0C1A0F43A}" destId="{3914264D-860C-4FE3-AFD2-449E0E1921E9}" srcOrd="2" destOrd="0" presId="urn:microsoft.com/office/officeart/2008/layout/VerticalCurvedList"/>
    <dgm:cxn modelId="{89E5C92E-C441-494A-91F2-F4407353D8EE}" type="presParOf" srcId="{3914264D-860C-4FE3-AFD2-449E0E1921E9}" destId="{94C06176-5428-4FE3-AFC1-A37A908055F1}" srcOrd="0" destOrd="0" presId="urn:microsoft.com/office/officeart/2008/layout/VerticalCurvedList"/>
    <dgm:cxn modelId="{3AE163D1-13D2-4FF4-ACB8-EC5BAB2079F0}" type="presParOf" srcId="{10D185B9-753E-417A-9601-5AE0C1A0F43A}" destId="{472ABC61-EF6F-450C-9818-D3E7B62DFACB}" srcOrd="3" destOrd="0" presId="urn:microsoft.com/office/officeart/2008/layout/VerticalCurvedList"/>
    <dgm:cxn modelId="{A74D3849-20BD-40EA-9CE5-E1906B9D1BB2}" type="presParOf" srcId="{10D185B9-753E-417A-9601-5AE0C1A0F43A}" destId="{BD460B3E-FC4C-4B59-A4ED-51989815D1EF}" srcOrd="4" destOrd="0" presId="urn:microsoft.com/office/officeart/2008/layout/VerticalCurvedList"/>
    <dgm:cxn modelId="{D4F109FC-9517-408C-B6E7-83AAA6EE9671}" type="presParOf" srcId="{BD460B3E-FC4C-4B59-A4ED-51989815D1EF}" destId="{C9B69F63-6A37-4AE5-8611-B6BE3AE7138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82E47-4BC1-4D14-AE9C-73DB313DEB25}">
      <dsp:nvSpPr>
        <dsp:cNvPr id="0" name=""/>
        <dsp:cNvSpPr/>
      </dsp:nvSpPr>
      <dsp:spPr>
        <a:xfrm>
          <a:off x="-4162007" y="-643244"/>
          <a:ext cx="4994889" cy="4994889"/>
        </a:xfrm>
        <a:prstGeom prst="blockArc">
          <a:avLst>
            <a:gd name="adj1" fmla="val 18900000"/>
            <a:gd name="adj2" fmla="val 2700000"/>
            <a:gd name="adj3" fmla="val 432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CBE78-0EA4-4F1A-ACBE-DE166A1D5A41}">
      <dsp:nvSpPr>
        <dsp:cNvPr id="0" name=""/>
        <dsp:cNvSpPr/>
      </dsp:nvSpPr>
      <dsp:spPr>
        <a:xfrm>
          <a:off x="681696" y="529782"/>
          <a:ext cx="5699541" cy="1059415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911" tIns="127000" rIns="127000" bIns="1270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b="1" kern="1200" dirty="0"/>
            <a:t>1</a:t>
          </a:r>
          <a:r>
            <a:rPr lang="zh-CN" altLang="en-US" sz="5000" b="1" kern="1200" dirty="0"/>
            <a:t>、</a:t>
          </a:r>
          <a:r>
            <a:rPr lang="en-US" altLang="zh-CN" sz="5000" b="1" kern="1200" dirty="0"/>
            <a:t>UNIX(</a:t>
          </a:r>
          <a:r>
            <a:rPr lang="zh-CN" altLang="en-US" sz="5000" b="1" kern="1200" dirty="0"/>
            <a:t>小型机</a:t>
          </a:r>
          <a:r>
            <a:rPr lang="en-US" altLang="zh-CN" sz="5000" b="1" kern="1200" dirty="0"/>
            <a:t>)</a:t>
          </a:r>
          <a:endParaRPr lang="zh-CN" altLang="en-US" sz="5000" b="1" kern="1200" dirty="0"/>
        </a:p>
      </dsp:txBody>
      <dsp:txXfrm>
        <a:off x="681696" y="529782"/>
        <a:ext cx="5699541" cy="1059415"/>
      </dsp:txXfrm>
    </dsp:sp>
    <dsp:sp modelId="{94C06176-5428-4FE3-AFC1-A37A908055F1}">
      <dsp:nvSpPr>
        <dsp:cNvPr id="0" name=""/>
        <dsp:cNvSpPr/>
      </dsp:nvSpPr>
      <dsp:spPr>
        <a:xfrm>
          <a:off x="19561" y="397355"/>
          <a:ext cx="1324269" cy="1324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2ABC61-EF6F-450C-9818-D3E7B62DFACB}">
      <dsp:nvSpPr>
        <dsp:cNvPr id="0" name=""/>
        <dsp:cNvSpPr/>
      </dsp:nvSpPr>
      <dsp:spPr>
        <a:xfrm>
          <a:off x="681696" y="2119202"/>
          <a:ext cx="5699541" cy="10594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911" tIns="127000" rIns="127000" bIns="1270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b="1" kern="1200" dirty="0"/>
            <a:t>2</a:t>
          </a:r>
          <a:r>
            <a:rPr lang="zh-CN" altLang="en-US" sz="5000" b="1" kern="1200" dirty="0"/>
            <a:t>、云计算</a:t>
          </a:r>
        </a:p>
      </dsp:txBody>
      <dsp:txXfrm>
        <a:off x="681696" y="2119202"/>
        <a:ext cx="5699541" cy="1059415"/>
      </dsp:txXfrm>
    </dsp:sp>
    <dsp:sp modelId="{C9B69F63-6A37-4AE5-8611-B6BE3AE7138C}">
      <dsp:nvSpPr>
        <dsp:cNvPr id="0" name=""/>
        <dsp:cNvSpPr/>
      </dsp:nvSpPr>
      <dsp:spPr>
        <a:xfrm>
          <a:off x="19561" y="1986775"/>
          <a:ext cx="1324269" cy="1324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82E47-4BC1-4D14-AE9C-73DB313DEB25}">
      <dsp:nvSpPr>
        <dsp:cNvPr id="0" name=""/>
        <dsp:cNvSpPr/>
      </dsp:nvSpPr>
      <dsp:spPr>
        <a:xfrm>
          <a:off x="-4162007" y="-643244"/>
          <a:ext cx="4994889" cy="4994889"/>
        </a:xfrm>
        <a:prstGeom prst="blockArc">
          <a:avLst>
            <a:gd name="adj1" fmla="val 18900000"/>
            <a:gd name="adj2" fmla="val 2700000"/>
            <a:gd name="adj3" fmla="val 432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CBE78-0EA4-4F1A-ACBE-DE166A1D5A41}">
      <dsp:nvSpPr>
        <dsp:cNvPr id="0" name=""/>
        <dsp:cNvSpPr/>
      </dsp:nvSpPr>
      <dsp:spPr>
        <a:xfrm>
          <a:off x="681696" y="529782"/>
          <a:ext cx="5699541" cy="1059415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911" tIns="127000" rIns="127000" bIns="1270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b="1" kern="1200" dirty="0"/>
            <a:t>1</a:t>
          </a:r>
          <a:r>
            <a:rPr lang="zh-CN" altLang="en-US" sz="5000" b="1" kern="1200" dirty="0"/>
            <a:t>、</a:t>
          </a:r>
          <a:r>
            <a:rPr lang="en-US" altLang="zh-CN" sz="5000" b="1" kern="1200" dirty="0"/>
            <a:t>UNIX(</a:t>
          </a:r>
          <a:r>
            <a:rPr lang="zh-CN" altLang="en-US" sz="5000" b="1" kern="1200" dirty="0"/>
            <a:t>小型机</a:t>
          </a:r>
          <a:r>
            <a:rPr lang="en-US" altLang="zh-CN" sz="5000" b="1" kern="1200" dirty="0"/>
            <a:t>)</a:t>
          </a:r>
          <a:endParaRPr lang="zh-CN" altLang="en-US" sz="5000" b="1" kern="1200" dirty="0"/>
        </a:p>
      </dsp:txBody>
      <dsp:txXfrm>
        <a:off x="681696" y="529782"/>
        <a:ext cx="5699541" cy="1059415"/>
      </dsp:txXfrm>
    </dsp:sp>
    <dsp:sp modelId="{94C06176-5428-4FE3-AFC1-A37A908055F1}">
      <dsp:nvSpPr>
        <dsp:cNvPr id="0" name=""/>
        <dsp:cNvSpPr/>
      </dsp:nvSpPr>
      <dsp:spPr>
        <a:xfrm>
          <a:off x="19561" y="397355"/>
          <a:ext cx="1324269" cy="1324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2ABC61-EF6F-450C-9818-D3E7B62DFACB}">
      <dsp:nvSpPr>
        <dsp:cNvPr id="0" name=""/>
        <dsp:cNvSpPr/>
      </dsp:nvSpPr>
      <dsp:spPr>
        <a:xfrm>
          <a:off x="681696" y="2119202"/>
          <a:ext cx="5699541" cy="1059415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911" tIns="127000" rIns="127000" bIns="1270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b="1" kern="1200" dirty="0"/>
            <a:t>2</a:t>
          </a:r>
          <a:r>
            <a:rPr lang="zh-CN" altLang="en-US" sz="5000" b="1" kern="1200" dirty="0"/>
            <a:t>、云计算</a:t>
          </a:r>
        </a:p>
      </dsp:txBody>
      <dsp:txXfrm>
        <a:off x="681696" y="2119202"/>
        <a:ext cx="5699541" cy="1059415"/>
      </dsp:txXfrm>
    </dsp:sp>
    <dsp:sp modelId="{C9B69F63-6A37-4AE5-8611-B6BE3AE7138C}">
      <dsp:nvSpPr>
        <dsp:cNvPr id="0" name=""/>
        <dsp:cNvSpPr/>
      </dsp:nvSpPr>
      <dsp:spPr>
        <a:xfrm>
          <a:off x="19561" y="1986775"/>
          <a:ext cx="1324269" cy="1324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D7979E-FA0C-4FF7-982B-1B652E825D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0B2E59-A9D1-47BC-9823-2FD63D15AF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E0CBC-6A04-4B9D-8C9A-06A538C2CF9E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C130FF-0E7D-43A1-8014-E06AA2A5E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B479E3-B153-4C55-864E-05EBBA3C89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B46C0-4AF8-493C-9F1D-0BCB1E327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60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68BB0-EFAE-44CF-96CA-D9052BAFCBD7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AD597-5D3F-4CD9-BAA7-26B91585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5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7E9594-AFEF-4E1D-8AF4-0D36BF8A4C4B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600">
                <a:latin typeface="Arial" panose="020B0604020202020204" pitchFamily="34" charset="0"/>
              </a:rPr>
              <a:t>     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2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52063F-5163-42AF-8278-CF3EDD6E948B}" type="slidenum">
              <a:rPr lang="en-US" altLang="zh-CN" sz="1200" smtClean="0"/>
              <a:pPr/>
              <a:t>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94924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52063F-5163-42AF-8278-CF3EDD6E948B}" type="slidenum">
              <a:rPr lang="en-US" altLang="zh-CN" sz="1200" smtClean="0"/>
              <a:pPr/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1039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52063F-5163-42AF-8278-CF3EDD6E948B}" type="slidenum">
              <a:rPr lang="en-US" altLang="zh-CN" sz="1200" smtClean="0"/>
              <a:pPr/>
              <a:t>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52327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52063F-5163-42AF-8278-CF3EDD6E948B}" type="slidenum">
              <a:rPr lang="en-US" altLang="zh-CN" sz="1200" smtClean="0"/>
              <a:pPr/>
              <a:t>17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6852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459BF-0698-4BA6-BCBA-C8057F421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2F6895-4ACC-4B87-8D84-E8B040B36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041B2-614A-4EBF-84F6-EDE03ECC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14525-2806-48E6-9D05-8060E96C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470F6-FA60-416E-8265-0BE9C1A5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6730-CA45-4BD5-A8F9-2AA8A54AA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3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9E04C-B1D6-4EBA-A4E0-B43622F6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EB20BD-2843-49E3-B140-17D0A44F0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2BC1-C5D2-4E1C-90AC-5E7A364B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54D3A-9281-4201-8B5C-EFF2FABC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A3CAE-AFF4-482F-A8E9-0DB7B06D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6730-CA45-4BD5-A8F9-2AA8A54AA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25DF45-0832-4D72-B1D5-6F5E00645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7F892-8A97-4466-B0FB-FCCA64F61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C11B2-18F9-4989-97FB-C1619CC5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A6ADD-4299-4662-956D-205EAD24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5A332-4F0D-43BE-980D-A2ADD9EC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6730-CA45-4BD5-A8F9-2AA8A54AA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6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31" descr="色条 拷贝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1219200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05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1" y="254001"/>
            <a:ext cx="2402416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39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10363200" cy="990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066800"/>
            <a:ext cx="10769600" cy="4953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73600" y="60960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8984" y="60960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FB704-6E7E-44D1-8EBF-7E29320890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12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61990-F2A7-4979-9B86-A170D103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73609-CB1A-44B1-8EDE-B046DDA6A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786B7-CEBD-4BD4-A529-5316CA67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44D0B-4905-4A18-9331-0DAC1241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A8489-066C-489A-B6B5-C1C6F2E5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6730-CA45-4BD5-A8F9-2AA8A54AA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4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31613-AEAA-4B32-828D-1F6F0211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0BD0F-9109-4F7E-8119-B667FDED5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A538A-F74D-4A8A-A26D-EFDA3370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5B2E9-B0E0-4D56-9641-FEE373B7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C6D1C-F21E-4595-B0C7-A35ECB84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6730-CA45-4BD5-A8F9-2AA8A54AA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984B0-2167-499E-86A3-711188B3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03576-E044-40E2-ACF1-0208037A0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1CCC0-3D19-4AD7-98F5-0C72B9AB3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1B72A-2801-4C4B-8B30-154AB8C0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A7053-1F92-40C3-8859-04940E33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2CB50-427B-423D-BEF1-DC2A4ADC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6730-CA45-4BD5-A8F9-2AA8A54AA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6E076-2D05-49FB-8C4C-CD5D3360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55115-83EC-4A4D-B511-2BF8EC5A0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956C14-A92A-4BDB-884C-9F46A8B75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32B860-54B8-47CE-83ED-FBE872F72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F7682B-B948-46D8-8E3F-546E19F3D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A865CD-4459-4F1C-8BB3-84535CE1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D6D77-A479-4D3F-A1FF-E3904A7F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07A4EA-8D13-41F3-87D0-C9ED50B4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6730-CA45-4BD5-A8F9-2AA8A54AA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91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663F-DBD7-46F3-905F-32419674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871E32-77AC-48E6-BDD7-F3C5F6B8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88FCED-8B2B-4B67-ABBA-4A987670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D1FBBE-BA74-4F13-B79D-C7922730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6730-CA45-4BD5-A8F9-2AA8A54AA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5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B0FFB6-DC08-4850-A5B7-C8D0C93B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19A7B5-2802-43AE-8C95-A2A5265B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D7698B-7EE6-4AAA-A5D7-88217DCC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6730-CA45-4BD5-A8F9-2AA8A54AA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DE2EB-2F5E-4FCB-85EC-C0A918AB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BFAE9-3DE1-4271-A037-5F36EDEE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D0BB72-D937-4714-99FF-FA5D452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9CB29F-1BFD-45C8-B418-3C3084A6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2C0C7-DC6A-4BE0-827E-3D87D407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1018A1-CEC8-4EBE-87C8-A8D94E0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6730-CA45-4BD5-A8F9-2AA8A54AA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7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E9A38-DFD9-4A77-AB68-CDC86AC3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07B3F9-9C05-4887-86C8-D0E9099B1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CCE27-BB90-4AA1-BD6D-7B7E69A43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5361EB-0B76-4170-A429-C49B995B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282DCE-6032-4890-A747-3C7C491A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E0B06A-CAE8-420F-B800-61FC1E26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6730-CA45-4BD5-A8F9-2AA8A54AA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9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7A997-C547-41A0-B429-1F01CD20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C7FDC-9DC2-45CE-AFF3-DEB6C12C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4484C-9BD2-4B89-8FF7-9A88C2A3B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3E90A-4030-4F1B-92BE-C19812553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3817E-4832-4726-ACAB-963B91308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26730-CA45-4BD5-A8F9-2AA8A54AA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5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rc.nist.gov/groups/SNS/cloud-computing/index.htm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png"/><Relationship Id="rId7" Type="http://schemas.openxmlformats.org/officeDocument/2006/relationships/image" Target="../media/image53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emf"/><Relationship Id="rId5" Type="http://schemas.openxmlformats.org/officeDocument/2006/relationships/image" Target="../media/image51.png"/><Relationship Id="rId10" Type="http://schemas.openxmlformats.org/officeDocument/2006/relationships/image" Target="../media/image56.emf"/><Relationship Id="rId4" Type="http://schemas.openxmlformats.org/officeDocument/2006/relationships/image" Target="../media/image50.png"/><Relationship Id="rId9" Type="http://schemas.openxmlformats.org/officeDocument/2006/relationships/image" Target="../media/image5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jpeg"/><Relationship Id="rId7" Type="http://schemas.openxmlformats.org/officeDocument/2006/relationships/image" Target="../media/image64.e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wmf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099283" y="5131904"/>
            <a:ext cx="5996609" cy="125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algn="ctr" eaLnBrk="1" hangingPunct="1"/>
            <a:r>
              <a:rPr lang="en-US" altLang="zh-CN" sz="2800" dirty="0"/>
              <a:t>  </a:t>
            </a:r>
            <a:r>
              <a:rPr lang="zh-CN" altLang="en-US" sz="2800" dirty="0"/>
              <a:t>中国联通广西分公司信息化事业部</a:t>
            </a:r>
            <a:br>
              <a:rPr lang="en-US" altLang="zh-CN" sz="2800" dirty="0"/>
            </a:br>
            <a:r>
              <a:rPr lang="en-US" altLang="zh-CN" sz="2800" dirty="0"/>
              <a:t>2017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  <a:r>
              <a:rPr lang="en-US" altLang="zh-CN" sz="2800" dirty="0"/>
              <a:t>19</a:t>
            </a:r>
            <a:r>
              <a:rPr lang="zh-CN" altLang="en-US" sz="2800" dirty="0"/>
              <a:t>日</a:t>
            </a:r>
            <a:br>
              <a:rPr lang="en-US" altLang="zh-CN" sz="2800" dirty="0"/>
            </a:br>
            <a:r>
              <a:rPr lang="zh-CN" altLang="en-US" sz="2800" dirty="0"/>
              <a:t>讲师：谢财林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2570163" y="1844676"/>
            <a:ext cx="7054850" cy="150502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defRPr/>
            </a:pPr>
            <a:endParaRPr kumimoji="1" lang="en-US" altLang="zh-CN" sz="5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kumimoji="1" lang="en-US" altLang="zh-CN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45518" y="2309812"/>
            <a:ext cx="77041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新员工培训</a:t>
            </a:r>
            <a:endParaRPr lang="en-US" altLang="zh-CN" sz="4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UNIX</a:t>
            </a:r>
            <a:r>
              <a:rPr lang="zh-CN" altLang="en-US" sz="4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和云计算</a:t>
            </a:r>
            <a:endParaRPr lang="en-US" altLang="zh-CN" sz="4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20264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947B1D9-1EC9-4FBF-812F-EED8091D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0" y="2631831"/>
            <a:ext cx="9648093" cy="990600"/>
          </a:xfrm>
        </p:spPr>
        <p:txBody>
          <a:bodyPr>
            <a:noAutofit/>
          </a:bodyPr>
          <a:lstStyle/>
          <a:p>
            <a:r>
              <a:rPr lang="zh-CN" altLang="en-US" sz="4000" b="1" dirty="0"/>
              <a:t>那么，广西联通使用什么样的</a:t>
            </a:r>
            <a:r>
              <a:rPr lang="en-US" altLang="zh-CN" sz="4000" b="1" dirty="0"/>
              <a:t>UNIX</a:t>
            </a:r>
            <a:r>
              <a:rPr lang="zh-CN" altLang="en-US" sz="4000" b="1" dirty="0"/>
              <a:t>产品呢？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115A022-9611-41CE-83D2-FB32174038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98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B3EF533-5A1F-44AD-A847-EC502009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7188" y="967906"/>
            <a:ext cx="8040339" cy="547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81824188-4461-40FE-A678-64526F404251}"/>
              </a:ext>
            </a:extLst>
          </p:cNvPr>
          <p:cNvSpPr txBox="1"/>
          <p:nvPr/>
        </p:nvSpPr>
        <p:spPr>
          <a:xfrm>
            <a:off x="1807187" y="506995"/>
            <a:ext cx="308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IBM Power5</a:t>
            </a:r>
            <a:r>
              <a:rPr lang="zh-CN" altLang="en-US" dirty="0"/>
              <a:t>系列服务器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2D6670-9221-4579-89E0-7276555C8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15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ED7183-4AAB-4439-8158-6A24F283C0F7}"/>
              </a:ext>
            </a:extLst>
          </p:cNvPr>
          <p:cNvSpPr txBox="1"/>
          <p:nvPr/>
        </p:nvSpPr>
        <p:spPr>
          <a:xfrm>
            <a:off x="1574159" y="571480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IBM Power6 &amp; Power7</a:t>
            </a:r>
            <a:r>
              <a:rPr lang="zh-CN" altLang="en-US" dirty="0"/>
              <a:t>系列服务器</a:t>
            </a:r>
          </a:p>
        </p:txBody>
      </p:sp>
      <p:sp>
        <p:nvSpPr>
          <p:cNvPr id="5" name="Text Box 89">
            <a:extLst>
              <a:ext uri="{FF2B5EF4-FFF2-40B4-BE49-F238E27FC236}">
                <a16:creationId xmlns:a16="http://schemas.microsoft.com/office/drawing/2014/main" id="{2C641B85-86C4-4240-A142-CF908AAF8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017" y="500042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Calibri" pitchFamily="34" charset="0"/>
                <a:ea typeface="宋体" pitchFamily="2" charset="-122"/>
              </a:rPr>
              <a:t>POWER7</a:t>
            </a:r>
            <a:r>
              <a:rPr lang="zh-CN" altLang="en-US" sz="2000" b="1" dirty="0">
                <a:latin typeface="Calibri" pitchFamily="34" charset="0"/>
                <a:ea typeface="宋体" pitchFamily="2" charset="-122"/>
              </a:rPr>
              <a:t>系统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CE074595-7572-4113-A2CB-BA1AEF925A02}"/>
              </a:ext>
            </a:extLst>
          </p:cNvPr>
          <p:cNvGrpSpPr>
            <a:grpSpLocks/>
          </p:cNvGrpSpPr>
          <p:nvPr/>
        </p:nvGrpSpPr>
        <p:grpSpPr bwMode="auto">
          <a:xfrm>
            <a:off x="1574159" y="3729016"/>
            <a:ext cx="1879600" cy="596900"/>
            <a:chOff x="0" y="0"/>
            <a:chExt cx="1397" cy="396"/>
          </a:xfrm>
        </p:grpSpPr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A8823B3A-A3DD-42FD-9E12-34642681753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41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6">
              <a:extLst>
                <a:ext uri="{FF2B5EF4-FFF2-40B4-BE49-F238E27FC236}">
                  <a16:creationId xmlns:a16="http://schemas.microsoft.com/office/drawing/2014/main" id="{E3E3EAD8-9EBB-4326-92ED-9047F0BE801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7" y="0"/>
              <a:ext cx="44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7">
              <a:extLst>
                <a:ext uri="{FF2B5EF4-FFF2-40B4-BE49-F238E27FC236}">
                  <a16:creationId xmlns:a16="http://schemas.microsoft.com/office/drawing/2014/main" id="{ED627D0F-1003-4D47-95A1-39333C7195D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55" y="0"/>
              <a:ext cx="44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43">
            <a:extLst>
              <a:ext uri="{FF2B5EF4-FFF2-40B4-BE49-F238E27FC236}">
                <a16:creationId xmlns:a16="http://schemas.microsoft.com/office/drawing/2014/main" id="{2BFE8DD1-9096-4E3A-88B7-92645F5C806E}"/>
              </a:ext>
            </a:extLst>
          </p:cNvPr>
          <p:cNvGrpSpPr>
            <a:grpSpLocks/>
          </p:cNvGrpSpPr>
          <p:nvPr/>
        </p:nvGrpSpPr>
        <p:grpSpPr bwMode="auto">
          <a:xfrm>
            <a:off x="4834884" y="1595416"/>
            <a:ext cx="906462" cy="225425"/>
            <a:chOff x="0" y="16"/>
            <a:chExt cx="720" cy="167"/>
          </a:xfrm>
        </p:grpSpPr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CB9CD51C-E32F-402B-9376-CB0DE8315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"/>
              <a:ext cx="720" cy="1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822325"/>
              <a:endParaRPr lang="zh-CN" altLang="en-US" sz="900" b="1">
                <a:solidFill>
                  <a:srgbClr val="000000"/>
                </a:solidFill>
                <a:latin typeface="Calibri" pitchFamily="34" charset="0"/>
                <a:ea typeface="ヒラギノ角ゴ ProN W3" pitchFamily="-111" charset="-128"/>
                <a:sym typeface="Arial" pitchFamily="34" charset="0"/>
              </a:endParaRPr>
            </a:p>
          </p:txBody>
        </p:sp>
        <p:sp>
          <p:nvSpPr>
            <p:cNvPr id="12" name="Rectangle 45">
              <a:extLst>
                <a:ext uri="{FF2B5EF4-FFF2-40B4-BE49-F238E27FC236}">
                  <a16:creationId xmlns:a16="http://schemas.microsoft.com/office/drawing/2014/main" id="{AF66864A-A972-40F6-BBF9-0B2D72167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" y="34"/>
              <a:ext cx="638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36540" bIns="0" anchor="ctr">
              <a:spAutoFit/>
            </a:bodyPr>
            <a:lstStyle/>
            <a:p>
              <a:pPr marL="36513" algn="ctr" defTabSz="822325">
                <a:lnSpc>
                  <a:spcPct val="90000"/>
                </a:lnSpc>
              </a:pPr>
              <a:r>
                <a:rPr lang="en-US" altLang="zh-CN" sz="1300" b="1">
                  <a:latin typeface="Calibri" pitchFamily="34" charset="0"/>
                  <a:ea typeface="ヒラギノ角ゴ ProN W3" pitchFamily="-111" charset="-128"/>
                  <a:cs typeface="Arial" pitchFamily="34" charset="0"/>
                  <a:sym typeface="Arial" pitchFamily="34" charset="0"/>
                </a:rPr>
                <a:t>Power 770</a:t>
              </a:r>
            </a:p>
          </p:txBody>
        </p:sp>
      </p:grpSp>
      <p:grpSp>
        <p:nvGrpSpPr>
          <p:cNvPr id="13" name="Group 46">
            <a:extLst>
              <a:ext uri="{FF2B5EF4-FFF2-40B4-BE49-F238E27FC236}">
                <a16:creationId xmlns:a16="http://schemas.microsoft.com/office/drawing/2014/main" id="{62E81554-22D0-4AD4-9301-C74FAA396DD6}"/>
              </a:ext>
            </a:extLst>
          </p:cNvPr>
          <p:cNvGrpSpPr>
            <a:grpSpLocks/>
          </p:cNvGrpSpPr>
          <p:nvPr/>
        </p:nvGrpSpPr>
        <p:grpSpPr bwMode="auto">
          <a:xfrm>
            <a:off x="2999734" y="2501879"/>
            <a:ext cx="911225" cy="268287"/>
            <a:chOff x="0" y="0"/>
            <a:chExt cx="724" cy="199"/>
          </a:xfrm>
        </p:grpSpPr>
        <p:sp>
          <p:nvSpPr>
            <p:cNvPr id="14" name="Rectangle 47">
              <a:extLst>
                <a:ext uri="{FF2B5EF4-FFF2-40B4-BE49-F238E27FC236}">
                  <a16:creationId xmlns:a16="http://schemas.microsoft.com/office/drawing/2014/main" id="{3E7930A9-805F-413D-A085-BEFA9FFD5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4" cy="1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822325"/>
              <a:endParaRPr lang="zh-CN" altLang="en-US" sz="900" b="1">
                <a:solidFill>
                  <a:srgbClr val="000000"/>
                </a:solidFill>
                <a:latin typeface="Calibri" pitchFamily="34" charset="0"/>
                <a:ea typeface="ヒラギノ角ゴ ProN W3" pitchFamily="-111" charset="-128"/>
                <a:sym typeface="Arial" pitchFamily="34" charset="0"/>
              </a:endParaRPr>
            </a:p>
          </p:txBody>
        </p:sp>
        <p:sp>
          <p:nvSpPr>
            <p:cNvPr id="15" name="Rectangle 48">
              <a:extLst>
                <a:ext uri="{FF2B5EF4-FFF2-40B4-BE49-F238E27FC236}">
                  <a16:creationId xmlns:a16="http://schemas.microsoft.com/office/drawing/2014/main" id="{03F267AC-EF40-4168-A83C-4FF830033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" y="34"/>
              <a:ext cx="638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36540" bIns="0" anchor="ctr">
              <a:spAutoFit/>
            </a:bodyPr>
            <a:lstStyle/>
            <a:p>
              <a:pPr marL="36513" algn="ctr" defTabSz="822325">
                <a:lnSpc>
                  <a:spcPct val="90000"/>
                </a:lnSpc>
              </a:pPr>
              <a:r>
                <a:rPr lang="en-US" altLang="zh-CN" sz="1300" b="1">
                  <a:latin typeface="Calibri" pitchFamily="34" charset="0"/>
                  <a:ea typeface="ヒラギノ角ゴ ProN W3" pitchFamily="-111" charset="-128"/>
                  <a:cs typeface="Arial" pitchFamily="34" charset="0"/>
                  <a:sym typeface="Arial" pitchFamily="34" charset="0"/>
                </a:rPr>
                <a:t>Power 750</a:t>
              </a:r>
            </a:p>
          </p:txBody>
        </p:sp>
      </p:grpSp>
      <p:grpSp>
        <p:nvGrpSpPr>
          <p:cNvPr id="16" name="Group 46">
            <a:extLst>
              <a:ext uri="{FF2B5EF4-FFF2-40B4-BE49-F238E27FC236}">
                <a16:creationId xmlns:a16="http://schemas.microsoft.com/office/drawing/2014/main" id="{47A75348-B0F1-4F12-A3CE-7ACDA98B8D9F}"/>
              </a:ext>
            </a:extLst>
          </p:cNvPr>
          <p:cNvGrpSpPr>
            <a:grpSpLocks/>
          </p:cNvGrpSpPr>
          <p:nvPr/>
        </p:nvGrpSpPr>
        <p:grpSpPr bwMode="auto">
          <a:xfrm>
            <a:off x="1655121" y="6205516"/>
            <a:ext cx="1171575" cy="268288"/>
            <a:chOff x="0" y="0"/>
            <a:chExt cx="724" cy="199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D808C7AC-6851-43A1-8E24-DD15666A8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4" cy="1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822325"/>
              <a:endParaRPr lang="zh-CN" altLang="en-US" sz="900" b="1">
                <a:solidFill>
                  <a:srgbClr val="000000"/>
                </a:solidFill>
                <a:latin typeface="Calibri" pitchFamily="34" charset="0"/>
                <a:ea typeface="ヒラギノ角ゴ ProN W3" pitchFamily="-111" charset="-128"/>
                <a:sym typeface="Arial" pitchFamily="34" charset="0"/>
              </a:endParaRPr>
            </a:p>
          </p:txBody>
        </p:sp>
        <p:sp>
          <p:nvSpPr>
            <p:cNvPr id="18" name="Rectangle 48">
              <a:extLst>
                <a:ext uri="{FF2B5EF4-FFF2-40B4-BE49-F238E27FC236}">
                  <a16:creationId xmlns:a16="http://schemas.microsoft.com/office/drawing/2014/main" id="{734534AE-45ED-4209-A554-42FB04AE2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" y="34"/>
              <a:ext cx="619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36540" bIns="0" anchor="ctr">
              <a:spAutoFit/>
            </a:bodyPr>
            <a:lstStyle/>
            <a:p>
              <a:pPr marL="36513" algn="ctr" defTabSz="822325">
                <a:lnSpc>
                  <a:spcPct val="90000"/>
                </a:lnSpc>
              </a:pPr>
              <a:r>
                <a:rPr lang="en-US" altLang="zh-CN" sz="1300" b="1">
                  <a:latin typeface="Calibri" pitchFamily="34" charset="0"/>
                  <a:ea typeface="ヒラギノ角ゴ ProN W3" pitchFamily="-111" charset="-128"/>
                  <a:cs typeface="Arial" pitchFamily="34" charset="0"/>
                  <a:sym typeface="Arial" pitchFamily="34" charset="0"/>
                </a:rPr>
                <a:t>Power Blades</a:t>
              </a:r>
            </a:p>
          </p:txBody>
        </p:sp>
      </p:grpSp>
      <p:grpSp>
        <p:nvGrpSpPr>
          <p:cNvPr id="19" name="Group 46">
            <a:extLst>
              <a:ext uri="{FF2B5EF4-FFF2-40B4-BE49-F238E27FC236}">
                <a16:creationId xmlns:a16="http://schemas.microsoft.com/office/drawing/2014/main" id="{95E5079B-E0E6-4B72-B6CB-4C12E313CE41}"/>
              </a:ext>
            </a:extLst>
          </p:cNvPr>
          <p:cNvGrpSpPr>
            <a:grpSpLocks/>
          </p:cNvGrpSpPr>
          <p:nvPr/>
        </p:nvGrpSpPr>
        <p:grpSpPr bwMode="auto">
          <a:xfrm>
            <a:off x="3260084" y="5621316"/>
            <a:ext cx="842962" cy="260350"/>
            <a:chOff x="-35" y="0"/>
            <a:chExt cx="792" cy="199"/>
          </a:xfrm>
        </p:grpSpPr>
        <p:sp>
          <p:nvSpPr>
            <p:cNvPr id="20" name="Rectangle 47">
              <a:extLst>
                <a:ext uri="{FF2B5EF4-FFF2-40B4-BE49-F238E27FC236}">
                  <a16:creationId xmlns:a16="http://schemas.microsoft.com/office/drawing/2014/main" id="{7C8B1D45-51E0-4C37-AB0F-58CBD8061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4" cy="1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822325"/>
              <a:endParaRPr lang="zh-CN" altLang="en-US" sz="900" b="1">
                <a:solidFill>
                  <a:srgbClr val="000000"/>
                </a:solidFill>
                <a:latin typeface="Calibri" pitchFamily="34" charset="0"/>
                <a:ea typeface="ヒラギノ角ゴ ProN W3" pitchFamily="-111" charset="-128"/>
                <a:sym typeface="Arial" pitchFamily="34" charset="0"/>
              </a:endParaRPr>
            </a:p>
          </p:txBody>
        </p:sp>
        <p:sp>
          <p:nvSpPr>
            <p:cNvPr id="21" name="Rectangle 48">
              <a:extLst>
                <a:ext uri="{FF2B5EF4-FFF2-40B4-BE49-F238E27FC236}">
                  <a16:creationId xmlns:a16="http://schemas.microsoft.com/office/drawing/2014/main" id="{75D08A85-FB9A-4659-84C8-C37F20844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" y="32"/>
              <a:ext cx="792" cy="1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6540" bIns="0" anchor="ctr">
              <a:spAutoFit/>
            </a:bodyPr>
            <a:lstStyle/>
            <a:p>
              <a:pPr marL="36513" algn="ctr" defTabSz="822325">
                <a:lnSpc>
                  <a:spcPct val="90000"/>
                </a:lnSpc>
              </a:pPr>
              <a:r>
                <a:rPr lang="en-US" altLang="zh-CN" sz="1300" b="1">
                  <a:latin typeface="Calibri" pitchFamily="34" charset="0"/>
                  <a:ea typeface="ヒラギノ角ゴ ProN W3" pitchFamily="-111" charset="-128"/>
                  <a:cs typeface="Arial" pitchFamily="34" charset="0"/>
                  <a:sym typeface="Arial" pitchFamily="34" charset="0"/>
                </a:rPr>
                <a:t>Power 520</a:t>
              </a:r>
            </a:p>
          </p:txBody>
        </p:sp>
      </p:grpSp>
      <p:pic>
        <p:nvPicPr>
          <p:cNvPr id="22" name="Picture 107" descr="Resize of IBM Power 750">
            <a:extLst>
              <a:ext uri="{FF2B5EF4-FFF2-40B4-BE49-F238E27FC236}">
                <a16:creationId xmlns:a16="http://schemas.microsoft.com/office/drawing/2014/main" id="{6D0B5314-3BB4-4B3C-9A80-4508C3B1C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60084" y="2773341"/>
            <a:ext cx="1235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Group 46">
            <a:extLst>
              <a:ext uri="{FF2B5EF4-FFF2-40B4-BE49-F238E27FC236}">
                <a16:creationId xmlns:a16="http://schemas.microsoft.com/office/drawing/2014/main" id="{8C10111E-41AC-435C-8B9A-AD8F2FCB1E68}"/>
              </a:ext>
            </a:extLst>
          </p:cNvPr>
          <p:cNvGrpSpPr>
            <a:grpSpLocks/>
          </p:cNvGrpSpPr>
          <p:nvPr/>
        </p:nvGrpSpPr>
        <p:grpSpPr bwMode="auto">
          <a:xfrm>
            <a:off x="8768709" y="4900591"/>
            <a:ext cx="911225" cy="268288"/>
            <a:chOff x="0" y="0"/>
            <a:chExt cx="724" cy="199"/>
          </a:xfrm>
        </p:grpSpPr>
        <p:sp>
          <p:nvSpPr>
            <p:cNvPr id="24" name="Rectangle 47">
              <a:extLst>
                <a:ext uri="{FF2B5EF4-FFF2-40B4-BE49-F238E27FC236}">
                  <a16:creationId xmlns:a16="http://schemas.microsoft.com/office/drawing/2014/main" id="{0CDA9F75-4DF0-49AD-A95A-44E4C64B9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4" cy="1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822325"/>
              <a:endParaRPr lang="zh-CN" altLang="en-US" sz="900" b="1">
                <a:solidFill>
                  <a:srgbClr val="000000"/>
                </a:solidFill>
                <a:latin typeface="Calibri" pitchFamily="34" charset="0"/>
                <a:ea typeface="ヒラギノ角ゴ ProN W3" pitchFamily="-111" charset="-128"/>
                <a:sym typeface="Arial" pitchFamily="34" charset="0"/>
              </a:endParaRPr>
            </a:p>
          </p:txBody>
        </p:sp>
        <p:sp>
          <p:nvSpPr>
            <p:cNvPr id="25" name="Rectangle 48">
              <a:extLst>
                <a:ext uri="{FF2B5EF4-FFF2-40B4-BE49-F238E27FC236}">
                  <a16:creationId xmlns:a16="http://schemas.microsoft.com/office/drawing/2014/main" id="{692EB0C8-0B8E-45AC-A88D-DC4D1CB2D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" y="34"/>
              <a:ext cx="638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36540" bIns="0" anchor="ctr">
              <a:spAutoFit/>
            </a:bodyPr>
            <a:lstStyle/>
            <a:p>
              <a:pPr marL="36513" algn="ctr" defTabSz="822325">
                <a:lnSpc>
                  <a:spcPct val="90000"/>
                </a:lnSpc>
              </a:pPr>
              <a:r>
                <a:rPr lang="en-US" altLang="zh-CN" sz="1300" b="1">
                  <a:latin typeface="Calibri" pitchFamily="34" charset="0"/>
                  <a:ea typeface="ヒラギノ角ゴ ProN W3" pitchFamily="-111" charset="-128"/>
                  <a:cs typeface="Arial" pitchFamily="34" charset="0"/>
                  <a:sym typeface="Arial" pitchFamily="34" charset="0"/>
                </a:rPr>
                <a:t>Power 595</a:t>
              </a:r>
            </a:p>
          </p:txBody>
        </p:sp>
      </p:grpSp>
      <p:sp>
        <p:nvSpPr>
          <p:cNvPr id="26" name="AutoShape 111">
            <a:extLst>
              <a:ext uri="{FF2B5EF4-FFF2-40B4-BE49-F238E27FC236}">
                <a16:creationId xmlns:a16="http://schemas.microsoft.com/office/drawing/2014/main" id="{15D98FDD-3CC9-4E93-950E-15EBE807664D}"/>
              </a:ext>
            </a:extLst>
          </p:cNvPr>
          <p:cNvSpPr>
            <a:spLocks noChangeArrowheads="1"/>
          </p:cNvSpPr>
          <p:nvPr/>
        </p:nvSpPr>
        <p:spPr bwMode="auto">
          <a:xfrm rot="19767564">
            <a:off x="1496371" y="3219429"/>
            <a:ext cx="8193088" cy="66675"/>
          </a:xfrm>
          <a:prstGeom prst="rightArrow">
            <a:avLst>
              <a:gd name="adj1" fmla="val 50278"/>
              <a:gd name="adj2" fmla="val 10962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27" name="Picture 52">
            <a:extLst>
              <a:ext uri="{FF2B5EF4-FFF2-40B4-BE49-F238E27FC236}">
                <a16:creationId xmlns:a16="http://schemas.microsoft.com/office/drawing/2014/main" id="{EB671813-D664-4028-AC49-B4475A49FB5F}"/>
              </a:ext>
            </a:extLst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07784" y="3416279"/>
            <a:ext cx="92551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37">
            <a:extLst>
              <a:ext uri="{FF2B5EF4-FFF2-40B4-BE49-F238E27FC236}">
                <a16:creationId xmlns:a16="http://schemas.microsoft.com/office/drawing/2014/main" id="{9F6D9A11-A438-4000-ACB9-1279B5F141FA}"/>
              </a:ext>
            </a:extLst>
          </p:cNvPr>
          <p:cNvGrpSpPr>
            <a:grpSpLocks/>
          </p:cNvGrpSpPr>
          <p:nvPr/>
        </p:nvGrpSpPr>
        <p:grpSpPr bwMode="auto">
          <a:xfrm>
            <a:off x="4574534" y="3174979"/>
            <a:ext cx="909637" cy="242887"/>
            <a:chOff x="0" y="10"/>
            <a:chExt cx="723" cy="180"/>
          </a:xfrm>
        </p:grpSpPr>
        <p:sp>
          <p:nvSpPr>
            <p:cNvPr id="29" name="Rectangle 38">
              <a:extLst>
                <a:ext uri="{FF2B5EF4-FFF2-40B4-BE49-F238E27FC236}">
                  <a16:creationId xmlns:a16="http://schemas.microsoft.com/office/drawing/2014/main" id="{A2610DF5-F238-4345-9367-BD46CCCE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"/>
              <a:ext cx="723" cy="1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822325"/>
              <a:endParaRPr lang="zh-CN" altLang="en-US" sz="900" b="1">
                <a:solidFill>
                  <a:srgbClr val="000000"/>
                </a:solidFill>
                <a:latin typeface="Calibri" pitchFamily="34" charset="0"/>
                <a:ea typeface="ヒラギノ角ゴ ProN W3" pitchFamily="-111" charset="-128"/>
                <a:sym typeface="Arial" pitchFamily="34" charset="0"/>
              </a:endParaRPr>
            </a:p>
          </p:txBody>
        </p:sp>
        <p:sp>
          <p:nvSpPr>
            <p:cNvPr id="30" name="Rectangle 39">
              <a:extLst>
                <a:ext uri="{FF2B5EF4-FFF2-40B4-BE49-F238E27FC236}">
                  <a16:creationId xmlns:a16="http://schemas.microsoft.com/office/drawing/2014/main" id="{D9EA5AE5-5BE5-4B9C-A010-616BEE9B5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" y="35"/>
              <a:ext cx="638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36540" bIns="0" anchor="ctr">
              <a:spAutoFit/>
            </a:bodyPr>
            <a:lstStyle/>
            <a:p>
              <a:pPr marL="36513" algn="ctr" defTabSz="822325">
                <a:lnSpc>
                  <a:spcPct val="90000"/>
                </a:lnSpc>
              </a:pPr>
              <a:r>
                <a:rPr lang="en-US" altLang="zh-CN" sz="1300" b="1">
                  <a:latin typeface="Calibri" pitchFamily="34" charset="0"/>
                  <a:ea typeface="ヒラギノ角ゴ ProN W3" pitchFamily="-111" charset="-128"/>
                  <a:cs typeface="Arial" pitchFamily="34" charset="0"/>
                  <a:sym typeface="Arial" pitchFamily="34" charset="0"/>
                </a:rPr>
                <a:t>Power 755</a:t>
              </a:r>
            </a:p>
          </p:txBody>
        </p:sp>
      </p:grpSp>
      <p:pic>
        <p:nvPicPr>
          <p:cNvPr id="31" name="Picture 58">
            <a:extLst>
              <a:ext uri="{FF2B5EF4-FFF2-40B4-BE49-F238E27FC236}">
                <a16:creationId xmlns:a16="http://schemas.microsoft.com/office/drawing/2014/main" id="{5620C357-6694-4A01-9035-39F3BAC757CF}"/>
              </a:ext>
            </a:extLst>
          </p:cNvPr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87384" y="1733529"/>
            <a:ext cx="777875" cy="142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2" name="AutoShape 117">
            <a:extLst>
              <a:ext uri="{FF2B5EF4-FFF2-40B4-BE49-F238E27FC236}">
                <a16:creationId xmlns:a16="http://schemas.microsoft.com/office/drawing/2014/main" id="{C7103AAD-EF5C-4D20-98BC-2A5A279936FF}"/>
              </a:ext>
            </a:extLst>
          </p:cNvPr>
          <p:cNvSpPr>
            <a:spLocks noChangeArrowheads="1"/>
          </p:cNvSpPr>
          <p:nvPr/>
        </p:nvSpPr>
        <p:spPr bwMode="auto">
          <a:xfrm rot="20599537">
            <a:off x="1901184" y="4546579"/>
            <a:ext cx="8158162" cy="63500"/>
          </a:xfrm>
          <a:prstGeom prst="rightArrow">
            <a:avLst>
              <a:gd name="adj1" fmla="val 50278"/>
              <a:gd name="adj2" fmla="val 11461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33" name="Group 28">
            <a:extLst>
              <a:ext uri="{FF2B5EF4-FFF2-40B4-BE49-F238E27FC236}">
                <a16:creationId xmlns:a16="http://schemas.microsoft.com/office/drawing/2014/main" id="{01D3F37D-19B8-4D27-A679-CE2AEC99D03B}"/>
              </a:ext>
            </a:extLst>
          </p:cNvPr>
          <p:cNvGrpSpPr>
            <a:grpSpLocks/>
          </p:cNvGrpSpPr>
          <p:nvPr/>
        </p:nvGrpSpPr>
        <p:grpSpPr bwMode="auto">
          <a:xfrm>
            <a:off x="1736084" y="5102204"/>
            <a:ext cx="822325" cy="971550"/>
            <a:chOff x="0" y="0"/>
            <a:chExt cx="654" cy="578"/>
          </a:xfrm>
        </p:grpSpPr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9E20512A-B20E-4C84-81EC-4A4A2E0C139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84" y="8"/>
              <a:ext cx="370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8435EABD-CA32-43FA-A238-AF13855C070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0"/>
              <a:ext cx="327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6" name="Picture 13">
            <a:extLst>
              <a:ext uri="{FF2B5EF4-FFF2-40B4-BE49-F238E27FC236}">
                <a16:creationId xmlns:a16="http://schemas.microsoft.com/office/drawing/2014/main" id="{F4875B30-C50C-4F1F-9B31-E9BE7A0E1FCB}"/>
              </a:ext>
            </a:extLst>
          </p:cNvPr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936234" y="5121254"/>
            <a:ext cx="850900" cy="436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7" name="Picture 54">
            <a:extLst>
              <a:ext uri="{FF2B5EF4-FFF2-40B4-BE49-F238E27FC236}">
                <a16:creationId xmlns:a16="http://schemas.microsoft.com/office/drawing/2014/main" id="{94C66B20-62C4-4406-B8D6-EFA8537F8AA8}"/>
              </a:ext>
            </a:extLst>
          </p:cNvPr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168134" y="4660879"/>
            <a:ext cx="9223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" name="Group 46">
            <a:extLst>
              <a:ext uri="{FF2B5EF4-FFF2-40B4-BE49-F238E27FC236}">
                <a16:creationId xmlns:a16="http://schemas.microsoft.com/office/drawing/2014/main" id="{F9ABEE09-62A5-4E62-B7B9-187E9F9B64DA}"/>
              </a:ext>
            </a:extLst>
          </p:cNvPr>
          <p:cNvGrpSpPr>
            <a:grpSpLocks/>
          </p:cNvGrpSpPr>
          <p:nvPr/>
        </p:nvGrpSpPr>
        <p:grpSpPr bwMode="auto">
          <a:xfrm>
            <a:off x="4490396" y="5232379"/>
            <a:ext cx="842963" cy="260350"/>
            <a:chOff x="-35" y="0"/>
            <a:chExt cx="792" cy="199"/>
          </a:xfrm>
        </p:grpSpPr>
        <p:sp>
          <p:nvSpPr>
            <p:cNvPr id="39" name="Rectangle 47">
              <a:extLst>
                <a:ext uri="{FF2B5EF4-FFF2-40B4-BE49-F238E27FC236}">
                  <a16:creationId xmlns:a16="http://schemas.microsoft.com/office/drawing/2014/main" id="{7E267FC8-4C86-46B1-A206-BDE857DC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4" cy="1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822325"/>
              <a:endParaRPr lang="zh-CN" altLang="en-US" sz="900" b="1">
                <a:solidFill>
                  <a:srgbClr val="000000"/>
                </a:solidFill>
                <a:latin typeface="Calibri" pitchFamily="34" charset="0"/>
                <a:ea typeface="ヒラギノ角ゴ ProN W3" pitchFamily="-111" charset="-128"/>
                <a:sym typeface="Arial" pitchFamily="34" charset="0"/>
              </a:endParaRPr>
            </a:p>
          </p:txBody>
        </p:sp>
        <p:sp>
          <p:nvSpPr>
            <p:cNvPr id="40" name="Rectangle 48">
              <a:extLst>
                <a:ext uri="{FF2B5EF4-FFF2-40B4-BE49-F238E27FC236}">
                  <a16:creationId xmlns:a16="http://schemas.microsoft.com/office/drawing/2014/main" id="{E2F8E5F6-D108-48ED-9195-D883B77DC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" y="32"/>
              <a:ext cx="792" cy="1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6540" bIns="0" anchor="ctr">
              <a:spAutoFit/>
            </a:bodyPr>
            <a:lstStyle/>
            <a:p>
              <a:pPr marL="36513" algn="ctr" defTabSz="822325">
                <a:lnSpc>
                  <a:spcPct val="90000"/>
                </a:lnSpc>
              </a:pPr>
              <a:r>
                <a:rPr lang="en-US" altLang="zh-CN" sz="1300" b="1">
                  <a:latin typeface="Calibri" pitchFamily="34" charset="0"/>
                  <a:ea typeface="ヒラギノ角ゴ ProN W3" pitchFamily="-111" charset="-128"/>
                  <a:cs typeface="Arial" pitchFamily="34" charset="0"/>
                  <a:sym typeface="Arial" pitchFamily="34" charset="0"/>
                </a:rPr>
                <a:t>Power 550</a:t>
              </a:r>
            </a:p>
          </p:txBody>
        </p:sp>
      </p:grpSp>
      <p:pic>
        <p:nvPicPr>
          <p:cNvPr id="41" name="Picture 126" descr="power560">
            <a:extLst>
              <a:ext uri="{FF2B5EF4-FFF2-40B4-BE49-F238E27FC236}">
                <a16:creationId xmlns:a16="http://schemas.microsoft.com/office/drawing/2014/main" id="{5AA4CE7F-0A70-495F-913A-5775C592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92121" y="4260829"/>
            <a:ext cx="842963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46">
            <a:extLst>
              <a:ext uri="{FF2B5EF4-FFF2-40B4-BE49-F238E27FC236}">
                <a16:creationId xmlns:a16="http://schemas.microsoft.com/office/drawing/2014/main" id="{200D7029-672C-41E6-9D8E-ABE738094B0C}"/>
              </a:ext>
            </a:extLst>
          </p:cNvPr>
          <p:cNvGrpSpPr>
            <a:grpSpLocks/>
          </p:cNvGrpSpPr>
          <p:nvPr/>
        </p:nvGrpSpPr>
        <p:grpSpPr bwMode="auto">
          <a:xfrm>
            <a:off x="5785796" y="5297466"/>
            <a:ext cx="842963" cy="260350"/>
            <a:chOff x="-35" y="0"/>
            <a:chExt cx="792" cy="199"/>
          </a:xfrm>
        </p:grpSpPr>
        <p:sp>
          <p:nvSpPr>
            <p:cNvPr id="43" name="Rectangle 47">
              <a:extLst>
                <a:ext uri="{FF2B5EF4-FFF2-40B4-BE49-F238E27FC236}">
                  <a16:creationId xmlns:a16="http://schemas.microsoft.com/office/drawing/2014/main" id="{E636916E-F6AB-4AD5-BD19-C6C2CB931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4" cy="1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822325"/>
              <a:endParaRPr lang="zh-CN" altLang="en-US" sz="900" b="1">
                <a:solidFill>
                  <a:srgbClr val="000000"/>
                </a:solidFill>
                <a:latin typeface="Calibri" pitchFamily="34" charset="0"/>
                <a:ea typeface="ヒラギノ角ゴ ProN W3" pitchFamily="-111" charset="-128"/>
                <a:sym typeface="Arial" pitchFamily="34" charset="0"/>
              </a:endParaRPr>
            </a:p>
          </p:txBody>
        </p:sp>
        <p:sp>
          <p:nvSpPr>
            <p:cNvPr id="44" name="Rectangle 48">
              <a:extLst>
                <a:ext uri="{FF2B5EF4-FFF2-40B4-BE49-F238E27FC236}">
                  <a16:creationId xmlns:a16="http://schemas.microsoft.com/office/drawing/2014/main" id="{38B4B59E-4962-4350-97BF-1D1296D8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" y="32"/>
              <a:ext cx="792" cy="1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6540" bIns="0" anchor="ctr">
              <a:spAutoFit/>
            </a:bodyPr>
            <a:lstStyle/>
            <a:p>
              <a:pPr marL="36513" algn="ctr" defTabSz="822325">
                <a:lnSpc>
                  <a:spcPct val="90000"/>
                </a:lnSpc>
              </a:pPr>
              <a:r>
                <a:rPr lang="en-US" altLang="zh-CN" sz="1300" b="1">
                  <a:latin typeface="Calibri" pitchFamily="34" charset="0"/>
                  <a:ea typeface="ヒラギノ角ゴ ProN W3" pitchFamily="-111" charset="-128"/>
                  <a:cs typeface="Arial" pitchFamily="34" charset="0"/>
                  <a:sym typeface="Arial" pitchFamily="34" charset="0"/>
                </a:rPr>
                <a:t>Power 560</a:t>
              </a:r>
            </a:p>
          </p:txBody>
        </p:sp>
      </p:grpSp>
      <p:pic>
        <p:nvPicPr>
          <p:cNvPr id="45" name="Picture 130" descr="570">
            <a:extLst>
              <a:ext uri="{FF2B5EF4-FFF2-40B4-BE49-F238E27FC236}">
                <a16:creationId xmlns:a16="http://schemas.microsoft.com/office/drawing/2014/main" id="{9EB1A090-E3F7-412A-B24B-C7A3D191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149" r="21327"/>
          <a:stretch>
            <a:fillRect/>
          </a:stretch>
        </p:blipFill>
        <p:spPr bwMode="auto">
          <a:xfrm>
            <a:off x="6824021" y="3482954"/>
            <a:ext cx="711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Group 46">
            <a:extLst>
              <a:ext uri="{FF2B5EF4-FFF2-40B4-BE49-F238E27FC236}">
                <a16:creationId xmlns:a16="http://schemas.microsoft.com/office/drawing/2014/main" id="{ABDE18E1-2EA3-4567-912B-9C4F29637CBD}"/>
              </a:ext>
            </a:extLst>
          </p:cNvPr>
          <p:cNvGrpSpPr>
            <a:grpSpLocks/>
          </p:cNvGrpSpPr>
          <p:nvPr/>
        </p:nvGrpSpPr>
        <p:grpSpPr bwMode="auto">
          <a:xfrm>
            <a:off x="7860659" y="4908529"/>
            <a:ext cx="842962" cy="260350"/>
            <a:chOff x="-35" y="0"/>
            <a:chExt cx="792" cy="199"/>
          </a:xfrm>
        </p:grpSpPr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AAEEC2F2-F6E4-4794-ACE9-5F71EF1B6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4" cy="1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822325"/>
              <a:endParaRPr lang="zh-CN" altLang="en-US" sz="900" b="1">
                <a:solidFill>
                  <a:srgbClr val="000000"/>
                </a:solidFill>
                <a:latin typeface="Calibri" pitchFamily="34" charset="0"/>
                <a:ea typeface="ヒラギノ角ゴ ProN W3" pitchFamily="-111" charset="-128"/>
                <a:sym typeface="Arial" pitchFamily="34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C7285973-3760-4403-BD1D-361F5CE47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" y="32"/>
              <a:ext cx="792" cy="1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6540" bIns="0" anchor="ctr">
              <a:spAutoFit/>
            </a:bodyPr>
            <a:lstStyle/>
            <a:p>
              <a:pPr marL="36513" algn="ctr" defTabSz="822325">
                <a:lnSpc>
                  <a:spcPct val="90000"/>
                </a:lnSpc>
              </a:pPr>
              <a:r>
                <a:rPr lang="en-US" altLang="zh-CN" sz="1300" b="1">
                  <a:latin typeface="Calibri" pitchFamily="34" charset="0"/>
                  <a:ea typeface="ヒラギノ角ゴ ProN W3" pitchFamily="-111" charset="-128"/>
                  <a:cs typeface="Arial" pitchFamily="34" charset="0"/>
                  <a:sym typeface="Arial" pitchFamily="34" charset="0"/>
                </a:rPr>
                <a:t>Power 575</a:t>
              </a:r>
            </a:p>
          </p:txBody>
        </p:sp>
      </p:grpSp>
      <p:grpSp>
        <p:nvGrpSpPr>
          <p:cNvPr id="49" name="Group 46">
            <a:extLst>
              <a:ext uri="{FF2B5EF4-FFF2-40B4-BE49-F238E27FC236}">
                <a16:creationId xmlns:a16="http://schemas.microsoft.com/office/drawing/2014/main" id="{B6865F22-F9F4-4E78-992D-C31F9F7A77FB}"/>
              </a:ext>
            </a:extLst>
          </p:cNvPr>
          <p:cNvGrpSpPr>
            <a:grpSpLocks/>
          </p:cNvGrpSpPr>
          <p:nvPr/>
        </p:nvGrpSpPr>
        <p:grpSpPr bwMode="auto">
          <a:xfrm>
            <a:off x="6889109" y="4649766"/>
            <a:ext cx="842962" cy="260350"/>
            <a:chOff x="-35" y="0"/>
            <a:chExt cx="792" cy="199"/>
          </a:xfrm>
        </p:grpSpPr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418D60FE-704A-4DB5-8405-9633BBC3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4" cy="1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822325"/>
              <a:endParaRPr lang="zh-CN" altLang="en-US" sz="900" b="1">
                <a:solidFill>
                  <a:srgbClr val="000000"/>
                </a:solidFill>
                <a:latin typeface="Calibri" pitchFamily="34" charset="0"/>
                <a:ea typeface="ヒラギノ角ゴ ProN W3" pitchFamily="-111" charset="-128"/>
                <a:sym typeface="Arial" pitchFamily="34" charset="0"/>
              </a:endParaRP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1E737849-899B-4C33-80E2-88DDD0308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" y="32"/>
              <a:ext cx="792" cy="1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6540" bIns="0" anchor="ctr">
              <a:spAutoFit/>
            </a:bodyPr>
            <a:lstStyle/>
            <a:p>
              <a:pPr marL="36513" algn="ctr" defTabSz="822325">
                <a:lnSpc>
                  <a:spcPct val="90000"/>
                </a:lnSpc>
              </a:pPr>
              <a:r>
                <a:rPr lang="en-US" altLang="zh-CN" sz="1300" b="1">
                  <a:latin typeface="Calibri" pitchFamily="34" charset="0"/>
                  <a:ea typeface="ヒラギノ角ゴ ProN W3" pitchFamily="-111" charset="-128"/>
                  <a:cs typeface="Arial" pitchFamily="34" charset="0"/>
                  <a:sym typeface="Arial" pitchFamily="34" charset="0"/>
                </a:rPr>
                <a:t>Power 570</a:t>
              </a:r>
            </a:p>
          </p:txBody>
        </p:sp>
      </p:grpSp>
      <p:pic>
        <p:nvPicPr>
          <p:cNvPr id="52" name="Picture 32">
            <a:extLst>
              <a:ext uri="{FF2B5EF4-FFF2-40B4-BE49-F238E27FC236}">
                <a16:creationId xmlns:a16="http://schemas.microsoft.com/office/drawing/2014/main" id="{646ABE20-4A98-42CB-8884-319A4D5C82AF}"/>
              </a:ext>
            </a:extLst>
          </p:cNvPr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471721" y="4002066"/>
            <a:ext cx="9080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1">
            <a:extLst>
              <a:ext uri="{FF2B5EF4-FFF2-40B4-BE49-F238E27FC236}">
                <a16:creationId xmlns:a16="http://schemas.microsoft.com/office/drawing/2014/main" id="{619CD300-121E-4A55-AE58-743EC0BEC3F8}"/>
              </a:ext>
            </a:extLst>
          </p:cNvPr>
          <p:cNvPicPr>
            <a:picLocks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573446" y="2373291"/>
            <a:ext cx="911225" cy="243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Group 46">
            <a:extLst>
              <a:ext uri="{FF2B5EF4-FFF2-40B4-BE49-F238E27FC236}">
                <a16:creationId xmlns:a16="http://schemas.microsoft.com/office/drawing/2014/main" id="{B70EE8F4-A7BD-4CF5-B771-94C983124C2B}"/>
              </a:ext>
            </a:extLst>
          </p:cNvPr>
          <p:cNvGrpSpPr>
            <a:grpSpLocks/>
          </p:cNvGrpSpPr>
          <p:nvPr/>
        </p:nvGrpSpPr>
        <p:grpSpPr bwMode="auto">
          <a:xfrm>
            <a:off x="6368409" y="955654"/>
            <a:ext cx="842962" cy="260350"/>
            <a:chOff x="-35" y="0"/>
            <a:chExt cx="792" cy="199"/>
          </a:xfrm>
        </p:grpSpPr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2D6438BA-C3EA-494B-9605-8509BF992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4" cy="1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822325"/>
              <a:endParaRPr lang="zh-CN" altLang="en-US" sz="900" b="1">
                <a:solidFill>
                  <a:srgbClr val="000000"/>
                </a:solidFill>
                <a:latin typeface="Calibri" pitchFamily="34" charset="0"/>
                <a:ea typeface="ヒラギノ角ゴ ProN W3" pitchFamily="-111" charset="-128"/>
                <a:sym typeface="Arial" pitchFamily="34" charset="0"/>
              </a:endParaRPr>
            </a:p>
          </p:txBody>
        </p:sp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20D54A02-4432-492D-867A-54903BE0C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" y="32"/>
              <a:ext cx="792" cy="1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6540" bIns="0" anchor="ctr">
              <a:spAutoFit/>
            </a:bodyPr>
            <a:lstStyle/>
            <a:p>
              <a:pPr marL="36513" algn="ctr" defTabSz="822325">
                <a:lnSpc>
                  <a:spcPct val="90000"/>
                </a:lnSpc>
              </a:pPr>
              <a:r>
                <a:rPr lang="en-US" altLang="zh-CN" sz="1300" b="1">
                  <a:latin typeface="Calibri" pitchFamily="34" charset="0"/>
                  <a:ea typeface="ヒラギノ角ゴ ProN W3" pitchFamily="-111" charset="-128"/>
                  <a:cs typeface="Arial" pitchFamily="34" charset="0"/>
                  <a:sym typeface="Arial" pitchFamily="34" charset="0"/>
                </a:rPr>
                <a:t>Power 780</a:t>
              </a:r>
            </a:p>
          </p:txBody>
        </p:sp>
      </p:grpSp>
      <p:pic>
        <p:nvPicPr>
          <p:cNvPr id="57" name="Picture 142" descr="Resize of IBM Power 780">
            <a:extLst>
              <a:ext uri="{FF2B5EF4-FFF2-40B4-BE49-F238E27FC236}">
                <a16:creationId xmlns:a16="http://schemas.microsoft.com/office/drawing/2014/main" id="{89030371-958B-48A4-8A08-698430ED4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78046" y="501629"/>
            <a:ext cx="1108075" cy="17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 Box 89">
            <a:extLst>
              <a:ext uri="{FF2B5EF4-FFF2-40B4-BE49-F238E27FC236}">
                <a16:creationId xmlns:a16="http://schemas.microsoft.com/office/drawing/2014/main" id="{DD0E3C32-C4DA-4FC0-8319-96D5B9C0A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141" y="5429264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Calibri" pitchFamily="34" charset="0"/>
                <a:ea typeface="宋体" pitchFamily="2" charset="-122"/>
              </a:rPr>
              <a:t>POWER6</a:t>
            </a:r>
            <a:r>
              <a:rPr lang="zh-CN" altLang="en-US" sz="2000" b="1" dirty="0">
                <a:latin typeface="Calibri" pitchFamily="34" charset="0"/>
                <a:ea typeface="宋体" pitchFamily="2" charset="-122"/>
              </a:rPr>
              <a:t>系统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7636C4-A95E-42EA-8946-E826B94549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BA99A-9333-4807-8E33-1AC57EEABD3F}"/>
              </a:ext>
            </a:extLst>
          </p:cNvPr>
          <p:cNvSpPr txBox="1"/>
          <p:nvPr/>
        </p:nvSpPr>
        <p:spPr>
          <a:xfrm>
            <a:off x="2386348" y="598510"/>
            <a:ext cx="82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IBM</a:t>
            </a:r>
            <a:r>
              <a:rPr lang="zh-CN" altLang="en-US" dirty="0"/>
              <a:t>最新一代的小型机，</a:t>
            </a:r>
            <a:r>
              <a:rPr lang="en-US" altLang="zh-CN" dirty="0"/>
              <a:t>Power8</a:t>
            </a:r>
            <a:r>
              <a:rPr lang="zh-CN" altLang="en-US" dirty="0"/>
              <a:t>系列服务器</a:t>
            </a:r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CD29AC98-68A8-434F-8BB4-E2990BDB4211}"/>
              </a:ext>
            </a:extLst>
          </p:cNvPr>
          <p:cNvGrpSpPr>
            <a:grpSpLocks/>
          </p:cNvGrpSpPr>
          <p:nvPr/>
        </p:nvGrpSpPr>
        <p:grpSpPr bwMode="auto">
          <a:xfrm>
            <a:off x="2421819" y="3355965"/>
            <a:ext cx="1879600" cy="596900"/>
            <a:chOff x="0" y="0"/>
            <a:chExt cx="1397" cy="396"/>
          </a:xfrm>
        </p:grpSpPr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A37D106A-076F-424F-A1A8-5CECFD6FE0B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41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6">
              <a:extLst>
                <a:ext uri="{FF2B5EF4-FFF2-40B4-BE49-F238E27FC236}">
                  <a16:creationId xmlns:a16="http://schemas.microsoft.com/office/drawing/2014/main" id="{227DE9C6-D59D-446E-9611-D72E368355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7" y="0"/>
              <a:ext cx="44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7">
              <a:extLst>
                <a:ext uri="{FF2B5EF4-FFF2-40B4-BE49-F238E27FC236}">
                  <a16:creationId xmlns:a16="http://schemas.microsoft.com/office/drawing/2014/main" id="{74A776A4-8139-41FC-B7AD-780F804B57A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55" y="0"/>
              <a:ext cx="44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46">
            <a:extLst>
              <a:ext uri="{FF2B5EF4-FFF2-40B4-BE49-F238E27FC236}">
                <a16:creationId xmlns:a16="http://schemas.microsoft.com/office/drawing/2014/main" id="{581CA788-DA9C-4494-ABD8-F7E77D96AFD1}"/>
              </a:ext>
            </a:extLst>
          </p:cNvPr>
          <p:cNvGrpSpPr>
            <a:grpSpLocks/>
          </p:cNvGrpSpPr>
          <p:nvPr/>
        </p:nvGrpSpPr>
        <p:grpSpPr bwMode="auto">
          <a:xfrm>
            <a:off x="2502781" y="5832465"/>
            <a:ext cx="1171575" cy="268288"/>
            <a:chOff x="0" y="0"/>
            <a:chExt cx="724" cy="199"/>
          </a:xfrm>
        </p:grpSpPr>
        <p:sp>
          <p:nvSpPr>
            <p:cNvPr id="10" name="Rectangle 47">
              <a:extLst>
                <a:ext uri="{FF2B5EF4-FFF2-40B4-BE49-F238E27FC236}">
                  <a16:creationId xmlns:a16="http://schemas.microsoft.com/office/drawing/2014/main" id="{190D1CC6-AE6F-49CE-8B7C-D46E7B898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4" cy="1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822325"/>
              <a:endParaRPr lang="zh-CN" altLang="en-US" sz="900" b="1">
                <a:solidFill>
                  <a:srgbClr val="000000"/>
                </a:solidFill>
                <a:latin typeface="Calibri" pitchFamily="34" charset="0"/>
                <a:ea typeface="ヒラギノ角ゴ ProN W3" pitchFamily="-111" charset="-128"/>
                <a:sym typeface="Arial" pitchFamily="34" charset="0"/>
              </a:endParaRPr>
            </a:p>
          </p:txBody>
        </p:sp>
        <p:sp>
          <p:nvSpPr>
            <p:cNvPr id="11" name="Rectangle 48">
              <a:extLst>
                <a:ext uri="{FF2B5EF4-FFF2-40B4-BE49-F238E27FC236}">
                  <a16:creationId xmlns:a16="http://schemas.microsoft.com/office/drawing/2014/main" id="{F30BAF92-70B3-4F9A-9B54-8DC422FF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" y="34"/>
              <a:ext cx="619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36540" bIns="0" anchor="ctr">
              <a:spAutoFit/>
            </a:bodyPr>
            <a:lstStyle/>
            <a:p>
              <a:pPr marL="36513" algn="ctr" defTabSz="822325">
                <a:lnSpc>
                  <a:spcPct val="90000"/>
                </a:lnSpc>
              </a:pPr>
              <a:r>
                <a:rPr lang="en-US" altLang="zh-CN" sz="1300" b="1">
                  <a:latin typeface="Calibri" pitchFamily="34" charset="0"/>
                  <a:ea typeface="ヒラギノ角ゴ ProN W3" pitchFamily="-111" charset="-128"/>
                  <a:cs typeface="Arial" pitchFamily="34" charset="0"/>
                  <a:sym typeface="Arial" pitchFamily="34" charset="0"/>
                </a:rPr>
                <a:t>Power Blades</a:t>
              </a:r>
            </a:p>
          </p:txBody>
        </p:sp>
      </p:grpSp>
      <p:grpSp>
        <p:nvGrpSpPr>
          <p:cNvPr id="12" name="Group 46">
            <a:extLst>
              <a:ext uri="{FF2B5EF4-FFF2-40B4-BE49-F238E27FC236}">
                <a16:creationId xmlns:a16="http://schemas.microsoft.com/office/drawing/2014/main" id="{D5ADF2F4-0E06-4357-9093-84888D0A6CCD}"/>
              </a:ext>
            </a:extLst>
          </p:cNvPr>
          <p:cNvGrpSpPr>
            <a:grpSpLocks/>
          </p:cNvGrpSpPr>
          <p:nvPr/>
        </p:nvGrpSpPr>
        <p:grpSpPr bwMode="auto">
          <a:xfrm>
            <a:off x="4028982" y="5248265"/>
            <a:ext cx="993035" cy="260350"/>
            <a:chOff x="-109" y="0"/>
            <a:chExt cx="933" cy="199"/>
          </a:xfrm>
        </p:grpSpPr>
        <p:sp>
          <p:nvSpPr>
            <p:cNvPr id="13" name="Rectangle 47">
              <a:extLst>
                <a:ext uri="{FF2B5EF4-FFF2-40B4-BE49-F238E27FC236}">
                  <a16:creationId xmlns:a16="http://schemas.microsoft.com/office/drawing/2014/main" id="{DAED15D0-5927-4239-8B35-95D549E2B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4" cy="1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822325"/>
              <a:endParaRPr lang="zh-CN" altLang="en-US" sz="900" b="1">
                <a:solidFill>
                  <a:srgbClr val="000000"/>
                </a:solidFill>
                <a:latin typeface="Calibri" pitchFamily="34" charset="0"/>
                <a:ea typeface="ヒラギノ角ゴ ProN W3" pitchFamily="-111" charset="-128"/>
                <a:sym typeface="Arial" pitchFamily="34" charset="0"/>
              </a:endParaRPr>
            </a:p>
          </p:txBody>
        </p:sp>
        <p:sp>
          <p:nvSpPr>
            <p:cNvPr id="14" name="Rectangle 48">
              <a:extLst>
                <a:ext uri="{FF2B5EF4-FFF2-40B4-BE49-F238E27FC236}">
                  <a16:creationId xmlns:a16="http://schemas.microsoft.com/office/drawing/2014/main" id="{20EE401B-A530-49B5-A103-A3D8E171A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9" y="32"/>
              <a:ext cx="933" cy="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36540" bIns="0" anchor="ctr">
              <a:spAutoFit/>
            </a:bodyPr>
            <a:lstStyle/>
            <a:p>
              <a:pPr marL="36513" algn="ctr" defTabSz="822325">
                <a:lnSpc>
                  <a:spcPct val="90000"/>
                </a:lnSpc>
              </a:pPr>
              <a:r>
                <a:rPr lang="en-US" altLang="zh-CN" sz="1300" b="1" dirty="0">
                  <a:latin typeface="Calibri" pitchFamily="34" charset="0"/>
                  <a:ea typeface="ヒラギノ角ゴ ProN W3" pitchFamily="-111" charset="-128"/>
                  <a:cs typeface="Arial" pitchFamily="34" charset="0"/>
                  <a:sym typeface="Arial" pitchFamily="34" charset="0"/>
                </a:rPr>
                <a:t>Power E82x</a:t>
              </a:r>
            </a:p>
          </p:txBody>
        </p:sp>
      </p:grpSp>
      <p:grpSp>
        <p:nvGrpSpPr>
          <p:cNvPr id="15" name="Group 46">
            <a:extLst>
              <a:ext uri="{FF2B5EF4-FFF2-40B4-BE49-F238E27FC236}">
                <a16:creationId xmlns:a16="http://schemas.microsoft.com/office/drawing/2014/main" id="{1408004A-1FD3-45CB-94D0-AF533771A927}"/>
              </a:ext>
            </a:extLst>
          </p:cNvPr>
          <p:cNvGrpSpPr>
            <a:grpSpLocks/>
          </p:cNvGrpSpPr>
          <p:nvPr/>
        </p:nvGrpSpPr>
        <p:grpSpPr bwMode="auto">
          <a:xfrm>
            <a:off x="9616369" y="4527540"/>
            <a:ext cx="920036" cy="268288"/>
            <a:chOff x="0" y="0"/>
            <a:chExt cx="731" cy="199"/>
          </a:xfrm>
        </p:grpSpPr>
        <p:sp>
          <p:nvSpPr>
            <p:cNvPr id="16" name="Rectangle 47">
              <a:extLst>
                <a:ext uri="{FF2B5EF4-FFF2-40B4-BE49-F238E27FC236}">
                  <a16:creationId xmlns:a16="http://schemas.microsoft.com/office/drawing/2014/main" id="{DAEA4AF3-DCB1-4CA4-9453-59553D566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4" cy="1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822325"/>
              <a:endParaRPr lang="zh-CN" altLang="en-US" sz="900" b="1">
                <a:solidFill>
                  <a:srgbClr val="000000"/>
                </a:solidFill>
                <a:latin typeface="Calibri" pitchFamily="34" charset="0"/>
                <a:ea typeface="ヒラギノ角ゴ ProN W3" pitchFamily="-111" charset="-128"/>
                <a:sym typeface="Arial" pitchFamily="34" charset="0"/>
              </a:endParaRPr>
            </a:p>
          </p:txBody>
        </p:sp>
        <p:sp>
          <p:nvSpPr>
            <p:cNvPr id="17" name="Rectangle 48">
              <a:extLst>
                <a:ext uri="{FF2B5EF4-FFF2-40B4-BE49-F238E27FC236}">
                  <a16:creationId xmlns:a16="http://schemas.microsoft.com/office/drawing/2014/main" id="{5071E342-40F0-4781-8E81-806D11842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" y="34"/>
              <a:ext cx="706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36540" bIns="0" anchor="ctr">
              <a:spAutoFit/>
            </a:bodyPr>
            <a:lstStyle/>
            <a:p>
              <a:pPr marL="36513" algn="ctr" defTabSz="822325">
                <a:lnSpc>
                  <a:spcPct val="90000"/>
                </a:lnSpc>
              </a:pPr>
              <a:r>
                <a:rPr lang="en-US" altLang="zh-CN" sz="1300" b="1" dirty="0">
                  <a:latin typeface="Calibri" pitchFamily="34" charset="0"/>
                  <a:ea typeface="ヒラギノ角ゴ ProN W3" pitchFamily="-111" charset="-128"/>
                  <a:cs typeface="Arial" pitchFamily="34" charset="0"/>
                  <a:sym typeface="Arial" pitchFamily="34" charset="0"/>
                </a:rPr>
                <a:t>Power E880</a:t>
              </a:r>
            </a:p>
          </p:txBody>
        </p:sp>
      </p:grpSp>
      <p:sp>
        <p:nvSpPr>
          <p:cNvPr id="18" name="AutoShape 117">
            <a:extLst>
              <a:ext uri="{FF2B5EF4-FFF2-40B4-BE49-F238E27FC236}">
                <a16:creationId xmlns:a16="http://schemas.microsoft.com/office/drawing/2014/main" id="{383192E9-8F14-47D2-8D97-A95641D9B1CA}"/>
              </a:ext>
            </a:extLst>
          </p:cNvPr>
          <p:cNvSpPr>
            <a:spLocks noChangeArrowheads="1"/>
          </p:cNvSpPr>
          <p:nvPr/>
        </p:nvSpPr>
        <p:spPr bwMode="auto">
          <a:xfrm rot="20599537">
            <a:off x="2748844" y="4173528"/>
            <a:ext cx="8158162" cy="63500"/>
          </a:xfrm>
          <a:prstGeom prst="rightArrow">
            <a:avLst>
              <a:gd name="adj1" fmla="val 50278"/>
              <a:gd name="adj2" fmla="val 11461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19" name="Group 28">
            <a:extLst>
              <a:ext uri="{FF2B5EF4-FFF2-40B4-BE49-F238E27FC236}">
                <a16:creationId xmlns:a16="http://schemas.microsoft.com/office/drawing/2014/main" id="{F87C7EED-DC1F-446D-8215-E3C489EF823F}"/>
              </a:ext>
            </a:extLst>
          </p:cNvPr>
          <p:cNvGrpSpPr>
            <a:grpSpLocks/>
          </p:cNvGrpSpPr>
          <p:nvPr/>
        </p:nvGrpSpPr>
        <p:grpSpPr bwMode="auto">
          <a:xfrm>
            <a:off x="2583744" y="4729153"/>
            <a:ext cx="822325" cy="971550"/>
            <a:chOff x="0" y="0"/>
            <a:chExt cx="654" cy="578"/>
          </a:xfrm>
        </p:grpSpPr>
        <p:pic>
          <p:nvPicPr>
            <p:cNvPr id="20" name="Picture 29">
              <a:extLst>
                <a:ext uri="{FF2B5EF4-FFF2-40B4-BE49-F238E27FC236}">
                  <a16:creationId xmlns:a16="http://schemas.microsoft.com/office/drawing/2014/main" id="{79F9ACC0-C6BC-4FFE-9282-167E520D28B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4" y="8"/>
              <a:ext cx="370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30">
              <a:extLst>
                <a:ext uri="{FF2B5EF4-FFF2-40B4-BE49-F238E27FC236}">
                  <a16:creationId xmlns:a16="http://schemas.microsoft.com/office/drawing/2014/main" id="{0F0E0016-40A9-4A08-A34A-972825A4230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0"/>
              <a:ext cx="327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2" name="Picture 13">
            <a:extLst>
              <a:ext uri="{FF2B5EF4-FFF2-40B4-BE49-F238E27FC236}">
                <a16:creationId xmlns:a16="http://schemas.microsoft.com/office/drawing/2014/main" id="{1753727F-427E-47CB-9868-903F440954A4}"/>
              </a:ext>
            </a:extLst>
          </p:cNvPr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83894" y="4748203"/>
            <a:ext cx="850900" cy="436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3" name="Picture 54">
            <a:extLst>
              <a:ext uri="{FF2B5EF4-FFF2-40B4-BE49-F238E27FC236}">
                <a16:creationId xmlns:a16="http://schemas.microsoft.com/office/drawing/2014/main" id="{D497FA42-CEF0-477F-9784-45C1440D0BA3}"/>
              </a:ext>
            </a:extLst>
          </p:cNvPr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24083" y="4214818"/>
            <a:ext cx="9223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46">
            <a:extLst>
              <a:ext uri="{FF2B5EF4-FFF2-40B4-BE49-F238E27FC236}">
                <a16:creationId xmlns:a16="http://schemas.microsoft.com/office/drawing/2014/main" id="{DA7EED33-7D3B-497B-9047-D330C32522B9}"/>
              </a:ext>
            </a:extLst>
          </p:cNvPr>
          <p:cNvGrpSpPr>
            <a:grpSpLocks/>
          </p:cNvGrpSpPr>
          <p:nvPr/>
        </p:nvGrpSpPr>
        <p:grpSpPr bwMode="auto">
          <a:xfrm>
            <a:off x="5623994" y="4786318"/>
            <a:ext cx="905759" cy="260350"/>
            <a:chOff x="-56" y="0"/>
            <a:chExt cx="851" cy="199"/>
          </a:xfrm>
        </p:grpSpPr>
        <p:sp>
          <p:nvSpPr>
            <p:cNvPr id="25" name="Rectangle 47">
              <a:extLst>
                <a:ext uri="{FF2B5EF4-FFF2-40B4-BE49-F238E27FC236}">
                  <a16:creationId xmlns:a16="http://schemas.microsoft.com/office/drawing/2014/main" id="{DB1910B6-EEC1-4A04-A767-99CB4F4C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4" cy="1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822325"/>
              <a:endParaRPr lang="zh-CN" altLang="en-US" sz="900" b="1">
                <a:solidFill>
                  <a:srgbClr val="000000"/>
                </a:solidFill>
                <a:latin typeface="Calibri" pitchFamily="34" charset="0"/>
                <a:ea typeface="ヒラギノ角ゴ ProN W3" pitchFamily="-111" charset="-128"/>
                <a:sym typeface="Arial" pitchFamily="34" charset="0"/>
              </a:endParaRPr>
            </a:p>
          </p:txBody>
        </p:sp>
        <p:sp>
          <p:nvSpPr>
            <p:cNvPr id="26" name="Rectangle 48">
              <a:extLst>
                <a:ext uri="{FF2B5EF4-FFF2-40B4-BE49-F238E27FC236}">
                  <a16:creationId xmlns:a16="http://schemas.microsoft.com/office/drawing/2014/main" id="{3246C161-8F00-4CD8-B216-32F01E65B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" y="32"/>
              <a:ext cx="851" cy="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36540" bIns="0" anchor="ctr">
              <a:spAutoFit/>
            </a:bodyPr>
            <a:lstStyle/>
            <a:p>
              <a:pPr marL="36513" algn="ctr" defTabSz="822325">
                <a:lnSpc>
                  <a:spcPct val="90000"/>
                </a:lnSpc>
              </a:pPr>
              <a:r>
                <a:rPr lang="en-US" altLang="zh-CN" sz="1300" b="1" dirty="0">
                  <a:latin typeface="Calibri" pitchFamily="34" charset="0"/>
                  <a:ea typeface="ヒラギノ角ゴ ProN W3" pitchFamily="-111" charset="-128"/>
                  <a:cs typeface="Arial" pitchFamily="34" charset="0"/>
                  <a:sym typeface="Arial" pitchFamily="34" charset="0"/>
                </a:rPr>
                <a:t>Power E850</a:t>
              </a:r>
            </a:p>
          </p:txBody>
        </p:sp>
      </p:grpSp>
      <p:grpSp>
        <p:nvGrpSpPr>
          <p:cNvPr id="27" name="Group 46">
            <a:extLst>
              <a:ext uri="{FF2B5EF4-FFF2-40B4-BE49-F238E27FC236}">
                <a16:creationId xmlns:a16="http://schemas.microsoft.com/office/drawing/2014/main" id="{59A29B36-B667-4AB2-8EF8-7F84A1E2F408}"/>
              </a:ext>
            </a:extLst>
          </p:cNvPr>
          <p:cNvGrpSpPr>
            <a:grpSpLocks/>
          </p:cNvGrpSpPr>
          <p:nvPr/>
        </p:nvGrpSpPr>
        <p:grpSpPr bwMode="auto">
          <a:xfrm>
            <a:off x="7459527" y="4525972"/>
            <a:ext cx="967492" cy="260350"/>
            <a:chOff x="-91" y="0"/>
            <a:chExt cx="909" cy="199"/>
          </a:xfrm>
        </p:grpSpPr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696DF84D-CD8A-44D4-BDBC-F5209BB55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4" cy="19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822325"/>
              <a:endParaRPr lang="zh-CN" altLang="en-US" sz="900" b="1">
                <a:solidFill>
                  <a:srgbClr val="000000"/>
                </a:solidFill>
                <a:latin typeface="Calibri" pitchFamily="34" charset="0"/>
                <a:ea typeface="ヒラギノ角ゴ ProN W3" pitchFamily="-111" charset="-128"/>
                <a:sym typeface="Arial" pitchFamily="34" charset="0"/>
              </a:endParaRPr>
            </a:p>
          </p:txBody>
        </p:sp>
        <p:sp>
          <p:nvSpPr>
            <p:cNvPr id="29" name="Rectangle 48">
              <a:extLst>
                <a:ext uri="{FF2B5EF4-FFF2-40B4-BE49-F238E27FC236}">
                  <a16:creationId xmlns:a16="http://schemas.microsoft.com/office/drawing/2014/main" id="{DEE74214-F65A-49E0-8A40-3A9B22EDB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91" y="32"/>
              <a:ext cx="909" cy="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36540" bIns="0" anchor="ctr">
              <a:spAutoFit/>
            </a:bodyPr>
            <a:lstStyle/>
            <a:p>
              <a:pPr marL="36513" algn="ctr" defTabSz="822325">
                <a:lnSpc>
                  <a:spcPct val="90000"/>
                </a:lnSpc>
              </a:pPr>
              <a:r>
                <a:rPr lang="en-US" altLang="zh-CN" sz="1300" b="1" dirty="0">
                  <a:latin typeface="Calibri" pitchFamily="34" charset="0"/>
                  <a:ea typeface="ヒラギノ角ゴ ProN W3" pitchFamily="-111" charset="-128"/>
                  <a:cs typeface="Arial" pitchFamily="34" charset="0"/>
                  <a:sym typeface="Arial" pitchFamily="34" charset="0"/>
                </a:rPr>
                <a:t>Power E870</a:t>
              </a:r>
            </a:p>
          </p:txBody>
        </p:sp>
      </p:grpSp>
      <p:pic>
        <p:nvPicPr>
          <p:cNvPr id="30" name="Picture 130" descr="570">
            <a:extLst>
              <a:ext uri="{FF2B5EF4-FFF2-40B4-BE49-F238E27FC236}">
                <a16:creationId xmlns:a16="http://schemas.microsoft.com/office/drawing/2014/main" id="{9953B46F-03B0-4B96-A2EC-DD236171A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149" r="21327"/>
          <a:stretch>
            <a:fillRect/>
          </a:stretch>
        </p:blipFill>
        <p:spPr bwMode="auto">
          <a:xfrm>
            <a:off x="7458447" y="3278181"/>
            <a:ext cx="711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2">
            <a:extLst>
              <a:ext uri="{FF2B5EF4-FFF2-40B4-BE49-F238E27FC236}">
                <a16:creationId xmlns:a16="http://schemas.microsoft.com/office/drawing/2014/main" id="{84F6FC78-9D62-4C4B-ACEC-504DF26F8E7D}"/>
              </a:ext>
            </a:extLst>
          </p:cNvPr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106147" y="3797293"/>
            <a:ext cx="9080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1">
            <a:extLst>
              <a:ext uri="{FF2B5EF4-FFF2-40B4-BE49-F238E27FC236}">
                <a16:creationId xmlns:a16="http://schemas.microsoft.com/office/drawing/2014/main" id="{1AC329CD-5F3B-4E03-AD2B-AADFE021AD85}"/>
              </a:ext>
            </a:extLst>
          </p:cNvPr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421106" y="2000240"/>
            <a:ext cx="911225" cy="243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72DD3E0-8440-4FF8-97FB-04EB9AE4D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78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F2D5C-2897-46DB-B310-5F6DA6B4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46" y="439614"/>
            <a:ext cx="6271846" cy="990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为什么要使用小型机呢？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48BD77-2A0B-4613-B816-9C9FB64EB7DF}"/>
              </a:ext>
            </a:extLst>
          </p:cNvPr>
          <p:cNvSpPr/>
          <p:nvPr/>
        </p:nvSpPr>
        <p:spPr>
          <a:xfrm>
            <a:off x="539262" y="1645311"/>
            <a:ext cx="11125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	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小型机跟普通的服务器（也就是常说的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PC-SERVER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）是有很大差别的，最重要的一点就是小型机的高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RAS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Reliability, Availability, Serviceability 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高可靠性、高可用性、高服务性）特性。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RAS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Reliability, Availability, Serviceability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三个英文单词的缩写，它们反映了计算机的高可靠性、高可用性、高服务性三个著名特点，它们的具体含义如下：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高可靠性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Reliability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）：计算机能够持续运转，从来不停机。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高可用性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Availability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）：重要资源都有备份；能够检测到潜在要发生的问题，并且能够转移其上正在运行的任务到其它资源，以减少停机时间，保持生产的持续运转；具有实时在线维护和延迟性维护功能。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高服务性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Serviceability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）：能够实时在线诊断，精确定位出根本问题所在，做到准确无误的快速修复</a:t>
            </a:r>
            <a:endParaRPr lang="zh-CN" alt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23A213-18A0-4E24-BD0B-F8D8DA1BEA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30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8C950-35CF-468C-AA12-D5611AA4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14754"/>
            <a:ext cx="10363200" cy="990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IBM</a:t>
            </a:r>
            <a:r>
              <a:rPr lang="zh-CN" altLang="en-US" sz="4000" b="1" dirty="0"/>
              <a:t>小型机使用什么操作系统？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8394FC-DC1B-4994-825C-B09E5E7B75EA}"/>
              </a:ext>
            </a:extLst>
          </p:cNvPr>
          <p:cNvSpPr/>
          <p:nvPr/>
        </p:nvSpPr>
        <p:spPr>
          <a:xfrm>
            <a:off x="609600" y="2274838"/>
            <a:ext cx="106211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	AIX</a:t>
            </a:r>
            <a:r>
              <a:rPr lang="en-US" altLang="zh-CN" sz="2400" baseline="30000" dirty="0">
                <a:latin typeface="arial" panose="020B0604020202020204" pitchFamily="34" charset="0"/>
              </a:rPr>
              <a:t>[1]</a:t>
            </a:r>
            <a:r>
              <a:rPr lang="en-US" altLang="zh-CN" sz="2400" dirty="0">
                <a:latin typeface="arial" panose="020B0604020202020204" pitchFamily="34" charset="0"/>
              </a:rPr>
              <a:t>  </a:t>
            </a: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Advanced Interactive </a:t>
            </a:r>
            <a:r>
              <a:rPr lang="en-US" altLang="zh-CN" sz="2400" dirty="0" err="1">
                <a:latin typeface="arial" panose="020B0604020202020204" pitchFamily="34" charset="0"/>
              </a:rPr>
              <a:t>eXecutive</a:t>
            </a:r>
            <a:r>
              <a:rPr lang="zh-CN" altLang="en-US" sz="2400" dirty="0">
                <a:latin typeface="arial" panose="020B0604020202020204" pitchFamily="34" charset="0"/>
              </a:rPr>
              <a:t>）是</a:t>
            </a:r>
            <a:r>
              <a:rPr lang="en-US" altLang="zh-CN" sz="2400" dirty="0">
                <a:latin typeface="arial" panose="020B0604020202020204" pitchFamily="34" charset="0"/>
              </a:rPr>
              <a:t>IBM</a:t>
            </a:r>
            <a:r>
              <a:rPr lang="zh-CN" altLang="en-US" sz="2400" dirty="0">
                <a:latin typeface="arial" panose="020B0604020202020204" pitchFamily="34" charset="0"/>
              </a:rPr>
              <a:t>基于</a:t>
            </a:r>
            <a:r>
              <a:rPr lang="en-US" altLang="zh-CN" sz="2400" dirty="0">
                <a:latin typeface="arial" panose="020B0604020202020204" pitchFamily="34" charset="0"/>
              </a:rPr>
              <a:t>AT&amp;T Unix System V</a:t>
            </a:r>
            <a:r>
              <a:rPr lang="zh-CN" altLang="en-US" sz="2400" dirty="0">
                <a:latin typeface="arial" panose="020B0604020202020204" pitchFamily="34" charset="0"/>
              </a:rPr>
              <a:t>开发的一套类</a:t>
            </a:r>
            <a:r>
              <a:rPr lang="en-US" altLang="zh-CN" sz="2400" dirty="0">
                <a:latin typeface="arial" panose="020B0604020202020204" pitchFamily="34" charset="0"/>
              </a:rPr>
              <a:t>UNIX</a:t>
            </a:r>
            <a:r>
              <a:rPr lang="zh-CN" altLang="en-US" sz="2400" dirty="0">
                <a:latin typeface="arial" panose="020B0604020202020204" pitchFamily="34" charset="0"/>
              </a:rPr>
              <a:t>操作系统，运行在</a:t>
            </a:r>
            <a:r>
              <a:rPr lang="en-US" altLang="zh-CN" sz="2400" dirty="0">
                <a:latin typeface="arial" panose="020B0604020202020204" pitchFamily="34" charset="0"/>
              </a:rPr>
              <a:t>IBM</a:t>
            </a:r>
            <a:r>
              <a:rPr lang="zh-CN" altLang="en-US" sz="2400" dirty="0">
                <a:latin typeface="arial" panose="020B0604020202020204" pitchFamily="34" charset="0"/>
              </a:rPr>
              <a:t>专有的</a:t>
            </a:r>
            <a:r>
              <a:rPr lang="en-US" altLang="zh-CN" sz="2400" dirty="0">
                <a:latin typeface="arial" panose="020B0604020202020204" pitchFamily="34" charset="0"/>
              </a:rPr>
              <a:t>Power</a:t>
            </a:r>
            <a:r>
              <a:rPr lang="zh-CN" altLang="en-US" sz="2400" dirty="0">
                <a:latin typeface="arial" panose="020B0604020202020204" pitchFamily="34" charset="0"/>
              </a:rPr>
              <a:t>系列芯片设计的小型机硬件系统之上。它符合</a:t>
            </a:r>
            <a:r>
              <a:rPr lang="en-US" altLang="zh-CN" sz="2400" dirty="0">
                <a:latin typeface="arial" panose="020B0604020202020204" pitchFamily="34" charset="0"/>
              </a:rPr>
              <a:t>Open group</a:t>
            </a:r>
            <a:r>
              <a:rPr lang="zh-CN" altLang="en-US" sz="2400" dirty="0">
                <a:latin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</a:rPr>
              <a:t>UNIX 98</a:t>
            </a:r>
            <a:r>
              <a:rPr lang="zh-CN" altLang="en-US" sz="2400" dirty="0">
                <a:latin typeface="arial" panose="020B0604020202020204" pitchFamily="34" charset="0"/>
              </a:rPr>
              <a:t>行业标准（</a:t>
            </a:r>
            <a:r>
              <a:rPr lang="en-US" altLang="zh-CN" sz="2400" dirty="0">
                <a:latin typeface="arial" panose="020B0604020202020204" pitchFamily="34" charset="0"/>
              </a:rPr>
              <a:t>The Open Group UNIX 98 Base Brand</a:t>
            </a:r>
            <a:r>
              <a:rPr lang="zh-CN" altLang="en-US" sz="2400" dirty="0">
                <a:latin typeface="arial" panose="020B0604020202020204" pitchFamily="34" charset="0"/>
              </a:rPr>
              <a:t>），通过全面集成对</a:t>
            </a:r>
            <a:r>
              <a:rPr lang="en-US" altLang="zh-CN" sz="2400" dirty="0">
                <a:latin typeface="arial" panose="020B0604020202020204" pitchFamily="34" charset="0"/>
              </a:rPr>
              <a:t>32-</a:t>
            </a:r>
            <a:r>
              <a:rPr lang="zh-CN" altLang="en-US" sz="2400" dirty="0">
                <a:latin typeface="arial" panose="020B0604020202020204" pitchFamily="34" charset="0"/>
              </a:rPr>
              <a:t>位和</a:t>
            </a:r>
            <a:r>
              <a:rPr lang="en-US" altLang="zh-CN" sz="2400" dirty="0">
                <a:latin typeface="arial" panose="020B0604020202020204" pitchFamily="34" charset="0"/>
              </a:rPr>
              <a:t>64-</a:t>
            </a:r>
            <a:r>
              <a:rPr lang="zh-CN" altLang="en-US" sz="2400" dirty="0">
                <a:latin typeface="arial" panose="020B0604020202020204" pitchFamily="34" charset="0"/>
              </a:rPr>
              <a:t>位应用的并行运行支持，为这些应用提供了全面的可扩展性。它可以在所有的</a:t>
            </a:r>
            <a:r>
              <a:rPr lang="en-US" altLang="zh-CN" sz="2400" dirty="0">
                <a:latin typeface="arial" panose="020B0604020202020204" pitchFamily="34" charset="0"/>
              </a:rPr>
              <a:t>IBM ~ p</a:t>
            </a:r>
            <a:r>
              <a:rPr lang="zh-CN" altLang="en-US" sz="2400" dirty="0">
                <a:latin typeface="arial" panose="020B0604020202020204" pitchFamily="34" charset="0"/>
              </a:rPr>
              <a:t>系列和</a:t>
            </a:r>
            <a:r>
              <a:rPr lang="en-US" altLang="zh-CN" sz="2400" dirty="0">
                <a:latin typeface="arial" panose="020B0604020202020204" pitchFamily="34" charset="0"/>
              </a:rPr>
              <a:t>IBM RS/6000</a:t>
            </a:r>
            <a:r>
              <a:rPr lang="zh-CN" altLang="en-US" sz="2400" dirty="0">
                <a:latin typeface="arial" panose="020B0604020202020204" pitchFamily="34" charset="0"/>
              </a:rPr>
              <a:t>工作站、服务器和大型并行超级计算机上运行。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</a:rPr>
              <a:t>目前，广西联通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最重要、最核心</a:t>
            </a:r>
            <a:r>
              <a:rPr lang="zh-CN" altLang="en-US" sz="2400" dirty="0">
                <a:latin typeface="arial" panose="020B0604020202020204" pitchFamily="34" charset="0"/>
              </a:rPr>
              <a:t>的数据库就运行在</a:t>
            </a:r>
            <a:r>
              <a:rPr lang="en-US" altLang="zh-CN" sz="2400" dirty="0">
                <a:latin typeface="arial" panose="020B0604020202020204" pitchFamily="34" charset="0"/>
              </a:rPr>
              <a:t>IBM</a:t>
            </a:r>
            <a:r>
              <a:rPr lang="zh-CN" altLang="en-US" sz="2400" dirty="0">
                <a:latin typeface="arial" panose="020B0604020202020204" pitchFamily="34" charset="0"/>
              </a:rPr>
              <a:t>小型机上。数据库用的是</a:t>
            </a:r>
            <a:r>
              <a:rPr lang="en-US" altLang="zh-CN" sz="2400" dirty="0">
                <a:latin typeface="arial" panose="020B0604020202020204" pitchFamily="34" charset="0"/>
              </a:rPr>
              <a:t>ORACLE</a:t>
            </a:r>
            <a:r>
              <a:rPr lang="zh-CN" altLang="en-US" sz="2400" dirty="0">
                <a:latin typeface="arial" panose="020B0604020202020204" pitchFamily="34" charset="0"/>
              </a:rPr>
              <a:t>企业版。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1E79F0-DEBC-4E2D-B204-8ED924799C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9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69498-23F0-4FCD-A2C7-089D98FB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39" y="419164"/>
            <a:ext cx="3942561" cy="990600"/>
          </a:xfrm>
        </p:spPr>
        <p:txBody>
          <a:bodyPr/>
          <a:lstStyle/>
          <a:p>
            <a:r>
              <a:rPr lang="zh-CN" altLang="en-US" dirty="0"/>
              <a:t>实际案例</a:t>
            </a:r>
            <a:r>
              <a:rPr lang="en-US" altLang="zh-CN" dirty="0"/>
              <a:t>CRM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80AB76-4FD7-4128-A060-1760C1E33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98984" y="6096000"/>
            <a:ext cx="2927736" cy="474986"/>
          </a:xfrm>
        </p:spPr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E5985540-8A77-4C49-8934-566E8FDA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192" y="552547"/>
            <a:ext cx="1007148" cy="2488742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5913104-45B7-4FC7-8614-2A81377B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005" y="556360"/>
            <a:ext cx="1007148" cy="2488742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AB6CBC47-9BD0-492D-A883-EDDE14D4E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326" y="1317719"/>
            <a:ext cx="612587" cy="44724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60351BD0-F354-49FC-A00E-6273F116B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326" y="1672919"/>
            <a:ext cx="612587" cy="447245"/>
          </a:xfrm>
          <a:prstGeom prst="rect">
            <a:avLst/>
          </a:prstGeom>
        </p:spPr>
      </p:pic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0063945-71AC-4425-B117-6C47B225C185}"/>
              </a:ext>
            </a:extLst>
          </p:cNvPr>
          <p:cNvCxnSpPr>
            <a:endCxn id="44" idx="1"/>
          </p:cNvCxnSpPr>
          <p:nvPr/>
        </p:nvCxnSpPr>
        <p:spPr>
          <a:xfrm>
            <a:off x="6326734" y="1524261"/>
            <a:ext cx="455592" cy="17081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1BF412C-5A7B-4E31-85D9-1F0E175B3CA5}"/>
              </a:ext>
            </a:extLst>
          </p:cNvPr>
          <p:cNvCxnSpPr>
            <a:endCxn id="45" idx="1"/>
          </p:cNvCxnSpPr>
          <p:nvPr/>
        </p:nvCxnSpPr>
        <p:spPr>
          <a:xfrm>
            <a:off x="6326734" y="1879461"/>
            <a:ext cx="455592" cy="17081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04E68A3-8885-4069-89A1-E23E82A882DC}"/>
              </a:ext>
            </a:extLst>
          </p:cNvPr>
          <p:cNvCxnSpPr>
            <a:cxnSpLocks/>
          </p:cNvCxnSpPr>
          <p:nvPr/>
        </p:nvCxnSpPr>
        <p:spPr>
          <a:xfrm>
            <a:off x="7261579" y="1524261"/>
            <a:ext cx="724816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2915D02-6FE5-4ACD-A260-1477B1C05172}"/>
              </a:ext>
            </a:extLst>
          </p:cNvPr>
          <p:cNvCxnSpPr>
            <a:cxnSpLocks/>
          </p:cNvCxnSpPr>
          <p:nvPr/>
        </p:nvCxnSpPr>
        <p:spPr>
          <a:xfrm>
            <a:off x="7261579" y="1879461"/>
            <a:ext cx="724816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云形 49">
            <a:extLst>
              <a:ext uri="{FF2B5EF4-FFF2-40B4-BE49-F238E27FC236}">
                <a16:creationId xmlns:a16="http://schemas.microsoft.com/office/drawing/2014/main" id="{DE0E0FDE-74DD-4F0B-A2CD-6423B8FBC15A}"/>
              </a:ext>
            </a:extLst>
          </p:cNvPr>
          <p:cNvSpPr/>
          <p:nvPr/>
        </p:nvSpPr>
        <p:spPr>
          <a:xfrm>
            <a:off x="6399544" y="1179240"/>
            <a:ext cx="1400317" cy="115835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D347507-1F1B-4DB5-A42F-C31DD0F2AD0D}"/>
              </a:ext>
            </a:extLst>
          </p:cNvPr>
          <p:cNvSpPr txBox="1"/>
          <p:nvPr/>
        </p:nvSpPr>
        <p:spPr>
          <a:xfrm>
            <a:off x="5930514" y="2256044"/>
            <a:ext cx="255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</a:rPr>
              <a:t>ORACLE RAC</a:t>
            </a:r>
          </a:p>
          <a:p>
            <a:pPr algn="ctr"/>
            <a:r>
              <a:rPr lang="zh-CN" altLang="en-US" sz="1600" dirty="0">
                <a:solidFill>
                  <a:srgbClr val="C00000"/>
                </a:solidFill>
              </a:rPr>
              <a:t>缓存融合网络</a:t>
            </a:r>
            <a:r>
              <a:rPr lang="en-US" altLang="zh-CN" sz="1600" dirty="0">
                <a:solidFill>
                  <a:srgbClr val="C00000"/>
                </a:solidFill>
              </a:rPr>
              <a:t>10Gb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C6838B35-3421-4125-AF29-1899F6A87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021" y="3453269"/>
            <a:ext cx="783632" cy="39727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2D38CB20-E85A-451A-BE99-B70DDABB3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547" y="3428554"/>
            <a:ext cx="783632" cy="397278"/>
          </a:xfrm>
          <a:prstGeom prst="rect">
            <a:avLst/>
          </a:prstGeom>
        </p:spPr>
      </p:pic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D85E64A-1397-4D5D-B1A6-3B3149BD5AB7}"/>
              </a:ext>
            </a:extLst>
          </p:cNvPr>
          <p:cNvCxnSpPr>
            <a:stCxn id="42" idx="2"/>
            <a:endCxn id="52" idx="0"/>
          </p:cNvCxnSpPr>
          <p:nvPr/>
        </p:nvCxnSpPr>
        <p:spPr>
          <a:xfrm>
            <a:off x="5878766" y="3041289"/>
            <a:ext cx="791071" cy="411980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F486924-F854-4B9D-8104-0B44EE13A3B7}"/>
              </a:ext>
            </a:extLst>
          </p:cNvPr>
          <p:cNvCxnSpPr>
            <a:stCxn id="42" idx="2"/>
            <a:endCxn id="53" idx="0"/>
          </p:cNvCxnSpPr>
          <p:nvPr/>
        </p:nvCxnSpPr>
        <p:spPr>
          <a:xfrm>
            <a:off x="5878766" y="3041289"/>
            <a:ext cx="1827597" cy="387265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1D80311-F4F9-4F02-B6F1-7514C85E159F}"/>
              </a:ext>
            </a:extLst>
          </p:cNvPr>
          <p:cNvCxnSpPr>
            <a:stCxn id="43" idx="2"/>
            <a:endCxn id="52" idx="0"/>
          </p:cNvCxnSpPr>
          <p:nvPr/>
        </p:nvCxnSpPr>
        <p:spPr>
          <a:xfrm flipH="1">
            <a:off x="6669837" y="3045102"/>
            <a:ext cx="1798742" cy="408167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9C5563D-C028-482C-BFFD-D062F84E2166}"/>
              </a:ext>
            </a:extLst>
          </p:cNvPr>
          <p:cNvCxnSpPr>
            <a:stCxn id="43" idx="2"/>
            <a:endCxn id="53" idx="0"/>
          </p:cNvCxnSpPr>
          <p:nvPr/>
        </p:nvCxnSpPr>
        <p:spPr>
          <a:xfrm flipH="1">
            <a:off x="7706363" y="3045102"/>
            <a:ext cx="762216" cy="383452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9955272-F093-482E-9C5C-8C5DD550B678}"/>
              </a:ext>
            </a:extLst>
          </p:cNvPr>
          <p:cNvCxnSpPr>
            <a:cxnSpLocks/>
          </p:cNvCxnSpPr>
          <p:nvPr/>
        </p:nvCxnSpPr>
        <p:spPr>
          <a:xfrm flipH="1">
            <a:off x="7216853" y="3788761"/>
            <a:ext cx="489510" cy="664975"/>
          </a:xfrm>
          <a:prstGeom prst="line">
            <a:avLst/>
          </a:prstGeom>
          <a:ln w="53975" cmpd="tri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7ADBD19-42F2-4A6F-84D1-9AFFF0D173A9}"/>
              </a:ext>
            </a:extLst>
          </p:cNvPr>
          <p:cNvCxnSpPr>
            <a:cxnSpLocks/>
          </p:cNvCxnSpPr>
          <p:nvPr/>
        </p:nvCxnSpPr>
        <p:spPr>
          <a:xfrm>
            <a:off x="6575694" y="3804477"/>
            <a:ext cx="582301" cy="866828"/>
          </a:xfrm>
          <a:prstGeom prst="line">
            <a:avLst/>
          </a:prstGeom>
          <a:ln w="50800" cmpd="tri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 descr="屏幕剪辑">
            <a:extLst>
              <a:ext uri="{FF2B5EF4-FFF2-40B4-BE49-F238E27FC236}">
                <a16:creationId xmlns:a16="http://schemas.microsoft.com/office/drawing/2014/main" id="{8557ACCF-02EC-4BC5-BA7F-BACA7E73D7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66" y="4235484"/>
            <a:ext cx="669269" cy="2227098"/>
          </a:xfrm>
          <a:prstGeom prst="rect">
            <a:avLst/>
          </a:prstGeom>
        </p:spPr>
      </p:pic>
      <p:pic>
        <p:nvPicPr>
          <p:cNvPr id="61" name="图片 60" descr="屏幕剪辑">
            <a:extLst>
              <a:ext uri="{FF2B5EF4-FFF2-40B4-BE49-F238E27FC236}">
                <a16:creationId xmlns:a16="http://schemas.microsoft.com/office/drawing/2014/main" id="{D75D911F-8318-4674-96D9-E3EDE172AC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596" y="4235484"/>
            <a:ext cx="669269" cy="2227098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9EEA5618-B31C-4BBF-98DD-9CDB166CE359}"/>
              </a:ext>
            </a:extLst>
          </p:cNvPr>
          <p:cNvSpPr txBox="1"/>
          <p:nvPr/>
        </p:nvSpPr>
        <p:spPr>
          <a:xfrm>
            <a:off x="6570066" y="5026302"/>
            <a:ext cx="1167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高端磁盘阵列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HDS VSP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5FC5CC7-5245-4247-A4D3-772D5823CFC1}"/>
              </a:ext>
            </a:extLst>
          </p:cNvPr>
          <p:cNvSpPr txBox="1"/>
          <p:nvPr/>
        </p:nvSpPr>
        <p:spPr>
          <a:xfrm>
            <a:off x="7937983" y="3285321"/>
            <a:ext cx="139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</a:rPr>
              <a:t>光纤交换机</a:t>
            </a:r>
            <a:r>
              <a:rPr lang="en-US" altLang="zh-CN" sz="1600" dirty="0">
                <a:solidFill>
                  <a:srgbClr val="C00000"/>
                </a:solidFill>
              </a:rPr>
              <a:t>HP DC04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9B64E6B-9218-4175-A4D3-C9E23248BAB3}"/>
              </a:ext>
            </a:extLst>
          </p:cNvPr>
          <p:cNvSpPr txBox="1"/>
          <p:nvPr/>
        </p:nvSpPr>
        <p:spPr>
          <a:xfrm>
            <a:off x="5042995" y="3310035"/>
            <a:ext cx="139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</a:rPr>
              <a:t>光纤交换机</a:t>
            </a:r>
            <a:r>
              <a:rPr lang="en-US" altLang="zh-CN" sz="1600" dirty="0">
                <a:solidFill>
                  <a:srgbClr val="C00000"/>
                </a:solidFill>
              </a:rPr>
              <a:t>HP DC04</a:t>
            </a:r>
          </a:p>
        </p:txBody>
      </p:sp>
    </p:spTree>
    <p:extLst>
      <p:ext uri="{BB962C8B-B14F-4D97-AF65-F5344CB8AC3E}">
        <p14:creationId xmlns:p14="http://schemas.microsoft.com/office/powerpoint/2010/main" val="3469714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  <a:defRPr/>
            </a:pPr>
            <a:fld id="{91E7AF33-1BA8-45F7-92A0-61E271B5E053}" type="slidenum">
              <a:rPr kumimoji="0" lang="en-US" altLang="zh-CN" sz="1400"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  <a:defRPr/>
              </a:pPr>
              <a:t>17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0" y="409575"/>
            <a:ext cx="4191000" cy="501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zh-CN" altLang="en-US" sz="4000" b="1" dirty="0"/>
              <a:t>目录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701589394"/>
              </p:ext>
            </p:extLst>
          </p:nvPr>
        </p:nvGraphicFramePr>
        <p:xfrm>
          <a:off x="3048000" y="1524000"/>
          <a:ext cx="64008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4684349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CE432-C6EB-4DD1-8A22-D9A873CE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351" y="2592860"/>
            <a:ext cx="3987114" cy="990600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什么是云计算</a:t>
            </a:r>
            <a:r>
              <a:rPr lang="en-US" altLang="zh-CN" sz="4000" b="1" dirty="0"/>
              <a:t>?</a:t>
            </a:r>
            <a:endParaRPr lang="zh-CN" altLang="en-US" sz="40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9A1DE-E42F-4A8A-82F5-A5DA1EC4E0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255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Box 1">
            <a:extLst>
              <a:ext uri="{FF2B5EF4-FFF2-40B4-BE49-F238E27FC236}">
                <a16:creationId xmlns:a16="http://schemas.microsoft.com/office/drawing/2014/main" id="{3A6CFC09-016A-47B5-9B4A-6FF5A8A5F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6" y="1301751"/>
            <a:ext cx="618966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latin typeface="Arial Narrow" panose="020B0606020202030204" pitchFamily="34" charset="0"/>
                <a:ea typeface="仿宋_GB2312" pitchFamily="49" charset="-122"/>
              </a:rPr>
              <a:t>“它起源于我们将互联网视为云的时候</a:t>
            </a:r>
            <a:r>
              <a:rPr lang="en-US" altLang="zh-CN" sz="2600" dirty="0">
                <a:latin typeface="Arial Narrow" panose="020B0606020202030204" pitchFamily="34" charset="0"/>
                <a:ea typeface="仿宋_GB2312" pitchFamily="49" charset="-122"/>
              </a:rPr>
              <a:t>… </a:t>
            </a:r>
            <a:r>
              <a:rPr lang="zh-CN" altLang="en-US" sz="2600" dirty="0">
                <a:latin typeface="Arial Narrow" panose="020B0606020202030204" pitchFamily="34" charset="0"/>
                <a:ea typeface="仿宋_GB2312" pitchFamily="49" charset="-122"/>
              </a:rPr>
              <a:t>我们不关心消息去往何处</a:t>
            </a:r>
            <a:r>
              <a:rPr lang="en-US" altLang="zh-CN" sz="2600" dirty="0">
                <a:latin typeface="Arial Narrow" panose="020B0606020202030204" pitchFamily="34" charset="0"/>
                <a:ea typeface="仿宋_GB2312" pitchFamily="49" charset="-122"/>
              </a:rPr>
              <a:t>… </a:t>
            </a:r>
            <a:r>
              <a:rPr lang="zh-CN" altLang="en-US" sz="2600" dirty="0">
                <a:latin typeface="Arial Narrow" panose="020B0606020202030204" pitchFamily="34" charset="0"/>
                <a:ea typeface="仿宋_GB2312" pitchFamily="49" charset="-122"/>
              </a:rPr>
              <a:t>云为我们屏蔽了复杂性”</a:t>
            </a:r>
            <a:endParaRPr lang="en-US" altLang="zh-CN" sz="2600" dirty="0">
              <a:latin typeface="Arial Narrow" panose="020B0606020202030204" pitchFamily="34" charset="0"/>
              <a:ea typeface="仿宋_GB2312" pitchFamily="49" charset="-122"/>
            </a:endParaRPr>
          </a:p>
          <a:p>
            <a:pPr lvl="1" eaLnBrk="1" hangingPunct="1"/>
            <a:r>
              <a:rPr lang="en-US" altLang="zh-CN" sz="2600" dirty="0">
                <a:latin typeface="Arial Narrow" panose="020B0606020202030204" pitchFamily="34" charset="0"/>
                <a:ea typeface="仿宋_GB2312" pitchFamily="49" charset="-122"/>
              </a:rPr>
              <a:t>Kevin Marks, Google</a:t>
            </a:r>
          </a:p>
          <a:p>
            <a:pPr lvl="1" eaLnBrk="1" hangingPunct="1"/>
            <a:endParaRPr lang="en-US" altLang="zh-CN" sz="2600" dirty="0">
              <a:latin typeface="Arial Narrow" panose="020B0606020202030204" pitchFamily="34" charset="0"/>
              <a:ea typeface="仿宋_GB2312" pitchFamily="49" charset="-122"/>
            </a:endParaRPr>
          </a:p>
          <a:p>
            <a:pPr eaLnBrk="1" hangingPunct="1"/>
            <a:r>
              <a:rPr lang="zh-CN" altLang="en-US" sz="2600" dirty="0">
                <a:latin typeface="Arial Narrow" panose="020B0606020202030204" pitchFamily="34" charset="0"/>
                <a:ea typeface="仿宋_GB2312" pitchFamily="49" charset="-122"/>
              </a:rPr>
              <a:t>“融合的云是对服务器，应用，数据，基础设施的复杂性和异构平台的简化抽象”</a:t>
            </a:r>
            <a:endParaRPr lang="en-US" altLang="zh-CN" sz="2600" dirty="0">
              <a:latin typeface="Arial Narrow" panose="020B0606020202030204" pitchFamily="34" charset="0"/>
              <a:ea typeface="仿宋_GB2312" pitchFamily="49" charset="-122"/>
            </a:endParaRPr>
          </a:p>
          <a:p>
            <a:pPr lvl="1" eaLnBrk="1" hangingPunct="1"/>
            <a:r>
              <a:rPr lang="en-US" altLang="zh-CN" sz="2600" dirty="0">
                <a:latin typeface="Arial Narrow" panose="020B0606020202030204" pitchFamily="34" charset="0"/>
                <a:ea typeface="仿宋_GB2312" pitchFamily="49" charset="-122"/>
              </a:rPr>
              <a:t>Amazon’s CEO Jeff Bezos</a:t>
            </a:r>
            <a:endParaRPr lang="zh-CN" altLang="en-US" sz="2600" dirty="0">
              <a:latin typeface="Arial Narrow" panose="020B0606020202030204" pitchFamily="34" charset="0"/>
              <a:ea typeface="仿宋_GB2312" pitchFamily="49" charset="-122"/>
            </a:endParaRPr>
          </a:p>
          <a:p>
            <a:pPr eaLnBrk="1" hangingPunct="1"/>
            <a:endParaRPr lang="en-US" altLang="zh-CN" sz="2400" b="1" dirty="0"/>
          </a:p>
          <a:p>
            <a:pPr eaLnBrk="1" hangingPunct="1"/>
            <a:endParaRPr lang="en-US" altLang="zh-CN" sz="2400" b="1" dirty="0"/>
          </a:p>
          <a:p>
            <a:pPr eaLnBrk="1" hangingPunct="1"/>
            <a:endParaRPr lang="en-US" altLang="zh-CN" sz="24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72A680-F0C7-4C7A-B359-B564738C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6730-CA45-4BD5-A8F9-2AA8A54AA48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7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4E9696-F1AC-4D76-B917-33C7FDBDB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AFF889-7EAE-40F2-9EB4-63DB166C33D4}"/>
              </a:ext>
            </a:extLst>
          </p:cNvPr>
          <p:cNvSpPr txBox="1"/>
          <p:nvPr/>
        </p:nvSpPr>
        <p:spPr>
          <a:xfrm>
            <a:off x="1313756" y="2807133"/>
            <a:ext cx="99061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谢财林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主要负责</a:t>
            </a:r>
            <a:r>
              <a:rPr lang="en-US" altLang="zh-CN" sz="3200" dirty="0"/>
              <a:t>UNIX</a:t>
            </a:r>
            <a:r>
              <a:rPr lang="zh-CN" altLang="en-US" sz="3200" dirty="0"/>
              <a:t>小型机的运维和云资源资源池的运维</a:t>
            </a:r>
            <a:endParaRPr lang="en-US" altLang="zh-CN" sz="3200" dirty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36799483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287C00C-9AB8-4678-BC28-39638CCE6C06}"/>
              </a:ext>
            </a:extLst>
          </p:cNvPr>
          <p:cNvSpPr/>
          <p:nvPr/>
        </p:nvSpPr>
        <p:spPr>
          <a:xfrm>
            <a:off x="803189" y="1028342"/>
            <a:ext cx="107256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</a:rPr>
              <a:t>云计算（</a:t>
            </a:r>
            <a:r>
              <a:rPr lang="en-US" altLang="zh-CN" sz="2400" dirty="0">
                <a:latin typeface="arial" panose="020B0604020202020204" pitchFamily="34" charset="0"/>
              </a:rPr>
              <a:t>cloud computing</a:t>
            </a:r>
            <a:r>
              <a:rPr lang="zh-CN" altLang="en-US" sz="2400" dirty="0">
                <a:latin typeface="arial" panose="020B0604020202020204" pitchFamily="34" charset="0"/>
              </a:rPr>
              <a:t>）是基于互联网的相关服务的增加、使用和</a:t>
            </a:r>
            <a:r>
              <a:rPr lang="zh-CN" altLang="en-US" sz="2400" b="1" dirty="0">
                <a:latin typeface="arial" panose="020B0604020202020204" pitchFamily="34" charset="0"/>
              </a:rPr>
              <a:t>交付模式</a:t>
            </a:r>
            <a:r>
              <a:rPr lang="zh-CN" altLang="en-US" sz="2400" dirty="0">
                <a:latin typeface="arial" panose="020B0604020202020204" pitchFamily="34" charset="0"/>
              </a:rPr>
              <a:t>，通常涉及通过互联网来提供动态易扩展且经常是虚拟化的资源。云是网络、互联网的一种比喻说法。过去在图中往往用云来表示电信网，后来也用来表示互联网和底层基础设施的抽象。因此，云计算甚至可以让你体验每秒</a:t>
            </a:r>
            <a:r>
              <a:rPr lang="en-US" altLang="zh-CN" sz="2400" dirty="0">
                <a:latin typeface="arial" panose="020B0604020202020204" pitchFamily="34" charset="0"/>
              </a:rPr>
              <a:t>10</a:t>
            </a:r>
            <a:r>
              <a:rPr lang="zh-CN" altLang="en-US" sz="2400" dirty="0">
                <a:latin typeface="arial" panose="020B0604020202020204" pitchFamily="34" charset="0"/>
              </a:rPr>
              <a:t>万亿次的运算能力，拥有这么强大的计算能力可以模拟核爆炸、预测气候变化和市场发展趋势。用户通过电脑、笔记本、手机等方式接入数据中心，按自己的需求进行运算。</a:t>
            </a:r>
          </a:p>
          <a:p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</a:rPr>
              <a:t>对云计算的定义有多种说法。对于到底什么是云计算，至少可以找到</a:t>
            </a:r>
            <a:r>
              <a:rPr lang="en-US" altLang="zh-CN" sz="2400" dirty="0">
                <a:latin typeface="arial" panose="020B0604020202020204" pitchFamily="34" charset="0"/>
              </a:rPr>
              <a:t>100</a:t>
            </a:r>
            <a:r>
              <a:rPr lang="zh-CN" altLang="en-US" sz="2400" dirty="0">
                <a:latin typeface="arial" panose="020B0604020202020204" pitchFamily="34" charset="0"/>
              </a:rPr>
              <a:t>种解释。现阶段广为接受的是美国国家标准与技术研究院（</a:t>
            </a:r>
            <a:r>
              <a:rPr lang="en-US" altLang="zh-CN" sz="2400" dirty="0">
                <a:latin typeface="arial" panose="020B0604020202020204" pitchFamily="34" charset="0"/>
              </a:rPr>
              <a:t>NIST</a:t>
            </a:r>
            <a:r>
              <a:rPr lang="zh-CN" altLang="en-US" sz="2400" dirty="0">
                <a:latin typeface="arial" panose="020B0604020202020204" pitchFamily="34" charset="0"/>
              </a:rPr>
              <a:t>）定义：云计算是一种按使用量付费的模式，这种模式提供可用的、便捷的、按需的网络访问， 进入可配置的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</a:rPr>
              <a:t>计算资源共享池</a:t>
            </a:r>
            <a:r>
              <a:rPr lang="zh-CN" altLang="en-US" sz="2400" dirty="0">
                <a:latin typeface="arial" panose="020B0604020202020204" pitchFamily="34" charset="0"/>
              </a:rPr>
              <a:t>（资源包括网络，服务器，存储，应用软件，服务），这些资源能够被快速提供，只需投入很少的管理工作，或与服务供应商进行很少的交互。</a:t>
            </a:r>
            <a:endParaRPr lang="zh-CN" altLang="en-US" sz="24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60C31-0C61-4D19-8668-2FFE06CBC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56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1324E-F53C-4250-A926-FA2CF6D397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2861F5-FA5D-4B15-AD4D-E1AF4B7AD2F8}"/>
              </a:ext>
            </a:extLst>
          </p:cNvPr>
          <p:cNvSpPr/>
          <p:nvPr/>
        </p:nvSpPr>
        <p:spPr>
          <a:xfrm>
            <a:off x="976184" y="2026508"/>
            <a:ext cx="98236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通俗的理解是，云计算的“云“就是存在于互联网上的服务器集群上的资源，它包括</a:t>
            </a:r>
            <a:r>
              <a:rPr lang="zh-CN" altLang="en-US" sz="2400" b="1" dirty="0"/>
              <a:t>硬件资源</a:t>
            </a:r>
            <a:r>
              <a:rPr lang="zh-CN" altLang="en-US" sz="2400" dirty="0"/>
              <a:t>（服务器、存储器、</a:t>
            </a:r>
            <a:r>
              <a:rPr lang="en-US" altLang="zh-CN" sz="2400" dirty="0"/>
              <a:t>CPU</a:t>
            </a:r>
            <a:r>
              <a:rPr lang="zh-CN" altLang="en-US" sz="2400" dirty="0"/>
              <a:t>等）和</a:t>
            </a:r>
            <a:r>
              <a:rPr lang="zh-CN" altLang="en-US" sz="2400" b="1" dirty="0"/>
              <a:t>软件资源</a:t>
            </a:r>
            <a:r>
              <a:rPr lang="zh-CN" altLang="en-US" sz="2400" dirty="0"/>
              <a:t>（如应用软件、集成开发环境等），</a:t>
            </a:r>
            <a:r>
              <a:rPr lang="zh-CN" altLang="en-US" sz="2400" b="1" dirty="0">
                <a:solidFill>
                  <a:srgbClr val="FF0000"/>
                </a:solidFill>
              </a:rPr>
              <a:t>所有的数据处理都在云计算提供商所提供的计算机群来完成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01446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9D1542-8A6F-49AD-BE9D-25D7BF4D20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C5F2F9E8-2B35-4DE7-81FD-8F9F948B0D14}"/>
              </a:ext>
            </a:extLst>
          </p:cNvPr>
          <p:cNvGrpSpPr>
            <a:grpSpLocks/>
          </p:cNvGrpSpPr>
          <p:nvPr/>
        </p:nvGrpSpPr>
        <p:grpSpPr bwMode="auto">
          <a:xfrm>
            <a:off x="4201297" y="524640"/>
            <a:ext cx="6215447" cy="5678451"/>
            <a:chOff x="360" y="225"/>
            <a:chExt cx="5101" cy="3917"/>
          </a:xfrm>
        </p:grpSpPr>
        <p:pic>
          <p:nvPicPr>
            <p:cNvPr id="11" name="图片 7" descr="ParallelComputing.jpg">
              <a:extLst>
                <a:ext uri="{FF2B5EF4-FFF2-40B4-BE49-F238E27FC236}">
                  <a16:creationId xmlns:a16="http://schemas.microsoft.com/office/drawing/2014/main" id="{AFA2E1D8-13BB-473E-8D08-6A50E37EA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" y="270"/>
              <a:ext cx="1350" cy="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8" descr="m_cluster-s.gif">
              <a:extLst>
                <a:ext uri="{FF2B5EF4-FFF2-40B4-BE49-F238E27FC236}">
                  <a16:creationId xmlns:a16="http://schemas.microsoft.com/office/drawing/2014/main" id="{CDB840B5-72BA-4A86-B8FF-7D5DD2C0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" y="225"/>
              <a:ext cx="1305" cy="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9" descr="concept_Grid_adarsh.jpg">
              <a:extLst>
                <a:ext uri="{FF2B5EF4-FFF2-40B4-BE49-F238E27FC236}">
                  <a16:creationId xmlns:a16="http://schemas.microsoft.com/office/drawing/2014/main" id="{4B552C31-79E1-48CB-94B7-954C93211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" y="2369"/>
              <a:ext cx="1591" cy="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10" descr="未命名2.bmp">
              <a:extLst>
                <a:ext uri="{FF2B5EF4-FFF2-40B4-BE49-F238E27FC236}">
                  <a16:creationId xmlns:a16="http://schemas.microsoft.com/office/drawing/2014/main" id="{B055D6CA-E82F-45A9-8326-F2589A87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" y="2655"/>
              <a:ext cx="1243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燕尾形箭头 11">
              <a:extLst>
                <a:ext uri="{FF2B5EF4-FFF2-40B4-BE49-F238E27FC236}">
                  <a16:creationId xmlns:a16="http://schemas.microsoft.com/office/drawing/2014/main" id="{F9DD6C71-375C-4550-A425-BA0C20968B06}"/>
                </a:ext>
              </a:extLst>
            </p:cNvPr>
            <p:cNvSpPr/>
            <p:nvPr/>
          </p:nvSpPr>
          <p:spPr>
            <a:xfrm>
              <a:off x="2251" y="765"/>
              <a:ext cx="615" cy="305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燕尾形箭头 12">
              <a:extLst>
                <a:ext uri="{FF2B5EF4-FFF2-40B4-BE49-F238E27FC236}">
                  <a16:creationId xmlns:a16="http://schemas.microsoft.com/office/drawing/2014/main" id="{FAECB594-3E18-476C-8C3F-9DE523C427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699" y="2835"/>
              <a:ext cx="617" cy="305"/>
            </a:xfrm>
            <a:prstGeom prst="notchedRightArrow">
              <a:avLst>
                <a:gd name="adj1" fmla="val 50000"/>
                <a:gd name="adj2" fmla="val 50024"/>
              </a:avLst>
            </a:prstGeom>
            <a:solidFill>
              <a:schemeClr val="accent1"/>
            </a:solidFill>
            <a:ln w="55000" cmpd="thickThin" algn="ctr">
              <a:solidFill>
                <a:srgbClr val="1E768C"/>
              </a:solidFill>
              <a:miter lim="800000"/>
              <a:headEnd/>
              <a:tailEnd/>
            </a:ln>
          </p:spPr>
          <p:txBody>
            <a:bodyPr rot="1080000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燕尾形箭头 13">
              <a:extLst>
                <a:ext uri="{FF2B5EF4-FFF2-40B4-BE49-F238E27FC236}">
                  <a16:creationId xmlns:a16="http://schemas.microsoft.com/office/drawing/2014/main" id="{00910443-985C-4875-A617-08E017FB5C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33" y="1777"/>
              <a:ext cx="616" cy="304"/>
            </a:xfrm>
            <a:prstGeom prst="notchedRightArrow">
              <a:avLst>
                <a:gd name="adj1" fmla="val 50000"/>
                <a:gd name="adj2" fmla="val 50024"/>
              </a:avLst>
            </a:prstGeom>
            <a:solidFill>
              <a:schemeClr val="accent1"/>
            </a:solidFill>
            <a:ln w="55000" cmpd="thickThin" algn="ctr">
              <a:solidFill>
                <a:srgbClr val="1E768C"/>
              </a:solidFill>
              <a:miter lim="800000"/>
              <a:headEnd/>
              <a:tailEnd/>
            </a:ln>
          </p:spPr>
          <p:txBody>
            <a:bodyPr rot="10800000" vert="eaVert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527B5F77-D21D-4979-9853-C3C2443EC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" y="1530"/>
              <a:ext cx="107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Lucida Sans Unicode" panose="020B0602030504020204" pitchFamily="34" charset="0"/>
                  <a:ea typeface="黑体" panose="02010609060101010101" pitchFamily="49" charset="-122"/>
                </a:rPr>
                <a:t>并行计算</a:t>
              </a:r>
            </a:p>
          </p:txBody>
        </p:sp>
        <p:sp>
          <p:nvSpPr>
            <p:cNvPr id="19" name="TextBox 15">
              <a:extLst>
                <a:ext uri="{FF2B5EF4-FFF2-40B4-BE49-F238E27FC236}">
                  <a16:creationId xmlns:a16="http://schemas.microsoft.com/office/drawing/2014/main" id="{8DD77296-C0B2-4302-9B74-6940DE70F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2" y="1351"/>
              <a:ext cx="107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Lucida Sans Unicode" panose="020B0602030504020204" pitchFamily="34" charset="0"/>
                  <a:ea typeface="黑体" panose="02010609060101010101" pitchFamily="49" charset="-122"/>
                </a:rPr>
                <a:t>集群计算</a:t>
              </a:r>
            </a:p>
          </p:txBody>
        </p:sp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id="{A2055DA7-1E8E-48E7-A372-EE642A9B1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" y="3825"/>
              <a:ext cx="107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Lucida Sans Unicode" panose="020B0602030504020204" pitchFamily="34" charset="0"/>
                  <a:ea typeface="黑体" panose="02010609060101010101" pitchFamily="49" charset="-122"/>
                </a:rPr>
                <a:t>网格计算</a:t>
              </a:r>
            </a:p>
          </p:txBody>
        </p:sp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43D3DB72-2A67-4724-BE59-5E9F777D4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" y="2430"/>
              <a:ext cx="85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Lucida Sans Unicode" panose="020B0602030504020204" pitchFamily="34" charset="0"/>
                  <a:ea typeface="黑体" panose="02010609060101010101" pitchFamily="49" charset="-122"/>
                </a:rPr>
                <a:t>云计算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2C647E54-9A04-4F9B-992B-C987BA6C8596}"/>
              </a:ext>
            </a:extLst>
          </p:cNvPr>
          <p:cNvSpPr/>
          <p:nvPr/>
        </p:nvSpPr>
        <p:spPr>
          <a:xfrm>
            <a:off x="481289" y="1869135"/>
            <a:ext cx="30888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云计算是并行计算、集群计算和网格计算的发展，或者说是这些计算机科学概念的商业实现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866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0D71424-C7AB-44B5-98A2-A7C602E12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006" y="1301750"/>
            <a:ext cx="61896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b="1"/>
          </a:p>
          <a:p>
            <a:pPr eaLnBrk="1" hangingPunct="1"/>
            <a:endParaRPr lang="en-US" altLang="zh-CN" sz="2400" b="1"/>
          </a:p>
          <a:p>
            <a:pPr eaLnBrk="1" hangingPunct="1"/>
            <a:endParaRPr lang="en-US" altLang="zh-CN" sz="2400" b="1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E74D9BB-111C-42B5-B810-C5FDF9938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3" y="679620"/>
            <a:ext cx="6647319" cy="556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632CF6EE-C49D-4180-BE0C-9F0EF463F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189" y="1773238"/>
            <a:ext cx="369467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云计算是虚拟化</a:t>
            </a:r>
            <a:r>
              <a:rPr lang="en-US" altLang="zh-CN" sz="2400" dirty="0">
                <a:latin typeface="宋体" panose="02010600030101010101" pitchFamily="2" charset="-122"/>
              </a:rPr>
              <a:t>(Virtualization)</a:t>
            </a:r>
            <a:r>
              <a:rPr lang="zh-CN" altLang="en-US" sz="2400" dirty="0">
                <a:latin typeface="宋体" panose="02010600030101010101" pitchFamily="2" charset="-122"/>
              </a:rPr>
              <a:t>、效用计算、</a:t>
            </a:r>
            <a:r>
              <a:rPr lang="en-US" altLang="zh-CN" sz="2400" dirty="0">
                <a:latin typeface="宋体" panose="02010600030101010101" pitchFamily="2" charset="-122"/>
              </a:rPr>
              <a:t>IaaS(</a:t>
            </a:r>
            <a:r>
              <a:rPr lang="zh-CN" altLang="en-US" sz="2400" dirty="0">
                <a:latin typeface="宋体" panose="02010600030101010101" pitchFamily="2" charset="-122"/>
              </a:rPr>
              <a:t>基础设施即服务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PaaS(</a:t>
            </a:r>
            <a:r>
              <a:rPr lang="zh-CN" altLang="en-US" sz="2400" dirty="0">
                <a:latin typeface="宋体" panose="02010600030101010101" pitchFamily="2" charset="-122"/>
              </a:rPr>
              <a:t>平台即服务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SaaS(</a:t>
            </a:r>
            <a:r>
              <a:rPr lang="zh-CN" altLang="en-US" sz="2400" dirty="0">
                <a:latin typeface="宋体" panose="02010600030101010101" pitchFamily="2" charset="-122"/>
              </a:rPr>
              <a:t>软件即服务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等概念混合演进并跃升的结果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9CD2BEE4-5E27-471B-A9FA-94CBA100A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506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1">
            <a:extLst>
              <a:ext uri="{FF2B5EF4-FFF2-40B4-BE49-F238E27FC236}">
                <a16:creationId xmlns:a16="http://schemas.microsoft.com/office/drawing/2014/main" id="{7858318C-116C-4061-91C0-F188430E9016}"/>
              </a:ext>
            </a:extLst>
          </p:cNvPr>
          <p:cNvGrpSpPr>
            <a:grpSpLocks/>
          </p:cNvGrpSpPr>
          <p:nvPr/>
        </p:nvGrpSpPr>
        <p:grpSpPr bwMode="auto">
          <a:xfrm>
            <a:off x="3334798" y="4666456"/>
            <a:ext cx="6310313" cy="892175"/>
            <a:chOff x="2314575" y="4924648"/>
            <a:chExt cx="6310313" cy="892175"/>
          </a:xfrm>
        </p:grpSpPr>
        <p:pic>
          <p:nvPicPr>
            <p:cNvPr id="29" name="Picture 20" descr="20_Data_Center_Cloud.png">
              <a:extLst>
                <a:ext uri="{FF2B5EF4-FFF2-40B4-BE49-F238E27FC236}">
                  <a16:creationId xmlns:a16="http://schemas.microsoft.com/office/drawing/2014/main" id="{E57931FF-7518-4B22-89D5-142A157B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6" t="2660" r="2016" b="26596"/>
            <a:stretch>
              <a:fillRect/>
            </a:stretch>
          </p:blipFill>
          <p:spPr bwMode="auto">
            <a:xfrm>
              <a:off x="2314575" y="4924648"/>
              <a:ext cx="1595438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3C4F2265-612D-4CF1-B377-8528D4F6C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638" y="5215161"/>
              <a:ext cx="80168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000000"/>
                  </a:solidFill>
                  <a:latin typeface="华文黑体"/>
                  <a:ea typeface="华文黑体"/>
                  <a:cs typeface="华文黑体"/>
                </a:rPr>
                <a:t>公有云</a:t>
              </a:r>
              <a:endParaRPr lang="en-US" altLang="zh-CN" sz="1600">
                <a:solidFill>
                  <a:srgbClr val="000000"/>
                </a:solidFill>
                <a:latin typeface="华文黑体"/>
                <a:ea typeface="华文黑体"/>
                <a:cs typeface="华文黑体"/>
              </a:endParaRPr>
            </a:p>
            <a:p>
              <a:pPr algn="ctr" eaLnBrk="1" hangingPunct="1"/>
              <a:r>
                <a:rPr lang="en-US" altLang="zh-CN" sz="1200">
                  <a:solidFill>
                    <a:srgbClr val="000000"/>
                  </a:solidFill>
                  <a:ea typeface="华文黑体"/>
                  <a:cs typeface="华文黑体"/>
                </a:rPr>
                <a:t>Public</a:t>
              </a:r>
            </a:p>
          </p:txBody>
        </p:sp>
        <p:pic>
          <p:nvPicPr>
            <p:cNvPr id="31" name="Picture 20" descr="20_Data_Center_Cloud.png">
              <a:extLst>
                <a:ext uri="{FF2B5EF4-FFF2-40B4-BE49-F238E27FC236}">
                  <a16:creationId xmlns:a16="http://schemas.microsoft.com/office/drawing/2014/main" id="{1A9C35A1-EE0C-427A-A4DD-A1301C45B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6" t="2660" r="2016" b="26596"/>
            <a:stretch>
              <a:fillRect/>
            </a:stretch>
          </p:blipFill>
          <p:spPr bwMode="auto">
            <a:xfrm>
              <a:off x="3886200" y="4924648"/>
              <a:ext cx="1595438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7">
              <a:extLst>
                <a:ext uri="{FF2B5EF4-FFF2-40B4-BE49-F238E27FC236}">
                  <a16:creationId xmlns:a16="http://schemas.microsoft.com/office/drawing/2014/main" id="{091E0871-0A3A-4412-BF5D-2BBFAC971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963" y="5215161"/>
              <a:ext cx="8001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000000"/>
                  </a:solidFill>
                  <a:latin typeface="华文黑体"/>
                  <a:ea typeface="华文黑体"/>
                  <a:cs typeface="华文黑体"/>
                </a:rPr>
                <a:t>私有云</a:t>
              </a:r>
              <a:endParaRPr lang="en-US" altLang="zh-CN" sz="1600">
                <a:solidFill>
                  <a:srgbClr val="000000"/>
                </a:solidFill>
                <a:latin typeface="华文黑体"/>
                <a:ea typeface="华文黑体"/>
                <a:cs typeface="华文黑体"/>
              </a:endParaRPr>
            </a:p>
            <a:p>
              <a:pPr algn="ctr" eaLnBrk="1" hangingPunct="1"/>
              <a:r>
                <a:rPr lang="en-US" altLang="zh-CN" sz="1200">
                  <a:solidFill>
                    <a:srgbClr val="000000"/>
                  </a:solidFill>
                  <a:ea typeface="华文黑体"/>
                  <a:cs typeface="华文黑体"/>
                </a:rPr>
                <a:t>Private</a:t>
              </a:r>
            </a:p>
          </p:txBody>
        </p:sp>
        <p:pic>
          <p:nvPicPr>
            <p:cNvPr id="33" name="Picture 20" descr="20_Data_Center_Cloud.png">
              <a:extLst>
                <a:ext uri="{FF2B5EF4-FFF2-40B4-BE49-F238E27FC236}">
                  <a16:creationId xmlns:a16="http://schemas.microsoft.com/office/drawing/2014/main" id="{B1FECD4B-077F-43A9-82BD-C79EB1AFB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6" t="2660" r="2016" b="26596"/>
            <a:stretch>
              <a:fillRect/>
            </a:stretch>
          </p:blipFill>
          <p:spPr bwMode="auto">
            <a:xfrm>
              <a:off x="5457825" y="4924648"/>
              <a:ext cx="1595438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E304F0BF-5E67-4129-A7F9-F974A2C64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9925" y="5215161"/>
              <a:ext cx="9636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000000"/>
                  </a:solidFill>
                  <a:latin typeface="华文黑体"/>
                  <a:ea typeface="华文黑体"/>
                  <a:cs typeface="华文黑体"/>
                </a:rPr>
                <a:t>团体云</a:t>
              </a:r>
              <a:endParaRPr lang="en-US" altLang="zh-CN" sz="1600">
                <a:solidFill>
                  <a:srgbClr val="000000"/>
                </a:solidFill>
                <a:latin typeface="华文黑体"/>
                <a:ea typeface="华文黑体"/>
                <a:cs typeface="华文黑体"/>
              </a:endParaRPr>
            </a:p>
            <a:p>
              <a:pPr algn="ctr" eaLnBrk="1" hangingPunct="1"/>
              <a:r>
                <a:rPr lang="en-US" altLang="zh-CN" sz="1200">
                  <a:solidFill>
                    <a:srgbClr val="000000"/>
                  </a:solidFill>
                  <a:ea typeface="华文黑体"/>
                  <a:cs typeface="华文黑体"/>
                </a:rPr>
                <a:t>Community</a:t>
              </a:r>
            </a:p>
          </p:txBody>
        </p:sp>
        <p:pic>
          <p:nvPicPr>
            <p:cNvPr id="35" name="Picture 20" descr="20_Data_Center_Cloud.png">
              <a:extLst>
                <a:ext uri="{FF2B5EF4-FFF2-40B4-BE49-F238E27FC236}">
                  <a16:creationId xmlns:a16="http://schemas.microsoft.com/office/drawing/2014/main" id="{CF4BC560-DE85-4102-B6DA-7F32F252F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6" t="2660" r="2016" b="26596"/>
            <a:stretch>
              <a:fillRect/>
            </a:stretch>
          </p:blipFill>
          <p:spPr bwMode="auto">
            <a:xfrm>
              <a:off x="7029450" y="4924648"/>
              <a:ext cx="1595438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3">
              <a:extLst>
                <a:ext uri="{FF2B5EF4-FFF2-40B4-BE49-F238E27FC236}">
                  <a16:creationId xmlns:a16="http://schemas.microsoft.com/office/drawing/2014/main" id="{3B3D4BA5-DBD1-4BC2-AAC7-44C562945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5050" y="5215161"/>
              <a:ext cx="8001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000000"/>
                  </a:solidFill>
                  <a:latin typeface="华文黑体"/>
                  <a:ea typeface="华文黑体"/>
                  <a:cs typeface="华文黑体"/>
                </a:rPr>
                <a:t>混合云</a:t>
              </a:r>
              <a:endParaRPr lang="en-US" altLang="zh-CN" sz="1600">
                <a:solidFill>
                  <a:srgbClr val="000000"/>
                </a:solidFill>
                <a:latin typeface="华文黑体"/>
                <a:ea typeface="华文黑体"/>
                <a:cs typeface="华文黑体"/>
              </a:endParaRPr>
            </a:p>
            <a:p>
              <a:pPr algn="ctr" eaLnBrk="1" hangingPunct="1"/>
              <a:r>
                <a:rPr lang="en-US" altLang="zh-CN" sz="1200">
                  <a:solidFill>
                    <a:srgbClr val="000000"/>
                  </a:solidFill>
                  <a:ea typeface="华文黑体"/>
                  <a:cs typeface="华文黑体"/>
                </a:rPr>
                <a:t>Hybird</a:t>
              </a:r>
            </a:p>
          </p:txBody>
        </p:sp>
      </p:grpSp>
      <p:sp>
        <p:nvSpPr>
          <p:cNvPr id="16" name="TextBox 24">
            <a:extLst>
              <a:ext uri="{FF2B5EF4-FFF2-40B4-BE49-F238E27FC236}">
                <a16:creationId xmlns:a16="http://schemas.microsoft.com/office/drawing/2014/main" id="{E8227819-C095-45A3-90EB-6004B04FA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823" y="4804569"/>
            <a:ext cx="17875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 eaLnBrk="1" hangingPunct="1"/>
            <a:r>
              <a:rPr lang="zh-CN" altLang="en-US" sz="2000">
                <a:latin typeface="华文黑体"/>
                <a:ea typeface="华文黑体"/>
                <a:cs typeface="华文黑体"/>
              </a:rPr>
              <a:t>架构部署模式</a:t>
            </a:r>
            <a:endParaRPr lang="en-US" altLang="zh-CN" sz="2000">
              <a:latin typeface="华文黑体"/>
              <a:ea typeface="华文细黑" panose="02010600040101010101" pitchFamily="2" charset="-122"/>
            </a:endParaRPr>
          </a:p>
          <a:p>
            <a:pPr algn="r" eaLnBrk="1" hangingPunct="1"/>
            <a:r>
              <a:rPr lang="en-US" altLang="zh-CN" sz="1100">
                <a:ea typeface="华文细黑" panose="02010600040101010101" pitchFamily="2" charset="-122"/>
              </a:rPr>
              <a:t>Deployment Model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F0D63C2A-6FC6-4A73-927C-02BF46169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823" y="3413919"/>
            <a:ext cx="17875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 eaLnBrk="1" hangingPunct="1"/>
            <a:r>
              <a:rPr lang="zh-CN" altLang="en-US" sz="2000">
                <a:latin typeface="华文黑体"/>
                <a:ea typeface="华文黑体"/>
                <a:cs typeface="华文黑体"/>
              </a:rPr>
              <a:t>业务交付模式</a:t>
            </a:r>
            <a:endParaRPr lang="en-US" altLang="zh-CN" sz="2000">
              <a:latin typeface="华文黑体"/>
              <a:ea typeface="华文细黑" panose="02010600040101010101" pitchFamily="2" charset="-122"/>
            </a:endParaRPr>
          </a:p>
          <a:p>
            <a:pPr algn="r" eaLnBrk="1" hangingPunct="1"/>
            <a:r>
              <a:rPr lang="en-US" altLang="zh-CN" sz="1100">
                <a:ea typeface="华文细黑" panose="02010600040101010101" pitchFamily="2" charset="-122"/>
              </a:rPr>
              <a:t>Service Model</a:t>
            </a:r>
          </a:p>
        </p:txBody>
      </p:sp>
      <p:grpSp>
        <p:nvGrpSpPr>
          <p:cNvPr id="18" name="Group 32">
            <a:extLst>
              <a:ext uri="{FF2B5EF4-FFF2-40B4-BE49-F238E27FC236}">
                <a16:creationId xmlns:a16="http://schemas.microsoft.com/office/drawing/2014/main" id="{4394ED4B-347C-4993-A700-C26F2613BE6D}"/>
              </a:ext>
            </a:extLst>
          </p:cNvPr>
          <p:cNvGrpSpPr>
            <a:grpSpLocks/>
          </p:cNvGrpSpPr>
          <p:nvPr/>
        </p:nvGrpSpPr>
        <p:grpSpPr bwMode="auto">
          <a:xfrm>
            <a:off x="3395123" y="3312319"/>
            <a:ext cx="6181725" cy="847725"/>
            <a:chOff x="2374900" y="3570288"/>
            <a:chExt cx="6181725" cy="847725"/>
          </a:xfrm>
        </p:grpSpPr>
        <p:sp>
          <p:nvSpPr>
            <p:cNvPr id="26" name="Rounded Rectangle 27">
              <a:extLst>
                <a:ext uri="{FF2B5EF4-FFF2-40B4-BE49-F238E27FC236}">
                  <a16:creationId xmlns:a16="http://schemas.microsoft.com/office/drawing/2014/main" id="{27D2C485-C866-4E7F-994E-480F8265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900" y="3570288"/>
              <a:ext cx="1981200" cy="847725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7030A0"/>
                </a:gs>
                <a:gs pos="50000">
                  <a:srgbClr val="401B5B"/>
                </a:gs>
                <a:gs pos="100000">
                  <a:srgbClr val="401B5B"/>
                </a:gs>
              </a:gsLst>
              <a:lin ang="5400000"/>
            </a:gradFill>
            <a:ln w="12700">
              <a:solidFill>
                <a:srgbClr val="66327E">
                  <a:alpha val="50195"/>
                </a:srgbClr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华文黑体"/>
                  <a:ea typeface="华文黑体"/>
                  <a:cs typeface="华文黑体"/>
                </a:rPr>
                <a:t>软件即服务</a:t>
              </a:r>
              <a:endParaRPr lang="en-US" altLang="ja-JP" sz="1600">
                <a:solidFill>
                  <a:srgbClr val="FFFFFF"/>
                </a:solidFill>
                <a:latin typeface="华文黑体"/>
                <a:ea typeface="ヒラギノ角ゴ Pro W3"/>
                <a:cs typeface="ヒラギノ角ゴ Pro W3"/>
              </a:endParaRPr>
            </a:p>
            <a:p>
              <a:pPr algn="ctr" eaLnBrk="1" hangingPunct="1"/>
              <a:r>
                <a:rPr lang="en-US" altLang="zh-CN" sz="1200">
                  <a:solidFill>
                    <a:srgbClr val="FFFFFF"/>
                  </a:solidFill>
                  <a:ea typeface="华文黑体"/>
                  <a:cs typeface="华文黑体"/>
                </a:rPr>
                <a:t>Software as a Service (SaaS)</a:t>
              </a:r>
            </a:p>
          </p:txBody>
        </p:sp>
        <p:sp>
          <p:nvSpPr>
            <p:cNvPr id="27" name="Rounded Rectangle 28">
              <a:extLst>
                <a:ext uri="{FF2B5EF4-FFF2-40B4-BE49-F238E27FC236}">
                  <a16:creationId xmlns:a16="http://schemas.microsoft.com/office/drawing/2014/main" id="{5C756B37-D336-4489-BDDE-B4397DF47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163" y="3570288"/>
              <a:ext cx="1981200" cy="847725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7030A0"/>
                </a:gs>
                <a:gs pos="50000">
                  <a:srgbClr val="401B5B"/>
                </a:gs>
                <a:gs pos="100000">
                  <a:srgbClr val="401B5B"/>
                </a:gs>
              </a:gsLst>
              <a:lin ang="5400000"/>
            </a:gradFill>
            <a:ln w="12700">
              <a:solidFill>
                <a:srgbClr val="66327E">
                  <a:alpha val="50195"/>
                </a:srgbClr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华文黑体"/>
                  <a:ea typeface="华文黑体"/>
                  <a:cs typeface="华文黑体"/>
                </a:rPr>
                <a:t>平台即服务</a:t>
              </a:r>
              <a:endParaRPr lang="en-US" altLang="ja-JP" sz="1600">
                <a:solidFill>
                  <a:srgbClr val="FFFFFF"/>
                </a:solidFill>
                <a:latin typeface="华文黑体"/>
                <a:ea typeface="ヒラギノ角ゴ Pro W3"/>
                <a:cs typeface="ヒラギノ角ゴ Pro W3"/>
              </a:endParaRPr>
            </a:p>
            <a:p>
              <a:pPr algn="ctr" eaLnBrk="1" hangingPunct="1"/>
              <a:r>
                <a:rPr lang="en-US" altLang="zh-CN" sz="1200">
                  <a:solidFill>
                    <a:srgbClr val="FFFFFF"/>
                  </a:solidFill>
                  <a:ea typeface="华文黑体"/>
                  <a:cs typeface="华文黑体"/>
                </a:rPr>
                <a:t>Platform as a Service (PaaS)</a:t>
              </a:r>
            </a:p>
          </p:txBody>
        </p:sp>
        <p:sp>
          <p:nvSpPr>
            <p:cNvPr id="28" name="Rounded Rectangle 29">
              <a:extLst>
                <a:ext uri="{FF2B5EF4-FFF2-40B4-BE49-F238E27FC236}">
                  <a16:creationId xmlns:a16="http://schemas.microsoft.com/office/drawing/2014/main" id="{206BB073-0737-482D-96E0-81BB83D24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425" y="3570288"/>
              <a:ext cx="1981200" cy="847725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7030A0"/>
                </a:gs>
                <a:gs pos="50000">
                  <a:srgbClr val="401B5B"/>
                </a:gs>
                <a:gs pos="100000">
                  <a:srgbClr val="401B5B"/>
                </a:gs>
              </a:gsLst>
              <a:lin ang="5400000"/>
            </a:gradFill>
            <a:ln w="12700">
              <a:solidFill>
                <a:srgbClr val="66327E">
                  <a:alpha val="50195"/>
                </a:srgbClr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华文黑体"/>
                  <a:ea typeface="华文黑体"/>
                  <a:cs typeface="华文黑体"/>
                </a:rPr>
                <a:t>基础架构即服务</a:t>
              </a:r>
              <a:endParaRPr lang="en-US" altLang="ja-JP" sz="1600">
                <a:solidFill>
                  <a:srgbClr val="FFFFFF"/>
                </a:solidFill>
                <a:latin typeface="华文黑体"/>
                <a:ea typeface="ヒラギノ角ゴ Pro W3"/>
                <a:cs typeface="ヒラギノ角ゴ Pro W3"/>
              </a:endParaRPr>
            </a:p>
            <a:p>
              <a:pPr algn="ctr" eaLnBrk="1" hangingPunct="1"/>
              <a:r>
                <a:rPr lang="en-US" altLang="zh-CN" sz="1200">
                  <a:solidFill>
                    <a:srgbClr val="FFFFFF"/>
                  </a:solidFill>
                  <a:ea typeface="华文黑体"/>
                  <a:cs typeface="华文黑体"/>
                </a:rPr>
                <a:t>Infrastructure as a Service (IaaS)</a:t>
              </a:r>
            </a:p>
          </p:txBody>
        </p:sp>
      </p:grpSp>
      <p:sp>
        <p:nvSpPr>
          <p:cNvPr id="19" name="Rounded Rectangle 30">
            <a:extLst>
              <a:ext uri="{FF2B5EF4-FFF2-40B4-BE49-F238E27FC236}">
                <a16:creationId xmlns:a16="http://schemas.microsoft.com/office/drawing/2014/main" id="{5E7FC4D6-EACA-459D-8805-B531C1862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123" y="2235994"/>
            <a:ext cx="1979613" cy="581025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28700"/>
              </a:gs>
              <a:gs pos="20000">
                <a:srgbClr val="D28700"/>
              </a:gs>
              <a:gs pos="100000">
                <a:srgbClr val="B65C02"/>
              </a:gs>
            </a:gsLst>
            <a:lin ang="5400000"/>
          </a:gradFill>
          <a:ln w="12700">
            <a:solidFill>
              <a:srgbClr val="8E5A00">
                <a:alpha val="50195"/>
              </a:srgbClr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华文黑体"/>
                <a:ea typeface="华文黑体"/>
                <a:cs typeface="华文黑体"/>
              </a:rPr>
              <a:t>按需提供的自服务</a:t>
            </a:r>
            <a:endParaRPr lang="en-US" altLang="zh-CN" sz="1600">
              <a:solidFill>
                <a:srgbClr val="FFFFFF"/>
              </a:solidFill>
              <a:latin typeface="华文黑体"/>
              <a:ea typeface="华文黑体"/>
              <a:cs typeface="华文黑体"/>
            </a:endParaRPr>
          </a:p>
          <a:p>
            <a:pPr algn="ctr" eaLnBrk="1" hangingPunct="1"/>
            <a:r>
              <a:rPr lang="en-US" altLang="zh-CN" sz="1200">
                <a:solidFill>
                  <a:srgbClr val="FFFFFF"/>
                </a:solidFill>
                <a:ea typeface="华文黑体"/>
                <a:cs typeface="华文黑体"/>
              </a:rPr>
              <a:t>On-Demand Self Service</a:t>
            </a:r>
          </a:p>
        </p:txBody>
      </p:sp>
      <p:sp>
        <p:nvSpPr>
          <p:cNvPr id="20" name="Rounded Rectangle 34">
            <a:extLst>
              <a:ext uri="{FF2B5EF4-FFF2-40B4-BE49-F238E27FC236}">
                <a16:creationId xmlns:a16="http://schemas.microsoft.com/office/drawing/2014/main" id="{18A1AC0E-7F4D-41BD-8D70-85A078692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923" y="2235994"/>
            <a:ext cx="2011363" cy="581025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28700"/>
              </a:gs>
              <a:gs pos="20000">
                <a:srgbClr val="D28700"/>
              </a:gs>
              <a:gs pos="100000">
                <a:srgbClr val="B65C02"/>
              </a:gs>
            </a:gsLst>
            <a:lin ang="5400000"/>
          </a:gradFill>
          <a:ln w="12700">
            <a:solidFill>
              <a:srgbClr val="8E5A00">
                <a:alpha val="50195"/>
              </a:srgbClr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华文黑体"/>
                <a:ea typeface="华文黑体"/>
                <a:cs typeface="华文黑体"/>
              </a:rPr>
              <a:t>通过网络广泛访问</a:t>
            </a:r>
            <a:endParaRPr lang="en-US" altLang="ja-JP" sz="1600">
              <a:solidFill>
                <a:srgbClr val="FFFFFF"/>
              </a:solidFill>
              <a:latin typeface="华文黑体"/>
              <a:ea typeface="华文黑体"/>
              <a:cs typeface="华文黑体"/>
            </a:endParaRPr>
          </a:p>
          <a:p>
            <a:pPr algn="ctr" eaLnBrk="1" hangingPunct="1"/>
            <a:r>
              <a:rPr lang="en-US" altLang="zh-CN" sz="1200">
                <a:solidFill>
                  <a:srgbClr val="FFFFFF"/>
                </a:solidFill>
                <a:ea typeface="华文黑体"/>
                <a:cs typeface="华文黑体"/>
              </a:rPr>
              <a:t>Broad Network Access</a:t>
            </a:r>
          </a:p>
        </p:txBody>
      </p:sp>
      <p:sp>
        <p:nvSpPr>
          <p:cNvPr id="21" name="Rounded Rectangle 35">
            <a:extLst>
              <a:ext uri="{FF2B5EF4-FFF2-40B4-BE49-F238E27FC236}">
                <a16:creationId xmlns:a16="http://schemas.microsoft.com/office/drawing/2014/main" id="{D2C0DA1A-235A-4205-952A-70CF7129D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236" y="2235994"/>
            <a:ext cx="2011362" cy="581025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28700"/>
              </a:gs>
              <a:gs pos="20000">
                <a:srgbClr val="D28700"/>
              </a:gs>
              <a:gs pos="100000">
                <a:srgbClr val="B65C02"/>
              </a:gs>
            </a:gsLst>
            <a:lin ang="5400000"/>
          </a:gradFill>
          <a:ln w="12700">
            <a:solidFill>
              <a:srgbClr val="8E5A00">
                <a:alpha val="50195"/>
              </a:srgbClr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华文黑体"/>
                <a:ea typeface="华文黑体"/>
                <a:cs typeface="华文黑体"/>
              </a:rPr>
              <a:t>资源的池化整合</a:t>
            </a:r>
            <a:endParaRPr lang="en-US" altLang="ja-JP" sz="1600">
              <a:solidFill>
                <a:srgbClr val="FFFFFF"/>
              </a:solidFill>
              <a:latin typeface="华文黑体"/>
              <a:ea typeface="华文黑体"/>
              <a:cs typeface="华文黑体"/>
            </a:endParaRPr>
          </a:p>
          <a:p>
            <a:pPr algn="ctr" eaLnBrk="1" hangingPunct="1"/>
            <a:r>
              <a:rPr lang="en-US" altLang="zh-CN" sz="1200">
                <a:solidFill>
                  <a:srgbClr val="FFFFFF"/>
                </a:solidFill>
                <a:ea typeface="华文黑体"/>
                <a:cs typeface="华文黑体"/>
              </a:rPr>
              <a:t>Resource Pooling</a:t>
            </a:r>
          </a:p>
        </p:txBody>
      </p:sp>
      <p:sp>
        <p:nvSpPr>
          <p:cNvPr id="22" name="Rounded Rectangle 36">
            <a:extLst>
              <a:ext uri="{FF2B5EF4-FFF2-40B4-BE49-F238E27FC236}">
                <a16:creationId xmlns:a16="http://schemas.microsoft.com/office/drawing/2014/main" id="{9D5C5367-2141-43C5-AF90-D122F4F31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273" y="1556544"/>
            <a:ext cx="2011363" cy="581025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28700"/>
              </a:gs>
              <a:gs pos="20000">
                <a:srgbClr val="D28700"/>
              </a:gs>
              <a:gs pos="100000">
                <a:srgbClr val="B65C02"/>
              </a:gs>
            </a:gsLst>
            <a:lin ang="5400000"/>
          </a:gradFill>
          <a:ln w="12700">
            <a:solidFill>
              <a:srgbClr val="8E5A00">
                <a:alpha val="50195"/>
              </a:srgbClr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华文黑体"/>
                <a:ea typeface="华文黑体"/>
                <a:cs typeface="华文黑体"/>
              </a:rPr>
              <a:t>快速而弹性的部署</a:t>
            </a:r>
            <a:endParaRPr lang="en-US" altLang="zh-CN" sz="1600">
              <a:solidFill>
                <a:srgbClr val="FFFFFF"/>
              </a:solidFill>
              <a:latin typeface="华文黑体"/>
              <a:ea typeface="华文黑体"/>
              <a:cs typeface="华文黑体"/>
            </a:endParaRPr>
          </a:p>
          <a:p>
            <a:pPr algn="ctr" eaLnBrk="1" hangingPunct="1"/>
            <a:r>
              <a:rPr lang="en-US" altLang="zh-CN" sz="1200">
                <a:solidFill>
                  <a:srgbClr val="FFFFFF"/>
                </a:solidFill>
                <a:ea typeface="华文黑体"/>
                <a:cs typeface="华文黑体"/>
              </a:rPr>
              <a:t>Rapid Elasticity</a:t>
            </a:r>
          </a:p>
        </p:txBody>
      </p:sp>
      <p:sp>
        <p:nvSpPr>
          <p:cNvPr id="23" name="Rounded Rectangle 38">
            <a:extLst>
              <a:ext uri="{FF2B5EF4-FFF2-40B4-BE49-F238E27FC236}">
                <a16:creationId xmlns:a16="http://schemas.microsoft.com/office/drawing/2014/main" id="{7F04A76A-AE73-4C0B-9392-A73C98958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5898" y="1559719"/>
            <a:ext cx="2011363" cy="581025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28700"/>
              </a:gs>
              <a:gs pos="20000">
                <a:srgbClr val="D28700"/>
              </a:gs>
              <a:gs pos="100000">
                <a:srgbClr val="B65C02"/>
              </a:gs>
            </a:gsLst>
            <a:lin ang="5400000"/>
          </a:gradFill>
          <a:ln w="12700">
            <a:solidFill>
              <a:srgbClr val="8E5A00">
                <a:alpha val="50195"/>
              </a:srgbClr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华文黑体"/>
                <a:ea typeface="华文黑体"/>
                <a:cs typeface="华文黑体"/>
              </a:rPr>
              <a:t>可量化的服务</a:t>
            </a:r>
            <a:endParaRPr lang="en-US" altLang="zh-CN" sz="1600">
              <a:solidFill>
                <a:srgbClr val="FFFFFF"/>
              </a:solidFill>
              <a:latin typeface="华文黑体"/>
              <a:ea typeface="华文黑体"/>
              <a:cs typeface="华文黑体"/>
            </a:endParaRPr>
          </a:p>
          <a:p>
            <a:pPr algn="ctr" eaLnBrk="1" hangingPunct="1"/>
            <a:r>
              <a:rPr lang="en-US" altLang="zh-CN" sz="1200">
                <a:solidFill>
                  <a:srgbClr val="FFFFFF"/>
                </a:solidFill>
                <a:ea typeface="华文黑体"/>
                <a:cs typeface="华文黑体"/>
              </a:rPr>
              <a:t>Measured Service</a:t>
            </a:r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40A91711-5F39-4583-B8AE-5C91F1025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886" y="865981"/>
            <a:ext cx="663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1800">
                <a:latin typeface="华文细黑" panose="02010600040101010101" pitchFamily="2" charset="-122"/>
                <a:ea typeface="华文细黑" panose="02010600040101010101" pitchFamily="2" charset="-122"/>
              </a:rPr>
              <a:t>美国国家标准与技术委员会</a:t>
            </a:r>
            <a:r>
              <a:rPr lang="en-US" altLang="zh-CN" sz="1800">
                <a:ea typeface="华文细黑" panose="02010600040101010101" pitchFamily="2" charset="-122"/>
              </a:rPr>
              <a:t>(NIST)</a:t>
            </a:r>
            <a:r>
              <a:rPr lang="zh-CN" altLang="en-US" sz="1800">
                <a:ea typeface="华文细黑" panose="02010600040101010101" pitchFamily="2" charset="-122"/>
              </a:rPr>
              <a:t>关于</a:t>
            </a:r>
            <a:r>
              <a:rPr lang="zh-CN" altLang="en-US" sz="1800">
                <a:latin typeface="华文细黑" panose="02010600040101010101" pitchFamily="2" charset="-122"/>
                <a:ea typeface="华文细黑" panose="02010600040101010101" pitchFamily="2" charset="-122"/>
              </a:rPr>
              <a:t>云计算可视化模型的定义</a:t>
            </a:r>
            <a:endParaRPr lang="en-US" altLang="zh-CN" sz="18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TextBox 33">
            <a:hlinkClick r:id="rId3"/>
            <a:extLst>
              <a:ext uri="{FF2B5EF4-FFF2-40B4-BE49-F238E27FC236}">
                <a16:creationId xmlns:a16="http://schemas.microsoft.com/office/drawing/2014/main" id="{F6397658-07EB-47E2-A25A-579CF760F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623" y="5733256"/>
            <a:ext cx="45720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 eaLnBrk="1" hangingPunct="1"/>
            <a:r>
              <a:rPr lang="en-US" altLang="zh-CN" sz="1200">
                <a:solidFill>
                  <a:srgbClr val="BFBFBF"/>
                </a:solidFill>
                <a:ea typeface="ヒラギノ角ゴ Pro W3"/>
                <a:cs typeface="ヒラギノ角ゴ Pro W3"/>
                <a:hlinkClick r:id="rId3"/>
              </a:rPr>
              <a:t>http://www.csrc.nist.gov/groups/SNS/cloud-computing/index.html</a:t>
            </a:r>
            <a:endParaRPr lang="en-US" altLang="zh-CN" sz="1200">
              <a:solidFill>
                <a:srgbClr val="BFBFBF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65203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653A2606-0CFA-4451-B8F2-8F015C9D4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286" y="288494"/>
            <a:ext cx="61896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b="1"/>
          </a:p>
          <a:p>
            <a:pPr eaLnBrk="1" hangingPunct="1"/>
            <a:endParaRPr lang="en-US" altLang="zh-CN" sz="2400" b="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B69F2017-E935-426D-8566-E7BD06BEA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74" y="1880757"/>
            <a:ext cx="2060575" cy="10699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tIns="91440" rIns="182880" bIns="9144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Arial Narrow" panose="020B0606020202030204" pitchFamily="34" charset="0"/>
                <a:ea typeface="仿宋_GB2312" pitchFamily="49" charset="-122"/>
                <a:cs typeface="Arial" panose="020B0604020202020204" pitchFamily="34" charset="0"/>
              </a:rPr>
              <a:t>关键技术需求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9066468-AC81-407A-846E-A9F746158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749" y="890157"/>
            <a:ext cx="1781175" cy="654050"/>
          </a:xfrm>
          <a:prstGeom prst="rect">
            <a:avLst/>
          </a:prstGeom>
          <a:solidFill>
            <a:schemeClr val="bg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tIns="92075" bIns="92075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2"/>
                </a:solidFill>
                <a:latin typeface="Arial Narrow" panose="020B0606020202030204" pitchFamily="34" charset="0"/>
                <a:ea typeface="仿宋_GB2312" pitchFamily="49" charset="-122"/>
              </a:rPr>
              <a:t>高可用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7320DC2-F1AF-4FB0-B0F0-685E0CC1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749" y="2090307"/>
            <a:ext cx="1778000" cy="654050"/>
          </a:xfrm>
          <a:prstGeom prst="rect">
            <a:avLst/>
          </a:prstGeom>
          <a:solidFill>
            <a:schemeClr val="bg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tIns="92075" bIns="92075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2"/>
                </a:solidFill>
                <a:latin typeface="Arial Narrow" panose="020B0606020202030204" pitchFamily="34" charset="0"/>
                <a:ea typeface="仿宋_GB2312" pitchFamily="49" charset="-122"/>
                <a:cs typeface="Arial" panose="020B0604020202020204" pitchFamily="34" charset="0"/>
              </a:rPr>
              <a:t>On-Demand</a:t>
            </a:r>
          </a:p>
          <a:p>
            <a:pPr eaLnBrk="1" hangingPunct="1"/>
            <a:r>
              <a:rPr lang="zh-CN" altLang="en-US" sz="1600">
                <a:solidFill>
                  <a:schemeClr val="tx2"/>
                </a:solidFill>
                <a:latin typeface="Arial Narrow" panose="020B0606020202030204" pitchFamily="34" charset="0"/>
                <a:ea typeface="仿宋_GB2312" pitchFamily="49" charset="-122"/>
                <a:cs typeface="Arial" panose="020B0604020202020204" pitchFamily="34" charset="0"/>
              </a:rPr>
              <a:t>（提供与计费）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7B5C7BF-D50D-4F68-AAB2-FE18E74E4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749" y="3414282"/>
            <a:ext cx="1778000" cy="654050"/>
          </a:xfrm>
          <a:prstGeom prst="rect">
            <a:avLst/>
          </a:prstGeom>
          <a:solidFill>
            <a:schemeClr val="bg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tIns="92075" bIns="92075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2"/>
                </a:solidFill>
                <a:latin typeface="Arial Narrow" panose="020B0606020202030204" pitchFamily="34" charset="0"/>
                <a:ea typeface="仿宋_GB2312" pitchFamily="49" charset="-122"/>
              </a:rPr>
              <a:t>面向服务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0CB7A9BE-9234-40BC-A613-20A40AEBE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699" y="328182"/>
            <a:ext cx="1784350" cy="654050"/>
          </a:xfrm>
          <a:prstGeom prst="rect">
            <a:avLst/>
          </a:prstGeom>
          <a:solidFill>
            <a:schemeClr val="bg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tIns="92075" bIns="92075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2"/>
                </a:solidFill>
                <a:latin typeface="Arial Narrow" panose="020B0606020202030204" pitchFamily="34" charset="0"/>
                <a:ea typeface="仿宋_GB2312" pitchFamily="49" charset="-122"/>
              </a:rPr>
              <a:t>易伸缩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2832CB6F-5EF4-46E1-806A-B2A8D1A8D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699" y="3849257"/>
            <a:ext cx="1784350" cy="6540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accent6">
                <a:lumMod val="60000"/>
                <a:lumOff val="40000"/>
              </a:schemeClr>
            </a:outerShdw>
          </a:effectLst>
        </p:spPr>
        <p:txBody>
          <a:bodyPr tIns="92075" bIns="92075" anchor="ctr" anchorCtr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Arial Narrow" pitchFamily="34" charset="0"/>
                <a:ea typeface="仿宋_GB2312" pitchFamily="49" charset="-122"/>
              </a:rPr>
              <a:t>虚拟化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88C49EF-935F-4443-A4F0-B5E268747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999" y="890157"/>
            <a:ext cx="1781175" cy="654050"/>
          </a:xfrm>
          <a:prstGeom prst="rect">
            <a:avLst/>
          </a:prstGeom>
          <a:solidFill>
            <a:schemeClr val="bg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tIns="92075" bIns="92075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2"/>
                </a:solidFill>
                <a:latin typeface="Arial Narrow" panose="020B0606020202030204" pitchFamily="34" charset="0"/>
                <a:ea typeface="仿宋_GB2312" pitchFamily="49" charset="-122"/>
              </a:rPr>
              <a:t>易管理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5B67839-F5EA-42F4-8807-CACE2C5AB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999" y="2090307"/>
            <a:ext cx="1781175" cy="654050"/>
          </a:xfrm>
          <a:prstGeom prst="rect">
            <a:avLst/>
          </a:prstGeom>
          <a:solidFill>
            <a:schemeClr val="bg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tIns="92075" bIns="92075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2"/>
                </a:solidFill>
                <a:latin typeface="Arial Narrow" panose="020B0606020202030204" pitchFamily="34" charset="0"/>
                <a:ea typeface="仿宋_GB2312" pitchFamily="49" charset="-122"/>
              </a:rPr>
              <a:t>灵活性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DC8FCD6-1C06-43AB-8FDA-68A28F18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999" y="3414282"/>
            <a:ext cx="1781175" cy="654050"/>
          </a:xfrm>
          <a:prstGeom prst="rect">
            <a:avLst/>
          </a:prstGeom>
          <a:solidFill>
            <a:schemeClr val="bg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tIns="92075" bIns="92075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2"/>
                </a:solidFill>
                <a:latin typeface="Arial Narrow" panose="020B0606020202030204" pitchFamily="34" charset="0"/>
                <a:ea typeface="仿宋_GB2312" pitchFamily="49" charset="-122"/>
              </a:rPr>
              <a:t>安全性</a:t>
            </a:r>
          </a:p>
        </p:txBody>
      </p:sp>
      <p:cxnSp>
        <p:nvCxnSpPr>
          <p:cNvPr id="19" name="AutoShape 11">
            <a:extLst>
              <a:ext uri="{FF2B5EF4-FFF2-40B4-BE49-F238E27FC236}">
                <a16:creationId xmlns:a16="http://schemas.microsoft.com/office/drawing/2014/main" id="{C616C192-36B3-45FE-BABD-92F8264EA7C4}"/>
              </a:ext>
            </a:extLst>
          </p:cNvPr>
          <p:cNvCxnSpPr>
            <a:cxnSpLocks noChangeShapeType="1"/>
            <a:stCxn id="14" idx="2"/>
          </p:cNvCxnSpPr>
          <p:nvPr/>
        </p:nvCxnSpPr>
        <p:spPr bwMode="auto">
          <a:xfrm>
            <a:off x="5867874" y="982232"/>
            <a:ext cx="0" cy="898525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2">
            <a:extLst>
              <a:ext uri="{FF2B5EF4-FFF2-40B4-BE49-F238E27FC236}">
                <a16:creationId xmlns:a16="http://schemas.microsoft.com/office/drawing/2014/main" id="{FB646FE5-3456-4922-8997-A96345163641}"/>
              </a:ext>
            </a:extLst>
          </p:cNvPr>
          <p:cNvCxnSpPr>
            <a:cxnSpLocks noChangeShapeType="1"/>
            <a:stCxn id="16" idx="1"/>
          </p:cNvCxnSpPr>
          <p:nvPr/>
        </p:nvCxnSpPr>
        <p:spPr bwMode="auto">
          <a:xfrm flipH="1">
            <a:off x="6490174" y="1217182"/>
            <a:ext cx="1139825" cy="822325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3">
            <a:extLst>
              <a:ext uri="{FF2B5EF4-FFF2-40B4-BE49-F238E27FC236}">
                <a16:creationId xmlns:a16="http://schemas.microsoft.com/office/drawing/2014/main" id="{562043D5-0F74-419B-89DD-04EABEA7F6D2}"/>
              </a:ext>
            </a:extLst>
          </p:cNvPr>
          <p:cNvCxnSpPr>
            <a:cxnSpLocks noChangeShapeType="1"/>
            <a:stCxn id="18" idx="1"/>
          </p:cNvCxnSpPr>
          <p:nvPr/>
        </p:nvCxnSpPr>
        <p:spPr bwMode="auto">
          <a:xfrm flipH="1" flipV="1">
            <a:off x="6490174" y="2791982"/>
            <a:ext cx="1139825" cy="949325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4">
            <a:extLst>
              <a:ext uri="{FF2B5EF4-FFF2-40B4-BE49-F238E27FC236}">
                <a16:creationId xmlns:a16="http://schemas.microsoft.com/office/drawing/2014/main" id="{2EEF56AC-16EC-40E4-BBDF-CF3219096793}"/>
              </a:ext>
            </a:extLst>
          </p:cNvPr>
          <p:cNvCxnSpPr>
            <a:cxnSpLocks noChangeShapeType="1"/>
            <a:stCxn id="17" idx="1"/>
          </p:cNvCxnSpPr>
          <p:nvPr/>
        </p:nvCxnSpPr>
        <p:spPr bwMode="auto">
          <a:xfrm flipH="1">
            <a:off x="6747349" y="2417332"/>
            <a:ext cx="882650" cy="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5">
            <a:extLst>
              <a:ext uri="{FF2B5EF4-FFF2-40B4-BE49-F238E27FC236}">
                <a16:creationId xmlns:a16="http://schemas.microsoft.com/office/drawing/2014/main" id="{9FF545F4-C96C-47E2-8BF4-405F7ED5913E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867874" y="2950732"/>
            <a:ext cx="0" cy="898525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6">
            <a:extLst>
              <a:ext uri="{FF2B5EF4-FFF2-40B4-BE49-F238E27FC236}">
                <a16:creationId xmlns:a16="http://schemas.microsoft.com/office/drawing/2014/main" id="{448C94C0-25F2-4759-9DAA-4468A979CB6A}"/>
              </a:ext>
            </a:extLst>
          </p:cNvPr>
          <p:cNvCxnSpPr>
            <a:cxnSpLocks noChangeShapeType="1"/>
            <a:stCxn id="13" idx="3"/>
          </p:cNvCxnSpPr>
          <p:nvPr/>
        </p:nvCxnSpPr>
        <p:spPr bwMode="auto">
          <a:xfrm flipV="1">
            <a:off x="4105749" y="2791982"/>
            <a:ext cx="1139825" cy="949325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7">
            <a:extLst>
              <a:ext uri="{FF2B5EF4-FFF2-40B4-BE49-F238E27FC236}">
                <a16:creationId xmlns:a16="http://schemas.microsoft.com/office/drawing/2014/main" id="{6D727B20-FF8E-4B99-B582-8E3BC74F0FF2}"/>
              </a:ext>
            </a:extLst>
          </p:cNvPr>
          <p:cNvCxnSpPr>
            <a:cxnSpLocks noChangeShapeType="1"/>
            <a:stCxn id="11" idx="3"/>
          </p:cNvCxnSpPr>
          <p:nvPr/>
        </p:nvCxnSpPr>
        <p:spPr bwMode="auto">
          <a:xfrm>
            <a:off x="4108924" y="1217182"/>
            <a:ext cx="1136650" cy="822325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8">
            <a:extLst>
              <a:ext uri="{FF2B5EF4-FFF2-40B4-BE49-F238E27FC236}">
                <a16:creationId xmlns:a16="http://schemas.microsoft.com/office/drawing/2014/main" id="{E267DB90-AEB2-486D-B663-BB65864767C7}"/>
              </a:ext>
            </a:extLst>
          </p:cNvPr>
          <p:cNvCxnSpPr>
            <a:cxnSpLocks noChangeShapeType="1"/>
            <a:stCxn id="12" idx="3"/>
          </p:cNvCxnSpPr>
          <p:nvPr/>
        </p:nvCxnSpPr>
        <p:spPr bwMode="auto">
          <a:xfrm>
            <a:off x="4105749" y="2417332"/>
            <a:ext cx="882650" cy="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1E30FFE-DC5E-4AF1-8CAE-BE255A33AC30}"/>
              </a:ext>
            </a:extLst>
          </p:cNvPr>
          <p:cNvSpPr/>
          <p:nvPr/>
        </p:nvSpPr>
        <p:spPr>
          <a:xfrm>
            <a:off x="902301" y="5129301"/>
            <a:ext cx="10601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虚拟化是云计算的关键技术之一，实现云计算必须使用虚拟化技术，实现资源的动态弹性分配。</a:t>
            </a:r>
            <a:r>
              <a:rPr lang="zh-CN" altLang="zh-CN" sz="2400" dirty="0"/>
              <a:t>任何一个云计算管理平台，都是构建在虚拟化管理平台的基础之上的</a:t>
            </a:r>
            <a:endParaRPr lang="zh-CN" altLang="en-US" sz="2400" dirty="0"/>
          </a:p>
        </p:txBody>
      </p:sp>
      <p:sp>
        <p:nvSpPr>
          <p:cNvPr id="28" name="灯片编号占位符 27">
            <a:extLst>
              <a:ext uri="{FF2B5EF4-FFF2-40B4-BE49-F238E27FC236}">
                <a16:creationId xmlns:a16="http://schemas.microsoft.com/office/drawing/2014/main" id="{6D0C5CCE-35DB-4090-B92D-2539CDBC33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68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C6215-E745-4C35-BE1B-707D8BF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98" y="2669061"/>
            <a:ext cx="9366415" cy="729049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虚拟化是运营商在云计算建设方面的实际应用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0ED16B-C3D9-4B52-AA3E-9249273E5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404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29032C9-C25A-4388-8A09-86D789E5F56F}"/>
              </a:ext>
            </a:extLst>
          </p:cNvPr>
          <p:cNvSpPr/>
          <p:nvPr/>
        </p:nvSpPr>
        <p:spPr>
          <a:xfrm>
            <a:off x="902043" y="2796917"/>
            <a:ext cx="10639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既然虚拟化技术是实现云计算的基础，那么当下的虚拟化是怎么分类的？又有哪些产品呢？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F10DC-FFCB-446E-B662-AA0333C47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791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D771C-F98D-4ADB-9613-40044731CEAB}"/>
              </a:ext>
            </a:extLst>
          </p:cNvPr>
          <p:cNvSpPr/>
          <p:nvPr/>
        </p:nvSpPr>
        <p:spPr>
          <a:xfrm>
            <a:off x="630195" y="1028342"/>
            <a:ext cx="107133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Arial" charset="0"/>
              </a:rPr>
              <a:t>虚拟化技术覆盖多种基础设施，主要技术包括：</a:t>
            </a:r>
            <a:endParaRPr lang="en-US" altLang="zh-CN" sz="2400" dirty="0">
              <a:latin typeface="Arial" charset="0"/>
            </a:endParaRPr>
          </a:p>
          <a:p>
            <a:pPr>
              <a:defRPr/>
            </a:pPr>
            <a:endParaRPr lang="en-US" altLang="zh-CN" sz="2400" dirty="0">
              <a:latin typeface="Arial" charset="0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Arial" charset="0"/>
              </a:rPr>
              <a:t>服务器虚拟化：产品代表（</a:t>
            </a:r>
            <a:r>
              <a:rPr lang="en-US" altLang="zh-CN" sz="2400" b="1" dirty="0" err="1">
                <a:solidFill>
                  <a:srgbClr val="FF0000"/>
                </a:solidFill>
                <a:latin typeface="Arial" charset="0"/>
              </a:rPr>
              <a:t>Vmware</a:t>
            </a:r>
            <a:r>
              <a:rPr lang="en-US" altLang="zh-CN" sz="2400" b="1" dirty="0">
                <a:solidFill>
                  <a:srgbClr val="FF0000"/>
                </a:solidFill>
                <a:latin typeface="Arial" charset="0"/>
              </a:rPr>
              <a:t> vSphere</a:t>
            </a:r>
            <a:r>
              <a:rPr lang="zh-CN" altLang="en-US" sz="2400" dirty="0">
                <a:latin typeface="Arial" charset="0"/>
              </a:rPr>
              <a:t>，</a:t>
            </a:r>
            <a:r>
              <a:rPr lang="en-US" altLang="zh-CN" sz="2400" dirty="0">
                <a:latin typeface="Arial" charset="0"/>
              </a:rPr>
              <a:t>Citrix </a:t>
            </a:r>
            <a:r>
              <a:rPr lang="en-US" altLang="zh-CN" sz="2400" dirty="0" err="1">
                <a:latin typeface="Arial" charset="0"/>
              </a:rPr>
              <a:t>Xenserver</a:t>
            </a:r>
            <a:r>
              <a:rPr lang="zh-CN" altLang="en-US" sz="2400" dirty="0">
                <a:latin typeface="Arial" charset="0"/>
              </a:rPr>
              <a:t>，</a:t>
            </a:r>
            <a:r>
              <a:rPr lang="en-US" altLang="zh-CN" sz="2400" dirty="0">
                <a:latin typeface="Arial" charset="0"/>
              </a:rPr>
              <a:t>Microsoft Hyper-V </a:t>
            </a:r>
            <a:r>
              <a:rPr lang="zh-CN" altLang="en-US" sz="2400" dirty="0">
                <a:latin typeface="Arial" charset="0"/>
              </a:rPr>
              <a:t>，开源的</a:t>
            </a:r>
            <a:r>
              <a:rPr lang="en-US" altLang="zh-CN" sz="2400" dirty="0">
                <a:latin typeface="Arial" charset="0"/>
              </a:rPr>
              <a:t>Xen</a:t>
            </a:r>
            <a:r>
              <a:rPr lang="zh-CN" altLang="en-US" sz="2400" dirty="0">
                <a:latin typeface="Arial" charset="0"/>
              </a:rPr>
              <a:t>，</a:t>
            </a:r>
            <a:r>
              <a:rPr lang="en-US" altLang="zh-CN" sz="2400" dirty="0" err="1">
                <a:latin typeface="Arial" charset="0"/>
              </a:rPr>
              <a:t>Redhat</a:t>
            </a:r>
            <a:r>
              <a:rPr lang="en-US" altLang="zh-CN" sz="2400" dirty="0">
                <a:latin typeface="Arial" charset="0"/>
              </a:rPr>
              <a:t> KVM</a:t>
            </a:r>
            <a:r>
              <a:rPr lang="zh-CN" altLang="en-US" sz="2400" dirty="0">
                <a:latin typeface="Arial" charset="0"/>
              </a:rPr>
              <a:t>）</a:t>
            </a:r>
            <a:endParaRPr lang="en-US" altLang="zh-CN" sz="2400" dirty="0">
              <a:latin typeface="Arial" charset="0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endParaRPr lang="en-US" altLang="zh-CN" sz="2400" dirty="0">
              <a:latin typeface="Arial" charset="0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Arial" charset="0"/>
              </a:rPr>
              <a:t>桌面虚拟化</a:t>
            </a:r>
            <a:r>
              <a:rPr lang="en-US" altLang="zh-CN" sz="2400" dirty="0">
                <a:latin typeface="Arial" charset="0"/>
              </a:rPr>
              <a:t>: </a:t>
            </a:r>
            <a:r>
              <a:rPr lang="zh-CN" altLang="en-US" sz="2400" dirty="0">
                <a:latin typeface="Arial" charset="0"/>
              </a:rPr>
              <a:t>产品代表（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</a:rPr>
              <a:t>华为</a:t>
            </a:r>
            <a:r>
              <a:rPr lang="en-US" altLang="zh-CN" sz="2400" b="1" dirty="0" err="1">
                <a:solidFill>
                  <a:srgbClr val="FF0000"/>
                </a:solidFill>
                <a:latin typeface="Arial" charset="0"/>
              </a:rPr>
              <a:t>FusionCloud</a:t>
            </a:r>
            <a:r>
              <a:rPr lang="en-US" altLang="zh-CN" sz="24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zh-CN" altLang="en-US" sz="2400" dirty="0">
                <a:latin typeface="Arial" charset="0"/>
              </a:rPr>
              <a:t>，</a:t>
            </a:r>
            <a:r>
              <a:rPr lang="en-US" altLang="zh-CN" sz="2400" dirty="0" err="1">
                <a:latin typeface="Arial" charset="0"/>
              </a:rPr>
              <a:t>Vmware</a:t>
            </a:r>
            <a:r>
              <a:rPr lang="en-US" altLang="zh-CN" sz="2400" dirty="0">
                <a:latin typeface="Arial" charset="0"/>
              </a:rPr>
              <a:t> View</a:t>
            </a:r>
            <a:r>
              <a:rPr lang="zh-CN" altLang="en-US" sz="2400" dirty="0">
                <a:latin typeface="Arial" charset="0"/>
              </a:rPr>
              <a:t>，</a:t>
            </a:r>
            <a:r>
              <a:rPr lang="en-US" altLang="zh-CN" sz="2400" dirty="0">
                <a:latin typeface="Arial" charset="0"/>
              </a:rPr>
              <a:t>Citrix </a:t>
            </a:r>
            <a:r>
              <a:rPr lang="en-US" altLang="zh-CN" sz="2400" dirty="0" err="1">
                <a:latin typeface="Arial" charset="0"/>
              </a:rPr>
              <a:t>Xendesktop</a:t>
            </a:r>
            <a:r>
              <a:rPr lang="zh-CN" altLang="en-US" sz="2400" dirty="0">
                <a:latin typeface="Arial" charset="0"/>
              </a:rPr>
              <a:t>，</a:t>
            </a:r>
            <a:r>
              <a:rPr lang="en-US" altLang="zh-CN" sz="2400" dirty="0">
                <a:latin typeface="Arial" charset="0"/>
              </a:rPr>
              <a:t>Microsoft VDA</a:t>
            </a:r>
            <a:r>
              <a:rPr lang="zh-CN" altLang="en-US" sz="2400" dirty="0">
                <a:latin typeface="Arial" charset="0"/>
              </a:rPr>
              <a:t>，）</a:t>
            </a:r>
            <a:endParaRPr lang="en-US" altLang="zh-CN" sz="2400" dirty="0">
              <a:latin typeface="Arial" charset="0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endParaRPr lang="en-US" altLang="zh-CN" sz="2400" dirty="0">
              <a:latin typeface="Arial" charset="0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Arial" charset="0"/>
              </a:rPr>
              <a:t>应用虚拟化</a:t>
            </a:r>
            <a:r>
              <a:rPr lang="en-US" altLang="zh-CN" sz="2400" dirty="0">
                <a:latin typeface="Arial" charset="0"/>
              </a:rPr>
              <a:t>:</a:t>
            </a:r>
            <a:r>
              <a:rPr lang="zh-CN" altLang="en-US" sz="2400" dirty="0">
                <a:latin typeface="Arial" charset="0"/>
              </a:rPr>
              <a:t>代表产品（</a:t>
            </a:r>
            <a:r>
              <a:rPr lang="en-US" altLang="zh-CN" sz="2400" dirty="0">
                <a:latin typeface="Arial" charset="0"/>
              </a:rPr>
              <a:t>Citrix XenApp</a:t>
            </a:r>
            <a:r>
              <a:rPr lang="zh-CN" altLang="en-US" sz="2400" dirty="0">
                <a:latin typeface="Arial" charset="0"/>
              </a:rPr>
              <a:t>，</a:t>
            </a:r>
            <a:r>
              <a:rPr lang="en-US" altLang="zh-CN" sz="2400" dirty="0">
                <a:latin typeface="Arial" charset="0"/>
              </a:rPr>
              <a:t> Microsoft RemoteApp</a:t>
            </a:r>
            <a:r>
              <a:rPr lang="zh-CN" altLang="en-US" sz="2400" dirty="0">
                <a:latin typeface="Arial" charset="0"/>
              </a:rPr>
              <a:t>）</a:t>
            </a:r>
            <a:endParaRPr lang="en-US" altLang="zh-CN" sz="2400" dirty="0">
              <a:latin typeface="Arial" charset="0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endParaRPr lang="en-US" altLang="zh-CN" sz="2400" dirty="0">
              <a:latin typeface="Arial" charset="0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Arial" charset="0"/>
              </a:rPr>
              <a:t>存储虚拟化</a:t>
            </a:r>
            <a:endParaRPr lang="en-US" altLang="zh-CN" sz="2000" dirty="0">
              <a:latin typeface="Arial" charset="0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Arial" charset="0"/>
              </a:rPr>
              <a:t>网络虚拟化 </a:t>
            </a:r>
            <a:r>
              <a:rPr lang="en-US" altLang="zh-CN" sz="2000" dirty="0">
                <a:latin typeface="Arial" charset="0"/>
              </a:rPr>
              <a:t>(VPN)</a:t>
            </a: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Arial" charset="0"/>
              </a:rPr>
              <a:t>针对虚拟化技术的安全、监控、备份、容灾技术</a:t>
            </a:r>
            <a:r>
              <a:rPr lang="en-US" altLang="zh-CN" sz="2000" dirty="0">
                <a:latin typeface="Arial" charset="0"/>
              </a:rPr>
              <a:t>(</a:t>
            </a:r>
            <a:r>
              <a:rPr lang="en-US" altLang="zh-CN" sz="2000" dirty="0" err="1">
                <a:latin typeface="Arial" charset="0"/>
              </a:rPr>
              <a:t>vShield</a:t>
            </a:r>
            <a:r>
              <a:rPr lang="en-US" altLang="zh-CN" sz="2000" dirty="0">
                <a:latin typeface="Arial" charset="0"/>
              </a:rPr>
              <a:t> Endpoint ,</a:t>
            </a:r>
            <a:r>
              <a:rPr lang="en-US" altLang="zh-CN" sz="2000" dirty="0" err="1">
                <a:latin typeface="Arial" charset="0"/>
              </a:rPr>
              <a:t>vFoglight</a:t>
            </a:r>
            <a:r>
              <a:rPr lang="en-US" altLang="zh-CN" sz="2000" dirty="0">
                <a:latin typeface="Arial" charset="0"/>
              </a:rPr>
              <a:t> ,</a:t>
            </a:r>
            <a:r>
              <a:rPr lang="en-US" altLang="zh-CN" sz="2000" dirty="0" err="1">
                <a:latin typeface="Arial" charset="0"/>
              </a:rPr>
              <a:t>vRanger</a:t>
            </a:r>
            <a:r>
              <a:rPr lang="en-US" altLang="zh-CN" sz="2000" dirty="0">
                <a:latin typeface="Arial" charset="0"/>
              </a:rPr>
              <a:t> ,</a:t>
            </a:r>
            <a:r>
              <a:rPr lang="en-US" altLang="zh-CN" sz="2000" dirty="0" err="1">
                <a:latin typeface="Arial" charset="0"/>
              </a:rPr>
              <a:t>Vmware</a:t>
            </a:r>
            <a:r>
              <a:rPr lang="en-US" altLang="zh-CN" sz="2000" dirty="0">
                <a:latin typeface="Arial" charset="0"/>
              </a:rPr>
              <a:t> SRM)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8EE2F-72F6-4C9F-8CAC-DDEEC9EA9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65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CDC833-22DF-4DE7-B8E7-E56AE6D49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61FDB69-B4E0-4B33-AA56-AA82ED7F4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150" y="807475"/>
            <a:ext cx="72691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服务器虚拟化：</a:t>
            </a:r>
            <a:endParaRPr lang="en-US" altLang="zh-CN" sz="2400" b="1" dirty="0"/>
          </a:p>
          <a:p>
            <a:pPr eaLnBrk="1" hangingPunct="1"/>
            <a:endParaRPr lang="en-US" altLang="zh-CN" sz="2400" b="1" dirty="0"/>
          </a:p>
          <a:p>
            <a:pPr eaLnBrk="1" hangingPunct="1"/>
            <a:endParaRPr lang="en-US" altLang="zh-CN" sz="2400" b="1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7E32ABD5-BD60-44BA-8219-9A7A93D006AF}"/>
              </a:ext>
            </a:extLst>
          </p:cNvPr>
          <p:cNvGrpSpPr>
            <a:grpSpLocks/>
          </p:cNvGrpSpPr>
          <p:nvPr/>
        </p:nvGrpSpPr>
        <p:grpSpPr bwMode="auto">
          <a:xfrm>
            <a:off x="1521813" y="2009212"/>
            <a:ext cx="8229600" cy="3475599"/>
            <a:chOff x="336" y="984"/>
            <a:chExt cx="4992" cy="2089"/>
          </a:xfrm>
        </p:grpSpPr>
        <p:pic>
          <p:nvPicPr>
            <p:cNvPr id="7" name="Picture 4" descr="ESX 2D architecture">
              <a:extLst>
                <a:ext uri="{FF2B5EF4-FFF2-40B4-BE49-F238E27FC236}">
                  <a16:creationId xmlns:a16="http://schemas.microsoft.com/office/drawing/2014/main" id="{2CD22476-E691-48F7-840B-289AABD21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984"/>
              <a:ext cx="2208" cy="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9B69EBA0-1E97-4EF1-8F38-97CFA7028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140"/>
              <a:ext cx="1824" cy="1596"/>
            </a:xfrm>
            <a:prstGeom prst="wedgeRoundRectCallout">
              <a:avLst>
                <a:gd name="adj1" fmla="val 95722"/>
                <a:gd name="adj2" fmla="val -20426"/>
                <a:gd name="adj3" fmla="val 16667"/>
              </a:avLst>
            </a:prstGeom>
            <a:noFill/>
            <a:ln w="25400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AF2D5167-F52C-403B-9A65-7578F57DA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" y="1080"/>
              <a:ext cx="1031" cy="1068"/>
            </a:xfrm>
            <a:prstGeom prst="roundRect">
              <a:avLst>
                <a:gd name="adj" fmla="val 9699"/>
              </a:avLst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4DC9BB27-2331-4297-8CF7-E27130E840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44323">
              <a:off x="2640" y="1476"/>
              <a:ext cx="576" cy="336"/>
            </a:xfrm>
            <a:prstGeom prst="rightArrow">
              <a:avLst>
                <a:gd name="adj1" fmla="val 50000"/>
                <a:gd name="adj2" fmla="val 42857"/>
              </a:avLst>
            </a:prstGeom>
            <a:solidFill>
              <a:srgbClr val="99CCFF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11" name="Rectangle 8">
            <a:extLst>
              <a:ext uri="{FF2B5EF4-FFF2-40B4-BE49-F238E27FC236}">
                <a16:creationId xmlns:a16="http://schemas.microsoft.com/office/drawing/2014/main" id="{50C4F078-3713-45C2-87E8-5A2AA7E83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613" y="1523438"/>
            <a:ext cx="3200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zh-CN" altLang="en-US" sz="2400"/>
              <a:t>虚拟化前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A292B8F-B3D0-46B0-B741-3022A15F5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813" y="1523438"/>
            <a:ext cx="36576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zh-CN" altLang="en-US" sz="2400"/>
              <a:t>虚拟化后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75BABE-74FC-4781-A7F0-FDA6B756B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011" y="5051656"/>
            <a:ext cx="41148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4950" indent="-234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7000"/>
              </a:lnSpc>
              <a:buClr>
                <a:schemeClr val="tx2"/>
              </a:buClr>
              <a:buSzPct val="80000"/>
              <a:buFontTx/>
              <a:buChar char="•"/>
            </a:pPr>
            <a:r>
              <a:rPr lang="zh-CN" altLang="en-US" dirty="0"/>
              <a:t>软件必须与硬件相结合</a:t>
            </a:r>
          </a:p>
          <a:p>
            <a:pPr eaLnBrk="1" hangingPunct="1">
              <a:lnSpc>
                <a:spcPct val="87000"/>
              </a:lnSpc>
              <a:buClr>
                <a:schemeClr val="tx2"/>
              </a:buClr>
              <a:buSzPct val="80000"/>
              <a:buFontTx/>
              <a:buChar char="•"/>
            </a:pPr>
            <a:r>
              <a:rPr lang="zh-CN" altLang="en-US" dirty="0"/>
              <a:t>每台机器上只有单一的操作系统镜像</a:t>
            </a:r>
          </a:p>
          <a:p>
            <a:pPr eaLnBrk="1" hangingPunct="1">
              <a:lnSpc>
                <a:spcPct val="87000"/>
              </a:lnSpc>
              <a:buClr>
                <a:schemeClr val="tx2"/>
              </a:buClr>
              <a:buSzPct val="80000"/>
              <a:buFontTx/>
              <a:buChar char="•"/>
            </a:pPr>
            <a:r>
              <a:rPr lang="zh-CN" altLang="en-US" dirty="0"/>
              <a:t>每个操作系统只有一个应用程序负载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622C6-8B1D-4CB2-BE90-393C7BF20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398" y="5543549"/>
            <a:ext cx="3124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4950" indent="-234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7000"/>
              </a:lnSpc>
              <a:buClr>
                <a:schemeClr val="tx2"/>
              </a:buClr>
              <a:buSzPct val="80000"/>
              <a:buFontTx/>
              <a:buChar char="•"/>
            </a:pPr>
            <a:r>
              <a:rPr lang="zh-CN" altLang="en-US" dirty="0"/>
              <a:t>每台机器上有多个负载</a:t>
            </a:r>
          </a:p>
          <a:p>
            <a:pPr eaLnBrk="1" hangingPunct="1">
              <a:lnSpc>
                <a:spcPct val="87000"/>
              </a:lnSpc>
              <a:buClr>
                <a:schemeClr val="tx2"/>
              </a:buClr>
              <a:buSzPct val="80000"/>
              <a:buFontTx/>
              <a:buChar char="•"/>
            </a:pPr>
            <a:r>
              <a:rPr lang="zh-CN" altLang="en-US" dirty="0"/>
              <a:t>软件相对于硬件独立</a:t>
            </a:r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913E3848-3347-4702-B3D9-28D5A0074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212" y="2277499"/>
            <a:ext cx="2022517" cy="3714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zh-CN" altLang="en-US" sz="2000" b="1" dirty="0">
                <a:solidFill>
                  <a:schemeClr val="accent1"/>
                </a:solidFill>
              </a:rPr>
              <a:t>未更改过的应用</a:t>
            </a:r>
          </a:p>
        </p:txBody>
      </p:sp>
      <p:sp>
        <p:nvSpPr>
          <p:cNvPr id="16" name="AutoShape 15">
            <a:extLst>
              <a:ext uri="{FF2B5EF4-FFF2-40B4-BE49-F238E27FC236}">
                <a16:creationId xmlns:a16="http://schemas.microsoft.com/office/drawing/2014/main" id="{00198976-5376-439A-9F6E-2C0C76903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212" y="2810900"/>
            <a:ext cx="2420817" cy="3508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zh-CN" altLang="en-US" sz="2000" b="1" dirty="0">
                <a:solidFill>
                  <a:schemeClr val="accent1"/>
                </a:solidFill>
              </a:rPr>
              <a:t>未更改过的操作系统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BDAF51D2-48B2-40A8-A502-7C19C47CD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212" y="3323662"/>
            <a:ext cx="2022517" cy="3159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zh-CN" altLang="en-US" sz="2000" b="1" dirty="0">
                <a:solidFill>
                  <a:schemeClr val="accent1"/>
                </a:solidFill>
              </a:rPr>
              <a:t>虚拟硬件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C903430-DC36-4E25-A6B2-532BECD48A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8413" y="2466413"/>
            <a:ext cx="304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EDB90E30-5B61-4DD7-9E25-BDBC928E2E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8413" y="2999813"/>
            <a:ext cx="304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33F5122D-EB0E-4B75-8B74-482D11B1C2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8413" y="3457013"/>
            <a:ext cx="304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" name="组合 17">
            <a:extLst>
              <a:ext uri="{FF2B5EF4-FFF2-40B4-BE49-F238E27FC236}">
                <a16:creationId xmlns:a16="http://schemas.microsoft.com/office/drawing/2014/main" id="{5C8293C8-70DF-433A-A888-3B1C0919F6CC}"/>
              </a:ext>
            </a:extLst>
          </p:cNvPr>
          <p:cNvGrpSpPr>
            <a:grpSpLocks/>
          </p:cNvGrpSpPr>
          <p:nvPr/>
        </p:nvGrpSpPr>
        <p:grpSpPr bwMode="auto">
          <a:xfrm>
            <a:off x="1788513" y="2304488"/>
            <a:ext cx="2143125" cy="2287587"/>
            <a:chOff x="857224" y="2593982"/>
            <a:chExt cx="1719262" cy="1835150"/>
          </a:xfrm>
        </p:grpSpPr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C2C45A94-5DAB-432B-AAEE-AA998767F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4" y="3197232"/>
              <a:ext cx="1719262" cy="1231900"/>
            </a:xfrm>
            <a:prstGeom prst="roundRect">
              <a:avLst>
                <a:gd name="adj" fmla="val 491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ja-JP" altLang="en-US" sz="1000" b="1">
                <a:solidFill>
                  <a:schemeClr val="bg1"/>
                </a:solidFill>
                <a:latin typeface="Myriad Pro"/>
                <a:ea typeface="MS PGothic" panose="020B0600070205080204" pitchFamily="34" charset="-128"/>
              </a:endParaRPr>
            </a:p>
          </p:txBody>
        </p:sp>
        <p:sp>
          <p:nvSpPr>
            <p:cNvPr id="23" name="AutoShape 17">
              <a:extLst>
                <a:ext uri="{FF2B5EF4-FFF2-40B4-BE49-F238E27FC236}">
                  <a16:creationId xmlns:a16="http://schemas.microsoft.com/office/drawing/2014/main" id="{DA528DB9-0023-4C6E-B978-47245AB5A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4" y="2593982"/>
              <a:ext cx="1719262" cy="1000125"/>
            </a:xfrm>
            <a:prstGeom prst="roundRect">
              <a:avLst>
                <a:gd name="adj" fmla="val 491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ja-JP" altLang="en-US" sz="1000" b="1">
                <a:solidFill>
                  <a:schemeClr val="bg1"/>
                </a:solidFill>
                <a:latin typeface="Myriad Pro"/>
                <a:ea typeface="MS PGothic" panose="020B0600070205080204" pitchFamily="34" charset="-128"/>
              </a:endParaRPr>
            </a:p>
          </p:txBody>
        </p:sp>
        <p:sp>
          <p:nvSpPr>
            <p:cNvPr id="24" name="AutoShape 18">
              <a:extLst>
                <a:ext uri="{FF2B5EF4-FFF2-40B4-BE49-F238E27FC236}">
                  <a16:creationId xmlns:a16="http://schemas.microsoft.com/office/drawing/2014/main" id="{DB4DD358-D7AF-4572-B763-FA5CACB10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024" y="3879857"/>
              <a:ext cx="1616075" cy="500062"/>
            </a:xfrm>
            <a:prstGeom prst="roundRect">
              <a:avLst>
                <a:gd name="adj" fmla="val 849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600">
                <a:ea typeface="MS PGothic" panose="020B0600070205080204" pitchFamily="34" charset="-128"/>
              </a:endParaRPr>
            </a:p>
          </p:txBody>
        </p:sp>
        <p:sp>
          <p:nvSpPr>
            <p:cNvPr id="25" name="AutoShape 19">
              <a:extLst>
                <a:ext uri="{FF2B5EF4-FFF2-40B4-BE49-F238E27FC236}">
                  <a16:creationId xmlns:a16="http://schemas.microsoft.com/office/drawing/2014/main" id="{1FDDFBBE-F839-4190-8EE5-C0FFE7597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11" y="2614619"/>
              <a:ext cx="1616075" cy="557213"/>
            </a:xfrm>
            <a:prstGeom prst="roundRect">
              <a:avLst>
                <a:gd name="adj" fmla="val 849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latin typeface="Myriad Pro"/>
                  <a:ea typeface="MS PGothic" panose="020B0600070205080204" pitchFamily="34" charset="-128"/>
                </a:rPr>
                <a:t>App</a:t>
              </a:r>
              <a:endParaRPr lang="en-US" altLang="ja-JP" sz="2000" b="1">
                <a:solidFill>
                  <a:schemeClr val="bg1"/>
                </a:solidFill>
                <a:latin typeface="Myriad Pro"/>
                <a:ea typeface="MS PGothic" panose="020B0600070205080204" pitchFamily="34" charset="-128"/>
              </a:endParaRPr>
            </a:p>
          </p:txBody>
        </p:sp>
        <p:sp>
          <p:nvSpPr>
            <p:cNvPr id="26" name="AutoShape 20">
              <a:extLst>
                <a:ext uri="{FF2B5EF4-FFF2-40B4-BE49-F238E27FC236}">
                  <a16:creationId xmlns:a16="http://schemas.microsoft.com/office/drawing/2014/main" id="{0CE0C6E7-1A05-433C-A358-212A69D50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36" y="3257556"/>
              <a:ext cx="1620838" cy="560383"/>
            </a:xfrm>
            <a:prstGeom prst="roundRect">
              <a:avLst>
                <a:gd name="adj" fmla="val 8495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ja-JP" sz="1200" b="1">
                  <a:solidFill>
                    <a:schemeClr val="bg1"/>
                  </a:solidFill>
                  <a:latin typeface="Myriad Pro"/>
                  <a:ea typeface="MS PGothic" panose="020B0600070205080204" pitchFamily="34" charset="-128"/>
                </a:rPr>
                <a:t>Operating System</a:t>
              </a:r>
            </a:p>
          </p:txBody>
        </p:sp>
        <p:pic>
          <p:nvPicPr>
            <p:cNvPr id="27" name="Picture 77" descr="Storage_icon_01">
              <a:extLst>
                <a:ext uri="{FF2B5EF4-FFF2-40B4-BE49-F238E27FC236}">
                  <a16:creationId xmlns:a16="http://schemas.microsoft.com/office/drawing/2014/main" id="{562DBAC6-4690-41E0-A6DE-45B7503EA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2286" y="3946532"/>
              <a:ext cx="439738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81" descr="Memory_icon_03">
              <a:extLst>
                <a:ext uri="{FF2B5EF4-FFF2-40B4-BE49-F238E27FC236}">
                  <a16:creationId xmlns:a16="http://schemas.microsoft.com/office/drawing/2014/main" id="{FF6A40EB-7027-4B32-A4C0-2F4D41132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749" y="3954469"/>
              <a:ext cx="3413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85" descr="CPU_icon">
              <a:extLst>
                <a:ext uri="{FF2B5EF4-FFF2-40B4-BE49-F238E27FC236}">
                  <a16:creationId xmlns:a16="http://schemas.microsoft.com/office/drawing/2014/main" id="{A88C1867-76D5-443B-ADC2-394B17791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786" y="3975107"/>
              <a:ext cx="3270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719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72AE6-E19A-4864-A7F6-D16DA28F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113" y="419100"/>
            <a:ext cx="10363200" cy="990600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课程目标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A1B9A-3F38-4803-BAD6-538F57753C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86A735-3410-4637-B5B6-AF07BCB1A714}"/>
              </a:ext>
            </a:extLst>
          </p:cNvPr>
          <p:cNvSpPr txBox="1"/>
          <p:nvPr/>
        </p:nvSpPr>
        <p:spPr>
          <a:xfrm>
            <a:off x="939113" y="2720370"/>
            <a:ext cx="10861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、对运营商的核心系统架构有一个初步印象；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2</a:t>
            </a:r>
            <a:r>
              <a:rPr lang="zh-CN" altLang="en-US" sz="3600" dirty="0"/>
              <a:t>、从实际生产生活的角度，来认识云计算。</a:t>
            </a:r>
          </a:p>
        </p:txBody>
      </p:sp>
    </p:spTree>
    <p:extLst>
      <p:ext uri="{BB962C8B-B14F-4D97-AF65-F5344CB8AC3E}">
        <p14:creationId xmlns:p14="http://schemas.microsoft.com/office/powerpoint/2010/main" val="1220280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65F4C9F3-5F77-4B8C-B92F-7958917BA14D}"/>
              </a:ext>
            </a:extLst>
          </p:cNvPr>
          <p:cNvSpPr txBox="1"/>
          <p:nvPr/>
        </p:nvSpPr>
        <p:spPr>
          <a:xfrm>
            <a:off x="1144293" y="564921"/>
            <a:ext cx="4306903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/>
              <a:t>硬件资源池化，实现共享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B0266C4-95E0-4799-ACB5-B66C5DFC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251" y="5660079"/>
            <a:ext cx="2852737" cy="684213"/>
          </a:xfrm>
          <a:prstGeom prst="roundRect">
            <a:avLst>
              <a:gd name="adj" fmla="val 849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ja-JP" altLang="en-US" sz="1600">
              <a:ea typeface="MS PGothic" panose="020B0600070205080204" pitchFamily="34" charset="-128"/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DC2A63B9-2F82-4981-A9A1-774AADD39CEC}"/>
              </a:ext>
            </a:extLst>
          </p:cNvPr>
          <p:cNvGrpSpPr>
            <a:grpSpLocks/>
          </p:cNvGrpSpPr>
          <p:nvPr/>
        </p:nvGrpSpPr>
        <p:grpSpPr bwMode="auto">
          <a:xfrm>
            <a:off x="7500563" y="5807717"/>
            <a:ext cx="2438400" cy="390525"/>
            <a:chOff x="3744" y="3309"/>
            <a:chExt cx="1536" cy="246"/>
          </a:xfrm>
        </p:grpSpPr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C4713FA5-2F20-405C-8A3E-46C27D06E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432"/>
              <a:ext cx="1536" cy="0"/>
            </a:xfrm>
            <a:prstGeom prst="line">
              <a:avLst/>
            </a:prstGeom>
            <a:noFill/>
            <a:ln w="28575">
              <a:solidFill>
                <a:srgbClr val="323232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8AF9CD1F-C2D2-40CE-B45F-8F59B3D2D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" y="3432"/>
              <a:ext cx="0" cy="120"/>
            </a:xfrm>
            <a:prstGeom prst="line">
              <a:avLst/>
            </a:prstGeom>
            <a:noFill/>
            <a:ln w="28575">
              <a:solidFill>
                <a:srgbClr val="323232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4931BD7E-BA07-481A-9268-888D1B6B1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3" y="3312"/>
              <a:ext cx="0" cy="120"/>
            </a:xfrm>
            <a:prstGeom prst="line">
              <a:avLst/>
            </a:prstGeom>
            <a:noFill/>
            <a:ln w="28575">
              <a:solidFill>
                <a:srgbClr val="323232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BA381E2A-20FB-4A55-A38B-47F187999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84"/>
              <a:ext cx="96" cy="9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ja-JP" altLang="en-US" sz="1600"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3147F1BF-EF21-4EB3-B100-D632A6F4CE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184" y="3384"/>
              <a:ext cx="96" cy="9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ja-JP" altLang="en-US" sz="1600"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48F00950-7781-4F67-BBF5-44ABA57067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99" y="3309"/>
              <a:ext cx="96" cy="9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ja-JP" altLang="en-US" sz="1600"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CF6C5AE0-5DBA-46E0-94DB-4FC49D9AC5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914" y="3459"/>
              <a:ext cx="96" cy="9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ja-JP" altLang="en-US" sz="1600"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15" name="Group 11">
            <a:extLst>
              <a:ext uri="{FF2B5EF4-FFF2-40B4-BE49-F238E27FC236}">
                <a16:creationId xmlns:a16="http://schemas.microsoft.com/office/drawing/2014/main" id="{8E0CCACC-005B-4EC7-9570-573AAEB5AAD0}"/>
              </a:ext>
            </a:extLst>
          </p:cNvPr>
          <p:cNvGrpSpPr>
            <a:grpSpLocks/>
          </p:cNvGrpSpPr>
          <p:nvPr/>
        </p:nvGrpSpPr>
        <p:grpSpPr bwMode="auto">
          <a:xfrm>
            <a:off x="2963568" y="3779450"/>
            <a:ext cx="1630363" cy="2244725"/>
            <a:chOff x="1104" y="2008"/>
            <a:chExt cx="1027" cy="1414"/>
          </a:xfrm>
        </p:grpSpPr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61B59209-E7DF-4603-B750-67CD7E91A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08"/>
              <a:ext cx="10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B59A0CA9-05D0-405A-956A-5C0A7E887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422"/>
              <a:ext cx="10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4F9A3382-16AE-4E77-A5E4-8BDFFE51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08"/>
              <a:ext cx="0" cy="141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AutoShape 15">
            <a:extLst>
              <a:ext uri="{FF2B5EF4-FFF2-40B4-BE49-F238E27FC236}">
                <a16:creationId xmlns:a16="http://schemas.microsoft.com/office/drawing/2014/main" id="{665599A5-380D-403C-A32E-3157C3039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06" y="2828538"/>
            <a:ext cx="1719262" cy="1231900"/>
          </a:xfrm>
          <a:prstGeom prst="roundRect">
            <a:avLst>
              <a:gd name="adj" fmla="val 491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ja-JP" altLang="en-US" sz="1000" b="1">
              <a:solidFill>
                <a:schemeClr val="bg1"/>
              </a:solidFill>
              <a:latin typeface="Myriad Pro"/>
              <a:ea typeface="MS PGothic" panose="020B0600070205080204" pitchFamily="34" charset="-128"/>
            </a:endParaRPr>
          </a:p>
        </p:txBody>
      </p:sp>
      <p:sp>
        <p:nvSpPr>
          <p:cNvPr id="20" name="AutoShape 16">
            <a:extLst>
              <a:ext uri="{FF2B5EF4-FFF2-40B4-BE49-F238E27FC236}">
                <a16:creationId xmlns:a16="http://schemas.microsoft.com/office/drawing/2014/main" id="{E8743BF8-BC09-45A5-85C8-B04825E5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06" y="2866638"/>
            <a:ext cx="1616075" cy="557212"/>
          </a:xfrm>
          <a:prstGeom prst="roundRect">
            <a:avLst>
              <a:gd name="adj" fmla="val 8495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ja-JP" sz="1200" b="1">
                <a:solidFill>
                  <a:schemeClr val="bg1"/>
                </a:solidFill>
                <a:latin typeface="Myriad Pro"/>
                <a:ea typeface="MS PGothic" panose="020B0600070205080204" pitchFamily="34" charset="-128"/>
              </a:rPr>
              <a:t>Operating System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1FB748F6-2DEA-4323-87A7-A1B7EB288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06" y="2225288"/>
            <a:ext cx="1719262" cy="1000125"/>
          </a:xfrm>
          <a:prstGeom prst="roundRect">
            <a:avLst>
              <a:gd name="adj" fmla="val 491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ja-JP" altLang="en-US" sz="1000" b="1">
              <a:solidFill>
                <a:schemeClr val="bg1"/>
              </a:solidFill>
              <a:latin typeface="Myriad Pro"/>
              <a:ea typeface="MS PGothic" panose="020B0600070205080204" pitchFamily="34" charset="-128"/>
            </a:endParaRPr>
          </a:p>
        </p:txBody>
      </p:sp>
      <p:sp>
        <p:nvSpPr>
          <p:cNvPr id="22" name="AutoShape 18">
            <a:extLst>
              <a:ext uri="{FF2B5EF4-FFF2-40B4-BE49-F238E27FC236}">
                <a16:creationId xmlns:a16="http://schemas.microsoft.com/office/drawing/2014/main" id="{F7B95E49-9DEB-4426-B888-1AF690D4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06" y="3511163"/>
            <a:ext cx="1616075" cy="500062"/>
          </a:xfrm>
          <a:prstGeom prst="roundRect">
            <a:avLst>
              <a:gd name="adj" fmla="val 849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ja-JP" altLang="en-US" sz="1600">
              <a:ea typeface="MS PGothic" panose="020B0600070205080204" pitchFamily="34" charset="-128"/>
            </a:endParaRPr>
          </a:p>
        </p:txBody>
      </p:sp>
      <p:sp>
        <p:nvSpPr>
          <p:cNvPr id="23" name="AutoShape 19">
            <a:extLst>
              <a:ext uri="{FF2B5EF4-FFF2-40B4-BE49-F238E27FC236}">
                <a16:creationId xmlns:a16="http://schemas.microsoft.com/office/drawing/2014/main" id="{3F68644A-2C3F-410A-BA8F-80ECA0ABD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393" y="2245925"/>
            <a:ext cx="1616075" cy="557213"/>
          </a:xfrm>
          <a:prstGeom prst="roundRect">
            <a:avLst>
              <a:gd name="adj" fmla="val 8495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ja-JP" sz="2000" b="1">
                <a:solidFill>
                  <a:schemeClr val="bg1"/>
                </a:solidFill>
                <a:latin typeface="Myriad Pro"/>
                <a:ea typeface="MS PGothic" panose="020B0600070205080204" pitchFamily="34" charset="-128"/>
              </a:rPr>
              <a:t>Exchange</a:t>
            </a:r>
          </a:p>
        </p:txBody>
      </p:sp>
      <p:sp>
        <p:nvSpPr>
          <p:cNvPr id="24" name="AutoShape 20">
            <a:extLst>
              <a:ext uri="{FF2B5EF4-FFF2-40B4-BE49-F238E27FC236}">
                <a16:creationId xmlns:a16="http://schemas.microsoft.com/office/drawing/2014/main" id="{DA6B25CE-B965-4C1D-B48A-C948998CB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218" y="2888863"/>
            <a:ext cx="1620838" cy="279400"/>
          </a:xfrm>
          <a:prstGeom prst="roundRect">
            <a:avLst>
              <a:gd name="adj" fmla="val 8495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ja-JP" sz="1200" b="1">
                <a:solidFill>
                  <a:schemeClr val="bg1"/>
                </a:solidFill>
                <a:latin typeface="Myriad Pro"/>
                <a:ea typeface="MS PGothic" panose="020B0600070205080204" pitchFamily="34" charset="-128"/>
              </a:rPr>
              <a:t>Operating System</a:t>
            </a:r>
          </a:p>
        </p:txBody>
      </p:sp>
      <p:grpSp>
        <p:nvGrpSpPr>
          <p:cNvPr id="25" name="Group 21">
            <a:extLst>
              <a:ext uri="{FF2B5EF4-FFF2-40B4-BE49-F238E27FC236}">
                <a16:creationId xmlns:a16="http://schemas.microsoft.com/office/drawing/2014/main" id="{0D305EA5-ABD7-412E-BBF8-52B4F0D591C4}"/>
              </a:ext>
            </a:extLst>
          </p:cNvPr>
          <p:cNvGrpSpPr>
            <a:grpSpLocks/>
          </p:cNvGrpSpPr>
          <p:nvPr/>
        </p:nvGrpSpPr>
        <p:grpSpPr bwMode="auto">
          <a:xfrm>
            <a:off x="1634831" y="3233350"/>
            <a:ext cx="1725612" cy="244475"/>
            <a:chOff x="1782" y="662"/>
            <a:chExt cx="2154" cy="268"/>
          </a:xfrm>
        </p:grpSpPr>
        <p:sp>
          <p:nvSpPr>
            <p:cNvPr id="26" name="AutoShape 22">
              <a:extLst>
                <a:ext uri="{FF2B5EF4-FFF2-40B4-BE49-F238E27FC236}">
                  <a16:creationId xmlns:a16="http://schemas.microsoft.com/office/drawing/2014/main" id="{7D433A86-8ADB-4697-B4E1-B5EADD04A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" y="696"/>
              <a:ext cx="2154" cy="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600">
                <a:ea typeface="MS PGothic" panose="020B0600070205080204" pitchFamily="34" charset="-128"/>
              </a:endParaRPr>
            </a:p>
          </p:txBody>
        </p:sp>
        <p:sp>
          <p:nvSpPr>
            <p:cNvPr id="27" name="AutoShape 23">
              <a:extLst>
                <a:ext uri="{FF2B5EF4-FFF2-40B4-BE49-F238E27FC236}">
                  <a16:creationId xmlns:a16="http://schemas.microsoft.com/office/drawing/2014/main" id="{89819F2F-C92C-47FA-8E24-4388E5411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720"/>
              <a:ext cx="2096" cy="153"/>
            </a:xfrm>
            <a:prstGeom prst="roundRect">
              <a:avLst>
                <a:gd name="adj" fmla="val 16667"/>
              </a:avLst>
            </a:prstGeom>
            <a:solidFill>
              <a:srgbClr val="477CAD"/>
            </a:solidFill>
            <a:ln w="22225">
              <a:solidFill>
                <a:srgbClr val="CBEBF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600">
                <a:ea typeface="MS PGothic" panose="020B0600070205080204" pitchFamily="34" charset="-128"/>
              </a:endParaRPr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BC894B7E-2EFA-4B00-9FFC-82B163F39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62"/>
              <a:ext cx="86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 b="1">
                  <a:solidFill>
                    <a:schemeClr val="bg1"/>
                  </a:solidFill>
                  <a:latin typeface="Myriad Pro"/>
                  <a:ea typeface="MS PGothic" panose="020B0600070205080204" pitchFamily="34" charset="-128"/>
                </a:rPr>
                <a:t>虚拟化层</a:t>
              </a:r>
            </a:p>
          </p:txBody>
        </p:sp>
      </p:grpSp>
      <p:sp>
        <p:nvSpPr>
          <p:cNvPr id="29" name="AutoShape 25">
            <a:extLst>
              <a:ext uri="{FF2B5EF4-FFF2-40B4-BE49-F238E27FC236}">
                <a16:creationId xmlns:a16="http://schemas.microsoft.com/office/drawing/2014/main" id="{D3A4E736-366B-4F85-8D98-5FF3F468C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06" y="5063738"/>
            <a:ext cx="1719262" cy="1231900"/>
          </a:xfrm>
          <a:prstGeom prst="roundRect">
            <a:avLst>
              <a:gd name="adj" fmla="val 491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ja-JP" altLang="en-US" sz="1000" b="1">
              <a:solidFill>
                <a:schemeClr val="bg1"/>
              </a:solidFill>
              <a:latin typeface="Myriad Pro"/>
              <a:ea typeface="MS PGothic" panose="020B0600070205080204" pitchFamily="34" charset="-128"/>
            </a:endParaRPr>
          </a:p>
        </p:txBody>
      </p:sp>
      <p:sp>
        <p:nvSpPr>
          <p:cNvPr id="30" name="AutoShape 26">
            <a:extLst>
              <a:ext uri="{FF2B5EF4-FFF2-40B4-BE49-F238E27FC236}">
                <a16:creationId xmlns:a16="http://schemas.microsoft.com/office/drawing/2014/main" id="{2C0C4A28-2549-48BF-8219-2F2FCF7A3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06" y="5101838"/>
            <a:ext cx="1616075" cy="557212"/>
          </a:xfrm>
          <a:prstGeom prst="roundRect">
            <a:avLst>
              <a:gd name="adj" fmla="val 8495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ja-JP" sz="1200" b="1">
                <a:solidFill>
                  <a:schemeClr val="bg1"/>
                </a:solidFill>
                <a:latin typeface="Myriad Pro"/>
                <a:ea typeface="MS PGothic" panose="020B0600070205080204" pitchFamily="34" charset="-128"/>
              </a:rPr>
              <a:t>Operating System</a:t>
            </a:r>
          </a:p>
        </p:txBody>
      </p:sp>
      <p:sp>
        <p:nvSpPr>
          <p:cNvPr id="31" name="AutoShape 27">
            <a:extLst>
              <a:ext uri="{FF2B5EF4-FFF2-40B4-BE49-F238E27FC236}">
                <a16:creationId xmlns:a16="http://schemas.microsoft.com/office/drawing/2014/main" id="{8214A158-6DAF-4F2A-87F2-19C8A0FE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06" y="4460488"/>
            <a:ext cx="1719262" cy="1000125"/>
          </a:xfrm>
          <a:prstGeom prst="roundRect">
            <a:avLst>
              <a:gd name="adj" fmla="val 491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ja-JP" altLang="en-US" sz="1000" b="1">
              <a:solidFill>
                <a:schemeClr val="bg1"/>
              </a:solidFill>
              <a:latin typeface="Myriad Pro"/>
              <a:ea typeface="MS PGothic" panose="020B0600070205080204" pitchFamily="34" charset="-128"/>
            </a:endParaRPr>
          </a:p>
        </p:txBody>
      </p:sp>
      <p:sp>
        <p:nvSpPr>
          <p:cNvPr id="32" name="AutoShape 28">
            <a:extLst>
              <a:ext uri="{FF2B5EF4-FFF2-40B4-BE49-F238E27FC236}">
                <a16:creationId xmlns:a16="http://schemas.microsoft.com/office/drawing/2014/main" id="{D7798567-D426-4C04-BE55-4657F2D68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06" y="5746363"/>
            <a:ext cx="1616075" cy="500062"/>
          </a:xfrm>
          <a:prstGeom prst="roundRect">
            <a:avLst>
              <a:gd name="adj" fmla="val 849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ja-JP" altLang="en-US" sz="1600">
              <a:ea typeface="MS PGothic" panose="020B0600070205080204" pitchFamily="34" charset="-128"/>
            </a:endParaRPr>
          </a:p>
        </p:txBody>
      </p:sp>
      <p:sp>
        <p:nvSpPr>
          <p:cNvPr id="33" name="AutoShape 29">
            <a:extLst>
              <a:ext uri="{FF2B5EF4-FFF2-40B4-BE49-F238E27FC236}">
                <a16:creationId xmlns:a16="http://schemas.microsoft.com/office/drawing/2014/main" id="{55EA0B62-C83E-4D2F-A31E-C62371185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393" y="4481125"/>
            <a:ext cx="1616075" cy="557213"/>
          </a:xfrm>
          <a:prstGeom prst="roundRect">
            <a:avLst>
              <a:gd name="adj" fmla="val 8495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ja-JP" sz="2000" b="1">
                <a:solidFill>
                  <a:schemeClr val="bg1"/>
                </a:solidFill>
                <a:latin typeface="Myriad Pro"/>
                <a:ea typeface="MS PGothic" panose="020B0600070205080204" pitchFamily="34" charset="-128"/>
              </a:rPr>
              <a:t>VPN</a:t>
            </a:r>
          </a:p>
        </p:txBody>
      </p:sp>
      <p:sp>
        <p:nvSpPr>
          <p:cNvPr id="34" name="AutoShape 30">
            <a:extLst>
              <a:ext uri="{FF2B5EF4-FFF2-40B4-BE49-F238E27FC236}">
                <a16:creationId xmlns:a16="http://schemas.microsoft.com/office/drawing/2014/main" id="{458D5F17-1288-458E-9A72-D5EE20D68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218" y="5124063"/>
            <a:ext cx="1620838" cy="279400"/>
          </a:xfrm>
          <a:prstGeom prst="roundRect">
            <a:avLst>
              <a:gd name="adj" fmla="val 8495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ja-JP" sz="1200" b="1">
                <a:solidFill>
                  <a:schemeClr val="bg1"/>
                </a:solidFill>
                <a:latin typeface="Myriad Pro"/>
                <a:ea typeface="MS PGothic" panose="020B0600070205080204" pitchFamily="34" charset="-128"/>
              </a:rPr>
              <a:t>Operating System</a:t>
            </a:r>
          </a:p>
        </p:txBody>
      </p:sp>
      <p:grpSp>
        <p:nvGrpSpPr>
          <p:cNvPr id="35" name="Group 31">
            <a:extLst>
              <a:ext uri="{FF2B5EF4-FFF2-40B4-BE49-F238E27FC236}">
                <a16:creationId xmlns:a16="http://schemas.microsoft.com/office/drawing/2014/main" id="{7F92320A-9E82-495C-86A0-1E12758C3637}"/>
              </a:ext>
            </a:extLst>
          </p:cNvPr>
          <p:cNvGrpSpPr>
            <a:grpSpLocks/>
          </p:cNvGrpSpPr>
          <p:nvPr/>
        </p:nvGrpSpPr>
        <p:grpSpPr bwMode="auto">
          <a:xfrm>
            <a:off x="1634831" y="5468550"/>
            <a:ext cx="1725612" cy="244475"/>
            <a:chOff x="1782" y="662"/>
            <a:chExt cx="2154" cy="268"/>
          </a:xfrm>
        </p:grpSpPr>
        <p:sp>
          <p:nvSpPr>
            <p:cNvPr id="36" name="AutoShape 32">
              <a:extLst>
                <a:ext uri="{FF2B5EF4-FFF2-40B4-BE49-F238E27FC236}">
                  <a16:creationId xmlns:a16="http://schemas.microsoft.com/office/drawing/2014/main" id="{A13240AB-E7EA-4C12-A181-7F8D665E6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" y="696"/>
              <a:ext cx="2154" cy="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600">
                <a:ea typeface="MS PGothic" panose="020B0600070205080204" pitchFamily="34" charset="-128"/>
              </a:endParaRPr>
            </a:p>
          </p:txBody>
        </p:sp>
        <p:sp>
          <p:nvSpPr>
            <p:cNvPr id="37" name="AutoShape 33">
              <a:extLst>
                <a:ext uri="{FF2B5EF4-FFF2-40B4-BE49-F238E27FC236}">
                  <a16:creationId xmlns:a16="http://schemas.microsoft.com/office/drawing/2014/main" id="{2FA2D277-E497-464D-BAAA-E76CD0D7F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720"/>
              <a:ext cx="2096" cy="153"/>
            </a:xfrm>
            <a:prstGeom prst="roundRect">
              <a:avLst>
                <a:gd name="adj" fmla="val 16667"/>
              </a:avLst>
            </a:prstGeom>
            <a:solidFill>
              <a:srgbClr val="477CAD"/>
            </a:solidFill>
            <a:ln w="22225">
              <a:solidFill>
                <a:srgbClr val="CBEBF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600">
                <a:ea typeface="MS PGothic" panose="020B0600070205080204" pitchFamily="34" charset="-128"/>
              </a:endParaRPr>
            </a:p>
          </p:txBody>
        </p:sp>
        <p:sp>
          <p:nvSpPr>
            <p:cNvPr id="38" name="Text Box 34">
              <a:extLst>
                <a:ext uri="{FF2B5EF4-FFF2-40B4-BE49-F238E27FC236}">
                  <a16:creationId xmlns:a16="http://schemas.microsoft.com/office/drawing/2014/main" id="{AF798874-636A-47E3-923A-B3D3E24EE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62"/>
              <a:ext cx="86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 b="1">
                  <a:solidFill>
                    <a:schemeClr val="bg1"/>
                  </a:solidFill>
                  <a:latin typeface="Myriad Pro"/>
                  <a:ea typeface="MS PGothic" panose="020B0600070205080204" pitchFamily="34" charset="-128"/>
                </a:rPr>
                <a:t>虚拟化层</a:t>
              </a:r>
            </a:p>
          </p:txBody>
        </p:sp>
      </p:grpSp>
      <p:sp>
        <p:nvSpPr>
          <p:cNvPr id="39" name="AutoShape 35">
            <a:extLst>
              <a:ext uri="{FF2B5EF4-FFF2-40B4-BE49-F238E27FC236}">
                <a16:creationId xmlns:a16="http://schemas.microsoft.com/office/drawing/2014/main" id="{0283BFEB-1F1A-4CC4-B132-2DB6B7785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681" y="2826950"/>
            <a:ext cx="1719262" cy="1231900"/>
          </a:xfrm>
          <a:prstGeom prst="roundRect">
            <a:avLst>
              <a:gd name="adj" fmla="val 491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ja-JP" altLang="en-US" sz="1000" b="1">
              <a:solidFill>
                <a:schemeClr val="bg1"/>
              </a:solidFill>
              <a:latin typeface="Myriad Pro"/>
              <a:ea typeface="MS PGothic" panose="020B0600070205080204" pitchFamily="34" charset="-128"/>
            </a:endParaRPr>
          </a:p>
        </p:txBody>
      </p:sp>
      <p:sp>
        <p:nvSpPr>
          <p:cNvPr id="40" name="AutoShape 36">
            <a:extLst>
              <a:ext uri="{FF2B5EF4-FFF2-40B4-BE49-F238E27FC236}">
                <a16:creationId xmlns:a16="http://schemas.microsoft.com/office/drawing/2014/main" id="{4FCD3AA4-7F89-4231-B51A-53DAC2748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481" y="2865050"/>
            <a:ext cx="1616075" cy="557213"/>
          </a:xfrm>
          <a:prstGeom prst="roundRect">
            <a:avLst>
              <a:gd name="adj" fmla="val 8495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ja-JP" sz="1200" b="1">
                <a:solidFill>
                  <a:schemeClr val="bg1"/>
                </a:solidFill>
                <a:latin typeface="Myriad Pro"/>
                <a:ea typeface="MS PGothic" panose="020B0600070205080204" pitchFamily="34" charset="-128"/>
              </a:rPr>
              <a:t>Operating System</a:t>
            </a:r>
          </a:p>
        </p:txBody>
      </p:sp>
      <p:sp>
        <p:nvSpPr>
          <p:cNvPr id="41" name="AutoShape 37">
            <a:extLst>
              <a:ext uri="{FF2B5EF4-FFF2-40B4-BE49-F238E27FC236}">
                <a16:creationId xmlns:a16="http://schemas.microsoft.com/office/drawing/2014/main" id="{7054E8E1-6729-4847-8829-EC70320C7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681" y="2223700"/>
            <a:ext cx="1719262" cy="1000125"/>
          </a:xfrm>
          <a:prstGeom prst="roundRect">
            <a:avLst>
              <a:gd name="adj" fmla="val 491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ja-JP" altLang="en-US" sz="1000" b="1">
              <a:solidFill>
                <a:schemeClr val="bg1"/>
              </a:solidFill>
              <a:latin typeface="Myriad Pro"/>
              <a:ea typeface="MS PGothic" panose="020B0600070205080204" pitchFamily="34" charset="-128"/>
            </a:endParaRPr>
          </a:p>
        </p:txBody>
      </p:sp>
      <p:sp>
        <p:nvSpPr>
          <p:cNvPr id="42" name="AutoShape 38">
            <a:extLst>
              <a:ext uri="{FF2B5EF4-FFF2-40B4-BE49-F238E27FC236}">
                <a16:creationId xmlns:a16="http://schemas.microsoft.com/office/drawing/2014/main" id="{06A58A9F-E991-492B-8AE0-74C7BEC64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481" y="3509575"/>
            <a:ext cx="1616075" cy="500063"/>
          </a:xfrm>
          <a:prstGeom prst="roundRect">
            <a:avLst>
              <a:gd name="adj" fmla="val 849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ja-JP" altLang="en-US" sz="1600">
              <a:ea typeface="MS PGothic" panose="020B0600070205080204" pitchFamily="34" charset="-128"/>
            </a:endParaRPr>
          </a:p>
        </p:txBody>
      </p:sp>
      <p:sp>
        <p:nvSpPr>
          <p:cNvPr id="43" name="AutoShape 39">
            <a:extLst>
              <a:ext uri="{FF2B5EF4-FFF2-40B4-BE49-F238E27FC236}">
                <a16:creationId xmlns:a16="http://schemas.microsoft.com/office/drawing/2014/main" id="{234479C0-F80E-43CA-96C8-98B5D30EB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068" y="2244338"/>
            <a:ext cx="1616075" cy="557212"/>
          </a:xfrm>
          <a:prstGeom prst="roundRect">
            <a:avLst>
              <a:gd name="adj" fmla="val 8495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ja-JP" sz="2000" b="1">
                <a:solidFill>
                  <a:schemeClr val="bg1"/>
                </a:solidFill>
                <a:latin typeface="Myriad Pro"/>
                <a:ea typeface="MS PGothic" panose="020B0600070205080204" pitchFamily="34" charset="-128"/>
              </a:rPr>
              <a:t>File/Print</a:t>
            </a:r>
          </a:p>
        </p:txBody>
      </p:sp>
      <p:sp>
        <p:nvSpPr>
          <p:cNvPr id="44" name="AutoShape 40">
            <a:extLst>
              <a:ext uri="{FF2B5EF4-FFF2-40B4-BE49-F238E27FC236}">
                <a16:creationId xmlns:a16="http://schemas.microsoft.com/office/drawing/2014/main" id="{631633D3-08BA-4632-AE17-7DA131370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893" y="2887275"/>
            <a:ext cx="1620838" cy="279400"/>
          </a:xfrm>
          <a:prstGeom prst="roundRect">
            <a:avLst>
              <a:gd name="adj" fmla="val 8495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ja-JP" sz="1200" b="1">
                <a:solidFill>
                  <a:schemeClr val="bg1"/>
                </a:solidFill>
                <a:latin typeface="Myriad Pro"/>
                <a:ea typeface="MS PGothic" panose="020B0600070205080204" pitchFamily="34" charset="-128"/>
              </a:rPr>
              <a:t>Operating System</a:t>
            </a:r>
          </a:p>
        </p:txBody>
      </p:sp>
      <p:grpSp>
        <p:nvGrpSpPr>
          <p:cNvPr id="45" name="Group 41">
            <a:extLst>
              <a:ext uri="{FF2B5EF4-FFF2-40B4-BE49-F238E27FC236}">
                <a16:creationId xmlns:a16="http://schemas.microsoft.com/office/drawing/2014/main" id="{BA4CC47C-58A4-47B1-BC6A-70F7227E04DA}"/>
              </a:ext>
            </a:extLst>
          </p:cNvPr>
          <p:cNvGrpSpPr>
            <a:grpSpLocks/>
          </p:cNvGrpSpPr>
          <p:nvPr/>
        </p:nvGrpSpPr>
        <p:grpSpPr bwMode="auto">
          <a:xfrm>
            <a:off x="4241506" y="3231763"/>
            <a:ext cx="1725612" cy="244475"/>
            <a:chOff x="1782" y="662"/>
            <a:chExt cx="2154" cy="268"/>
          </a:xfrm>
        </p:grpSpPr>
        <p:sp>
          <p:nvSpPr>
            <p:cNvPr id="46" name="AutoShape 42">
              <a:extLst>
                <a:ext uri="{FF2B5EF4-FFF2-40B4-BE49-F238E27FC236}">
                  <a16:creationId xmlns:a16="http://schemas.microsoft.com/office/drawing/2014/main" id="{5789A55F-1704-4AA3-9FDB-3456DA875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" y="696"/>
              <a:ext cx="2154" cy="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600">
                <a:ea typeface="MS PGothic" panose="020B0600070205080204" pitchFamily="34" charset="-128"/>
              </a:endParaRPr>
            </a:p>
          </p:txBody>
        </p:sp>
        <p:sp>
          <p:nvSpPr>
            <p:cNvPr id="47" name="AutoShape 43">
              <a:extLst>
                <a:ext uri="{FF2B5EF4-FFF2-40B4-BE49-F238E27FC236}">
                  <a16:creationId xmlns:a16="http://schemas.microsoft.com/office/drawing/2014/main" id="{A4E09F51-E9C2-41FF-A663-81D1614E8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720"/>
              <a:ext cx="2096" cy="153"/>
            </a:xfrm>
            <a:prstGeom prst="roundRect">
              <a:avLst>
                <a:gd name="adj" fmla="val 16667"/>
              </a:avLst>
            </a:prstGeom>
            <a:solidFill>
              <a:srgbClr val="477CAD"/>
            </a:solidFill>
            <a:ln w="22225">
              <a:solidFill>
                <a:srgbClr val="CBEBF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600">
                <a:ea typeface="MS PGothic" panose="020B0600070205080204" pitchFamily="34" charset="-128"/>
              </a:endParaRPr>
            </a:p>
          </p:txBody>
        </p:sp>
        <p:sp>
          <p:nvSpPr>
            <p:cNvPr id="48" name="Text Box 44">
              <a:extLst>
                <a:ext uri="{FF2B5EF4-FFF2-40B4-BE49-F238E27FC236}">
                  <a16:creationId xmlns:a16="http://schemas.microsoft.com/office/drawing/2014/main" id="{93A4F7BD-FCD9-4C02-A830-AD4C9A61D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62"/>
              <a:ext cx="86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 b="1">
                  <a:solidFill>
                    <a:schemeClr val="bg1"/>
                  </a:solidFill>
                  <a:latin typeface="Myriad Pro"/>
                  <a:ea typeface="MS PGothic" panose="020B0600070205080204" pitchFamily="34" charset="-128"/>
                </a:rPr>
                <a:t>虚拟化层</a:t>
              </a:r>
            </a:p>
          </p:txBody>
        </p:sp>
      </p:grpSp>
      <p:sp>
        <p:nvSpPr>
          <p:cNvPr id="49" name="AutoShape 45">
            <a:extLst>
              <a:ext uri="{FF2B5EF4-FFF2-40B4-BE49-F238E27FC236}">
                <a16:creationId xmlns:a16="http://schemas.microsoft.com/office/drawing/2014/main" id="{BCB0385D-0900-4D72-9D37-4018D074C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681" y="5062150"/>
            <a:ext cx="1719262" cy="1231900"/>
          </a:xfrm>
          <a:prstGeom prst="roundRect">
            <a:avLst>
              <a:gd name="adj" fmla="val 491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ja-JP" altLang="en-US" sz="1000" b="1">
              <a:solidFill>
                <a:schemeClr val="bg1"/>
              </a:solidFill>
              <a:latin typeface="Myriad Pro"/>
              <a:ea typeface="MS PGothic" panose="020B0600070205080204" pitchFamily="34" charset="-128"/>
            </a:endParaRPr>
          </a:p>
        </p:txBody>
      </p:sp>
      <p:sp>
        <p:nvSpPr>
          <p:cNvPr id="50" name="AutoShape 46">
            <a:extLst>
              <a:ext uri="{FF2B5EF4-FFF2-40B4-BE49-F238E27FC236}">
                <a16:creationId xmlns:a16="http://schemas.microsoft.com/office/drawing/2014/main" id="{D91AD005-920E-4525-A22A-1ABDF2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481" y="5100250"/>
            <a:ext cx="1616075" cy="557213"/>
          </a:xfrm>
          <a:prstGeom prst="roundRect">
            <a:avLst>
              <a:gd name="adj" fmla="val 8495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ja-JP" sz="1200" b="1">
                <a:solidFill>
                  <a:schemeClr val="bg1"/>
                </a:solidFill>
                <a:latin typeface="Myriad Pro"/>
                <a:ea typeface="MS PGothic" panose="020B0600070205080204" pitchFamily="34" charset="-128"/>
              </a:rPr>
              <a:t>Operating System</a:t>
            </a:r>
          </a:p>
        </p:txBody>
      </p:sp>
      <p:sp>
        <p:nvSpPr>
          <p:cNvPr id="51" name="AutoShape 47">
            <a:extLst>
              <a:ext uri="{FF2B5EF4-FFF2-40B4-BE49-F238E27FC236}">
                <a16:creationId xmlns:a16="http://schemas.microsoft.com/office/drawing/2014/main" id="{71D80302-DB15-4C5E-9958-4AA553CC8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681" y="4458900"/>
            <a:ext cx="1719262" cy="1000125"/>
          </a:xfrm>
          <a:prstGeom prst="roundRect">
            <a:avLst>
              <a:gd name="adj" fmla="val 491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ja-JP" altLang="en-US" sz="1000" b="1">
              <a:solidFill>
                <a:schemeClr val="bg1"/>
              </a:solidFill>
              <a:latin typeface="Myriad Pro"/>
              <a:ea typeface="MS PGothic" panose="020B0600070205080204" pitchFamily="34" charset="-128"/>
            </a:endParaRPr>
          </a:p>
        </p:txBody>
      </p:sp>
      <p:sp>
        <p:nvSpPr>
          <p:cNvPr id="52" name="AutoShape 48">
            <a:extLst>
              <a:ext uri="{FF2B5EF4-FFF2-40B4-BE49-F238E27FC236}">
                <a16:creationId xmlns:a16="http://schemas.microsoft.com/office/drawing/2014/main" id="{DD803099-3233-4281-B393-3AE57D438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481" y="5744775"/>
            <a:ext cx="1616075" cy="500063"/>
          </a:xfrm>
          <a:prstGeom prst="roundRect">
            <a:avLst>
              <a:gd name="adj" fmla="val 849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ja-JP" altLang="en-US" sz="1600">
              <a:ea typeface="MS PGothic" panose="020B0600070205080204" pitchFamily="34" charset="-128"/>
            </a:endParaRPr>
          </a:p>
        </p:txBody>
      </p:sp>
      <p:sp>
        <p:nvSpPr>
          <p:cNvPr id="53" name="AutoShape 49">
            <a:extLst>
              <a:ext uri="{FF2B5EF4-FFF2-40B4-BE49-F238E27FC236}">
                <a16:creationId xmlns:a16="http://schemas.microsoft.com/office/drawing/2014/main" id="{4420D4FE-0D91-4D84-B47E-2A2A829C6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068" y="4479538"/>
            <a:ext cx="1616075" cy="557212"/>
          </a:xfrm>
          <a:prstGeom prst="roundRect">
            <a:avLst>
              <a:gd name="adj" fmla="val 8495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ja-JP" sz="2000" b="1">
                <a:solidFill>
                  <a:schemeClr val="bg1"/>
                </a:solidFill>
                <a:latin typeface="Myriad Pro"/>
                <a:ea typeface="MS PGothic" panose="020B0600070205080204" pitchFamily="34" charset="-128"/>
              </a:rPr>
              <a:t>CRM</a:t>
            </a:r>
          </a:p>
        </p:txBody>
      </p:sp>
      <p:sp>
        <p:nvSpPr>
          <p:cNvPr id="54" name="AutoShape 50">
            <a:extLst>
              <a:ext uri="{FF2B5EF4-FFF2-40B4-BE49-F238E27FC236}">
                <a16:creationId xmlns:a16="http://schemas.microsoft.com/office/drawing/2014/main" id="{F524752C-EB65-4C28-BE35-F3086CC41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893" y="5122475"/>
            <a:ext cx="1620838" cy="279400"/>
          </a:xfrm>
          <a:prstGeom prst="roundRect">
            <a:avLst>
              <a:gd name="adj" fmla="val 8495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ja-JP" sz="1200" b="1">
                <a:solidFill>
                  <a:schemeClr val="bg1"/>
                </a:solidFill>
                <a:latin typeface="Myriad Pro"/>
                <a:ea typeface="MS PGothic" panose="020B0600070205080204" pitchFamily="34" charset="-128"/>
              </a:rPr>
              <a:t>Operating System</a:t>
            </a:r>
          </a:p>
        </p:txBody>
      </p:sp>
      <p:grpSp>
        <p:nvGrpSpPr>
          <p:cNvPr id="55" name="Group 51">
            <a:extLst>
              <a:ext uri="{FF2B5EF4-FFF2-40B4-BE49-F238E27FC236}">
                <a16:creationId xmlns:a16="http://schemas.microsoft.com/office/drawing/2014/main" id="{3985D14F-DA38-4101-90B6-4180C135087C}"/>
              </a:ext>
            </a:extLst>
          </p:cNvPr>
          <p:cNvGrpSpPr>
            <a:grpSpLocks/>
          </p:cNvGrpSpPr>
          <p:nvPr/>
        </p:nvGrpSpPr>
        <p:grpSpPr bwMode="auto">
          <a:xfrm>
            <a:off x="4241506" y="5466963"/>
            <a:ext cx="1725612" cy="244475"/>
            <a:chOff x="1782" y="662"/>
            <a:chExt cx="2154" cy="268"/>
          </a:xfrm>
        </p:grpSpPr>
        <p:sp>
          <p:nvSpPr>
            <p:cNvPr id="56" name="AutoShape 52">
              <a:extLst>
                <a:ext uri="{FF2B5EF4-FFF2-40B4-BE49-F238E27FC236}">
                  <a16:creationId xmlns:a16="http://schemas.microsoft.com/office/drawing/2014/main" id="{FB968AF2-EF83-4BEF-8F59-1610955A8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" y="696"/>
              <a:ext cx="2154" cy="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600">
                <a:ea typeface="MS PGothic" panose="020B0600070205080204" pitchFamily="34" charset="-128"/>
              </a:endParaRPr>
            </a:p>
          </p:txBody>
        </p:sp>
        <p:sp>
          <p:nvSpPr>
            <p:cNvPr id="57" name="AutoShape 53">
              <a:extLst>
                <a:ext uri="{FF2B5EF4-FFF2-40B4-BE49-F238E27FC236}">
                  <a16:creationId xmlns:a16="http://schemas.microsoft.com/office/drawing/2014/main" id="{DCBF97FC-D90F-4AF2-ABA1-B917D1C32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720"/>
              <a:ext cx="2096" cy="153"/>
            </a:xfrm>
            <a:prstGeom prst="roundRect">
              <a:avLst>
                <a:gd name="adj" fmla="val 16667"/>
              </a:avLst>
            </a:prstGeom>
            <a:solidFill>
              <a:srgbClr val="477CAD"/>
            </a:solidFill>
            <a:ln w="22225">
              <a:solidFill>
                <a:srgbClr val="CBEBF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ja-JP" altLang="en-US" sz="1600">
                <a:ea typeface="MS PGothic" panose="020B0600070205080204" pitchFamily="34" charset="-128"/>
              </a:endParaRPr>
            </a:p>
          </p:txBody>
        </p:sp>
        <p:sp>
          <p:nvSpPr>
            <p:cNvPr id="58" name="Text Box 54">
              <a:extLst>
                <a:ext uri="{FF2B5EF4-FFF2-40B4-BE49-F238E27FC236}">
                  <a16:creationId xmlns:a16="http://schemas.microsoft.com/office/drawing/2014/main" id="{9AA88A73-F2DD-4179-AFFB-1057EFF33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62"/>
              <a:ext cx="86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 b="1">
                  <a:solidFill>
                    <a:schemeClr val="bg1"/>
                  </a:solidFill>
                  <a:latin typeface="Myriad Pro"/>
                  <a:ea typeface="MS PGothic" panose="020B0600070205080204" pitchFamily="34" charset="-128"/>
                </a:rPr>
                <a:t>虚拟化层</a:t>
              </a:r>
            </a:p>
          </p:txBody>
        </p:sp>
      </p:grpSp>
      <p:sp>
        <p:nvSpPr>
          <p:cNvPr id="59" name="AutoShape 55">
            <a:extLst>
              <a:ext uri="{FF2B5EF4-FFF2-40B4-BE49-F238E27FC236}">
                <a16:creationId xmlns:a16="http://schemas.microsoft.com/office/drawing/2014/main" id="{33F88329-BC75-4F78-8906-1B923E55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838" y="3216917"/>
            <a:ext cx="2852738" cy="684212"/>
          </a:xfrm>
          <a:prstGeom prst="roundRect">
            <a:avLst>
              <a:gd name="adj" fmla="val 849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ja-JP" altLang="en-US" sz="1600">
              <a:ea typeface="MS PGothic" panose="020B0600070205080204" pitchFamily="34" charset="-128"/>
            </a:endParaRPr>
          </a:p>
        </p:txBody>
      </p:sp>
      <p:sp>
        <p:nvSpPr>
          <p:cNvPr id="60" name="AutoShape 56">
            <a:extLst>
              <a:ext uri="{FF2B5EF4-FFF2-40B4-BE49-F238E27FC236}">
                <a16:creationId xmlns:a16="http://schemas.microsoft.com/office/drawing/2014/main" id="{334ACC91-5B40-4543-85D8-4BB09512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838" y="4031304"/>
            <a:ext cx="2852738" cy="684213"/>
          </a:xfrm>
          <a:prstGeom prst="roundRect">
            <a:avLst>
              <a:gd name="adj" fmla="val 849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ja-JP" altLang="en-US" sz="1600">
              <a:ea typeface="MS PGothic" panose="020B0600070205080204" pitchFamily="34" charset="-128"/>
            </a:endParaRPr>
          </a:p>
        </p:txBody>
      </p:sp>
      <p:sp>
        <p:nvSpPr>
          <p:cNvPr id="61" name="AutoShape 57">
            <a:extLst>
              <a:ext uri="{FF2B5EF4-FFF2-40B4-BE49-F238E27FC236}">
                <a16:creationId xmlns:a16="http://schemas.microsoft.com/office/drawing/2014/main" id="{5DECF655-2BCA-4F19-B4F7-F4F25AA9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838" y="4845692"/>
            <a:ext cx="2852738" cy="684212"/>
          </a:xfrm>
          <a:prstGeom prst="roundRect">
            <a:avLst>
              <a:gd name="adj" fmla="val 849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ja-JP" altLang="en-US" sz="1600">
              <a:ea typeface="MS PGothic" panose="020B0600070205080204" pitchFamily="34" charset="-128"/>
            </a:endParaRPr>
          </a:p>
        </p:txBody>
      </p:sp>
      <p:grpSp>
        <p:nvGrpSpPr>
          <p:cNvPr id="62" name="Group 58">
            <a:extLst>
              <a:ext uri="{FF2B5EF4-FFF2-40B4-BE49-F238E27FC236}">
                <a16:creationId xmlns:a16="http://schemas.microsoft.com/office/drawing/2014/main" id="{E4F5A174-2B06-4801-9F36-A127CDBD7EB8}"/>
              </a:ext>
            </a:extLst>
          </p:cNvPr>
          <p:cNvGrpSpPr>
            <a:grpSpLocks/>
          </p:cNvGrpSpPr>
          <p:nvPr/>
        </p:nvGrpSpPr>
        <p:grpSpPr bwMode="auto">
          <a:xfrm>
            <a:off x="6897313" y="2764479"/>
            <a:ext cx="3643313" cy="390525"/>
            <a:chOff x="1717" y="2805"/>
            <a:chExt cx="2295" cy="246"/>
          </a:xfrm>
        </p:grpSpPr>
        <p:grpSp>
          <p:nvGrpSpPr>
            <p:cNvPr id="63" name="Group 59">
              <a:extLst>
                <a:ext uri="{FF2B5EF4-FFF2-40B4-BE49-F238E27FC236}">
                  <a16:creationId xmlns:a16="http://schemas.microsoft.com/office/drawing/2014/main" id="{DD3C66A1-7B9E-434D-A55D-D1E705654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4" y="2828"/>
              <a:ext cx="2250" cy="200"/>
              <a:chOff x="2016" y="1410"/>
              <a:chExt cx="1950" cy="200"/>
            </a:xfrm>
          </p:grpSpPr>
          <p:sp>
            <p:nvSpPr>
              <p:cNvPr id="77" name="Rectangle 60">
                <a:extLst>
                  <a:ext uri="{FF2B5EF4-FFF2-40B4-BE49-F238E27FC236}">
                    <a16:creationId xmlns:a16="http://schemas.microsoft.com/office/drawing/2014/main" id="{4E6E217C-B350-4921-AE7C-ECAF24CE4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410"/>
                <a:ext cx="1950" cy="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endParaRPr lang="ja-JP" altLang="en-US" sz="1600">
                  <a:ea typeface="MS PGothic" panose="020B0600070205080204" pitchFamily="34" charset="-128"/>
                </a:endParaRPr>
              </a:p>
            </p:txBody>
          </p:sp>
          <p:sp>
            <p:nvSpPr>
              <p:cNvPr id="78" name="Rectangle 61">
                <a:extLst>
                  <a:ext uri="{FF2B5EF4-FFF2-40B4-BE49-F238E27FC236}">
                    <a16:creationId xmlns:a16="http://schemas.microsoft.com/office/drawing/2014/main" id="{DBC6B87F-F93C-49F9-B15E-2B3B6CFC1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434"/>
                <a:ext cx="1950" cy="153"/>
              </a:xfrm>
              <a:prstGeom prst="rect">
                <a:avLst/>
              </a:prstGeom>
              <a:solidFill>
                <a:srgbClr val="477CAD"/>
              </a:solidFill>
              <a:ln w="22225">
                <a:solidFill>
                  <a:srgbClr val="CBEBF3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endParaRPr lang="ja-JP" altLang="en-US" sz="1600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64" name="Text Box 62">
              <a:extLst>
                <a:ext uri="{FF2B5EF4-FFF2-40B4-BE49-F238E27FC236}">
                  <a16:creationId xmlns:a16="http://schemas.microsoft.com/office/drawing/2014/main" id="{44B500B6-C72C-487A-8C6E-BADE6FCB3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" y="2818"/>
              <a:ext cx="527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700" b="1">
                  <a:solidFill>
                    <a:schemeClr val="bg1"/>
                  </a:solidFill>
                  <a:latin typeface="Myriad Pro"/>
                  <a:ea typeface="MS PGothic" panose="020B0600070205080204" pitchFamily="34" charset="-128"/>
                </a:rPr>
                <a:t>虚拟层</a:t>
              </a:r>
            </a:p>
          </p:txBody>
        </p:sp>
        <p:grpSp>
          <p:nvGrpSpPr>
            <p:cNvPr id="65" name="Group 63">
              <a:extLst>
                <a:ext uri="{FF2B5EF4-FFF2-40B4-BE49-F238E27FC236}">
                  <a16:creationId xmlns:a16="http://schemas.microsoft.com/office/drawing/2014/main" id="{B2485691-C526-49B8-9A35-85E7AA95D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8" y="2805"/>
              <a:ext cx="444" cy="246"/>
              <a:chOff x="3440" y="1386"/>
              <a:chExt cx="444" cy="246"/>
            </a:xfrm>
          </p:grpSpPr>
          <p:sp>
            <p:nvSpPr>
              <p:cNvPr id="72" name="Rectangle 64">
                <a:extLst>
                  <a:ext uri="{FF2B5EF4-FFF2-40B4-BE49-F238E27FC236}">
                    <a16:creationId xmlns:a16="http://schemas.microsoft.com/office/drawing/2014/main" id="{1D2490F7-5A0E-46F9-9903-423BF6AB4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" y="1386"/>
                <a:ext cx="444" cy="246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endParaRPr lang="ja-JP" altLang="en-US" sz="1600"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73" name="Group 65">
                <a:extLst>
                  <a:ext uri="{FF2B5EF4-FFF2-40B4-BE49-F238E27FC236}">
                    <a16:creationId xmlns:a16="http://schemas.microsoft.com/office/drawing/2014/main" id="{8332E7B9-9FE3-4281-ABEE-C2D91FDD79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2" y="1491"/>
                <a:ext cx="170" cy="37"/>
                <a:chOff x="384" y="3265"/>
                <a:chExt cx="211" cy="47"/>
              </a:xfrm>
            </p:grpSpPr>
            <p:sp>
              <p:nvSpPr>
                <p:cNvPr id="74" name="Oval 66">
                  <a:extLst>
                    <a:ext uri="{FF2B5EF4-FFF2-40B4-BE49-F238E27FC236}">
                      <a16:creationId xmlns:a16="http://schemas.microsoft.com/office/drawing/2014/main" id="{DCDEF550-72DF-4953-AF6D-CE46DDFDA8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3265"/>
                  <a:ext cx="47" cy="4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endParaRPr lang="ja-JP" altLang="en-US" sz="16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5" name="Oval 67">
                  <a:extLst>
                    <a:ext uri="{FF2B5EF4-FFF2-40B4-BE49-F238E27FC236}">
                      <a16:creationId xmlns:a16="http://schemas.microsoft.com/office/drawing/2014/main" id="{7FAC03E2-CE92-4C86-842F-0BB20F4A93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" y="3265"/>
                  <a:ext cx="47" cy="4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endParaRPr lang="ja-JP" altLang="en-US" sz="16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6" name="Oval 68">
                  <a:extLst>
                    <a:ext uri="{FF2B5EF4-FFF2-40B4-BE49-F238E27FC236}">
                      <a16:creationId xmlns:a16="http://schemas.microsoft.com/office/drawing/2014/main" id="{E2B2EA25-688C-4D96-85AC-E3A7B5CF0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" y="3265"/>
                  <a:ext cx="47" cy="4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endParaRPr lang="ja-JP" altLang="en-US" sz="1600"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66" name="Group 69">
              <a:extLst>
                <a:ext uri="{FF2B5EF4-FFF2-40B4-BE49-F238E27FC236}">
                  <a16:creationId xmlns:a16="http://schemas.microsoft.com/office/drawing/2014/main" id="{467F2E14-64BC-4F7F-AB08-6C2540FC5B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7" y="2805"/>
              <a:ext cx="444" cy="246"/>
              <a:chOff x="1876" y="1386"/>
              <a:chExt cx="444" cy="246"/>
            </a:xfrm>
          </p:grpSpPr>
          <p:sp>
            <p:nvSpPr>
              <p:cNvPr id="67" name="Rectangle 70">
                <a:extLst>
                  <a:ext uri="{FF2B5EF4-FFF2-40B4-BE49-F238E27FC236}">
                    <a16:creationId xmlns:a16="http://schemas.microsoft.com/office/drawing/2014/main" id="{5BF1AD63-42E4-48AA-A999-EB15836F0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876" y="1386"/>
                <a:ext cx="444" cy="246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endParaRPr lang="ja-JP" altLang="en-US" sz="1600"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68" name="Group 71">
                <a:extLst>
                  <a:ext uri="{FF2B5EF4-FFF2-40B4-BE49-F238E27FC236}">
                    <a16:creationId xmlns:a16="http://schemas.microsoft.com/office/drawing/2014/main" id="{2ED6FAA1-0EE1-45FA-B31F-E94F39556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8" y="1490"/>
                <a:ext cx="170" cy="37"/>
                <a:chOff x="384" y="3265"/>
                <a:chExt cx="211" cy="47"/>
              </a:xfrm>
            </p:grpSpPr>
            <p:sp>
              <p:nvSpPr>
                <p:cNvPr id="69" name="Oval 72">
                  <a:extLst>
                    <a:ext uri="{FF2B5EF4-FFF2-40B4-BE49-F238E27FC236}">
                      <a16:creationId xmlns:a16="http://schemas.microsoft.com/office/drawing/2014/main" id="{EF965C22-AA1D-4AA1-A1D8-96A4F2EAAA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3265"/>
                  <a:ext cx="47" cy="4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endParaRPr lang="ja-JP" altLang="en-US" sz="16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0" name="Oval 73">
                  <a:extLst>
                    <a:ext uri="{FF2B5EF4-FFF2-40B4-BE49-F238E27FC236}">
                      <a16:creationId xmlns:a16="http://schemas.microsoft.com/office/drawing/2014/main" id="{A6063C57-607F-42C7-B944-6577E31B46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" y="3265"/>
                  <a:ext cx="47" cy="4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endParaRPr lang="ja-JP" altLang="en-US" sz="16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1" name="Oval 74">
                  <a:extLst>
                    <a:ext uri="{FF2B5EF4-FFF2-40B4-BE49-F238E27FC236}">
                      <a16:creationId xmlns:a16="http://schemas.microsoft.com/office/drawing/2014/main" id="{0A39C23B-D226-41E0-830F-AB3BE34194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" y="3265"/>
                  <a:ext cx="47" cy="4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endParaRPr lang="ja-JP" altLang="en-US" sz="1600"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pic>
        <p:nvPicPr>
          <p:cNvPr id="79" name="Picture 75" descr="Network_icon">
            <a:extLst>
              <a:ext uri="{FF2B5EF4-FFF2-40B4-BE49-F238E27FC236}">
                <a16:creationId xmlns:a16="http://schemas.microsoft.com/office/drawing/2014/main" id="{A928C334-4A10-4038-A422-4D8B84A67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868" y="3541325"/>
            <a:ext cx="4794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76" descr="Network_icon">
            <a:extLst>
              <a:ext uri="{FF2B5EF4-FFF2-40B4-BE49-F238E27FC236}">
                <a16:creationId xmlns:a16="http://schemas.microsoft.com/office/drawing/2014/main" id="{28C0CAB3-E950-433F-8E21-3F2734BC0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168" y="5800338"/>
            <a:ext cx="4794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77" descr="Storage_icon_01">
            <a:extLst>
              <a:ext uri="{FF2B5EF4-FFF2-40B4-BE49-F238E27FC236}">
                <a16:creationId xmlns:a16="http://schemas.microsoft.com/office/drawing/2014/main" id="{12C54E35-8C77-4B97-AF39-51B88A8D4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068" y="3577838"/>
            <a:ext cx="4397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78" descr="Storage_icon_01">
            <a:extLst>
              <a:ext uri="{FF2B5EF4-FFF2-40B4-BE49-F238E27FC236}">
                <a16:creationId xmlns:a16="http://schemas.microsoft.com/office/drawing/2014/main" id="{53FA7ED5-DF10-4C7C-AD99-5912262AD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543" y="5809863"/>
            <a:ext cx="4397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79" descr="Storage_icon_01">
            <a:extLst>
              <a:ext uri="{FF2B5EF4-FFF2-40B4-BE49-F238E27FC236}">
                <a16:creationId xmlns:a16="http://schemas.microsoft.com/office/drawing/2014/main" id="{3847D90A-7858-4FA4-B8F7-EB8695FBE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681" y="3577838"/>
            <a:ext cx="4397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80" descr="Storage_icon_01">
            <a:extLst>
              <a:ext uri="{FF2B5EF4-FFF2-40B4-BE49-F238E27FC236}">
                <a16:creationId xmlns:a16="http://schemas.microsoft.com/office/drawing/2014/main" id="{0BD3ADC2-0591-4A45-8808-317AD6E82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568" y="5809863"/>
            <a:ext cx="4413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1" descr="Memory_icon_03">
            <a:extLst>
              <a:ext uri="{FF2B5EF4-FFF2-40B4-BE49-F238E27FC236}">
                <a16:creationId xmlns:a16="http://schemas.microsoft.com/office/drawing/2014/main" id="{EA07C8DA-7BB5-4B54-9BFD-A37CC4909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531" y="3585775"/>
            <a:ext cx="3413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2" descr="Memory_icon_03">
            <a:extLst>
              <a:ext uri="{FF2B5EF4-FFF2-40B4-BE49-F238E27FC236}">
                <a16:creationId xmlns:a16="http://schemas.microsoft.com/office/drawing/2014/main" id="{50BD6D04-752F-47A3-AC22-5AFBEA173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18" y="5817800"/>
            <a:ext cx="3413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83" descr="Memory_icon_03">
            <a:extLst>
              <a:ext uri="{FF2B5EF4-FFF2-40B4-BE49-F238E27FC236}">
                <a16:creationId xmlns:a16="http://schemas.microsoft.com/office/drawing/2014/main" id="{50BC3BE8-4261-466E-A53D-822431E98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56" y="3585775"/>
            <a:ext cx="3413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84" descr="Memory_icon_03">
            <a:extLst>
              <a:ext uri="{FF2B5EF4-FFF2-40B4-BE49-F238E27FC236}">
                <a16:creationId xmlns:a16="http://schemas.microsoft.com/office/drawing/2014/main" id="{51414446-E439-4A77-B8C5-A16EB84B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31" y="5817800"/>
            <a:ext cx="3413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5" descr="CPU_icon">
            <a:extLst>
              <a:ext uri="{FF2B5EF4-FFF2-40B4-BE49-F238E27FC236}">
                <a16:creationId xmlns:a16="http://schemas.microsoft.com/office/drawing/2014/main" id="{657B3EC2-3441-41FF-9EB8-A78F5274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568" y="3606413"/>
            <a:ext cx="327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86" descr="CPU_icon">
            <a:extLst>
              <a:ext uri="{FF2B5EF4-FFF2-40B4-BE49-F238E27FC236}">
                <a16:creationId xmlns:a16="http://schemas.microsoft.com/office/drawing/2014/main" id="{07D425CF-E45E-4950-B552-E7AEEB21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43" y="5819388"/>
            <a:ext cx="327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87" descr="CPU_icon">
            <a:extLst>
              <a:ext uri="{FF2B5EF4-FFF2-40B4-BE49-F238E27FC236}">
                <a16:creationId xmlns:a16="http://schemas.microsoft.com/office/drawing/2014/main" id="{792D77B4-9EB6-4E1C-AE75-A54B46E16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481" y="3587363"/>
            <a:ext cx="327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88" descr="CPU_icon">
            <a:extLst>
              <a:ext uri="{FF2B5EF4-FFF2-40B4-BE49-F238E27FC236}">
                <a16:creationId xmlns:a16="http://schemas.microsoft.com/office/drawing/2014/main" id="{EB2DCD5A-F247-43FD-9CE3-3FCA7F6F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368" y="5819388"/>
            <a:ext cx="3286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 Box 89">
            <a:extLst>
              <a:ext uri="{FF2B5EF4-FFF2-40B4-BE49-F238E27FC236}">
                <a16:creationId xmlns:a16="http://schemas.microsoft.com/office/drawing/2014/main" id="{A08C5E20-F3B7-4519-8424-004475260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1975" y="5745804"/>
            <a:ext cx="120808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连接部件池</a:t>
            </a:r>
          </a:p>
        </p:txBody>
      </p:sp>
      <p:sp>
        <p:nvSpPr>
          <p:cNvPr id="94" name="Text Box 90">
            <a:extLst>
              <a:ext uri="{FF2B5EF4-FFF2-40B4-BE49-F238E27FC236}">
                <a16:creationId xmlns:a16="http://schemas.microsoft.com/office/drawing/2014/main" id="{CA66FBFD-DDF3-4EE8-9714-40DDB188B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088" y="3343917"/>
            <a:ext cx="8159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altLang="ja-JP" sz="1600" b="1"/>
              <a:t>CPU</a:t>
            </a:r>
            <a:r>
              <a:rPr lang="zh-CN" altLang="en-US" sz="1600" b="1"/>
              <a:t>池</a:t>
            </a:r>
            <a:endParaRPr lang="en-US" altLang="ja-JP" sz="1600" b="1"/>
          </a:p>
        </p:txBody>
      </p:sp>
      <p:sp>
        <p:nvSpPr>
          <p:cNvPr id="95" name="Text Box 91">
            <a:extLst>
              <a:ext uri="{FF2B5EF4-FFF2-40B4-BE49-F238E27FC236}">
                <a16:creationId xmlns:a16="http://schemas.microsoft.com/office/drawing/2014/main" id="{A0CE98D6-E67C-4A81-8C13-A309D7767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551" y="4144017"/>
            <a:ext cx="798512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zh-CN" altLang="en-US" sz="1600" b="1">
                <a:latin typeface="宋体" panose="02010600030101010101" pitchFamily="2" charset="-122"/>
              </a:rPr>
              <a:t>内存池</a:t>
            </a:r>
          </a:p>
        </p:txBody>
      </p:sp>
      <p:sp>
        <p:nvSpPr>
          <p:cNvPr id="96" name="Text Box 92">
            <a:extLst>
              <a:ext uri="{FF2B5EF4-FFF2-40B4-BE49-F238E27FC236}">
                <a16:creationId xmlns:a16="http://schemas.microsoft.com/office/drawing/2014/main" id="{6DDCBECE-11AF-4CF6-B53F-3FC9578F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551" y="4944117"/>
            <a:ext cx="798512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zh-CN" altLang="en-US" sz="1600" b="1">
                <a:latin typeface="宋体" panose="02010600030101010101" pitchFamily="2" charset="-122"/>
              </a:rPr>
              <a:t>存储池</a:t>
            </a:r>
          </a:p>
        </p:txBody>
      </p:sp>
      <p:sp>
        <p:nvSpPr>
          <p:cNvPr id="97" name="Text Box 93">
            <a:extLst>
              <a:ext uri="{FF2B5EF4-FFF2-40B4-BE49-F238E27FC236}">
                <a16:creationId xmlns:a16="http://schemas.microsoft.com/office/drawing/2014/main" id="{149CA39C-092F-4E40-86E8-03584CB9E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693" y="1782375"/>
            <a:ext cx="25209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Myriad Pro"/>
              </a:rPr>
              <a:t>传统数据中心视图</a:t>
            </a:r>
          </a:p>
        </p:txBody>
      </p:sp>
      <p:sp>
        <p:nvSpPr>
          <p:cNvPr id="98" name="Text Box 94">
            <a:extLst>
              <a:ext uri="{FF2B5EF4-FFF2-40B4-BE49-F238E27FC236}">
                <a16:creationId xmlns:a16="http://schemas.microsoft.com/office/drawing/2014/main" id="{8567D5A6-BCD1-42DB-A357-4AFD7F250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288" y="1816742"/>
            <a:ext cx="252095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Myriad Pro"/>
              </a:rPr>
              <a:t>虚拟架构视图</a:t>
            </a:r>
          </a:p>
        </p:txBody>
      </p:sp>
      <p:sp>
        <p:nvSpPr>
          <p:cNvPr id="99" name="灯片编号占位符 98">
            <a:extLst>
              <a:ext uri="{FF2B5EF4-FFF2-40B4-BE49-F238E27FC236}">
                <a16:creationId xmlns:a16="http://schemas.microsoft.com/office/drawing/2014/main" id="{18A77FB8-AABC-4784-9520-D694A5BB3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56461" y="6116251"/>
            <a:ext cx="2540000" cy="457200"/>
          </a:xfrm>
        </p:spPr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1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0.59514 -0.01991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" y="-1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" presetClass="emp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1" dur="1000" fill="hold"/>
                                        <p:tgtEl>
                                          <p:spTgt spid="8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-4.07407E-6 L 0.36996 -0.01713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-9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" presetClass="emp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5" dur="1000" fill="hold"/>
                                        <p:tgtEl>
                                          <p:spTgt spid="9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2.96296E-6 L 0.72014 -0.3426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" y="-171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9" dur="1000" fill="hold"/>
                                        <p:tgtEl>
                                          <p:spTgt spid="9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94444E-6 2.96296E-6 L 0.49618 -0.3426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" y="-171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6" presetClass="emp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3" dur="1000" fill="hold"/>
                                        <p:tgtEl>
                                          <p:spTgt spid="9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1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300"/>
                            </p:stCondLst>
                            <p:childTnLst>
                              <p:par>
                                <p:cTn id="12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54393 0.09838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" y="4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0.31753 0.09838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" y="49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5" dur="1000" fill="hold"/>
                                        <p:tgtEl>
                                          <p:spTgt spid="8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66771 -0.22709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" y="-114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9" dur="1000" fill="hold"/>
                                        <p:tgtEl>
                                          <p:spTgt spid="8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44357 -0.22709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" y="-114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3" dur="1000" fill="hold"/>
                                        <p:tgtEl>
                                          <p:spTgt spid="8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300"/>
                            </p:stCondLst>
                            <p:childTnLst>
                              <p:par>
                                <p:cTn id="14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0.4849 0.20972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" y="105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1" dur="1000" fill="hold"/>
                                        <p:tgtEl>
                                          <p:spTgt spid="8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25833 0.20972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105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60851 -0.11574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" y="-5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9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38437 -0.11574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" y="-58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3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300"/>
                            </p:stCondLst>
                            <p:childTnLst>
                              <p:par>
                                <p:cTn id="16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45312 0.32939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" y="165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1" dur="1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3333E-6 L 0.51771 -3.33333E-6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5" dur="1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9" grpId="0" animBg="1"/>
      <p:bldP spid="60" grpId="0" animBg="1"/>
      <p:bldP spid="61" grpId="0" animBg="1"/>
      <p:bldP spid="93" grpId="0"/>
      <p:bldP spid="94" grpId="0"/>
      <p:bldP spid="95" grpId="0"/>
      <p:bldP spid="96" grpId="0"/>
      <p:bldP spid="97" grpId="0" animBg="1"/>
      <p:bldP spid="9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67C1FB04-0F80-491A-B64A-47D31641A31B}"/>
              </a:ext>
            </a:extLst>
          </p:cNvPr>
          <p:cNvSpPr txBox="1"/>
          <p:nvPr/>
        </p:nvSpPr>
        <p:spPr>
          <a:xfrm>
            <a:off x="1552664" y="1079500"/>
            <a:ext cx="4786313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/>
              <a:t>硬件资源池化，实现共享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B02C7BC1-7205-473E-BEDE-27ABE93F2604}"/>
              </a:ext>
            </a:extLst>
          </p:cNvPr>
          <p:cNvGrpSpPr>
            <a:grpSpLocks/>
          </p:cNvGrpSpPr>
          <p:nvPr/>
        </p:nvGrpSpPr>
        <p:grpSpPr bwMode="auto">
          <a:xfrm>
            <a:off x="6162764" y="2498725"/>
            <a:ext cx="4303713" cy="3579813"/>
            <a:chOff x="2948" y="1392"/>
            <a:chExt cx="2711" cy="225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F0AB12EE-AFC5-43F9-B91A-5AC6AB42D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4" y="1392"/>
              <a:ext cx="2295" cy="2255"/>
              <a:chOff x="3364" y="1392"/>
              <a:chExt cx="2295" cy="2255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772CBEAC-20C1-46BF-BC7A-FB135FCEC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3216"/>
                <a:ext cx="1797" cy="431"/>
              </a:xfrm>
              <a:prstGeom prst="roundRect">
                <a:avLst>
                  <a:gd name="adj" fmla="val 8495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endParaRPr lang="ja-JP" altLang="en-US" sz="1600"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3" name="Group 5">
                <a:extLst>
                  <a:ext uri="{FF2B5EF4-FFF2-40B4-BE49-F238E27FC236}">
                    <a16:creationId xmlns:a16="http://schemas.microsoft.com/office/drawing/2014/main" id="{5D0365B0-4575-4BEF-9294-104EF3F87D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3309"/>
                <a:ext cx="1536" cy="246"/>
                <a:chOff x="3744" y="3309"/>
                <a:chExt cx="1536" cy="246"/>
              </a:xfrm>
            </p:grpSpPr>
            <p:sp>
              <p:nvSpPr>
                <p:cNvPr id="48" name="Line 6">
                  <a:extLst>
                    <a:ext uri="{FF2B5EF4-FFF2-40B4-BE49-F238E27FC236}">
                      <a16:creationId xmlns:a16="http://schemas.microsoft.com/office/drawing/2014/main" id="{3C258C29-22D5-4BC4-A2F7-C11F8028DC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3432"/>
                  <a:ext cx="1536" cy="0"/>
                </a:xfrm>
                <a:prstGeom prst="line">
                  <a:avLst/>
                </a:prstGeom>
                <a:noFill/>
                <a:ln w="28575">
                  <a:solidFill>
                    <a:srgbClr val="323232">
                      <a:alpha val="50195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7">
                  <a:extLst>
                    <a:ext uri="{FF2B5EF4-FFF2-40B4-BE49-F238E27FC236}">
                      <a16:creationId xmlns:a16="http://schemas.microsoft.com/office/drawing/2014/main" id="{74E81A9C-B207-449F-8D9B-808B35A9E6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2" y="3432"/>
                  <a:ext cx="0" cy="120"/>
                </a:xfrm>
                <a:prstGeom prst="line">
                  <a:avLst/>
                </a:prstGeom>
                <a:noFill/>
                <a:ln w="28575">
                  <a:solidFill>
                    <a:srgbClr val="323232">
                      <a:alpha val="50195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8">
                  <a:extLst>
                    <a:ext uri="{FF2B5EF4-FFF2-40B4-BE49-F238E27FC236}">
                      <a16:creationId xmlns:a16="http://schemas.microsoft.com/office/drawing/2014/main" id="{A380F0CD-E240-42B5-9746-570750194C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43" y="3312"/>
                  <a:ext cx="0" cy="120"/>
                </a:xfrm>
                <a:prstGeom prst="line">
                  <a:avLst/>
                </a:prstGeom>
                <a:noFill/>
                <a:ln w="28575">
                  <a:solidFill>
                    <a:srgbClr val="323232">
                      <a:alpha val="50195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Rectangle 9">
                  <a:extLst>
                    <a:ext uri="{FF2B5EF4-FFF2-40B4-BE49-F238E27FC236}">
                      <a16:creationId xmlns:a16="http://schemas.microsoft.com/office/drawing/2014/main" id="{F87157EC-6D51-4B45-82AC-4411973EB7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384"/>
                  <a:ext cx="96" cy="9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ja-JP" altLang="en-US" sz="1600">
                    <a:latin typeface="Arial" charset="0"/>
                    <a:ea typeface="MS PGothic" pitchFamily="34" charset="-128"/>
                  </a:endParaRPr>
                </a:p>
              </p:txBody>
            </p:sp>
            <p:sp>
              <p:nvSpPr>
                <p:cNvPr id="52" name="Rectangle 10">
                  <a:extLst>
                    <a:ext uri="{FF2B5EF4-FFF2-40B4-BE49-F238E27FC236}">
                      <a16:creationId xmlns:a16="http://schemas.microsoft.com/office/drawing/2014/main" id="{093A4CB7-46D9-4812-B1C3-93DBC7F06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5184" y="3384"/>
                  <a:ext cx="96" cy="9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ja-JP" altLang="en-US" sz="1600">
                    <a:latin typeface="Arial" charset="0"/>
                    <a:ea typeface="MS PGothic" pitchFamily="34" charset="-128"/>
                  </a:endParaRPr>
                </a:p>
              </p:txBody>
            </p:sp>
            <p:sp>
              <p:nvSpPr>
                <p:cNvPr id="53" name="Rectangle 11">
                  <a:extLst>
                    <a:ext uri="{FF2B5EF4-FFF2-40B4-BE49-F238E27FC236}">
                      <a16:creationId xmlns:a16="http://schemas.microsoft.com/office/drawing/2014/main" id="{9CE54D09-DBA2-47A2-AB62-ABD6ACF45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999" y="3309"/>
                  <a:ext cx="96" cy="9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ja-JP" altLang="en-US" sz="1600">
                    <a:latin typeface="Arial" charset="0"/>
                    <a:ea typeface="MS PGothic" pitchFamily="34" charset="-128"/>
                  </a:endParaRPr>
                </a:p>
              </p:txBody>
            </p:sp>
            <p:sp>
              <p:nvSpPr>
                <p:cNvPr id="54" name="Rectangle 12">
                  <a:extLst>
                    <a:ext uri="{FF2B5EF4-FFF2-40B4-BE49-F238E27FC236}">
                      <a16:creationId xmlns:a16="http://schemas.microsoft.com/office/drawing/2014/main" id="{D60C856E-10B9-4A27-B4EA-B55FF351A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3914" y="3459"/>
                  <a:ext cx="96" cy="9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ja-JP" altLang="en-US" sz="1600">
                    <a:latin typeface="Arial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4" name="AutoShape 13">
                <a:extLst>
                  <a:ext uri="{FF2B5EF4-FFF2-40B4-BE49-F238E27FC236}">
                    <a16:creationId xmlns:a16="http://schemas.microsoft.com/office/drawing/2014/main" id="{C255CB54-AF54-4D48-90C4-33056FBC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1677"/>
                <a:ext cx="1797" cy="431"/>
              </a:xfrm>
              <a:prstGeom prst="roundRect">
                <a:avLst>
                  <a:gd name="adj" fmla="val 8495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endParaRPr lang="ja-JP" altLang="en-US" sz="1600">
                  <a:ea typeface="MS PGothic" panose="020B0600070205080204" pitchFamily="34" charset="-128"/>
                </a:endParaRPr>
              </a:p>
            </p:txBody>
          </p:sp>
          <p:sp>
            <p:nvSpPr>
              <p:cNvPr id="15" name="AutoShape 14">
                <a:extLst>
                  <a:ext uri="{FF2B5EF4-FFF2-40B4-BE49-F238E27FC236}">
                    <a16:creationId xmlns:a16="http://schemas.microsoft.com/office/drawing/2014/main" id="{22F1380F-73B4-4863-A9FD-2758D8EE9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2190"/>
                <a:ext cx="1797" cy="431"/>
              </a:xfrm>
              <a:prstGeom prst="roundRect">
                <a:avLst>
                  <a:gd name="adj" fmla="val 8495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endParaRPr lang="ja-JP" altLang="en-US" sz="1600">
                  <a:ea typeface="MS PGothic" panose="020B0600070205080204" pitchFamily="34" charset="-128"/>
                </a:endParaRPr>
              </a:p>
            </p:txBody>
          </p:sp>
          <p:sp>
            <p:nvSpPr>
              <p:cNvPr id="16" name="AutoShape 15">
                <a:extLst>
                  <a:ext uri="{FF2B5EF4-FFF2-40B4-BE49-F238E27FC236}">
                    <a16:creationId xmlns:a16="http://schemas.microsoft.com/office/drawing/2014/main" id="{5E12D3E4-0687-4F31-9A00-91D9724F7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2703"/>
                <a:ext cx="1797" cy="431"/>
              </a:xfrm>
              <a:prstGeom prst="roundRect">
                <a:avLst>
                  <a:gd name="adj" fmla="val 8495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endParaRPr lang="ja-JP" altLang="en-US" sz="1600"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124CC5A-6F9D-4647-8C51-EA389141B3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4" y="1392"/>
                <a:ext cx="2295" cy="246"/>
                <a:chOff x="1717" y="2805"/>
                <a:chExt cx="2295" cy="246"/>
              </a:xfrm>
            </p:grpSpPr>
            <p:grpSp>
              <p:nvGrpSpPr>
                <p:cNvPr id="32" name="Group 17">
                  <a:extLst>
                    <a:ext uri="{FF2B5EF4-FFF2-40B4-BE49-F238E27FC236}">
                      <a16:creationId xmlns:a16="http://schemas.microsoft.com/office/drawing/2014/main" id="{40A51307-95AB-4141-93A3-66CBC65B0C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4" y="2828"/>
                  <a:ext cx="2250" cy="200"/>
                  <a:chOff x="2016" y="1410"/>
                  <a:chExt cx="1950" cy="200"/>
                </a:xfrm>
              </p:grpSpPr>
              <p:sp>
                <p:nvSpPr>
                  <p:cNvPr id="46" name="Rectangle 18">
                    <a:extLst>
                      <a:ext uri="{FF2B5EF4-FFF2-40B4-BE49-F238E27FC236}">
                        <a16:creationId xmlns:a16="http://schemas.microsoft.com/office/drawing/2014/main" id="{1079E3F2-D199-4B42-9034-A75DDCB9EA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410"/>
                    <a:ext cx="1950" cy="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22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endParaRPr lang="ja-JP" altLang="en-US" sz="1600"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7" name="Rectangle 19">
                    <a:extLst>
                      <a:ext uri="{FF2B5EF4-FFF2-40B4-BE49-F238E27FC236}">
                        <a16:creationId xmlns:a16="http://schemas.microsoft.com/office/drawing/2014/main" id="{7B117EDE-9489-4C76-BBBC-F6B1D595E7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434"/>
                    <a:ext cx="1950" cy="153"/>
                  </a:xfrm>
                  <a:prstGeom prst="rect">
                    <a:avLst/>
                  </a:prstGeom>
                  <a:solidFill>
                    <a:srgbClr val="477CAD"/>
                  </a:solidFill>
                  <a:ln w="22225">
                    <a:solidFill>
                      <a:srgbClr val="CBEBF3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endParaRPr lang="ja-JP" altLang="en-US" sz="1600"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33" name="Text Box 20">
                  <a:extLst>
                    <a:ext uri="{FF2B5EF4-FFF2-40B4-BE49-F238E27FC236}">
                      <a16:creationId xmlns:a16="http://schemas.microsoft.com/office/drawing/2014/main" id="{28D4FCC7-5884-4158-9097-E6811901BE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1" y="2827"/>
                  <a:ext cx="596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 anchorCtr="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500" b="1">
                      <a:solidFill>
                        <a:schemeClr val="bg1"/>
                      </a:solidFill>
                      <a:latin typeface="Myriad Pro"/>
                    </a:rPr>
                    <a:t>虚拟架构</a:t>
                  </a:r>
                </a:p>
              </p:txBody>
            </p:sp>
            <p:grpSp>
              <p:nvGrpSpPr>
                <p:cNvPr id="34" name="Group 21">
                  <a:extLst>
                    <a:ext uri="{FF2B5EF4-FFF2-40B4-BE49-F238E27FC236}">
                      <a16:creationId xmlns:a16="http://schemas.microsoft.com/office/drawing/2014/main" id="{FBC24004-FC90-42FC-808C-40153A3076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68" y="2805"/>
                  <a:ext cx="444" cy="246"/>
                  <a:chOff x="3440" y="1386"/>
                  <a:chExt cx="444" cy="246"/>
                </a:xfrm>
              </p:grpSpPr>
              <p:sp>
                <p:nvSpPr>
                  <p:cNvPr id="41" name="Rectangle 22">
                    <a:extLst>
                      <a:ext uri="{FF2B5EF4-FFF2-40B4-BE49-F238E27FC236}">
                        <a16:creationId xmlns:a16="http://schemas.microsoft.com/office/drawing/2014/main" id="{38678E8A-1723-45F4-A637-1B3F0AFAC0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1386"/>
                    <a:ext cx="444" cy="24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endParaRPr lang="ja-JP" altLang="en-US" sz="1600">
                      <a:ea typeface="MS PGothic" panose="020B0600070205080204" pitchFamily="34" charset="-128"/>
                    </a:endParaRPr>
                  </a:p>
                </p:txBody>
              </p:sp>
              <p:grpSp>
                <p:nvGrpSpPr>
                  <p:cNvPr id="42" name="Group 23">
                    <a:extLst>
                      <a:ext uri="{FF2B5EF4-FFF2-40B4-BE49-F238E27FC236}">
                        <a16:creationId xmlns:a16="http://schemas.microsoft.com/office/drawing/2014/main" id="{0873C33B-EBEA-4BE7-8FF3-9418029809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12" y="1491"/>
                    <a:ext cx="170" cy="37"/>
                    <a:chOff x="384" y="3265"/>
                    <a:chExt cx="211" cy="47"/>
                  </a:xfrm>
                </p:grpSpPr>
                <p:sp>
                  <p:nvSpPr>
                    <p:cNvPr id="43" name="Oval 24">
                      <a:extLst>
                        <a:ext uri="{FF2B5EF4-FFF2-40B4-BE49-F238E27FC236}">
                          <a16:creationId xmlns:a16="http://schemas.microsoft.com/office/drawing/2014/main" id="{D0F3BBB3-65F5-4038-AA21-97EA9BF65C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3265"/>
                      <a:ext cx="47" cy="47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r" eaLnBrk="1" hangingPunct="1"/>
                      <a:endParaRPr lang="ja-JP" altLang="en-US" sz="1600">
                        <a:ea typeface="MS PGothic" panose="020B0600070205080204" pitchFamily="34" charset="-128"/>
                      </a:endParaRPr>
                    </a:p>
                  </p:txBody>
                </p:sp>
                <p:sp>
                  <p:nvSpPr>
                    <p:cNvPr id="44" name="Oval 25">
                      <a:extLst>
                        <a:ext uri="{FF2B5EF4-FFF2-40B4-BE49-F238E27FC236}">
                          <a16:creationId xmlns:a16="http://schemas.microsoft.com/office/drawing/2014/main" id="{D1D1F232-2EA9-4FF1-9D51-60F494E508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3265"/>
                      <a:ext cx="47" cy="47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r" eaLnBrk="1" hangingPunct="1"/>
                      <a:endParaRPr lang="ja-JP" altLang="en-US" sz="1600">
                        <a:ea typeface="MS PGothic" panose="020B0600070205080204" pitchFamily="34" charset="-128"/>
                      </a:endParaRPr>
                    </a:p>
                  </p:txBody>
                </p:sp>
                <p:sp>
                  <p:nvSpPr>
                    <p:cNvPr id="45" name="Oval 26">
                      <a:extLst>
                        <a:ext uri="{FF2B5EF4-FFF2-40B4-BE49-F238E27FC236}">
                          <a16:creationId xmlns:a16="http://schemas.microsoft.com/office/drawing/2014/main" id="{07E93127-A6DC-4334-A823-C220BE1D31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8" y="3265"/>
                      <a:ext cx="47" cy="47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r" eaLnBrk="1" hangingPunct="1"/>
                      <a:endParaRPr lang="ja-JP" altLang="en-US" sz="1600">
                        <a:ea typeface="MS PGothic" panose="020B0600070205080204" pitchFamily="34" charset="-128"/>
                      </a:endParaRPr>
                    </a:p>
                  </p:txBody>
                </p:sp>
              </p:grpSp>
            </p:grpSp>
            <p:grpSp>
              <p:nvGrpSpPr>
                <p:cNvPr id="35" name="Group 27">
                  <a:extLst>
                    <a:ext uri="{FF2B5EF4-FFF2-40B4-BE49-F238E27FC236}">
                      <a16:creationId xmlns:a16="http://schemas.microsoft.com/office/drawing/2014/main" id="{55861847-8F2A-4016-950B-9FDD747BD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17" y="2805"/>
                  <a:ext cx="444" cy="246"/>
                  <a:chOff x="1876" y="1386"/>
                  <a:chExt cx="444" cy="246"/>
                </a:xfrm>
              </p:grpSpPr>
              <p:sp>
                <p:nvSpPr>
                  <p:cNvPr id="36" name="Rectangle 28">
                    <a:extLst>
                      <a:ext uri="{FF2B5EF4-FFF2-40B4-BE49-F238E27FC236}">
                        <a16:creationId xmlns:a16="http://schemas.microsoft.com/office/drawing/2014/main" id="{2E02F0B8-6171-4CB3-AB6C-9CB023C42F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876" y="1386"/>
                    <a:ext cx="444" cy="24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r" eaLnBrk="1" hangingPunct="1"/>
                    <a:endParaRPr lang="ja-JP" altLang="en-US" sz="1600">
                      <a:ea typeface="MS PGothic" panose="020B0600070205080204" pitchFamily="34" charset="-128"/>
                    </a:endParaRPr>
                  </a:p>
                </p:txBody>
              </p:sp>
              <p:grpSp>
                <p:nvGrpSpPr>
                  <p:cNvPr id="37" name="Group 29">
                    <a:extLst>
                      <a:ext uri="{FF2B5EF4-FFF2-40B4-BE49-F238E27FC236}">
                        <a16:creationId xmlns:a16="http://schemas.microsoft.com/office/drawing/2014/main" id="{3BC4726C-2977-480F-8E86-1ADFB3CCF6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78" y="1490"/>
                    <a:ext cx="170" cy="37"/>
                    <a:chOff x="384" y="3265"/>
                    <a:chExt cx="211" cy="47"/>
                  </a:xfrm>
                </p:grpSpPr>
                <p:sp>
                  <p:nvSpPr>
                    <p:cNvPr id="38" name="Oval 30">
                      <a:extLst>
                        <a:ext uri="{FF2B5EF4-FFF2-40B4-BE49-F238E27FC236}">
                          <a16:creationId xmlns:a16="http://schemas.microsoft.com/office/drawing/2014/main" id="{C6630716-8488-469E-AA83-E9903CEB79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3265"/>
                      <a:ext cx="47" cy="47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r" eaLnBrk="1" hangingPunct="1"/>
                      <a:endParaRPr lang="ja-JP" altLang="en-US" sz="1600">
                        <a:ea typeface="MS PGothic" panose="020B0600070205080204" pitchFamily="34" charset="-128"/>
                      </a:endParaRPr>
                    </a:p>
                  </p:txBody>
                </p:sp>
                <p:sp>
                  <p:nvSpPr>
                    <p:cNvPr id="39" name="Oval 31">
                      <a:extLst>
                        <a:ext uri="{FF2B5EF4-FFF2-40B4-BE49-F238E27FC236}">
                          <a16:creationId xmlns:a16="http://schemas.microsoft.com/office/drawing/2014/main" id="{7DA45AA1-6BE6-43FC-9BD6-A9F3944F85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3265"/>
                      <a:ext cx="47" cy="47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r" eaLnBrk="1" hangingPunct="1"/>
                      <a:endParaRPr lang="ja-JP" altLang="en-US" sz="1600">
                        <a:ea typeface="MS PGothic" panose="020B0600070205080204" pitchFamily="34" charset="-128"/>
                      </a:endParaRPr>
                    </a:p>
                  </p:txBody>
                </p:sp>
                <p:sp>
                  <p:nvSpPr>
                    <p:cNvPr id="40" name="Oval 32">
                      <a:extLst>
                        <a:ext uri="{FF2B5EF4-FFF2-40B4-BE49-F238E27FC236}">
                          <a16:creationId xmlns:a16="http://schemas.microsoft.com/office/drawing/2014/main" id="{15038E32-3338-4264-AA86-4FC77AB287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8" y="3265"/>
                      <a:ext cx="47" cy="47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r" eaLnBrk="1" hangingPunct="1"/>
                      <a:endParaRPr lang="ja-JP" altLang="en-US" sz="1600">
                        <a:ea typeface="MS PGothic" panose="020B0600070205080204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18" name="Picture 33" descr="Network_icon">
                <a:extLst>
                  <a:ext uri="{FF2B5EF4-FFF2-40B4-BE49-F238E27FC236}">
                    <a16:creationId xmlns:a16="http://schemas.microsoft.com/office/drawing/2014/main" id="{D3BB32DD-90C6-4E7E-93DE-13500F7A6AD1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" y="3260"/>
                <a:ext cx="334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34" descr="Storage_icon_01">
                <a:extLst>
                  <a:ext uri="{FF2B5EF4-FFF2-40B4-BE49-F238E27FC236}">
                    <a16:creationId xmlns:a16="http://schemas.microsoft.com/office/drawing/2014/main" id="{7DE41C7A-315D-41C9-9FC8-D8527134F28D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1" y="2761"/>
                <a:ext cx="345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35" descr="Memory_icon_03">
                <a:extLst>
                  <a:ext uri="{FF2B5EF4-FFF2-40B4-BE49-F238E27FC236}">
                    <a16:creationId xmlns:a16="http://schemas.microsoft.com/office/drawing/2014/main" id="{89054D82-4761-4CF0-A209-939712AEE580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8" y="2292"/>
                <a:ext cx="271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36" descr="CPU_icon">
                <a:extLst>
                  <a:ext uri="{FF2B5EF4-FFF2-40B4-BE49-F238E27FC236}">
                    <a16:creationId xmlns:a16="http://schemas.microsoft.com/office/drawing/2014/main" id="{2CF60BE3-A57F-47FE-93ED-7190F93A1F7A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4" y="1785"/>
                <a:ext cx="25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7" descr="CPU_icon">
                <a:extLst>
                  <a:ext uri="{FF2B5EF4-FFF2-40B4-BE49-F238E27FC236}">
                    <a16:creationId xmlns:a16="http://schemas.microsoft.com/office/drawing/2014/main" id="{5B2F0E11-6ACC-4E0A-AE72-564633BE0928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5" y="1785"/>
                <a:ext cx="25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38" descr="CPU_icon">
                <a:extLst>
                  <a:ext uri="{FF2B5EF4-FFF2-40B4-BE49-F238E27FC236}">
                    <a16:creationId xmlns:a16="http://schemas.microsoft.com/office/drawing/2014/main" id="{56D88B99-17BB-4AC1-BA7F-5EC60A0EB201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" y="1785"/>
                <a:ext cx="25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9" descr="CPU_icon">
                <a:extLst>
                  <a:ext uri="{FF2B5EF4-FFF2-40B4-BE49-F238E27FC236}">
                    <a16:creationId xmlns:a16="http://schemas.microsoft.com/office/drawing/2014/main" id="{04DE2F6D-DFB9-40E2-B1A8-12AE0844FC52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0" y="1785"/>
                <a:ext cx="25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40" descr="Memory_icon_03">
                <a:extLst>
                  <a:ext uri="{FF2B5EF4-FFF2-40B4-BE49-F238E27FC236}">
                    <a16:creationId xmlns:a16="http://schemas.microsoft.com/office/drawing/2014/main" id="{2D8556EB-37F4-4D93-A6FD-63D47E062C2D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9" y="2292"/>
                <a:ext cx="271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41" descr="Memory_icon_03">
                <a:extLst>
                  <a:ext uri="{FF2B5EF4-FFF2-40B4-BE49-F238E27FC236}">
                    <a16:creationId xmlns:a16="http://schemas.microsoft.com/office/drawing/2014/main" id="{FD7CFA0B-3826-4B47-BCD8-095AAB6D02BE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0" y="2292"/>
                <a:ext cx="271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42" descr="Memory_icon_03">
                <a:extLst>
                  <a:ext uri="{FF2B5EF4-FFF2-40B4-BE49-F238E27FC236}">
                    <a16:creationId xmlns:a16="http://schemas.microsoft.com/office/drawing/2014/main" id="{2D4C4C8B-C3CD-4EE4-AC9A-460937EE4716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4" y="2292"/>
                <a:ext cx="271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43" descr="Storage_icon_01">
                <a:extLst>
                  <a:ext uri="{FF2B5EF4-FFF2-40B4-BE49-F238E27FC236}">
                    <a16:creationId xmlns:a16="http://schemas.microsoft.com/office/drawing/2014/main" id="{5CC6DE7B-7DFD-49CA-B11C-6F714870B6A4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2" y="2761"/>
                <a:ext cx="345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44" descr="Storage_icon_01">
                <a:extLst>
                  <a:ext uri="{FF2B5EF4-FFF2-40B4-BE49-F238E27FC236}">
                    <a16:creationId xmlns:a16="http://schemas.microsoft.com/office/drawing/2014/main" id="{9CD6A5C8-D63E-4995-A738-D181439B5F94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" y="2761"/>
                <a:ext cx="345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45" descr="Storage_icon_01">
                <a:extLst>
                  <a:ext uri="{FF2B5EF4-FFF2-40B4-BE49-F238E27FC236}">
                    <a16:creationId xmlns:a16="http://schemas.microsoft.com/office/drawing/2014/main" id="{F255198C-9B4A-4457-8DC9-EE5341A5FAD2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7" y="2761"/>
                <a:ext cx="345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46" descr="Network_icon">
                <a:extLst>
                  <a:ext uri="{FF2B5EF4-FFF2-40B4-BE49-F238E27FC236}">
                    <a16:creationId xmlns:a16="http://schemas.microsoft.com/office/drawing/2014/main" id="{B09EC926-53E7-4D33-924B-27CB389EF616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9" y="3260"/>
                <a:ext cx="334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 Box 47">
              <a:extLst>
                <a:ext uri="{FF2B5EF4-FFF2-40B4-BE49-F238E27FC236}">
                  <a16:creationId xmlns:a16="http://schemas.microsoft.com/office/drawing/2014/main" id="{095BDAA7-D740-4258-9D4E-0C8737AE7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8" y="3270"/>
              <a:ext cx="67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85000"/>
                </a:lnSpc>
              </a:pPr>
              <a:r>
                <a:rPr lang="zh-CN" altLang="en-US" sz="1400" b="1">
                  <a:latin typeface="Myriad Pro"/>
                  <a:ea typeface="MS PGothic" panose="020B0600070205080204" pitchFamily="34" charset="-128"/>
                </a:rPr>
                <a:t>连接部件池</a:t>
              </a:r>
            </a:p>
          </p:txBody>
        </p:sp>
        <p:sp>
          <p:nvSpPr>
            <p:cNvPr id="9" name="Text Box 48">
              <a:extLst>
                <a:ext uri="{FF2B5EF4-FFF2-40B4-BE49-F238E27FC236}">
                  <a16:creationId xmlns:a16="http://schemas.microsoft.com/office/drawing/2014/main" id="{A83F76FC-4A13-4041-B862-57AE473D2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" y="1757"/>
              <a:ext cx="46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85000"/>
                </a:lnSpc>
              </a:pPr>
              <a:r>
                <a:rPr lang="en-US" altLang="zh-CN" sz="1400" b="1">
                  <a:latin typeface="Myriad Pro"/>
                  <a:ea typeface="MS PGothic" panose="020B0600070205080204" pitchFamily="34" charset="-128"/>
                </a:rPr>
                <a:t>CPU</a:t>
              </a:r>
              <a:r>
                <a:rPr lang="zh-CN" altLang="en-US" sz="1400" b="1">
                  <a:latin typeface="Myriad Pro"/>
                  <a:ea typeface="MS PGothic" panose="020B0600070205080204" pitchFamily="34" charset="-128"/>
                </a:rPr>
                <a:t>池</a:t>
              </a:r>
            </a:p>
          </p:txBody>
        </p:sp>
        <p:sp>
          <p:nvSpPr>
            <p:cNvPr id="10" name="Text Box 49">
              <a:extLst>
                <a:ext uri="{FF2B5EF4-FFF2-40B4-BE49-F238E27FC236}">
                  <a16:creationId xmlns:a16="http://schemas.microsoft.com/office/drawing/2014/main" id="{33230741-0D66-4617-9BF7-2A04E9E95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261"/>
              <a:ext cx="45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85000"/>
                </a:lnSpc>
              </a:pPr>
              <a:r>
                <a:rPr lang="zh-CN" altLang="en-US" sz="1400" b="1">
                  <a:latin typeface="Myriad Pro"/>
                  <a:ea typeface="MS PGothic" panose="020B0600070205080204" pitchFamily="34" charset="-128"/>
                </a:rPr>
                <a:t>内存池</a:t>
              </a:r>
            </a:p>
          </p:txBody>
        </p:sp>
        <p:sp>
          <p:nvSpPr>
            <p:cNvPr id="11" name="Text Box 50">
              <a:extLst>
                <a:ext uri="{FF2B5EF4-FFF2-40B4-BE49-F238E27FC236}">
                  <a16:creationId xmlns:a16="http://schemas.microsoft.com/office/drawing/2014/main" id="{DBC9C593-51B6-42F0-8CB9-9F46BD095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765"/>
              <a:ext cx="45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85000"/>
                </a:lnSpc>
              </a:pPr>
              <a:r>
                <a:rPr lang="zh-CN" altLang="en-US" sz="1400" b="1">
                  <a:latin typeface="Myriad Pro"/>
                  <a:ea typeface="MS PGothic" panose="020B0600070205080204" pitchFamily="34" charset="-128"/>
                </a:rPr>
                <a:t>存储池</a:t>
              </a:r>
            </a:p>
          </p:txBody>
        </p:sp>
      </p:grpSp>
      <p:pic>
        <p:nvPicPr>
          <p:cNvPr id="55" name="Picture 51">
            <a:extLst>
              <a:ext uri="{FF2B5EF4-FFF2-40B4-BE49-F238E27FC236}">
                <a16:creationId xmlns:a16="http://schemas.microsoft.com/office/drawing/2014/main" id="{EF75B68A-417F-4B01-AD97-95327BEA0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52" y="4149725"/>
            <a:ext cx="17399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2">
            <a:extLst>
              <a:ext uri="{FF2B5EF4-FFF2-40B4-BE49-F238E27FC236}">
                <a16:creationId xmlns:a16="http://schemas.microsoft.com/office/drawing/2014/main" id="{7383F46D-7D1A-4B9F-8345-CDD93EF38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52" y="4149725"/>
            <a:ext cx="1741487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3">
            <a:extLst>
              <a:ext uri="{FF2B5EF4-FFF2-40B4-BE49-F238E27FC236}">
                <a16:creationId xmlns:a16="http://schemas.microsoft.com/office/drawing/2014/main" id="{4D15B463-0D47-4CAA-99FE-3F3B8822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52" y="1927225"/>
            <a:ext cx="17399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54">
            <a:extLst>
              <a:ext uri="{FF2B5EF4-FFF2-40B4-BE49-F238E27FC236}">
                <a16:creationId xmlns:a16="http://schemas.microsoft.com/office/drawing/2014/main" id="{E9D9ECD5-6A3F-477E-AEFF-C9129554F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52" y="1927225"/>
            <a:ext cx="1741487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55">
            <a:extLst>
              <a:ext uri="{FF2B5EF4-FFF2-40B4-BE49-F238E27FC236}">
                <a16:creationId xmlns:a16="http://schemas.microsoft.com/office/drawing/2014/main" id="{1D4DC97A-642E-496A-B144-040FA816B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414" y="1355725"/>
            <a:ext cx="2982913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灯片编号占位符 59">
            <a:extLst>
              <a:ext uri="{FF2B5EF4-FFF2-40B4-BE49-F238E27FC236}">
                <a16:creationId xmlns:a16="http://schemas.microsoft.com/office/drawing/2014/main" id="{D6EEF979-349E-4B23-AE89-BD7B73754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3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57992E-6 L 0.53767 -0.068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" y="-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57992E-6 L 0.31216 -0.0800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0111E-6 L 0.65955 -0.4149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-20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0111E-6 L 0.43629 -0.426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" y="-21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0874E-6 L -0.27135 -1.4087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79898E-6 L -0.28229 2.79898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15F4AE7-CA13-4EDF-A1CB-785B3EDC5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149" y="918688"/>
            <a:ext cx="72691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服务器虚拟化： 提高 硬件使用率</a:t>
            </a:r>
            <a:endParaRPr lang="en-US" altLang="zh-CN" sz="2400" b="1" dirty="0"/>
          </a:p>
          <a:p>
            <a:pPr eaLnBrk="1" hangingPunct="1"/>
            <a:endParaRPr lang="en-US" altLang="zh-CN" sz="2400" b="1" dirty="0"/>
          </a:p>
          <a:p>
            <a:pPr eaLnBrk="1" hangingPunct="1"/>
            <a:endParaRPr lang="en-US" altLang="zh-CN" sz="2400" b="1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EAF7604-4757-494F-BC1B-B5C41034B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87" y="1971201"/>
            <a:ext cx="8585712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4B0E157-1B0D-49FB-8302-0F76381AF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1599" y="1533051"/>
            <a:ext cx="2571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虚拟化之前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EE2149B-443F-468E-BB69-F43A119AC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812" y="1533051"/>
            <a:ext cx="2571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虚拟化之后</a:t>
            </a:r>
          </a:p>
        </p:txBody>
      </p:sp>
      <p:grpSp>
        <p:nvGrpSpPr>
          <p:cNvPr id="9" name="AutoShape 7">
            <a:extLst>
              <a:ext uri="{FF2B5EF4-FFF2-40B4-BE49-F238E27FC236}">
                <a16:creationId xmlns:a16="http://schemas.microsoft.com/office/drawing/2014/main" id="{0690264B-535D-4A27-8190-BDB93A3FDE55}"/>
              </a:ext>
            </a:extLst>
          </p:cNvPr>
          <p:cNvGrpSpPr>
            <a:grpSpLocks/>
          </p:cNvGrpSpPr>
          <p:nvPr/>
        </p:nvGrpSpPr>
        <p:grpSpPr bwMode="auto">
          <a:xfrm>
            <a:off x="1809149" y="4717576"/>
            <a:ext cx="8720650" cy="1720294"/>
            <a:chOff x="472" y="3084"/>
            <a:chExt cx="4873" cy="645"/>
          </a:xfrm>
        </p:grpSpPr>
        <p:pic>
          <p:nvPicPr>
            <p:cNvPr id="10" name="AutoShape 7">
              <a:extLst>
                <a:ext uri="{FF2B5EF4-FFF2-40B4-BE49-F238E27FC236}">
                  <a16:creationId xmlns:a16="http://schemas.microsoft.com/office/drawing/2014/main" id="{1C47E125-A33C-40EF-827D-7CAD581EC4C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3084"/>
              <a:ext cx="4873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89FB6844-97D6-4A4E-A40B-81A8BE4C5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" y="3133"/>
              <a:ext cx="474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solidFill>
                    <a:srgbClr val="FFFFFF"/>
                  </a:solidFill>
                </a:rPr>
                <a:t>虚拟化使得低利用率的服务器负载整合到一台服务器，</a:t>
              </a:r>
              <a:endParaRPr lang="en-US" altLang="zh-CN" sz="2400" b="1" dirty="0">
                <a:solidFill>
                  <a:srgbClr val="FFFFFF"/>
                </a:solidFill>
              </a:endParaRPr>
            </a:p>
            <a:p>
              <a:pPr algn="ctr" eaLnBrk="1" hangingPunct="1"/>
              <a:r>
                <a:rPr lang="zh-CN" altLang="en-US" sz="2400" b="1" dirty="0">
                  <a:solidFill>
                    <a:srgbClr val="FFFFFF"/>
                  </a:solidFill>
                </a:rPr>
                <a:t>安全可靠地达到很高的硬件利用率</a:t>
              </a:r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C1CB302-1F4F-4EF7-97EF-9018CD5C4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464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A54DF-CD79-4142-B3F0-C9EF8247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14" y="2555788"/>
            <a:ext cx="8414951" cy="1917357"/>
          </a:xfrm>
        </p:spPr>
        <p:txBody>
          <a:bodyPr>
            <a:normAutofit/>
          </a:bodyPr>
          <a:lstStyle/>
          <a:p>
            <a:r>
              <a:rPr lang="zh-CN" altLang="en-US" b="1" dirty="0"/>
              <a:t>广西联通是如何实现云计算的？</a:t>
            </a:r>
            <a:br>
              <a:rPr lang="en-US" altLang="zh-CN" b="1" dirty="0"/>
            </a:br>
            <a:r>
              <a:rPr lang="zh-CN" altLang="en-US" b="1" dirty="0"/>
              <a:t>又运用了什么虚拟化技术呢？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29F2EA-EA0F-4629-AB36-291827F9D6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577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B5B4277-C2FA-4D7D-A0E7-557D3CDE9F24}"/>
              </a:ext>
            </a:extLst>
          </p:cNvPr>
          <p:cNvSpPr/>
          <p:nvPr/>
        </p:nvSpPr>
        <p:spPr>
          <a:xfrm>
            <a:off x="1235676" y="2200179"/>
            <a:ext cx="98112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 err="1"/>
              <a:t>Vmware</a:t>
            </a:r>
            <a:r>
              <a:rPr lang="en-US" altLang="zh-CN" sz="2400" dirty="0"/>
              <a:t> vSphere</a:t>
            </a:r>
            <a:r>
              <a:rPr lang="zh-CN" altLang="en-US" sz="2400" dirty="0"/>
              <a:t>是业界领先且最可靠的虚拟化平台。</a:t>
            </a:r>
            <a:r>
              <a:rPr lang="en-US" altLang="zh-CN" sz="2400" dirty="0"/>
              <a:t>vSphere</a:t>
            </a:r>
            <a:r>
              <a:rPr lang="zh-CN" altLang="en-US" sz="2400" dirty="0"/>
              <a:t>将应用程序和操作系统从底层硬件分离出来，从而简化了</a:t>
            </a:r>
            <a:r>
              <a:rPr lang="en-US" altLang="zh-CN" sz="2400" dirty="0"/>
              <a:t>IT</a:t>
            </a:r>
            <a:r>
              <a:rPr lang="zh-CN" altLang="en-US" sz="2400" dirty="0"/>
              <a:t>操作。现有的应用程序可以看到专有资源，而服务器则可以作为资源池进行管理。因此，业务将在简化但恢复能力极强的</a:t>
            </a:r>
            <a:r>
              <a:rPr lang="en-US" altLang="zh-CN" sz="2400" dirty="0"/>
              <a:t>IT</a:t>
            </a:r>
            <a:r>
              <a:rPr lang="zh-CN" altLang="en-US" sz="2400" dirty="0"/>
              <a:t>环境中运行。</a:t>
            </a:r>
            <a:endParaRPr lang="en-US" altLang="zh-CN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1B856-7C63-4A27-A869-F2A5928470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289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423AE79-6B94-44E9-A2A1-32AE970B5D6C}"/>
              </a:ext>
            </a:extLst>
          </p:cNvPr>
          <p:cNvGrpSpPr>
            <a:grpSpLocks/>
          </p:cNvGrpSpPr>
          <p:nvPr/>
        </p:nvGrpSpPr>
        <p:grpSpPr bwMode="auto">
          <a:xfrm>
            <a:off x="2055019" y="477835"/>
            <a:ext cx="8081962" cy="5902325"/>
            <a:chOff x="557213" y="479411"/>
            <a:chExt cx="8081962" cy="6116652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BEA7987A-EF68-4193-B495-9C3E081FC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23050" y="2479727"/>
              <a:ext cx="464014" cy="753713"/>
              <a:chOff x="0" y="0"/>
              <a:chExt cx="1001" cy="1458"/>
            </a:xfrm>
          </p:grpSpPr>
          <p:sp>
            <p:nvSpPr>
              <p:cNvPr id="105" name="Rectangle 3">
                <a:extLst>
                  <a:ext uri="{FF2B5EF4-FFF2-40B4-BE49-F238E27FC236}">
                    <a16:creationId xmlns:a16="http://schemas.microsoft.com/office/drawing/2014/main" id="{DEF314AD-B197-47F8-A755-37475257F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1001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bevel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6" name="Rectangle 4">
                <a:extLst>
                  <a:ext uri="{FF2B5EF4-FFF2-40B4-BE49-F238E27FC236}">
                    <a16:creationId xmlns:a16="http://schemas.microsoft.com/office/drawing/2014/main" id="{7FA6A098-BD4A-4193-BB9D-0807A77BC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1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bevel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" name="Text Box 5">
                <a:extLst>
                  <a:ext uri="{FF2B5EF4-FFF2-40B4-BE49-F238E27FC236}">
                    <a16:creationId xmlns:a16="http://schemas.microsoft.com/office/drawing/2014/main" id="{8D2B167E-147D-418F-AB86-D1B5743AE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001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000" b="1"/>
                  <a:t>应用程序</a:t>
                </a:r>
              </a:p>
            </p:txBody>
          </p:sp>
          <p:sp>
            <p:nvSpPr>
              <p:cNvPr id="108" name="Text Box 6">
                <a:extLst>
                  <a:ext uri="{FF2B5EF4-FFF2-40B4-BE49-F238E27FC236}">
                    <a16:creationId xmlns:a16="http://schemas.microsoft.com/office/drawing/2014/main" id="{5251B180-6FFB-4A4F-B56B-127F26B4F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720"/>
                <a:ext cx="1001" cy="738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170" tIns="46990" rIns="90170" bIns="4699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000" b="1"/>
                  <a:t>操作系统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8672A9-F935-41D5-A301-03AD70D79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1850" y="2487484"/>
              <a:ext cx="464014" cy="753713"/>
              <a:chOff x="0" y="0"/>
              <a:chExt cx="1001" cy="1458"/>
            </a:xfrm>
          </p:grpSpPr>
          <p:sp>
            <p:nvSpPr>
              <p:cNvPr id="101" name="Rectangle 8">
                <a:extLst>
                  <a:ext uri="{FF2B5EF4-FFF2-40B4-BE49-F238E27FC236}">
                    <a16:creationId xmlns:a16="http://schemas.microsoft.com/office/drawing/2014/main" id="{7CA26C3D-4697-4897-B8FB-8219309F9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1001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" name="Rectangle 9">
                <a:extLst>
                  <a:ext uri="{FF2B5EF4-FFF2-40B4-BE49-F238E27FC236}">
                    <a16:creationId xmlns:a16="http://schemas.microsoft.com/office/drawing/2014/main" id="{B3720D4B-818A-4F41-8279-F13B1F450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1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" name="Text Box 10">
                <a:extLst>
                  <a:ext uri="{FF2B5EF4-FFF2-40B4-BE49-F238E27FC236}">
                    <a16:creationId xmlns:a16="http://schemas.microsoft.com/office/drawing/2014/main" id="{32C53679-3C70-4A1C-BEE5-71E755A9AF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001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000" b="1"/>
                  <a:t>应用程序</a:t>
                </a:r>
              </a:p>
            </p:txBody>
          </p:sp>
          <p:sp>
            <p:nvSpPr>
              <p:cNvPr id="104" name="Text Box 11">
                <a:extLst>
                  <a:ext uri="{FF2B5EF4-FFF2-40B4-BE49-F238E27FC236}">
                    <a16:creationId xmlns:a16="http://schemas.microsoft.com/office/drawing/2014/main" id="{AA45F754-A458-44E3-956B-2803E52564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720"/>
                <a:ext cx="1001" cy="738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170" tIns="46990" rIns="90170" bIns="4699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000" b="1"/>
                  <a:t>操作系统</a:t>
                </a:r>
              </a:p>
            </p:txBody>
          </p:sp>
        </p:grp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434E2F44-6570-4D0B-A20A-EBB16DF59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4938" y="2477142"/>
              <a:ext cx="464014" cy="753713"/>
              <a:chOff x="0" y="0"/>
              <a:chExt cx="1001" cy="1458"/>
            </a:xfrm>
          </p:grpSpPr>
          <p:sp>
            <p:nvSpPr>
              <p:cNvPr id="97" name="Rectangle 13">
                <a:extLst>
                  <a:ext uri="{FF2B5EF4-FFF2-40B4-BE49-F238E27FC236}">
                    <a16:creationId xmlns:a16="http://schemas.microsoft.com/office/drawing/2014/main" id="{FB2B2ED6-65D0-47A1-BE22-1ED8E324A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1001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" name="Rectangle 14">
                <a:extLst>
                  <a:ext uri="{FF2B5EF4-FFF2-40B4-BE49-F238E27FC236}">
                    <a16:creationId xmlns:a16="http://schemas.microsoft.com/office/drawing/2014/main" id="{E681D1D4-C84A-439A-901D-683487219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1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9" name="Text Box 15">
                <a:extLst>
                  <a:ext uri="{FF2B5EF4-FFF2-40B4-BE49-F238E27FC236}">
                    <a16:creationId xmlns:a16="http://schemas.microsoft.com/office/drawing/2014/main" id="{897ADE85-CF00-49EB-8A26-797D6D0B40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001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000" b="1"/>
                  <a:t>应用程序</a:t>
                </a:r>
              </a:p>
            </p:txBody>
          </p:sp>
          <p:sp>
            <p:nvSpPr>
              <p:cNvPr id="100" name="Text Box 16">
                <a:extLst>
                  <a:ext uri="{FF2B5EF4-FFF2-40B4-BE49-F238E27FC236}">
                    <a16:creationId xmlns:a16="http://schemas.microsoft.com/office/drawing/2014/main" id="{67FB64B3-38AA-4A92-96DC-F549565C5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720"/>
                <a:ext cx="1001" cy="738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170" tIns="46990" rIns="90170" bIns="4699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000" b="1"/>
                  <a:t>操作系统</a:t>
                </a:r>
              </a:p>
            </p:txBody>
          </p:sp>
        </p:grp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9A505054-ED57-403E-A01C-6CCF6F778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3188" y="2497827"/>
              <a:ext cx="464014" cy="755005"/>
              <a:chOff x="0" y="0"/>
              <a:chExt cx="1001" cy="1458"/>
            </a:xfrm>
          </p:grpSpPr>
          <p:sp>
            <p:nvSpPr>
              <p:cNvPr id="93" name="Rectangle 18">
                <a:extLst>
                  <a:ext uri="{FF2B5EF4-FFF2-40B4-BE49-F238E27FC236}">
                    <a16:creationId xmlns:a16="http://schemas.microsoft.com/office/drawing/2014/main" id="{F17A86D6-14C6-413C-9311-86B81F099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1001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4" name="Rectangle 19">
                <a:extLst>
                  <a:ext uri="{FF2B5EF4-FFF2-40B4-BE49-F238E27FC236}">
                    <a16:creationId xmlns:a16="http://schemas.microsoft.com/office/drawing/2014/main" id="{51168347-BFBA-4235-8478-C30DB6876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1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" name="Text Box 20">
                <a:extLst>
                  <a:ext uri="{FF2B5EF4-FFF2-40B4-BE49-F238E27FC236}">
                    <a16:creationId xmlns:a16="http://schemas.microsoft.com/office/drawing/2014/main" id="{608ECBC8-7359-4B7B-836A-03500BD6C1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001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000" b="1"/>
                  <a:t>应用程序</a:t>
                </a:r>
              </a:p>
            </p:txBody>
          </p:sp>
          <p:sp>
            <p:nvSpPr>
              <p:cNvPr id="96" name="Text Box 21">
                <a:extLst>
                  <a:ext uri="{FF2B5EF4-FFF2-40B4-BE49-F238E27FC236}">
                    <a16:creationId xmlns:a16="http://schemas.microsoft.com/office/drawing/2014/main" id="{C6CCABB3-8EED-4A13-BCA4-8CECC2294E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720"/>
                <a:ext cx="1001" cy="738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bevel/>
                <a:headEnd/>
                <a:tailEnd/>
              </a:ln>
            </p:spPr>
            <p:txBody>
              <a:bodyPr lIns="90170" tIns="46990" rIns="90170" bIns="4699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000" b="1"/>
                  <a:t>操作系统</a:t>
                </a:r>
              </a:p>
            </p:txBody>
          </p:sp>
        </p:grp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F32ED722-B2E7-4B09-9356-18007BAC0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7863" y="2487484"/>
              <a:ext cx="464014" cy="753713"/>
              <a:chOff x="0" y="0"/>
              <a:chExt cx="1001" cy="1458"/>
            </a:xfrm>
          </p:grpSpPr>
          <p:sp>
            <p:nvSpPr>
              <p:cNvPr id="89" name="Rectangle 23">
                <a:extLst>
                  <a:ext uri="{FF2B5EF4-FFF2-40B4-BE49-F238E27FC236}">
                    <a16:creationId xmlns:a16="http://schemas.microsoft.com/office/drawing/2014/main" id="{AC5F2BD6-D9A8-4219-84D7-339BC70E4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1001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0" name="Rectangle 24">
                <a:extLst>
                  <a:ext uri="{FF2B5EF4-FFF2-40B4-BE49-F238E27FC236}">
                    <a16:creationId xmlns:a16="http://schemas.microsoft.com/office/drawing/2014/main" id="{9853EE89-42EF-4BA0-87E6-F9BFF08AE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1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1" name="Text Box 25">
                <a:extLst>
                  <a:ext uri="{FF2B5EF4-FFF2-40B4-BE49-F238E27FC236}">
                    <a16:creationId xmlns:a16="http://schemas.microsoft.com/office/drawing/2014/main" id="{EB5B72D6-C732-4E27-BE4E-C98D9040B5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001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000" b="1"/>
                  <a:t>应用程序</a:t>
                </a:r>
              </a:p>
            </p:txBody>
          </p:sp>
          <p:sp>
            <p:nvSpPr>
              <p:cNvPr id="92" name="Text Box 26">
                <a:extLst>
                  <a:ext uri="{FF2B5EF4-FFF2-40B4-BE49-F238E27FC236}">
                    <a16:creationId xmlns:a16="http://schemas.microsoft.com/office/drawing/2014/main" id="{042CEFD8-E090-42BE-9D1C-E3743C5FC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720"/>
                <a:ext cx="1001" cy="738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bevel/>
                <a:headEnd/>
                <a:tailEnd/>
              </a:ln>
            </p:spPr>
            <p:txBody>
              <a:bodyPr lIns="90170" tIns="46990" rIns="90170" bIns="4699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000" b="1"/>
                  <a:t>操作系统</a:t>
                </a:r>
              </a:p>
            </p:txBody>
          </p:sp>
        </p:grpSp>
        <p:grpSp>
          <p:nvGrpSpPr>
            <p:cNvPr id="12" name="Group 27">
              <a:extLst>
                <a:ext uri="{FF2B5EF4-FFF2-40B4-BE49-F238E27FC236}">
                  <a16:creationId xmlns:a16="http://schemas.microsoft.com/office/drawing/2014/main" id="{67EE1772-4954-45CF-896C-B8404F6F2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913" y="2509462"/>
              <a:ext cx="464014" cy="753713"/>
              <a:chOff x="0" y="0"/>
              <a:chExt cx="1001" cy="1458"/>
            </a:xfrm>
          </p:grpSpPr>
          <p:sp>
            <p:nvSpPr>
              <p:cNvPr id="85" name="Rectangle 28">
                <a:extLst>
                  <a:ext uri="{FF2B5EF4-FFF2-40B4-BE49-F238E27FC236}">
                    <a16:creationId xmlns:a16="http://schemas.microsoft.com/office/drawing/2014/main" id="{85ECD85A-6996-4435-A442-A971DAB27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1001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" name="Rectangle 29">
                <a:extLst>
                  <a:ext uri="{FF2B5EF4-FFF2-40B4-BE49-F238E27FC236}">
                    <a16:creationId xmlns:a16="http://schemas.microsoft.com/office/drawing/2014/main" id="{FB80E402-5F9F-45BB-8399-02E4070D3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1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7" name="Text Box 30">
                <a:extLst>
                  <a:ext uri="{FF2B5EF4-FFF2-40B4-BE49-F238E27FC236}">
                    <a16:creationId xmlns:a16="http://schemas.microsoft.com/office/drawing/2014/main" id="{DC8CBC7C-CFF3-4567-BE31-CE98689BE0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001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000" b="1"/>
                  <a:t>应用程序</a:t>
                </a:r>
              </a:p>
            </p:txBody>
          </p:sp>
          <p:sp>
            <p:nvSpPr>
              <p:cNvPr id="88" name="Text Box 31">
                <a:extLst>
                  <a:ext uri="{FF2B5EF4-FFF2-40B4-BE49-F238E27FC236}">
                    <a16:creationId xmlns:a16="http://schemas.microsoft.com/office/drawing/2014/main" id="{507146FA-FAD5-44C2-814C-298E2325E5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720"/>
                <a:ext cx="1001" cy="738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bevel/>
                <a:headEnd/>
                <a:tailEnd/>
              </a:ln>
            </p:spPr>
            <p:txBody>
              <a:bodyPr lIns="90170" tIns="46990" rIns="90170" bIns="4699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000" b="1"/>
                  <a:t>操作系统</a:t>
                </a:r>
              </a:p>
            </p:txBody>
          </p:sp>
        </p:grpSp>
        <p:grpSp>
          <p:nvGrpSpPr>
            <p:cNvPr id="13" name="Group 32">
              <a:extLst>
                <a:ext uri="{FF2B5EF4-FFF2-40B4-BE49-F238E27FC236}">
                  <a16:creationId xmlns:a16="http://schemas.microsoft.com/office/drawing/2014/main" id="{AC519D9D-6161-4A09-AB11-8A5C492526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8000" y="2497827"/>
              <a:ext cx="464014" cy="755005"/>
              <a:chOff x="0" y="0"/>
              <a:chExt cx="1001" cy="1458"/>
            </a:xfrm>
          </p:grpSpPr>
          <p:sp>
            <p:nvSpPr>
              <p:cNvPr id="81" name="Rectangle 33">
                <a:extLst>
                  <a:ext uri="{FF2B5EF4-FFF2-40B4-BE49-F238E27FC236}">
                    <a16:creationId xmlns:a16="http://schemas.microsoft.com/office/drawing/2014/main" id="{7A507937-7772-4FFF-A69F-4FFE4DEF6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1001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" name="Rectangle 34">
                <a:extLst>
                  <a:ext uri="{FF2B5EF4-FFF2-40B4-BE49-F238E27FC236}">
                    <a16:creationId xmlns:a16="http://schemas.microsoft.com/office/drawing/2014/main" id="{A66972B5-2780-4A13-BB5E-3574DA9CB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1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" name="Text Box 35">
                <a:extLst>
                  <a:ext uri="{FF2B5EF4-FFF2-40B4-BE49-F238E27FC236}">
                    <a16:creationId xmlns:a16="http://schemas.microsoft.com/office/drawing/2014/main" id="{BE1B3DDB-EE29-4DC4-9DAC-BD1E897C35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001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000" b="1"/>
                  <a:t>应用程序</a:t>
                </a:r>
              </a:p>
            </p:txBody>
          </p:sp>
          <p:sp>
            <p:nvSpPr>
              <p:cNvPr id="84" name="Text Box 36">
                <a:extLst>
                  <a:ext uri="{FF2B5EF4-FFF2-40B4-BE49-F238E27FC236}">
                    <a16:creationId xmlns:a16="http://schemas.microsoft.com/office/drawing/2014/main" id="{A34FF5D4-B749-4A58-97CB-ED404B7E3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720"/>
                <a:ext cx="1001" cy="738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bevel/>
                <a:headEnd/>
                <a:tailEnd/>
              </a:ln>
            </p:spPr>
            <p:txBody>
              <a:bodyPr lIns="90170" tIns="46990" rIns="90170" bIns="4699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000" b="1"/>
                  <a:t>操作系统</a:t>
                </a:r>
              </a:p>
            </p:txBody>
          </p:sp>
        </p:grpSp>
        <p:sp>
          <p:nvSpPr>
            <p:cNvPr id="14" name="AutoShape 37">
              <a:extLst>
                <a:ext uri="{FF2B5EF4-FFF2-40B4-BE49-F238E27FC236}">
                  <a16:creationId xmlns:a16="http://schemas.microsoft.com/office/drawing/2014/main" id="{C18E6C5D-A2A5-432C-B581-B0327FA22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338" y="2412501"/>
              <a:ext cx="1365250" cy="109631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AutoShape 38">
              <a:extLst>
                <a:ext uri="{FF2B5EF4-FFF2-40B4-BE49-F238E27FC236}">
                  <a16:creationId xmlns:a16="http://schemas.microsoft.com/office/drawing/2014/main" id="{68208728-EFC3-4352-A585-D7766C918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2420258"/>
              <a:ext cx="1365250" cy="10885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bg2"/>
              </a:solidFill>
              <a:prstDash val="sysDot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AutoShape 39">
              <a:extLst>
                <a:ext uri="{FF2B5EF4-FFF2-40B4-BE49-F238E27FC236}">
                  <a16:creationId xmlns:a16="http://schemas.microsoft.com/office/drawing/2014/main" id="{4E312848-14E9-4D15-8824-51729B085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3825" y="2411208"/>
              <a:ext cx="1909763" cy="10976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bg2"/>
              </a:solidFill>
              <a:prstDash val="sysDot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Text Box 40">
              <a:extLst>
                <a:ext uri="{FF2B5EF4-FFF2-40B4-BE49-F238E27FC236}">
                  <a16:creationId xmlns:a16="http://schemas.microsoft.com/office/drawing/2014/main" id="{8F0B7A74-486C-431E-A611-5F2008226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450" y="3285153"/>
              <a:ext cx="944563" cy="22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200" b="1"/>
                <a:t>虚拟化平台</a:t>
              </a:r>
            </a:p>
          </p:txBody>
        </p:sp>
        <p:sp>
          <p:nvSpPr>
            <p:cNvPr id="18" name="Text Box 41">
              <a:extLst>
                <a:ext uri="{FF2B5EF4-FFF2-40B4-BE49-F238E27FC236}">
                  <a16:creationId xmlns:a16="http://schemas.microsoft.com/office/drawing/2014/main" id="{28FF4420-FC67-4211-8743-411B644E1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8" y="3285153"/>
              <a:ext cx="944562" cy="22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200" b="1"/>
                <a:t>虚拟化平台</a:t>
              </a:r>
            </a:p>
          </p:txBody>
        </p:sp>
        <p:sp>
          <p:nvSpPr>
            <p:cNvPr id="19" name="Text Box 42">
              <a:extLst>
                <a:ext uri="{FF2B5EF4-FFF2-40B4-BE49-F238E27FC236}">
                  <a16:creationId xmlns:a16="http://schemas.microsoft.com/office/drawing/2014/main" id="{553C9386-B9C5-41CD-A139-9057956EA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5475" y="3285153"/>
              <a:ext cx="944563" cy="22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200" b="1"/>
                <a:t>虚拟化平台</a:t>
              </a:r>
            </a:p>
          </p:txBody>
        </p: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2AFA9477-1838-4F5B-8668-5630C35DB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938" y="2354324"/>
              <a:ext cx="5329237" cy="1213957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Text Box 44">
              <a:extLst>
                <a:ext uri="{FF2B5EF4-FFF2-40B4-BE49-F238E27FC236}">
                  <a16:creationId xmlns:a16="http://schemas.microsoft.com/office/drawing/2014/main" id="{970057D4-88C6-4381-9886-0E5E990D1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038" y="3605772"/>
              <a:ext cx="639762" cy="22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200" b="1"/>
                <a:t>资源池</a:t>
              </a:r>
              <a:endParaRPr lang="zh-CN" altLang="en-US"/>
            </a:p>
          </p:txBody>
        </p:sp>
        <p:pic>
          <p:nvPicPr>
            <p:cNvPr id="22" name="Picture 45">
              <a:extLst>
                <a:ext uri="{FF2B5EF4-FFF2-40B4-BE49-F238E27FC236}">
                  <a16:creationId xmlns:a16="http://schemas.microsoft.com/office/drawing/2014/main" id="{BCE2414D-164F-4518-8B71-5DE6FAC45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063" y="3605772"/>
              <a:ext cx="1066800" cy="77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6">
              <a:extLst>
                <a:ext uri="{FF2B5EF4-FFF2-40B4-BE49-F238E27FC236}">
                  <a16:creationId xmlns:a16="http://schemas.microsoft.com/office/drawing/2014/main" id="{F9418D53-1405-4D3F-8043-43F6E9CA2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050" y="3605772"/>
              <a:ext cx="1066800" cy="77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7">
              <a:extLst>
                <a:ext uri="{FF2B5EF4-FFF2-40B4-BE49-F238E27FC236}">
                  <a16:creationId xmlns:a16="http://schemas.microsoft.com/office/drawing/2014/main" id="{AF8187A7-26F6-44DC-90A0-CAF47207F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050" y="3605772"/>
              <a:ext cx="1066800" cy="77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48">
              <a:extLst>
                <a:ext uri="{FF2B5EF4-FFF2-40B4-BE49-F238E27FC236}">
                  <a16:creationId xmlns:a16="http://schemas.microsoft.com/office/drawing/2014/main" id="{D3A01DAE-F31D-4D4B-B2AE-699A5BC07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225" y="4381464"/>
              <a:ext cx="944563" cy="22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200" b="1"/>
                <a:t>物理服务器</a:t>
              </a:r>
              <a:endParaRPr lang="zh-CN" altLang="en-US"/>
            </a:p>
          </p:txBody>
        </p:sp>
        <p:sp>
          <p:nvSpPr>
            <p:cNvPr id="26" name="Text Box 49">
              <a:extLst>
                <a:ext uri="{FF2B5EF4-FFF2-40B4-BE49-F238E27FC236}">
                  <a16:creationId xmlns:a16="http://schemas.microsoft.com/office/drawing/2014/main" id="{4244C96B-C93D-4774-9DAB-0ACC1C344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7325" y="4394392"/>
              <a:ext cx="944563" cy="22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200" b="1"/>
                <a:t>物理服务器</a:t>
              </a:r>
              <a:endParaRPr lang="zh-CN" altLang="en-US"/>
            </a:p>
          </p:txBody>
        </p:sp>
        <p:sp>
          <p:nvSpPr>
            <p:cNvPr id="27" name="Text Box 50">
              <a:extLst>
                <a:ext uri="{FF2B5EF4-FFF2-40B4-BE49-F238E27FC236}">
                  <a16:creationId xmlns:a16="http://schemas.microsoft.com/office/drawing/2014/main" id="{5A7917D2-8C59-4489-8539-78809E4E9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4988" y="4378878"/>
              <a:ext cx="944562" cy="22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200" b="1"/>
                <a:t>物理服务器</a:t>
              </a:r>
              <a:endParaRPr lang="zh-CN" altLang="en-US"/>
            </a:p>
          </p:txBody>
        </p:sp>
        <p:sp>
          <p:nvSpPr>
            <p:cNvPr id="28" name="Rectangle 51">
              <a:extLst>
                <a:ext uri="{FF2B5EF4-FFF2-40B4-BE49-F238E27FC236}">
                  <a16:creationId xmlns:a16="http://schemas.microsoft.com/office/drawing/2014/main" id="{FCD0E40D-2D16-4AB5-930A-C6E3D489F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425" y="6301300"/>
              <a:ext cx="990600" cy="23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zh-CN" sz="1200" b="1"/>
                <a:t>共享存储</a:t>
              </a:r>
            </a:p>
          </p:txBody>
        </p:sp>
        <p:sp>
          <p:nvSpPr>
            <p:cNvPr id="29" name="Line 52">
              <a:extLst>
                <a:ext uri="{FF2B5EF4-FFF2-40B4-BE49-F238E27FC236}">
                  <a16:creationId xmlns:a16="http://schemas.microsoft.com/office/drawing/2014/main" id="{0919CCBF-5AA3-470B-9FB4-A07E740DE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1975" y="4603829"/>
              <a:ext cx="3983038" cy="56496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2B0FF5B0-4260-4A7C-86F4-2F72663FC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9550" y="4580558"/>
              <a:ext cx="1892300" cy="58823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31" name="Picture 54" descr="2800">
              <a:extLst>
                <a:ext uri="{FF2B5EF4-FFF2-40B4-BE49-F238E27FC236}">
                  <a16:creationId xmlns:a16="http://schemas.microsoft.com/office/drawing/2014/main" id="{84A8C07C-9F61-4800-AC50-5DED67635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"/>
            <a:stretch>
              <a:fillRect/>
            </a:stretch>
          </p:blipFill>
          <p:spPr bwMode="auto">
            <a:xfrm>
              <a:off x="2381250" y="5128713"/>
              <a:ext cx="1225550" cy="18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55" descr="2800">
              <a:extLst>
                <a:ext uri="{FF2B5EF4-FFF2-40B4-BE49-F238E27FC236}">
                  <a16:creationId xmlns:a16="http://schemas.microsoft.com/office/drawing/2014/main" id="{C8BFBF76-F1D3-4569-92A2-5F5BCA1F2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"/>
            <a:stretch>
              <a:fillRect/>
            </a:stretch>
          </p:blipFill>
          <p:spPr bwMode="auto">
            <a:xfrm>
              <a:off x="4686300" y="5128713"/>
              <a:ext cx="1222375" cy="222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Line 56">
              <a:extLst>
                <a:ext uri="{FF2B5EF4-FFF2-40B4-BE49-F238E27FC236}">
                  <a16:creationId xmlns:a16="http://schemas.microsoft.com/office/drawing/2014/main" id="{58925735-4C97-42BC-9770-1BB59D32C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3775" y="5304536"/>
              <a:ext cx="1657350" cy="59857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Line 57">
              <a:extLst>
                <a:ext uri="{FF2B5EF4-FFF2-40B4-BE49-F238E27FC236}">
                  <a16:creationId xmlns:a16="http://schemas.microsoft.com/office/drawing/2014/main" id="{65B18B70-9FF0-4248-BACA-EB99D60B3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925" y="5246360"/>
              <a:ext cx="577850" cy="70329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3AEDEF5D-0B82-436A-A3EF-3BAECBA7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750" y="5304536"/>
              <a:ext cx="1298575" cy="235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zh-CN" sz="1200" b="1"/>
                <a:t>存储交换机</a:t>
              </a:r>
            </a:p>
          </p:txBody>
        </p:sp>
        <p:pic>
          <p:nvPicPr>
            <p:cNvPr id="36" name="Picture 59">
              <a:extLst>
                <a:ext uri="{FF2B5EF4-FFF2-40B4-BE49-F238E27FC236}">
                  <a16:creationId xmlns:a16="http://schemas.microsoft.com/office/drawing/2014/main" id="{6594943B-31B0-4EAD-8FAD-013A6D5EA9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75" y="5891476"/>
              <a:ext cx="755650" cy="704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Line 60">
              <a:extLst>
                <a:ext uri="{FF2B5EF4-FFF2-40B4-BE49-F238E27FC236}">
                  <a16:creationId xmlns:a16="http://schemas.microsoft.com/office/drawing/2014/main" id="{69DBF15F-70FE-4136-9402-27AE834824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9100" y="4580558"/>
              <a:ext cx="1504950" cy="58694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Line 61">
              <a:extLst>
                <a:ext uri="{FF2B5EF4-FFF2-40B4-BE49-F238E27FC236}">
                  <a16:creationId xmlns:a16="http://schemas.microsoft.com/office/drawing/2014/main" id="{64BC0A49-04C7-43DE-B55F-468FA010E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7075" y="4580558"/>
              <a:ext cx="688975" cy="58823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Line 62">
              <a:extLst>
                <a:ext uri="{FF2B5EF4-FFF2-40B4-BE49-F238E27FC236}">
                  <a16:creationId xmlns:a16="http://schemas.microsoft.com/office/drawing/2014/main" id="{B93912C1-D7DD-4AD9-883F-73C66C9E0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9100" y="4580558"/>
              <a:ext cx="2727325" cy="58694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Line 63">
              <a:extLst>
                <a:ext uri="{FF2B5EF4-FFF2-40B4-BE49-F238E27FC236}">
                  <a16:creationId xmlns:a16="http://schemas.microsoft.com/office/drawing/2014/main" id="{970C52BC-9E69-41B3-81B1-61FC0B658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62563" y="4602536"/>
              <a:ext cx="427037" cy="56625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41" name="Picture 64">
              <a:extLst>
                <a:ext uri="{FF2B5EF4-FFF2-40B4-BE49-F238E27FC236}">
                  <a16:creationId xmlns:a16="http://schemas.microsoft.com/office/drawing/2014/main" id="{659712C8-C273-43A1-BFF7-8E6B8E1F5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150" y="5953532"/>
              <a:ext cx="758825" cy="581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Line 65">
              <a:extLst>
                <a:ext uri="{FF2B5EF4-FFF2-40B4-BE49-F238E27FC236}">
                  <a16:creationId xmlns:a16="http://schemas.microsoft.com/office/drawing/2014/main" id="{A0FC3B24-A053-4B3D-A70E-1BA461342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2825" y="5314879"/>
              <a:ext cx="368300" cy="63994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Line 66">
              <a:extLst>
                <a:ext uri="{FF2B5EF4-FFF2-40B4-BE49-F238E27FC236}">
                  <a16:creationId xmlns:a16="http://schemas.microsoft.com/office/drawing/2014/main" id="{9D0E7FB3-6646-4F74-B69D-8E0DDE180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100" y="5246360"/>
              <a:ext cx="1863725" cy="70458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Text Box 67">
              <a:extLst>
                <a:ext uri="{FF2B5EF4-FFF2-40B4-BE49-F238E27FC236}">
                  <a16:creationId xmlns:a16="http://schemas.microsoft.com/office/drawing/2014/main" id="{C9628676-86AD-4C90-B5F2-6F527BE9C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788" y="4016889"/>
              <a:ext cx="639762" cy="222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200" b="1"/>
                <a:t>。。。</a:t>
              </a:r>
              <a:endParaRPr lang="en-US" altLang="zh-CN" sz="1200" b="1"/>
            </a:p>
          </p:txBody>
        </p:sp>
        <p:sp>
          <p:nvSpPr>
            <p:cNvPr id="45" name="Text Box 68">
              <a:extLst>
                <a:ext uri="{FF2B5EF4-FFF2-40B4-BE49-F238E27FC236}">
                  <a16:creationId xmlns:a16="http://schemas.microsoft.com/office/drawing/2014/main" id="{342E341B-AC35-4880-817C-96CA9F388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075" y="4015596"/>
              <a:ext cx="639763" cy="22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200" b="1"/>
                <a:t>。。。</a:t>
              </a:r>
              <a:endParaRPr lang="en-US" altLang="zh-CN" sz="1200" b="1"/>
            </a:p>
          </p:txBody>
        </p:sp>
        <p:sp>
          <p:nvSpPr>
            <p:cNvPr id="46" name="Rectangle 69">
              <a:extLst>
                <a:ext uri="{FF2B5EF4-FFF2-40B4-BE49-F238E27FC236}">
                  <a16:creationId xmlns:a16="http://schemas.microsoft.com/office/drawing/2014/main" id="{26A50214-0896-4A3D-96C9-DBD754CF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6301300"/>
              <a:ext cx="990600" cy="23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1200" b="1"/>
                <a:t>备份存储</a:t>
              </a:r>
            </a:p>
          </p:txBody>
        </p:sp>
        <p:pic>
          <p:nvPicPr>
            <p:cNvPr id="47" name="Picture 27" descr="MainframeApr99">
              <a:extLst>
                <a:ext uri="{FF2B5EF4-FFF2-40B4-BE49-F238E27FC236}">
                  <a16:creationId xmlns:a16="http://schemas.microsoft.com/office/drawing/2014/main" id="{E0463EDB-6735-42A4-82E7-F824360280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7650" y="2693042"/>
              <a:ext cx="576263" cy="581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  <p:pic>
          <p:nvPicPr>
            <p:cNvPr id="48" name="Picture 27" descr="MainframeApr99">
              <a:extLst>
                <a:ext uri="{FF2B5EF4-FFF2-40B4-BE49-F238E27FC236}">
                  <a16:creationId xmlns:a16="http://schemas.microsoft.com/office/drawing/2014/main" id="{F65AC7A1-BC35-4A9E-91EA-693AC9F6C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913" y="2703385"/>
              <a:ext cx="576262" cy="581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27" descr="MainframeApr99">
              <a:extLst>
                <a:ext uri="{FF2B5EF4-FFF2-40B4-BE49-F238E27FC236}">
                  <a16:creationId xmlns:a16="http://schemas.microsoft.com/office/drawing/2014/main" id="{A46153CC-E16E-4B55-850D-A0219D953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7650" y="3400214"/>
              <a:ext cx="576263" cy="581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27" descr="MainframeApr99">
              <a:extLst>
                <a:ext uri="{FF2B5EF4-FFF2-40B4-BE49-F238E27FC236}">
                  <a16:creationId xmlns:a16="http://schemas.microsoft.com/office/drawing/2014/main" id="{3EDC55E7-0450-4BE9-A224-9BBCE8CE3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500" y="3410557"/>
              <a:ext cx="574675" cy="581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Rectangle 74">
              <a:extLst>
                <a:ext uri="{FF2B5EF4-FFF2-40B4-BE49-F238E27FC236}">
                  <a16:creationId xmlns:a16="http://schemas.microsoft.com/office/drawing/2014/main" id="{A53C3C60-52A1-4AD0-A342-1C002F61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825" y="2562468"/>
              <a:ext cx="1409700" cy="1559140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Line 75">
              <a:extLst>
                <a:ext uri="{FF2B5EF4-FFF2-40B4-BE49-F238E27FC236}">
                  <a16:creationId xmlns:a16="http://schemas.microsoft.com/office/drawing/2014/main" id="{B576A02A-F913-4758-A5F3-DA119F08D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5500" y="4122900"/>
              <a:ext cx="863600" cy="1045891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Line 76">
              <a:extLst>
                <a:ext uri="{FF2B5EF4-FFF2-40B4-BE49-F238E27FC236}">
                  <a16:creationId xmlns:a16="http://schemas.microsoft.com/office/drawing/2014/main" id="{29470509-4513-4C62-B571-85F28ECFB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175" y="4133242"/>
              <a:ext cx="863600" cy="104718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Line 77">
              <a:extLst>
                <a:ext uri="{FF2B5EF4-FFF2-40B4-BE49-F238E27FC236}">
                  <a16:creationId xmlns:a16="http://schemas.microsoft.com/office/drawing/2014/main" id="{55D7636F-DD8E-4BE8-8C73-5CA701F47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175" y="4122900"/>
              <a:ext cx="3022600" cy="1045891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Line 78">
              <a:extLst>
                <a:ext uri="{FF2B5EF4-FFF2-40B4-BE49-F238E27FC236}">
                  <a16:creationId xmlns:a16="http://schemas.microsoft.com/office/drawing/2014/main" id="{9F860C37-4BDB-45EB-908F-0D45CCEC2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700" y="4142293"/>
              <a:ext cx="3022600" cy="104589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Text Box 79">
              <a:extLst>
                <a:ext uri="{FF2B5EF4-FFF2-40B4-BE49-F238E27FC236}">
                  <a16:creationId xmlns:a16="http://schemas.microsoft.com/office/drawing/2014/main" id="{33B61CF3-DF90-4516-B33D-70E496E5E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638" y="4170735"/>
              <a:ext cx="944562" cy="22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200" b="1"/>
                <a:t>数据库集群</a:t>
              </a:r>
            </a:p>
          </p:txBody>
        </p:sp>
        <p:pic>
          <p:nvPicPr>
            <p:cNvPr id="57" name="Picture 80">
              <a:extLst>
                <a:ext uri="{FF2B5EF4-FFF2-40B4-BE49-F238E27FC236}">
                  <a16:creationId xmlns:a16="http://schemas.microsoft.com/office/drawing/2014/main" id="{D088E92F-2B08-4047-8763-D473A87483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3" y="2244434"/>
              <a:ext cx="606425" cy="219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  <p:pic>
          <p:nvPicPr>
            <p:cNvPr id="58" name="Picture 81">
              <a:extLst>
                <a:ext uri="{FF2B5EF4-FFF2-40B4-BE49-F238E27FC236}">
                  <a16:creationId xmlns:a16="http://schemas.microsoft.com/office/drawing/2014/main" id="{DF24F89B-0C19-4152-A004-495EFCC92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3" y="2347860"/>
              <a:ext cx="606425" cy="219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8">
              <a:extLst>
                <a:ext uri="{FF2B5EF4-FFF2-40B4-BE49-F238E27FC236}">
                  <a16:creationId xmlns:a16="http://schemas.microsoft.com/office/drawing/2014/main" id="{70E15511-332E-4F16-93AC-969E005963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625" y="1383417"/>
              <a:ext cx="498475" cy="447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  <p:pic>
          <p:nvPicPr>
            <p:cNvPr id="60" name="Picture 18">
              <a:extLst>
                <a:ext uri="{FF2B5EF4-FFF2-40B4-BE49-F238E27FC236}">
                  <a16:creationId xmlns:a16="http://schemas.microsoft.com/office/drawing/2014/main" id="{574DE08C-0C52-4A84-8B6B-86580DEAB64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75" y="1379538"/>
              <a:ext cx="506413" cy="447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  <p:sp>
          <p:nvSpPr>
            <p:cNvPr id="61" name="Line 87">
              <a:extLst>
                <a:ext uri="{FF2B5EF4-FFF2-40B4-BE49-F238E27FC236}">
                  <a16:creationId xmlns:a16="http://schemas.microsoft.com/office/drawing/2014/main" id="{BC2C101C-269D-458F-A9E4-D0B0D5D5B3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8175" y="1830732"/>
              <a:ext cx="1800225" cy="72010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Line 88">
              <a:extLst>
                <a:ext uri="{FF2B5EF4-FFF2-40B4-BE49-F238E27FC236}">
                  <a16:creationId xmlns:a16="http://schemas.microsoft.com/office/drawing/2014/main" id="{B5870E43-A051-4EF4-A3D6-00C227463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8175" y="1830732"/>
              <a:ext cx="2736850" cy="72010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Line 89">
              <a:extLst>
                <a:ext uri="{FF2B5EF4-FFF2-40B4-BE49-F238E27FC236}">
                  <a16:creationId xmlns:a16="http://schemas.microsoft.com/office/drawing/2014/main" id="{9F312F8E-B5EE-49B5-B425-784D3D821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4913" y="1830732"/>
              <a:ext cx="1438275" cy="517128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Line 90">
              <a:extLst>
                <a:ext uri="{FF2B5EF4-FFF2-40B4-BE49-F238E27FC236}">
                  <a16:creationId xmlns:a16="http://schemas.microsoft.com/office/drawing/2014/main" id="{E7DACA1D-86FC-4684-A88B-4F42E6167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45025" y="1830732"/>
              <a:ext cx="581025" cy="517128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Line 91">
              <a:extLst>
                <a:ext uri="{FF2B5EF4-FFF2-40B4-BE49-F238E27FC236}">
                  <a16:creationId xmlns:a16="http://schemas.microsoft.com/office/drawing/2014/main" id="{72CAF364-8705-4205-BD3D-507665D9A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0638" y="1830732"/>
              <a:ext cx="2414587" cy="580475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Line 92">
              <a:extLst>
                <a:ext uri="{FF2B5EF4-FFF2-40B4-BE49-F238E27FC236}">
                  <a16:creationId xmlns:a16="http://schemas.microsoft.com/office/drawing/2014/main" id="{8EB3BA8B-FE63-448D-AEA0-C1C5661D7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2225" y="1830732"/>
              <a:ext cx="3246438" cy="580475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Text Box 93">
              <a:extLst>
                <a:ext uri="{FF2B5EF4-FFF2-40B4-BE49-F238E27FC236}">
                  <a16:creationId xmlns:a16="http://schemas.microsoft.com/office/drawing/2014/main" id="{C077506F-BEE0-4F9B-88C9-BE1FC04BD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0450" y="1603196"/>
              <a:ext cx="12618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200" b="1"/>
                <a:t>万兆汇聚交换机</a:t>
              </a:r>
              <a:endParaRPr lang="zh-CN" altLang="en-US"/>
            </a:p>
          </p:txBody>
        </p:sp>
        <p:sp>
          <p:nvSpPr>
            <p:cNvPr id="68" name="Text Box 94">
              <a:extLst>
                <a:ext uri="{FF2B5EF4-FFF2-40B4-BE49-F238E27FC236}">
                  <a16:creationId xmlns:a16="http://schemas.microsoft.com/office/drawing/2014/main" id="{8FAB979B-E29C-4CC6-8279-9D1591CE5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213" y="2020776"/>
              <a:ext cx="1096962" cy="22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200" b="1"/>
                <a:t>负载均衡系统</a:t>
              </a:r>
              <a:endParaRPr lang="zh-CN" altLang="en-US"/>
            </a:p>
          </p:txBody>
        </p:sp>
        <p:sp>
          <p:nvSpPr>
            <p:cNvPr id="69" name="直接连接符 68">
              <a:extLst>
                <a:ext uri="{FF2B5EF4-FFF2-40B4-BE49-F238E27FC236}">
                  <a16:creationId xmlns:a16="http://schemas.microsoft.com/office/drawing/2014/main" id="{0BD24F4B-FC8B-4FDE-8A37-EF589B33F4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943350" y="712774"/>
              <a:ext cx="4079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直接连接符 69">
              <a:extLst>
                <a:ext uri="{FF2B5EF4-FFF2-40B4-BE49-F238E27FC236}">
                  <a16:creationId xmlns:a16="http://schemas.microsoft.com/office/drawing/2014/main" id="{8961120D-7BB8-4693-BC6D-3D45293FEE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925888" y="771511"/>
              <a:ext cx="407987" cy="15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C49CD873-D460-40A4-9B7A-326BE8744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575" y="669911"/>
              <a:ext cx="103188" cy="1539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64770" tIns="32385" rIns="64770" bIns="32385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TextBox 358">
              <a:extLst>
                <a:ext uri="{FF2B5EF4-FFF2-40B4-BE49-F238E27FC236}">
                  <a16:creationId xmlns:a16="http://schemas.microsoft.com/office/drawing/2014/main" id="{236D99A3-8388-40F6-B3EE-D323B6095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50" y="669911"/>
              <a:ext cx="1555750" cy="28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10" rIns="91418" bIns="4571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1200" b="1">
                  <a:solidFill>
                    <a:srgbClr val="000000"/>
                  </a:solidFill>
                  <a:latin typeface="宋体" panose="02010600030101010101" pitchFamily="2" charset="-122"/>
                  <a:sym typeface="Calibri" panose="020F0502020204030204" pitchFamily="34" charset="0"/>
                </a:rPr>
                <a:t>华为</a:t>
              </a:r>
              <a:r>
                <a:rPr lang="en-US" altLang="zh-CN" sz="1200" b="1">
                  <a:solidFill>
                    <a:srgbClr val="000000"/>
                  </a:solidFill>
                  <a:latin typeface="宋体" panose="02010600030101010101" pitchFamily="2" charset="-122"/>
                  <a:sym typeface="Calibri" panose="020F0502020204030204" pitchFamily="34" charset="0"/>
                </a:rPr>
                <a:t>S9306</a:t>
              </a:r>
            </a:p>
          </p:txBody>
        </p:sp>
        <p:pic>
          <p:nvPicPr>
            <p:cNvPr id="73" name="Picture 18">
              <a:extLst>
                <a:ext uri="{FF2B5EF4-FFF2-40B4-BE49-F238E27FC236}">
                  <a16:creationId xmlns:a16="http://schemas.microsoft.com/office/drawing/2014/main" id="{4C62CF17-7EAA-4FDE-856B-E9E569EF86B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625" y="484174"/>
              <a:ext cx="4984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8">
              <a:extLst>
                <a:ext uri="{FF2B5EF4-FFF2-40B4-BE49-F238E27FC236}">
                  <a16:creationId xmlns:a16="http://schemas.microsoft.com/office/drawing/2014/main" id="{9371FAD7-3207-48A8-9E78-F688A59F434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75" y="479411"/>
              <a:ext cx="506413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直接连接符 74">
              <a:extLst>
                <a:ext uri="{FF2B5EF4-FFF2-40B4-BE49-F238E27FC236}">
                  <a16:creationId xmlns:a16="http://schemas.microsoft.com/office/drawing/2014/main" id="{7BFC8428-17D9-42A2-8C4C-0F80DE1C0F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3651250" y="1030274"/>
              <a:ext cx="0" cy="3857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直接连接符 75">
              <a:extLst>
                <a:ext uri="{FF2B5EF4-FFF2-40B4-BE49-F238E27FC236}">
                  <a16:creationId xmlns:a16="http://schemas.microsoft.com/office/drawing/2014/main" id="{A1A309AE-D548-4F0A-A3A0-2162C225C6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748088" y="1035036"/>
              <a:ext cx="0" cy="382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E6E46859-65E9-48FA-BC6F-5659329F4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363" y="1142986"/>
              <a:ext cx="344487" cy="1539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64770" tIns="32385" rIns="64770" bIns="32385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直接连接符 77">
              <a:extLst>
                <a:ext uri="{FF2B5EF4-FFF2-40B4-BE49-F238E27FC236}">
                  <a16:creationId xmlns:a16="http://schemas.microsoft.com/office/drawing/2014/main" id="{BDE19768-CF1A-4104-9EA3-3BB599E62C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4481513" y="1041386"/>
              <a:ext cx="0" cy="387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直接连接符 78">
              <a:extLst>
                <a:ext uri="{FF2B5EF4-FFF2-40B4-BE49-F238E27FC236}">
                  <a16:creationId xmlns:a16="http://schemas.microsoft.com/office/drawing/2014/main" id="{3110D82B-66AA-443C-9BC5-F880D845F7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4578350" y="1046149"/>
              <a:ext cx="0" cy="3825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EA20230-273C-430E-B8E4-6D968BBAD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1157274"/>
              <a:ext cx="344488" cy="153987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64770" tIns="32385" rIns="64770" bIns="32385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9" name="灯片编号占位符 108">
            <a:extLst>
              <a:ext uri="{FF2B5EF4-FFF2-40B4-BE49-F238E27FC236}">
                <a16:creationId xmlns:a16="http://schemas.microsoft.com/office/drawing/2014/main" id="{B8ED67C6-90D4-43C4-A32C-9718854A3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657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3">
            <a:extLst>
              <a:ext uri="{FF2B5EF4-FFF2-40B4-BE49-F238E27FC236}">
                <a16:creationId xmlns:a16="http://schemas.microsoft.com/office/drawing/2014/main" id="{EE65C58D-0EFA-4BF1-BD04-9ACECE2D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631" y="350963"/>
            <a:ext cx="6621505" cy="598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59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5A72BA5A-B806-4421-82BB-2C8086DFF7D8}"/>
              </a:ext>
            </a:extLst>
          </p:cNvPr>
          <p:cNvSpPr/>
          <p:nvPr/>
        </p:nvSpPr>
        <p:spPr bwMode="auto">
          <a:xfrm>
            <a:off x="1697037" y="3478212"/>
            <a:ext cx="8611491" cy="2304750"/>
          </a:xfrm>
          <a:prstGeom prst="roundRect">
            <a:avLst>
              <a:gd name="adj" fmla="val 15889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en-US" sz="1600" b="1" dirty="0">
              <a:latin typeface="Arial" charset="0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81C1E3A-B51F-491B-8DAF-832119627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7" y="4876799"/>
            <a:ext cx="1793189" cy="798513"/>
          </a:xfrm>
          <a:prstGeom prst="roundRect">
            <a:avLst>
              <a:gd name="adj" fmla="val 33630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600" b="1"/>
              <a:t>计算资源</a:t>
            </a:r>
            <a:endParaRPr lang="en-US" altLang="zh-CN" sz="1600" b="1"/>
          </a:p>
          <a:p>
            <a:pPr algn="ctr" eaLnBrk="1" hangingPunct="1"/>
            <a:endParaRPr lang="en-US" altLang="zh-CN" sz="800" i="1"/>
          </a:p>
          <a:p>
            <a:pPr algn="ctr" eaLnBrk="1" hangingPunct="1"/>
            <a:r>
              <a:rPr lang="en-US" altLang="zh-CN" sz="1200" i="1"/>
              <a:t>HP/</a:t>
            </a:r>
            <a:r>
              <a:rPr lang="zh-CN" altLang="en-US" sz="1200" i="1"/>
              <a:t>联想</a:t>
            </a:r>
            <a:r>
              <a:rPr lang="en-US" altLang="zh-CN" sz="1200" i="1"/>
              <a:t>/Dell/</a:t>
            </a:r>
            <a:r>
              <a:rPr lang="zh-CN" altLang="en-US" sz="1200" i="1"/>
              <a:t>华为</a:t>
            </a:r>
            <a:endParaRPr lang="en-US" altLang="zh-CN" sz="1200" i="1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5703411B-D2D6-40FC-AEAC-F8768E98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4" y="4876799"/>
            <a:ext cx="1793189" cy="798513"/>
          </a:xfrm>
          <a:prstGeom prst="roundRect">
            <a:avLst>
              <a:gd name="adj" fmla="val 33630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600" b="1"/>
              <a:t>网络资源</a:t>
            </a:r>
            <a:endParaRPr lang="en-US" altLang="zh-CN" sz="1600" b="1"/>
          </a:p>
          <a:p>
            <a:pPr algn="ctr" eaLnBrk="1" hangingPunct="1"/>
            <a:endParaRPr lang="en-US" altLang="zh-CN" sz="800"/>
          </a:p>
          <a:p>
            <a:pPr algn="ctr" eaLnBrk="1" hangingPunct="1"/>
            <a:r>
              <a:rPr lang="zh-CN" altLang="en-US" sz="1200"/>
              <a:t>思科</a:t>
            </a:r>
            <a:r>
              <a:rPr lang="en-US" altLang="zh-CN" sz="1200"/>
              <a:t>/</a:t>
            </a:r>
            <a:r>
              <a:rPr lang="zh-CN" altLang="en-US" sz="1200"/>
              <a:t>华为</a:t>
            </a:r>
            <a:r>
              <a:rPr lang="en-US" altLang="zh-CN" sz="1200"/>
              <a:t>/</a:t>
            </a:r>
            <a:r>
              <a:rPr lang="zh-CN" altLang="en-US" sz="1200"/>
              <a:t>华三</a:t>
            </a:r>
            <a:endParaRPr lang="en-US" altLang="zh-CN" sz="1200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D8E56692-7A51-4AF7-A8B4-48F99D40F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4" y="4876799"/>
            <a:ext cx="1793189" cy="798513"/>
          </a:xfrm>
          <a:prstGeom prst="roundRect">
            <a:avLst>
              <a:gd name="adj" fmla="val 33630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600" b="1"/>
              <a:t>存储资源</a:t>
            </a:r>
            <a:endParaRPr lang="en-US" altLang="zh-CN" sz="1600" b="1"/>
          </a:p>
          <a:p>
            <a:pPr algn="ctr" eaLnBrk="1" hangingPunct="1"/>
            <a:endParaRPr lang="en-US" altLang="zh-CN" sz="800" b="1"/>
          </a:p>
          <a:p>
            <a:pPr algn="ctr" eaLnBrk="1" hangingPunct="1"/>
            <a:r>
              <a:rPr lang="en-US" altLang="zh-CN" sz="1200"/>
              <a:t>Cisco/EMC/HDS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19CB083-51DC-44F2-B4A5-A1F8FEB45D90}"/>
              </a:ext>
            </a:extLst>
          </p:cNvPr>
          <p:cNvSpPr/>
          <p:nvPr/>
        </p:nvSpPr>
        <p:spPr bwMode="auto">
          <a:xfrm>
            <a:off x="1697038" y="4495800"/>
            <a:ext cx="8382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b="1" dirty="0">
                <a:latin typeface="Arial" charset="0"/>
              </a:rPr>
              <a:t>虚拟化层</a:t>
            </a:r>
            <a:r>
              <a:rPr lang="en-US" altLang="zh-CN" sz="1600" b="1" dirty="0">
                <a:latin typeface="Arial" charset="0"/>
              </a:rPr>
              <a:t>(</a:t>
            </a:r>
            <a:r>
              <a:rPr lang="en-US" altLang="zh-CN" sz="1600" b="1" dirty="0" err="1">
                <a:latin typeface="Arial" charset="0"/>
              </a:rPr>
              <a:t>Vmware</a:t>
            </a:r>
            <a:r>
              <a:rPr lang="en-US" altLang="zh-CN" sz="1600" b="1" dirty="0">
                <a:latin typeface="Arial" charset="0"/>
              </a:rPr>
              <a:t>/Hyper</a:t>
            </a:r>
            <a:r>
              <a:rPr lang="zh-CN" altLang="en-US" sz="1600" b="1" dirty="0">
                <a:latin typeface="Arial" charset="0"/>
              </a:rPr>
              <a:t>－</a:t>
            </a:r>
            <a:r>
              <a:rPr lang="en-US" altLang="zh-CN" sz="1600" b="1" dirty="0">
                <a:latin typeface="Arial" charset="0"/>
              </a:rPr>
              <a:t>V/</a:t>
            </a:r>
            <a:r>
              <a:rPr lang="zh-CN" altLang="en-US" sz="1600" b="1" dirty="0">
                <a:latin typeface="Arial" charset="0"/>
              </a:rPr>
              <a:t>华为</a:t>
            </a:r>
            <a:r>
              <a:rPr lang="en-US" altLang="zh-CN" sz="1600" b="1" dirty="0">
                <a:latin typeface="Arial" charset="0"/>
              </a:rPr>
              <a:t>/</a:t>
            </a:r>
            <a:r>
              <a:rPr lang="en-US" altLang="zh-CN" sz="1600" b="1" dirty="0" err="1">
                <a:latin typeface="Arial" charset="0"/>
              </a:rPr>
              <a:t>Xen</a:t>
            </a:r>
            <a:r>
              <a:rPr lang="en-US" altLang="zh-CN" sz="1600" b="1" dirty="0">
                <a:latin typeface="Arial" charset="0"/>
              </a:rPr>
              <a:t>/KVM)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FBB5A485-8875-415D-B3A4-486C4106B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638" y="4876800"/>
            <a:ext cx="15248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/>
              <a:t>物理组件</a:t>
            </a:r>
            <a:endParaRPr lang="en-US" altLang="zh-CN"/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EFC32F7C-26FD-4FDF-91E4-655C85281D0B}"/>
              </a:ext>
            </a:extLst>
          </p:cNvPr>
          <p:cNvGrpSpPr>
            <a:grpSpLocks/>
          </p:cNvGrpSpPr>
          <p:nvPr/>
        </p:nvGrpSpPr>
        <p:grpSpPr bwMode="auto">
          <a:xfrm>
            <a:off x="1773237" y="3513438"/>
            <a:ext cx="2608258" cy="906162"/>
            <a:chOff x="685800" y="4419600"/>
            <a:chExt cx="2378815" cy="685800"/>
          </a:xfrm>
        </p:grpSpPr>
        <p:pic>
          <p:nvPicPr>
            <p:cNvPr id="42" name="Picture 42" descr="File Server_Updated2005">
              <a:extLst>
                <a:ext uri="{FF2B5EF4-FFF2-40B4-BE49-F238E27FC236}">
                  <a16:creationId xmlns:a16="http://schemas.microsoft.com/office/drawing/2014/main" id="{68BE70AC-398F-4EC9-B101-9DDF00DC8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419600"/>
              <a:ext cx="24521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42" descr="File Server_Updated2005">
              <a:extLst>
                <a:ext uri="{FF2B5EF4-FFF2-40B4-BE49-F238E27FC236}">
                  <a16:creationId xmlns:a16="http://schemas.microsoft.com/office/drawing/2014/main" id="{1B14B1BC-710F-410E-8AE0-CC9EAAF1A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800600"/>
              <a:ext cx="24521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2" descr="File Server_Updated2005">
              <a:extLst>
                <a:ext uri="{FF2B5EF4-FFF2-40B4-BE49-F238E27FC236}">
                  <a16:creationId xmlns:a16="http://schemas.microsoft.com/office/drawing/2014/main" id="{3950D3CD-6CBB-4C91-833F-54649362F1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419600"/>
              <a:ext cx="24521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42" descr="File Server_Updated2005">
              <a:extLst>
                <a:ext uri="{FF2B5EF4-FFF2-40B4-BE49-F238E27FC236}">
                  <a16:creationId xmlns:a16="http://schemas.microsoft.com/office/drawing/2014/main" id="{93580F04-A1CF-4A06-8EF4-360933544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800600"/>
              <a:ext cx="24521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42" descr="File Server_Updated2005">
              <a:extLst>
                <a:ext uri="{FF2B5EF4-FFF2-40B4-BE49-F238E27FC236}">
                  <a16:creationId xmlns:a16="http://schemas.microsoft.com/office/drawing/2014/main" id="{BAF3821E-8FAB-48D3-AF8C-80988F90B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419600"/>
              <a:ext cx="24521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2" descr="File Server_Updated2005">
              <a:extLst>
                <a:ext uri="{FF2B5EF4-FFF2-40B4-BE49-F238E27FC236}">
                  <a16:creationId xmlns:a16="http://schemas.microsoft.com/office/drawing/2014/main" id="{38143F96-72AE-49FC-A6AE-D87709A43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800600"/>
              <a:ext cx="24521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42" descr="File Server_Updated2005">
              <a:extLst>
                <a:ext uri="{FF2B5EF4-FFF2-40B4-BE49-F238E27FC236}">
                  <a16:creationId xmlns:a16="http://schemas.microsoft.com/office/drawing/2014/main" id="{095ED5AD-8487-46D8-86EF-37297ADB4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419600"/>
              <a:ext cx="24521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42" descr="File Server_Updated2005">
              <a:extLst>
                <a:ext uri="{FF2B5EF4-FFF2-40B4-BE49-F238E27FC236}">
                  <a16:creationId xmlns:a16="http://schemas.microsoft.com/office/drawing/2014/main" id="{8F7BCF02-64EB-4870-9A4C-A42F30897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800600"/>
              <a:ext cx="24521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2" descr="File Server_Updated2005">
              <a:extLst>
                <a:ext uri="{FF2B5EF4-FFF2-40B4-BE49-F238E27FC236}">
                  <a16:creationId xmlns:a16="http://schemas.microsoft.com/office/drawing/2014/main" id="{13C3AA47-E7BB-4ECF-A826-BA968E19B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4419600"/>
              <a:ext cx="24521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2" descr="File Server_Updated2005">
              <a:extLst>
                <a:ext uri="{FF2B5EF4-FFF2-40B4-BE49-F238E27FC236}">
                  <a16:creationId xmlns:a16="http://schemas.microsoft.com/office/drawing/2014/main" id="{DA70A093-02C6-487A-9B2A-EC863498F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4800600"/>
              <a:ext cx="24521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42" descr="File Server_Updated2005">
              <a:extLst>
                <a:ext uri="{FF2B5EF4-FFF2-40B4-BE49-F238E27FC236}">
                  <a16:creationId xmlns:a16="http://schemas.microsoft.com/office/drawing/2014/main" id="{17764150-3A6B-47CC-88C6-19720F073C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419600"/>
              <a:ext cx="24521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42" descr="File Server_Updated2005">
              <a:extLst>
                <a:ext uri="{FF2B5EF4-FFF2-40B4-BE49-F238E27FC236}">
                  <a16:creationId xmlns:a16="http://schemas.microsoft.com/office/drawing/2014/main" id="{35636CAC-754F-4296-A04E-130E766687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800600"/>
              <a:ext cx="24521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42" descr="File Server_Updated2005">
              <a:extLst>
                <a:ext uri="{FF2B5EF4-FFF2-40B4-BE49-F238E27FC236}">
                  <a16:creationId xmlns:a16="http://schemas.microsoft.com/office/drawing/2014/main" id="{DFA26BF5-4B27-4536-B52E-B5C442D9B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4419600"/>
              <a:ext cx="24521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42" descr="File Server_Updated2005">
              <a:extLst>
                <a:ext uri="{FF2B5EF4-FFF2-40B4-BE49-F238E27FC236}">
                  <a16:creationId xmlns:a16="http://schemas.microsoft.com/office/drawing/2014/main" id="{D8EB765B-8ADC-4037-A281-B8FA4DCD6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4800600"/>
              <a:ext cx="24521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42" descr="File Server_Updated2005">
              <a:extLst>
                <a:ext uri="{FF2B5EF4-FFF2-40B4-BE49-F238E27FC236}">
                  <a16:creationId xmlns:a16="http://schemas.microsoft.com/office/drawing/2014/main" id="{B27434CF-8597-48F4-9D21-25702B030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4800600"/>
              <a:ext cx="24521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Picture 113">
            <a:extLst>
              <a:ext uri="{FF2B5EF4-FFF2-40B4-BE49-F238E27FC236}">
                <a16:creationId xmlns:a16="http://schemas.microsoft.com/office/drawing/2014/main" id="{19BF83E0-025D-47D2-8EA5-F83BEB8404D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66" y="3636160"/>
            <a:ext cx="334080" cy="30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87">
            <a:extLst>
              <a:ext uri="{FF2B5EF4-FFF2-40B4-BE49-F238E27FC236}">
                <a16:creationId xmlns:a16="http://schemas.microsoft.com/office/drawing/2014/main" id="{B5A1F5B1-0137-4FAD-9AD4-7E151564A910}"/>
              </a:ext>
            </a:extLst>
          </p:cNvPr>
          <p:cNvGrpSpPr>
            <a:grpSpLocks/>
          </p:cNvGrpSpPr>
          <p:nvPr/>
        </p:nvGrpSpPr>
        <p:grpSpPr bwMode="auto">
          <a:xfrm>
            <a:off x="4688154" y="3637085"/>
            <a:ext cx="3257284" cy="711087"/>
            <a:chOff x="3657600" y="4495800"/>
            <a:chExt cx="2971800" cy="538009"/>
          </a:xfrm>
        </p:grpSpPr>
        <p:pic>
          <p:nvPicPr>
            <p:cNvPr id="27" name="Picture 113">
              <a:extLst>
                <a:ext uri="{FF2B5EF4-FFF2-40B4-BE49-F238E27FC236}">
                  <a16:creationId xmlns:a16="http://schemas.microsoft.com/office/drawing/2014/main" id="{D69F129E-783C-4C72-9A96-51AA88F42F7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4800600"/>
              <a:ext cx="304800" cy="23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13">
              <a:extLst>
                <a:ext uri="{FF2B5EF4-FFF2-40B4-BE49-F238E27FC236}">
                  <a16:creationId xmlns:a16="http://schemas.microsoft.com/office/drawing/2014/main" id="{2E331E9E-8A98-4196-BE10-9B09E340DD4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4495800"/>
              <a:ext cx="304800" cy="23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13">
              <a:extLst>
                <a:ext uri="{FF2B5EF4-FFF2-40B4-BE49-F238E27FC236}">
                  <a16:creationId xmlns:a16="http://schemas.microsoft.com/office/drawing/2014/main" id="{6569EF2A-2877-4244-A58F-526F3191E68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4800600"/>
              <a:ext cx="304800" cy="23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113">
              <a:extLst>
                <a:ext uri="{FF2B5EF4-FFF2-40B4-BE49-F238E27FC236}">
                  <a16:creationId xmlns:a16="http://schemas.microsoft.com/office/drawing/2014/main" id="{13526B0A-08C6-454F-AA81-5B26E1435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4800600"/>
              <a:ext cx="304800" cy="23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13">
              <a:extLst>
                <a:ext uri="{FF2B5EF4-FFF2-40B4-BE49-F238E27FC236}">
                  <a16:creationId xmlns:a16="http://schemas.microsoft.com/office/drawing/2014/main" id="{5C9D8539-70E0-4C0A-9A25-ADF92303E0F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4495800"/>
              <a:ext cx="304800" cy="23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13">
              <a:extLst>
                <a:ext uri="{FF2B5EF4-FFF2-40B4-BE49-F238E27FC236}">
                  <a16:creationId xmlns:a16="http://schemas.microsoft.com/office/drawing/2014/main" id="{25F2BFD3-715A-4089-AF0B-0E213D23BCB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4800600"/>
              <a:ext cx="304800" cy="23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13">
              <a:extLst>
                <a:ext uri="{FF2B5EF4-FFF2-40B4-BE49-F238E27FC236}">
                  <a16:creationId xmlns:a16="http://schemas.microsoft.com/office/drawing/2014/main" id="{9471CBA0-ECF1-49D8-82A6-1E66599F628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4495800"/>
              <a:ext cx="304800" cy="23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13">
              <a:extLst>
                <a:ext uri="{FF2B5EF4-FFF2-40B4-BE49-F238E27FC236}">
                  <a16:creationId xmlns:a16="http://schemas.microsoft.com/office/drawing/2014/main" id="{3AFB2DDD-927D-4DB1-A4AE-DDBD94DF143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800600"/>
              <a:ext cx="304800" cy="23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13">
              <a:extLst>
                <a:ext uri="{FF2B5EF4-FFF2-40B4-BE49-F238E27FC236}">
                  <a16:creationId xmlns:a16="http://schemas.microsoft.com/office/drawing/2014/main" id="{66B1A26F-00E4-4833-AF82-C4E232D79A3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495800"/>
              <a:ext cx="304800" cy="23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13">
              <a:extLst>
                <a:ext uri="{FF2B5EF4-FFF2-40B4-BE49-F238E27FC236}">
                  <a16:creationId xmlns:a16="http://schemas.microsoft.com/office/drawing/2014/main" id="{EB41ACE3-C91A-4990-BB28-1AACA89F70A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4800600"/>
              <a:ext cx="304800" cy="23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113">
              <a:extLst>
                <a:ext uri="{FF2B5EF4-FFF2-40B4-BE49-F238E27FC236}">
                  <a16:creationId xmlns:a16="http://schemas.microsoft.com/office/drawing/2014/main" id="{CED676EA-8A04-4468-8627-BD1EC87315E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4495800"/>
              <a:ext cx="304800" cy="23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13">
              <a:extLst>
                <a:ext uri="{FF2B5EF4-FFF2-40B4-BE49-F238E27FC236}">
                  <a16:creationId xmlns:a16="http://schemas.microsoft.com/office/drawing/2014/main" id="{93A06BCF-C969-4DE9-A965-BBAB2EFEEF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800600"/>
              <a:ext cx="304800" cy="23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13">
              <a:extLst>
                <a:ext uri="{FF2B5EF4-FFF2-40B4-BE49-F238E27FC236}">
                  <a16:creationId xmlns:a16="http://schemas.microsoft.com/office/drawing/2014/main" id="{72A9979F-BC92-4219-9000-3F3053736B3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495800"/>
              <a:ext cx="304800" cy="23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13">
              <a:extLst>
                <a:ext uri="{FF2B5EF4-FFF2-40B4-BE49-F238E27FC236}">
                  <a16:creationId xmlns:a16="http://schemas.microsoft.com/office/drawing/2014/main" id="{C64863FA-748F-4588-A2DE-725BAC1824C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4800600"/>
              <a:ext cx="304800" cy="23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13">
              <a:extLst>
                <a:ext uri="{FF2B5EF4-FFF2-40B4-BE49-F238E27FC236}">
                  <a16:creationId xmlns:a16="http://schemas.microsoft.com/office/drawing/2014/main" id="{C5CD4765-E96C-4A2F-A5BE-873AB0754B3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4495800"/>
              <a:ext cx="304800" cy="23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Straight Arrow Connector 58">
            <a:extLst>
              <a:ext uri="{FF2B5EF4-FFF2-40B4-BE49-F238E27FC236}">
                <a16:creationId xmlns:a16="http://schemas.microsoft.com/office/drawing/2014/main" id="{3398B932-B9F0-46A5-B9EC-E80D90131DD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11438" y="4038600"/>
            <a:ext cx="1647825" cy="121920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59">
            <a:extLst>
              <a:ext uri="{FF2B5EF4-FFF2-40B4-BE49-F238E27FC236}">
                <a16:creationId xmlns:a16="http://schemas.microsoft.com/office/drawing/2014/main" id="{B2F75C30-EA33-4612-B7BE-2DBFEAE6245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034631" y="4263232"/>
            <a:ext cx="1184275" cy="73501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61">
            <a:extLst>
              <a:ext uri="{FF2B5EF4-FFF2-40B4-BE49-F238E27FC236}">
                <a16:creationId xmlns:a16="http://schemas.microsoft.com/office/drawing/2014/main" id="{7D9D1DAF-62D3-4CEE-9186-57458E6A444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126038" y="4043363"/>
            <a:ext cx="2154237" cy="117951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42">
            <a:extLst>
              <a:ext uri="{FF2B5EF4-FFF2-40B4-BE49-F238E27FC236}">
                <a16:creationId xmlns:a16="http://schemas.microsoft.com/office/drawing/2014/main" id="{B3559A14-434F-4CE9-BD6D-8D5E663B4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254" y="3691147"/>
            <a:ext cx="17365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/>
              <a:t>虚拟组件</a:t>
            </a:r>
            <a:endParaRPr lang="en-US" altLang="zh-CN"/>
          </a:p>
        </p:txBody>
      </p:sp>
      <p:pic>
        <p:nvPicPr>
          <p:cNvPr id="19" name="Picture 42" descr="File Server_Updated2005">
            <a:extLst>
              <a:ext uri="{FF2B5EF4-FFF2-40B4-BE49-F238E27FC236}">
                <a16:creationId xmlns:a16="http://schemas.microsoft.com/office/drawing/2014/main" id="{551BC4FF-E54D-46EE-BB79-F4B5D391E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1295400"/>
            <a:ext cx="114300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7">
            <a:extLst>
              <a:ext uri="{FF2B5EF4-FFF2-40B4-BE49-F238E27FC236}">
                <a16:creationId xmlns:a16="http://schemas.microsoft.com/office/drawing/2014/main" id="{F4CC8307-FC74-4C79-8EA8-7F4B0EF9B38A}"/>
              </a:ext>
            </a:extLst>
          </p:cNvPr>
          <p:cNvSpPr txBox="1"/>
          <p:nvPr/>
        </p:nvSpPr>
        <p:spPr>
          <a:xfrm>
            <a:off x="2992438" y="1219200"/>
            <a:ext cx="3287712" cy="10160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虚拟服务器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114300" indent="-114300">
              <a:buFont typeface="Arial" pitchFamily="34" charset="0"/>
              <a:buChar char="•"/>
              <a:defRPr/>
            </a:pPr>
            <a:r>
              <a:rPr lang="zh-CN" altLang="en-US" sz="1800" dirty="0">
                <a:latin typeface="Arial" charset="0"/>
              </a:rPr>
              <a:t>虚拟主机</a:t>
            </a:r>
            <a:endParaRPr lang="en-US" sz="1800" dirty="0">
              <a:latin typeface="Arial" charset="0"/>
            </a:endParaRPr>
          </a:p>
          <a:p>
            <a:pPr marL="114300" indent="-114300">
              <a:buFont typeface="Arial" pitchFamily="34" charset="0"/>
              <a:buChar char="•"/>
              <a:defRPr/>
            </a:pPr>
            <a:r>
              <a:rPr lang="en-US" sz="1800" dirty="0">
                <a:latin typeface="Arial" charset="0"/>
              </a:rPr>
              <a:t>CPU</a:t>
            </a:r>
            <a:r>
              <a:rPr lang="zh-CN" altLang="en-US" sz="1800" dirty="0">
                <a:latin typeface="Arial" charset="0"/>
              </a:rPr>
              <a:t>、内存、存储、网卡</a:t>
            </a:r>
            <a:endParaRPr lang="en-US" sz="1800" dirty="0">
              <a:latin typeface="Arial" charset="0"/>
            </a:endParaRPr>
          </a:p>
        </p:txBody>
      </p:sp>
      <p:pic>
        <p:nvPicPr>
          <p:cNvPr id="21" name="Picture 113">
            <a:extLst>
              <a:ext uri="{FF2B5EF4-FFF2-40B4-BE49-F238E27FC236}">
                <a16:creationId xmlns:a16="http://schemas.microsoft.com/office/drawing/2014/main" id="{B25742D6-3A7D-4E61-BB96-A28535E627A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1600200"/>
            <a:ext cx="10969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68">
            <a:extLst>
              <a:ext uri="{FF2B5EF4-FFF2-40B4-BE49-F238E27FC236}">
                <a16:creationId xmlns:a16="http://schemas.microsoft.com/office/drawing/2014/main" id="{0B2C8C51-AD65-4862-B722-46AF70EA1E2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70401" y="4567237"/>
            <a:ext cx="1179512" cy="131763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49">
            <a:extLst>
              <a:ext uri="{FF2B5EF4-FFF2-40B4-BE49-F238E27FC236}">
                <a16:creationId xmlns:a16="http://schemas.microsoft.com/office/drawing/2014/main" id="{4264119F-518D-4CE0-B06A-C235BF7C876D}"/>
              </a:ext>
            </a:extLst>
          </p:cNvPr>
          <p:cNvSpPr txBox="1"/>
          <p:nvPr/>
        </p:nvSpPr>
        <p:spPr>
          <a:xfrm>
            <a:off x="7488238" y="1219200"/>
            <a:ext cx="3006725" cy="10160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存储（磁盘阵列）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114300" indent="-114300">
              <a:buFont typeface="Arial" pitchFamily="34" charset="0"/>
              <a:buChar char="•"/>
              <a:defRPr/>
            </a:pPr>
            <a:r>
              <a:rPr lang="zh-CN" altLang="en-US" sz="1800" dirty="0">
                <a:latin typeface="Arial" charset="0"/>
              </a:rPr>
              <a:t>容量</a:t>
            </a:r>
            <a:endParaRPr lang="en-US" sz="1800" dirty="0">
              <a:latin typeface="Arial" charset="0"/>
            </a:endParaRPr>
          </a:p>
          <a:p>
            <a:pPr marL="114300" indent="-114300">
              <a:buFont typeface="Arial" pitchFamily="34" charset="0"/>
              <a:buChar char="•"/>
              <a:defRPr/>
            </a:pPr>
            <a:r>
              <a:rPr lang="zh-CN" altLang="en-US" sz="1800" dirty="0">
                <a:latin typeface="Arial" charset="0"/>
              </a:rPr>
              <a:t>类型</a:t>
            </a:r>
            <a:r>
              <a:rPr lang="en-US" sz="1800" dirty="0">
                <a:latin typeface="Arial" charset="0"/>
              </a:rPr>
              <a:t> (RPM)</a:t>
            </a:r>
            <a:r>
              <a:rPr lang="zh-CN" altLang="en-US" sz="1800" dirty="0">
                <a:latin typeface="Arial" charset="0"/>
              </a:rPr>
              <a:t>、备份水平</a:t>
            </a:r>
            <a:endParaRPr lang="en-US" sz="1800" dirty="0">
              <a:latin typeface="Arial" charset="0"/>
            </a:endParaRPr>
          </a:p>
        </p:txBody>
      </p:sp>
      <p:cxnSp>
        <p:nvCxnSpPr>
          <p:cNvPr id="24" name="Straight Arrow Connector 77">
            <a:extLst>
              <a:ext uri="{FF2B5EF4-FFF2-40B4-BE49-F238E27FC236}">
                <a16:creationId xmlns:a16="http://schemas.microsoft.com/office/drawing/2014/main" id="{A22C4DDA-8B36-40DE-A9FB-B9C72B3D719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259263" y="4038600"/>
            <a:ext cx="3021012" cy="11842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71">
            <a:extLst>
              <a:ext uri="{FF2B5EF4-FFF2-40B4-BE49-F238E27FC236}">
                <a16:creationId xmlns:a16="http://schemas.microsoft.com/office/drawing/2014/main" id="{C023F436-1389-4DF6-85F3-596BC6E2727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049838" y="2057400"/>
            <a:ext cx="1828800" cy="167640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80">
            <a:extLst>
              <a:ext uri="{FF2B5EF4-FFF2-40B4-BE49-F238E27FC236}">
                <a16:creationId xmlns:a16="http://schemas.microsoft.com/office/drawing/2014/main" id="{F162B2DF-BA8C-4333-9CD7-F379C04666C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368551" y="1843087"/>
            <a:ext cx="1676400" cy="210502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7" name="Picture 42" descr="File Server_Updated2005">
            <a:extLst>
              <a:ext uri="{FF2B5EF4-FFF2-40B4-BE49-F238E27FC236}">
                <a16:creationId xmlns:a16="http://schemas.microsoft.com/office/drawing/2014/main" id="{E7160AC9-810B-4F26-8517-46EFACC99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704" y="3517522"/>
            <a:ext cx="268867" cy="40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100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0BE5407-F0E5-4148-A24D-825D726C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4" y="0"/>
            <a:ext cx="10223162" cy="630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12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AF74A1-35A2-425A-A7EB-74720FF1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47" y="1757571"/>
            <a:ext cx="11361905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4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  <a:defRPr/>
            </a:pPr>
            <a:fld id="{91E7AF33-1BA8-45F7-92A0-61E271B5E053}" type="slidenum">
              <a:rPr kumimoji="0" lang="en-US" altLang="zh-CN" sz="1400"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  <a:defRPr/>
              </a:pPr>
              <a:t>4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0" y="409575"/>
            <a:ext cx="4191000" cy="501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zh-CN" altLang="en-US" sz="4000" b="1" dirty="0"/>
              <a:t>目录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18567021"/>
              </p:ext>
            </p:extLst>
          </p:nvPr>
        </p:nvGraphicFramePr>
        <p:xfrm>
          <a:off x="3048000" y="1524000"/>
          <a:ext cx="64008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5402362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8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05D16E-8362-45F7-B786-7D63571118A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67000" y="1905000"/>
            <a:ext cx="8001000" cy="3048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bg1"/>
                </a:solidFill>
                <a:ea typeface="隶书" panose="02010509060101010101" pitchFamily="49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76662083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6804C-7CD6-462D-A5FE-7F094411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81708"/>
            <a:ext cx="10363200" cy="990600"/>
          </a:xfrm>
        </p:spPr>
        <p:txBody>
          <a:bodyPr/>
          <a:lstStyle/>
          <a:p>
            <a:r>
              <a:rPr lang="zh-CN" altLang="en-US" b="1" dirty="0"/>
              <a:t>什么是</a:t>
            </a:r>
            <a:r>
              <a:rPr lang="en-US" altLang="zh-CN" b="1" dirty="0"/>
              <a:t>UNIX</a:t>
            </a:r>
            <a:r>
              <a:rPr lang="zh-CN" altLang="en-US" b="1" dirty="0"/>
              <a:t>，什么是小型机？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07D374-3832-4187-8846-0122D9E2D6ED}"/>
              </a:ext>
            </a:extLst>
          </p:cNvPr>
          <p:cNvSpPr/>
          <p:nvPr/>
        </p:nvSpPr>
        <p:spPr>
          <a:xfrm>
            <a:off x="890954" y="1523998"/>
            <a:ext cx="106211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800" dirty="0">
                <a:latin typeface="arial" panose="020B0604020202020204" pitchFamily="34" charset="0"/>
              </a:rPr>
              <a:t>UNIX</a:t>
            </a:r>
            <a:r>
              <a:rPr lang="zh-CN" altLang="en-US" sz="2800" dirty="0">
                <a:latin typeface="arial" panose="020B0604020202020204" pitchFamily="34" charset="0"/>
              </a:rPr>
              <a:t>操作系统（尤尼斯），是一个强大的多用户、多任务操作系统，支持多种处理器架构，按照操作系统的分类，属于分时操作系统，最早由</a:t>
            </a:r>
            <a:r>
              <a:rPr lang="en-US" altLang="zh-CN" sz="2800" dirty="0" err="1">
                <a:latin typeface="arial" panose="020B0604020202020204" pitchFamily="34" charset="0"/>
              </a:rPr>
              <a:t>KenThompson</a:t>
            </a:r>
            <a:r>
              <a:rPr lang="zh-CN" altLang="en-US" sz="2800" dirty="0">
                <a:latin typeface="arial" panose="020B0604020202020204" pitchFamily="34" charset="0"/>
              </a:rPr>
              <a:t>、</a:t>
            </a:r>
            <a:r>
              <a:rPr lang="en-US" altLang="zh-CN" sz="2800" dirty="0">
                <a:latin typeface="arial" panose="020B0604020202020204" pitchFamily="34" charset="0"/>
              </a:rPr>
              <a:t>Dennis Ritchie</a:t>
            </a:r>
            <a:r>
              <a:rPr lang="zh-CN" altLang="en-US" sz="2800" dirty="0">
                <a:latin typeface="arial" panose="020B0604020202020204" pitchFamily="34" charset="0"/>
              </a:rPr>
              <a:t>和</a:t>
            </a:r>
            <a:r>
              <a:rPr lang="en-US" altLang="zh-CN" sz="2800" dirty="0">
                <a:latin typeface="arial" panose="020B0604020202020204" pitchFamily="34" charset="0"/>
              </a:rPr>
              <a:t>Douglas McIlroy</a:t>
            </a:r>
            <a:r>
              <a:rPr lang="zh-CN" altLang="en-US" sz="2800" dirty="0">
                <a:latin typeface="arial" panose="020B0604020202020204" pitchFamily="34" charset="0"/>
              </a:rPr>
              <a:t>于</a:t>
            </a:r>
            <a:r>
              <a:rPr lang="en-US" altLang="zh-CN" sz="2800" dirty="0">
                <a:latin typeface="arial" panose="020B0604020202020204" pitchFamily="34" charset="0"/>
              </a:rPr>
              <a:t>1969</a:t>
            </a:r>
            <a:r>
              <a:rPr lang="zh-CN" altLang="en-US" sz="2800" dirty="0">
                <a:latin typeface="arial" panose="020B0604020202020204" pitchFamily="34" charset="0"/>
              </a:rPr>
              <a:t>年在</a:t>
            </a:r>
            <a:r>
              <a:rPr lang="en-US" altLang="zh-CN" sz="2800" dirty="0">
                <a:latin typeface="arial" panose="020B0604020202020204" pitchFamily="34" charset="0"/>
              </a:rPr>
              <a:t>AT&amp;T</a:t>
            </a:r>
            <a:r>
              <a:rPr lang="zh-CN" altLang="en-US" sz="2800" dirty="0">
                <a:latin typeface="arial" panose="020B0604020202020204" pitchFamily="34" charset="0"/>
              </a:rPr>
              <a:t>的贝尔实验室开发。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	</a:t>
            </a:r>
            <a:r>
              <a:rPr lang="zh-CN" altLang="en-US" sz="2800" dirty="0">
                <a:latin typeface="arial" panose="020B0604020202020204" pitchFamily="34" charset="0"/>
              </a:rPr>
              <a:t>小型机是指采用精简指令集处理器，性能和价格介于</a:t>
            </a:r>
            <a:r>
              <a:rPr lang="en-US" altLang="zh-CN" sz="2800" dirty="0">
                <a:latin typeface="arial" panose="020B0604020202020204" pitchFamily="34" charset="0"/>
              </a:rPr>
              <a:t>PC</a:t>
            </a:r>
            <a:r>
              <a:rPr lang="zh-CN" altLang="en-US" sz="2800" dirty="0">
                <a:latin typeface="arial" panose="020B0604020202020204" pitchFamily="34" charset="0"/>
              </a:rPr>
              <a:t>服务器和大型主机之间的一种高性能 </a:t>
            </a:r>
            <a:r>
              <a:rPr lang="en-US" altLang="zh-CN" sz="2800" dirty="0">
                <a:latin typeface="arial" panose="020B0604020202020204" pitchFamily="34" charset="0"/>
              </a:rPr>
              <a:t>64 </a:t>
            </a:r>
            <a:r>
              <a:rPr lang="zh-CN" altLang="en-US" sz="2800" dirty="0">
                <a:latin typeface="arial" panose="020B0604020202020204" pitchFamily="34" charset="0"/>
              </a:rPr>
              <a:t>位计算机。</a:t>
            </a:r>
            <a:r>
              <a:rPr lang="zh-CN" altLang="en-US" sz="2800" b="1" dirty="0">
                <a:latin typeface="arial" panose="020B0604020202020204" pitchFamily="34" charset="0"/>
              </a:rPr>
              <a:t>在中国，小型机习惯上用来指</a:t>
            </a:r>
            <a:r>
              <a:rPr lang="en-US" altLang="zh-CN" sz="2800" b="1" dirty="0">
                <a:latin typeface="arial" panose="020B0604020202020204" pitchFamily="34" charset="0"/>
              </a:rPr>
              <a:t>UNIX</a:t>
            </a:r>
            <a:r>
              <a:rPr lang="zh-CN" altLang="en-US" sz="2800" b="1" dirty="0">
                <a:latin typeface="arial" panose="020B0604020202020204" pitchFamily="34" charset="0"/>
              </a:rPr>
              <a:t>服务器</a:t>
            </a:r>
            <a:r>
              <a:rPr lang="zh-CN" altLang="en-US" sz="2800" dirty="0">
                <a:latin typeface="arial" panose="020B0604020202020204" pitchFamily="34" charset="0"/>
              </a:rPr>
              <a:t>。</a:t>
            </a:r>
            <a:r>
              <a:rPr lang="en-US" altLang="zh-CN" sz="2800" dirty="0">
                <a:latin typeface="arial" panose="020B0604020202020204" pitchFamily="34" charset="0"/>
              </a:rPr>
              <a:t>1971</a:t>
            </a:r>
            <a:r>
              <a:rPr lang="zh-CN" altLang="en-US" sz="2800" dirty="0">
                <a:latin typeface="arial" panose="020B0604020202020204" pitchFamily="34" charset="0"/>
              </a:rPr>
              <a:t>年贝尔实验室发布多任务多用户操作系统</a:t>
            </a:r>
            <a:r>
              <a:rPr lang="en-US" altLang="zh-CN" sz="2800" dirty="0">
                <a:latin typeface="arial" panose="020B0604020202020204" pitchFamily="34" charset="0"/>
              </a:rPr>
              <a:t>UNIX</a:t>
            </a:r>
            <a:r>
              <a:rPr lang="zh-CN" altLang="en-US" sz="2800" dirty="0">
                <a:latin typeface="arial" panose="020B0604020202020204" pitchFamily="34" charset="0"/>
              </a:rPr>
              <a:t>，随后被一些商业公司采用，成为后来服务器的主流操作系统。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	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简而言之，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UNIX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是一类操作系统，小型机是一类计算机，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UNIX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通常运行在小型机上。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07A534-CF61-458A-A83D-7F61667AB9EA}"/>
              </a:ext>
            </a:extLst>
          </p:cNvPr>
          <p:cNvSpPr/>
          <p:nvPr/>
        </p:nvSpPr>
        <p:spPr>
          <a:xfrm>
            <a:off x="890954" y="3562727"/>
            <a:ext cx="10621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	</a:t>
            </a:r>
            <a:endParaRPr lang="zh-CN" altLang="en-US" sz="2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46921A-B91A-4821-81AE-D0AC380CE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57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649DB61-7FD6-4662-AA2B-6831B33D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33246"/>
            <a:ext cx="8464062" cy="990600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通信行业内有哪些主流的</a:t>
            </a:r>
            <a:r>
              <a:rPr lang="en-US" altLang="zh-CN" sz="4000" b="1" dirty="0"/>
              <a:t>UNIX</a:t>
            </a:r>
            <a:r>
              <a:rPr lang="zh-CN" altLang="en-US" sz="4000" b="1" dirty="0"/>
              <a:t>产品呢？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E5ED04-0B44-45D4-8BD2-58A71C910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79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  <a:defRPr/>
            </a:pPr>
            <a:fld id="{91E7AF33-1BA8-45F7-92A0-61E271B5E053}" type="slidenum">
              <a:rPr kumimoji="0" lang="en-US" altLang="zh-CN" sz="1400"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  <a:defRPr/>
              </a:pPr>
              <a:t>7</a:t>
            </a:fld>
            <a:endParaRPr kumimoji="0" lang="en-US" altLang="zh-CN" sz="1400" dirty="0">
              <a:latin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506211A-1F7F-4A4B-A0CD-F3C660ED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8544" y="804863"/>
            <a:ext cx="7709579" cy="52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34588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C2281185-EC81-48C0-8BAC-B83F6A16C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093930"/>
              </p:ext>
            </p:extLst>
          </p:nvPr>
        </p:nvGraphicFramePr>
        <p:xfrm>
          <a:off x="7085979" y="2588355"/>
          <a:ext cx="1090612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Bitmap Image" r:id="rId3" imgW="2980952" imgH="4791744" progId="Paint.Picture">
                  <p:embed/>
                </p:oleObj>
              </mc:Choice>
              <mc:Fallback>
                <p:oleObj name="Bitmap Image" r:id="rId3" imgW="2980952" imgH="4791744" progId="Paint.Picture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979" y="2588355"/>
                        <a:ext cx="1090612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lg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3AB98E9-A408-4F02-A0C2-337F11644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916140"/>
              </p:ext>
            </p:extLst>
          </p:nvPr>
        </p:nvGraphicFramePr>
        <p:xfrm>
          <a:off x="5741366" y="3639280"/>
          <a:ext cx="12192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Bitmap Image" r:id="rId5" imgW="2991268" imgH="2866667" progId="Paint.Picture">
                  <p:embed/>
                </p:oleObj>
              </mc:Choice>
              <mc:Fallback>
                <p:oleObj name="Bitmap Image" r:id="rId5" imgW="2991268" imgH="2866667" progId="Paint.Picture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366" y="3639280"/>
                        <a:ext cx="12192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lg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 descr="integrity">
            <a:extLst>
              <a:ext uri="{FF2B5EF4-FFF2-40B4-BE49-F238E27FC236}">
                <a16:creationId xmlns:a16="http://schemas.microsoft.com/office/drawing/2014/main" id="{35EF99F8-09EC-46F1-BDED-C1467A50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90891" y="1521555"/>
            <a:ext cx="1943100" cy="2743200"/>
          </a:xfrm>
          <a:prstGeom prst="rect">
            <a:avLst/>
          </a:prstGeom>
          <a:noFill/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AC14B74D-81A6-40EE-823D-F9AA5B856828}"/>
              </a:ext>
            </a:extLst>
          </p:cNvPr>
          <p:cNvSpPr txBox="1">
            <a:spLocks noChangeArrowheads="1"/>
          </p:cNvSpPr>
          <p:nvPr/>
        </p:nvSpPr>
        <p:spPr>
          <a:xfrm>
            <a:off x="1594788" y="285728"/>
            <a:ext cx="7286676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HP Integrity Server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全系列产品</a:t>
            </a:r>
          </a:p>
        </p:txBody>
      </p:sp>
      <p:pic>
        <p:nvPicPr>
          <p:cNvPr id="8" name="Picture 6" descr="Linux Penguin">
            <a:extLst>
              <a:ext uri="{FF2B5EF4-FFF2-40B4-BE49-F238E27FC236}">
                <a16:creationId xmlns:a16="http://schemas.microsoft.com/office/drawing/2014/main" id="{DD78D186-5673-4A17-9CB6-84BE634F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33104" y="1545368"/>
            <a:ext cx="1000125" cy="1066800"/>
          </a:xfrm>
          <a:prstGeom prst="rect">
            <a:avLst/>
          </a:prstGeom>
          <a:noFill/>
        </p:spPr>
      </p:pic>
      <p:pic>
        <p:nvPicPr>
          <p:cNvPr id="9" name="Picture 7" descr="WinSvrDAT_h_rgb">
            <a:extLst>
              <a:ext uri="{FF2B5EF4-FFF2-40B4-BE49-F238E27FC236}">
                <a16:creationId xmlns:a16="http://schemas.microsoft.com/office/drawing/2014/main" id="{8B0BE858-3CAD-4F3E-BB05-BD398E1BF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52266" y="2321655"/>
            <a:ext cx="2590800" cy="652463"/>
          </a:xfrm>
          <a:prstGeom prst="rect">
            <a:avLst/>
          </a:prstGeom>
          <a:noFill/>
        </p:spPr>
      </p:pic>
      <p:sp>
        <p:nvSpPr>
          <p:cNvPr id="10" name="Line 8">
            <a:extLst>
              <a:ext uri="{FF2B5EF4-FFF2-40B4-BE49-F238E27FC236}">
                <a16:creationId xmlns:a16="http://schemas.microsoft.com/office/drawing/2014/main" id="{64CFE622-E043-4614-B165-BC7C1553BD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8454" y="2007330"/>
            <a:ext cx="1587" cy="4637088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46B929A-0C7F-4AA7-9B34-7821CBD5025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758035" y="2382774"/>
            <a:ext cx="0" cy="8491538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87DC71E5-11B4-4BD7-B400-71BF7ADFC9A5}"/>
              </a:ext>
            </a:extLst>
          </p:cNvPr>
          <p:cNvSpPr>
            <a:spLocks noChangeArrowheads="1"/>
          </p:cNvSpPr>
          <p:nvPr/>
        </p:nvSpPr>
        <p:spPr bwMode="auto">
          <a:xfrm rot="20718665">
            <a:off x="2107579" y="5353780"/>
            <a:ext cx="8077200" cy="342900"/>
          </a:xfrm>
          <a:prstGeom prst="rightArrow">
            <a:avLst>
              <a:gd name="adj1" fmla="val 50000"/>
              <a:gd name="adj2" fmla="val 588889"/>
            </a:avLst>
          </a:prstGeom>
          <a:gradFill rotWithShape="0">
            <a:gsLst>
              <a:gs pos="0">
                <a:srgbClr val="EF770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zh-CN" altLang="zh-CN" sz="1800" b="1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D405CA3B-12F1-4913-B38A-6F9E2A270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2616" y="6099905"/>
            <a:ext cx="1130300" cy="2444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0" lang="en-US" altLang="zh-CN" b="1">
                <a:solidFill>
                  <a:srgbClr val="001D58"/>
                </a:solidFill>
              </a:rPr>
              <a:t>Rx2660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247E6CFC-01A4-4FD4-B81A-2356EFCAE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066" y="4801330"/>
            <a:ext cx="1025525" cy="2444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0" lang="en-US" altLang="zh-CN" b="1">
                <a:solidFill>
                  <a:srgbClr val="001D58"/>
                </a:solidFill>
              </a:rPr>
              <a:t>Rx7640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927071BF-24B7-44A8-88E3-0E31FDA2F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54" y="4390168"/>
            <a:ext cx="1011237" cy="2444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0" lang="en-US" altLang="zh-CN" b="1">
                <a:solidFill>
                  <a:srgbClr val="001D58"/>
                </a:solidFill>
              </a:rPr>
              <a:t>Rx8640</a:t>
            </a:r>
          </a:p>
        </p:txBody>
      </p:sp>
      <p:pic>
        <p:nvPicPr>
          <p:cNvPr id="16" name="Picture 14" descr="hp-ux">
            <a:extLst>
              <a:ext uri="{FF2B5EF4-FFF2-40B4-BE49-F238E27FC236}">
                <a16:creationId xmlns:a16="http://schemas.microsoft.com/office/drawing/2014/main" id="{3FA02FA6-CA91-45EA-BFC0-8DE4517A2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1029" y="1367568"/>
            <a:ext cx="2041525" cy="815975"/>
          </a:xfrm>
          <a:prstGeom prst="rect">
            <a:avLst/>
          </a:prstGeom>
          <a:noFill/>
        </p:spPr>
      </p:pic>
      <p:sp>
        <p:nvSpPr>
          <p:cNvPr id="17" name="Text Box 15">
            <a:extLst>
              <a:ext uri="{FF2B5EF4-FFF2-40B4-BE49-F238E27FC236}">
                <a16:creationId xmlns:a16="http://schemas.microsoft.com/office/drawing/2014/main" id="{643C53A3-B724-4A7E-AA76-1ECDEBCBA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591" y="4188555"/>
            <a:ext cx="1447800" cy="2444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0" lang="en-US" altLang="zh-CN" b="1">
                <a:solidFill>
                  <a:srgbClr val="001D58"/>
                </a:solidFill>
              </a:rPr>
              <a:t>Superdome</a:t>
            </a:r>
          </a:p>
        </p:txBody>
      </p:sp>
      <p:pic>
        <p:nvPicPr>
          <p:cNvPr id="18" name="Picture 16" descr="Sapphire_Front">
            <a:extLst>
              <a:ext uri="{FF2B5EF4-FFF2-40B4-BE49-F238E27FC236}">
                <a16:creationId xmlns:a16="http://schemas.microsoft.com/office/drawing/2014/main" id="{4300B7C8-78F7-4C46-84D6-69C87DA85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4991" y="4145693"/>
            <a:ext cx="1255713" cy="931862"/>
          </a:xfrm>
          <a:prstGeom prst="rect">
            <a:avLst/>
          </a:prstGeom>
          <a:noFill/>
        </p:spPr>
      </p:pic>
      <p:sp>
        <p:nvSpPr>
          <p:cNvPr id="19" name="Text Box 17">
            <a:extLst>
              <a:ext uri="{FF2B5EF4-FFF2-40B4-BE49-F238E27FC236}">
                <a16:creationId xmlns:a16="http://schemas.microsoft.com/office/drawing/2014/main" id="{5A50B587-4DD2-4893-87C9-14EF5382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604" y="5066443"/>
            <a:ext cx="1042987" cy="2444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0" lang="en-US" altLang="zh-CN" b="1">
                <a:solidFill>
                  <a:srgbClr val="001D58"/>
                </a:solidFill>
              </a:rPr>
              <a:t>Rx6600</a:t>
            </a:r>
          </a:p>
        </p:txBody>
      </p:sp>
      <p:pic>
        <p:nvPicPr>
          <p:cNvPr id="20" name="Picture 18" descr="Ruby_Front">
            <a:extLst>
              <a:ext uri="{FF2B5EF4-FFF2-40B4-BE49-F238E27FC236}">
                <a16:creationId xmlns:a16="http://schemas.microsoft.com/office/drawing/2014/main" id="{2D1D2022-175E-41B3-83A1-39410CBC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00" t="20218" r="7500" b="33548"/>
          <a:stretch>
            <a:fillRect/>
          </a:stretch>
        </p:blipFill>
        <p:spPr bwMode="auto">
          <a:xfrm>
            <a:off x="2882279" y="5069618"/>
            <a:ext cx="12128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9">
            <a:extLst>
              <a:ext uri="{FF2B5EF4-FFF2-40B4-BE49-F238E27FC236}">
                <a16:creationId xmlns:a16="http://schemas.microsoft.com/office/drawing/2014/main" id="{579A432C-49FA-4440-BEDD-DFEBB78EC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204" y="5552218"/>
            <a:ext cx="1023937" cy="2444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0" lang="en-US" altLang="zh-CN" b="1">
                <a:solidFill>
                  <a:srgbClr val="001D58"/>
                </a:solidFill>
              </a:rPr>
              <a:t>Rx3600</a:t>
            </a:r>
          </a:p>
        </p:txBody>
      </p:sp>
      <p:pic>
        <p:nvPicPr>
          <p:cNvPr id="22" name="Picture 20" descr="BL860c">
            <a:extLst>
              <a:ext uri="{FF2B5EF4-FFF2-40B4-BE49-F238E27FC236}">
                <a16:creationId xmlns:a16="http://schemas.microsoft.com/office/drawing/2014/main" id="{A90B6259-4535-4E42-87C2-F8E589ACB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080591" y="2818543"/>
            <a:ext cx="366713" cy="1905000"/>
          </a:xfrm>
          <a:prstGeom prst="rect">
            <a:avLst/>
          </a:prstGeom>
          <a:noFill/>
        </p:spPr>
      </p:pic>
      <p:sp>
        <p:nvSpPr>
          <p:cNvPr id="23" name="Text Box 21">
            <a:extLst>
              <a:ext uri="{FF2B5EF4-FFF2-40B4-BE49-F238E27FC236}">
                <a16:creationId xmlns:a16="http://schemas.microsoft.com/office/drawing/2014/main" id="{C3B5D356-30E8-462F-9897-62C182470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991" y="4799743"/>
            <a:ext cx="1130300" cy="1524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0" lang="en-US" altLang="zh-CN" sz="1000" b="1">
                <a:solidFill>
                  <a:srgbClr val="001D58"/>
                </a:solidFill>
              </a:rPr>
              <a:t>BL860C/BL870c</a:t>
            </a:r>
          </a:p>
        </p:txBody>
      </p:sp>
      <p:pic>
        <p:nvPicPr>
          <p:cNvPr id="24" name="Picture 22">
            <a:extLst>
              <a:ext uri="{FF2B5EF4-FFF2-40B4-BE49-F238E27FC236}">
                <a16:creationId xmlns:a16="http://schemas.microsoft.com/office/drawing/2014/main" id="{51A69762-B36D-48A7-837B-55B67026F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17041" y="5745893"/>
            <a:ext cx="1374775" cy="258762"/>
          </a:xfrm>
          <a:prstGeom prst="rect">
            <a:avLst/>
          </a:prstGeom>
          <a:noFill/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319B1E-B29B-46A3-8111-7B93532936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143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557419F2-1F96-49AE-BF48-B7D7CF5CDD06}"/>
              </a:ext>
            </a:extLst>
          </p:cNvPr>
          <p:cNvSpPr txBox="1">
            <a:spLocks noChangeArrowheads="1"/>
          </p:cNvSpPr>
          <p:nvPr/>
        </p:nvSpPr>
        <p:spPr>
          <a:xfrm>
            <a:off x="1729856" y="285728"/>
            <a:ext cx="3929089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Oracle/Sun SPARC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全系列产品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CBC41D1-2636-4312-8456-0176B35EE0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435367"/>
              </p:ext>
            </p:extLst>
          </p:nvPr>
        </p:nvGraphicFramePr>
        <p:xfrm>
          <a:off x="1586979" y="857232"/>
          <a:ext cx="8621713" cy="515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BMP 图像" r:id="rId3" imgW="8621328" imgH="5152381" progId="Paint.Picture">
                  <p:embed/>
                </p:oleObj>
              </mc:Choice>
              <mc:Fallback>
                <p:oleObj name="BMP 图像" r:id="rId3" imgW="8621328" imgH="5152381" progId="Paint.Picture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979" y="857232"/>
                        <a:ext cx="8621713" cy="515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D97EAEF-AB20-4BC6-8DF3-AFBC6DEB47DF}"/>
              </a:ext>
            </a:extLst>
          </p:cNvPr>
          <p:cNvSpPr txBox="1">
            <a:spLocks noChangeArrowheads="1"/>
          </p:cNvSpPr>
          <p:nvPr/>
        </p:nvSpPr>
        <p:spPr>
          <a:xfrm>
            <a:off x="4230185" y="4572008"/>
            <a:ext cx="1571636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  <a:cs typeface="+mj-cs"/>
              </a:rPr>
              <a:t>T1000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  <a:cs typeface="+mj-cs"/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  <a:cs typeface="+mj-cs"/>
              </a:rPr>
              <a:t>T2000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AF27370-7D74-43C9-AFF3-CFB2D2A83A81}"/>
              </a:ext>
            </a:extLst>
          </p:cNvPr>
          <p:cNvSpPr txBox="1">
            <a:spLocks noChangeArrowheads="1"/>
          </p:cNvSpPr>
          <p:nvPr/>
        </p:nvSpPr>
        <p:spPr>
          <a:xfrm>
            <a:off x="3015739" y="5429264"/>
            <a:ext cx="92869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  <a:cs typeface="+mj-cs"/>
              </a:rPr>
              <a:t>M3000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DED354-ED39-4B7F-8EE3-6F77EEC71AE5}"/>
              </a:ext>
            </a:extLst>
          </p:cNvPr>
          <p:cNvSpPr txBox="1">
            <a:spLocks noChangeArrowheads="1"/>
          </p:cNvSpPr>
          <p:nvPr/>
        </p:nvSpPr>
        <p:spPr>
          <a:xfrm>
            <a:off x="4801689" y="5072074"/>
            <a:ext cx="92869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  <a:cs typeface="+mj-cs"/>
              </a:rPr>
              <a:t>M5000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3BD9CCC-4B12-4A51-90ED-036ED60348CF}"/>
              </a:ext>
            </a:extLst>
          </p:cNvPr>
          <p:cNvSpPr txBox="1">
            <a:spLocks noChangeArrowheads="1"/>
          </p:cNvSpPr>
          <p:nvPr/>
        </p:nvSpPr>
        <p:spPr>
          <a:xfrm>
            <a:off x="6659077" y="4714884"/>
            <a:ext cx="92869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  <a:cs typeface="+mj-cs"/>
              </a:rPr>
              <a:t>M8000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EC9AE0A-FF59-44A3-884C-DE65B39752F9}"/>
              </a:ext>
            </a:extLst>
          </p:cNvPr>
          <p:cNvSpPr txBox="1">
            <a:spLocks noChangeArrowheads="1"/>
          </p:cNvSpPr>
          <p:nvPr/>
        </p:nvSpPr>
        <p:spPr>
          <a:xfrm>
            <a:off x="8373589" y="4429132"/>
            <a:ext cx="92869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  <a:cs typeface="+mj-cs"/>
              </a:rPr>
              <a:t>M9000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17981B1-7BFB-4853-878A-EE9472F1F50C}"/>
              </a:ext>
            </a:extLst>
          </p:cNvPr>
          <p:cNvSpPr txBox="1">
            <a:spLocks noChangeArrowheads="1"/>
          </p:cNvSpPr>
          <p:nvPr/>
        </p:nvSpPr>
        <p:spPr>
          <a:xfrm>
            <a:off x="5158879" y="5786454"/>
            <a:ext cx="500066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当前主推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SPARC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芯片产品为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T3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系列服务器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F8B306-3010-4863-A9B9-79A54DA26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FB704-6E7E-44D1-8EBF-7E293208903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36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1003</Words>
  <Application>Microsoft Office PowerPoint</Application>
  <PresentationFormat>宽屏</PresentationFormat>
  <Paragraphs>288</Paragraphs>
  <Slides>40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64" baseType="lpstr">
      <vt:lpstr>MS PGothic</vt:lpstr>
      <vt:lpstr>Myriad Pro</vt:lpstr>
      <vt:lpstr>ヒラギノ角ゴ Pro W3</vt:lpstr>
      <vt:lpstr>ヒラギノ角ゴ ProN W3</vt:lpstr>
      <vt:lpstr>等线</vt:lpstr>
      <vt:lpstr>等线 Light</vt:lpstr>
      <vt:lpstr>仿宋_GB2312</vt:lpstr>
      <vt:lpstr>黑体</vt:lpstr>
      <vt:lpstr>华文黑体</vt:lpstr>
      <vt:lpstr>华文细黑</vt:lpstr>
      <vt:lpstr>隶书</vt:lpstr>
      <vt:lpstr>宋体</vt:lpstr>
      <vt:lpstr>Arial</vt:lpstr>
      <vt:lpstr>Arial</vt:lpstr>
      <vt:lpstr>Arial Black</vt:lpstr>
      <vt:lpstr>Arial Narrow</vt:lpstr>
      <vt:lpstr>Calibri</vt:lpstr>
      <vt:lpstr>Lucida Sans Unicode</vt:lpstr>
      <vt:lpstr>Times</vt:lpstr>
      <vt:lpstr>Times New Roman</vt:lpstr>
      <vt:lpstr>Wingdings</vt:lpstr>
      <vt:lpstr>Office 主题​​</vt:lpstr>
      <vt:lpstr>Bitmap Image</vt:lpstr>
      <vt:lpstr>BMP 图像</vt:lpstr>
      <vt:lpstr>  中国联通广西分公司信息化事业部 2017年9月19日 讲师：谢财林</vt:lpstr>
      <vt:lpstr>PowerPoint 演示文稿</vt:lpstr>
      <vt:lpstr>课程目标</vt:lpstr>
      <vt:lpstr>目录</vt:lpstr>
      <vt:lpstr>什么是UNIX，什么是小型机？</vt:lpstr>
      <vt:lpstr>通信行业内有哪些主流的UNIX产品呢？</vt:lpstr>
      <vt:lpstr>PowerPoint 演示文稿</vt:lpstr>
      <vt:lpstr>PowerPoint 演示文稿</vt:lpstr>
      <vt:lpstr>PowerPoint 演示文稿</vt:lpstr>
      <vt:lpstr>那么，广西联通使用什么样的UNIX产品呢？</vt:lpstr>
      <vt:lpstr>PowerPoint 演示文稿</vt:lpstr>
      <vt:lpstr>PowerPoint 演示文稿</vt:lpstr>
      <vt:lpstr>PowerPoint 演示文稿</vt:lpstr>
      <vt:lpstr>为什么要使用小型机呢？</vt:lpstr>
      <vt:lpstr>IBM小型机使用什么操作系统？</vt:lpstr>
      <vt:lpstr>实际案例CRM：</vt:lpstr>
      <vt:lpstr>目录</vt:lpstr>
      <vt:lpstr>什么是云计算?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虚拟化是运营商在云计算建设方面的实际应用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广西联通是如何实现云计算的？ 又运用了什么虚拟化技术呢？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中国联通广西分公司信息化事业部 2016年12月28日</dc:title>
  <dc:creator>谢财林</dc:creator>
  <cp:lastModifiedBy>谢财林</cp:lastModifiedBy>
  <cp:revision>30</cp:revision>
  <dcterms:created xsi:type="dcterms:W3CDTF">2017-09-18T08:39:19Z</dcterms:created>
  <dcterms:modified xsi:type="dcterms:W3CDTF">2017-09-19T04:04:20Z</dcterms:modified>
</cp:coreProperties>
</file>