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1762" r:id="rId3"/>
    <p:sldId id="1626" r:id="rId5"/>
    <p:sldId id="1697" r:id="rId6"/>
    <p:sldId id="1691" r:id="rId7"/>
    <p:sldId id="1749" r:id="rId8"/>
    <p:sldId id="1750" r:id="rId9"/>
    <p:sldId id="1748" r:id="rId10"/>
    <p:sldId id="1751" r:id="rId11"/>
    <p:sldId id="1752" r:id="rId12"/>
    <p:sldId id="1754" r:id="rId13"/>
    <p:sldId id="1755" r:id="rId14"/>
    <p:sldId id="1756" r:id="rId15"/>
    <p:sldId id="1753" r:id="rId16"/>
    <p:sldId id="1759" r:id="rId17"/>
    <p:sldId id="1760" r:id="rId18"/>
    <p:sldId id="1781" r:id="rId19"/>
    <p:sldId id="1786" r:id="rId20"/>
    <p:sldId id="1763" r:id="rId21"/>
    <p:sldId id="1764" r:id="rId22"/>
    <p:sldId id="1765" r:id="rId23"/>
    <p:sldId id="1627" r:id="rId24"/>
  </p:sldIdLst>
  <p:sldSz cx="9144000" cy="5143500" type="screen16x9"/>
  <p:notesSz cx="6833870" cy="9979025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997"/>
    <a:srgbClr val="DBBAA1"/>
    <a:srgbClr val="8FBDCD"/>
    <a:srgbClr val="C96060"/>
    <a:srgbClr val="D0E3EA"/>
    <a:srgbClr val="A6A6A6"/>
    <a:srgbClr val="FF9900"/>
    <a:srgbClr val="E5E8CA"/>
    <a:srgbClr val="E9F1F5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9" autoAdjust="0"/>
    <p:restoredTop sz="74585" autoAdjust="0"/>
  </p:normalViewPr>
  <p:slideViewPr>
    <p:cSldViewPr>
      <p:cViewPr varScale="1">
        <p:scale>
          <a:sx n="153" d="100"/>
          <a:sy n="153" d="100"/>
        </p:scale>
        <p:origin x="474" y="120"/>
      </p:cViewPr>
      <p:guideLst>
        <p:guide orient="horz" pos="2205"/>
        <p:guide orient="horz" pos="4110"/>
        <p:guide orient="horz" pos="728"/>
        <p:guide pos="2897"/>
        <p:guide pos="204"/>
        <p:guide pos="5466"/>
        <p:guide pos="5531"/>
        <p:guide orient="horz" pos="1619"/>
        <p:guide orient="horz" pos="3052"/>
        <p:guide orient="horz" pos="526"/>
        <p:guide pos="158"/>
        <p:guide pos="5602"/>
      </p:guideLst>
    </p:cSldViewPr>
  </p:slideViewPr>
  <p:outlineViewPr>
    <p:cViewPr>
      <p:scale>
        <a:sx n="33" d="100"/>
        <a:sy n="33" d="100"/>
      </p:scale>
      <p:origin x="0" y="17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248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34DB6-C4D9-4B8E-9D48-FBCE0C9DD1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5FAC907-5761-4E45-87BA-2F54ACAABDBA}" type="pres">
      <dgm:prSet presAssocID="{37A34DB6-C4D9-4B8E-9D48-FBCE0C9DD16B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DD477F0-582D-4498-A423-8040ACB9DC41}" type="presOf" srcId="{37A34DB6-C4D9-4B8E-9D48-FBCE0C9DD16B}" destId="{E5FAC907-5761-4E45-87BA-2F54ACAABDBA}" srcOrd="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A34DB6-C4D9-4B8E-9D48-FBCE0C9DD1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5FAC907-5761-4E45-87BA-2F54ACAABDBA}" type="pres">
      <dgm:prSet presAssocID="{37A34DB6-C4D9-4B8E-9D48-FBCE0C9DD16B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DD477F0-582D-4498-A423-8040ACB9DC41}" type="presOf" srcId="{37A34DB6-C4D9-4B8E-9D48-FBCE0C9DD16B}" destId="{E5FAC907-5761-4E45-87BA-2F54ACAABDBA}" srcOrd="0" destOrd="0" presId="urn:microsoft.com/office/officeart/2005/8/layout/lis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3429000" cy="484748"/>
        <a:chOff x="0" y="0"/>
        <a:chExt cx="3429000" cy="484748"/>
      </a:xfrm>
    </dsp:grpSpPr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3429000" cy="484748"/>
        <a:chOff x="0" y="0"/>
        <a:chExt cx="3429000" cy="484748"/>
      </a:xfrm>
    </dsp:grpSpPr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5063D3EB-78EC-421F-BB7C-90EEF1DE86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A2F81E38-3810-41A0-8174-94DC86E0BD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B49EA19C-139C-42B3-9E0A-111D203DC2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9300"/>
            <a:ext cx="6650038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0" tIns="46290" rIns="92580" bIns="4629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3420" y="4740038"/>
            <a:ext cx="5467350" cy="4490562"/>
          </a:xfrm>
          <a:prstGeom prst="rect">
            <a:avLst/>
          </a:prstGeom>
        </p:spPr>
        <p:txBody>
          <a:bodyPr vert="horz" lIns="92580" tIns="46290" rIns="92580" bIns="4629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F02D8400-7AD2-4CD9-A391-50ADE019D5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 smtClean="0">
                <a:solidFill>
                  <a:srgbClr val="000000"/>
                </a:solidFill>
              </a:rPr>
              <a:t>© CHINAUNICOM</a:t>
            </a:r>
            <a:endParaRPr lang="en-US" altLang="zh-CN" sz="1000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</a:t>
            </a:r>
            <a:r>
              <a:rPr lang="zh-CN" altLang="en-US" dirty="0" smtClean="0"/>
              <a:t>标题：雅黑</a:t>
            </a:r>
            <a:r>
              <a:rPr lang="en-US" altLang="zh-CN" smtClean="0"/>
              <a:t>/44pt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 smtClean="0">
                <a:solidFill>
                  <a:srgbClr val="000000"/>
                </a:solidFill>
              </a:rPr>
              <a:t>© CHINAUNICOM</a:t>
            </a:r>
            <a:endParaRPr lang="en-US" altLang="zh-CN" sz="1000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</a:t>
            </a:r>
            <a:r>
              <a:rPr lang="zh-CN" altLang="en-US" dirty="0" smtClean="0"/>
              <a:t>标题：雅黑</a:t>
            </a:r>
            <a:r>
              <a:rPr lang="en-US" altLang="zh-CN" dirty="0" smtClean="0"/>
              <a:t>/44pt Arial/44pt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74095-502C-4EA2-9610-7D5EB8F97F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11F672-3424-4F08-A454-684E58EA738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304" y="108354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/>
          <a:p>
            <a:pPr lvl="0"/>
            <a:r>
              <a:rPr lang="zh-CN" altLang="en-US" dirty="0" smtClean="0"/>
              <a:t>标题文本样式：微软雅黑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</a:t>
            </a:r>
            <a:endParaRPr lang="en-US" altLang="zh-CN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17002"/>
            <a:ext cx="8207375" cy="402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t" anchorCtr="0" compatLnSpc="1"/>
          <a:lstStyle/>
          <a:p>
            <a:pPr lvl="0"/>
            <a:r>
              <a:rPr lang="zh-CN" altLang="en-US" smtClean="0"/>
              <a:t>微软雅黑</a:t>
            </a:r>
            <a:endParaRPr lang="en-US" altLang="zh-CN" dirty="0" smtClean="0"/>
          </a:p>
        </p:txBody>
      </p:sp>
      <p:pic>
        <p:nvPicPr>
          <p:cNvPr id="2053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6" cstate="print"/>
          <a:srcRect l="4971" t="1717" r="74190" b="70428"/>
          <a:stretch>
            <a:fillRect/>
          </a:stretch>
        </p:blipFill>
        <p:spPr bwMode="auto">
          <a:xfrm>
            <a:off x="7786689" y="3965428"/>
            <a:ext cx="1357312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>
            <a:off x="0" y="71675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7" cstate="print"/>
          <a:srcRect l="10513" t="10342" r="12415" b="6898"/>
          <a:stretch>
            <a:fillRect/>
          </a:stretch>
        </p:blipFill>
        <p:spPr bwMode="auto">
          <a:xfrm>
            <a:off x="7470775" y="39293"/>
            <a:ext cx="1379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316416" y="4840002"/>
            <a:ext cx="39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lvl1pPr algn="ctr">
              <a:lnSpc>
                <a:spcPct val="100000"/>
              </a:lnSpc>
              <a:defRPr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z="1200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115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p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020" indent="-18097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95350" indent="-17462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55395" indent="-180975" algn="l" rtl="0" eaLnBrk="0" fontAlgn="ctr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5pPr>
      <a:lvl6pPr marL="20758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6pPr>
      <a:lvl7pPr marL="25330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7pPr>
      <a:lvl8pPr marL="29902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8pPr>
      <a:lvl9pPr marL="3447415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6157" y="4011910"/>
            <a:ext cx="20116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mtClean="0">
                <a:solidFill>
                  <a:srgbClr val="000000"/>
                </a:solidFill>
                <a:latin typeface="Arial" panose="020B0604020202020204"/>
              </a:rPr>
              <a:t>广西信息化事业部</a:t>
            </a:r>
            <a:endParaRPr lang="zh-CN" altLang="en-US" b="1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9921" y="1563638"/>
            <a:ext cx="8424159" cy="1800200"/>
          </a:xfrm>
        </p:spPr>
        <p:txBody>
          <a:bodyPr/>
          <a:lstStyle/>
          <a:p>
            <a:r>
              <a:rPr lang="zh-CN" altLang="en-US" sz="3600" dirty="0" smtClean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正气    朝气     勇气</a:t>
            </a:r>
            <a:br>
              <a:rPr lang="zh-CN" altLang="en-US" sz="3600" dirty="0" smtClean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</a:br>
            <a:r>
              <a:rPr lang="zh-CN" altLang="en-US" sz="3600" dirty="0" smtClean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志气    大气     才气</a:t>
            </a:r>
            <a:endParaRPr lang="zh-CN" altLang="en-US" sz="3600" dirty="0" smtClean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3920" y="4371950"/>
            <a:ext cx="1267460" cy="352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2017</a:t>
            </a:r>
            <a:r>
              <a:rPr lang="zh-CN" altLang="en-US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年</a:t>
            </a:r>
            <a:r>
              <a:rPr lang="en-US" altLang="zh-CN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09</a:t>
            </a:r>
            <a:r>
              <a:rPr lang="zh-CN" altLang="en-US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月</a:t>
            </a:r>
            <a:endParaRPr lang="zh-CN" altLang="en-US" sz="1600" b="1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2447925" cy="487045"/>
          </a:xfrm>
        </p:spPr>
        <p:txBody>
          <a:bodyPr/>
          <a:lstStyle/>
          <a:p>
            <a:r>
              <a:rPr lang="zh-CN" altLang="en-US"/>
              <a:t>角色一： 产品经理</a:t>
            </a:r>
            <a:endParaRPr lang="zh-CN" altLang="en-US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740" y="1078230"/>
            <a:ext cx="4668520" cy="3496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4345" y="126047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4345" y="176339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产品设计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345" y="2310130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测试验证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4345" y="289242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事后评价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345" y="348805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运维支撑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911975" y="1308100"/>
            <a:ext cx="1510665" cy="384810"/>
            <a:chOff x="10512" y="1810"/>
            <a:chExt cx="2510" cy="606"/>
          </a:xfrm>
        </p:grpSpPr>
        <p:sp>
          <p:nvSpPr>
            <p:cNvPr id="15" name="文本框 14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64" y="1810"/>
              <a:ext cx="220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/>
                <a:t>沟通能力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11975" y="1763395"/>
            <a:ext cx="1510665" cy="384810"/>
            <a:chOff x="10512" y="1810"/>
            <a:chExt cx="2510" cy="606"/>
          </a:xfrm>
        </p:grpSpPr>
        <p:sp>
          <p:nvSpPr>
            <p:cNvPr id="22" name="文本框 21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64" y="1810"/>
              <a:ext cx="220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/>
                <a:t>互联网思维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12610" y="2379345"/>
            <a:ext cx="1510665" cy="384810"/>
            <a:chOff x="10512" y="1810"/>
            <a:chExt cx="2510" cy="606"/>
          </a:xfrm>
        </p:grpSpPr>
        <p:sp>
          <p:nvSpPr>
            <p:cNvPr id="28" name="文本框 27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664" y="1810"/>
              <a:ext cx="220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/>
                <a:t>新零售</a:t>
              </a: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13245" y="2892425"/>
            <a:ext cx="1510665" cy="384810"/>
            <a:chOff x="10512" y="1810"/>
            <a:chExt cx="2510" cy="606"/>
          </a:xfrm>
        </p:grpSpPr>
        <p:sp>
          <p:nvSpPr>
            <p:cNvPr id="31" name="文本框 30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664" y="1810"/>
              <a:ext cx="220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/>
                <a:t>厂家技能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04050" y="3488055"/>
            <a:ext cx="1510665" cy="384810"/>
            <a:chOff x="10512" y="1810"/>
            <a:chExt cx="2510" cy="606"/>
          </a:xfrm>
        </p:grpSpPr>
        <p:sp>
          <p:nvSpPr>
            <p:cNvPr id="34" name="文本框 33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64" y="1810"/>
              <a:ext cx="220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/>
                <a:t>营业员角色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2447925" cy="487045"/>
          </a:xfrm>
        </p:spPr>
        <p:txBody>
          <a:bodyPr/>
          <a:lstStyle/>
          <a:p>
            <a:r>
              <a:rPr lang="zh-CN" altLang="en-US"/>
              <a:t>角色二：研发人员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345" y="126047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4345" y="185737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后端开发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345" y="2570480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分析设计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4345" y="311213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系统架构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345" y="4262120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运维支撑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911975" y="1308100"/>
            <a:ext cx="1510665" cy="407035"/>
            <a:chOff x="10512" y="1810"/>
            <a:chExt cx="2510" cy="641"/>
          </a:xfrm>
        </p:grpSpPr>
        <p:sp>
          <p:nvSpPr>
            <p:cNvPr id="15" name="文本框 14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64" y="1810"/>
              <a:ext cx="2207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"/>
                <a:t>oracle\mysqld</a:t>
              </a:r>
              <a:r>
                <a:rPr lang="zh-CN" altLang="en-US" sz="1000"/>
                <a:t>等数据库设计、开发</a:t>
              </a:r>
              <a:endParaRPr lang="zh-CN" altLang="en-US" sz="1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11975" y="1835150"/>
            <a:ext cx="1510665" cy="407035"/>
            <a:chOff x="10512" y="1810"/>
            <a:chExt cx="2510" cy="641"/>
          </a:xfrm>
        </p:grpSpPr>
        <p:sp>
          <p:nvSpPr>
            <p:cNvPr id="22" name="文本框 21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64" y="1810"/>
              <a:ext cx="2207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"/>
                <a:t>C++</a:t>
              </a:r>
              <a:r>
                <a:rPr lang="zh-CN" altLang="en-US" sz="1000"/>
                <a:t>、</a:t>
              </a:r>
              <a:r>
                <a:rPr lang="en-US" altLang="zh-CN" sz="1000"/>
                <a:t>JAVA</a:t>
              </a:r>
              <a:endParaRPr lang="en-US" altLang="zh-CN" sz="1000"/>
            </a:p>
            <a:p>
              <a:pPr algn="r"/>
              <a:r>
                <a:rPr lang="zh-CN" altLang="en-US" sz="1000"/>
                <a:t>传统语言</a:t>
              </a:r>
              <a:endParaRPr lang="zh-CN" altLang="en-US" sz="10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12610" y="2379345"/>
            <a:ext cx="1510665" cy="407035"/>
            <a:chOff x="10512" y="1810"/>
            <a:chExt cx="2510" cy="641"/>
          </a:xfrm>
        </p:grpSpPr>
        <p:sp>
          <p:nvSpPr>
            <p:cNvPr id="28" name="文本框 27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664" y="1810"/>
              <a:ext cx="2207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"/>
                <a:t>Python</a:t>
              </a:r>
              <a:r>
                <a:rPr lang="zh-CN" altLang="en-US" sz="1000"/>
                <a:t>、</a:t>
              </a:r>
              <a:r>
                <a:rPr lang="en-US" altLang="zh-CN" sz="1000"/>
                <a:t>Php</a:t>
              </a:r>
              <a:r>
                <a:rPr lang="zh-CN" altLang="en-US" sz="1000"/>
                <a:t>、</a:t>
              </a:r>
              <a:r>
                <a:rPr lang="en-US" altLang="zh-CN" sz="1000"/>
                <a:t>Ruby</a:t>
              </a:r>
              <a:r>
                <a:rPr lang="zh-CN" altLang="en-US" sz="1000"/>
                <a:t>等脚本</a:t>
              </a:r>
              <a:endParaRPr lang="zh-CN" altLang="en-US" sz="10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11340" y="2821305"/>
            <a:ext cx="1510665" cy="447675"/>
            <a:chOff x="10512" y="1698"/>
            <a:chExt cx="2510" cy="705"/>
          </a:xfrm>
        </p:grpSpPr>
        <p:sp>
          <p:nvSpPr>
            <p:cNvPr id="31" name="文本框 30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664" y="1698"/>
              <a:ext cx="2207" cy="62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1000"/>
                <a:t>nodejs</a:t>
              </a:r>
              <a:endParaRPr lang="en-US" altLang="zh-CN" sz="1000"/>
            </a:p>
            <a:p>
              <a:pPr algn="ctr"/>
              <a:r>
                <a:rPr lang="zh-CN" altLang="en-US" sz="1000"/>
                <a:t>等全栈能力</a:t>
              </a:r>
              <a:endParaRPr lang="zh-CN" altLang="en-US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04050" y="3488055"/>
            <a:ext cx="1510665" cy="407035"/>
            <a:chOff x="10512" y="1810"/>
            <a:chExt cx="2510" cy="641"/>
          </a:xfrm>
        </p:grpSpPr>
        <p:sp>
          <p:nvSpPr>
            <p:cNvPr id="34" name="文本框 33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64" y="1810"/>
              <a:ext cx="2207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"/>
                <a:t>spring cloud</a:t>
              </a:r>
              <a:r>
                <a:rPr lang="zh-CN" altLang="en-US" sz="1000"/>
                <a:t>、</a:t>
              </a:r>
              <a:r>
                <a:rPr lang="en-US" altLang="zh-CN" sz="1000"/>
                <a:t>rails</a:t>
              </a:r>
              <a:r>
                <a:rPr lang="zh-CN" altLang="en-US" sz="1000"/>
                <a:t>等框架能力</a:t>
              </a:r>
              <a:endParaRPr lang="zh-CN" altLang="en-US" sz="10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52945" y="4027805"/>
            <a:ext cx="1510665" cy="407035"/>
            <a:chOff x="10512" y="1793"/>
            <a:chExt cx="2510" cy="641"/>
          </a:xfrm>
        </p:grpSpPr>
        <p:sp>
          <p:nvSpPr>
            <p:cNvPr id="6" name="文本框 5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512" y="1793"/>
              <a:ext cx="2207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000"/>
                <a:t>总部天宫等</a:t>
              </a:r>
              <a:r>
                <a:rPr lang="en-US" altLang="zh-CN" sz="1000"/>
                <a:t>DevOps</a:t>
              </a:r>
              <a:r>
                <a:rPr lang="zh-CN" altLang="en-US" sz="1000"/>
                <a:t>开发能力</a:t>
              </a:r>
              <a:endParaRPr lang="zh-CN" altLang="en-US" sz="10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74345" y="3730625"/>
            <a:ext cx="1193482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平台设计</a:t>
            </a:r>
            <a:endParaRPr lang="zh-CN" altLang="en-US"/>
          </a:p>
        </p:txBody>
      </p:sp>
      <p:pic>
        <p:nvPicPr>
          <p:cNvPr id="18" name="图片 17" descr="010042555402fd0000009af0df6faf.jpg@1280w_1l_2o_100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835025"/>
            <a:ext cx="4184015" cy="42265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61505" y="4559935"/>
            <a:ext cx="1510665" cy="407035"/>
            <a:chOff x="10512" y="1810"/>
            <a:chExt cx="2510" cy="641"/>
          </a:xfrm>
        </p:grpSpPr>
        <p:sp>
          <p:nvSpPr>
            <p:cNvPr id="14" name="文本框 13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664" y="1810"/>
              <a:ext cx="2207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000"/>
                <a:t>阿里、京东等互联网前沿的技术</a:t>
              </a:r>
              <a:endParaRPr lang="zh-CN" altLang="en-US" sz="1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2447925" cy="487045"/>
          </a:xfrm>
        </p:spPr>
        <p:txBody>
          <a:bodyPr/>
          <a:lstStyle/>
          <a:p>
            <a:r>
              <a:rPr lang="zh-CN" altLang="en-US"/>
              <a:t>角色三：支撑经理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345" y="1254125"/>
            <a:ext cx="1651000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省份</a:t>
            </a:r>
            <a:r>
              <a:rPr lang="en-US" altLang="zh-CN"/>
              <a:t>BSS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74345" y="1840230"/>
            <a:ext cx="1651000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总部</a:t>
            </a:r>
            <a:r>
              <a:rPr lang="en-US" altLang="zh-CN"/>
              <a:t>cBSS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74345" y="2553335"/>
            <a:ext cx="1649730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云销售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74345" y="3094990"/>
            <a:ext cx="1649730" cy="38480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云销售</a:t>
            </a:r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4345" y="4244975"/>
            <a:ext cx="1649095" cy="46989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200"/>
              <a:t>其他省份、</a:t>
            </a:r>
            <a:endParaRPr lang="zh-CN" altLang="en-US" sz="1200"/>
          </a:p>
          <a:p>
            <a:r>
              <a:rPr lang="zh-CN" altLang="en-US" sz="1200"/>
              <a:t>总部系统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6911975" y="1308100"/>
            <a:ext cx="1510665" cy="376555"/>
            <a:chOff x="10512" y="1810"/>
            <a:chExt cx="2510" cy="593"/>
          </a:xfrm>
        </p:grpSpPr>
        <p:sp>
          <p:nvSpPr>
            <p:cNvPr id="15" name="文本框 14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64" y="1810"/>
              <a:ext cx="2207" cy="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"/>
                <a:t>sql</a:t>
              </a:r>
              <a:r>
                <a:rPr lang="zh-CN" altLang="en-US" sz="1000"/>
                <a:t>语言</a:t>
              </a:r>
              <a:endParaRPr lang="zh-CN" altLang="en-US" sz="1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13880" y="1970405"/>
            <a:ext cx="1510665" cy="407035"/>
            <a:chOff x="10512" y="1810"/>
            <a:chExt cx="2510" cy="641"/>
          </a:xfrm>
        </p:grpSpPr>
        <p:sp>
          <p:nvSpPr>
            <p:cNvPr id="22" name="文本框 21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64" y="1810"/>
              <a:ext cx="2207" cy="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000"/>
                <a:t>报表类等</a:t>
              </a:r>
              <a:endParaRPr lang="zh-CN" altLang="en-US" sz="1000"/>
            </a:p>
            <a:p>
              <a:pPr algn="r"/>
              <a:r>
                <a:rPr lang="zh-CN" altLang="en-US" sz="1000"/>
                <a:t>快速开发框架</a:t>
              </a:r>
              <a:endParaRPr lang="zh-CN" altLang="en-US" sz="10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13880" y="2623185"/>
            <a:ext cx="1510665" cy="376555"/>
            <a:chOff x="10512" y="1810"/>
            <a:chExt cx="2510" cy="593"/>
          </a:xfrm>
        </p:grpSpPr>
        <p:sp>
          <p:nvSpPr>
            <p:cNvPr id="28" name="文本框 27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664" y="1810"/>
              <a:ext cx="2207" cy="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000"/>
                <a:t>电脑运维能力</a:t>
              </a:r>
              <a:endParaRPr lang="zh-CN" altLang="en-US" sz="10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11975" y="3269615"/>
            <a:ext cx="1510665" cy="375920"/>
            <a:chOff x="10512" y="1811"/>
            <a:chExt cx="2510" cy="592"/>
          </a:xfrm>
        </p:grpSpPr>
        <p:sp>
          <p:nvSpPr>
            <p:cNvPr id="31" name="文本框 30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664" y="1811"/>
              <a:ext cx="2207" cy="40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1000"/>
                <a:t>常见问题判断、解决</a:t>
              </a:r>
              <a:endParaRPr lang="zh-CN" altLang="en-US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13245" y="4158615"/>
            <a:ext cx="1510665" cy="376555"/>
            <a:chOff x="10512" y="1810"/>
            <a:chExt cx="2510" cy="593"/>
          </a:xfrm>
        </p:grpSpPr>
        <p:sp>
          <p:nvSpPr>
            <p:cNvPr id="34" name="文本框 33"/>
            <p:cNvSpPr txBox="1"/>
            <p:nvPr/>
          </p:nvSpPr>
          <p:spPr>
            <a:xfrm rot="10800000">
              <a:off x="10512" y="1824"/>
              <a:ext cx="2510" cy="579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64" y="1810"/>
              <a:ext cx="2207" cy="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000"/>
                <a:t>各种运维工具使用</a:t>
              </a:r>
              <a:endParaRPr lang="zh-CN" altLang="en-US" sz="10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74345" y="3713480"/>
            <a:ext cx="1650365" cy="367664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3GESS</a:t>
            </a:r>
            <a:endParaRPr lang="en-US" altLang="zh-CN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2460" y="954405"/>
            <a:ext cx="2379345" cy="376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48420" y="3482107"/>
            <a:ext cx="1439862" cy="680267"/>
          </a:xfrm>
          <a:prstGeom prst="rect">
            <a:avLst/>
          </a:prstGeom>
          <a:solidFill>
            <a:srgbClr val="C00000"/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第三部分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360063" y="3486552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sym typeface="Arial" panose="020B0604020202020204"/>
              </a:rPr>
              <a:t>必备技能</a:t>
            </a:r>
            <a:endParaRPr lang="zh-CN" altLang="en-US" sz="2000" b="1" dirty="0">
              <a:solidFill>
                <a:schemeClr val="accent1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48420" y="2283718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第二部分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48633" y="2283718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角色简介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59864" y="1023542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第一部分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360077" y="1023542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新手村简介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59864" y="4288077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第四部分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60077" y="4288077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部落优势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2447925" cy="487045"/>
          </a:xfrm>
        </p:spPr>
        <p:txBody>
          <a:bodyPr/>
          <a:lstStyle/>
          <a:p>
            <a:r>
              <a:rPr lang="zh-CN" altLang="en-US"/>
              <a:t>必备技能一： </a:t>
            </a:r>
            <a:r>
              <a:rPr lang="en-US" altLang="zh-CN"/>
              <a:t>SQL</a:t>
            </a:r>
            <a:endParaRPr lang="en-US" altLang="zh-CN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1022350"/>
            <a:ext cx="4405630" cy="3498215"/>
          </a:xfrm>
          <a:prstGeom prst="rect">
            <a:avLst/>
          </a:prstGeom>
        </p:spPr>
      </p:pic>
      <p:pic>
        <p:nvPicPr>
          <p:cNvPr id="6" name="图片 5" descr="u=2394913684,3709724304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395" y="1111250"/>
            <a:ext cx="1882775" cy="850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210" y="2941320"/>
            <a:ext cx="1584960" cy="1188720"/>
          </a:xfrm>
          <a:prstGeom prst="rect">
            <a:avLst/>
          </a:prstGeom>
        </p:spPr>
      </p:pic>
      <p:pic>
        <p:nvPicPr>
          <p:cNvPr id="14" name="图片 13" descr="u=2142350381,658340986&amp;fm=27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" y="824230"/>
            <a:ext cx="1920875" cy="1920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575" y="4069715"/>
            <a:ext cx="2481580" cy="991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2447925" cy="487045"/>
          </a:xfrm>
        </p:spPr>
        <p:txBody>
          <a:bodyPr/>
          <a:lstStyle/>
          <a:p>
            <a:r>
              <a:rPr lang="zh-CN" altLang="en-US"/>
              <a:t>必备技能二： </a:t>
            </a:r>
            <a:r>
              <a:rPr lang="en-US" altLang="zh-CN"/>
              <a:t>PPT</a:t>
            </a:r>
            <a:endParaRPr lang="en-US" altLang="zh-CN"/>
          </a:p>
        </p:txBody>
      </p:sp>
      <p:pic>
        <p:nvPicPr>
          <p:cNvPr id="5" name="图片 4" descr="u=905635291,4037483074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788035"/>
            <a:ext cx="1847850" cy="1753235"/>
          </a:xfrm>
          <a:prstGeom prst="rect">
            <a:avLst/>
          </a:prstGeom>
        </p:spPr>
      </p:pic>
      <p:pic>
        <p:nvPicPr>
          <p:cNvPr id="7" name="图片 6" descr="u=253616408,2597158054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3233420"/>
            <a:ext cx="2150110" cy="1612265"/>
          </a:xfrm>
          <a:prstGeom prst="rect">
            <a:avLst/>
          </a:prstGeom>
        </p:spPr>
      </p:pic>
      <p:pic>
        <p:nvPicPr>
          <p:cNvPr id="8" name="图片 7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10" y="788035"/>
            <a:ext cx="4273550" cy="427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4201795" cy="487045"/>
          </a:xfrm>
        </p:spPr>
        <p:txBody>
          <a:bodyPr/>
          <a:lstStyle/>
          <a:p>
            <a:r>
              <a:rPr lang="zh-CN" altLang="en-US"/>
              <a:t>必备技能三： 一点点编程能力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7980" y="1059815"/>
            <a:ext cx="1792605" cy="504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小学三年级 信息科学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乐高、机器人大赛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3875" y="1059815"/>
            <a:ext cx="2037080" cy="504190"/>
          </a:xfrm>
          <a:prstGeom prst="rect">
            <a:avLst/>
          </a:prstGeom>
          <a:solidFill>
            <a:srgbClr val="8FBDCD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未来取代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大部分人为工作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u=3655784796,170973077&amp;fm=175&amp;s=340A367666376784648218C7030070A8&amp;w=640&amp;h=422&amp;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2120265"/>
            <a:ext cx="3822065" cy="252031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633720" y="1059815"/>
            <a:ext cx="2037080" cy="504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业务应急周期需求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u=2160881754,3262066375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120265"/>
            <a:ext cx="36576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4201795" cy="487045"/>
          </a:xfrm>
        </p:spPr>
        <p:txBody>
          <a:bodyPr/>
          <a:lstStyle/>
          <a:p>
            <a:r>
              <a:rPr lang="zh-CN" altLang="en-US"/>
              <a:t>必备技能四： 善用搜索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3730" y="973455"/>
            <a:ext cx="2635885" cy="1386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992505"/>
            <a:ext cx="2699385" cy="1348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2832100"/>
            <a:ext cx="2104390" cy="13481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245" y="2782570"/>
            <a:ext cx="2159000" cy="13481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40" y="2708910"/>
            <a:ext cx="1272540" cy="7924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110" y="3593465"/>
            <a:ext cx="1417955" cy="5867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7845" y="2642235"/>
            <a:ext cx="1892300" cy="7315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675" y="836295"/>
            <a:ext cx="2982595" cy="16611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7845" y="3642995"/>
            <a:ext cx="1892300" cy="4876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" y="4287520"/>
            <a:ext cx="2103755" cy="7740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4425" y="4287520"/>
            <a:ext cx="2286000" cy="8305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4070" y="4333875"/>
            <a:ext cx="1616075" cy="8305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730" y="4130675"/>
            <a:ext cx="1103630" cy="98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48420" y="4132347"/>
            <a:ext cx="1439862" cy="680267"/>
          </a:xfrm>
          <a:prstGeom prst="rect">
            <a:avLst/>
          </a:prstGeom>
          <a:solidFill>
            <a:srgbClr val="C00000"/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第四部分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360063" y="4136792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sym typeface="Arial" panose="020B0604020202020204"/>
              </a:rPr>
              <a:t>部落优势</a:t>
            </a:r>
            <a:endParaRPr lang="zh-CN" altLang="en-US" sz="2000" b="1" dirty="0">
              <a:solidFill>
                <a:schemeClr val="accent1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9850" y="2003048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第二部分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60063" y="2003048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角色简介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59864" y="1023542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第一部分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360077" y="1023542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新手村简介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59864" y="3070147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第三部分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60077" y="3070147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必备技能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3FC2743-FC4F-4C5E-B77E-CB95EA911481}" type="slidenum">
              <a:rPr lang="zh-CN" altLang="en-US" sz="1350"/>
            </a:fld>
            <a:endParaRPr lang="en-US" altLang="zh-CN" sz="1350"/>
          </a:p>
        </p:txBody>
      </p:sp>
      <p:sp>
        <p:nvSpPr>
          <p:cNvPr id="3" name="TextBox 309"/>
          <p:cNvSpPr txBox="1">
            <a:spLocks noChangeArrowheads="1"/>
          </p:cNvSpPr>
          <p:nvPr/>
        </p:nvSpPr>
        <p:spPr bwMode="auto">
          <a:xfrm>
            <a:off x="1331119" y="288131"/>
            <a:ext cx="4580335" cy="38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  <a:cs typeface="Arial" panose="020B0604020202020204" pitchFamily="34" charset="0"/>
              </a:rPr>
              <a:t>沃受理部落优势</a:t>
            </a:r>
            <a:endParaRPr lang="zh-CN" altLang="en-US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1709255" y="1112733"/>
          <a:ext cx="3429000" cy="484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" name="AutoShape 30"/>
          <p:cNvSpPr>
            <a:spLocks noChangeArrowheads="1"/>
          </p:cNvSpPr>
          <p:nvPr/>
        </p:nvSpPr>
        <p:spPr bwMode="gray">
          <a:xfrm>
            <a:off x="1520429" y="3488531"/>
            <a:ext cx="5998369" cy="133945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1520837" y="3327834"/>
            <a:ext cx="4766073" cy="301229"/>
            <a:chOff x="596348" y="3557389"/>
            <a:chExt cx="1917668" cy="401637"/>
          </a:xfrm>
          <a:solidFill>
            <a:srgbClr val="C00000"/>
          </a:solidFill>
        </p:grpSpPr>
        <p:sp>
          <p:nvSpPr>
            <p:cNvPr id="19" name="AutoShape 9"/>
            <p:cNvSpPr>
              <a:spLocks noChangeArrowheads="1"/>
            </p:cNvSpPr>
            <p:nvPr/>
          </p:nvSpPr>
          <p:spPr bwMode="ltGray">
            <a:xfrm>
              <a:off x="596348" y="3557389"/>
              <a:ext cx="1917668" cy="4016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black">
            <a:xfrm>
              <a:off x="672298" y="3575911"/>
              <a:ext cx="932054" cy="38269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  <a:defRPr/>
              </a:pPr>
              <a:r>
                <a:rPr lang="zh-CN" altLang="en-US" sz="1200" b="1" dirty="0">
                  <a:solidFill>
                    <a:srgbClr val="FFFFFF"/>
                  </a:solidFill>
                  <a:latin typeface="+mn-ea"/>
                  <a:ea typeface="+mn-ea"/>
                </a:rPr>
                <a:t>了解最新的技术，引导业务变革</a:t>
              </a:r>
              <a:endParaRPr lang="zh-CN" altLang="en-US" sz="12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534716" y="3692128"/>
            <a:ext cx="5894784" cy="1531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sym typeface="+mn-ea"/>
              </a:rPr>
              <a:t>现在是互联网时代，移动互联网时代，大数据时代，如何在现有的资源和人力下创新产品，如何做新时代下的新零售，系统支撑、产品创新等，引导业务部门进行新业务的发展。</a:t>
            </a:r>
            <a:endParaRPr lang="zh-CN" altLang="en-US" sz="1050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当前混改，作为第一个混改通信运营商，在总部系统集中的情况下，省份如何快速发展，快速支撑。</a:t>
            </a:r>
            <a:endParaRPr lang="zh-CN" altLang="en-US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endParaRPr lang="zh-CN" altLang="en-US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latin typeface="+mn-ea"/>
              <a:ea typeface="+mn-ea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gray">
          <a:xfrm>
            <a:off x="1534795" y="1165860"/>
            <a:ext cx="5984240" cy="18923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1534717" y="1004641"/>
            <a:ext cx="4927065" cy="301308"/>
            <a:chOff x="569851" y="3557283"/>
            <a:chExt cx="1944165" cy="401743"/>
          </a:xfrm>
          <a:solidFill>
            <a:srgbClr val="C00000"/>
          </a:solidFill>
        </p:grpSpPr>
        <p:sp>
          <p:nvSpPr>
            <p:cNvPr id="24" name="AutoShape 9"/>
            <p:cNvSpPr>
              <a:spLocks noChangeArrowheads="1"/>
            </p:cNvSpPr>
            <p:nvPr/>
          </p:nvSpPr>
          <p:spPr bwMode="ltGray">
            <a:xfrm>
              <a:off x="569851" y="3557389"/>
              <a:ext cx="1944165" cy="4016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black">
            <a:xfrm>
              <a:off x="638849" y="3557283"/>
              <a:ext cx="793787" cy="38269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>
                  <a:srgbClr val="1F3F5F"/>
                </a:buClr>
                <a:defRPr/>
              </a:pPr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直面一线容易做出个人成绩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678781" y="1369219"/>
            <a:ext cx="5840016" cy="1531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优化一个环节，每天全区营业员都会因此收益。提高公司的业务受理效率，增加员工的绩效及收入。</a:t>
            </a:r>
            <a:endParaRPr lang="en-US" altLang="zh-CN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营业厅、社会渠道、校园能人、网店、手店、微信、短信等各种场景下的营业受理。</a:t>
            </a:r>
            <a:endParaRPr lang="zh-CN" altLang="en-US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语音、流量、号码、卡、手机、宽带等各种产品的创新及系统支撑。</a:t>
            </a:r>
            <a:endParaRPr lang="zh-CN" altLang="en-US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区公司及地市促销或者集团客户的销售，如何可以快速灵活支撑。保证在业务竞争中保证系统的领先优势。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6157" y="4011910"/>
            <a:ext cx="20116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mtClean="0">
                <a:solidFill>
                  <a:srgbClr val="000000"/>
                </a:solidFill>
                <a:latin typeface="Arial" panose="020B0604020202020204"/>
              </a:rPr>
              <a:t>广西信息化事业部</a:t>
            </a:r>
            <a:endParaRPr lang="zh-CN" altLang="en-US" b="1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9921" y="1563638"/>
            <a:ext cx="8424159" cy="1800200"/>
          </a:xfrm>
        </p:spPr>
        <p:txBody>
          <a:bodyPr/>
          <a:lstStyle/>
          <a:p>
            <a:r>
              <a:rPr lang="zh-CN" altLang="en-US" sz="3600" dirty="0" smtClean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沃受理部落</a:t>
            </a:r>
            <a:endParaRPr lang="zh-CN" altLang="en-US" sz="3600" dirty="0" smtClean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3920" y="4371950"/>
            <a:ext cx="1267460" cy="352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2017</a:t>
            </a:r>
            <a:r>
              <a:rPr lang="zh-CN" altLang="en-US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年</a:t>
            </a:r>
            <a:r>
              <a:rPr lang="en-US" altLang="zh-CN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09</a:t>
            </a:r>
            <a:r>
              <a:rPr lang="zh-CN" altLang="en-US" sz="1600" b="1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t>月</a:t>
            </a:r>
            <a:endParaRPr lang="zh-CN" altLang="en-US" sz="1600" b="1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3FC2743-FC4F-4C5E-B77E-CB95EA911481}" type="slidenum">
              <a:rPr lang="zh-CN" altLang="en-US" sz="1350"/>
            </a:fld>
            <a:endParaRPr lang="en-US" altLang="zh-CN" sz="1350"/>
          </a:p>
        </p:txBody>
      </p:sp>
      <p:sp>
        <p:nvSpPr>
          <p:cNvPr id="3" name="TextBox 309"/>
          <p:cNvSpPr txBox="1">
            <a:spLocks noChangeArrowheads="1"/>
          </p:cNvSpPr>
          <p:nvPr/>
        </p:nvSpPr>
        <p:spPr bwMode="auto">
          <a:xfrm>
            <a:off x="1331119" y="288131"/>
            <a:ext cx="4580335" cy="38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  <a:cs typeface="Arial" panose="020B0604020202020204" pitchFamily="34" charset="0"/>
              </a:rPr>
              <a:t>发展方向</a:t>
            </a:r>
            <a:endParaRPr lang="zh-CN" altLang="en-US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920750"/>
            <a:ext cx="5226050" cy="3170555"/>
          </a:xfrm>
          <a:prstGeom prst="rect">
            <a:avLst/>
          </a:prstGeom>
        </p:spPr>
      </p:pic>
      <p:sp>
        <p:nvSpPr>
          <p:cNvPr id="8" name="流程图: 过程 7"/>
          <p:cNvSpPr/>
          <p:nvPr/>
        </p:nvSpPr>
        <p:spPr>
          <a:xfrm>
            <a:off x="395605" y="1131570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95605" y="1840230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系统设计师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95605" y="2546350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系统架构师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7392035" y="1056005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7392035" y="1703705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7392035" y="2266315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1764665" y="4544060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运维工程师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3790950" y="4544060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5687060" y="4544060"/>
            <a:ext cx="1043305" cy="341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谢谢！</a:t>
            </a:r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48420" y="1059582"/>
            <a:ext cx="1439862" cy="680267"/>
          </a:xfrm>
          <a:prstGeom prst="rect">
            <a:avLst/>
          </a:prstGeom>
          <a:solidFill>
            <a:srgbClr val="C00000"/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第一部分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360063" y="975127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sym typeface="Arial" panose="020B0604020202020204"/>
              </a:rPr>
              <a:t>新手村简介</a:t>
            </a:r>
            <a:endParaRPr lang="zh-CN" altLang="en-US" sz="2000" b="1" dirty="0">
              <a:solidFill>
                <a:schemeClr val="accent1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48420" y="2068453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第二部分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48633" y="2068453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角色简介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59864" y="3188892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第三部分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60077" y="3188892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必备技能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59864" y="4352847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第四部分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360077" y="4352847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部落优势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76456" y="4845886"/>
            <a:ext cx="576000" cy="2160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108585"/>
            <a:ext cx="2447925" cy="487045"/>
          </a:xfrm>
        </p:spPr>
        <p:txBody>
          <a:bodyPr/>
          <a:lstStyle/>
          <a:p>
            <a:r>
              <a:rPr lang="zh-CN" altLang="en-US"/>
              <a:t>沃受理新手村介绍</a:t>
            </a:r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799465"/>
            <a:ext cx="6510655" cy="39230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83965" y="510540"/>
            <a:ext cx="794385" cy="42735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云销售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2785" y="1046480"/>
            <a:ext cx="794385" cy="42735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省份</a:t>
            </a:r>
            <a:r>
              <a:rPr lang="en-US" altLang="zh-CN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endParaRPr lang="en-US" altLang="zh-CN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3390" y="2930525"/>
            <a:ext cx="794385" cy="42735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cBSS</a:t>
            </a:r>
            <a:endParaRPr lang="en-US" altLang="zh-CN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925195" y="3618865"/>
            <a:ext cx="956310" cy="549910"/>
          </a:xfrm>
          <a:prstGeom prst="irregularSeal1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沃创富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2118995" y="3618865"/>
            <a:ext cx="1016000" cy="549910"/>
          </a:xfrm>
          <a:prstGeom prst="irregularSeal2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千家万店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七角星 22"/>
          <p:cNvSpPr/>
          <p:nvPr/>
        </p:nvSpPr>
        <p:spPr>
          <a:xfrm>
            <a:off x="2952115" y="1802130"/>
            <a:ext cx="1016000" cy="549910"/>
          </a:xfrm>
          <a:prstGeom prst="star7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沃掌通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上凸带形 23"/>
          <p:cNvSpPr/>
          <p:nvPr/>
        </p:nvSpPr>
        <p:spPr>
          <a:xfrm>
            <a:off x="5970270" y="1991360"/>
            <a:ext cx="1016000" cy="549910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自助终端</a:t>
            </a:r>
            <a:endParaRPr lang="zh-CN" altLang="en-US" sz="15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3FC2743-FC4F-4C5E-B77E-CB95EA911481}" type="slidenum">
              <a:rPr lang="zh-CN" altLang="en-US" sz="1350"/>
            </a:fld>
            <a:endParaRPr lang="en-US" altLang="zh-CN" sz="1350"/>
          </a:p>
        </p:txBody>
      </p:sp>
      <p:sp>
        <p:nvSpPr>
          <p:cNvPr id="3" name="TextBox 309"/>
          <p:cNvSpPr txBox="1">
            <a:spLocks noChangeArrowheads="1"/>
          </p:cNvSpPr>
          <p:nvPr/>
        </p:nvSpPr>
        <p:spPr bwMode="auto">
          <a:xfrm>
            <a:off x="1331119" y="288131"/>
            <a:ext cx="4580335" cy="38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  <a:cs typeface="Arial" panose="020B0604020202020204" pitchFamily="34" charset="0"/>
              </a:rPr>
              <a:t>沃受理背景</a:t>
            </a:r>
            <a:r>
              <a:rPr lang="en-US" altLang="zh-CN" b="1" dirty="0">
                <a:latin typeface="+mn-ea"/>
                <a:ea typeface="+mn-ea"/>
                <a:cs typeface="Arial" panose="020B0604020202020204" pitchFamily="34" charset="0"/>
              </a:rPr>
              <a:t>——</a:t>
            </a:r>
            <a:r>
              <a:rPr lang="zh-CN" altLang="en-US" b="1" dirty="0">
                <a:latin typeface="+mn-ea"/>
                <a:ea typeface="+mn-ea"/>
                <a:cs typeface="Arial" panose="020B0604020202020204" pitchFamily="34" charset="0"/>
              </a:rPr>
              <a:t>四方面问题亟待解决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1709255" y="1112733"/>
          <a:ext cx="3429000" cy="484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" name="AutoShape 30"/>
          <p:cNvSpPr>
            <a:spLocks noChangeArrowheads="1"/>
          </p:cNvSpPr>
          <p:nvPr/>
        </p:nvSpPr>
        <p:spPr bwMode="gray">
          <a:xfrm>
            <a:off x="1520429" y="3488531"/>
            <a:ext cx="5998369" cy="133945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1520837" y="3327834"/>
            <a:ext cx="4766073" cy="307261"/>
            <a:chOff x="596348" y="3557389"/>
            <a:chExt cx="1917668" cy="409680"/>
          </a:xfrm>
          <a:solidFill>
            <a:srgbClr val="C00000"/>
          </a:solidFill>
        </p:grpSpPr>
        <p:sp>
          <p:nvSpPr>
            <p:cNvPr id="19" name="AutoShape 9"/>
            <p:cNvSpPr>
              <a:spLocks noChangeArrowheads="1"/>
            </p:cNvSpPr>
            <p:nvPr/>
          </p:nvSpPr>
          <p:spPr bwMode="ltGray">
            <a:xfrm>
              <a:off x="596348" y="3557389"/>
              <a:ext cx="1917668" cy="4016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black">
            <a:xfrm>
              <a:off x="742556" y="3584377"/>
              <a:ext cx="1545248" cy="38269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  <a:defRPr/>
              </a:pPr>
              <a:r>
                <a:rPr lang="zh-CN" altLang="en-US" sz="1200" b="1" dirty="0">
                  <a:solidFill>
                    <a:srgbClr val="FFFFFF"/>
                  </a:solidFill>
                  <a:latin typeface="+mn-ea"/>
                  <a:ea typeface="+mn-ea"/>
                </a:rPr>
                <a:t>社会渠道受理复杂业务困难，影响了公司业务扩展范围</a:t>
              </a:r>
              <a:endParaRPr lang="en-US" altLang="zh-CN" sz="12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534716" y="3692128"/>
            <a:ext cx="5894784" cy="1051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固网及融合业务业务受理复杂、社会渠道受理人员变动频繁等原因，导致目前我公司的社会渠道受理固网与融合业务困难，拓展客户接触点受到影响；</a:t>
            </a:r>
            <a:endParaRPr lang="en-US" altLang="zh-CN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公司业务发展范围受限，增加了自有渠道压力；</a:t>
            </a:r>
            <a:endParaRPr lang="en-US" altLang="zh-CN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社会渠道代理的业务受理种类得不到拓展，影响代理商的积极性。</a:t>
            </a:r>
            <a:endParaRPr lang="en-US" altLang="zh-CN" sz="1050" dirty="0">
              <a:latin typeface="+mn-ea"/>
              <a:ea typeface="+mn-ea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gray">
          <a:xfrm>
            <a:off x="1534716" y="1165622"/>
            <a:ext cx="5984081" cy="206097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1534717" y="1004721"/>
            <a:ext cx="4927065" cy="307260"/>
            <a:chOff x="569851" y="3557389"/>
            <a:chExt cx="1944165" cy="409679"/>
          </a:xfrm>
          <a:solidFill>
            <a:srgbClr val="C00000"/>
          </a:solidFill>
        </p:grpSpPr>
        <p:sp>
          <p:nvSpPr>
            <p:cNvPr id="24" name="AutoShape 9"/>
            <p:cNvSpPr>
              <a:spLocks noChangeArrowheads="1"/>
            </p:cNvSpPr>
            <p:nvPr/>
          </p:nvSpPr>
          <p:spPr bwMode="ltGray">
            <a:xfrm>
              <a:off x="569851" y="3557389"/>
              <a:ext cx="1944165" cy="4016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black">
            <a:xfrm>
              <a:off x="715273" y="3584376"/>
              <a:ext cx="1274869" cy="38269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  <a:defRPr/>
              </a:pPr>
              <a:r>
                <a:rPr lang="zh-CN" altLang="en-US" sz="1200" b="1" dirty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用户营业厅排队时间长，影响客户的服务感知</a:t>
              </a:r>
              <a:endParaRPr lang="en-US" altLang="zh-CN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678781" y="1369219"/>
            <a:ext cx="5840016" cy="1771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随着通信行业全业务运营的深入开展，各种融合产品层出不穷，业务流程及操作界面越来越复杂，从而造成营业厅排队等候现象严重。</a:t>
            </a:r>
            <a:endParaRPr lang="en-US" altLang="zh-CN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部分复杂业务受理涉及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  <a:ea typeface="+mn-ea"/>
              </a:rPr>
              <a:t>多个系统交互</a:t>
            </a:r>
            <a:r>
              <a:rPr lang="zh-CN" altLang="en-US" sz="1050" dirty="0">
                <a:latin typeface="+mn-ea"/>
                <a:ea typeface="+mn-ea"/>
              </a:rPr>
              <a:t>（</a:t>
            </a:r>
            <a:r>
              <a:rPr lang="en-US" altLang="zh-CN" sz="1050" dirty="0">
                <a:latin typeface="+mn-ea"/>
                <a:ea typeface="+mn-ea"/>
              </a:rPr>
              <a:t>ESS/BSS/</a:t>
            </a:r>
            <a:r>
              <a:rPr lang="en-US" altLang="zh-CN" sz="1050" dirty="0" err="1">
                <a:latin typeface="+mn-ea"/>
                <a:ea typeface="+mn-ea"/>
              </a:rPr>
              <a:t>cBSS</a:t>
            </a:r>
            <a:r>
              <a:rPr lang="en-US" altLang="zh-CN" sz="1050" dirty="0">
                <a:latin typeface="+mn-ea"/>
                <a:ea typeface="+mn-ea"/>
              </a:rPr>
              <a:t>/</a:t>
            </a:r>
            <a:r>
              <a:rPr lang="zh-CN" altLang="en-US" sz="1050" dirty="0">
                <a:latin typeface="+mn-ea"/>
                <a:ea typeface="+mn-ea"/>
              </a:rPr>
              <a:t>集中集客等），操作环节超过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  <a:ea typeface="+mn-ea"/>
              </a:rPr>
              <a:t>个界面</a:t>
            </a:r>
            <a:r>
              <a:rPr lang="zh-CN" altLang="en-US" sz="1050" dirty="0">
                <a:latin typeface="+mn-ea"/>
                <a:ea typeface="+mn-ea"/>
              </a:rPr>
              <a:t>，受理时长达到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  <a:ea typeface="+mn-ea"/>
              </a:rPr>
              <a:t>分钟</a:t>
            </a:r>
            <a:r>
              <a:rPr lang="zh-CN" altLang="en-US" sz="1050" dirty="0">
                <a:latin typeface="+mn-ea"/>
                <a:ea typeface="+mn-ea"/>
              </a:rPr>
              <a:t>左右，用户需要等到业务受理流程全部结束方能离柜，业务办理时间较长。</a:t>
            </a:r>
            <a:endParaRPr lang="en-US" altLang="zh-CN" sz="105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+mn-ea"/>
                <a:ea typeface="+mn-ea"/>
              </a:rPr>
              <a:t>改善营业厅排队等候时长一直是提升客户满意度的重点内容，如何减少等待时长，进一步优化打印和签字环节，是改善营业厅服务质量、提升客户服务感知的重要环节。</a:t>
            </a:r>
            <a:endParaRPr lang="en-US" altLang="zh-CN" sz="105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09"/>
          <p:cNvSpPr txBox="1">
            <a:spLocks noChangeArrowheads="1"/>
          </p:cNvSpPr>
          <p:nvPr/>
        </p:nvSpPr>
        <p:spPr bwMode="auto">
          <a:xfrm>
            <a:off x="1331119" y="288131"/>
            <a:ext cx="4580335" cy="38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cs typeface="Arial" panose="020B0604020202020204" pitchFamily="34" charset="0"/>
                <a:sym typeface="+mn-ea"/>
              </a:rPr>
              <a:t>沃受理背景</a:t>
            </a:r>
            <a:r>
              <a:rPr lang="en-US" altLang="zh-CN" b="1" dirty="0">
                <a:latin typeface="+mn-ea"/>
                <a:ea typeface="+mn-ea"/>
                <a:cs typeface="Arial" panose="020B0604020202020204" pitchFamily="34" charset="0"/>
              </a:rPr>
              <a:t>——</a:t>
            </a:r>
            <a:r>
              <a:rPr lang="zh-CN" altLang="en-US" b="1" dirty="0">
                <a:latin typeface="+mn-ea"/>
                <a:ea typeface="+mn-ea"/>
                <a:cs typeface="Arial" panose="020B0604020202020204" pitchFamily="34" charset="0"/>
              </a:rPr>
              <a:t>四方面问题亟待解决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gray">
          <a:xfrm>
            <a:off x="1616869" y="1147763"/>
            <a:ext cx="5925741" cy="147756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1633537" y="1037024"/>
            <a:ext cx="4899199" cy="301229"/>
            <a:chOff x="602707" y="3582789"/>
            <a:chExt cx="1939225" cy="401637"/>
          </a:xfrm>
          <a:solidFill>
            <a:srgbClr val="C00000"/>
          </a:solidFill>
        </p:grpSpPr>
        <p:sp>
          <p:nvSpPr>
            <p:cNvPr id="16" name="AutoShape 9"/>
            <p:cNvSpPr>
              <a:spLocks noChangeArrowheads="1"/>
            </p:cNvSpPr>
            <p:nvPr/>
          </p:nvSpPr>
          <p:spPr bwMode="ltGray">
            <a:xfrm>
              <a:off x="602707" y="3582789"/>
              <a:ext cx="1939225" cy="4016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black">
            <a:xfrm>
              <a:off x="738607" y="3584376"/>
              <a:ext cx="1640805" cy="38269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  <a:defRPr/>
              </a:pPr>
              <a:r>
                <a:rPr lang="zh-CN" altLang="en-US" sz="1200" b="1" dirty="0">
                  <a:solidFill>
                    <a:srgbClr val="FFFFFF"/>
                  </a:solidFill>
                  <a:latin typeface="+mn-ea"/>
                  <a:ea typeface="+mn-ea"/>
                </a:rPr>
                <a:t>营业员短时间内业务无法达到一定熟练程度，影响用户感知</a:t>
              </a:r>
              <a:endParaRPr lang="en-US" altLang="zh-CN" sz="12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1702594" y="1339454"/>
            <a:ext cx="5648325" cy="1188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+mn-ea"/>
                <a:ea typeface="+mn-ea"/>
              </a:rPr>
              <a:t>业务受理系统和业务类型的频繁变更，与营业员提升业务受理的熟练程度形成矛盾，这对我公司服务水平产生了一定的影响。</a:t>
            </a:r>
            <a:endParaRPr lang="en-US" altLang="zh-CN" sz="12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+mn-ea"/>
                <a:ea typeface="+mn-ea"/>
              </a:rPr>
              <a:t>提升营业员业务受理熟练程度，需要加大营业员培训的频次和培训范围，无形中增加了公司人力、物力和财力投入。</a:t>
            </a:r>
            <a:endParaRPr lang="en-US" altLang="zh-CN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 bwMode="gray">
          <a:xfrm>
            <a:off x="1625204" y="3130154"/>
            <a:ext cx="5925740" cy="13168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3" name="组合 8"/>
          <p:cNvGrpSpPr/>
          <p:nvPr/>
        </p:nvGrpSpPr>
        <p:grpSpPr bwMode="auto">
          <a:xfrm>
            <a:off x="1625204" y="3008710"/>
            <a:ext cx="4899199" cy="301229"/>
            <a:chOff x="596007" y="3568488"/>
            <a:chExt cx="1939225" cy="401637"/>
          </a:xfrm>
          <a:solidFill>
            <a:srgbClr val="C00000"/>
          </a:solidFill>
        </p:grpSpPr>
        <p:sp>
          <p:nvSpPr>
            <p:cNvPr id="21" name="AutoShape 9"/>
            <p:cNvSpPr>
              <a:spLocks noChangeArrowheads="1"/>
            </p:cNvSpPr>
            <p:nvPr/>
          </p:nvSpPr>
          <p:spPr bwMode="ltGray">
            <a:xfrm>
              <a:off x="596007" y="3568488"/>
              <a:ext cx="1939225" cy="4016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black">
            <a:xfrm>
              <a:off x="735956" y="3584376"/>
              <a:ext cx="1097892" cy="38269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rgbClr val="1F3F5F"/>
                </a:buClr>
                <a:defRPr/>
              </a:pPr>
              <a:r>
                <a:rPr lang="zh-CN" altLang="en-US" sz="1200" b="1" dirty="0">
                  <a:solidFill>
                    <a:srgbClr val="FFFFFF"/>
                  </a:solidFill>
                  <a:latin typeface="+mn-ea"/>
                  <a:ea typeface="+mn-ea"/>
                </a:rPr>
                <a:t>受理人员占比较高，人员结构有待优化</a:t>
              </a:r>
              <a:endParaRPr lang="en-US" altLang="zh-CN" sz="12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1710928" y="3382566"/>
            <a:ext cx="5648325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+mn-ea"/>
                <a:ea typeface="+mn-ea"/>
              </a:rPr>
              <a:t>业务受理时间长，受理人员占比较高，影响了销售人员数量。</a:t>
            </a:r>
            <a:endParaRPr lang="en-US" altLang="zh-CN" sz="1200" dirty="0">
              <a:latin typeface="+mn-ea"/>
              <a:ea typeface="+mn-ea"/>
            </a:endParaRPr>
          </a:p>
          <a:p>
            <a:pPr marL="342900" lvl="1" indent="-3429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+mn-ea"/>
                <a:ea typeface="+mn-ea"/>
              </a:rPr>
              <a:t>营业厅岗位职责、人员结构有待进一步调整优化，使销售人员、销售面积、销售业绩得到有效提升。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31119" y="4538306"/>
            <a:ext cx="6426994" cy="182880"/>
          </a:xfrm>
          <a:prstGeom prst="rect">
            <a:avLst/>
          </a:prstGeom>
          <a:solidFill>
            <a:srgbClr val="E2EAE6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4" name="矩形 124"/>
          <p:cNvSpPr/>
          <p:nvPr/>
        </p:nvSpPr>
        <p:spPr>
          <a:xfrm>
            <a:off x="1331119" y="2861310"/>
            <a:ext cx="6426994" cy="182880"/>
          </a:xfrm>
          <a:prstGeom prst="rect">
            <a:avLst/>
          </a:prstGeom>
          <a:solidFill>
            <a:srgbClr val="EEECE1"/>
          </a:solidFill>
          <a:ln w="38100" cap="flat" cmpd="sng">
            <a:solidFill>
              <a:srgbClr val="EEECE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lvl="0" indent="0" algn="ctr" eaLnBrk="1" hangingPunct="1"/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矩形 2"/>
          <p:cNvSpPr/>
          <p:nvPr/>
        </p:nvSpPr>
        <p:spPr>
          <a:xfrm>
            <a:off x="1309688" y="965597"/>
            <a:ext cx="6524625" cy="92964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71A2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 eaLnBrk="0" hangingPunct="0">
              <a:lnSpc>
                <a:spcPts val="22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云销售前端包含手机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自助销售终端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和其他渠道等多种应用，中台整合营业受理，订单、支付、生产等多种能力；前端应用和中台支撑时采用开放平台架构，皆可百花齐放，集百家所长。 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309813" y="1815704"/>
            <a:ext cx="5293519" cy="464344"/>
          </a:xfrm>
          <a:prstGeom prst="roundRect">
            <a:avLst>
              <a:gd name="adj" fmla="val 8039"/>
            </a:avLst>
          </a:prstGeom>
          <a:solidFill>
            <a:srgbClr val="92D05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317" name="直接连接符 78"/>
          <p:cNvCxnSpPr/>
          <p:nvPr/>
        </p:nvCxnSpPr>
        <p:spPr>
          <a:xfrm>
            <a:off x="1547813" y="2409825"/>
            <a:ext cx="60483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7" name="圆角矩形 6"/>
          <p:cNvSpPr/>
          <p:nvPr/>
        </p:nvSpPr>
        <p:spPr bwMode="auto">
          <a:xfrm>
            <a:off x="2431256" y="1875235"/>
            <a:ext cx="1013222" cy="332185"/>
          </a:xfrm>
          <a:prstGeom prst="roundRect">
            <a:avLst>
              <a:gd name="adj" fmla="val 8039"/>
            </a:avLst>
          </a:prstGeom>
          <a:solidFill>
            <a:srgbClr val="C0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云销售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707527" y="1881585"/>
            <a:ext cx="1127522" cy="332185"/>
          </a:xfrm>
          <a:prstGeom prst="roundRect">
            <a:avLst>
              <a:gd name="adj" fmla="val 8039"/>
            </a:avLst>
          </a:prstGeom>
          <a:solidFill>
            <a:srgbClr val="FFC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云销售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圆角矩形 82"/>
          <p:cNvSpPr>
            <a:spLocks noChangeArrowheads="1"/>
          </p:cNvSpPr>
          <p:nvPr/>
        </p:nvSpPr>
        <p:spPr bwMode="auto">
          <a:xfrm>
            <a:off x="5042297" y="1875235"/>
            <a:ext cx="1208485" cy="332185"/>
          </a:xfrm>
          <a:prstGeom prst="roundRect">
            <a:avLst>
              <a:gd name="adj" fmla="val 8037"/>
            </a:avLst>
          </a:prstGeom>
          <a:solidFill>
            <a:srgbClr val="C0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自助销售终端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486525" y="1875235"/>
            <a:ext cx="1008460" cy="332185"/>
          </a:xfrm>
          <a:prstGeom prst="roundRect">
            <a:avLst>
              <a:gd name="adj" fmla="val 8039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其他渠道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22" name="矩形 84"/>
          <p:cNvSpPr/>
          <p:nvPr/>
        </p:nvSpPr>
        <p:spPr>
          <a:xfrm>
            <a:off x="1722835" y="1837135"/>
            <a:ext cx="497681" cy="464344"/>
          </a:xfrm>
          <a:prstGeom prst="rect">
            <a:avLst/>
          </a:prstGeom>
          <a:solidFill>
            <a:srgbClr val="D71A20"/>
          </a:solidFill>
          <a:ln w="9525">
            <a:noFill/>
          </a:ln>
        </p:spPr>
        <p:txBody>
          <a:bodyPr anchor="ctr"/>
          <a:lstStyle/>
          <a:p>
            <a:pPr lvl="0" indent="0" algn="ctr" eaLnBrk="0" hangingPunct="0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前端应用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291954" y="2550319"/>
            <a:ext cx="5292329" cy="1535906"/>
          </a:xfrm>
          <a:prstGeom prst="roundRect">
            <a:avLst>
              <a:gd name="adj" fmla="val 8039"/>
            </a:avLst>
          </a:prstGeom>
          <a:solidFill>
            <a:srgbClr val="00B0F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pSp>
        <p:nvGrpSpPr>
          <p:cNvPr id="13" name="组合 87"/>
          <p:cNvGrpSpPr/>
          <p:nvPr/>
        </p:nvGrpSpPr>
        <p:grpSpPr bwMode="auto">
          <a:xfrm>
            <a:off x="2377677" y="2657475"/>
            <a:ext cx="819152" cy="1288256"/>
            <a:chOff x="1475656" y="4375483"/>
            <a:chExt cx="1139123" cy="1717814"/>
          </a:xfrm>
          <a:solidFill>
            <a:srgbClr val="C00000"/>
          </a:solidFill>
        </p:grpSpPr>
        <p:sp>
          <p:nvSpPr>
            <p:cNvPr id="14" name="矩形 88"/>
            <p:cNvSpPr>
              <a:spLocks noChangeArrowheads="1"/>
            </p:cNvSpPr>
            <p:nvPr/>
          </p:nvSpPr>
          <p:spPr bwMode="auto">
            <a:xfrm>
              <a:off x="1475656" y="4375483"/>
              <a:ext cx="1139123" cy="17178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" name="文本框 148"/>
            <p:cNvSpPr txBox="1">
              <a:spLocks noChangeArrowheads="1"/>
            </p:cNvSpPr>
            <p:nvPr/>
          </p:nvSpPr>
          <p:spPr bwMode="auto">
            <a:xfrm>
              <a:off x="1598178" y="4388184"/>
              <a:ext cx="1008322" cy="317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营业受理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90"/>
            <p:cNvSpPr>
              <a:spLocks noChangeArrowheads="1"/>
            </p:cNvSpPr>
            <p:nvPr/>
          </p:nvSpPr>
          <p:spPr bwMode="auto">
            <a:xfrm>
              <a:off x="1523671" y="5013710"/>
              <a:ext cx="1008323" cy="250845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业务变更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91"/>
            <p:cNvSpPr>
              <a:spLocks noChangeArrowheads="1"/>
            </p:cNvSpPr>
            <p:nvPr/>
          </p:nvSpPr>
          <p:spPr bwMode="auto">
            <a:xfrm>
              <a:off x="1523671" y="4648555"/>
              <a:ext cx="1008323" cy="252433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产品销售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92"/>
            <p:cNvSpPr>
              <a:spLocks noChangeArrowheads="1"/>
            </p:cNvSpPr>
            <p:nvPr/>
          </p:nvSpPr>
          <p:spPr bwMode="auto">
            <a:xfrm>
              <a:off x="1523671" y="5740843"/>
              <a:ext cx="1008323" cy="252433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充值缴费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93"/>
            <p:cNvSpPr>
              <a:spLocks noChangeArrowheads="1"/>
            </p:cNvSpPr>
            <p:nvPr/>
          </p:nvSpPr>
          <p:spPr bwMode="auto">
            <a:xfrm>
              <a:off x="1523671" y="5377277"/>
              <a:ext cx="1008323" cy="252432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实名认证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94"/>
          <p:cNvGrpSpPr/>
          <p:nvPr/>
        </p:nvGrpSpPr>
        <p:grpSpPr bwMode="auto">
          <a:xfrm>
            <a:off x="3220641" y="2657475"/>
            <a:ext cx="847725" cy="1288256"/>
            <a:chOff x="1475656" y="4375483"/>
            <a:chExt cx="1178634" cy="1717814"/>
          </a:xfrm>
          <a:solidFill>
            <a:srgbClr val="C00000"/>
          </a:solidFill>
        </p:grpSpPr>
        <p:sp>
          <p:nvSpPr>
            <p:cNvPr id="21" name="矩形 95"/>
            <p:cNvSpPr>
              <a:spLocks noChangeArrowheads="1"/>
            </p:cNvSpPr>
            <p:nvPr/>
          </p:nvSpPr>
          <p:spPr bwMode="auto">
            <a:xfrm>
              <a:off x="1475656" y="4375483"/>
              <a:ext cx="1138905" cy="17178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2" name="文本框 142"/>
            <p:cNvSpPr txBox="1">
              <a:spLocks noChangeArrowheads="1"/>
            </p:cNvSpPr>
            <p:nvPr/>
          </p:nvSpPr>
          <p:spPr bwMode="auto">
            <a:xfrm>
              <a:off x="1584911" y="4388184"/>
              <a:ext cx="1069379" cy="317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订单中心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97"/>
            <p:cNvSpPr>
              <a:spLocks noChangeArrowheads="1"/>
            </p:cNvSpPr>
            <p:nvPr/>
          </p:nvSpPr>
          <p:spPr bwMode="auto">
            <a:xfrm>
              <a:off x="1523662" y="5013710"/>
              <a:ext cx="1008130" cy="250845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订单分解</a:t>
              </a: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98"/>
            <p:cNvSpPr>
              <a:spLocks noChangeArrowheads="1"/>
            </p:cNvSpPr>
            <p:nvPr/>
          </p:nvSpPr>
          <p:spPr bwMode="auto">
            <a:xfrm>
              <a:off x="1523662" y="4648555"/>
              <a:ext cx="1008130" cy="252433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订单调度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矩形 99"/>
            <p:cNvSpPr>
              <a:spLocks noChangeArrowheads="1"/>
            </p:cNvSpPr>
            <p:nvPr/>
          </p:nvSpPr>
          <p:spPr bwMode="auto">
            <a:xfrm>
              <a:off x="1523662" y="5740843"/>
              <a:ext cx="1008130" cy="252433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订单查询</a:t>
              </a: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矩形 100"/>
            <p:cNvSpPr>
              <a:spLocks noChangeArrowheads="1"/>
            </p:cNvSpPr>
            <p:nvPr/>
          </p:nvSpPr>
          <p:spPr bwMode="auto">
            <a:xfrm>
              <a:off x="1523662" y="5377277"/>
              <a:ext cx="1008130" cy="252432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订单执行</a:t>
              </a: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7" name="组合 101"/>
          <p:cNvGrpSpPr/>
          <p:nvPr/>
        </p:nvGrpSpPr>
        <p:grpSpPr bwMode="auto">
          <a:xfrm>
            <a:off x="4093367" y="2657475"/>
            <a:ext cx="857250" cy="1288256"/>
            <a:chOff x="1475656" y="4375483"/>
            <a:chExt cx="1190719" cy="1717814"/>
          </a:xfrm>
          <a:solidFill>
            <a:schemeClr val="bg1">
              <a:lumMod val="75000"/>
            </a:schemeClr>
          </a:solidFill>
        </p:grpSpPr>
        <p:sp>
          <p:nvSpPr>
            <p:cNvPr id="28" name="矩形 102"/>
            <p:cNvSpPr>
              <a:spLocks noChangeArrowheads="1"/>
            </p:cNvSpPr>
            <p:nvPr/>
          </p:nvSpPr>
          <p:spPr bwMode="auto">
            <a:xfrm>
              <a:off x="1475656" y="4375483"/>
              <a:ext cx="1139452" cy="17178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9" name="文本框 137"/>
            <p:cNvSpPr txBox="1">
              <a:spLocks noChangeArrowheads="1"/>
            </p:cNvSpPr>
            <p:nvPr/>
          </p:nvSpPr>
          <p:spPr bwMode="auto">
            <a:xfrm>
              <a:off x="1609612" y="4377071"/>
              <a:ext cx="1056763" cy="317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生产中心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104"/>
            <p:cNvSpPr>
              <a:spLocks noChangeArrowheads="1"/>
            </p:cNvSpPr>
            <p:nvPr/>
          </p:nvSpPr>
          <p:spPr bwMode="auto">
            <a:xfrm>
              <a:off x="1523616" y="5191524"/>
              <a:ext cx="1008804" cy="250845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仓储</a:t>
              </a: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105"/>
            <p:cNvSpPr>
              <a:spLocks noChangeArrowheads="1"/>
            </p:cNvSpPr>
            <p:nvPr/>
          </p:nvSpPr>
          <p:spPr bwMode="auto">
            <a:xfrm>
              <a:off x="1523616" y="4648555"/>
              <a:ext cx="1008804" cy="252433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人力团队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106"/>
            <p:cNvSpPr>
              <a:spLocks noChangeArrowheads="1"/>
            </p:cNvSpPr>
            <p:nvPr/>
          </p:nvSpPr>
          <p:spPr bwMode="auto">
            <a:xfrm>
              <a:off x="1523616" y="5732906"/>
              <a:ext cx="1008804" cy="252432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物流</a:t>
              </a: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327" name="矩形 108"/>
          <p:cNvSpPr/>
          <p:nvPr/>
        </p:nvSpPr>
        <p:spPr>
          <a:xfrm>
            <a:off x="4937522" y="2657475"/>
            <a:ext cx="819150" cy="1288256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indent="0" algn="ctr" eaLnBrk="1" hangingPunct="1"/>
            <a:endParaRPr lang="zh-CN" altLang="en-US" sz="1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28" name="文本框 132"/>
          <p:cNvSpPr txBox="1"/>
          <p:nvPr/>
        </p:nvSpPr>
        <p:spPr>
          <a:xfrm>
            <a:off x="5029200" y="2667000"/>
            <a:ext cx="784622" cy="238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商品中心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矩形 110"/>
          <p:cNvSpPr/>
          <p:nvPr/>
        </p:nvSpPr>
        <p:spPr>
          <a:xfrm>
            <a:off x="4973241" y="3133725"/>
            <a:ext cx="725090" cy="188119"/>
          </a:xfrm>
          <a:prstGeom prst="rect">
            <a:avLst/>
          </a:prstGeom>
          <a:solidFill>
            <a:srgbClr val="FFC000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0" indent="0" algn="ctr" eaLnBrk="1" hangingPunct="1"/>
            <a:r>
              <a:rPr lang="zh-CN" alt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商品定价</a:t>
            </a:r>
            <a:endParaRPr lang="zh-CN" altLang="en-US" sz="9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0" name="矩形 111"/>
          <p:cNvSpPr/>
          <p:nvPr/>
        </p:nvSpPr>
        <p:spPr>
          <a:xfrm>
            <a:off x="4973241" y="2862263"/>
            <a:ext cx="725090" cy="189310"/>
          </a:xfrm>
          <a:prstGeom prst="rect">
            <a:avLst/>
          </a:prstGeom>
          <a:solidFill>
            <a:srgbClr val="FFC000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0" indent="0" algn="ctr" eaLnBrk="1" hangingPunct="1"/>
            <a:r>
              <a:rPr lang="zh-CN" alt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商品打包</a:t>
            </a:r>
            <a:endParaRPr lang="zh-CN" altLang="en-US" sz="9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1" name="矩形 112"/>
          <p:cNvSpPr/>
          <p:nvPr/>
        </p:nvSpPr>
        <p:spPr>
          <a:xfrm>
            <a:off x="4973241" y="3403997"/>
            <a:ext cx="725090" cy="189309"/>
          </a:xfrm>
          <a:prstGeom prst="rect">
            <a:avLst/>
          </a:prstGeom>
          <a:solidFill>
            <a:srgbClr val="FFC000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0" indent="0" algn="ctr" eaLnBrk="1" hangingPunct="1"/>
            <a:r>
              <a:rPr lang="zh-CN" alt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商品上架</a:t>
            </a:r>
            <a:endParaRPr lang="zh-CN" altLang="en-US" sz="9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2" name="矩形 114"/>
          <p:cNvSpPr/>
          <p:nvPr/>
        </p:nvSpPr>
        <p:spPr>
          <a:xfrm>
            <a:off x="5818585" y="2657475"/>
            <a:ext cx="819150" cy="1288256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anchor="ctr"/>
          <a:lstStyle/>
          <a:p>
            <a:pPr lvl="0" indent="0" algn="ctr" eaLnBrk="1" hangingPunct="1"/>
            <a:endParaRPr lang="zh-CN" altLang="en-US" sz="1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文本框 126"/>
          <p:cNvSpPr txBox="1"/>
          <p:nvPr/>
        </p:nvSpPr>
        <p:spPr>
          <a:xfrm>
            <a:off x="5922169" y="2657475"/>
            <a:ext cx="787004" cy="2381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支付管理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34" name="矩形 117"/>
          <p:cNvSpPr/>
          <p:nvPr/>
        </p:nvSpPr>
        <p:spPr>
          <a:xfrm>
            <a:off x="5853113" y="2862263"/>
            <a:ext cx="725091" cy="189310"/>
          </a:xfrm>
          <a:prstGeom prst="rect">
            <a:avLst/>
          </a:prstGeom>
          <a:solidFill>
            <a:srgbClr val="C00000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0" indent="0" algn="ctr" eaLnBrk="1" hangingPunct="1"/>
            <a:r>
              <a:rPr lang="zh-CN" altLang="en-US" sz="9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在线支付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18"/>
          <p:cNvSpPr>
            <a:spLocks noChangeArrowheads="1"/>
          </p:cNvSpPr>
          <p:nvPr/>
        </p:nvSpPr>
        <p:spPr bwMode="auto">
          <a:xfrm>
            <a:off x="5853113" y="3681413"/>
            <a:ext cx="725091" cy="18931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FFFFFF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资金报表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矩形 119"/>
          <p:cNvSpPr>
            <a:spLocks noChangeArrowheads="1"/>
          </p:cNvSpPr>
          <p:nvPr/>
        </p:nvSpPr>
        <p:spPr bwMode="auto">
          <a:xfrm>
            <a:off x="5853113" y="3252788"/>
            <a:ext cx="725091" cy="18931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FFFFFF"/>
            </a:solidFill>
            <a:miter lim="800000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对账结算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3" name="组合 120"/>
          <p:cNvGrpSpPr/>
          <p:nvPr/>
        </p:nvGrpSpPr>
        <p:grpSpPr bwMode="auto">
          <a:xfrm>
            <a:off x="6675835" y="2657475"/>
            <a:ext cx="866775" cy="1288256"/>
            <a:chOff x="1475656" y="4375483"/>
            <a:chExt cx="1204127" cy="1717814"/>
          </a:xfrm>
          <a:solidFill>
            <a:srgbClr val="C00000"/>
          </a:solidFill>
        </p:grpSpPr>
        <p:sp>
          <p:nvSpPr>
            <p:cNvPr id="44" name="矩形 121"/>
            <p:cNvSpPr>
              <a:spLocks noChangeArrowheads="1"/>
            </p:cNvSpPr>
            <p:nvPr/>
          </p:nvSpPr>
          <p:spPr bwMode="auto">
            <a:xfrm>
              <a:off x="1475656" y="4375483"/>
              <a:ext cx="1139620" cy="17178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5" name="文本框 120"/>
            <p:cNvSpPr txBox="1">
              <a:spLocks noChangeArrowheads="1"/>
            </p:cNvSpPr>
            <p:nvPr/>
          </p:nvSpPr>
          <p:spPr bwMode="auto">
            <a:xfrm>
              <a:off x="1606323" y="4388184"/>
              <a:ext cx="1073460" cy="317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支撑管理</a:t>
              </a:r>
              <a:endPara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矩形 123"/>
            <p:cNvSpPr>
              <a:spLocks noChangeArrowheads="1"/>
            </p:cNvSpPr>
            <p:nvPr/>
          </p:nvSpPr>
          <p:spPr bwMode="auto">
            <a:xfrm>
              <a:off x="1523622" y="5169297"/>
              <a:ext cx="1008953" cy="252433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权限管理</a:t>
              </a: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矩形 124"/>
            <p:cNvSpPr>
              <a:spLocks noChangeArrowheads="1"/>
            </p:cNvSpPr>
            <p:nvPr/>
          </p:nvSpPr>
          <p:spPr bwMode="auto">
            <a:xfrm>
              <a:off x="1523622" y="4648555"/>
              <a:ext cx="1008953" cy="252433"/>
            </a:xfrm>
            <a:prstGeom prst="rect">
              <a:avLst/>
            </a:prstGeom>
            <a:grpFill/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工号管理</a:t>
              </a: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矩形 126"/>
            <p:cNvSpPr>
              <a:spLocks noChangeArrowheads="1"/>
            </p:cNvSpPr>
            <p:nvPr/>
          </p:nvSpPr>
          <p:spPr bwMode="auto">
            <a:xfrm>
              <a:off x="1523622" y="5745607"/>
              <a:ext cx="1008953" cy="25243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FFFF"/>
              </a:solidFill>
              <a:miter lim="800000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统一登录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9" name="流程图: 过程 48"/>
          <p:cNvSpPr/>
          <p:nvPr/>
        </p:nvSpPr>
        <p:spPr bwMode="auto">
          <a:xfrm>
            <a:off x="2338388" y="4406504"/>
            <a:ext cx="1676400" cy="37028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BSS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流程图: 过程 49"/>
          <p:cNvSpPr/>
          <p:nvPr/>
        </p:nvSpPr>
        <p:spPr bwMode="auto">
          <a:xfrm>
            <a:off x="4080272" y="4406504"/>
            <a:ext cx="1808560" cy="37028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cBSS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流程图: 过程 50"/>
          <p:cNvSpPr/>
          <p:nvPr/>
        </p:nvSpPr>
        <p:spPr bwMode="auto">
          <a:xfrm>
            <a:off x="5954316" y="4406504"/>
            <a:ext cx="1676400" cy="37028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省分外围</a:t>
            </a:r>
            <a:endParaRPr kumimoji="0" lang="zh-CN" altLang="en-US" sz="9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341" name="直接连接符 139"/>
          <p:cNvCxnSpPr/>
          <p:nvPr/>
        </p:nvCxnSpPr>
        <p:spPr>
          <a:xfrm>
            <a:off x="1309688" y="4245769"/>
            <a:ext cx="64484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3342" name="上下箭头 140"/>
          <p:cNvSpPr/>
          <p:nvPr/>
        </p:nvSpPr>
        <p:spPr>
          <a:xfrm>
            <a:off x="3443288" y="2214563"/>
            <a:ext cx="264319" cy="357188"/>
          </a:xfrm>
          <a:prstGeom prst="upDownArrow">
            <a:avLst>
              <a:gd name="adj1" fmla="val 50000"/>
              <a:gd name="adj2" fmla="val 50068"/>
            </a:avLst>
          </a:prstGeom>
          <a:solidFill>
            <a:srgbClr val="D71A20"/>
          </a:solidFill>
          <a:ln w="9525">
            <a:noFill/>
          </a:ln>
        </p:spPr>
        <p:txBody>
          <a:bodyPr anchor="t"/>
          <a:lstStyle/>
          <a:p>
            <a:pPr lvl="0" indent="0" eaLnBrk="1" hangingPunct="1"/>
            <a:endParaRPr lang="zh-CN" altLang="en-US" sz="135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3" name="上下箭头 141"/>
          <p:cNvSpPr/>
          <p:nvPr/>
        </p:nvSpPr>
        <p:spPr>
          <a:xfrm>
            <a:off x="5919788" y="2213372"/>
            <a:ext cx="265510" cy="358378"/>
          </a:xfrm>
          <a:prstGeom prst="upDownArrow">
            <a:avLst>
              <a:gd name="adj1" fmla="val 50000"/>
              <a:gd name="adj2" fmla="val 50010"/>
            </a:avLst>
          </a:prstGeom>
          <a:solidFill>
            <a:srgbClr val="D71A20"/>
          </a:solidFill>
          <a:ln w="9525">
            <a:noFill/>
          </a:ln>
        </p:spPr>
        <p:txBody>
          <a:bodyPr anchor="t"/>
          <a:lstStyle/>
          <a:p>
            <a:pPr lvl="0" indent="0" eaLnBrk="1" hangingPunct="1"/>
            <a:endParaRPr lang="zh-CN" altLang="en-US" sz="135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4" name="上下箭头 142"/>
          <p:cNvSpPr/>
          <p:nvPr/>
        </p:nvSpPr>
        <p:spPr>
          <a:xfrm>
            <a:off x="3449241" y="4030266"/>
            <a:ext cx="265509" cy="334565"/>
          </a:xfrm>
          <a:prstGeom prst="upDownArrow">
            <a:avLst>
              <a:gd name="adj1" fmla="val 50000"/>
              <a:gd name="adj2" fmla="val 49890"/>
            </a:avLst>
          </a:prstGeom>
          <a:solidFill>
            <a:srgbClr val="D71A20"/>
          </a:solidFill>
          <a:ln w="9525">
            <a:noFill/>
          </a:ln>
        </p:spPr>
        <p:txBody>
          <a:bodyPr anchor="t"/>
          <a:lstStyle/>
          <a:p>
            <a:pPr lvl="0" indent="0" eaLnBrk="1" hangingPunct="1"/>
            <a:endParaRPr lang="zh-CN" altLang="en-US" sz="135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5" name="上下箭头 143"/>
          <p:cNvSpPr/>
          <p:nvPr/>
        </p:nvSpPr>
        <p:spPr>
          <a:xfrm>
            <a:off x="5926931" y="4030266"/>
            <a:ext cx="265510" cy="334565"/>
          </a:xfrm>
          <a:prstGeom prst="upDownArrow">
            <a:avLst>
              <a:gd name="adj1" fmla="val 50000"/>
              <a:gd name="adj2" fmla="val 49890"/>
            </a:avLst>
          </a:prstGeom>
          <a:solidFill>
            <a:srgbClr val="D71A20"/>
          </a:solidFill>
          <a:ln w="9525">
            <a:noFill/>
          </a:ln>
        </p:spPr>
        <p:txBody>
          <a:bodyPr anchor="t"/>
          <a:lstStyle/>
          <a:p>
            <a:pPr lvl="0" indent="0" eaLnBrk="1" hangingPunct="1"/>
            <a:endParaRPr lang="zh-CN" altLang="en-US" sz="135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6" name="文本框 146"/>
          <p:cNvSpPr txBox="1"/>
          <p:nvPr/>
        </p:nvSpPr>
        <p:spPr>
          <a:xfrm>
            <a:off x="1212056" y="2040731"/>
            <a:ext cx="476250" cy="1620441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lvl="0" indent="0"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      销     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7" name="文本框 147"/>
          <p:cNvSpPr txBox="1"/>
          <p:nvPr/>
        </p:nvSpPr>
        <p:spPr>
          <a:xfrm>
            <a:off x="1288256" y="4354116"/>
            <a:ext cx="529829" cy="469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生产系统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722835" y="2830116"/>
            <a:ext cx="501254" cy="860822"/>
          </a:xfrm>
          <a:prstGeom prst="rect">
            <a:avLst/>
          </a:prstGeom>
          <a:solidFill>
            <a:srgbClr val="D71A20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中台支撑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722835" y="4354116"/>
            <a:ext cx="497681" cy="465535"/>
          </a:xfrm>
          <a:prstGeom prst="rect">
            <a:avLst/>
          </a:prstGeom>
          <a:solidFill>
            <a:srgbClr val="D71A20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后端能力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50" name="矩形 112"/>
          <p:cNvSpPr/>
          <p:nvPr/>
        </p:nvSpPr>
        <p:spPr>
          <a:xfrm>
            <a:off x="4973241" y="3675460"/>
            <a:ext cx="725090" cy="189309"/>
          </a:xfrm>
          <a:prstGeom prst="rect">
            <a:avLst/>
          </a:prstGeom>
          <a:solidFill>
            <a:srgbClr val="FFC000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lvl="0" indent="0" algn="ctr" eaLnBrk="1" hangingPunct="1"/>
            <a:r>
              <a:rPr lang="zh-CN" alt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商品下架</a:t>
            </a:r>
            <a:endParaRPr lang="zh-CN" altLang="en-US" sz="9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1" name="文本框 61"/>
          <p:cNvSpPr txBox="1"/>
          <p:nvPr/>
        </p:nvSpPr>
        <p:spPr>
          <a:xfrm>
            <a:off x="6293644" y="1423988"/>
            <a:ext cx="582930" cy="26289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待上线</a:t>
            </a:r>
            <a:endPara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2" name="文本框 62"/>
          <p:cNvSpPr txBox="1"/>
          <p:nvPr/>
        </p:nvSpPr>
        <p:spPr>
          <a:xfrm>
            <a:off x="6893719" y="1422797"/>
            <a:ext cx="582930" cy="262890"/>
          </a:xfrm>
          <a:prstGeom prst="rect">
            <a:avLst/>
          </a:prstGeom>
          <a:solidFill>
            <a:srgbClr val="B2B2B2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未建设</a:t>
            </a:r>
            <a:endPara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3" name="文本框 63"/>
          <p:cNvSpPr txBox="1"/>
          <p:nvPr/>
        </p:nvSpPr>
        <p:spPr>
          <a:xfrm>
            <a:off x="5704285" y="1422797"/>
            <a:ext cx="582930" cy="26289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已实施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标题 1"/>
          <p:cNvSpPr txBox="1"/>
          <p:nvPr/>
        </p:nvSpPr>
        <p:spPr>
          <a:xfrm>
            <a:off x="2024063" y="357188"/>
            <a:ext cx="4221956" cy="425054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rPr>
              <a:t>云销售系统框架</a:t>
            </a:r>
            <a:endParaRPr kumimoji="1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平台范围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03517" y="1788204"/>
            <a:ext cx="4933553" cy="3319242"/>
            <a:chOff x="128425" y="2139703"/>
            <a:chExt cx="5815090" cy="2817814"/>
          </a:xfrm>
        </p:grpSpPr>
        <p:sp>
          <p:nvSpPr>
            <p:cNvPr id="5" name="矩形 4"/>
            <p:cNvSpPr/>
            <p:nvPr/>
          </p:nvSpPr>
          <p:spPr bwMode="auto">
            <a:xfrm>
              <a:off x="793869" y="2314373"/>
              <a:ext cx="901616" cy="94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50" b="1" dirty="0">
                <a:latin typeface="+mn-ea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44369" y="2320626"/>
              <a:ext cx="504532" cy="61343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+mn-ea"/>
                </a:rPr>
                <a:t>SaaS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93052" y="4662169"/>
              <a:ext cx="3820033" cy="29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685321" y="2318791"/>
              <a:ext cx="4225132" cy="471650"/>
            </a:xfrm>
            <a:prstGeom prst="rect">
              <a:avLst/>
            </a:prstGeom>
            <a:solidFill>
              <a:schemeClr val="accent3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50" b="1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838238" y="2407924"/>
              <a:ext cx="758559" cy="295363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+mn-ea"/>
                </a:rPr>
                <a:t>省分沃受理</a:t>
              </a:r>
              <a:endParaRPr lang="zh-CN" altLang="en-US" sz="8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673313" y="2411969"/>
              <a:ext cx="1291088" cy="295363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+mn-ea"/>
                </a:rPr>
                <a:t>各</a:t>
              </a:r>
              <a:r>
                <a:rPr lang="en-US" altLang="zh-CN" sz="800" b="1" dirty="0">
                  <a:latin typeface="+mn-ea"/>
                </a:rPr>
                <a:t>BU</a:t>
              </a:r>
              <a:r>
                <a:rPr lang="zh-CN" altLang="en-US" sz="800" b="1" dirty="0">
                  <a:latin typeface="+mn-ea"/>
                </a:rPr>
                <a:t>子公司创新应用</a:t>
              </a:r>
              <a:endParaRPr lang="zh-CN" altLang="en-US" sz="800" b="1" dirty="0"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051928" y="2411969"/>
              <a:ext cx="1802783" cy="295363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b="1" dirty="0">
                  <a:latin typeface="+mn-ea"/>
                </a:rPr>
                <a:t>……</a:t>
              </a:r>
              <a:endParaRPr lang="zh-CN" altLang="en-US" sz="1000" b="1" dirty="0">
                <a:latin typeface="+mn-ea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913976" y="2405778"/>
              <a:ext cx="678988" cy="791833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latin typeface="+mn-ea"/>
                </a:rPr>
                <a:t>标准前端</a:t>
              </a:r>
              <a:endParaRPr lang="en-US" altLang="zh-CN" sz="1000" b="1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latin typeface="+mn-ea"/>
                </a:rPr>
                <a:t>应用</a:t>
              </a:r>
              <a:endParaRPr lang="zh-CN" altLang="en-US" sz="1000" b="1" dirty="0"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44369" y="3001960"/>
              <a:ext cx="504532" cy="190765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+mn-ea"/>
                </a:rPr>
                <a:t>P</a:t>
              </a:r>
              <a:endParaRPr lang="en-US" altLang="zh-CN" sz="1600" b="1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+mn-ea"/>
                </a:rPr>
                <a:t>a</a:t>
              </a:r>
              <a:endParaRPr lang="en-US" altLang="zh-CN" sz="1600" b="1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+mn-ea"/>
                </a:rPr>
                <a:t>a</a:t>
              </a:r>
              <a:endParaRPr lang="en-US" altLang="zh-CN" sz="1600" b="1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+mn-ea"/>
                </a:rPr>
                <a:t>S</a:t>
              </a:r>
              <a:endParaRPr lang="en-US" altLang="zh-CN" sz="1600" b="1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600" b="1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635824" y="2852771"/>
              <a:ext cx="1282115" cy="208962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b="1" dirty="0">
                  <a:latin typeface="+mn-ea"/>
                </a:rPr>
                <a:t>O-</a:t>
              </a:r>
              <a:r>
                <a:rPr lang="en-US" altLang="zh-CN" sz="1050" b="1" dirty="0" err="1">
                  <a:latin typeface="+mn-ea"/>
                </a:rPr>
                <a:t>PaaS</a:t>
              </a:r>
              <a:endParaRPr lang="zh-CN" altLang="en-US" sz="1050" b="1" dirty="0">
                <a:latin typeface="+mn-ea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692639" y="3088596"/>
              <a:ext cx="507880" cy="1821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b="1" dirty="0" err="1">
                  <a:latin typeface="+mn-ea"/>
                </a:rPr>
                <a:t>DevOps</a:t>
              </a:r>
              <a:endParaRPr lang="en-US" altLang="zh-CN" sz="800" b="1" dirty="0"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+mn-ea"/>
                </a:rPr>
                <a:t>运营平台</a:t>
              </a:r>
              <a:endParaRPr lang="zh-CN" altLang="en-US" sz="800" b="1" dirty="0"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829303" y="2894822"/>
              <a:ext cx="2783782" cy="346752"/>
            </a:xfrm>
            <a:prstGeom prst="rect">
              <a:avLst/>
            </a:prstGeom>
            <a:solidFill>
              <a:srgbClr val="FED0D0"/>
            </a:solidFill>
            <a:ln w="317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latin typeface="+mn-ea"/>
                </a:rPr>
                <a:t>能力共享平台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4739037" y="3405901"/>
              <a:ext cx="415083" cy="167824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>
                  <a:latin typeface="+mn-ea"/>
                </a:rPr>
                <a:t>开发</a:t>
              </a:r>
              <a:endParaRPr lang="zh-CN" altLang="en-US" sz="700" dirty="0"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739037" y="3669323"/>
              <a:ext cx="415083" cy="167824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>
                  <a:latin typeface="+mn-ea"/>
                </a:rPr>
                <a:t>测试</a:t>
              </a:r>
              <a:endParaRPr lang="zh-CN" altLang="en-US" sz="700" dirty="0"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739037" y="3932744"/>
              <a:ext cx="415083" cy="167824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>
                  <a:latin typeface="+mn-ea"/>
                </a:rPr>
                <a:t>部署</a:t>
              </a:r>
              <a:endParaRPr lang="zh-CN" altLang="en-US" sz="700" dirty="0"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739037" y="4196166"/>
              <a:ext cx="415083" cy="167824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>
                  <a:latin typeface="+mn-ea"/>
                </a:rPr>
                <a:t>集成</a:t>
              </a:r>
              <a:endParaRPr lang="zh-CN" altLang="en-US" sz="700" dirty="0">
                <a:latin typeface="+mn-ea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739037" y="4459587"/>
              <a:ext cx="415083" cy="167824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>
                  <a:latin typeface="+mn-ea"/>
                </a:rPr>
                <a:t>治理</a:t>
              </a:r>
              <a:endParaRPr lang="zh-CN" altLang="en-US" sz="700" dirty="0">
                <a:latin typeface="+mn-ea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739037" y="4723008"/>
              <a:ext cx="415083" cy="167824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dirty="0">
                  <a:latin typeface="+mn-ea"/>
                </a:rPr>
                <a:t>…</a:t>
              </a:r>
              <a:endParaRPr lang="zh-CN" altLang="en-US" sz="700" dirty="0">
                <a:latin typeface="+mn-ea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238746" y="3091297"/>
              <a:ext cx="235607" cy="5238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+mn-ea"/>
                </a:rPr>
                <a:t>安全管理</a:t>
              </a:r>
              <a:endParaRPr lang="zh-CN" altLang="en-US" sz="800" b="1" dirty="0"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4168" y="3088596"/>
              <a:ext cx="368008" cy="8808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+mn-ea"/>
                </a:rPr>
                <a:t>数字化运营监控</a:t>
              </a:r>
              <a:endParaRPr lang="zh-CN" altLang="en-US" sz="800" b="1" dirty="0"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238518" y="3645623"/>
              <a:ext cx="235607" cy="5893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+mn-ea"/>
                </a:rPr>
                <a:t>服务管理</a:t>
              </a:r>
              <a:endParaRPr lang="zh-CN" altLang="en-US" sz="800" b="1" dirty="0"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239358" y="4260500"/>
              <a:ext cx="235607" cy="6548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+mn-ea"/>
                </a:rPr>
                <a:t>数据管理</a:t>
              </a:r>
              <a:endParaRPr lang="zh-CN" altLang="en-US" sz="800" b="1" dirty="0">
                <a:latin typeface="+mn-ea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33525" y="3316022"/>
              <a:ext cx="3707903" cy="543284"/>
              <a:chOff x="933525" y="3075736"/>
              <a:chExt cx="3707903" cy="807550"/>
            </a:xfrm>
          </p:grpSpPr>
          <p:sp>
            <p:nvSpPr>
              <p:cNvPr id="53" name="流程图: 过程 52"/>
              <p:cNvSpPr/>
              <p:nvPr/>
            </p:nvSpPr>
            <p:spPr bwMode="auto">
              <a:xfrm>
                <a:off x="933525" y="3075736"/>
                <a:ext cx="3707903" cy="807550"/>
              </a:xfrm>
              <a:prstGeom prst="flowChartProcess">
                <a:avLst/>
              </a:prstGeom>
              <a:solidFill>
                <a:srgbClr val="FCDEDE"/>
              </a:solidFill>
              <a:ln w="9525" cap="flat" cmpd="sng" algn="ctr">
                <a:solidFill>
                  <a:schemeClr val="accent1"/>
                </a:solidFill>
                <a:prstDash val="dashDot"/>
              </a:ln>
              <a:effectLst/>
            </p:spPr>
            <p:txBody>
              <a:bodyPr tIns="0" rtlCol="0" anchor="t" anchorCtr="0"/>
              <a:lstStyle/>
              <a:p>
                <a:pPr algn="ctr" defTabSz="1218565"/>
                <a:endParaRPr lang="zh-CN" altLang="en-US" sz="8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1263603" y="3213279"/>
                <a:ext cx="1627837" cy="4968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rtlCol="0" anchor="t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latin typeface="+mn-ea"/>
                  </a:rPr>
                  <a:t>A-</a:t>
                </a:r>
                <a:r>
                  <a:rPr lang="en-US" altLang="zh-CN" b="1" dirty="0" err="1">
                    <a:latin typeface="+mn-ea"/>
                  </a:rPr>
                  <a:t>PaaS</a:t>
                </a:r>
                <a:endParaRPr lang="zh-CN" altLang="en-US" b="1" dirty="0"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28425" y="2820717"/>
              <a:ext cx="5815090" cy="2123836"/>
              <a:chOff x="171536" y="2010529"/>
              <a:chExt cx="5520142" cy="2389713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171536" y="3225546"/>
                <a:ext cx="7977" cy="117469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688485" y="2010529"/>
                <a:ext cx="0" cy="236964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179512" y="3220828"/>
                <a:ext cx="4295596" cy="6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1730813" y="2010530"/>
                <a:ext cx="1399" cy="530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1732212" y="2010530"/>
                <a:ext cx="3956273" cy="1314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89011" y="4367392"/>
                <a:ext cx="5502667" cy="63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V="1">
                <a:off x="1732514" y="2532530"/>
                <a:ext cx="2736000" cy="80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4475108" y="2530697"/>
                <a:ext cx="2" cy="69266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793051" y="2139703"/>
              <a:ext cx="4407468" cy="222090"/>
              <a:chOff x="762844" y="1511897"/>
              <a:chExt cx="4204840" cy="244178"/>
            </a:xfrm>
          </p:grpSpPr>
          <p:sp>
            <p:nvSpPr>
              <p:cNvPr id="71" name="Rounded Rectangle 138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762844" y="1533512"/>
                <a:ext cx="4204840" cy="195629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:endParaRPr lang="zh-CN" altLang="en-US" sz="11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794274" y="1511897"/>
                <a:ext cx="2608157" cy="244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chemeClr val="bg1"/>
                    </a:solidFill>
                  </a:rPr>
                  <a:t>“平台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+</a:t>
                </a:r>
                <a:r>
                  <a:rPr lang="zh-CN" altLang="en-US" sz="1100" b="1" dirty="0">
                    <a:solidFill>
                      <a:schemeClr val="bg1"/>
                    </a:solidFill>
                  </a:rPr>
                  <a:t>应用” 的三层云化架构</a:t>
                </a:r>
                <a:endParaRPr lang="zh-CN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303517" y="771550"/>
            <a:ext cx="8480115" cy="99257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300" dirty="0"/>
              <a:t>下图中红框部分为“平台</a:t>
            </a:r>
            <a:r>
              <a:rPr lang="en-US" altLang="zh-CN" sz="1300" dirty="0"/>
              <a:t>+</a:t>
            </a:r>
            <a:r>
              <a:rPr lang="zh-CN" altLang="en-US" sz="1300" dirty="0"/>
              <a:t>应用”三层云化架构所指的平台部分，包括</a:t>
            </a:r>
            <a:r>
              <a:rPr lang="en-US" altLang="zh-CN" sz="13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IaaS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</a:rPr>
              <a:t> I-</a:t>
            </a:r>
            <a:r>
              <a:rPr lang="en-US" altLang="zh-CN" sz="13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PaaS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</a:rPr>
              <a:t>、能力共享平台、</a:t>
            </a:r>
            <a:r>
              <a: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</a:rPr>
              <a:t> O-</a:t>
            </a:r>
            <a:r>
              <a:rPr lang="en-US" altLang="zh-CN" sz="13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PaaS</a:t>
            </a:r>
            <a:r>
              <a: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</a:rPr>
              <a:t>四个部分</a:t>
            </a:r>
            <a:endParaRPr lang="en-US" altLang="zh-CN" sz="1300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300" dirty="0"/>
              <a:t>软研院根据产品化功能特性，结合自主研发，将平台逐步沉淀为天宫、天梯、天眼三大产品</a:t>
            </a:r>
            <a:endParaRPr lang="en-US" altLang="zh-CN" sz="1300" dirty="0"/>
          </a:p>
        </p:txBody>
      </p:sp>
      <p:sp>
        <p:nvSpPr>
          <p:cNvPr id="76" name="矩形 75"/>
          <p:cNvSpPr/>
          <p:nvPr/>
        </p:nvSpPr>
        <p:spPr>
          <a:xfrm>
            <a:off x="5237070" y="1781511"/>
            <a:ext cx="3799426" cy="359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85750" indent="-285750" defTabSz="912495">
              <a:lnSpc>
                <a:spcPct val="18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天宫：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在</a:t>
            </a:r>
            <a:r>
              <a:rPr kumimoji="1"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cBSS1.0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技术沉淀、</a:t>
            </a:r>
            <a:r>
              <a:rPr kumimoji="1"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2.0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号卡试点、</a:t>
            </a:r>
            <a:r>
              <a:rPr kumimoji="1"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DC/OS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等成果的基础上，以我为主，融合、集成形成的一个面向全集团的互联网架构的产品化、商用化的平台，支持分子公司四个自主和个性化灵活定制。</a:t>
            </a:r>
            <a:endParaRPr kumimoji="1"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2495">
              <a:lnSpc>
                <a:spcPct val="18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天梯：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是由软研院基于敏捷开发、持续集成理念，自主研发的一套贯穿需求、研发、测试、发布、生产、治理全生命周期的</a:t>
            </a:r>
            <a:r>
              <a:rPr kumimoji="1"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DevOps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实现的方法、体系和工具，与天宫、天眼相辅相成支撑互联网研发模式转型。</a:t>
            </a:r>
            <a:endParaRPr kumimoji="1"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2495">
              <a:lnSpc>
                <a:spcPct val="18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天眼：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</a:rPr>
              <a:t>目标是实现对总部集中系统、云化新特性和面向业务调用链的全方位、一体化、端到端实时监控、调度与服务治理的综合平台，并以多租户形式向省分开放，实现全集团一体化高效的自动化生产与智慧运营。</a:t>
            </a:r>
            <a:endParaRPr kumimoji="1"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88873" y="2616009"/>
            <a:ext cx="2415162" cy="43088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天宫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174257" y="2940331"/>
            <a:ext cx="386857" cy="206210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天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梯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流程图: 过程 80"/>
          <p:cNvSpPr/>
          <p:nvPr/>
        </p:nvSpPr>
        <p:spPr bwMode="auto">
          <a:xfrm>
            <a:off x="948157" y="3957576"/>
            <a:ext cx="3101684" cy="639961"/>
          </a:xfrm>
          <a:prstGeom prst="flowChartProcess">
            <a:avLst/>
          </a:prstGeom>
          <a:solidFill>
            <a:srgbClr val="FCDEDE"/>
          </a:solidFill>
          <a:ln w="9525" cap="flat" cmpd="sng" algn="ctr">
            <a:solidFill>
              <a:schemeClr val="accent1"/>
            </a:solidFill>
            <a:prstDash val="dashDot"/>
          </a:ln>
          <a:effectLst/>
        </p:spPr>
        <p:txBody>
          <a:bodyPr tIns="0" rtlCol="0" anchor="t" anchorCtr="0"/>
          <a:lstStyle/>
          <a:p>
            <a:pPr algn="ctr" defTabSz="1218565"/>
            <a:endParaRPr lang="zh-CN" altLang="en-US" sz="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174710" y="4117735"/>
            <a:ext cx="1381066" cy="3937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+mn-ea"/>
              </a:rPr>
              <a:t>I-</a:t>
            </a:r>
            <a:r>
              <a:rPr lang="en-US" altLang="zh-CN" b="1" dirty="0" err="1">
                <a:latin typeface="+mn-ea"/>
              </a:rPr>
              <a:t>PaaS</a:t>
            </a:r>
            <a:endParaRPr lang="zh-CN" altLang="en-US" b="1" dirty="0">
              <a:latin typeface="+mn-ea"/>
            </a:endParaRPr>
          </a:p>
        </p:txBody>
      </p:sp>
      <p:sp>
        <p:nvSpPr>
          <p:cNvPr id="83" name="流程图: 过程 82"/>
          <p:cNvSpPr/>
          <p:nvPr/>
        </p:nvSpPr>
        <p:spPr bwMode="auto">
          <a:xfrm>
            <a:off x="960633" y="4649881"/>
            <a:ext cx="3101684" cy="371450"/>
          </a:xfrm>
          <a:prstGeom prst="flowChartProcess">
            <a:avLst/>
          </a:prstGeom>
          <a:solidFill>
            <a:srgbClr val="FCDEDE"/>
          </a:solidFill>
          <a:ln w="9525" cap="flat" cmpd="sng" algn="ctr">
            <a:solidFill>
              <a:schemeClr val="accent1"/>
            </a:solidFill>
            <a:prstDash val="dashDot"/>
          </a:ln>
          <a:effectLst/>
        </p:spPr>
        <p:txBody>
          <a:bodyPr tIns="0" rtlCol="0" anchor="t" anchorCtr="0"/>
          <a:lstStyle/>
          <a:p>
            <a:pPr algn="ctr" defTabSz="1218565"/>
            <a:endParaRPr lang="zh-CN" altLang="en-US" sz="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187186" y="4718759"/>
            <a:ext cx="1381066" cy="20664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latin typeface="+mn-ea"/>
              </a:rPr>
              <a:t>IaaS</a:t>
            </a:r>
            <a:endParaRPr lang="zh-CN" altLang="en-US" b="1" dirty="0">
              <a:latin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57939" y="3885389"/>
            <a:ext cx="3719071" cy="113877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天宫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637124" y="2930467"/>
            <a:ext cx="521930" cy="2079289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rtlCol="0" anchor="ctr"/>
          <a:lstStyle/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天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眼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12860" y="2165752"/>
            <a:ext cx="1439862" cy="680267"/>
          </a:xfrm>
          <a:prstGeom prst="rect">
            <a:avLst/>
          </a:prstGeom>
          <a:solidFill>
            <a:srgbClr val="C00000"/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第二部分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313073" y="2165752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sym typeface="Arial" panose="020B0604020202020204"/>
              </a:rPr>
              <a:t>角色简介</a:t>
            </a:r>
            <a:endParaRPr lang="zh-CN" altLang="en-US" sz="2000" b="1" dirty="0">
              <a:solidFill>
                <a:schemeClr val="accent1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83650" y="1046738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sym typeface="Arial" panose="020B0604020202020204"/>
              </a:rPr>
              <a:t>第一部分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72433" y="1046738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新手村简介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12874" y="3188892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lstStyle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第三部分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13087" y="3188892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lstStyle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必备技能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2559" y="4065827"/>
            <a:ext cx="1439862" cy="68026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algn="ctr">
            <a:noFill/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91424" tIns="45712" rIns="91424" bIns="45712" anchor="ctr"/>
          <a:p>
            <a:pPr marL="342900" indent="-342900" algn="ctr" defTabSz="913765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smtClean="0">
                <a:solidFill>
                  <a:srgbClr val="FFFFFF"/>
                </a:solidFill>
                <a:latin typeface="+mn-ea"/>
                <a:sym typeface="Arial" panose="020B0604020202020204"/>
              </a:rPr>
              <a:t>第四部分</a:t>
            </a:r>
            <a:endParaRPr lang="zh-CN" altLang="en-US" sz="2000" b="1" dirty="0">
              <a:solidFill>
                <a:srgbClr val="FFFFFF"/>
              </a:solidFill>
              <a:latin typeface="+mn-ea"/>
              <a:sym typeface="Arial" panose="020B0604020202020204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332772" y="4065827"/>
            <a:ext cx="4103687" cy="68026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A0A0A0"/>
            </a:solidFill>
            <a:miter lim="800000"/>
          </a:ln>
          <a:effectLst>
            <a:outerShdw dist="71842" dir="2700000" algn="ctr" rotWithShape="0">
              <a:srgbClr val="DDDDDD"/>
            </a:outerShdw>
          </a:effectLst>
        </p:spPr>
        <p:txBody>
          <a:bodyPr wrap="none" lIns="377927" tIns="45712" rIns="377927" bIns="45712" anchor="ctr"/>
          <a:p>
            <a:pPr defTabSz="913765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20204"/>
              </a:rPr>
              <a:t>部落优势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HRISFANGPPTTOOLSMARK" val="征求意见稿"/>
</p:tagLst>
</file>

<file path=ppt/tags/tag2.xml><?xml version="1.0" encoding="utf-8"?>
<p:tagLst xmlns:p="http://schemas.openxmlformats.org/presentationml/2006/main">
  <p:tag name="CHRISFANGPPTTOOLSMARK" val="征求意见稿"/>
</p:tagLst>
</file>

<file path=ppt/tags/tag3.xml><?xml version="1.0" encoding="utf-8"?>
<p:tagLst xmlns:p="http://schemas.openxmlformats.org/presentationml/2006/main">
  <p:tag name="THINKCELLSHAPEDONOTDELETE" val="paL0XiKboR02YQ4aQ_K5GCw"/>
</p:tagLst>
</file>

<file path=ppt/theme/theme1.xml><?xml version="1.0" encoding="utf-8"?>
<a:theme xmlns:a="http://schemas.openxmlformats.org/drawingml/2006/main" name="2_(C) Nordri™ Corporation.">
  <a:themeElements>
    <a:clrScheme name="(C) Nordri™ Corporation. 1">
      <a:dk1>
        <a:srgbClr val="000000"/>
      </a:dk1>
      <a:lt1>
        <a:srgbClr val="FFFFFF"/>
      </a:lt1>
      <a:dk2>
        <a:srgbClr val="FFFFFF"/>
      </a:dk2>
      <a:lt2>
        <a:srgbClr val="A0A0A0"/>
      </a:lt2>
      <a:accent1>
        <a:srgbClr val="CC0000"/>
      </a:accent1>
      <a:accent2>
        <a:srgbClr val="E08E79"/>
      </a:accent2>
      <a:accent3>
        <a:srgbClr val="FFFFFF"/>
      </a:accent3>
      <a:accent4>
        <a:srgbClr val="000000"/>
      </a:accent4>
      <a:accent5>
        <a:srgbClr val="E2AAAA"/>
      </a:accent5>
      <a:accent6>
        <a:srgbClr val="CB806D"/>
      </a:accent6>
      <a:hlink>
        <a:srgbClr val="0F4B96"/>
      </a:hlink>
      <a:folHlink>
        <a:srgbClr val="FABE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wrap="none" anchor="ctr"/>
      <a:lstStyle>
        <a:defPPr algn="ctr" fontAlgn="base">
          <a:spcBef>
            <a:spcPct val="0"/>
          </a:spcBef>
          <a:spcAft>
            <a:spcPct val="0"/>
          </a:spcAft>
          <a:defRPr sz="15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(C) Nordri™ Corporation. 1">
        <a:dk1>
          <a:srgbClr val="000000"/>
        </a:dk1>
        <a:lt1>
          <a:srgbClr val="FFFFFF"/>
        </a:lt1>
        <a:dk2>
          <a:srgbClr val="FFFFFF"/>
        </a:dk2>
        <a:lt2>
          <a:srgbClr val="A0A0A0"/>
        </a:lt2>
        <a:accent1>
          <a:srgbClr val="CC0000"/>
        </a:accent1>
        <a:accent2>
          <a:srgbClr val="E08E7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CB806D"/>
        </a:accent6>
        <a:hlink>
          <a:srgbClr val="0F4B96"/>
        </a:hlink>
        <a:folHlink>
          <a:srgbClr val="FAB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WPS 演示</Application>
  <PresentationFormat>全屏显示(16:9)</PresentationFormat>
  <Paragraphs>454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</vt:lpstr>
      <vt:lpstr>黑体</vt:lpstr>
      <vt:lpstr>华文细黑</vt:lpstr>
      <vt:lpstr>Times New Roman</vt:lpstr>
      <vt:lpstr>华文中宋</vt:lpstr>
      <vt:lpstr>Calibri</vt:lpstr>
      <vt:lpstr>Verdana</vt:lpstr>
      <vt:lpstr>2_(C) Nordri™ Corporation.</vt:lpstr>
      <vt:lpstr>正气    朝气     勇气 志气    大气     才气</vt:lpstr>
      <vt:lpstr>沃受理部落</vt:lpstr>
      <vt:lpstr>目录</vt:lpstr>
      <vt:lpstr>沃受理新手村介绍</vt:lpstr>
      <vt:lpstr>PowerPoint 演示文稿</vt:lpstr>
      <vt:lpstr>PowerPoint 演示文稿</vt:lpstr>
      <vt:lpstr>PowerPoint 演示文稿</vt:lpstr>
      <vt:lpstr>平台范围</vt:lpstr>
      <vt:lpstr>目录</vt:lpstr>
      <vt:lpstr>角色一： 产品经理</vt:lpstr>
      <vt:lpstr>角色二：研发人员</vt:lpstr>
      <vt:lpstr>角色三：支撑经理</vt:lpstr>
      <vt:lpstr>目录</vt:lpstr>
      <vt:lpstr>必备技能一： SQL</vt:lpstr>
      <vt:lpstr>必备技能二： PPT</vt:lpstr>
      <vt:lpstr>必备技能三： 一点点编程能力</vt:lpstr>
      <vt:lpstr>必备技能三： 一点点编程能力</vt:lpstr>
      <vt:lpstr>目录</vt:lpstr>
      <vt:lpstr>PowerPoint 演示文稿</vt:lpstr>
      <vt:lpstr>PowerPoint 演示文稿</vt:lpstr>
      <vt:lpstr>谢谢！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中国联通IT投资体制改革思路</dc:title>
  <dc:creator>USER</dc:creator>
  <cp:lastModifiedBy>cbm</cp:lastModifiedBy>
  <cp:revision>4521</cp:revision>
  <cp:lastPrinted>2014-06-16T23:31:00Z</cp:lastPrinted>
  <dcterms:created xsi:type="dcterms:W3CDTF">2014-04-23T07:15:00Z</dcterms:created>
  <dcterms:modified xsi:type="dcterms:W3CDTF">2017-09-18T06:44:39Z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