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4.xml" ContentType="application/vnd.openxmlformats-officedocument.theme+xml"/>
  <Override PartName="/ppt/slideLayouts/slideLayout34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63" r:id="rId3"/>
    <p:sldMasterId id="2147483676" r:id="rId4"/>
    <p:sldMasterId id="2147483705" r:id="rId5"/>
  </p:sldMasterIdLst>
  <p:notesMasterIdLst>
    <p:notesMasterId r:id="rId28"/>
  </p:notesMasterIdLst>
  <p:sldIdLst>
    <p:sldId id="256" r:id="rId6"/>
    <p:sldId id="509" r:id="rId7"/>
    <p:sldId id="363" r:id="rId8"/>
    <p:sldId id="516" r:id="rId9"/>
    <p:sldId id="501" r:id="rId10"/>
    <p:sldId id="519" r:id="rId11"/>
    <p:sldId id="520" r:id="rId12"/>
    <p:sldId id="534" r:id="rId13"/>
    <p:sldId id="522" r:id="rId14"/>
    <p:sldId id="521" r:id="rId15"/>
    <p:sldId id="523" r:id="rId16"/>
    <p:sldId id="524" r:id="rId17"/>
    <p:sldId id="525" r:id="rId18"/>
    <p:sldId id="526" r:id="rId19"/>
    <p:sldId id="527" r:id="rId20"/>
    <p:sldId id="528" r:id="rId21"/>
    <p:sldId id="529" r:id="rId22"/>
    <p:sldId id="530" r:id="rId23"/>
    <p:sldId id="531" r:id="rId24"/>
    <p:sldId id="532" r:id="rId25"/>
    <p:sldId id="533" r:id="rId26"/>
    <p:sldId id="535" r:id="rId2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EBEA"/>
    <a:srgbClr val="E2DA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55" autoAdjust="0"/>
    <p:restoredTop sz="89618" autoAdjust="0"/>
  </p:normalViewPr>
  <p:slideViewPr>
    <p:cSldViewPr>
      <p:cViewPr varScale="1">
        <p:scale>
          <a:sx n="88" d="100"/>
          <a:sy n="88" d="100"/>
        </p:scale>
        <p:origin x="678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959300-0B68-4870-888F-FAA50C5A769D}" type="datetimeFigureOut">
              <a:rPr lang="zh-CN" altLang="en-US" smtClean="0"/>
              <a:pPr/>
              <a:t>2017/9/20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8E981B-2672-4A34-83D6-6226994FC60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7235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6656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9CBCB34-4C6F-4AF0-BF1F-3AAE55B18A3A}" type="slidenum">
              <a:rPr lang="zh-CN" altLang="en-US">
                <a:solidFill>
                  <a:srgbClr val="000000"/>
                </a:solidFill>
              </a:rPr>
              <a:pPr/>
              <a:t>1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44662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0A41F-5573-4E85-A7B8-5173736582E7}" type="slidenum">
              <a:rPr lang="zh-CN" altLang="en-US" smtClean="0">
                <a:solidFill>
                  <a:prstClr val="black"/>
                </a:solidFill>
              </a:rPr>
              <a:pPr/>
              <a:t>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03221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8E981B-2672-4A34-83D6-6226994FC601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27330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0835" name="备注占位符 2"/>
          <p:cNvSpPr>
            <a:spLocks noGrp="1" noChangeArrowheads="1"/>
          </p:cNvSpPr>
          <p:nvPr>
            <p:ph type="body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120836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F3F52C7-D7EB-4700-9479-5F9921479D45}" type="slidenum">
              <a:rPr lang="zh-CN" altLang="en-US"/>
              <a:pPr eaLnBrk="1" hangingPunct="1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4660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色条 拷贝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57368"/>
            <a:ext cx="9144000" cy="370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9350380" y="3678258"/>
            <a:ext cx="1092200" cy="276817"/>
          </a:xfrm>
          <a:prstGeom prst="rect">
            <a:avLst/>
          </a:prstGeom>
          <a:noFill/>
          <a:ln>
            <a:noFill/>
          </a:ln>
          <a:extLst/>
        </p:spPr>
        <p:txBody>
          <a:bodyPr lIns="91260" tIns="45630" rIns="91260" bIns="4563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1200" b="0" smtClean="0">
                <a:solidFill>
                  <a:srgbClr val="FFFFFF"/>
                </a:solidFill>
              </a:rPr>
              <a:t>250,190,0</a:t>
            </a: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9237696" y="3681139"/>
            <a:ext cx="179387" cy="276817"/>
          </a:xfrm>
          <a:prstGeom prst="rect">
            <a:avLst/>
          </a:prstGeom>
          <a:solidFill>
            <a:srgbClr val="FABE00"/>
          </a:solidFill>
          <a:ln w="12700" algn="ctr">
            <a:solidFill>
              <a:schemeClr val="bg1"/>
            </a:solidFill>
            <a:miter lim="800000"/>
            <a:headEnd/>
            <a:tailEnd/>
          </a:ln>
        </p:spPr>
        <p:txBody>
          <a:bodyPr lIns="91260" tIns="45630" rIns="91260" bIns="45630" anchor="ctr">
            <a:spAutoFit/>
          </a:bodyPr>
          <a:lstStyle/>
          <a:p>
            <a:pPr algn="ctr">
              <a:spcBef>
                <a:spcPct val="50000"/>
              </a:spcBef>
              <a:defRPr/>
            </a:pPr>
            <a:endParaRPr lang="zh-CN" altLang="en-US" sz="1200" b="1">
              <a:solidFill>
                <a:srgbClr val="000000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9237696" y="2755637"/>
            <a:ext cx="179387" cy="276817"/>
          </a:xfrm>
          <a:prstGeom prst="rect">
            <a:avLst/>
          </a:prstGeom>
          <a:solidFill>
            <a:srgbClr val="A0A0A0"/>
          </a:solidFill>
          <a:ln w="12700" algn="ctr">
            <a:solidFill>
              <a:schemeClr val="bg1"/>
            </a:solidFill>
            <a:miter lim="800000"/>
            <a:headEnd/>
            <a:tailEnd/>
          </a:ln>
        </p:spPr>
        <p:txBody>
          <a:bodyPr lIns="91260" tIns="45630" rIns="91260" bIns="45630" anchor="ctr">
            <a:spAutoFit/>
          </a:bodyPr>
          <a:lstStyle/>
          <a:p>
            <a:pPr algn="ctr">
              <a:spcBef>
                <a:spcPct val="50000"/>
              </a:spcBef>
              <a:defRPr/>
            </a:pPr>
            <a:endParaRPr lang="zh-CN" altLang="en-US" sz="1200" b="1">
              <a:solidFill>
                <a:srgbClr val="000000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9350380" y="2754345"/>
            <a:ext cx="1092200" cy="276817"/>
          </a:xfrm>
          <a:prstGeom prst="rect">
            <a:avLst/>
          </a:prstGeom>
          <a:noFill/>
          <a:ln>
            <a:noFill/>
          </a:ln>
          <a:extLst/>
        </p:spPr>
        <p:txBody>
          <a:bodyPr lIns="91260" tIns="45630" rIns="91260" bIns="4563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1200" b="0" smtClean="0">
                <a:solidFill>
                  <a:srgbClr val="FFFFFF"/>
                </a:solidFill>
              </a:rPr>
              <a:t>160,160,160</a:t>
            </a:r>
          </a:p>
        </p:txBody>
      </p: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9237696" y="1569775"/>
            <a:ext cx="179387" cy="276817"/>
          </a:xfrm>
          <a:prstGeom prst="rect">
            <a:avLst/>
          </a:prstGeom>
          <a:solidFill>
            <a:srgbClr val="ECE5CE"/>
          </a:solidFill>
          <a:ln w="12700" algn="ctr">
            <a:solidFill>
              <a:schemeClr val="bg1"/>
            </a:solidFill>
            <a:miter lim="800000"/>
            <a:headEnd/>
            <a:tailEnd/>
          </a:ln>
        </p:spPr>
        <p:txBody>
          <a:bodyPr lIns="91260" tIns="45630" rIns="91260" bIns="45630" anchor="ctr">
            <a:spAutoFit/>
          </a:bodyPr>
          <a:lstStyle/>
          <a:p>
            <a:pPr algn="ctr">
              <a:spcBef>
                <a:spcPct val="50000"/>
              </a:spcBef>
              <a:defRPr/>
            </a:pPr>
            <a:endParaRPr lang="zh-CN" altLang="en-US" sz="1200" b="1">
              <a:solidFill>
                <a:srgbClr val="000000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9237696" y="1865042"/>
            <a:ext cx="179387" cy="276817"/>
          </a:xfrm>
          <a:prstGeom prst="rect">
            <a:avLst/>
          </a:prstGeom>
          <a:solidFill>
            <a:srgbClr val="F1D4AF"/>
          </a:solidFill>
          <a:ln w="12700" algn="ctr">
            <a:solidFill>
              <a:schemeClr val="bg1"/>
            </a:solidFill>
            <a:miter lim="800000"/>
            <a:headEnd/>
            <a:tailEnd/>
          </a:ln>
        </p:spPr>
        <p:txBody>
          <a:bodyPr lIns="91260" tIns="45630" rIns="91260" bIns="45630" anchor="ctr">
            <a:spAutoFit/>
          </a:bodyPr>
          <a:lstStyle/>
          <a:p>
            <a:pPr algn="ctr">
              <a:spcBef>
                <a:spcPct val="50000"/>
              </a:spcBef>
              <a:defRPr/>
            </a:pPr>
            <a:endParaRPr lang="zh-CN" altLang="en-US" sz="1200" b="1">
              <a:solidFill>
                <a:srgbClr val="000000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9237696" y="2160324"/>
            <a:ext cx="179387" cy="276817"/>
          </a:xfrm>
          <a:prstGeom prst="rect">
            <a:avLst/>
          </a:prstGeom>
          <a:solidFill>
            <a:srgbClr val="E08E79"/>
          </a:solidFill>
          <a:ln w="12700" algn="ctr">
            <a:solidFill>
              <a:schemeClr val="bg1"/>
            </a:solidFill>
            <a:miter lim="800000"/>
            <a:headEnd/>
            <a:tailEnd/>
          </a:ln>
        </p:spPr>
        <p:txBody>
          <a:bodyPr lIns="91260" tIns="45630" rIns="91260" bIns="45630" anchor="ctr">
            <a:spAutoFit/>
          </a:bodyPr>
          <a:lstStyle/>
          <a:p>
            <a:pPr algn="ctr">
              <a:spcBef>
                <a:spcPct val="50000"/>
              </a:spcBef>
              <a:defRPr/>
            </a:pPr>
            <a:endParaRPr lang="zh-CN" altLang="en-US" sz="1200" b="1">
              <a:solidFill>
                <a:srgbClr val="000000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2" name="Text Box 14"/>
          <p:cNvSpPr txBox="1">
            <a:spLocks noChangeArrowheads="1"/>
          </p:cNvSpPr>
          <p:nvPr/>
        </p:nvSpPr>
        <p:spPr bwMode="auto">
          <a:xfrm>
            <a:off x="9350380" y="1568477"/>
            <a:ext cx="1092200" cy="276817"/>
          </a:xfrm>
          <a:prstGeom prst="rect">
            <a:avLst/>
          </a:prstGeom>
          <a:noFill/>
          <a:ln>
            <a:noFill/>
          </a:ln>
          <a:extLst/>
        </p:spPr>
        <p:txBody>
          <a:bodyPr lIns="91260" tIns="45630" rIns="91260" bIns="4563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1200" b="0" dirty="0" smtClean="0">
                <a:solidFill>
                  <a:srgbClr val="FFFFFF"/>
                </a:solidFill>
              </a:rPr>
              <a:t>236,229,206</a:t>
            </a:r>
          </a:p>
        </p:txBody>
      </p:sp>
      <p:sp>
        <p:nvSpPr>
          <p:cNvPr id="13" name="Text Box 15"/>
          <p:cNvSpPr txBox="1">
            <a:spLocks noChangeArrowheads="1"/>
          </p:cNvSpPr>
          <p:nvPr/>
        </p:nvSpPr>
        <p:spPr bwMode="auto">
          <a:xfrm>
            <a:off x="9350380" y="1865333"/>
            <a:ext cx="1092200" cy="276817"/>
          </a:xfrm>
          <a:prstGeom prst="rect">
            <a:avLst/>
          </a:prstGeom>
          <a:noFill/>
          <a:ln>
            <a:noFill/>
          </a:ln>
          <a:extLst/>
        </p:spPr>
        <p:txBody>
          <a:bodyPr lIns="91260" tIns="45630" rIns="91260" bIns="4563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1200" b="0" dirty="0" smtClean="0">
                <a:solidFill>
                  <a:srgbClr val="FFFFFF"/>
                </a:solidFill>
              </a:rPr>
              <a:t>241,212,175</a:t>
            </a:r>
          </a:p>
        </p:txBody>
      </p:sp>
      <p:sp>
        <p:nvSpPr>
          <p:cNvPr id="14" name="Text Box 16"/>
          <p:cNvSpPr txBox="1">
            <a:spLocks noChangeArrowheads="1"/>
          </p:cNvSpPr>
          <p:nvPr/>
        </p:nvSpPr>
        <p:spPr bwMode="auto">
          <a:xfrm>
            <a:off x="9350380" y="2162207"/>
            <a:ext cx="1092200" cy="276817"/>
          </a:xfrm>
          <a:prstGeom prst="rect">
            <a:avLst/>
          </a:prstGeom>
          <a:noFill/>
          <a:ln>
            <a:noFill/>
          </a:ln>
          <a:extLst/>
        </p:spPr>
        <p:txBody>
          <a:bodyPr lIns="91260" tIns="45630" rIns="91260" bIns="4563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1200" b="0" smtClean="0">
                <a:solidFill>
                  <a:srgbClr val="FFFFFF"/>
                </a:solidFill>
              </a:rPr>
              <a:t>224,142,121</a:t>
            </a:r>
          </a:p>
        </p:txBody>
      </p:sp>
      <p:sp>
        <p:nvSpPr>
          <p:cNvPr id="15" name="Text Box 17"/>
          <p:cNvSpPr txBox="1">
            <a:spLocks noChangeArrowheads="1"/>
          </p:cNvSpPr>
          <p:nvPr/>
        </p:nvSpPr>
        <p:spPr bwMode="auto">
          <a:xfrm>
            <a:off x="-1030171" y="1217646"/>
            <a:ext cx="979392" cy="830815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91260" tIns="45630" rIns="91260" bIns="4563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>
              <a:defRPr/>
            </a:pPr>
            <a:r>
              <a:rPr lang="zh-CN" altLang="en-US" sz="1200" b="0" smtClean="0">
                <a:solidFill>
                  <a:srgbClr val="FFFFFF"/>
                </a:solidFill>
              </a:rPr>
              <a:t>一级标题</a:t>
            </a:r>
          </a:p>
          <a:p>
            <a:pPr algn="r" eaLnBrk="1" hangingPunct="1">
              <a:defRPr/>
            </a:pPr>
            <a:r>
              <a:rPr lang="zh-CN" altLang="en-US" sz="1200" b="0" smtClean="0">
                <a:solidFill>
                  <a:srgbClr val="FFFFFF"/>
                </a:solidFill>
              </a:rPr>
              <a:t>华黑</a:t>
            </a:r>
            <a:r>
              <a:rPr lang="en-US" altLang="zh-CN" sz="1200" b="0" smtClean="0">
                <a:solidFill>
                  <a:srgbClr val="FFFFFF"/>
                </a:solidFill>
              </a:rPr>
              <a:t>/Arial</a:t>
            </a:r>
          </a:p>
          <a:p>
            <a:pPr algn="r" eaLnBrk="1" hangingPunct="1">
              <a:defRPr/>
            </a:pPr>
            <a:r>
              <a:rPr lang="zh-CN" altLang="en-US" sz="1200" b="0" smtClean="0">
                <a:solidFill>
                  <a:srgbClr val="FFFFFF"/>
                </a:solidFill>
              </a:rPr>
              <a:t>黑色 </a:t>
            </a:r>
            <a:r>
              <a:rPr lang="en-US" altLang="zh-CN" sz="1200" b="0" smtClean="0">
                <a:solidFill>
                  <a:srgbClr val="FFFFFF"/>
                </a:solidFill>
              </a:rPr>
              <a:t>(0,0,0)</a:t>
            </a:r>
          </a:p>
          <a:p>
            <a:pPr algn="r" eaLnBrk="1" hangingPunct="1">
              <a:defRPr/>
            </a:pPr>
            <a:r>
              <a:rPr lang="en-US" altLang="zh-CN" sz="1200" b="0" smtClean="0">
                <a:solidFill>
                  <a:srgbClr val="FFFFFF"/>
                </a:solidFill>
              </a:rPr>
              <a:t>16-20</a:t>
            </a:r>
            <a:r>
              <a:rPr lang="zh-CN" altLang="en-US" sz="1200" b="0" smtClean="0">
                <a:solidFill>
                  <a:srgbClr val="FFFFFF"/>
                </a:solidFill>
              </a:rPr>
              <a:t>号</a:t>
            </a:r>
          </a:p>
        </p:txBody>
      </p:sp>
      <p:sp>
        <p:nvSpPr>
          <p:cNvPr id="16" name="Text Box 18"/>
          <p:cNvSpPr txBox="1">
            <a:spLocks noChangeArrowheads="1"/>
          </p:cNvSpPr>
          <p:nvPr/>
        </p:nvSpPr>
        <p:spPr bwMode="auto">
          <a:xfrm>
            <a:off x="-966247" y="2663858"/>
            <a:ext cx="936111" cy="830815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91260" tIns="45630" rIns="91260" bIns="4563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>
              <a:defRPr/>
            </a:pPr>
            <a:r>
              <a:rPr lang="zh-CN" altLang="en-US" sz="1200" b="0" smtClean="0">
                <a:solidFill>
                  <a:srgbClr val="FFFFFF"/>
                </a:solidFill>
              </a:rPr>
              <a:t>正文</a:t>
            </a:r>
          </a:p>
          <a:p>
            <a:pPr algn="r" eaLnBrk="1" hangingPunct="1">
              <a:defRPr/>
            </a:pPr>
            <a:r>
              <a:rPr lang="zh-CN" altLang="en-US" sz="1200" b="0" smtClean="0">
                <a:solidFill>
                  <a:srgbClr val="FFFFFF"/>
                </a:solidFill>
              </a:rPr>
              <a:t>华楷</a:t>
            </a:r>
            <a:r>
              <a:rPr lang="en-US" altLang="zh-CN" sz="1200" b="0" smtClean="0">
                <a:solidFill>
                  <a:srgbClr val="FFFFFF"/>
                </a:solidFill>
              </a:rPr>
              <a:t>/Arial</a:t>
            </a:r>
          </a:p>
          <a:p>
            <a:pPr algn="r" eaLnBrk="1" hangingPunct="1">
              <a:defRPr/>
            </a:pPr>
            <a:r>
              <a:rPr lang="zh-CN" altLang="en-US" sz="1200" b="0" smtClean="0">
                <a:solidFill>
                  <a:srgbClr val="FFFFFF"/>
                </a:solidFill>
              </a:rPr>
              <a:t>黑色</a:t>
            </a:r>
            <a:r>
              <a:rPr lang="en-US" altLang="zh-CN" sz="1200" b="0" smtClean="0">
                <a:solidFill>
                  <a:srgbClr val="FFFFFF"/>
                </a:solidFill>
              </a:rPr>
              <a:t>(0,0,0)</a:t>
            </a:r>
          </a:p>
          <a:p>
            <a:pPr algn="r" eaLnBrk="1" hangingPunct="1">
              <a:defRPr/>
            </a:pPr>
            <a:r>
              <a:rPr lang="en-US" altLang="zh-CN" sz="1200" b="0" smtClean="0">
                <a:solidFill>
                  <a:srgbClr val="FFFFFF"/>
                </a:solidFill>
              </a:rPr>
              <a:t>14-16</a:t>
            </a:r>
            <a:r>
              <a:rPr lang="zh-CN" altLang="en-US" sz="1200" b="0" smtClean="0">
                <a:solidFill>
                  <a:srgbClr val="FFFFFF"/>
                </a:solidFill>
              </a:rPr>
              <a:t>号</a:t>
            </a:r>
          </a:p>
        </p:txBody>
      </p:sp>
      <p:sp>
        <p:nvSpPr>
          <p:cNvPr id="17" name="Rectangle 19"/>
          <p:cNvSpPr>
            <a:spLocks noChangeArrowheads="1"/>
          </p:cNvSpPr>
          <p:nvPr/>
        </p:nvSpPr>
        <p:spPr bwMode="auto">
          <a:xfrm>
            <a:off x="9239255" y="2458774"/>
            <a:ext cx="179388" cy="276817"/>
          </a:xfrm>
          <a:prstGeom prst="rect">
            <a:avLst/>
          </a:prstGeom>
          <a:solidFill>
            <a:srgbClr val="CC0000"/>
          </a:solidFill>
          <a:ln w="12700" algn="ctr">
            <a:solidFill>
              <a:schemeClr val="bg1"/>
            </a:solidFill>
            <a:miter lim="800000"/>
            <a:headEnd/>
            <a:tailEnd/>
          </a:ln>
        </p:spPr>
        <p:txBody>
          <a:bodyPr lIns="91260" tIns="45630" rIns="91260" bIns="45630" anchor="ctr">
            <a:spAutoFit/>
          </a:bodyPr>
          <a:lstStyle/>
          <a:p>
            <a:pPr algn="ctr">
              <a:spcBef>
                <a:spcPct val="50000"/>
              </a:spcBef>
              <a:defRPr/>
            </a:pPr>
            <a:endParaRPr lang="zh-CN" altLang="en-US" sz="1200" b="1">
              <a:solidFill>
                <a:srgbClr val="000000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8" name="Text Box 20"/>
          <p:cNvSpPr txBox="1">
            <a:spLocks noChangeArrowheads="1"/>
          </p:cNvSpPr>
          <p:nvPr/>
        </p:nvSpPr>
        <p:spPr bwMode="auto">
          <a:xfrm>
            <a:off x="9351964" y="2460657"/>
            <a:ext cx="1092200" cy="276817"/>
          </a:xfrm>
          <a:prstGeom prst="rect">
            <a:avLst/>
          </a:prstGeom>
          <a:noFill/>
          <a:ln>
            <a:noFill/>
          </a:ln>
          <a:extLst/>
        </p:spPr>
        <p:txBody>
          <a:bodyPr lIns="91260" tIns="45630" rIns="91260" bIns="4563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1200" b="0" smtClean="0">
                <a:solidFill>
                  <a:srgbClr val="FFFFFF"/>
                </a:solidFill>
              </a:rPr>
              <a:t>204,0,0</a:t>
            </a:r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9351964" y="3373472"/>
            <a:ext cx="1092200" cy="276817"/>
          </a:xfrm>
          <a:prstGeom prst="rect">
            <a:avLst/>
          </a:prstGeom>
          <a:noFill/>
          <a:ln>
            <a:noFill/>
          </a:ln>
          <a:extLst/>
        </p:spPr>
        <p:txBody>
          <a:bodyPr lIns="91260" tIns="45630" rIns="91260" bIns="4563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1200" b="0" smtClean="0">
                <a:solidFill>
                  <a:srgbClr val="FFFFFF"/>
                </a:solidFill>
              </a:rPr>
              <a:t>15,75,105</a:t>
            </a:r>
          </a:p>
        </p:txBody>
      </p:sp>
      <p:sp>
        <p:nvSpPr>
          <p:cNvPr id="20" name="Rectangle 22"/>
          <p:cNvSpPr>
            <a:spLocks noChangeArrowheads="1"/>
          </p:cNvSpPr>
          <p:nvPr/>
        </p:nvSpPr>
        <p:spPr bwMode="auto">
          <a:xfrm>
            <a:off x="9239255" y="3376345"/>
            <a:ext cx="179388" cy="276817"/>
          </a:xfrm>
          <a:prstGeom prst="rect">
            <a:avLst/>
          </a:prstGeom>
          <a:solidFill>
            <a:srgbClr val="0F4B96"/>
          </a:solidFill>
          <a:ln w="12700" algn="ctr">
            <a:solidFill>
              <a:schemeClr val="bg1"/>
            </a:solidFill>
            <a:miter lim="800000"/>
            <a:headEnd/>
            <a:tailEnd/>
          </a:ln>
        </p:spPr>
        <p:txBody>
          <a:bodyPr lIns="91260" tIns="45630" rIns="91260" bIns="45630" anchor="ctr">
            <a:spAutoFit/>
          </a:bodyPr>
          <a:lstStyle/>
          <a:p>
            <a:pPr algn="ctr">
              <a:spcBef>
                <a:spcPct val="50000"/>
              </a:spcBef>
              <a:defRPr/>
            </a:pPr>
            <a:endParaRPr lang="zh-CN" altLang="en-US" sz="1200" b="1">
              <a:solidFill>
                <a:srgbClr val="000000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1" name="Text Box 23"/>
          <p:cNvSpPr txBox="1">
            <a:spLocks noChangeArrowheads="1"/>
          </p:cNvSpPr>
          <p:nvPr/>
        </p:nvSpPr>
        <p:spPr bwMode="auto">
          <a:xfrm>
            <a:off x="9312280" y="1268445"/>
            <a:ext cx="1092200" cy="276817"/>
          </a:xfrm>
          <a:prstGeom prst="rect">
            <a:avLst/>
          </a:prstGeom>
          <a:noFill/>
          <a:ln>
            <a:noFill/>
          </a:ln>
          <a:extLst/>
        </p:spPr>
        <p:txBody>
          <a:bodyPr lIns="91260" tIns="45630" rIns="91260" bIns="4563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sz="1200" b="0" smtClean="0">
                <a:solidFill>
                  <a:srgbClr val="FFFFFF"/>
                </a:solidFill>
              </a:rPr>
              <a:t>主色系</a:t>
            </a:r>
          </a:p>
        </p:txBody>
      </p:sp>
      <p:sp>
        <p:nvSpPr>
          <p:cNvPr id="22" name="Text Box 24"/>
          <p:cNvSpPr txBox="1">
            <a:spLocks noChangeArrowheads="1"/>
          </p:cNvSpPr>
          <p:nvPr/>
        </p:nvSpPr>
        <p:spPr bwMode="auto">
          <a:xfrm>
            <a:off x="9315457" y="3133770"/>
            <a:ext cx="1092200" cy="276817"/>
          </a:xfrm>
          <a:prstGeom prst="rect">
            <a:avLst/>
          </a:prstGeom>
          <a:noFill/>
          <a:ln>
            <a:noFill/>
          </a:ln>
          <a:extLst/>
        </p:spPr>
        <p:txBody>
          <a:bodyPr lIns="91260" tIns="45630" rIns="91260" bIns="4563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sz="1200" b="0" smtClean="0">
                <a:solidFill>
                  <a:srgbClr val="FFFFFF"/>
                </a:solidFill>
              </a:rPr>
              <a:t>局部</a:t>
            </a:r>
            <a:r>
              <a:rPr lang="en-US" altLang="zh-CN" sz="1200" b="0" smtClean="0">
                <a:solidFill>
                  <a:srgbClr val="FFFFFF"/>
                </a:solidFill>
              </a:rPr>
              <a:t>/</a:t>
            </a:r>
            <a:r>
              <a:rPr lang="zh-CN" altLang="en-US" sz="1200" b="0" smtClean="0">
                <a:solidFill>
                  <a:srgbClr val="FFFFFF"/>
                </a:solidFill>
              </a:rPr>
              <a:t>辅色系</a:t>
            </a:r>
          </a:p>
        </p:txBody>
      </p:sp>
      <p:sp>
        <p:nvSpPr>
          <p:cNvPr id="23" name="Text Box 25"/>
          <p:cNvSpPr txBox="1">
            <a:spLocks noChangeArrowheads="1"/>
          </p:cNvSpPr>
          <p:nvPr/>
        </p:nvSpPr>
        <p:spPr bwMode="auto">
          <a:xfrm>
            <a:off x="9417051" y="5078445"/>
            <a:ext cx="1022350" cy="276817"/>
          </a:xfrm>
          <a:prstGeom prst="rect">
            <a:avLst/>
          </a:prstGeom>
          <a:noFill/>
          <a:ln>
            <a:noFill/>
          </a:ln>
          <a:extLst/>
        </p:spPr>
        <p:txBody>
          <a:bodyPr lIns="91260" tIns="45630" rIns="91260" bIns="4563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1200" b="0" smtClean="0">
                <a:solidFill>
                  <a:srgbClr val="FFFFFF"/>
                </a:solidFill>
              </a:rPr>
              <a:t>E08E79</a:t>
            </a:r>
            <a:endParaRPr lang="zh-CN" altLang="en-US" sz="1200" b="0" smtClean="0">
              <a:solidFill>
                <a:srgbClr val="FFFFFF"/>
              </a:solidFill>
            </a:endParaRPr>
          </a:p>
        </p:txBody>
      </p:sp>
      <p:sp>
        <p:nvSpPr>
          <p:cNvPr id="24" name="Text Box 26"/>
          <p:cNvSpPr txBox="1">
            <a:spLocks noChangeArrowheads="1"/>
          </p:cNvSpPr>
          <p:nvPr/>
        </p:nvSpPr>
        <p:spPr bwMode="auto">
          <a:xfrm>
            <a:off x="9421813" y="5386416"/>
            <a:ext cx="1162050" cy="276817"/>
          </a:xfrm>
          <a:prstGeom prst="rect">
            <a:avLst/>
          </a:prstGeom>
          <a:noFill/>
          <a:ln>
            <a:noFill/>
          </a:ln>
          <a:extLst/>
        </p:spPr>
        <p:txBody>
          <a:bodyPr lIns="91260" tIns="45630" rIns="91260" bIns="4563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1200" b="0" smtClean="0">
                <a:solidFill>
                  <a:srgbClr val="FFFFFF"/>
                </a:solidFill>
              </a:rPr>
              <a:t>CC0000</a:t>
            </a:r>
            <a:endParaRPr lang="zh-CN" altLang="en-US" sz="1200" b="0" smtClean="0">
              <a:solidFill>
                <a:srgbClr val="FFFFFF"/>
              </a:solidFill>
            </a:endParaRPr>
          </a:p>
        </p:txBody>
      </p:sp>
      <p:sp>
        <p:nvSpPr>
          <p:cNvPr id="25" name="Rectangle 27"/>
          <p:cNvSpPr>
            <a:spLocks noChangeArrowheads="1"/>
          </p:cNvSpPr>
          <p:nvPr/>
        </p:nvSpPr>
        <p:spPr bwMode="auto">
          <a:xfrm>
            <a:off x="9239255" y="6446575"/>
            <a:ext cx="179388" cy="276817"/>
          </a:xfrm>
          <a:prstGeom prst="rect">
            <a:avLst/>
          </a:prstGeom>
          <a:solidFill>
            <a:srgbClr val="FABE00"/>
          </a:solidFill>
          <a:ln w="12700" algn="ctr">
            <a:solidFill>
              <a:schemeClr val="bg1"/>
            </a:solidFill>
            <a:miter lim="800000"/>
            <a:headEnd/>
            <a:tailEnd/>
          </a:ln>
        </p:spPr>
        <p:txBody>
          <a:bodyPr lIns="91260" tIns="45630" rIns="91260" bIns="45630" anchor="ctr">
            <a:spAutoFit/>
          </a:bodyPr>
          <a:lstStyle/>
          <a:p>
            <a:pPr algn="ctr">
              <a:spcBef>
                <a:spcPct val="50000"/>
              </a:spcBef>
              <a:defRPr/>
            </a:pPr>
            <a:endParaRPr lang="zh-CN" altLang="en-US" sz="1200" b="1">
              <a:solidFill>
                <a:srgbClr val="000000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6" name="Rectangle 28"/>
          <p:cNvSpPr>
            <a:spLocks noChangeArrowheads="1"/>
          </p:cNvSpPr>
          <p:nvPr/>
        </p:nvSpPr>
        <p:spPr bwMode="auto">
          <a:xfrm>
            <a:off x="9239255" y="5695688"/>
            <a:ext cx="179388" cy="276817"/>
          </a:xfrm>
          <a:prstGeom prst="rect">
            <a:avLst/>
          </a:prstGeom>
          <a:solidFill>
            <a:srgbClr val="A0A0A0"/>
          </a:solidFill>
          <a:ln w="12700" algn="ctr">
            <a:solidFill>
              <a:schemeClr val="bg1"/>
            </a:solidFill>
            <a:miter lim="800000"/>
            <a:headEnd/>
            <a:tailEnd/>
          </a:ln>
        </p:spPr>
        <p:txBody>
          <a:bodyPr lIns="91260" tIns="45630" rIns="91260" bIns="45630" anchor="ctr">
            <a:spAutoFit/>
          </a:bodyPr>
          <a:lstStyle/>
          <a:p>
            <a:pPr algn="ctr">
              <a:spcBef>
                <a:spcPct val="50000"/>
              </a:spcBef>
              <a:defRPr/>
            </a:pPr>
            <a:endParaRPr lang="zh-CN" altLang="en-US" sz="1200" b="1">
              <a:solidFill>
                <a:srgbClr val="000000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7" name="Rectangle 29"/>
          <p:cNvSpPr>
            <a:spLocks noChangeArrowheads="1"/>
          </p:cNvSpPr>
          <p:nvPr/>
        </p:nvSpPr>
        <p:spPr bwMode="auto">
          <a:xfrm>
            <a:off x="9239255" y="4509824"/>
            <a:ext cx="179388" cy="276817"/>
          </a:xfrm>
          <a:prstGeom prst="rect">
            <a:avLst/>
          </a:prstGeom>
          <a:solidFill>
            <a:srgbClr val="ECE5CE"/>
          </a:solidFill>
          <a:ln w="12700" algn="ctr">
            <a:solidFill>
              <a:schemeClr val="bg1"/>
            </a:solidFill>
            <a:miter lim="800000"/>
            <a:headEnd/>
            <a:tailEnd/>
          </a:ln>
        </p:spPr>
        <p:txBody>
          <a:bodyPr lIns="91260" tIns="45630" rIns="91260" bIns="45630" anchor="ctr">
            <a:spAutoFit/>
          </a:bodyPr>
          <a:lstStyle/>
          <a:p>
            <a:pPr algn="ctr">
              <a:spcBef>
                <a:spcPct val="50000"/>
              </a:spcBef>
              <a:defRPr/>
            </a:pPr>
            <a:endParaRPr lang="zh-CN" altLang="en-US" sz="1200" b="1">
              <a:solidFill>
                <a:srgbClr val="000000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8" name="Rectangle 30"/>
          <p:cNvSpPr>
            <a:spLocks noChangeArrowheads="1"/>
          </p:cNvSpPr>
          <p:nvPr/>
        </p:nvSpPr>
        <p:spPr bwMode="auto">
          <a:xfrm>
            <a:off x="9239255" y="4805100"/>
            <a:ext cx="179388" cy="276817"/>
          </a:xfrm>
          <a:prstGeom prst="rect">
            <a:avLst/>
          </a:prstGeom>
          <a:solidFill>
            <a:srgbClr val="F1D4AF"/>
          </a:solidFill>
          <a:ln w="12700" algn="ctr">
            <a:solidFill>
              <a:schemeClr val="bg1"/>
            </a:solidFill>
            <a:miter lim="800000"/>
            <a:headEnd/>
            <a:tailEnd/>
          </a:ln>
        </p:spPr>
        <p:txBody>
          <a:bodyPr lIns="91260" tIns="45630" rIns="91260" bIns="45630" anchor="ctr">
            <a:spAutoFit/>
          </a:bodyPr>
          <a:lstStyle/>
          <a:p>
            <a:pPr algn="ctr">
              <a:spcBef>
                <a:spcPct val="50000"/>
              </a:spcBef>
              <a:defRPr/>
            </a:pPr>
            <a:endParaRPr lang="zh-CN" altLang="en-US" sz="1200" b="1">
              <a:solidFill>
                <a:srgbClr val="000000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9" name="Rectangle 31"/>
          <p:cNvSpPr>
            <a:spLocks noChangeArrowheads="1"/>
          </p:cNvSpPr>
          <p:nvPr/>
        </p:nvSpPr>
        <p:spPr bwMode="auto">
          <a:xfrm>
            <a:off x="9239255" y="5100374"/>
            <a:ext cx="179388" cy="276817"/>
          </a:xfrm>
          <a:prstGeom prst="rect">
            <a:avLst/>
          </a:prstGeom>
          <a:solidFill>
            <a:srgbClr val="E08E79"/>
          </a:solidFill>
          <a:ln w="12700" algn="ctr">
            <a:solidFill>
              <a:schemeClr val="bg1"/>
            </a:solidFill>
            <a:miter lim="800000"/>
            <a:headEnd/>
            <a:tailEnd/>
          </a:ln>
        </p:spPr>
        <p:txBody>
          <a:bodyPr lIns="91260" tIns="45630" rIns="91260" bIns="45630" anchor="ctr">
            <a:spAutoFit/>
          </a:bodyPr>
          <a:lstStyle/>
          <a:p>
            <a:pPr algn="ctr">
              <a:spcBef>
                <a:spcPct val="50000"/>
              </a:spcBef>
              <a:defRPr/>
            </a:pPr>
            <a:endParaRPr lang="zh-CN" altLang="en-US" sz="1200" b="1">
              <a:solidFill>
                <a:srgbClr val="000000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30" name="Rectangle 32"/>
          <p:cNvSpPr>
            <a:spLocks noChangeArrowheads="1"/>
          </p:cNvSpPr>
          <p:nvPr/>
        </p:nvSpPr>
        <p:spPr bwMode="auto">
          <a:xfrm>
            <a:off x="9240875" y="5398824"/>
            <a:ext cx="179387" cy="276817"/>
          </a:xfrm>
          <a:prstGeom prst="rect">
            <a:avLst/>
          </a:prstGeom>
          <a:solidFill>
            <a:srgbClr val="CC0000"/>
          </a:solidFill>
          <a:ln w="12700" algn="ctr">
            <a:solidFill>
              <a:schemeClr val="bg1"/>
            </a:solidFill>
            <a:miter lim="800000"/>
            <a:headEnd/>
            <a:tailEnd/>
          </a:ln>
        </p:spPr>
        <p:txBody>
          <a:bodyPr lIns="91260" tIns="45630" rIns="91260" bIns="45630" anchor="ctr">
            <a:spAutoFit/>
          </a:bodyPr>
          <a:lstStyle/>
          <a:p>
            <a:pPr algn="ctr">
              <a:spcBef>
                <a:spcPct val="50000"/>
              </a:spcBef>
              <a:defRPr/>
            </a:pPr>
            <a:endParaRPr lang="zh-CN" altLang="en-US" sz="1200" b="1">
              <a:solidFill>
                <a:srgbClr val="000000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31" name="Rectangle 33"/>
          <p:cNvSpPr>
            <a:spLocks noChangeArrowheads="1"/>
          </p:cNvSpPr>
          <p:nvPr/>
        </p:nvSpPr>
        <p:spPr bwMode="auto">
          <a:xfrm>
            <a:off x="9240875" y="6141774"/>
            <a:ext cx="179387" cy="276817"/>
          </a:xfrm>
          <a:prstGeom prst="rect">
            <a:avLst/>
          </a:prstGeom>
          <a:solidFill>
            <a:srgbClr val="0F4B96"/>
          </a:solidFill>
          <a:ln w="12700" algn="ctr">
            <a:solidFill>
              <a:schemeClr val="bg1"/>
            </a:solidFill>
            <a:miter lim="800000"/>
            <a:headEnd/>
            <a:tailEnd/>
          </a:ln>
        </p:spPr>
        <p:txBody>
          <a:bodyPr lIns="91260" tIns="45630" rIns="91260" bIns="45630" anchor="ctr">
            <a:spAutoFit/>
          </a:bodyPr>
          <a:lstStyle/>
          <a:p>
            <a:pPr algn="ctr">
              <a:spcBef>
                <a:spcPct val="50000"/>
              </a:spcBef>
              <a:defRPr/>
            </a:pPr>
            <a:endParaRPr lang="zh-CN" altLang="en-US" sz="1200" b="1">
              <a:solidFill>
                <a:srgbClr val="000000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32" name="Text Box 34"/>
          <p:cNvSpPr txBox="1">
            <a:spLocks noChangeArrowheads="1"/>
          </p:cNvSpPr>
          <p:nvPr/>
        </p:nvSpPr>
        <p:spPr bwMode="auto">
          <a:xfrm>
            <a:off x="9417055" y="4510116"/>
            <a:ext cx="1036638" cy="276817"/>
          </a:xfrm>
          <a:prstGeom prst="rect">
            <a:avLst/>
          </a:prstGeom>
          <a:noFill/>
          <a:ln>
            <a:noFill/>
          </a:ln>
          <a:extLst/>
        </p:spPr>
        <p:txBody>
          <a:bodyPr lIns="91260" tIns="45630" rIns="91260" bIns="4563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1200" b="0" smtClean="0">
                <a:solidFill>
                  <a:srgbClr val="FFFFFF"/>
                </a:solidFill>
              </a:rPr>
              <a:t>ECE5CE</a:t>
            </a:r>
            <a:endParaRPr lang="zh-CN" altLang="en-US" sz="1200" b="0" smtClean="0">
              <a:solidFill>
                <a:srgbClr val="FFFFFF"/>
              </a:solidFill>
            </a:endParaRPr>
          </a:p>
        </p:txBody>
      </p:sp>
      <p:sp>
        <p:nvSpPr>
          <p:cNvPr id="33" name="Text Box 35"/>
          <p:cNvSpPr txBox="1">
            <a:spLocks noChangeArrowheads="1"/>
          </p:cNvSpPr>
          <p:nvPr/>
        </p:nvSpPr>
        <p:spPr bwMode="auto">
          <a:xfrm>
            <a:off x="9429751" y="4781577"/>
            <a:ext cx="1092200" cy="276817"/>
          </a:xfrm>
          <a:prstGeom prst="rect">
            <a:avLst/>
          </a:prstGeom>
          <a:noFill/>
          <a:ln>
            <a:noFill/>
          </a:ln>
          <a:extLst/>
        </p:spPr>
        <p:txBody>
          <a:bodyPr lIns="91260" tIns="45630" rIns="91260" bIns="4563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1200" b="0" smtClean="0">
                <a:solidFill>
                  <a:srgbClr val="FFFFFF"/>
                </a:solidFill>
              </a:rPr>
              <a:t>F1D4AF</a:t>
            </a:r>
            <a:endParaRPr lang="zh-CN" altLang="en-US" sz="1200" b="0" smtClean="0">
              <a:solidFill>
                <a:srgbClr val="FFFFFF"/>
              </a:solidFill>
            </a:endParaRPr>
          </a:p>
        </p:txBody>
      </p:sp>
      <p:sp>
        <p:nvSpPr>
          <p:cNvPr id="34" name="Text Box 36"/>
          <p:cNvSpPr txBox="1">
            <a:spLocks noChangeArrowheads="1"/>
          </p:cNvSpPr>
          <p:nvPr/>
        </p:nvSpPr>
        <p:spPr bwMode="auto">
          <a:xfrm>
            <a:off x="9421814" y="5686457"/>
            <a:ext cx="1174750" cy="276817"/>
          </a:xfrm>
          <a:prstGeom prst="rect">
            <a:avLst/>
          </a:prstGeom>
          <a:noFill/>
          <a:ln>
            <a:noFill/>
          </a:ln>
          <a:extLst/>
        </p:spPr>
        <p:txBody>
          <a:bodyPr lIns="91260" tIns="45630" rIns="91260" bIns="4563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1200" b="0" smtClean="0">
                <a:solidFill>
                  <a:srgbClr val="FFFFFF"/>
                </a:solidFill>
              </a:rPr>
              <a:t>A0A0A0</a:t>
            </a:r>
            <a:endParaRPr lang="zh-CN" altLang="en-US" sz="1200" b="0" smtClean="0">
              <a:solidFill>
                <a:srgbClr val="FFFFFF"/>
              </a:solidFill>
            </a:endParaRPr>
          </a:p>
        </p:txBody>
      </p:sp>
      <p:sp>
        <p:nvSpPr>
          <p:cNvPr id="35" name="Text Box 37"/>
          <p:cNvSpPr txBox="1">
            <a:spLocks noChangeArrowheads="1"/>
          </p:cNvSpPr>
          <p:nvPr/>
        </p:nvSpPr>
        <p:spPr bwMode="auto">
          <a:xfrm>
            <a:off x="9421844" y="6165882"/>
            <a:ext cx="1019175" cy="276817"/>
          </a:xfrm>
          <a:prstGeom prst="rect">
            <a:avLst/>
          </a:prstGeom>
          <a:noFill/>
          <a:ln>
            <a:noFill/>
          </a:ln>
          <a:extLst/>
        </p:spPr>
        <p:txBody>
          <a:bodyPr lIns="91260" tIns="45630" rIns="91260" bIns="4563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1200" b="0" smtClean="0">
                <a:solidFill>
                  <a:srgbClr val="FFFFFF"/>
                </a:solidFill>
              </a:rPr>
              <a:t>0F4B69</a:t>
            </a:r>
            <a:endParaRPr lang="zh-CN" altLang="en-US" sz="1200" b="0" smtClean="0">
              <a:solidFill>
                <a:srgbClr val="FFFFFF"/>
              </a:solidFill>
            </a:endParaRPr>
          </a:p>
        </p:txBody>
      </p:sp>
      <p:sp>
        <p:nvSpPr>
          <p:cNvPr id="36" name="Rectangle 38"/>
          <p:cNvSpPr>
            <a:spLocks noChangeArrowheads="1"/>
          </p:cNvSpPr>
          <p:nvPr/>
        </p:nvSpPr>
        <p:spPr bwMode="auto">
          <a:xfrm>
            <a:off x="9415464" y="6467520"/>
            <a:ext cx="1192212" cy="276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260" tIns="45630" rIns="91260" bIns="4563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en-US" sz="1200">
                <a:solidFill>
                  <a:srgbClr val="FFFFFF"/>
                </a:solidFill>
                <a:latin typeface="Arial" charset="0"/>
                <a:ea typeface="宋体" pitchFamily="2" charset="-122"/>
              </a:rPr>
              <a:t>FA</a:t>
            </a:r>
            <a:r>
              <a:rPr lang="en-US" altLang="zh-CN" sz="1200">
                <a:solidFill>
                  <a:srgbClr val="FFFFFF"/>
                </a:solidFill>
                <a:latin typeface="Arial" charset="0"/>
                <a:ea typeface="宋体" pitchFamily="2" charset="-122"/>
              </a:rPr>
              <a:t>BE00</a:t>
            </a:r>
            <a:endParaRPr lang="zh-CN" altLang="en-US" sz="1200">
              <a:solidFill>
                <a:srgbClr val="FFFFFF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37" name="Text Box 39"/>
          <p:cNvSpPr txBox="1">
            <a:spLocks noChangeArrowheads="1"/>
          </p:cNvSpPr>
          <p:nvPr/>
        </p:nvSpPr>
        <p:spPr bwMode="auto">
          <a:xfrm>
            <a:off x="9167851" y="4149749"/>
            <a:ext cx="1741487" cy="276817"/>
          </a:xfrm>
          <a:prstGeom prst="rect">
            <a:avLst/>
          </a:prstGeom>
          <a:noFill/>
          <a:ln>
            <a:noFill/>
          </a:ln>
          <a:extLst/>
        </p:spPr>
        <p:txBody>
          <a:bodyPr lIns="91260" tIns="45630" rIns="91260" bIns="4563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1200" b="0" smtClean="0">
                <a:solidFill>
                  <a:srgbClr val="FFFFFF"/>
                </a:solidFill>
              </a:rPr>
              <a:t>SwiffChart 16</a:t>
            </a:r>
            <a:r>
              <a:rPr lang="zh-CN" altLang="en-US" sz="1200" b="0" smtClean="0">
                <a:solidFill>
                  <a:srgbClr val="FFFFFF"/>
                </a:solidFill>
              </a:rPr>
              <a:t>进制编号</a:t>
            </a:r>
            <a:endParaRPr lang="en-US" altLang="zh-CN" sz="1200" b="0" smtClean="0">
              <a:solidFill>
                <a:srgbClr val="FFFFFF"/>
              </a:solidFill>
            </a:endParaRPr>
          </a:p>
        </p:txBody>
      </p:sp>
      <p:pic>
        <p:nvPicPr>
          <p:cNvPr id="38" name="Picture 3" descr="C:\Users\vivianting\Desktop\123413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39038" y="252413"/>
            <a:ext cx="1565275" cy="1084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8517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5300693"/>
            <a:ext cx="6400800" cy="1008062"/>
          </a:xfrm>
        </p:spPr>
        <p:txBody>
          <a:bodyPr anchor="ctr"/>
          <a:lstStyle>
            <a:lvl1pPr marL="0" indent="0" algn="ctr" eaLnBrk="1" hangingPunct="1">
              <a:lnSpc>
                <a:spcPct val="150000"/>
              </a:lnSpc>
              <a:buClr>
                <a:schemeClr val="hlink"/>
              </a:buClr>
              <a:buSzTx/>
              <a:buFontTx/>
              <a:buNone/>
              <a:defRPr sz="2000" smtClean="0">
                <a:ea typeface="黑体" pitchFamily="2" charset="-122"/>
              </a:defRPr>
            </a:lvl1pPr>
          </a:lstStyle>
          <a:p>
            <a:r>
              <a:rPr lang="zh-CN" altLang="en-US" smtClean="0"/>
              <a:t>单击此处编辑母版副标题样式</a:t>
            </a:r>
          </a:p>
        </p:txBody>
      </p:sp>
      <p:sp>
        <p:nvSpPr>
          <p:cNvPr id="448518" name="Rectangle 7"/>
          <p:cNvSpPr>
            <a:spLocks noGrp="1" noChangeArrowheads="1"/>
          </p:cNvSpPr>
          <p:nvPr>
            <p:ph type="ctrTitle"/>
          </p:nvPr>
        </p:nvSpPr>
        <p:spPr>
          <a:xfrm>
            <a:off x="685800" y="2130471"/>
            <a:ext cx="7772400" cy="1470025"/>
          </a:xfrm>
        </p:spPr>
        <p:txBody>
          <a:bodyPr/>
          <a:lstStyle>
            <a:lvl1pPr algn="ctr" eaLnBrk="1" hangingPunct="1">
              <a:defRPr sz="4000" b="0" smtClean="0">
                <a:solidFill>
                  <a:schemeClr val="bg1"/>
                </a:solidFill>
                <a:effectLst/>
                <a:latin typeface="华文细黑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045775149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6553200" y="635635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FDFDFE-98BB-4749-957E-CFD3C0D7312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813180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055" descr="色条 拷贝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00188"/>
            <a:ext cx="9144000" cy="370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0"/>
          <p:cNvSpPr>
            <a:spLocks noGrp="1" noChangeArrowheads="1"/>
          </p:cNvSpPr>
          <p:nvPr>
            <p:ph type="title"/>
          </p:nvPr>
        </p:nvSpPr>
        <p:spPr bwMode="auto">
          <a:xfrm>
            <a:off x="683569" y="2924951"/>
            <a:ext cx="7848872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>
            <a:lvl1pPr algn="ctr">
              <a:defRPr sz="4800">
                <a:latin typeface="华文中宋" pitchFamily="2" charset="-122"/>
                <a:ea typeface="华文中宋" pitchFamily="2" charset="-122"/>
              </a:defRPr>
            </a:lvl1pPr>
          </a:lstStyle>
          <a:p>
            <a:pPr lvl="0"/>
            <a:r>
              <a:rPr lang="zh-CN" altLang="en-US" smtClean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508228705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DF96FD-FD0D-48CD-B818-41602EA3575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6797046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2C7B79-EA46-4ECD-8A00-90DD6840DC4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81154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055" descr="色条 拷贝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00188"/>
            <a:ext cx="9144000" cy="370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0"/>
          <p:cNvSpPr>
            <a:spLocks noGrp="1" noChangeArrowheads="1"/>
          </p:cNvSpPr>
          <p:nvPr>
            <p:ph type="title"/>
          </p:nvPr>
        </p:nvSpPr>
        <p:spPr bwMode="auto">
          <a:xfrm>
            <a:off x="1908179" y="2924182"/>
            <a:ext cx="5357813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797553191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FDFDFE-98BB-4749-957E-CFD3C0D7312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0470431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BE0716-F30E-4060-9D41-495BC1BB798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772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4A8186-B5BD-4046-8DD6-9C8C42BCCA2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9601962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50000"/>
              </a:lnSpc>
              <a:defRPr sz="1600">
                <a:solidFill>
                  <a:schemeClr val="tx1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/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16916" y="6376994"/>
            <a:ext cx="460375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0A4E6100-1400-4AED-A1D3-F8F7FA80F4AF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025248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lIns="91410" tIns="45704" rIns="91410" bIns="45704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1" y="6356358"/>
            <a:ext cx="2133600" cy="365125"/>
          </a:xfrm>
          <a:prstGeom prst="rect">
            <a:avLst/>
          </a:prstGeom>
        </p:spPr>
        <p:txBody>
          <a:bodyPr lIns="91410" tIns="45704" rIns="91410" bIns="45704"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FD5741D-1576-48C8-BB9C-4602E4C1C93D}" type="datetime1">
              <a:rPr lang="zh-CN" altLang="en-US" smtClean="0">
                <a:solidFill>
                  <a:prstClr val="black"/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2017/9/20</a:t>
            </a:fld>
            <a:endParaRPr lang="zh-CN" alt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8"/>
            <a:ext cx="2895600" cy="365125"/>
          </a:xfrm>
          <a:prstGeom prst="rect">
            <a:avLst/>
          </a:prstGeom>
        </p:spPr>
        <p:txBody>
          <a:bodyPr lIns="91410" tIns="45704" rIns="91410" bIns="45704"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269026" y="6421545"/>
            <a:ext cx="460204" cy="365040"/>
          </a:xfrm>
          <a:prstGeom prst="rect">
            <a:avLst/>
          </a:prstGeom>
        </p:spPr>
        <p:txBody>
          <a:bodyPr lIns="91410" tIns="45704" rIns="91410" bIns="45704"/>
          <a:lstStyle>
            <a:lvl1pPr>
              <a:defRPr/>
            </a:lvl1pPr>
          </a:lstStyle>
          <a:p>
            <a:fld id="{1DF9D219-8D58-45F1-AC89-F99551BF04C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60035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4"/>
          <p:cNvSpPr txBox="1">
            <a:spLocks noChangeArrowheads="1"/>
          </p:cNvSpPr>
          <p:nvPr/>
        </p:nvSpPr>
        <p:spPr bwMode="auto">
          <a:xfrm>
            <a:off x="-1575206" y="-26988"/>
            <a:ext cx="1552982" cy="1088275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87150" tIns="43575" rIns="87150" bIns="43575">
            <a:spAutoFit/>
          </a:bodyPr>
          <a:lstStyle>
            <a:lvl1pPr eaLnBrk="0" hangingPunct="0"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1pPr>
            <a:lvl2pPr marL="742950" indent="-285750" eaLnBrk="0" hangingPunct="0"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2pPr>
            <a:lvl3pPr marL="1143000" indent="-228600" eaLnBrk="0" hangingPunct="0"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3pPr>
            <a:lvl4pPr marL="1600200" indent="-228600" eaLnBrk="0" hangingPunct="0"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4pPr>
            <a:lvl5pPr marL="2057400" indent="-228600" eaLnBrk="0" hangingPunct="0"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9pPr>
          </a:lstStyle>
          <a:p>
            <a:pPr algn="r" defTabSz="914339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zh-CN" altLang="en-US" sz="1300" dirty="0" smtClean="0">
                <a:solidFill>
                  <a:srgbClr val="FFFFFF"/>
                </a:solidFill>
                <a:latin typeface="Calibri" pitchFamily="34" charset="0"/>
                <a:ea typeface="华文中宋" pitchFamily="2" charset="-122"/>
                <a:cs typeface="Calibri" pitchFamily="34" charset="0"/>
              </a:rPr>
              <a:t>一级标题</a:t>
            </a:r>
            <a:r>
              <a:rPr kumimoji="0" lang="en-US" altLang="zh-CN" sz="1300" dirty="0" smtClean="0">
                <a:solidFill>
                  <a:srgbClr val="FFFFFF"/>
                </a:solidFill>
                <a:latin typeface="Calibri" pitchFamily="34" charset="0"/>
                <a:ea typeface="华文中宋" pitchFamily="2" charset="-122"/>
                <a:cs typeface="Calibri" pitchFamily="34" charset="0"/>
              </a:rPr>
              <a:t>/24</a:t>
            </a:r>
            <a:r>
              <a:rPr kumimoji="0" lang="zh-CN" altLang="en-US" sz="1300" dirty="0" smtClean="0">
                <a:solidFill>
                  <a:srgbClr val="FFFFFF"/>
                </a:solidFill>
                <a:latin typeface="Calibri" pitchFamily="34" charset="0"/>
                <a:ea typeface="华文中宋" pitchFamily="2" charset="-122"/>
                <a:cs typeface="Calibri" pitchFamily="34" charset="0"/>
              </a:rPr>
              <a:t>号</a:t>
            </a:r>
          </a:p>
          <a:p>
            <a:pPr algn="r" defTabSz="914339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zh-CN" altLang="en-US" sz="1300" dirty="0" smtClean="0">
                <a:solidFill>
                  <a:srgbClr val="FFFFFF"/>
                </a:solidFill>
                <a:latin typeface="Calibri" pitchFamily="34" charset="0"/>
                <a:ea typeface="华文中宋" pitchFamily="2" charset="-122"/>
                <a:cs typeface="Calibri" pitchFamily="34" charset="0"/>
              </a:rPr>
              <a:t>编号</a:t>
            </a:r>
            <a:endParaRPr kumimoji="0" lang="en-US" altLang="zh-CN" sz="1300" dirty="0" smtClean="0">
              <a:solidFill>
                <a:srgbClr val="FFFFFF"/>
              </a:solidFill>
              <a:latin typeface="Calibri" pitchFamily="34" charset="0"/>
              <a:ea typeface="华文中宋" pitchFamily="2" charset="-122"/>
              <a:cs typeface="Calibri" pitchFamily="34" charset="0"/>
            </a:endParaRPr>
          </a:p>
          <a:p>
            <a:pPr algn="r" defTabSz="914339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altLang="zh-CN" sz="1300" dirty="0" smtClean="0">
                <a:solidFill>
                  <a:srgbClr val="FFFFFF"/>
                </a:solidFill>
                <a:latin typeface="Calibri" pitchFamily="34" charset="0"/>
                <a:ea typeface="华文中宋" pitchFamily="2" charset="-122"/>
                <a:cs typeface="Calibri" pitchFamily="34" charset="0"/>
              </a:rPr>
              <a:t>Calibri/</a:t>
            </a:r>
            <a:r>
              <a:rPr kumimoji="0" lang="zh-CN" altLang="en-US" sz="1300" dirty="0" smtClean="0">
                <a:solidFill>
                  <a:srgbClr val="FFFFFF"/>
                </a:solidFill>
                <a:latin typeface="Calibri" pitchFamily="34" charset="0"/>
                <a:ea typeface="华文中宋" pitchFamily="2" charset="-122"/>
                <a:cs typeface="Calibri" pitchFamily="34" charset="0"/>
              </a:rPr>
              <a:t>红</a:t>
            </a:r>
            <a:r>
              <a:rPr kumimoji="0" lang="en-US" altLang="zh-CN" sz="1300" dirty="0" smtClean="0">
                <a:solidFill>
                  <a:srgbClr val="FFFFFF"/>
                </a:solidFill>
                <a:latin typeface="Calibri" pitchFamily="34" charset="0"/>
                <a:ea typeface="华文中宋" pitchFamily="2" charset="-122"/>
                <a:cs typeface="Calibri" pitchFamily="34" charset="0"/>
              </a:rPr>
              <a:t>(250,0,0)</a:t>
            </a:r>
          </a:p>
          <a:p>
            <a:pPr algn="r" defTabSz="914339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zh-CN" altLang="en-US" sz="1300" dirty="0" smtClean="0">
                <a:solidFill>
                  <a:srgbClr val="FFFFFF"/>
                </a:solidFill>
                <a:latin typeface="Calibri" pitchFamily="34" charset="0"/>
                <a:ea typeface="华文中宋" pitchFamily="2" charset="-122"/>
                <a:cs typeface="Calibri" pitchFamily="34" charset="0"/>
              </a:rPr>
              <a:t>文字</a:t>
            </a:r>
            <a:endParaRPr kumimoji="0" lang="en-US" altLang="zh-CN" sz="1300" dirty="0" smtClean="0">
              <a:solidFill>
                <a:srgbClr val="FFFFFF"/>
              </a:solidFill>
              <a:latin typeface="Calibri" pitchFamily="34" charset="0"/>
              <a:ea typeface="华文中宋" pitchFamily="2" charset="-122"/>
              <a:cs typeface="Calibri" pitchFamily="34" charset="0"/>
            </a:endParaRPr>
          </a:p>
          <a:p>
            <a:pPr algn="r" defTabSz="914339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zh-CN" altLang="en-US" sz="1300" dirty="0" smtClean="0">
                <a:solidFill>
                  <a:srgbClr val="FFFFFF"/>
                </a:solidFill>
                <a:latin typeface="Calibri" pitchFamily="34" charset="0"/>
                <a:ea typeface="华文中宋" pitchFamily="2" charset="-122"/>
                <a:cs typeface="Calibri" pitchFamily="34" charset="0"/>
              </a:rPr>
              <a:t>华文细黑</a:t>
            </a:r>
            <a:r>
              <a:rPr kumimoji="0" lang="en-US" altLang="zh-CN" sz="1300" dirty="0" smtClean="0">
                <a:solidFill>
                  <a:srgbClr val="FFFFFF"/>
                </a:solidFill>
                <a:latin typeface="Calibri" pitchFamily="34" charset="0"/>
                <a:ea typeface="华文中宋" pitchFamily="2" charset="-122"/>
                <a:cs typeface="Calibri" pitchFamily="34" charset="0"/>
              </a:rPr>
              <a:t>/</a:t>
            </a:r>
            <a:r>
              <a:rPr kumimoji="0" lang="zh-CN" altLang="en-US" sz="1300" dirty="0" smtClean="0">
                <a:solidFill>
                  <a:srgbClr val="FFFFFF"/>
                </a:solidFill>
                <a:latin typeface="Calibri" pitchFamily="34" charset="0"/>
                <a:ea typeface="华文中宋" pitchFamily="2" charset="-122"/>
                <a:cs typeface="Calibri" pitchFamily="34" charset="0"/>
              </a:rPr>
              <a:t>黑 </a:t>
            </a:r>
            <a:r>
              <a:rPr kumimoji="0" lang="en-US" altLang="zh-CN" sz="1300" dirty="0" smtClean="0">
                <a:solidFill>
                  <a:srgbClr val="FFFFFF"/>
                </a:solidFill>
                <a:latin typeface="Calibri" pitchFamily="34" charset="0"/>
                <a:ea typeface="华文中宋" pitchFamily="2" charset="-122"/>
                <a:cs typeface="Calibri" pitchFamily="34" charset="0"/>
              </a:rPr>
              <a:t>(0,0,0)</a:t>
            </a:r>
          </a:p>
        </p:txBody>
      </p:sp>
      <p:sp>
        <p:nvSpPr>
          <p:cNvPr id="5" name="Text Box 35"/>
          <p:cNvSpPr txBox="1">
            <a:spLocks noChangeArrowheads="1"/>
          </p:cNvSpPr>
          <p:nvPr/>
        </p:nvSpPr>
        <p:spPr bwMode="auto">
          <a:xfrm>
            <a:off x="-1358802" y="3127376"/>
            <a:ext cx="1336576" cy="128833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87150" tIns="43575" rIns="87150" bIns="43575">
            <a:spAutoFit/>
          </a:bodyPr>
          <a:lstStyle>
            <a:lvl1pPr eaLnBrk="0" hangingPunct="0"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1pPr>
            <a:lvl2pPr marL="742950" indent="-285750" eaLnBrk="0" hangingPunct="0"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2pPr>
            <a:lvl3pPr marL="1143000" indent="-228600" eaLnBrk="0" hangingPunct="0"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3pPr>
            <a:lvl4pPr marL="1600200" indent="-228600" eaLnBrk="0" hangingPunct="0"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4pPr>
            <a:lvl5pPr marL="2057400" indent="-228600" eaLnBrk="0" hangingPunct="0"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9pPr>
          </a:lstStyle>
          <a:p>
            <a:pPr algn="r" defTabSz="914339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zh-CN" altLang="en-US" sz="1300" dirty="0" smtClean="0">
                <a:solidFill>
                  <a:srgbClr val="FFFFFF"/>
                </a:solidFill>
                <a:latin typeface="Calibri" pitchFamily="34" charset="0"/>
                <a:ea typeface="华文中宋" pitchFamily="2" charset="-122"/>
                <a:cs typeface="Calibri" pitchFamily="34" charset="0"/>
              </a:rPr>
              <a:t>正文</a:t>
            </a:r>
          </a:p>
          <a:p>
            <a:pPr algn="r" defTabSz="914339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zh-CN" altLang="en-US" sz="1300" dirty="0" smtClean="0">
                <a:solidFill>
                  <a:srgbClr val="FFFFFF"/>
                </a:solidFill>
                <a:latin typeface="Calibri" pitchFamily="34" charset="0"/>
                <a:ea typeface="华文中宋" pitchFamily="2" charset="-122"/>
                <a:cs typeface="Calibri" pitchFamily="34" charset="0"/>
              </a:rPr>
              <a:t>华文细黑</a:t>
            </a:r>
            <a:r>
              <a:rPr kumimoji="0" lang="en-US" altLang="zh-CN" sz="1300" dirty="0" smtClean="0">
                <a:solidFill>
                  <a:srgbClr val="FFFFFF"/>
                </a:solidFill>
                <a:latin typeface="Calibri" pitchFamily="34" charset="0"/>
                <a:ea typeface="华文中宋" pitchFamily="2" charset="-122"/>
                <a:cs typeface="Calibri" pitchFamily="34" charset="0"/>
              </a:rPr>
              <a:t>/Calibri</a:t>
            </a:r>
          </a:p>
          <a:p>
            <a:pPr algn="r" defTabSz="914339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zh-CN" altLang="en-US" sz="1300" dirty="0" smtClean="0">
                <a:solidFill>
                  <a:srgbClr val="FFFFFF"/>
                </a:solidFill>
                <a:latin typeface="Calibri" pitchFamily="34" charset="0"/>
                <a:ea typeface="华文中宋" pitchFamily="2" charset="-122"/>
                <a:cs typeface="Calibri" pitchFamily="34" charset="0"/>
              </a:rPr>
              <a:t>辅助</a:t>
            </a:r>
            <a:endParaRPr kumimoji="0" lang="en-US" altLang="zh-CN" sz="1300" dirty="0" smtClean="0">
              <a:solidFill>
                <a:srgbClr val="FFFFFF"/>
              </a:solidFill>
              <a:latin typeface="Calibri" pitchFamily="34" charset="0"/>
              <a:ea typeface="华文中宋" pitchFamily="2" charset="-122"/>
              <a:cs typeface="Calibri" pitchFamily="34" charset="0"/>
            </a:endParaRPr>
          </a:p>
          <a:p>
            <a:pPr algn="r" defTabSz="914339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zh-CN" altLang="en-US" sz="1300" dirty="0" smtClean="0">
                <a:solidFill>
                  <a:srgbClr val="FFFFFF"/>
                </a:solidFill>
                <a:latin typeface="华文楷体" pitchFamily="2" charset="-122"/>
                <a:ea typeface="华文楷体" pitchFamily="2" charset="-122"/>
                <a:cs typeface="Calibri" pitchFamily="34" charset="0"/>
              </a:rPr>
              <a:t>华文楷体</a:t>
            </a:r>
            <a:r>
              <a:rPr kumimoji="0" lang="en-US" altLang="zh-CN" sz="1300" dirty="0" smtClean="0">
                <a:solidFill>
                  <a:srgbClr val="FFFFFF"/>
                </a:solidFill>
                <a:latin typeface="Calibri" pitchFamily="34" charset="0"/>
                <a:ea typeface="华文中宋" pitchFamily="2" charset="-122"/>
                <a:cs typeface="Calibri" pitchFamily="34" charset="0"/>
              </a:rPr>
              <a:t>/Calibri</a:t>
            </a:r>
          </a:p>
          <a:p>
            <a:pPr algn="r" defTabSz="914339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zh-CN" altLang="en-US" sz="1300" dirty="0" smtClean="0">
                <a:solidFill>
                  <a:srgbClr val="FFFFFF"/>
                </a:solidFill>
                <a:latin typeface="Calibri" pitchFamily="34" charset="0"/>
                <a:ea typeface="华文中宋" pitchFamily="2" charset="-122"/>
                <a:cs typeface="Calibri" pitchFamily="34" charset="0"/>
              </a:rPr>
              <a:t>黑</a:t>
            </a:r>
            <a:r>
              <a:rPr kumimoji="0" lang="en-US" altLang="zh-CN" sz="1300" dirty="0" smtClean="0">
                <a:solidFill>
                  <a:srgbClr val="FFFFFF"/>
                </a:solidFill>
                <a:latin typeface="Calibri" pitchFamily="34" charset="0"/>
                <a:ea typeface="华文中宋" pitchFamily="2" charset="-122"/>
                <a:cs typeface="Calibri" pitchFamily="34" charset="0"/>
              </a:rPr>
              <a:t>(0,0,0)</a:t>
            </a:r>
          </a:p>
          <a:p>
            <a:pPr algn="r" defTabSz="914339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altLang="zh-CN" sz="1300" dirty="0" smtClean="0">
                <a:solidFill>
                  <a:srgbClr val="FFFFFF"/>
                </a:solidFill>
                <a:latin typeface="Calibri" pitchFamily="34" charset="0"/>
                <a:ea typeface="华文中宋" pitchFamily="2" charset="-122"/>
                <a:cs typeface="Calibri" pitchFamily="34" charset="0"/>
              </a:rPr>
              <a:t>14-16</a:t>
            </a:r>
            <a:r>
              <a:rPr kumimoji="0" lang="zh-CN" altLang="en-US" sz="1300" dirty="0" smtClean="0">
                <a:solidFill>
                  <a:srgbClr val="FFFFFF"/>
                </a:solidFill>
                <a:latin typeface="Calibri" pitchFamily="34" charset="0"/>
                <a:ea typeface="华文中宋" pitchFamily="2" charset="-122"/>
                <a:cs typeface="Calibri" pitchFamily="34" charset="0"/>
              </a:rPr>
              <a:t>号</a:t>
            </a:r>
          </a:p>
        </p:txBody>
      </p:sp>
      <p:sp>
        <p:nvSpPr>
          <p:cNvPr id="6" name="Rectangle 66"/>
          <p:cNvSpPr>
            <a:spLocks noChangeArrowheads="1"/>
          </p:cNvSpPr>
          <p:nvPr/>
        </p:nvSpPr>
        <p:spPr bwMode="auto">
          <a:xfrm>
            <a:off x="9237663" y="4743456"/>
            <a:ext cx="144462" cy="328613"/>
          </a:xfrm>
          <a:prstGeom prst="rect">
            <a:avLst/>
          </a:prstGeom>
          <a:solidFill>
            <a:srgbClr val="787878"/>
          </a:solidFill>
          <a:ln w="12700" algn="ctr">
            <a:solidFill>
              <a:schemeClr val="bg1"/>
            </a:solidFill>
            <a:miter lim="800000"/>
            <a:headEnd/>
            <a:tailEnd/>
          </a:ln>
        </p:spPr>
        <p:txBody>
          <a:bodyPr lIns="87150" tIns="43575" rIns="87150" bIns="43575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912813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1300" smtClean="0">
              <a:solidFill>
                <a:srgbClr val="333399"/>
              </a:solidFill>
              <a:ea typeface="华文中宋" panose="02010600040101010101" pitchFamily="2" charset="-122"/>
              <a:cs typeface="Calibri" panose="020F0502020204030204" pitchFamily="34" charset="0"/>
            </a:endParaRPr>
          </a:p>
        </p:txBody>
      </p:sp>
      <p:sp>
        <p:nvSpPr>
          <p:cNvPr id="7" name="Text Box 67"/>
          <p:cNvSpPr txBox="1">
            <a:spLocks noChangeArrowheads="1"/>
          </p:cNvSpPr>
          <p:nvPr/>
        </p:nvSpPr>
        <p:spPr bwMode="auto">
          <a:xfrm>
            <a:off x="9378950" y="4762506"/>
            <a:ext cx="1236663" cy="288925"/>
          </a:xfrm>
          <a:prstGeom prst="rect">
            <a:avLst/>
          </a:prstGeom>
          <a:noFill/>
          <a:ln>
            <a:noFill/>
          </a:ln>
          <a:extLst/>
        </p:spPr>
        <p:txBody>
          <a:bodyPr lIns="87150" tIns="43575" rIns="87150" bIns="43575">
            <a:spAutoFit/>
          </a:bodyPr>
          <a:lstStyle>
            <a:lvl1pPr eaLnBrk="0" hangingPunct="0"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1pPr>
            <a:lvl2pPr marL="742950" indent="-285750" eaLnBrk="0" hangingPunct="0"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2pPr>
            <a:lvl3pPr marL="1143000" indent="-228600" eaLnBrk="0" hangingPunct="0"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3pPr>
            <a:lvl4pPr marL="1600200" indent="-228600" eaLnBrk="0" hangingPunct="0"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4pPr>
            <a:lvl5pPr marL="2057400" indent="-228600" eaLnBrk="0" hangingPunct="0"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9pPr>
          </a:lstStyle>
          <a:p>
            <a:pPr defTabSz="914339"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r>
              <a:rPr kumimoji="0" lang="en-US" altLang="zh-CN" sz="1300" dirty="0" smtClean="0">
                <a:solidFill>
                  <a:srgbClr val="FFFFFF"/>
                </a:solidFill>
                <a:latin typeface="Calibri" pitchFamily="34" charset="0"/>
                <a:ea typeface="华文中宋" pitchFamily="2" charset="-122"/>
                <a:cs typeface="Calibri" pitchFamily="34" charset="0"/>
              </a:rPr>
              <a:t>120,120,120</a:t>
            </a:r>
          </a:p>
        </p:txBody>
      </p:sp>
      <p:sp>
        <p:nvSpPr>
          <p:cNvPr id="8" name="Rectangle 68"/>
          <p:cNvSpPr>
            <a:spLocks noChangeArrowheads="1"/>
          </p:cNvSpPr>
          <p:nvPr/>
        </p:nvSpPr>
        <p:spPr bwMode="auto">
          <a:xfrm>
            <a:off x="9237663" y="2184406"/>
            <a:ext cx="144462" cy="328613"/>
          </a:xfrm>
          <a:prstGeom prst="rect">
            <a:avLst/>
          </a:prstGeom>
          <a:solidFill>
            <a:srgbClr val="CD0000"/>
          </a:solidFill>
          <a:ln w="12700" algn="ctr">
            <a:solidFill>
              <a:schemeClr val="bg1"/>
            </a:solidFill>
            <a:miter lim="800000"/>
            <a:headEnd/>
            <a:tailEnd/>
          </a:ln>
        </p:spPr>
        <p:txBody>
          <a:bodyPr lIns="87150" tIns="43575" rIns="87150" bIns="43575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912813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1300" smtClean="0">
              <a:solidFill>
                <a:srgbClr val="333399"/>
              </a:solidFill>
              <a:ea typeface="华文中宋" panose="0201060004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" name="Rectangle 70"/>
          <p:cNvSpPr>
            <a:spLocks noChangeArrowheads="1"/>
          </p:cNvSpPr>
          <p:nvPr/>
        </p:nvSpPr>
        <p:spPr bwMode="auto">
          <a:xfrm>
            <a:off x="9237663" y="2530481"/>
            <a:ext cx="144462" cy="328613"/>
          </a:xfrm>
          <a:prstGeom prst="rect">
            <a:avLst/>
          </a:prstGeom>
          <a:solidFill>
            <a:srgbClr val="A0A0A0"/>
          </a:solidFill>
          <a:ln w="12700" algn="ctr">
            <a:solidFill>
              <a:schemeClr val="bg1"/>
            </a:solidFill>
            <a:miter lim="800000"/>
            <a:headEnd/>
            <a:tailEnd/>
          </a:ln>
        </p:spPr>
        <p:txBody>
          <a:bodyPr lIns="87150" tIns="43575" rIns="87150" bIns="43575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912813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1300" smtClean="0">
              <a:solidFill>
                <a:srgbClr val="333399"/>
              </a:solidFill>
              <a:ea typeface="华文中宋" panose="0201060004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0" name="Text Box 71"/>
          <p:cNvSpPr txBox="1">
            <a:spLocks noChangeArrowheads="1"/>
          </p:cNvSpPr>
          <p:nvPr/>
        </p:nvSpPr>
        <p:spPr bwMode="auto">
          <a:xfrm>
            <a:off x="9378950" y="2212975"/>
            <a:ext cx="1236663" cy="287338"/>
          </a:xfrm>
          <a:prstGeom prst="rect">
            <a:avLst/>
          </a:prstGeom>
          <a:noFill/>
          <a:ln>
            <a:noFill/>
          </a:ln>
          <a:extLst/>
        </p:spPr>
        <p:txBody>
          <a:bodyPr lIns="87150" tIns="43575" rIns="87150" bIns="43575">
            <a:spAutoFit/>
          </a:bodyPr>
          <a:lstStyle>
            <a:lvl1pPr eaLnBrk="0" hangingPunct="0"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1pPr>
            <a:lvl2pPr marL="742950" indent="-285750" eaLnBrk="0" hangingPunct="0"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2pPr>
            <a:lvl3pPr marL="1143000" indent="-228600" eaLnBrk="0" hangingPunct="0"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3pPr>
            <a:lvl4pPr marL="1600200" indent="-228600" eaLnBrk="0" hangingPunct="0"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4pPr>
            <a:lvl5pPr marL="2057400" indent="-228600" eaLnBrk="0" hangingPunct="0"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9pPr>
          </a:lstStyle>
          <a:p>
            <a:pPr defTabSz="914339"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r>
              <a:rPr kumimoji="0" lang="en-US" altLang="zh-CN" sz="1300" dirty="0" smtClean="0">
                <a:solidFill>
                  <a:srgbClr val="FFFFFF"/>
                </a:solidFill>
                <a:latin typeface="Calibri" pitchFamily="34" charset="0"/>
                <a:ea typeface="华文中宋" pitchFamily="2" charset="-122"/>
                <a:cs typeface="Calibri" pitchFamily="34" charset="0"/>
              </a:rPr>
              <a:t>205,0,0</a:t>
            </a:r>
          </a:p>
        </p:txBody>
      </p:sp>
      <p:sp>
        <p:nvSpPr>
          <p:cNvPr id="11" name="Text Box 73"/>
          <p:cNvSpPr txBox="1">
            <a:spLocks noChangeArrowheads="1"/>
          </p:cNvSpPr>
          <p:nvPr/>
        </p:nvSpPr>
        <p:spPr bwMode="auto">
          <a:xfrm>
            <a:off x="9378953" y="2565400"/>
            <a:ext cx="1452563" cy="287338"/>
          </a:xfrm>
          <a:prstGeom prst="rect">
            <a:avLst/>
          </a:prstGeom>
          <a:noFill/>
          <a:ln>
            <a:noFill/>
          </a:ln>
          <a:extLst/>
        </p:spPr>
        <p:txBody>
          <a:bodyPr lIns="87150" tIns="43575" rIns="87150" bIns="43575">
            <a:spAutoFit/>
          </a:bodyPr>
          <a:lstStyle>
            <a:lvl1pPr eaLnBrk="0" hangingPunct="0"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1pPr>
            <a:lvl2pPr marL="742950" indent="-285750" eaLnBrk="0" hangingPunct="0"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2pPr>
            <a:lvl3pPr marL="1143000" indent="-228600" eaLnBrk="0" hangingPunct="0"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3pPr>
            <a:lvl4pPr marL="1600200" indent="-228600" eaLnBrk="0" hangingPunct="0"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4pPr>
            <a:lvl5pPr marL="2057400" indent="-228600" eaLnBrk="0" hangingPunct="0"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9pPr>
          </a:lstStyle>
          <a:p>
            <a:pPr defTabSz="914339"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r>
              <a:rPr kumimoji="0" lang="en-US" altLang="zh-CN" sz="1300" dirty="0" smtClean="0">
                <a:solidFill>
                  <a:srgbClr val="FFFFFF"/>
                </a:solidFill>
                <a:latin typeface="Calibri" pitchFamily="34" charset="0"/>
                <a:ea typeface="华文中宋" pitchFamily="2" charset="-122"/>
                <a:cs typeface="Calibri" pitchFamily="34" charset="0"/>
              </a:rPr>
              <a:t>160,160,160</a:t>
            </a:r>
          </a:p>
        </p:txBody>
      </p:sp>
      <p:cxnSp>
        <p:nvCxnSpPr>
          <p:cNvPr id="12" name="直接连接符 9"/>
          <p:cNvCxnSpPr>
            <a:cxnSpLocks noChangeShapeType="1"/>
          </p:cNvCxnSpPr>
          <p:nvPr/>
        </p:nvCxnSpPr>
        <p:spPr bwMode="auto">
          <a:xfrm>
            <a:off x="0" y="955675"/>
            <a:ext cx="9144000" cy="0"/>
          </a:xfrm>
          <a:prstGeom prst="line">
            <a:avLst/>
          </a:prstGeom>
          <a:noFill/>
          <a:ln w="19050" algn="ctr">
            <a:solidFill>
              <a:schemeClr val="accent2"/>
            </a:solidFill>
            <a:round/>
            <a:headEnd/>
            <a:tailEnd/>
          </a:ln>
          <a:effectLst>
            <a:outerShdw dist="20000" dir="5400000" rotWithShape="0">
              <a:srgbClr val="B2B2B2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3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13" t="10342" r="12415" b="6898"/>
          <a:stretch>
            <a:fillRect/>
          </a:stretch>
        </p:blipFill>
        <p:spPr bwMode="auto">
          <a:xfrm>
            <a:off x="7470775" y="52388"/>
            <a:ext cx="1379538" cy="100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0" descr="C:\Users\vivianting\Desktop\未标题8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1" t="1717" r="74190" b="70428"/>
          <a:stretch>
            <a:fillRect/>
          </a:stretch>
        </p:blipFill>
        <p:spPr bwMode="auto">
          <a:xfrm>
            <a:off x="7786689" y="5286381"/>
            <a:ext cx="1357312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 Box 111"/>
          <p:cNvSpPr txBox="1">
            <a:spLocks noChangeArrowheads="1"/>
          </p:cNvSpPr>
          <p:nvPr/>
        </p:nvSpPr>
        <p:spPr bwMode="auto">
          <a:xfrm>
            <a:off x="9378950" y="5638806"/>
            <a:ext cx="1236663" cy="288925"/>
          </a:xfrm>
          <a:prstGeom prst="rect">
            <a:avLst/>
          </a:prstGeom>
          <a:noFill/>
          <a:ln>
            <a:noFill/>
          </a:ln>
          <a:extLst/>
        </p:spPr>
        <p:txBody>
          <a:bodyPr lIns="87150" tIns="43575" rIns="87150" bIns="43575">
            <a:spAutoFit/>
          </a:bodyPr>
          <a:lstStyle>
            <a:lvl1pPr eaLnBrk="0" hangingPunct="0"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1pPr>
            <a:lvl2pPr marL="742950" indent="-285750" eaLnBrk="0" hangingPunct="0"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2pPr>
            <a:lvl3pPr marL="1143000" indent="-228600" eaLnBrk="0" hangingPunct="0"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3pPr>
            <a:lvl4pPr marL="1600200" indent="-228600" eaLnBrk="0" hangingPunct="0"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4pPr>
            <a:lvl5pPr marL="2057400" indent="-228600" eaLnBrk="0" hangingPunct="0"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9pPr>
          </a:lstStyle>
          <a:p>
            <a:pPr defTabSz="914339"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r>
              <a:rPr kumimoji="0" lang="en-US" altLang="zh-CN" sz="1300" dirty="0" smtClean="0">
                <a:solidFill>
                  <a:srgbClr val="FFFFFF"/>
                </a:solidFill>
                <a:latin typeface="Calibri" pitchFamily="34" charset="0"/>
                <a:ea typeface="华文中宋" pitchFamily="2" charset="-122"/>
                <a:cs typeface="Calibri" pitchFamily="34" charset="0"/>
              </a:rPr>
              <a:t>250,0,0</a:t>
            </a:r>
          </a:p>
        </p:txBody>
      </p:sp>
      <p:sp>
        <p:nvSpPr>
          <p:cNvPr id="16" name="Rectangle 112"/>
          <p:cNvSpPr>
            <a:spLocks noChangeArrowheads="1"/>
          </p:cNvSpPr>
          <p:nvPr/>
        </p:nvSpPr>
        <p:spPr bwMode="auto">
          <a:xfrm>
            <a:off x="9237663" y="5632456"/>
            <a:ext cx="144462" cy="327025"/>
          </a:xfrm>
          <a:prstGeom prst="rect">
            <a:avLst/>
          </a:prstGeom>
          <a:solidFill>
            <a:srgbClr val="FF0000"/>
          </a:solidFill>
          <a:ln w="12700" algn="ctr">
            <a:solidFill>
              <a:schemeClr val="bg1"/>
            </a:solidFill>
            <a:miter lim="800000"/>
            <a:headEnd/>
            <a:tailEnd/>
          </a:ln>
        </p:spPr>
        <p:txBody>
          <a:bodyPr lIns="87150" tIns="43575" rIns="87150" bIns="43575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912813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1300" smtClean="0">
              <a:solidFill>
                <a:srgbClr val="333399"/>
              </a:solidFill>
              <a:ea typeface="华文中宋" panose="0201060004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7" name="Text Box 118"/>
          <p:cNvSpPr txBox="1">
            <a:spLocks noChangeArrowheads="1"/>
          </p:cNvSpPr>
          <p:nvPr/>
        </p:nvSpPr>
        <p:spPr bwMode="auto">
          <a:xfrm>
            <a:off x="9240840" y="5299081"/>
            <a:ext cx="660400" cy="288925"/>
          </a:xfrm>
          <a:prstGeom prst="rect">
            <a:avLst/>
          </a:prstGeom>
          <a:noFill/>
          <a:ln>
            <a:noFill/>
          </a:ln>
          <a:extLst/>
        </p:spPr>
        <p:txBody>
          <a:bodyPr lIns="87150" tIns="43575" rIns="87150" bIns="43575">
            <a:spAutoFit/>
          </a:bodyPr>
          <a:lstStyle>
            <a:lvl1pPr eaLnBrk="0" hangingPunct="0"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1pPr>
            <a:lvl2pPr marL="742950" indent="-285750" eaLnBrk="0" hangingPunct="0"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2pPr>
            <a:lvl3pPr marL="1143000" indent="-228600" eaLnBrk="0" hangingPunct="0"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3pPr>
            <a:lvl4pPr marL="1600200" indent="-228600" eaLnBrk="0" hangingPunct="0"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4pPr>
            <a:lvl5pPr marL="2057400" indent="-228600" eaLnBrk="0" hangingPunct="0"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9pPr>
          </a:lstStyle>
          <a:p>
            <a:pPr defTabSz="914339"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r>
              <a:rPr kumimoji="0" lang="zh-CN" altLang="en-US" sz="1300" dirty="0" smtClean="0">
                <a:solidFill>
                  <a:srgbClr val="FFFFFF"/>
                </a:solidFill>
                <a:latin typeface="Calibri" pitchFamily="34" charset="0"/>
                <a:ea typeface="华文中宋" pitchFamily="2" charset="-122"/>
                <a:cs typeface="Calibri" pitchFamily="34" charset="0"/>
              </a:rPr>
              <a:t>强调</a:t>
            </a:r>
          </a:p>
        </p:txBody>
      </p:sp>
      <p:sp>
        <p:nvSpPr>
          <p:cNvPr id="18" name="Text Box 120"/>
          <p:cNvSpPr txBox="1">
            <a:spLocks noChangeArrowheads="1"/>
          </p:cNvSpPr>
          <p:nvPr/>
        </p:nvSpPr>
        <p:spPr bwMode="auto">
          <a:xfrm>
            <a:off x="9240838" y="1917700"/>
            <a:ext cx="1116012" cy="287338"/>
          </a:xfrm>
          <a:prstGeom prst="rect">
            <a:avLst/>
          </a:prstGeom>
          <a:noFill/>
          <a:ln>
            <a:noFill/>
          </a:ln>
          <a:extLst/>
        </p:spPr>
        <p:txBody>
          <a:bodyPr lIns="87150" tIns="43575" rIns="87150" bIns="43575">
            <a:spAutoFit/>
          </a:bodyPr>
          <a:lstStyle>
            <a:lvl1pPr eaLnBrk="0" hangingPunct="0"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1pPr>
            <a:lvl2pPr marL="742950" indent="-285750" eaLnBrk="0" hangingPunct="0"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2pPr>
            <a:lvl3pPr marL="1143000" indent="-228600" eaLnBrk="0" hangingPunct="0"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3pPr>
            <a:lvl4pPr marL="1600200" indent="-228600" eaLnBrk="0" hangingPunct="0"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4pPr>
            <a:lvl5pPr marL="2057400" indent="-228600" eaLnBrk="0" hangingPunct="0"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9pPr>
          </a:lstStyle>
          <a:p>
            <a:pPr defTabSz="914339"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r>
              <a:rPr kumimoji="0" lang="zh-CN" altLang="en-US" sz="1300" dirty="0" smtClean="0">
                <a:solidFill>
                  <a:srgbClr val="FFFFFF"/>
                </a:solidFill>
                <a:latin typeface="Calibri" pitchFamily="34" charset="0"/>
                <a:ea typeface="华文中宋" pitchFamily="2" charset="-122"/>
                <a:cs typeface="Calibri" pitchFamily="34" charset="0"/>
              </a:rPr>
              <a:t>图表配色</a:t>
            </a:r>
            <a:r>
              <a:rPr kumimoji="0" lang="en-US" altLang="zh-CN" sz="1300" dirty="0" smtClean="0">
                <a:solidFill>
                  <a:srgbClr val="FFFFFF"/>
                </a:solidFill>
                <a:latin typeface="Calibri" pitchFamily="34" charset="0"/>
                <a:ea typeface="华文中宋" pitchFamily="2" charset="-122"/>
                <a:cs typeface="Calibri" pitchFamily="34" charset="0"/>
              </a:rPr>
              <a:t>A</a:t>
            </a:r>
            <a:endParaRPr kumimoji="0" lang="zh-CN" altLang="en-US" sz="1300" dirty="0" smtClean="0">
              <a:solidFill>
                <a:srgbClr val="FFFFFF"/>
              </a:solidFill>
              <a:latin typeface="Calibri" pitchFamily="34" charset="0"/>
              <a:ea typeface="华文中宋" pitchFamily="2" charset="-122"/>
              <a:cs typeface="Calibri" pitchFamily="34" charset="0"/>
            </a:endParaRPr>
          </a:p>
        </p:txBody>
      </p:sp>
      <p:sp>
        <p:nvSpPr>
          <p:cNvPr id="19" name="Text Box 121"/>
          <p:cNvSpPr txBox="1">
            <a:spLocks noChangeArrowheads="1"/>
          </p:cNvSpPr>
          <p:nvPr/>
        </p:nvSpPr>
        <p:spPr bwMode="auto">
          <a:xfrm>
            <a:off x="9240840" y="4448181"/>
            <a:ext cx="660400" cy="288925"/>
          </a:xfrm>
          <a:prstGeom prst="rect">
            <a:avLst/>
          </a:prstGeom>
          <a:noFill/>
          <a:ln>
            <a:noFill/>
          </a:ln>
          <a:extLst/>
        </p:spPr>
        <p:txBody>
          <a:bodyPr lIns="87150" tIns="43575" rIns="87150" bIns="43575">
            <a:spAutoFit/>
          </a:bodyPr>
          <a:lstStyle>
            <a:lvl1pPr eaLnBrk="0" hangingPunct="0"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1pPr>
            <a:lvl2pPr marL="742950" indent="-285750" eaLnBrk="0" hangingPunct="0"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2pPr>
            <a:lvl3pPr marL="1143000" indent="-228600" eaLnBrk="0" hangingPunct="0"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3pPr>
            <a:lvl4pPr marL="1600200" indent="-228600" eaLnBrk="0" hangingPunct="0"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4pPr>
            <a:lvl5pPr marL="2057400" indent="-228600" eaLnBrk="0" hangingPunct="0"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9pPr>
          </a:lstStyle>
          <a:p>
            <a:pPr defTabSz="914339"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r>
              <a:rPr kumimoji="0" lang="zh-CN" altLang="en-US" sz="1300" dirty="0" smtClean="0">
                <a:solidFill>
                  <a:srgbClr val="FFFFFF"/>
                </a:solidFill>
                <a:latin typeface="Calibri" pitchFamily="34" charset="0"/>
                <a:ea typeface="华文中宋" pitchFamily="2" charset="-122"/>
                <a:cs typeface="Calibri" pitchFamily="34" charset="0"/>
              </a:rPr>
              <a:t>边框</a:t>
            </a:r>
          </a:p>
        </p:txBody>
      </p:sp>
      <p:sp>
        <p:nvSpPr>
          <p:cNvPr id="20" name="Text Box 34"/>
          <p:cNvSpPr txBox="1">
            <a:spLocks noChangeArrowheads="1"/>
          </p:cNvSpPr>
          <p:nvPr/>
        </p:nvSpPr>
        <p:spPr bwMode="auto">
          <a:xfrm>
            <a:off x="-1575206" y="1179515"/>
            <a:ext cx="1552982" cy="1088275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87150" tIns="43575" rIns="87150" bIns="43575">
            <a:spAutoFit/>
          </a:bodyPr>
          <a:lstStyle>
            <a:lvl1pPr eaLnBrk="0" hangingPunct="0"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1pPr>
            <a:lvl2pPr marL="742950" indent="-285750" eaLnBrk="0" hangingPunct="0"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2pPr>
            <a:lvl3pPr marL="1143000" indent="-228600" eaLnBrk="0" hangingPunct="0"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3pPr>
            <a:lvl4pPr marL="1600200" indent="-228600" eaLnBrk="0" hangingPunct="0"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4pPr>
            <a:lvl5pPr marL="2057400" indent="-228600" eaLnBrk="0" hangingPunct="0"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9pPr>
          </a:lstStyle>
          <a:p>
            <a:pPr algn="r" defTabSz="914339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zh-CN" altLang="en-US" sz="1300" dirty="0" smtClean="0">
                <a:solidFill>
                  <a:srgbClr val="FFFFFF"/>
                </a:solidFill>
                <a:latin typeface="Calibri" pitchFamily="34" charset="0"/>
                <a:ea typeface="华文中宋" pitchFamily="2" charset="-122"/>
                <a:cs typeface="Calibri" pitchFamily="34" charset="0"/>
              </a:rPr>
              <a:t>二级标题</a:t>
            </a:r>
            <a:r>
              <a:rPr kumimoji="0" lang="en-US" altLang="zh-CN" sz="1300" dirty="0" smtClean="0">
                <a:solidFill>
                  <a:srgbClr val="FFFFFF"/>
                </a:solidFill>
                <a:latin typeface="Calibri" pitchFamily="34" charset="0"/>
                <a:ea typeface="华文中宋" pitchFamily="2" charset="-122"/>
                <a:cs typeface="Calibri" pitchFamily="34" charset="0"/>
              </a:rPr>
              <a:t>/16-18</a:t>
            </a:r>
            <a:r>
              <a:rPr kumimoji="0" lang="zh-CN" altLang="en-US" sz="1300" dirty="0" smtClean="0">
                <a:solidFill>
                  <a:srgbClr val="FFFFFF"/>
                </a:solidFill>
                <a:latin typeface="Calibri" pitchFamily="34" charset="0"/>
                <a:ea typeface="华文中宋" pitchFamily="2" charset="-122"/>
                <a:cs typeface="Calibri" pitchFamily="34" charset="0"/>
              </a:rPr>
              <a:t>号</a:t>
            </a:r>
            <a:endParaRPr kumimoji="0" lang="en-US" altLang="zh-CN" sz="1300" dirty="0" smtClean="0">
              <a:solidFill>
                <a:srgbClr val="FFFFFF"/>
              </a:solidFill>
              <a:latin typeface="Calibri" pitchFamily="34" charset="0"/>
              <a:ea typeface="华文中宋" pitchFamily="2" charset="-122"/>
              <a:cs typeface="Calibri" pitchFamily="34" charset="0"/>
            </a:endParaRPr>
          </a:p>
          <a:p>
            <a:pPr algn="r" defTabSz="914339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zh-CN" altLang="en-US" sz="1300" dirty="0" smtClean="0">
                <a:solidFill>
                  <a:srgbClr val="FFFFFF"/>
                </a:solidFill>
                <a:latin typeface="Calibri" pitchFamily="34" charset="0"/>
                <a:ea typeface="华文中宋" pitchFamily="2" charset="-122"/>
                <a:cs typeface="Calibri" pitchFamily="34" charset="0"/>
              </a:rPr>
              <a:t>项目符号</a:t>
            </a:r>
            <a:endParaRPr kumimoji="0" lang="en-US" altLang="zh-CN" sz="1300" dirty="0" smtClean="0">
              <a:solidFill>
                <a:srgbClr val="FFFFFF"/>
              </a:solidFill>
              <a:latin typeface="Calibri" pitchFamily="34" charset="0"/>
              <a:ea typeface="华文中宋" pitchFamily="2" charset="-122"/>
              <a:cs typeface="Calibri" pitchFamily="34" charset="0"/>
            </a:endParaRPr>
          </a:p>
          <a:p>
            <a:pPr algn="r" defTabSz="914339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altLang="zh-CN" sz="1300" dirty="0" smtClean="0">
                <a:solidFill>
                  <a:srgbClr val="FFFFFF"/>
                </a:solidFill>
                <a:latin typeface="Calibri" pitchFamily="34" charset="0"/>
                <a:ea typeface="华文中宋" pitchFamily="2" charset="-122"/>
                <a:cs typeface="Calibri" pitchFamily="34" charset="0"/>
              </a:rPr>
              <a:t>Calibri/</a:t>
            </a:r>
            <a:r>
              <a:rPr kumimoji="0" lang="zh-CN" altLang="en-US" sz="1300" dirty="0" smtClean="0">
                <a:solidFill>
                  <a:srgbClr val="FFFFFF"/>
                </a:solidFill>
                <a:latin typeface="Calibri" pitchFamily="34" charset="0"/>
                <a:ea typeface="华文中宋" pitchFamily="2" charset="-122"/>
                <a:cs typeface="Calibri" pitchFamily="34" charset="0"/>
              </a:rPr>
              <a:t>红</a:t>
            </a:r>
            <a:r>
              <a:rPr kumimoji="0" lang="en-US" altLang="zh-CN" sz="1300" dirty="0" smtClean="0">
                <a:solidFill>
                  <a:srgbClr val="FFFFFF"/>
                </a:solidFill>
                <a:latin typeface="Calibri" pitchFamily="34" charset="0"/>
                <a:ea typeface="华文中宋" pitchFamily="2" charset="-122"/>
                <a:cs typeface="Calibri" pitchFamily="34" charset="0"/>
              </a:rPr>
              <a:t>(250,0,0)</a:t>
            </a:r>
          </a:p>
          <a:p>
            <a:pPr algn="r" defTabSz="914339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zh-CN" altLang="en-US" sz="1300" dirty="0" smtClean="0">
                <a:solidFill>
                  <a:srgbClr val="FFFFFF"/>
                </a:solidFill>
                <a:latin typeface="Calibri" pitchFamily="34" charset="0"/>
                <a:ea typeface="华文中宋" pitchFamily="2" charset="-122"/>
                <a:cs typeface="Calibri" pitchFamily="34" charset="0"/>
              </a:rPr>
              <a:t>文字</a:t>
            </a:r>
            <a:endParaRPr kumimoji="0" lang="en-US" altLang="zh-CN" sz="1300" dirty="0" smtClean="0">
              <a:solidFill>
                <a:srgbClr val="FFFFFF"/>
              </a:solidFill>
              <a:latin typeface="Calibri" pitchFamily="34" charset="0"/>
              <a:ea typeface="华文中宋" pitchFamily="2" charset="-122"/>
              <a:cs typeface="Calibri" pitchFamily="34" charset="0"/>
            </a:endParaRPr>
          </a:p>
          <a:p>
            <a:pPr algn="r" defTabSz="914339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zh-CN" altLang="en-US" sz="1300" dirty="0" smtClean="0">
                <a:solidFill>
                  <a:srgbClr val="FFFFFF"/>
                </a:solidFill>
                <a:latin typeface="Calibri" pitchFamily="34" charset="0"/>
                <a:ea typeface="华文中宋" pitchFamily="2" charset="-122"/>
                <a:cs typeface="Calibri" pitchFamily="34" charset="0"/>
              </a:rPr>
              <a:t>华文细黑</a:t>
            </a:r>
            <a:r>
              <a:rPr kumimoji="0" lang="en-US" altLang="zh-CN" sz="1300" dirty="0" smtClean="0">
                <a:solidFill>
                  <a:srgbClr val="FFFFFF"/>
                </a:solidFill>
                <a:latin typeface="Calibri" pitchFamily="34" charset="0"/>
                <a:ea typeface="华文中宋" pitchFamily="2" charset="-122"/>
                <a:cs typeface="Calibri" pitchFamily="34" charset="0"/>
              </a:rPr>
              <a:t>/</a:t>
            </a:r>
            <a:r>
              <a:rPr kumimoji="0" lang="zh-CN" altLang="en-US" sz="1300" dirty="0" smtClean="0">
                <a:solidFill>
                  <a:srgbClr val="FFFFFF"/>
                </a:solidFill>
                <a:latin typeface="Calibri" pitchFamily="34" charset="0"/>
                <a:ea typeface="华文中宋" pitchFamily="2" charset="-122"/>
                <a:cs typeface="Calibri" pitchFamily="34" charset="0"/>
              </a:rPr>
              <a:t>黑 </a:t>
            </a:r>
            <a:r>
              <a:rPr kumimoji="0" lang="en-US" altLang="zh-CN" sz="1300" dirty="0" smtClean="0">
                <a:solidFill>
                  <a:srgbClr val="FFFFFF"/>
                </a:solidFill>
                <a:latin typeface="Calibri" pitchFamily="34" charset="0"/>
                <a:ea typeface="华文中宋" pitchFamily="2" charset="-122"/>
                <a:cs typeface="Calibri" pitchFamily="34" charset="0"/>
              </a:rPr>
              <a:t>(0,0,0)</a:t>
            </a:r>
          </a:p>
        </p:txBody>
      </p:sp>
      <p:sp>
        <p:nvSpPr>
          <p:cNvPr id="21" name="Rectangle 68"/>
          <p:cNvSpPr>
            <a:spLocks noChangeArrowheads="1"/>
          </p:cNvSpPr>
          <p:nvPr/>
        </p:nvSpPr>
        <p:spPr bwMode="auto">
          <a:xfrm>
            <a:off x="9237663" y="3435356"/>
            <a:ext cx="144462" cy="327025"/>
          </a:xfrm>
          <a:prstGeom prst="rect">
            <a:avLst/>
          </a:prstGeom>
          <a:solidFill>
            <a:srgbClr val="CD0000"/>
          </a:solidFill>
          <a:ln w="12700" algn="ctr">
            <a:solidFill>
              <a:schemeClr val="bg1"/>
            </a:solidFill>
            <a:miter lim="800000"/>
            <a:headEnd/>
            <a:tailEnd/>
          </a:ln>
        </p:spPr>
        <p:txBody>
          <a:bodyPr lIns="87150" tIns="43575" rIns="87150" bIns="43575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912813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1300" smtClean="0">
              <a:solidFill>
                <a:srgbClr val="333399"/>
              </a:solidFill>
              <a:ea typeface="华文中宋" panose="0201060004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2" name="Rectangle 70"/>
          <p:cNvSpPr>
            <a:spLocks noChangeArrowheads="1"/>
          </p:cNvSpPr>
          <p:nvPr/>
        </p:nvSpPr>
        <p:spPr bwMode="auto">
          <a:xfrm>
            <a:off x="9237663" y="3794126"/>
            <a:ext cx="144462" cy="328613"/>
          </a:xfrm>
          <a:prstGeom prst="rect">
            <a:avLst/>
          </a:prstGeom>
          <a:solidFill>
            <a:srgbClr val="004B69"/>
          </a:solidFill>
          <a:ln w="12700" algn="ctr">
            <a:solidFill>
              <a:schemeClr val="bg1"/>
            </a:solidFill>
            <a:miter lim="800000"/>
            <a:headEnd/>
            <a:tailEnd/>
          </a:ln>
        </p:spPr>
        <p:txBody>
          <a:bodyPr lIns="87150" tIns="43575" rIns="87150" bIns="43575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912813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1300" smtClean="0">
              <a:solidFill>
                <a:srgbClr val="333399"/>
              </a:solidFill>
              <a:ea typeface="华文中宋" panose="0201060004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3" name="Text Box 71"/>
          <p:cNvSpPr txBox="1">
            <a:spLocks noChangeArrowheads="1"/>
          </p:cNvSpPr>
          <p:nvPr/>
        </p:nvSpPr>
        <p:spPr bwMode="auto">
          <a:xfrm>
            <a:off x="9380541" y="3462339"/>
            <a:ext cx="1235075" cy="288925"/>
          </a:xfrm>
          <a:prstGeom prst="rect">
            <a:avLst/>
          </a:prstGeom>
          <a:noFill/>
          <a:ln>
            <a:noFill/>
          </a:ln>
          <a:extLst/>
        </p:spPr>
        <p:txBody>
          <a:bodyPr lIns="87150" tIns="43575" rIns="87150" bIns="43575">
            <a:spAutoFit/>
          </a:bodyPr>
          <a:lstStyle>
            <a:lvl1pPr eaLnBrk="0" hangingPunct="0"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1pPr>
            <a:lvl2pPr marL="742950" indent="-285750" eaLnBrk="0" hangingPunct="0"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2pPr>
            <a:lvl3pPr marL="1143000" indent="-228600" eaLnBrk="0" hangingPunct="0"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3pPr>
            <a:lvl4pPr marL="1600200" indent="-228600" eaLnBrk="0" hangingPunct="0"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4pPr>
            <a:lvl5pPr marL="2057400" indent="-228600" eaLnBrk="0" hangingPunct="0"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9pPr>
          </a:lstStyle>
          <a:p>
            <a:pPr defTabSz="914339"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r>
              <a:rPr kumimoji="0" lang="en-US" altLang="zh-CN" sz="1300" dirty="0" smtClean="0">
                <a:solidFill>
                  <a:srgbClr val="FFFFFF"/>
                </a:solidFill>
                <a:latin typeface="Calibri" pitchFamily="34" charset="0"/>
                <a:ea typeface="华文中宋" pitchFamily="2" charset="-122"/>
                <a:cs typeface="Calibri" pitchFamily="34" charset="0"/>
              </a:rPr>
              <a:t>205,0,0</a:t>
            </a:r>
          </a:p>
        </p:txBody>
      </p:sp>
      <p:sp>
        <p:nvSpPr>
          <p:cNvPr id="24" name="Text Box 73"/>
          <p:cNvSpPr txBox="1">
            <a:spLocks noChangeArrowheads="1"/>
          </p:cNvSpPr>
          <p:nvPr/>
        </p:nvSpPr>
        <p:spPr bwMode="auto">
          <a:xfrm>
            <a:off x="9380538" y="3787778"/>
            <a:ext cx="1452562" cy="288925"/>
          </a:xfrm>
          <a:prstGeom prst="rect">
            <a:avLst/>
          </a:prstGeom>
          <a:noFill/>
          <a:ln>
            <a:noFill/>
          </a:ln>
          <a:extLst/>
        </p:spPr>
        <p:txBody>
          <a:bodyPr lIns="87150" tIns="43575" rIns="87150" bIns="43575">
            <a:spAutoFit/>
          </a:bodyPr>
          <a:lstStyle>
            <a:lvl1pPr eaLnBrk="0" hangingPunct="0"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1pPr>
            <a:lvl2pPr marL="742950" indent="-285750" eaLnBrk="0" hangingPunct="0"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2pPr>
            <a:lvl3pPr marL="1143000" indent="-228600" eaLnBrk="0" hangingPunct="0"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3pPr>
            <a:lvl4pPr marL="1600200" indent="-228600" eaLnBrk="0" hangingPunct="0"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4pPr>
            <a:lvl5pPr marL="2057400" indent="-228600" eaLnBrk="0" hangingPunct="0"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9pPr>
          </a:lstStyle>
          <a:p>
            <a:pPr defTabSz="914339"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r>
              <a:rPr kumimoji="0" lang="en-US" altLang="zh-CN" sz="1300" dirty="0" smtClean="0">
                <a:solidFill>
                  <a:srgbClr val="FFFFFF"/>
                </a:solidFill>
                <a:latin typeface="Calibri" pitchFamily="34" charset="0"/>
                <a:ea typeface="华文中宋" pitchFamily="2" charset="-122"/>
                <a:cs typeface="Calibri" pitchFamily="34" charset="0"/>
              </a:rPr>
              <a:t>0,75,105</a:t>
            </a:r>
          </a:p>
        </p:txBody>
      </p:sp>
      <p:sp>
        <p:nvSpPr>
          <p:cNvPr id="25" name="Text Box 120"/>
          <p:cNvSpPr txBox="1">
            <a:spLocks noChangeArrowheads="1"/>
          </p:cNvSpPr>
          <p:nvPr/>
        </p:nvSpPr>
        <p:spPr bwMode="auto">
          <a:xfrm>
            <a:off x="9240838" y="3168650"/>
            <a:ext cx="1116012" cy="287338"/>
          </a:xfrm>
          <a:prstGeom prst="rect">
            <a:avLst/>
          </a:prstGeom>
          <a:noFill/>
          <a:ln>
            <a:noFill/>
          </a:ln>
          <a:extLst/>
        </p:spPr>
        <p:txBody>
          <a:bodyPr lIns="87150" tIns="43575" rIns="87150" bIns="43575">
            <a:spAutoFit/>
          </a:bodyPr>
          <a:lstStyle>
            <a:lvl1pPr eaLnBrk="0" hangingPunct="0"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1pPr>
            <a:lvl2pPr marL="742950" indent="-285750" eaLnBrk="0" hangingPunct="0"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2pPr>
            <a:lvl3pPr marL="1143000" indent="-228600" eaLnBrk="0" hangingPunct="0"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3pPr>
            <a:lvl4pPr marL="1600200" indent="-228600" eaLnBrk="0" hangingPunct="0"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4pPr>
            <a:lvl5pPr marL="2057400" indent="-228600" eaLnBrk="0" hangingPunct="0"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9pPr>
          </a:lstStyle>
          <a:p>
            <a:pPr defTabSz="914339"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r>
              <a:rPr kumimoji="0" lang="zh-CN" altLang="en-US" sz="1300" dirty="0" smtClean="0">
                <a:solidFill>
                  <a:srgbClr val="FFFFFF"/>
                </a:solidFill>
                <a:latin typeface="Calibri" pitchFamily="34" charset="0"/>
                <a:ea typeface="华文中宋" pitchFamily="2" charset="-122"/>
                <a:cs typeface="Calibri" pitchFamily="34" charset="0"/>
              </a:rPr>
              <a:t>图表配色</a:t>
            </a:r>
            <a:r>
              <a:rPr kumimoji="0" lang="en-US" altLang="zh-CN" sz="1300" dirty="0" smtClean="0">
                <a:solidFill>
                  <a:srgbClr val="FFFFFF"/>
                </a:solidFill>
                <a:latin typeface="Calibri" pitchFamily="34" charset="0"/>
                <a:ea typeface="华文中宋" pitchFamily="2" charset="-122"/>
                <a:cs typeface="Calibri" pitchFamily="34" charset="0"/>
              </a:rPr>
              <a:t>B</a:t>
            </a:r>
            <a:endParaRPr kumimoji="0" lang="zh-CN" altLang="en-US" sz="1300" dirty="0" smtClean="0">
              <a:solidFill>
                <a:srgbClr val="FFFFFF"/>
              </a:solidFill>
              <a:latin typeface="Calibri" pitchFamily="34" charset="0"/>
              <a:ea typeface="华文中宋" pitchFamily="2" charset="-122"/>
              <a:cs typeface="Calibri" pitchFamily="34" charset="0"/>
            </a:endParaRPr>
          </a:p>
        </p:txBody>
      </p:sp>
      <p:sp>
        <p:nvSpPr>
          <p:cNvPr id="27" name="Text Box 111"/>
          <p:cNvSpPr txBox="1">
            <a:spLocks noChangeArrowheads="1"/>
          </p:cNvSpPr>
          <p:nvPr/>
        </p:nvSpPr>
        <p:spPr bwMode="auto">
          <a:xfrm>
            <a:off x="9380541" y="5976944"/>
            <a:ext cx="1235075" cy="288925"/>
          </a:xfrm>
          <a:prstGeom prst="rect">
            <a:avLst/>
          </a:prstGeom>
          <a:noFill/>
          <a:ln>
            <a:noFill/>
          </a:ln>
          <a:extLst/>
        </p:spPr>
        <p:txBody>
          <a:bodyPr lIns="87150" tIns="43575" rIns="87150" bIns="43575">
            <a:spAutoFit/>
          </a:bodyPr>
          <a:lstStyle>
            <a:lvl1pPr eaLnBrk="0" hangingPunct="0"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1pPr>
            <a:lvl2pPr marL="742950" indent="-285750" eaLnBrk="0" hangingPunct="0"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2pPr>
            <a:lvl3pPr marL="1143000" indent="-228600" eaLnBrk="0" hangingPunct="0"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3pPr>
            <a:lvl4pPr marL="1600200" indent="-228600" eaLnBrk="0" hangingPunct="0"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4pPr>
            <a:lvl5pPr marL="2057400" indent="-228600" eaLnBrk="0" hangingPunct="0"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9pPr>
          </a:lstStyle>
          <a:p>
            <a:pPr defTabSz="914339"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r>
              <a:rPr kumimoji="0" lang="en-US" altLang="zh-CN" sz="1300" dirty="0" smtClean="0">
                <a:solidFill>
                  <a:srgbClr val="FFFFFF"/>
                </a:solidFill>
                <a:latin typeface="Calibri" pitchFamily="34" charset="0"/>
                <a:ea typeface="华文中宋" pitchFamily="2" charset="-122"/>
                <a:cs typeface="Calibri" pitchFamily="34" charset="0"/>
              </a:rPr>
              <a:t>255,190,0</a:t>
            </a:r>
          </a:p>
        </p:txBody>
      </p:sp>
      <p:sp>
        <p:nvSpPr>
          <p:cNvPr id="28" name="Rectangle 112"/>
          <p:cNvSpPr>
            <a:spLocks noChangeArrowheads="1"/>
          </p:cNvSpPr>
          <p:nvPr/>
        </p:nvSpPr>
        <p:spPr bwMode="auto">
          <a:xfrm>
            <a:off x="9237663" y="5969006"/>
            <a:ext cx="144462" cy="327025"/>
          </a:xfrm>
          <a:prstGeom prst="rect">
            <a:avLst/>
          </a:prstGeom>
          <a:solidFill>
            <a:srgbClr val="FFBE00"/>
          </a:solidFill>
          <a:ln w="12700" algn="ctr">
            <a:solidFill>
              <a:schemeClr val="bg1"/>
            </a:solidFill>
            <a:miter lim="800000"/>
            <a:headEnd/>
            <a:tailEnd/>
          </a:ln>
        </p:spPr>
        <p:txBody>
          <a:bodyPr lIns="87150" tIns="43575" rIns="87150" bIns="43575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912813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1300" smtClean="0">
              <a:solidFill>
                <a:srgbClr val="333399"/>
              </a:solidFill>
              <a:ea typeface="华文中宋" panose="0201060004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029" y="273902"/>
            <a:ext cx="6832600" cy="666750"/>
          </a:xfrm>
          <a:prstGeom prst="rect">
            <a:avLst/>
          </a:prstGeom>
        </p:spPr>
        <p:txBody>
          <a:bodyPr lIns="87273" tIns="43637" rIns="87273" bIns="43637" anchor="ctr"/>
          <a:lstStyle>
            <a:lvl1pPr>
              <a:defRPr sz="2300" baseline="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Calibri" pitchFamily="34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26" name="内容占位符 25"/>
          <p:cNvSpPr>
            <a:spLocks noGrp="1"/>
          </p:cNvSpPr>
          <p:nvPr>
            <p:ph sz="quarter" idx="11"/>
          </p:nvPr>
        </p:nvSpPr>
        <p:spPr>
          <a:xfrm>
            <a:off x="73029" y="1058485"/>
            <a:ext cx="8870236" cy="914400"/>
          </a:xfrm>
          <a:prstGeom prst="rect">
            <a:avLst/>
          </a:prstGeom>
        </p:spPr>
        <p:txBody>
          <a:bodyPr lIns="87273" tIns="43637" rIns="87273" bIns="43637"/>
          <a:lstStyle>
            <a:lvl1pPr marL="252674" indent="-252674">
              <a:lnSpc>
                <a:spcPct val="120000"/>
              </a:lnSpc>
              <a:spcAft>
                <a:spcPts val="573"/>
              </a:spcAft>
              <a:defRPr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Calibri" pitchFamily="34" charset="0"/>
              </a:defRPr>
            </a:lvl1pPr>
            <a:lvl2pPr marL="682373" indent="-246624">
              <a:lnSpc>
                <a:spcPct val="120000"/>
              </a:lnSpc>
              <a:spcAft>
                <a:spcPts val="573"/>
              </a:spcAft>
              <a:defRPr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Calibri" pitchFamily="34" charset="0"/>
              </a:defRPr>
            </a:lvl2pPr>
            <a:lvl3pPr marL="1022803" indent="-151303">
              <a:lnSpc>
                <a:spcPct val="120000"/>
              </a:lnSpc>
              <a:spcAft>
                <a:spcPts val="573"/>
              </a:spcAft>
              <a:defRPr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Calibri" pitchFamily="34" charset="0"/>
              </a:defRPr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29" name="灯片编号占位符 5"/>
          <p:cNvSpPr>
            <a:spLocks noGrp="1" noChangeAspect="1"/>
          </p:cNvSpPr>
          <p:nvPr>
            <p:ph type="sldNum" sz="quarter" idx="12"/>
          </p:nvPr>
        </p:nvSpPr>
        <p:spPr>
          <a:xfrm>
            <a:off x="8269291" y="6421444"/>
            <a:ext cx="460375" cy="365125"/>
          </a:xfrm>
          <a:prstGeom prst="rect">
            <a:avLst/>
          </a:prstGeom>
        </p:spPr>
        <p:txBody>
          <a:bodyPr vert="horz" wrap="none" lIns="87273" tIns="43637" rIns="87273" bIns="43637" numCol="1" anchor="ctr" anchorCtr="0" compatLnSpc="1">
            <a:prstTxWarp prst="textNoShape">
              <a:avLst/>
            </a:prstTxWarp>
          </a:bodyPr>
          <a:lstStyle>
            <a:lvl1pPr defTabSz="912813" eaLnBrk="1" hangingPunct="1">
              <a:buClr>
                <a:srgbClr val="C00000"/>
              </a:buClr>
              <a:buSzPct val="80000"/>
              <a:buFont typeface="Wingdings" pitchFamily="2" charset="2"/>
              <a:buNone/>
              <a:defRPr kumimoji="1" sz="1300">
                <a:solidFill>
                  <a:srgbClr val="000000"/>
                </a:solidFill>
                <a:latin typeface="Tahoma" pitchFamily="34" charset="0"/>
                <a:ea typeface="华文楷体" pitchFamily="2" charset="-122"/>
                <a:cs typeface="Tahoma" pitchFamily="34" charset="0"/>
              </a:defRPr>
            </a:lvl1pPr>
          </a:lstStyle>
          <a:p>
            <a:pPr>
              <a:defRPr/>
            </a:pPr>
            <a:fld id="{C849F489-359D-44BF-BF41-E8466181FACA}" type="slidenum">
              <a:rPr lang="en-US" altLang="zh-CN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7354940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110" indent="0" algn="ctr">
              <a:buNone/>
              <a:defRPr/>
            </a:lvl2pPr>
            <a:lvl3pPr marL="914219" indent="0" algn="ctr">
              <a:buNone/>
              <a:defRPr/>
            </a:lvl3pPr>
            <a:lvl4pPr marL="1371330" indent="0" algn="ctr">
              <a:buNone/>
              <a:defRPr/>
            </a:lvl4pPr>
            <a:lvl5pPr marL="1828439" indent="0" algn="ctr">
              <a:buNone/>
              <a:defRPr/>
            </a:lvl5pPr>
            <a:lvl6pPr marL="2285548" indent="0" algn="ctr">
              <a:buNone/>
              <a:defRPr/>
            </a:lvl6pPr>
            <a:lvl7pPr marL="2742658" indent="0" algn="ctr">
              <a:buNone/>
              <a:defRPr/>
            </a:lvl7pPr>
            <a:lvl8pPr marL="3199767" indent="0" algn="ctr">
              <a:buNone/>
              <a:defRPr/>
            </a:lvl8pPr>
            <a:lvl9pPr marL="3656878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7771274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055" descr="色条 拷贝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00188"/>
            <a:ext cx="9144000" cy="370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0"/>
          <p:cNvSpPr>
            <a:spLocks noGrp="1" noChangeArrowheads="1"/>
          </p:cNvSpPr>
          <p:nvPr>
            <p:ph type="title"/>
          </p:nvPr>
        </p:nvSpPr>
        <p:spPr bwMode="auto">
          <a:xfrm>
            <a:off x="683569" y="2924951"/>
            <a:ext cx="7848872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>
            <a:lvl1pPr algn="ctr">
              <a:defRPr sz="4800">
                <a:latin typeface="华文中宋" pitchFamily="2" charset="-122"/>
                <a:ea typeface="华文中宋" pitchFamily="2" charset="-122"/>
              </a:defRPr>
            </a:lvl1pPr>
          </a:lstStyle>
          <a:p>
            <a:pPr lvl="0"/>
            <a:r>
              <a:rPr lang="zh-CN" altLang="en-US" smtClean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731448944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DF96FD-FD0D-48CD-B818-41602EA3575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235287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2C7B79-EA46-4ECD-8A00-90DD6840DC4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523646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055" descr="色条 拷贝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00188"/>
            <a:ext cx="9144000" cy="370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0"/>
          <p:cNvSpPr>
            <a:spLocks noGrp="1" noChangeArrowheads="1"/>
          </p:cNvSpPr>
          <p:nvPr>
            <p:ph type="title"/>
          </p:nvPr>
        </p:nvSpPr>
        <p:spPr bwMode="auto">
          <a:xfrm>
            <a:off x="1908179" y="2924182"/>
            <a:ext cx="5357813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947889723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BE0716-F30E-4060-9D41-495BC1BB798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7561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8470903" y="6592894"/>
            <a:ext cx="658813" cy="261937"/>
          </a:xfrm>
        </p:spPr>
        <p:txBody>
          <a:bodyPr/>
          <a:lstStyle>
            <a:lvl1pPr algn="ctr"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 altLang="zh-CN"/>
              <a:t>-</a:t>
            </a:r>
            <a:fld id="{46BF3EBF-DBA4-4606-A045-D4E44D7605EC}" type="slidenum">
              <a:rPr lang="zh-CN" altLang="en-US"/>
              <a:pPr>
                <a:defRPr/>
              </a:pPr>
              <a:t>‹#›</a:t>
            </a:fld>
            <a:r>
              <a:rPr lang="en-US" altLang="zh-CN"/>
              <a:t>-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7794679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4A8186-B5BD-4046-8DD6-9C8C42BCCA2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044982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lIns="91410" tIns="45704" rIns="91410" bIns="45704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1" y="6356358"/>
            <a:ext cx="2133600" cy="365125"/>
          </a:xfrm>
          <a:prstGeom prst="rect">
            <a:avLst/>
          </a:prstGeom>
        </p:spPr>
        <p:txBody>
          <a:bodyPr lIns="91410" tIns="45704" rIns="91410" bIns="45704"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FD5741D-1576-48C8-BB9C-4602E4C1C93D}" type="datetime1">
              <a:rPr lang="zh-CN" altLang="en-US" smtClean="0">
                <a:solidFill>
                  <a:prstClr val="black"/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2017/9/20</a:t>
            </a:fld>
            <a:endParaRPr lang="zh-CN" alt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8"/>
            <a:ext cx="2895600" cy="365125"/>
          </a:xfrm>
          <a:prstGeom prst="rect">
            <a:avLst/>
          </a:prstGeom>
        </p:spPr>
        <p:txBody>
          <a:bodyPr lIns="91410" tIns="45704" rIns="91410" bIns="45704"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269026" y="6421545"/>
            <a:ext cx="460204" cy="365040"/>
          </a:xfrm>
          <a:prstGeom prst="rect">
            <a:avLst/>
          </a:prstGeom>
        </p:spPr>
        <p:txBody>
          <a:bodyPr lIns="91410" tIns="45704" rIns="91410" bIns="45704"/>
          <a:lstStyle>
            <a:lvl1pPr>
              <a:defRPr/>
            </a:lvl1pPr>
          </a:lstStyle>
          <a:p>
            <a:fld id="{1DF9D219-8D58-45F1-AC89-F99551BF04C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145743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4"/>
          <p:cNvSpPr txBox="1">
            <a:spLocks noChangeArrowheads="1"/>
          </p:cNvSpPr>
          <p:nvPr/>
        </p:nvSpPr>
        <p:spPr bwMode="auto">
          <a:xfrm>
            <a:off x="-1575206" y="-26988"/>
            <a:ext cx="1552982" cy="1088275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87150" tIns="43575" rIns="87150" bIns="43575">
            <a:spAutoFit/>
          </a:bodyPr>
          <a:lstStyle>
            <a:lvl1pPr eaLnBrk="0" hangingPunct="0"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1pPr>
            <a:lvl2pPr marL="742950" indent="-285750" eaLnBrk="0" hangingPunct="0"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2pPr>
            <a:lvl3pPr marL="1143000" indent="-228600" eaLnBrk="0" hangingPunct="0"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3pPr>
            <a:lvl4pPr marL="1600200" indent="-228600" eaLnBrk="0" hangingPunct="0"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4pPr>
            <a:lvl5pPr marL="2057400" indent="-228600" eaLnBrk="0" hangingPunct="0"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9pPr>
          </a:lstStyle>
          <a:p>
            <a:pPr algn="r" defTabSz="914339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zh-CN" altLang="en-US" sz="1300" dirty="0" smtClean="0">
                <a:solidFill>
                  <a:srgbClr val="FFFFFF"/>
                </a:solidFill>
                <a:latin typeface="Calibri" pitchFamily="34" charset="0"/>
                <a:ea typeface="华文中宋" pitchFamily="2" charset="-122"/>
                <a:cs typeface="Calibri" pitchFamily="34" charset="0"/>
              </a:rPr>
              <a:t>一级标题</a:t>
            </a:r>
            <a:r>
              <a:rPr kumimoji="0" lang="en-US" altLang="zh-CN" sz="1300" dirty="0" smtClean="0">
                <a:solidFill>
                  <a:srgbClr val="FFFFFF"/>
                </a:solidFill>
                <a:latin typeface="Calibri" pitchFamily="34" charset="0"/>
                <a:ea typeface="华文中宋" pitchFamily="2" charset="-122"/>
                <a:cs typeface="Calibri" pitchFamily="34" charset="0"/>
              </a:rPr>
              <a:t>/24</a:t>
            </a:r>
            <a:r>
              <a:rPr kumimoji="0" lang="zh-CN" altLang="en-US" sz="1300" dirty="0" smtClean="0">
                <a:solidFill>
                  <a:srgbClr val="FFFFFF"/>
                </a:solidFill>
                <a:latin typeface="Calibri" pitchFamily="34" charset="0"/>
                <a:ea typeface="华文中宋" pitchFamily="2" charset="-122"/>
                <a:cs typeface="Calibri" pitchFamily="34" charset="0"/>
              </a:rPr>
              <a:t>号</a:t>
            </a:r>
          </a:p>
          <a:p>
            <a:pPr algn="r" defTabSz="914339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zh-CN" altLang="en-US" sz="1300" dirty="0" smtClean="0">
                <a:solidFill>
                  <a:srgbClr val="FFFFFF"/>
                </a:solidFill>
                <a:latin typeface="Calibri" pitchFamily="34" charset="0"/>
                <a:ea typeface="华文中宋" pitchFamily="2" charset="-122"/>
                <a:cs typeface="Calibri" pitchFamily="34" charset="0"/>
              </a:rPr>
              <a:t>编号</a:t>
            </a:r>
            <a:endParaRPr kumimoji="0" lang="en-US" altLang="zh-CN" sz="1300" dirty="0" smtClean="0">
              <a:solidFill>
                <a:srgbClr val="FFFFFF"/>
              </a:solidFill>
              <a:latin typeface="Calibri" pitchFamily="34" charset="0"/>
              <a:ea typeface="华文中宋" pitchFamily="2" charset="-122"/>
              <a:cs typeface="Calibri" pitchFamily="34" charset="0"/>
            </a:endParaRPr>
          </a:p>
          <a:p>
            <a:pPr algn="r" defTabSz="914339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altLang="zh-CN" sz="1300" dirty="0" smtClean="0">
                <a:solidFill>
                  <a:srgbClr val="FFFFFF"/>
                </a:solidFill>
                <a:latin typeface="Calibri" pitchFamily="34" charset="0"/>
                <a:ea typeface="华文中宋" pitchFamily="2" charset="-122"/>
                <a:cs typeface="Calibri" pitchFamily="34" charset="0"/>
              </a:rPr>
              <a:t>Calibri/</a:t>
            </a:r>
            <a:r>
              <a:rPr kumimoji="0" lang="zh-CN" altLang="en-US" sz="1300" dirty="0" smtClean="0">
                <a:solidFill>
                  <a:srgbClr val="FFFFFF"/>
                </a:solidFill>
                <a:latin typeface="Calibri" pitchFamily="34" charset="0"/>
                <a:ea typeface="华文中宋" pitchFamily="2" charset="-122"/>
                <a:cs typeface="Calibri" pitchFamily="34" charset="0"/>
              </a:rPr>
              <a:t>红</a:t>
            </a:r>
            <a:r>
              <a:rPr kumimoji="0" lang="en-US" altLang="zh-CN" sz="1300" dirty="0" smtClean="0">
                <a:solidFill>
                  <a:srgbClr val="FFFFFF"/>
                </a:solidFill>
                <a:latin typeface="Calibri" pitchFamily="34" charset="0"/>
                <a:ea typeface="华文中宋" pitchFamily="2" charset="-122"/>
                <a:cs typeface="Calibri" pitchFamily="34" charset="0"/>
              </a:rPr>
              <a:t>(250,0,0)</a:t>
            </a:r>
          </a:p>
          <a:p>
            <a:pPr algn="r" defTabSz="914339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zh-CN" altLang="en-US" sz="1300" dirty="0" smtClean="0">
                <a:solidFill>
                  <a:srgbClr val="FFFFFF"/>
                </a:solidFill>
                <a:latin typeface="Calibri" pitchFamily="34" charset="0"/>
                <a:ea typeface="华文中宋" pitchFamily="2" charset="-122"/>
                <a:cs typeface="Calibri" pitchFamily="34" charset="0"/>
              </a:rPr>
              <a:t>文字</a:t>
            </a:r>
            <a:endParaRPr kumimoji="0" lang="en-US" altLang="zh-CN" sz="1300" dirty="0" smtClean="0">
              <a:solidFill>
                <a:srgbClr val="FFFFFF"/>
              </a:solidFill>
              <a:latin typeface="Calibri" pitchFamily="34" charset="0"/>
              <a:ea typeface="华文中宋" pitchFamily="2" charset="-122"/>
              <a:cs typeface="Calibri" pitchFamily="34" charset="0"/>
            </a:endParaRPr>
          </a:p>
          <a:p>
            <a:pPr algn="r" defTabSz="914339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zh-CN" altLang="en-US" sz="1300" dirty="0" smtClean="0">
                <a:solidFill>
                  <a:srgbClr val="FFFFFF"/>
                </a:solidFill>
                <a:latin typeface="Calibri" pitchFamily="34" charset="0"/>
                <a:ea typeface="华文中宋" pitchFamily="2" charset="-122"/>
                <a:cs typeface="Calibri" pitchFamily="34" charset="0"/>
              </a:rPr>
              <a:t>华文细黑</a:t>
            </a:r>
            <a:r>
              <a:rPr kumimoji="0" lang="en-US" altLang="zh-CN" sz="1300" dirty="0" smtClean="0">
                <a:solidFill>
                  <a:srgbClr val="FFFFFF"/>
                </a:solidFill>
                <a:latin typeface="Calibri" pitchFamily="34" charset="0"/>
                <a:ea typeface="华文中宋" pitchFamily="2" charset="-122"/>
                <a:cs typeface="Calibri" pitchFamily="34" charset="0"/>
              </a:rPr>
              <a:t>/</a:t>
            </a:r>
            <a:r>
              <a:rPr kumimoji="0" lang="zh-CN" altLang="en-US" sz="1300" dirty="0" smtClean="0">
                <a:solidFill>
                  <a:srgbClr val="FFFFFF"/>
                </a:solidFill>
                <a:latin typeface="Calibri" pitchFamily="34" charset="0"/>
                <a:ea typeface="华文中宋" pitchFamily="2" charset="-122"/>
                <a:cs typeface="Calibri" pitchFamily="34" charset="0"/>
              </a:rPr>
              <a:t>黑 </a:t>
            </a:r>
            <a:r>
              <a:rPr kumimoji="0" lang="en-US" altLang="zh-CN" sz="1300" dirty="0" smtClean="0">
                <a:solidFill>
                  <a:srgbClr val="FFFFFF"/>
                </a:solidFill>
                <a:latin typeface="Calibri" pitchFamily="34" charset="0"/>
                <a:ea typeface="华文中宋" pitchFamily="2" charset="-122"/>
                <a:cs typeface="Calibri" pitchFamily="34" charset="0"/>
              </a:rPr>
              <a:t>(0,0,0)</a:t>
            </a:r>
          </a:p>
        </p:txBody>
      </p:sp>
      <p:sp>
        <p:nvSpPr>
          <p:cNvPr id="5" name="Text Box 35"/>
          <p:cNvSpPr txBox="1">
            <a:spLocks noChangeArrowheads="1"/>
          </p:cNvSpPr>
          <p:nvPr/>
        </p:nvSpPr>
        <p:spPr bwMode="auto">
          <a:xfrm>
            <a:off x="-1358802" y="3127376"/>
            <a:ext cx="1336576" cy="128833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87150" tIns="43575" rIns="87150" bIns="43575">
            <a:spAutoFit/>
          </a:bodyPr>
          <a:lstStyle>
            <a:lvl1pPr eaLnBrk="0" hangingPunct="0"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1pPr>
            <a:lvl2pPr marL="742950" indent="-285750" eaLnBrk="0" hangingPunct="0"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2pPr>
            <a:lvl3pPr marL="1143000" indent="-228600" eaLnBrk="0" hangingPunct="0"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3pPr>
            <a:lvl4pPr marL="1600200" indent="-228600" eaLnBrk="0" hangingPunct="0"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4pPr>
            <a:lvl5pPr marL="2057400" indent="-228600" eaLnBrk="0" hangingPunct="0"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9pPr>
          </a:lstStyle>
          <a:p>
            <a:pPr algn="r" defTabSz="914339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zh-CN" altLang="en-US" sz="1300" dirty="0" smtClean="0">
                <a:solidFill>
                  <a:srgbClr val="FFFFFF"/>
                </a:solidFill>
                <a:latin typeface="Calibri" pitchFamily="34" charset="0"/>
                <a:ea typeface="华文中宋" pitchFamily="2" charset="-122"/>
                <a:cs typeface="Calibri" pitchFamily="34" charset="0"/>
              </a:rPr>
              <a:t>正文</a:t>
            </a:r>
          </a:p>
          <a:p>
            <a:pPr algn="r" defTabSz="914339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zh-CN" altLang="en-US" sz="1300" dirty="0" smtClean="0">
                <a:solidFill>
                  <a:srgbClr val="FFFFFF"/>
                </a:solidFill>
                <a:latin typeface="Calibri" pitchFamily="34" charset="0"/>
                <a:ea typeface="华文中宋" pitchFamily="2" charset="-122"/>
                <a:cs typeface="Calibri" pitchFamily="34" charset="0"/>
              </a:rPr>
              <a:t>华文细黑</a:t>
            </a:r>
            <a:r>
              <a:rPr kumimoji="0" lang="en-US" altLang="zh-CN" sz="1300" dirty="0" smtClean="0">
                <a:solidFill>
                  <a:srgbClr val="FFFFFF"/>
                </a:solidFill>
                <a:latin typeface="Calibri" pitchFamily="34" charset="0"/>
                <a:ea typeface="华文中宋" pitchFamily="2" charset="-122"/>
                <a:cs typeface="Calibri" pitchFamily="34" charset="0"/>
              </a:rPr>
              <a:t>/Calibri</a:t>
            </a:r>
          </a:p>
          <a:p>
            <a:pPr algn="r" defTabSz="914339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zh-CN" altLang="en-US" sz="1300" dirty="0" smtClean="0">
                <a:solidFill>
                  <a:srgbClr val="FFFFFF"/>
                </a:solidFill>
                <a:latin typeface="Calibri" pitchFamily="34" charset="0"/>
                <a:ea typeface="华文中宋" pitchFamily="2" charset="-122"/>
                <a:cs typeface="Calibri" pitchFamily="34" charset="0"/>
              </a:rPr>
              <a:t>辅助</a:t>
            </a:r>
            <a:endParaRPr kumimoji="0" lang="en-US" altLang="zh-CN" sz="1300" dirty="0" smtClean="0">
              <a:solidFill>
                <a:srgbClr val="FFFFFF"/>
              </a:solidFill>
              <a:latin typeface="Calibri" pitchFamily="34" charset="0"/>
              <a:ea typeface="华文中宋" pitchFamily="2" charset="-122"/>
              <a:cs typeface="Calibri" pitchFamily="34" charset="0"/>
            </a:endParaRPr>
          </a:p>
          <a:p>
            <a:pPr algn="r" defTabSz="914339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zh-CN" altLang="en-US" sz="1300" dirty="0" smtClean="0">
                <a:solidFill>
                  <a:srgbClr val="FFFFFF"/>
                </a:solidFill>
                <a:latin typeface="华文楷体" pitchFamily="2" charset="-122"/>
                <a:ea typeface="华文楷体" pitchFamily="2" charset="-122"/>
                <a:cs typeface="Calibri" pitchFamily="34" charset="0"/>
              </a:rPr>
              <a:t>华文楷体</a:t>
            </a:r>
            <a:r>
              <a:rPr kumimoji="0" lang="en-US" altLang="zh-CN" sz="1300" dirty="0" smtClean="0">
                <a:solidFill>
                  <a:srgbClr val="FFFFFF"/>
                </a:solidFill>
                <a:latin typeface="Calibri" pitchFamily="34" charset="0"/>
                <a:ea typeface="华文中宋" pitchFamily="2" charset="-122"/>
                <a:cs typeface="Calibri" pitchFamily="34" charset="0"/>
              </a:rPr>
              <a:t>/Calibri</a:t>
            </a:r>
          </a:p>
          <a:p>
            <a:pPr algn="r" defTabSz="914339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zh-CN" altLang="en-US" sz="1300" dirty="0" smtClean="0">
                <a:solidFill>
                  <a:srgbClr val="FFFFFF"/>
                </a:solidFill>
                <a:latin typeface="Calibri" pitchFamily="34" charset="0"/>
                <a:ea typeface="华文中宋" pitchFamily="2" charset="-122"/>
                <a:cs typeface="Calibri" pitchFamily="34" charset="0"/>
              </a:rPr>
              <a:t>黑</a:t>
            </a:r>
            <a:r>
              <a:rPr kumimoji="0" lang="en-US" altLang="zh-CN" sz="1300" dirty="0" smtClean="0">
                <a:solidFill>
                  <a:srgbClr val="FFFFFF"/>
                </a:solidFill>
                <a:latin typeface="Calibri" pitchFamily="34" charset="0"/>
                <a:ea typeface="华文中宋" pitchFamily="2" charset="-122"/>
                <a:cs typeface="Calibri" pitchFamily="34" charset="0"/>
              </a:rPr>
              <a:t>(0,0,0)</a:t>
            </a:r>
          </a:p>
          <a:p>
            <a:pPr algn="r" defTabSz="914339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altLang="zh-CN" sz="1300" dirty="0" smtClean="0">
                <a:solidFill>
                  <a:srgbClr val="FFFFFF"/>
                </a:solidFill>
                <a:latin typeface="Calibri" pitchFamily="34" charset="0"/>
                <a:ea typeface="华文中宋" pitchFamily="2" charset="-122"/>
                <a:cs typeface="Calibri" pitchFamily="34" charset="0"/>
              </a:rPr>
              <a:t>14-16</a:t>
            </a:r>
            <a:r>
              <a:rPr kumimoji="0" lang="zh-CN" altLang="en-US" sz="1300" dirty="0" smtClean="0">
                <a:solidFill>
                  <a:srgbClr val="FFFFFF"/>
                </a:solidFill>
                <a:latin typeface="Calibri" pitchFamily="34" charset="0"/>
                <a:ea typeface="华文中宋" pitchFamily="2" charset="-122"/>
                <a:cs typeface="Calibri" pitchFamily="34" charset="0"/>
              </a:rPr>
              <a:t>号</a:t>
            </a:r>
          </a:p>
        </p:txBody>
      </p:sp>
      <p:sp>
        <p:nvSpPr>
          <p:cNvPr id="6" name="Rectangle 66"/>
          <p:cNvSpPr>
            <a:spLocks noChangeArrowheads="1"/>
          </p:cNvSpPr>
          <p:nvPr/>
        </p:nvSpPr>
        <p:spPr bwMode="auto">
          <a:xfrm>
            <a:off x="9237663" y="4743456"/>
            <a:ext cx="144462" cy="328613"/>
          </a:xfrm>
          <a:prstGeom prst="rect">
            <a:avLst/>
          </a:prstGeom>
          <a:solidFill>
            <a:srgbClr val="787878"/>
          </a:solidFill>
          <a:ln w="12700" algn="ctr">
            <a:solidFill>
              <a:schemeClr val="bg1"/>
            </a:solidFill>
            <a:miter lim="800000"/>
            <a:headEnd/>
            <a:tailEnd/>
          </a:ln>
        </p:spPr>
        <p:txBody>
          <a:bodyPr lIns="87150" tIns="43575" rIns="87150" bIns="43575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912813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1300" smtClean="0">
              <a:solidFill>
                <a:srgbClr val="333399"/>
              </a:solidFill>
              <a:ea typeface="华文中宋" panose="02010600040101010101" pitchFamily="2" charset="-122"/>
              <a:cs typeface="Calibri" panose="020F0502020204030204" pitchFamily="34" charset="0"/>
            </a:endParaRPr>
          </a:p>
        </p:txBody>
      </p:sp>
      <p:sp>
        <p:nvSpPr>
          <p:cNvPr id="7" name="Text Box 67"/>
          <p:cNvSpPr txBox="1">
            <a:spLocks noChangeArrowheads="1"/>
          </p:cNvSpPr>
          <p:nvPr/>
        </p:nvSpPr>
        <p:spPr bwMode="auto">
          <a:xfrm>
            <a:off x="9378950" y="4762506"/>
            <a:ext cx="1236663" cy="288925"/>
          </a:xfrm>
          <a:prstGeom prst="rect">
            <a:avLst/>
          </a:prstGeom>
          <a:noFill/>
          <a:ln>
            <a:noFill/>
          </a:ln>
          <a:extLst/>
        </p:spPr>
        <p:txBody>
          <a:bodyPr lIns="87150" tIns="43575" rIns="87150" bIns="43575">
            <a:spAutoFit/>
          </a:bodyPr>
          <a:lstStyle>
            <a:lvl1pPr eaLnBrk="0" hangingPunct="0"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1pPr>
            <a:lvl2pPr marL="742950" indent="-285750" eaLnBrk="0" hangingPunct="0"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2pPr>
            <a:lvl3pPr marL="1143000" indent="-228600" eaLnBrk="0" hangingPunct="0"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3pPr>
            <a:lvl4pPr marL="1600200" indent="-228600" eaLnBrk="0" hangingPunct="0"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4pPr>
            <a:lvl5pPr marL="2057400" indent="-228600" eaLnBrk="0" hangingPunct="0"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9pPr>
          </a:lstStyle>
          <a:p>
            <a:pPr defTabSz="914339"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r>
              <a:rPr kumimoji="0" lang="en-US" altLang="zh-CN" sz="1300" dirty="0" smtClean="0">
                <a:solidFill>
                  <a:srgbClr val="FFFFFF"/>
                </a:solidFill>
                <a:latin typeface="Calibri" pitchFamily="34" charset="0"/>
                <a:ea typeface="华文中宋" pitchFamily="2" charset="-122"/>
                <a:cs typeface="Calibri" pitchFamily="34" charset="0"/>
              </a:rPr>
              <a:t>120,120,120</a:t>
            </a:r>
          </a:p>
        </p:txBody>
      </p:sp>
      <p:sp>
        <p:nvSpPr>
          <p:cNvPr id="8" name="Rectangle 68"/>
          <p:cNvSpPr>
            <a:spLocks noChangeArrowheads="1"/>
          </p:cNvSpPr>
          <p:nvPr/>
        </p:nvSpPr>
        <p:spPr bwMode="auto">
          <a:xfrm>
            <a:off x="9237663" y="2184406"/>
            <a:ext cx="144462" cy="328613"/>
          </a:xfrm>
          <a:prstGeom prst="rect">
            <a:avLst/>
          </a:prstGeom>
          <a:solidFill>
            <a:srgbClr val="CD0000"/>
          </a:solidFill>
          <a:ln w="12700" algn="ctr">
            <a:solidFill>
              <a:schemeClr val="bg1"/>
            </a:solidFill>
            <a:miter lim="800000"/>
            <a:headEnd/>
            <a:tailEnd/>
          </a:ln>
        </p:spPr>
        <p:txBody>
          <a:bodyPr lIns="87150" tIns="43575" rIns="87150" bIns="43575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912813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1300" smtClean="0">
              <a:solidFill>
                <a:srgbClr val="333399"/>
              </a:solidFill>
              <a:ea typeface="华文中宋" panose="0201060004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" name="Rectangle 70"/>
          <p:cNvSpPr>
            <a:spLocks noChangeArrowheads="1"/>
          </p:cNvSpPr>
          <p:nvPr/>
        </p:nvSpPr>
        <p:spPr bwMode="auto">
          <a:xfrm>
            <a:off x="9237663" y="2530481"/>
            <a:ext cx="144462" cy="328613"/>
          </a:xfrm>
          <a:prstGeom prst="rect">
            <a:avLst/>
          </a:prstGeom>
          <a:solidFill>
            <a:srgbClr val="A0A0A0"/>
          </a:solidFill>
          <a:ln w="12700" algn="ctr">
            <a:solidFill>
              <a:schemeClr val="bg1"/>
            </a:solidFill>
            <a:miter lim="800000"/>
            <a:headEnd/>
            <a:tailEnd/>
          </a:ln>
        </p:spPr>
        <p:txBody>
          <a:bodyPr lIns="87150" tIns="43575" rIns="87150" bIns="43575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912813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1300" smtClean="0">
              <a:solidFill>
                <a:srgbClr val="333399"/>
              </a:solidFill>
              <a:ea typeface="华文中宋" panose="0201060004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0" name="Text Box 71"/>
          <p:cNvSpPr txBox="1">
            <a:spLocks noChangeArrowheads="1"/>
          </p:cNvSpPr>
          <p:nvPr/>
        </p:nvSpPr>
        <p:spPr bwMode="auto">
          <a:xfrm>
            <a:off x="9378950" y="2212975"/>
            <a:ext cx="1236663" cy="287338"/>
          </a:xfrm>
          <a:prstGeom prst="rect">
            <a:avLst/>
          </a:prstGeom>
          <a:noFill/>
          <a:ln>
            <a:noFill/>
          </a:ln>
          <a:extLst/>
        </p:spPr>
        <p:txBody>
          <a:bodyPr lIns="87150" tIns="43575" rIns="87150" bIns="43575">
            <a:spAutoFit/>
          </a:bodyPr>
          <a:lstStyle>
            <a:lvl1pPr eaLnBrk="0" hangingPunct="0"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1pPr>
            <a:lvl2pPr marL="742950" indent="-285750" eaLnBrk="0" hangingPunct="0"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2pPr>
            <a:lvl3pPr marL="1143000" indent="-228600" eaLnBrk="0" hangingPunct="0"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3pPr>
            <a:lvl4pPr marL="1600200" indent="-228600" eaLnBrk="0" hangingPunct="0"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4pPr>
            <a:lvl5pPr marL="2057400" indent="-228600" eaLnBrk="0" hangingPunct="0"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9pPr>
          </a:lstStyle>
          <a:p>
            <a:pPr defTabSz="914339"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r>
              <a:rPr kumimoji="0" lang="en-US" altLang="zh-CN" sz="1300" dirty="0" smtClean="0">
                <a:solidFill>
                  <a:srgbClr val="FFFFFF"/>
                </a:solidFill>
                <a:latin typeface="Calibri" pitchFamily="34" charset="0"/>
                <a:ea typeface="华文中宋" pitchFamily="2" charset="-122"/>
                <a:cs typeface="Calibri" pitchFamily="34" charset="0"/>
              </a:rPr>
              <a:t>205,0,0</a:t>
            </a:r>
          </a:p>
        </p:txBody>
      </p:sp>
      <p:sp>
        <p:nvSpPr>
          <p:cNvPr id="11" name="Text Box 73"/>
          <p:cNvSpPr txBox="1">
            <a:spLocks noChangeArrowheads="1"/>
          </p:cNvSpPr>
          <p:nvPr/>
        </p:nvSpPr>
        <p:spPr bwMode="auto">
          <a:xfrm>
            <a:off x="9378953" y="2565400"/>
            <a:ext cx="1452563" cy="287338"/>
          </a:xfrm>
          <a:prstGeom prst="rect">
            <a:avLst/>
          </a:prstGeom>
          <a:noFill/>
          <a:ln>
            <a:noFill/>
          </a:ln>
          <a:extLst/>
        </p:spPr>
        <p:txBody>
          <a:bodyPr lIns="87150" tIns="43575" rIns="87150" bIns="43575">
            <a:spAutoFit/>
          </a:bodyPr>
          <a:lstStyle>
            <a:lvl1pPr eaLnBrk="0" hangingPunct="0"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1pPr>
            <a:lvl2pPr marL="742950" indent="-285750" eaLnBrk="0" hangingPunct="0"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2pPr>
            <a:lvl3pPr marL="1143000" indent="-228600" eaLnBrk="0" hangingPunct="0"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3pPr>
            <a:lvl4pPr marL="1600200" indent="-228600" eaLnBrk="0" hangingPunct="0"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4pPr>
            <a:lvl5pPr marL="2057400" indent="-228600" eaLnBrk="0" hangingPunct="0"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9pPr>
          </a:lstStyle>
          <a:p>
            <a:pPr defTabSz="914339"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r>
              <a:rPr kumimoji="0" lang="en-US" altLang="zh-CN" sz="1300" dirty="0" smtClean="0">
                <a:solidFill>
                  <a:srgbClr val="FFFFFF"/>
                </a:solidFill>
                <a:latin typeface="Calibri" pitchFamily="34" charset="0"/>
                <a:ea typeface="华文中宋" pitchFamily="2" charset="-122"/>
                <a:cs typeface="Calibri" pitchFamily="34" charset="0"/>
              </a:rPr>
              <a:t>160,160,160</a:t>
            </a:r>
          </a:p>
        </p:txBody>
      </p:sp>
      <p:cxnSp>
        <p:nvCxnSpPr>
          <p:cNvPr id="12" name="直接连接符 9"/>
          <p:cNvCxnSpPr>
            <a:cxnSpLocks noChangeShapeType="1"/>
          </p:cNvCxnSpPr>
          <p:nvPr/>
        </p:nvCxnSpPr>
        <p:spPr bwMode="auto">
          <a:xfrm>
            <a:off x="0" y="955675"/>
            <a:ext cx="9144000" cy="0"/>
          </a:xfrm>
          <a:prstGeom prst="line">
            <a:avLst/>
          </a:prstGeom>
          <a:noFill/>
          <a:ln w="19050" algn="ctr">
            <a:solidFill>
              <a:schemeClr val="accent2"/>
            </a:solidFill>
            <a:round/>
            <a:headEnd/>
            <a:tailEnd/>
          </a:ln>
          <a:effectLst>
            <a:outerShdw dist="20000" dir="5400000" rotWithShape="0">
              <a:srgbClr val="B2B2B2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3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13" t="10342" r="12415" b="6898"/>
          <a:stretch>
            <a:fillRect/>
          </a:stretch>
        </p:blipFill>
        <p:spPr bwMode="auto">
          <a:xfrm>
            <a:off x="7470775" y="52388"/>
            <a:ext cx="1379538" cy="100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0" descr="C:\Users\vivianting\Desktop\未标题8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1" t="1717" r="74190" b="70428"/>
          <a:stretch>
            <a:fillRect/>
          </a:stretch>
        </p:blipFill>
        <p:spPr bwMode="auto">
          <a:xfrm>
            <a:off x="7786689" y="5286381"/>
            <a:ext cx="1357312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 Box 111"/>
          <p:cNvSpPr txBox="1">
            <a:spLocks noChangeArrowheads="1"/>
          </p:cNvSpPr>
          <p:nvPr/>
        </p:nvSpPr>
        <p:spPr bwMode="auto">
          <a:xfrm>
            <a:off x="9378950" y="5638806"/>
            <a:ext cx="1236663" cy="288925"/>
          </a:xfrm>
          <a:prstGeom prst="rect">
            <a:avLst/>
          </a:prstGeom>
          <a:noFill/>
          <a:ln>
            <a:noFill/>
          </a:ln>
          <a:extLst/>
        </p:spPr>
        <p:txBody>
          <a:bodyPr lIns="87150" tIns="43575" rIns="87150" bIns="43575">
            <a:spAutoFit/>
          </a:bodyPr>
          <a:lstStyle>
            <a:lvl1pPr eaLnBrk="0" hangingPunct="0"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1pPr>
            <a:lvl2pPr marL="742950" indent="-285750" eaLnBrk="0" hangingPunct="0"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2pPr>
            <a:lvl3pPr marL="1143000" indent="-228600" eaLnBrk="0" hangingPunct="0"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3pPr>
            <a:lvl4pPr marL="1600200" indent="-228600" eaLnBrk="0" hangingPunct="0"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4pPr>
            <a:lvl5pPr marL="2057400" indent="-228600" eaLnBrk="0" hangingPunct="0"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9pPr>
          </a:lstStyle>
          <a:p>
            <a:pPr defTabSz="914339"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r>
              <a:rPr kumimoji="0" lang="en-US" altLang="zh-CN" sz="1300" dirty="0" smtClean="0">
                <a:solidFill>
                  <a:srgbClr val="FFFFFF"/>
                </a:solidFill>
                <a:latin typeface="Calibri" pitchFamily="34" charset="0"/>
                <a:ea typeface="华文中宋" pitchFamily="2" charset="-122"/>
                <a:cs typeface="Calibri" pitchFamily="34" charset="0"/>
              </a:rPr>
              <a:t>250,0,0</a:t>
            </a:r>
          </a:p>
        </p:txBody>
      </p:sp>
      <p:sp>
        <p:nvSpPr>
          <p:cNvPr id="16" name="Rectangle 112"/>
          <p:cNvSpPr>
            <a:spLocks noChangeArrowheads="1"/>
          </p:cNvSpPr>
          <p:nvPr/>
        </p:nvSpPr>
        <p:spPr bwMode="auto">
          <a:xfrm>
            <a:off x="9237663" y="5632456"/>
            <a:ext cx="144462" cy="327025"/>
          </a:xfrm>
          <a:prstGeom prst="rect">
            <a:avLst/>
          </a:prstGeom>
          <a:solidFill>
            <a:srgbClr val="FF0000"/>
          </a:solidFill>
          <a:ln w="12700" algn="ctr">
            <a:solidFill>
              <a:schemeClr val="bg1"/>
            </a:solidFill>
            <a:miter lim="800000"/>
            <a:headEnd/>
            <a:tailEnd/>
          </a:ln>
        </p:spPr>
        <p:txBody>
          <a:bodyPr lIns="87150" tIns="43575" rIns="87150" bIns="43575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912813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1300" smtClean="0">
              <a:solidFill>
                <a:srgbClr val="333399"/>
              </a:solidFill>
              <a:ea typeface="华文中宋" panose="0201060004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7" name="Text Box 118"/>
          <p:cNvSpPr txBox="1">
            <a:spLocks noChangeArrowheads="1"/>
          </p:cNvSpPr>
          <p:nvPr/>
        </p:nvSpPr>
        <p:spPr bwMode="auto">
          <a:xfrm>
            <a:off x="9240840" y="5299081"/>
            <a:ext cx="660400" cy="288925"/>
          </a:xfrm>
          <a:prstGeom prst="rect">
            <a:avLst/>
          </a:prstGeom>
          <a:noFill/>
          <a:ln>
            <a:noFill/>
          </a:ln>
          <a:extLst/>
        </p:spPr>
        <p:txBody>
          <a:bodyPr lIns="87150" tIns="43575" rIns="87150" bIns="43575">
            <a:spAutoFit/>
          </a:bodyPr>
          <a:lstStyle>
            <a:lvl1pPr eaLnBrk="0" hangingPunct="0"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1pPr>
            <a:lvl2pPr marL="742950" indent="-285750" eaLnBrk="0" hangingPunct="0"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2pPr>
            <a:lvl3pPr marL="1143000" indent="-228600" eaLnBrk="0" hangingPunct="0"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3pPr>
            <a:lvl4pPr marL="1600200" indent="-228600" eaLnBrk="0" hangingPunct="0"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4pPr>
            <a:lvl5pPr marL="2057400" indent="-228600" eaLnBrk="0" hangingPunct="0"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9pPr>
          </a:lstStyle>
          <a:p>
            <a:pPr defTabSz="914339"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r>
              <a:rPr kumimoji="0" lang="zh-CN" altLang="en-US" sz="1300" dirty="0" smtClean="0">
                <a:solidFill>
                  <a:srgbClr val="FFFFFF"/>
                </a:solidFill>
                <a:latin typeface="Calibri" pitchFamily="34" charset="0"/>
                <a:ea typeface="华文中宋" pitchFamily="2" charset="-122"/>
                <a:cs typeface="Calibri" pitchFamily="34" charset="0"/>
              </a:rPr>
              <a:t>强调</a:t>
            </a:r>
          </a:p>
        </p:txBody>
      </p:sp>
      <p:sp>
        <p:nvSpPr>
          <p:cNvPr id="18" name="Text Box 120"/>
          <p:cNvSpPr txBox="1">
            <a:spLocks noChangeArrowheads="1"/>
          </p:cNvSpPr>
          <p:nvPr/>
        </p:nvSpPr>
        <p:spPr bwMode="auto">
          <a:xfrm>
            <a:off x="9240838" y="1917700"/>
            <a:ext cx="1116012" cy="287338"/>
          </a:xfrm>
          <a:prstGeom prst="rect">
            <a:avLst/>
          </a:prstGeom>
          <a:noFill/>
          <a:ln>
            <a:noFill/>
          </a:ln>
          <a:extLst/>
        </p:spPr>
        <p:txBody>
          <a:bodyPr lIns="87150" tIns="43575" rIns="87150" bIns="43575">
            <a:spAutoFit/>
          </a:bodyPr>
          <a:lstStyle>
            <a:lvl1pPr eaLnBrk="0" hangingPunct="0"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1pPr>
            <a:lvl2pPr marL="742950" indent="-285750" eaLnBrk="0" hangingPunct="0"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2pPr>
            <a:lvl3pPr marL="1143000" indent="-228600" eaLnBrk="0" hangingPunct="0"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3pPr>
            <a:lvl4pPr marL="1600200" indent="-228600" eaLnBrk="0" hangingPunct="0"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4pPr>
            <a:lvl5pPr marL="2057400" indent="-228600" eaLnBrk="0" hangingPunct="0"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9pPr>
          </a:lstStyle>
          <a:p>
            <a:pPr defTabSz="914339"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r>
              <a:rPr kumimoji="0" lang="zh-CN" altLang="en-US" sz="1300" dirty="0" smtClean="0">
                <a:solidFill>
                  <a:srgbClr val="FFFFFF"/>
                </a:solidFill>
                <a:latin typeface="Calibri" pitchFamily="34" charset="0"/>
                <a:ea typeface="华文中宋" pitchFamily="2" charset="-122"/>
                <a:cs typeface="Calibri" pitchFamily="34" charset="0"/>
              </a:rPr>
              <a:t>图表配色</a:t>
            </a:r>
            <a:r>
              <a:rPr kumimoji="0" lang="en-US" altLang="zh-CN" sz="1300" dirty="0" smtClean="0">
                <a:solidFill>
                  <a:srgbClr val="FFFFFF"/>
                </a:solidFill>
                <a:latin typeface="Calibri" pitchFamily="34" charset="0"/>
                <a:ea typeface="华文中宋" pitchFamily="2" charset="-122"/>
                <a:cs typeface="Calibri" pitchFamily="34" charset="0"/>
              </a:rPr>
              <a:t>A</a:t>
            </a:r>
            <a:endParaRPr kumimoji="0" lang="zh-CN" altLang="en-US" sz="1300" dirty="0" smtClean="0">
              <a:solidFill>
                <a:srgbClr val="FFFFFF"/>
              </a:solidFill>
              <a:latin typeface="Calibri" pitchFamily="34" charset="0"/>
              <a:ea typeface="华文中宋" pitchFamily="2" charset="-122"/>
              <a:cs typeface="Calibri" pitchFamily="34" charset="0"/>
            </a:endParaRPr>
          </a:p>
        </p:txBody>
      </p:sp>
      <p:sp>
        <p:nvSpPr>
          <p:cNvPr id="19" name="Text Box 121"/>
          <p:cNvSpPr txBox="1">
            <a:spLocks noChangeArrowheads="1"/>
          </p:cNvSpPr>
          <p:nvPr/>
        </p:nvSpPr>
        <p:spPr bwMode="auto">
          <a:xfrm>
            <a:off x="9240840" y="4448181"/>
            <a:ext cx="660400" cy="288925"/>
          </a:xfrm>
          <a:prstGeom prst="rect">
            <a:avLst/>
          </a:prstGeom>
          <a:noFill/>
          <a:ln>
            <a:noFill/>
          </a:ln>
          <a:extLst/>
        </p:spPr>
        <p:txBody>
          <a:bodyPr lIns="87150" tIns="43575" rIns="87150" bIns="43575">
            <a:spAutoFit/>
          </a:bodyPr>
          <a:lstStyle>
            <a:lvl1pPr eaLnBrk="0" hangingPunct="0"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1pPr>
            <a:lvl2pPr marL="742950" indent="-285750" eaLnBrk="0" hangingPunct="0"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2pPr>
            <a:lvl3pPr marL="1143000" indent="-228600" eaLnBrk="0" hangingPunct="0"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3pPr>
            <a:lvl4pPr marL="1600200" indent="-228600" eaLnBrk="0" hangingPunct="0"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4pPr>
            <a:lvl5pPr marL="2057400" indent="-228600" eaLnBrk="0" hangingPunct="0"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9pPr>
          </a:lstStyle>
          <a:p>
            <a:pPr defTabSz="914339"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r>
              <a:rPr kumimoji="0" lang="zh-CN" altLang="en-US" sz="1300" dirty="0" smtClean="0">
                <a:solidFill>
                  <a:srgbClr val="FFFFFF"/>
                </a:solidFill>
                <a:latin typeface="Calibri" pitchFamily="34" charset="0"/>
                <a:ea typeface="华文中宋" pitchFamily="2" charset="-122"/>
                <a:cs typeface="Calibri" pitchFamily="34" charset="0"/>
              </a:rPr>
              <a:t>边框</a:t>
            </a:r>
          </a:p>
        </p:txBody>
      </p:sp>
      <p:sp>
        <p:nvSpPr>
          <p:cNvPr id="20" name="Text Box 34"/>
          <p:cNvSpPr txBox="1">
            <a:spLocks noChangeArrowheads="1"/>
          </p:cNvSpPr>
          <p:nvPr/>
        </p:nvSpPr>
        <p:spPr bwMode="auto">
          <a:xfrm>
            <a:off x="-1575206" y="1179515"/>
            <a:ext cx="1552982" cy="1088275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87150" tIns="43575" rIns="87150" bIns="43575">
            <a:spAutoFit/>
          </a:bodyPr>
          <a:lstStyle>
            <a:lvl1pPr eaLnBrk="0" hangingPunct="0"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1pPr>
            <a:lvl2pPr marL="742950" indent="-285750" eaLnBrk="0" hangingPunct="0"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2pPr>
            <a:lvl3pPr marL="1143000" indent="-228600" eaLnBrk="0" hangingPunct="0"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3pPr>
            <a:lvl4pPr marL="1600200" indent="-228600" eaLnBrk="0" hangingPunct="0"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4pPr>
            <a:lvl5pPr marL="2057400" indent="-228600" eaLnBrk="0" hangingPunct="0"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9pPr>
          </a:lstStyle>
          <a:p>
            <a:pPr algn="r" defTabSz="914339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zh-CN" altLang="en-US" sz="1300" dirty="0" smtClean="0">
                <a:solidFill>
                  <a:srgbClr val="FFFFFF"/>
                </a:solidFill>
                <a:latin typeface="Calibri" pitchFamily="34" charset="0"/>
                <a:ea typeface="华文中宋" pitchFamily="2" charset="-122"/>
                <a:cs typeface="Calibri" pitchFamily="34" charset="0"/>
              </a:rPr>
              <a:t>二级标题</a:t>
            </a:r>
            <a:r>
              <a:rPr kumimoji="0" lang="en-US" altLang="zh-CN" sz="1300" dirty="0" smtClean="0">
                <a:solidFill>
                  <a:srgbClr val="FFFFFF"/>
                </a:solidFill>
                <a:latin typeface="Calibri" pitchFamily="34" charset="0"/>
                <a:ea typeface="华文中宋" pitchFamily="2" charset="-122"/>
                <a:cs typeface="Calibri" pitchFamily="34" charset="0"/>
              </a:rPr>
              <a:t>/16-18</a:t>
            </a:r>
            <a:r>
              <a:rPr kumimoji="0" lang="zh-CN" altLang="en-US" sz="1300" dirty="0" smtClean="0">
                <a:solidFill>
                  <a:srgbClr val="FFFFFF"/>
                </a:solidFill>
                <a:latin typeface="Calibri" pitchFamily="34" charset="0"/>
                <a:ea typeface="华文中宋" pitchFamily="2" charset="-122"/>
                <a:cs typeface="Calibri" pitchFamily="34" charset="0"/>
              </a:rPr>
              <a:t>号</a:t>
            </a:r>
            <a:endParaRPr kumimoji="0" lang="en-US" altLang="zh-CN" sz="1300" dirty="0" smtClean="0">
              <a:solidFill>
                <a:srgbClr val="FFFFFF"/>
              </a:solidFill>
              <a:latin typeface="Calibri" pitchFamily="34" charset="0"/>
              <a:ea typeface="华文中宋" pitchFamily="2" charset="-122"/>
              <a:cs typeface="Calibri" pitchFamily="34" charset="0"/>
            </a:endParaRPr>
          </a:p>
          <a:p>
            <a:pPr algn="r" defTabSz="914339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zh-CN" altLang="en-US" sz="1300" dirty="0" smtClean="0">
                <a:solidFill>
                  <a:srgbClr val="FFFFFF"/>
                </a:solidFill>
                <a:latin typeface="Calibri" pitchFamily="34" charset="0"/>
                <a:ea typeface="华文中宋" pitchFamily="2" charset="-122"/>
                <a:cs typeface="Calibri" pitchFamily="34" charset="0"/>
              </a:rPr>
              <a:t>项目符号</a:t>
            </a:r>
            <a:endParaRPr kumimoji="0" lang="en-US" altLang="zh-CN" sz="1300" dirty="0" smtClean="0">
              <a:solidFill>
                <a:srgbClr val="FFFFFF"/>
              </a:solidFill>
              <a:latin typeface="Calibri" pitchFamily="34" charset="0"/>
              <a:ea typeface="华文中宋" pitchFamily="2" charset="-122"/>
              <a:cs typeface="Calibri" pitchFamily="34" charset="0"/>
            </a:endParaRPr>
          </a:p>
          <a:p>
            <a:pPr algn="r" defTabSz="914339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altLang="zh-CN" sz="1300" dirty="0" smtClean="0">
                <a:solidFill>
                  <a:srgbClr val="FFFFFF"/>
                </a:solidFill>
                <a:latin typeface="Calibri" pitchFamily="34" charset="0"/>
                <a:ea typeface="华文中宋" pitchFamily="2" charset="-122"/>
                <a:cs typeface="Calibri" pitchFamily="34" charset="0"/>
              </a:rPr>
              <a:t>Calibri/</a:t>
            </a:r>
            <a:r>
              <a:rPr kumimoji="0" lang="zh-CN" altLang="en-US" sz="1300" dirty="0" smtClean="0">
                <a:solidFill>
                  <a:srgbClr val="FFFFFF"/>
                </a:solidFill>
                <a:latin typeface="Calibri" pitchFamily="34" charset="0"/>
                <a:ea typeface="华文中宋" pitchFamily="2" charset="-122"/>
                <a:cs typeface="Calibri" pitchFamily="34" charset="0"/>
              </a:rPr>
              <a:t>红</a:t>
            </a:r>
            <a:r>
              <a:rPr kumimoji="0" lang="en-US" altLang="zh-CN" sz="1300" dirty="0" smtClean="0">
                <a:solidFill>
                  <a:srgbClr val="FFFFFF"/>
                </a:solidFill>
                <a:latin typeface="Calibri" pitchFamily="34" charset="0"/>
                <a:ea typeface="华文中宋" pitchFamily="2" charset="-122"/>
                <a:cs typeface="Calibri" pitchFamily="34" charset="0"/>
              </a:rPr>
              <a:t>(250,0,0)</a:t>
            </a:r>
          </a:p>
          <a:p>
            <a:pPr algn="r" defTabSz="914339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zh-CN" altLang="en-US" sz="1300" dirty="0" smtClean="0">
                <a:solidFill>
                  <a:srgbClr val="FFFFFF"/>
                </a:solidFill>
                <a:latin typeface="Calibri" pitchFamily="34" charset="0"/>
                <a:ea typeface="华文中宋" pitchFamily="2" charset="-122"/>
                <a:cs typeface="Calibri" pitchFamily="34" charset="0"/>
              </a:rPr>
              <a:t>文字</a:t>
            </a:r>
            <a:endParaRPr kumimoji="0" lang="en-US" altLang="zh-CN" sz="1300" dirty="0" smtClean="0">
              <a:solidFill>
                <a:srgbClr val="FFFFFF"/>
              </a:solidFill>
              <a:latin typeface="Calibri" pitchFamily="34" charset="0"/>
              <a:ea typeface="华文中宋" pitchFamily="2" charset="-122"/>
              <a:cs typeface="Calibri" pitchFamily="34" charset="0"/>
            </a:endParaRPr>
          </a:p>
          <a:p>
            <a:pPr algn="r" defTabSz="914339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zh-CN" altLang="en-US" sz="1300" dirty="0" smtClean="0">
                <a:solidFill>
                  <a:srgbClr val="FFFFFF"/>
                </a:solidFill>
                <a:latin typeface="Calibri" pitchFamily="34" charset="0"/>
                <a:ea typeface="华文中宋" pitchFamily="2" charset="-122"/>
                <a:cs typeface="Calibri" pitchFamily="34" charset="0"/>
              </a:rPr>
              <a:t>华文细黑</a:t>
            </a:r>
            <a:r>
              <a:rPr kumimoji="0" lang="en-US" altLang="zh-CN" sz="1300" dirty="0" smtClean="0">
                <a:solidFill>
                  <a:srgbClr val="FFFFFF"/>
                </a:solidFill>
                <a:latin typeface="Calibri" pitchFamily="34" charset="0"/>
                <a:ea typeface="华文中宋" pitchFamily="2" charset="-122"/>
                <a:cs typeface="Calibri" pitchFamily="34" charset="0"/>
              </a:rPr>
              <a:t>/</a:t>
            </a:r>
            <a:r>
              <a:rPr kumimoji="0" lang="zh-CN" altLang="en-US" sz="1300" dirty="0" smtClean="0">
                <a:solidFill>
                  <a:srgbClr val="FFFFFF"/>
                </a:solidFill>
                <a:latin typeface="Calibri" pitchFamily="34" charset="0"/>
                <a:ea typeface="华文中宋" pitchFamily="2" charset="-122"/>
                <a:cs typeface="Calibri" pitchFamily="34" charset="0"/>
              </a:rPr>
              <a:t>黑 </a:t>
            </a:r>
            <a:r>
              <a:rPr kumimoji="0" lang="en-US" altLang="zh-CN" sz="1300" dirty="0" smtClean="0">
                <a:solidFill>
                  <a:srgbClr val="FFFFFF"/>
                </a:solidFill>
                <a:latin typeface="Calibri" pitchFamily="34" charset="0"/>
                <a:ea typeface="华文中宋" pitchFamily="2" charset="-122"/>
                <a:cs typeface="Calibri" pitchFamily="34" charset="0"/>
              </a:rPr>
              <a:t>(0,0,0)</a:t>
            </a:r>
          </a:p>
        </p:txBody>
      </p:sp>
      <p:sp>
        <p:nvSpPr>
          <p:cNvPr id="21" name="Rectangle 68"/>
          <p:cNvSpPr>
            <a:spLocks noChangeArrowheads="1"/>
          </p:cNvSpPr>
          <p:nvPr/>
        </p:nvSpPr>
        <p:spPr bwMode="auto">
          <a:xfrm>
            <a:off x="9237663" y="3435356"/>
            <a:ext cx="144462" cy="327025"/>
          </a:xfrm>
          <a:prstGeom prst="rect">
            <a:avLst/>
          </a:prstGeom>
          <a:solidFill>
            <a:srgbClr val="CD0000"/>
          </a:solidFill>
          <a:ln w="12700" algn="ctr">
            <a:solidFill>
              <a:schemeClr val="bg1"/>
            </a:solidFill>
            <a:miter lim="800000"/>
            <a:headEnd/>
            <a:tailEnd/>
          </a:ln>
        </p:spPr>
        <p:txBody>
          <a:bodyPr lIns="87150" tIns="43575" rIns="87150" bIns="43575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912813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1300" smtClean="0">
              <a:solidFill>
                <a:srgbClr val="333399"/>
              </a:solidFill>
              <a:ea typeface="华文中宋" panose="0201060004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2" name="Rectangle 70"/>
          <p:cNvSpPr>
            <a:spLocks noChangeArrowheads="1"/>
          </p:cNvSpPr>
          <p:nvPr/>
        </p:nvSpPr>
        <p:spPr bwMode="auto">
          <a:xfrm>
            <a:off x="9237663" y="3794126"/>
            <a:ext cx="144462" cy="328613"/>
          </a:xfrm>
          <a:prstGeom prst="rect">
            <a:avLst/>
          </a:prstGeom>
          <a:solidFill>
            <a:srgbClr val="004B69"/>
          </a:solidFill>
          <a:ln w="12700" algn="ctr">
            <a:solidFill>
              <a:schemeClr val="bg1"/>
            </a:solidFill>
            <a:miter lim="800000"/>
            <a:headEnd/>
            <a:tailEnd/>
          </a:ln>
        </p:spPr>
        <p:txBody>
          <a:bodyPr lIns="87150" tIns="43575" rIns="87150" bIns="43575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912813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1300" smtClean="0">
              <a:solidFill>
                <a:srgbClr val="333399"/>
              </a:solidFill>
              <a:ea typeface="华文中宋" panose="0201060004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3" name="Text Box 71"/>
          <p:cNvSpPr txBox="1">
            <a:spLocks noChangeArrowheads="1"/>
          </p:cNvSpPr>
          <p:nvPr/>
        </p:nvSpPr>
        <p:spPr bwMode="auto">
          <a:xfrm>
            <a:off x="9380541" y="3462339"/>
            <a:ext cx="1235075" cy="288925"/>
          </a:xfrm>
          <a:prstGeom prst="rect">
            <a:avLst/>
          </a:prstGeom>
          <a:noFill/>
          <a:ln>
            <a:noFill/>
          </a:ln>
          <a:extLst/>
        </p:spPr>
        <p:txBody>
          <a:bodyPr lIns="87150" tIns="43575" rIns="87150" bIns="43575">
            <a:spAutoFit/>
          </a:bodyPr>
          <a:lstStyle>
            <a:lvl1pPr eaLnBrk="0" hangingPunct="0"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1pPr>
            <a:lvl2pPr marL="742950" indent="-285750" eaLnBrk="0" hangingPunct="0"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2pPr>
            <a:lvl3pPr marL="1143000" indent="-228600" eaLnBrk="0" hangingPunct="0"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3pPr>
            <a:lvl4pPr marL="1600200" indent="-228600" eaLnBrk="0" hangingPunct="0"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4pPr>
            <a:lvl5pPr marL="2057400" indent="-228600" eaLnBrk="0" hangingPunct="0"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9pPr>
          </a:lstStyle>
          <a:p>
            <a:pPr defTabSz="914339"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r>
              <a:rPr kumimoji="0" lang="en-US" altLang="zh-CN" sz="1300" dirty="0" smtClean="0">
                <a:solidFill>
                  <a:srgbClr val="FFFFFF"/>
                </a:solidFill>
                <a:latin typeface="Calibri" pitchFamily="34" charset="0"/>
                <a:ea typeface="华文中宋" pitchFamily="2" charset="-122"/>
                <a:cs typeface="Calibri" pitchFamily="34" charset="0"/>
              </a:rPr>
              <a:t>205,0,0</a:t>
            </a:r>
          </a:p>
        </p:txBody>
      </p:sp>
      <p:sp>
        <p:nvSpPr>
          <p:cNvPr id="24" name="Text Box 73"/>
          <p:cNvSpPr txBox="1">
            <a:spLocks noChangeArrowheads="1"/>
          </p:cNvSpPr>
          <p:nvPr/>
        </p:nvSpPr>
        <p:spPr bwMode="auto">
          <a:xfrm>
            <a:off x="9380538" y="3787778"/>
            <a:ext cx="1452562" cy="288925"/>
          </a:xfrm>
          <a:prstGeom prst="rect">
            <a:avLst/>
          </a:prstGeom>
          <a:noFill/>
          <a:ln>
            <a:noFill/>
          </a:ln>
          <a:extLst/>
        </p:spPr>
        <p:txBody>
          <a:bodyPr lIns="87150" tIns="43575" rIns="87150" bIns="43575">
            <a:spAutoFit/>
          </a:bodyPr>
          <a:lstStyle>
            <a:lvl1pPr eaLnBrk="0" hangingPunct="0"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1pPr>
            <a:lvl2pPr marL="742950" indent="-285750" eaLnBrk="0" hangingPunct="0"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2pPr>
            <a:lvl3pPr marL="1143000" indent="-228600" eaLnBrk="0" hangingPunct="0"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3pPr>
            <a:lvl4pPr marL="1600200" indent="-228600" eaLnBrk="0" hangingPunct="0"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4pPr>
            <a:lvl5pPr marL="2057400" indent="-228600" eaLnBrk="0" hangingPunct="0"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9pPr>
          </a:lstStyle>
          <a:p>
            <a:pPr defTabSz="914339"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r>
              <a:rPr kumimoji="0" lang="en-US" altLang="zh-CN" sz="1300" dirty="0" smtClean="0">
                <a:solidFill>
                  <a:srgbClr val="FFFFFF"/>
                </a:solidFill>
                <a:latin typeface="Calibri" pitchFamily="34" charset="0"/>
                <a:ea typeface="华文中宋" pitchFamily="2" charset="-122"/>
                <a:cs typeface="Calibri" pitchFamily="34" charset="0"/>
              </a:rPr>
              <a:t>0,75,105</a:t>
            </a:r>
          </a:p>
        </p:txBody>
      </p:sp>
      <p:sp>
        <p:nvSpPr>
          <p:cNvPr id="25" name="Text Box 120"/>
          <p:cNvSpPr txBox="1">
            <a:spLocks noChangeArrowheads="1"/>
          </p:cNvSpPr>
          <p:nvPr/>
        </p:nvSpPr>
        <p:spPr bwMode="auto">
          <a:xfrm>
            <a:off x="9240838" y="3168650"/>
            <a:ext cx="1116012" cy="287338"/>
          </a:xfrm>
          <a:prstGeom prst="rect">
            <a:avLst/>
          </a:prstGeom>
          <a:noFill/>
          <a:ln>
            <a:noFill/>
          </a:ln>
          <a:extLst/>
        </p:spPr>
        <p:txBody>
          <a:bodyPr lIns="87150" tIns="43575" rIns="87150" bIns="43575">
            <a:spAutoFit/>
          </a:bodyPr>
          <a:lstStyle>
            <a:lvl1pPr eaLnBrk="0" hangingPunct="0"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1pPr>
            <a:lvl2pPr marL="742950" indent="-285750" eaLnBrk="0" hangingPunct="0"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2pPr>
            <a:lvl3pPr marL="1143000" indent="-228600" eaLnBrk="0" hangingPunct="0"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3pPr>
            <a:lvl4pPr marL="1600200" indent="-228600" eaLnBrk="0" hangingPunct="0"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4pPr>
            <a:lvl5pPr marL="2057400" indent="-228600" eaLnBrk="0" hangingPunct="0"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9pPr>
          </a:lstStyle>
          <a:p>
            <a:pPr defTabSz="914339"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r>
              <a:rPr kumimoji="0" lang="zh-CN" altLang="en-US" sz="1300" dirty="0" smtClean="0">
                <a:solidFill>
                  <a:srgbClr val="FFFFFF"/>
                </a:solidFill>
                <a:latin typeface="Calibri" pitchFamily="34" charset="0"/>
                <a:ea typeface="华文中宋" pitchFamily="2" charset="-122"/>
                <a:cs typeface="Calibri" pitchFamily="34" charset="0"/>
              </a:rPr>
              <a:t>图表配色</a:t>
            </a:r>
            <a:r>
              <a:rPr kumimoji="0" lang="en-US" altLang="zh-CN" sz="1300" dirty="0" smtClean="0">
                <a:solidFill>
                  <a:srgbClr val="FFFFFF"/>
                </a:solidFill>
                <a:latin typeface="Calibri" pitchFamily="34" charset="0"/>
                <a:ea typeface="华文中宋" pitchFamily="2" charset="-122"/>
                <a:cs typeface="Calibri" pitchFamily="34" charset="0"/>
              </a:rPr>
              <a:t>B</a:t>
            </a:r>
            <a:endParaRPr kumimoji="0" lang="zh-CN" altLang="en-US" sz="1300" dirty="0" smtClean="0">
              <a:solidFill>
                <a:srgbClr val="FFFFFF"/>
              </a:solidFill>
              <a:latin typeface="Calibri" pitchFamily="34" charset="0"/>
              <a:ea typeface="华文中宋" pitchFamily="2" charset="-122"/>
              <a:cs typeface="Calibri" pitchFamily="34" charset="0"/>
            </a:endParaRPr>
          </a:p>
        </p:txBody>
      </p:sp>
      <p:sp>
        <p:nvSpPr>
          <p:cNvPr id="27" name="Text Box 111"/>
          <p:cNvSpPr txBox="1">
            <a:spLocks noChangeArrowheads="1"/>
          </p:cNvSpPr>
          <p:nvPr/>
        </p:nvSpPr>
        <p:spPr bwMode="auto">
          <a:xfrm>
            <a:off x="9380541" y="5976944"/>
            <a:ext cx="1235075" cy="288925"/>
          </a:xfrm>
          <a:prstGeom prst="rect">
            <a:avLst/>
          </a:prstGeom>
          <a:noFill/>
          <a:ln>
            <a:noFill/>
          </a:ln>
          <a:extLst/>
        </p:spPr>
        <p:txBody>
          <a:bodyPr lIns="87150" tIns="43575" rIns="87150" bIns="43575">
            <a:spAutoFit/>
          </a:bodyPr>
          <a:lstStyle>
            <a:lvl1pPr eaLnBrk="0" hangingPunct="0"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1pPr>
            <a:lvl2pPr marL="742950" indent="-285750" eaLnBrk="0" hangingPunct="0"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2pPr>
            <a:lvl3pPr marL="1143000" indent="-228600" eaLnBrk="0" hangingPunct="0"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3pPr>
            <a:lvl4pPr marL="1600200" indent="-228600" eaLnBrk="0" hangingPunct="0"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4pPr>
            <a:lvl5pPr marL="2057400" indent="-228600" eaLnBrk="0" hangingPunct="0"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9pPr>
          </a:lstStyle>
          <a:p>
            <a:pPr defTabSz="914339"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r>
              <a:rPr kumimoji="0" lang="en-US" altLang="zh-CN" sz="1300" dirty="0" smtClean="0">
                <a:solidFill>
                  <a:srgbClr val="FFFFFF"/>
                </a:solidFill>
                <a:latin typeface="Calibri" pitchFamily="34" charset="0"/>
                <a:ea typeface="华文中宋" pitchFamily="2" charset="-122"/>
                <a:cs typeface="Calibri" pitchFamily="34" charset="0"/>
              </a:rPr>
              <a:t>255,190,0</a:t>
            </a:r>
          </a:p>
        </p:txBody>
      </p:sp>
      <p:sp>
        <p:nvSpPr>
          <p:cNvPr id="28" name="Rectangle 112"/>
          <p:cNvSpPr>
            <a:spLocks noChangeArrowheads="1"/>
          </p:cNvSpPr>
          <p:nvPr/>
        </p:nvSpPr>
        <p:spPr bwMode="auto">
          <a:xfrm>
            <a:off x="9237663" y="5969006"/>
            <a:ext cx="144462" cy="327025"/>
          </a:xfrm>
          <a:prstGeom prst="rect">
            <a:avLst/>
          </a:prstGeom>
          <a:solidFill>
            <a:srgbClr val="FFBE00"/>
          </a:solidFill>
          <a:ln w="12700" algn="ctr">
            <a:solidFill>
              <a:schemeClr val="bg1"/>
            </a:solidFill>
            <a:miter lim="800000"/>
            <a:headEnd/>
            <a:tailEnd/>
          </a:ln>
        </p:spPr>
        <p:txBody>
          <a:bodyPr lIns="87150" tIns="43575" rIns="87150" bIns="43575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912813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1300" smtClean="0">
              <a:solidFill>
                <a:srgbClr val="333399"/>
              </a:solidFill>
              <a:ea typeface="华文中宋" panose="0201060004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029" y="273902"/>
            <a:ext cx="6832600" cy="666750"/>
          </a:xfrm>
          <a:prstGeom prst="rect">
            <a:avLst/>
          </a:prstGeom>
        </p:spPr>
        <p:txBody>
          <a:bodyPr lIns="87273" tIns="43637" rIns="87273" bIns="43637" anchor="ctr"/>
          <a:lstStyle>
            <a:lvl1pPr>
              <a:defRPr sz="2300" baseline="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Calibri" pitchFamily="34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26" name="内容占位符 25"/>
          <p:cNvSpPr>
            <a:spLocks noGrp="1"/>
          </p:cNvSpPr>
          <p:nvPr>
            <p:ph sz="quarter" idx="11"/>
          </p:nvPr>
        </p:nvSpPr>
        <p:spPr>
          <a:xfrm>
            <a:off x="73029" y="1058485"/>
            <a:ext cx="8870236" cy="914400"/>
          </a:xfrm>
          <a:prstGeom prst="rect">
            <a:avLst/>
          </a:prstGeom>
        </p:spPr>
        <p:txBody>
          <a:bodyPr lIns="87273" tIns="43637" rIns="87273" bIns="43637"/>
          <a:lstStyle>
            <a:lvl1pPr marL="252674" indent="-252674">
              <a:lnSpc>
                <a:spcPct val="120000"/>
              </a:lnSpc>
              <a:spcAft>
                <a:spcPts val="573"/>
              </a:spcAft>
              <a:defRPr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Calibri" pitchFamily="34" charset="0"/>
              </a:defRPr>
            </a:lvl1pPr>
            <a:lvl2pPr marL="682373" indent="-246624">
              <a:lnSpc>
                <a:spcPct val="120000"/>
              </a:lnSpc>
              <a:spcAft>
                <a:spcPts val="573"/>
              </a:spcAft>
              <a:defRPr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Calibri" pitchFamily="34" charset="0"/>
              </a:defRPr>
            </a:lvl2pPr>
            <a:lvl3pPr marL="1022803" indent="-151303">
              <a:lnSpc>
                <a:spcPct val="120000"/>
              </a:lnSpc>
              <a:spcAft>
                <a:spcPts val="573"/>
              </a:spcAft>
              <a:defRPr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Calibri" pitchFamily="34" charset="0"/>
              </a:defRPr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29" name="灯片编号占位符 5"/>
          <p:cNvSpPr>
            <a:spLocks noGrp="1" noChangeAspect="1"/>
          </p:cNvSpPr>
          <p:nvPr>
            <p:ph type="sldNum" sz="quarter" idx="12"/>
          </p:nvPr>
        </p:nvSpPr>
        <p:spPr>
          <a:xfrm>
            <a:off x="8269291" y="6421444"/>
            <a:ext cx="460375" cy="365125"/>
          </a:xfrm>
          <a:prstGeom prst="rect">
            <a:avLst/>
          </a:prstGeom>
        </p:spPr>
        <p:txBody>
          <a:bodyPr vert="horz" wrap="none" lIns="87273" tIns="43637" rIns="87273" bIns="43637" numCol="1" anchor="ctr" anchorCtr="0" compatLnSpc="1">
            <a:prstTxWarp prst="textNoShape">
              <a:avLst/>
            </a:prstTxWarp>
          </a:bodyPr>
          <a:lstStyle>
            <a:lvl1pPr defTabSz="912813" eaLnBrk="1" hangingPunct="1">
              <a:buClr>
                <a:srgbClr val="C00000"/>
              </a:buClr>
              <a:buSzPct val="80000"/>
              <a:buFont typeface="Wingdings" pitchFamily="2" charset="2"/>
              <a:buNone/>
              <a:defRPr kumimoji="1" sz="1300">
                <a:solidFill>
                  <a:srgbClr val="000000"/>
                </a:solidFill>
                <a:latin typeface="Tahoma" pitchFamily="34" charset="0"/>
                <a:ea typeface="华文楷体" pitchFamily="2" charset="-122"/>
                <a:cs typeface="Tahoma" pitchFamily="34" charset="0"/>
              </a:defRPr>
            </a:lvl1pPr>
          </a:lstStyle>
          <a:p>
            <a:pPr>
              <a:defRPr/>
            </a:pPr>
            <a:fld id="{C849F489-359D-44BF-BF41-E8466181FACA}" type="slidenum">
              <a:rPr lang="en-US" altLang="zh-CN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4940277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色条 拷贝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57368"/>
            <a:ext cx="9144000" cy="370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9350380" y="3678258"/>
            <a:ext cx="1092200" cy="276817"/>
          </a:xfrm>
          <a:prstGeom prst="rect">
            <a:avLst/>
          </a:prstGeom>
          <a:noFill/>
          <a:ln>
            <a:noFill/>
          </a:ln>
          <a:extLst/>
        </p:spPr>
        <p:txBody>
          <a:bodyPr lIns="91260" tIns="45630" rIns="91260" bIns="4563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1200" b="0" smtClean="0">
                <a:solidFill>
                  <a:srgbClr val="FFFFFF"/>
                </a:solidFill>
              </a:rPr>
              <a:t>250,190,0</a:t>
            </a: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9237696" y="3681139"/>
            <a:ext cx="179387" cy="276817"/>
          </a:xfrm>
          <a:prstGeom prst="rect">
            <a:avLst/>
          </a:prstGeom>
          <a:solidFill>
            <a:srgbClr val="FABE00"/>
          </a:solidFill>
          <a:ln w="12700" algn="ctr">
            <a:solidFill>
              <a:schemeClr val="bg1"/>
            </a:solidFill>
            <a:miter lim="800000"/>
            <a:headEnd/>
            <a:tailEnd/>
          </a:ln>
        </p:spPr>
        <p:txBody>
          <a:bodyPr lIns="91260" tIns="45630" rIns="91260" bIns="45630" anchor="ctr">
            <a:spAutoFit/>
          </a:bodyPr>
          <a:lstStyle/>
          <a:p>
            <a:pPr algn="ctr">
              <a:spcBef>
                <a:spcPct val="50000"/>
              </a:spcBef>
              <a:defRPr/>
            </a:pPr>
            <a:endParaRPr lang="zh-CN" altLang="en-US" sz="1200" b="1">
              <a:solidFill>
                <a:srgbClr val="000000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9237696" y="2755637"/>
            <a:ext cx="179387" cy="276817"/>
          </a:xfrm>
          <a:prstGeom prst="rect">
            <a:avLst/>
          </a:prstGeom>
          <a:solidFill>
            <a:srgbClr val="A0A0A0"/>
          </a:solidFill>
          <a:ln w="12700" algn="ctr">
            <a:solidFill>
              <a:schemeClr val="bg1"/>
            </a:solidFill>
            <a:miter lim="800000"/>
            <a:headEnd/>
            <a:tailEnd/>
          </a:ln>
        </p:spPr>
        <p:txBody>
          <a:bodyPr lIns="91260" tIns="45630" rIns="91260" bIns="45630" anchor="ctr">
            <a:spAutoFit/>
          </a:bodyPr>
          <a:lstStyle/>
          <a:p>
            <a:pPr algn="ctr">
              <a:spcBef>
                <a:spcPct val="50000"/>
              </a:spcBef>
              <a:defRPr/>
            </a:pPr>
            <a:endParaRPr lang="zh-CN" altLang="en-US" sz="1200" b="1">
              <a:solidFill>
                <a:srgbClr val="000000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9350380" y="2754345"/>
            <a:ext cx="1092200" cy="276817"/>
          </a:xfrm>
          <a:prstGeom prst="rect">
            <a:avLst/>
          </a:prstGeom>
          <a:noFill/>
          <a:ln>
            <a:noFill/>
          </a:ln>
          <a:extLst/>
        </p:spPr>
        <p:txBody>
          <a:bodyPr lIns="91260" tIns="45630" rIns="91260" bIns="4563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1200" b="0" smtClean="0">
                <a:solidFill>
                  <a:srgbClr val="FFFFFF"/>
                </a:solidFill>
              </a:rPr>
              <a:t>160,160,160</a:t>
            </a:r>
          </a:p>
        </p:txBody>
      </p: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9237696" y="1569775"/>
            <a:ext cx="179387" cy="276817"/>
          </a:xfrm>
          <a:prstGeom prst="rect">
            <a:avLst/>
          </a:prstGeom>
          <a:solidFill>
            <a:srgbClr val="ECE5CE"/>
          </a:solidFill>
          <a:ln w="12700" algn="ctr">
            <a:solidFill>
              <a:schemeClr val="bg1"/>
            </a:solidFill>
            <a:miter lim="800000"/>
            <a:headEnd/>
            <a:tailEnd/>
          </a:ln>
        </p:spPr>
        <p:txBody>
          <a:bodyPr lIns="91260" tIns="45630" rIns="91260" bIns="45630" anchor="ctr">
            <a:spAutoFit/>
          </a:bodyPr>
          <a:lstStyle/>
          <a:p>
            <a:pPr algn="ctr">
              <a:spcBef>
                <a:spcPct val="50000"/>
              </a:spcBef>
              <a:defRPr/>
            </a:pPr>
            <a:endParaRPr lang="zh-CN" altLang="en-US" sz="1200" b="1">
              <a:solidFill>
                <a:srgbClr val="000000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9237696" y="1865042"/>
            <a:ext cx="179387" cy="276817"/>
          </a:xfrm>
          <a:prstGeom prst="rect">
            <a:avLst/>
          </a:prstGeom>
          <a:solidFill>
            <a:srgbClr val="F1D4AF"/>
          </a:solidFill>
          <a:ln w="12700" algn="ctr">
            <a:solidFill>
              <a:schemeClr val="bg1"/>
            </a:solidFill>
            <a:miter lim="800000"/>
            <a:headEnd/>
            <a:tailEnd/>
          </a:ln>
        </p:spPr>
        <p:txBody>
          <a:bodyPr lIns="91260" tIns="45630" rIns="91260" bIns="45630" anchor="ctr">
            <a:spAutoFit/>
          </a:bodyPr>
          <a:lstStyle/>
          <a:p>
            <a:pPr algn="ctr">
              <a:spcBef>
                <a:spcPct val="50000"/>
              </a:spcBef>
              <a:defRPr/>
            </a:pPr>
            <a:endParaRPr lang="zh-CN" altLang="en-US" sz="1200" b="1">
              <a:solidFill>
                <a:srgbClr val="000000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9237696" y="2160324"/>
            <a:ext cx="179387" cy="276817"/>
          </a:xfrm>
          <a:prstGeom prst="rect">
            <a:avLst/>
          </a:prstGeom>
          <a:solidFill>
            <a:srgbClr val="E08E79"/>
          </a:solidFill>
          <a:ln w="12700" algn="ctr">
            <a:solidFill>
              <a:schemeClr val="bg1"/>
            </a:solidFill>
            <a:miter lim="800000"/>
            <a:headEnd/>
            <a:tailEnd/>
          </a:ln>
        </p:spPr>
        <p:txBody>
          <a:bodyPr lIns="91260" tIns="45630" rIns="91260" bIns="45630" anchor="ctr">
            <a:spAutoFit/>
          </a:bodyPr>
          <a:lstStyle/>
          <a:p>
            <a:pPr algn="ctr">
              <a:spcBef>
                <a:spcPct val="50000"/>
              </a:spcBef>
              <a:defRPr/>
            </a:pPr>
            <a:endParaRPr lang="zh-CN" altLang="en-US" sz="1200" b="1">
              <a:solidFill>
                <a:srgbClr val="000000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2" name="Text Box 14"/>
          <p:cNvSpPr txBox="1">
            <a:spLocks noChangeArrowheads="1"/>
          </p:cNvSpPr>
          <p:nvPr/>
        </p:nvSpPr>
        <p:spPr bwMode="auto">
          <a:xfrm>
            <a:off x="9350380" y="1568477"/>
            <a:ext cx="1092200" cy="276817"/>
          </a:xfrm>
          <a:prstGeom prst="rect">
            <a:avLst/>
          </a:prstGeom>
          <a:noFill/>
          <a:ln>
            <a:noFill/>
          </a:ln>
          <a:extLst/>
        </p:spPr>
        <p:txBody>
          <a:bodyPr lIns="91260" tIns="45630" rIns="91260" bIns="4563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1200" b="0" dirty="0" smtClean="0">
                <a:solidFill>
                  <a:srgbClr val="FFFFFF"/>
                </a:solidFill>
              </a:rPr>
              <a:t>236,229,206</a:t>
            </a:r>
          </a:p>
        </p:txBody>
      </p:sp>
      <p:sp>
        <p:nvSpPr>
          <p:cNvPr id="13" name="Text Box 15"/>
          <p:cNvSpPr txBox="1">
            <a:spLocks noChangeArrowheads="1"/>
          </p:cNvSpPr>
          <p:nvPr/>
        </p:nvSpPr>
        <p:spPr bwMode="auto">
          <a:xfrm>
            <a:off x="9350380" y="1865333"/>
            <a:ext cx="1092200" cy="276817"/>
          </a:xfrm>
          <a:prstGeom prst="rect">
            <a:avLst/>
          </a:prstGeom>
          <a:noFill/>
          <a:ln>
            <a:noFill/>
          </a:ln>
          <a:extLst/>
        </p:spPr>
        <p:txBody>
          <a:bodyPr lIns="91260" tIns="45630" rIns="91260" bIns="4563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1200" b="0" dirty="0" smtClean="0">
                <a:solidFill>
                  <a:srgbClr val="FFFFFF"/>
                </a:solidFill>
              </a:rPr>
              <a:t>241,212,175</a:t>
            </a:r>
          </a:p>
        </p:txBody>
      </p:sp>
      <p:sp>
        <p:nvSpPr>
          <p:cNvPr id="14" name="Text Box 16"/>
          <p:cNvSpPr txBox="1">
            <a:spLocks noChangeArrowheads="1"/>
          </p:cNvSpPr>
          <p:nvPr/>
        </p:nvSpPr>
        <p:spPr bwMode="auto">
          <a:xfrm>
            <a:off x="9350380" y="2162207"/>
            <a:ext cx="1092200" cy="276817"/>
          </a:xfrm>
          <a:prstGeom prst="rect">
            <a:avLst/>
          </a:prstGeom>
          <a:noFill/>
          <a:ln>
            <a:noFill/>
          </a:ln>
          <a:extLst/>
        </p:spPr>
        <p:txBody>
          <a:bodyPr lIns="91260" tIns="45630" rIns="91260" bIns="4563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1200" b="0" smtClean="0">
                <a:solidFill>
                  <a:srgbClr val="FFFFFF"/>
                </a:solidFill>
              </a:rPr>
              <a:t>224,142,121</a:t>
            </a:r>
          </a:p>
        </p:txBody>
      </p:sp>
      <p:sp>
        <p:nvSpPr>
          <p:cNvPr id="15" name="Text Box 17"/>
          <p:cNvSpPr txBox="1">
            <a:spLocks noChangeArrowheads="1"/>
          </p:cNvSpPr>
          <p:nvPr/>
        </p:nvSpPr>
        <p:spPr bwMode="auto">
          <a:xfrm>
            <a:off x="-1030171" y="1217646"/>
            <a:ext cx="979392" cy="830815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91260" tIns="45630" rIns="91260" bIns="4563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>
              <a:defRPr/>
            </a:pPr>
            <a:r>
              <a:rPr lang="zh-CN" altLang="en-US" sz="1200" b="0" smtClean="0">
                <a:solidFill>
                  <a:srgbClr val="FFFFFF"/>
                </a:solidFill>
              </a:rPr>
              <a:t>一级标题</a:t>
            </a:r>
          </a:p>
          <a:p>
            <a:pPr algn="r" eaLnBrk="1" hangingPunct="1">
              <a:defRPr/>
            </a:pPr>
            <a:r>
              <a:rPr lang="zh-CN" altLang="en-US" sz="1200" b="0" smtClean="0">
                <a:solidFill>
                  <a:srgbClr val="FFFFFF"/>
                </a:solidFill>
              </a:rPr>
              <a:t>华黑</a:t>
            </a:r>
            <a:r>
              <a:rPr lang="en-US" altLang="zh-CN" sz="1200" b="0" smtClean="0">
                <a:solidFill>
                  <a:srgbClr val="FFFFFF"/>
                </a:solidFill>
              </a:rPr>
              <a:t>/Arial</a:t>
            </a:r>
          </a:p>
          <a:p>
            <a:pPr algn="r" eaLnBrk="1" hangingPunct="1">
              <a:defRPr/>
            </a:pPr>
            <a:r>
              <a:rPr lang="zh-CN" altLang="en-US" sz="1200" b="0" smtClean="0">
                <a:solidFill>
                  <a:srgbClr val="FFFFFF"/>
                </a:solidFill>
              </a:rPr>
              <a:t>黑色 </a:t>
            </a:r>
            <a:r>
              <a:rPr lang="en-US" altLang="zh-CN" sz="1200" b="0" smtClean="0">
                <a:solidFill>
                  <a:srgbClr val="FFFFFF"/>
                </a:solidFill>
              </a:rPr>
              <a:t>(0,0,0)</a:t>
            </a:r>
          </a:p>
          <a:p>
            <a:pPr algn="r" eaLnBrk="1" hangingPunct="1">
              <a:defRPr/>
            </a:pPr>
            <a:r>
              <a:rPr lang="en-US" altLang="zh-CN" sz="1200" b="0" smtClean="0">
                <a:solidFill>
                  <a:srgbClr val="FFFFFF"/>
                </a:solidFill>
              </a:rPr>
              <a:t>16-20</a:t>
            </a:r>
            <a:r>
              <a:rPr lang="zh-CN" altLang="en-US" sz="1200" b="0" smtClean="0">
                <a:solidFill>
                  <a:srgbClr val="FFFFFF"/>
                </a:solidFill>
              </a:rPr>
              <a:t>号</a:t>
            </a:r>
          </a:p>
        </p:txBody>
      </p:sp>
      <p:sp>
        <p:nvSpPr>
          <p:cNvPr id="16" name="Text Box 18"/>
          <p:cNvSpPr txBox="1">
            <a:spLocks noChangeArrowheads="1"/>
          </p:cNvSpPr>
          <p:nvPr/>
        </p:nvSpPr>
        <p:spPr bwMode="auto">
          <a:xfrm>
            <a:off x="-966247" y="2663858"/>
            <a:ext cx="936111" cy="830815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91260" tIns="45630" rIns="91260" bIns="4563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>
              <a:defRPr/>
            </a:pPr>
            <a:r>
              <a:rPr lang="zh-CN" altLang="en-US" sz="1200" b="0" smtClean="0">
                <a:solidFill>
                  <a:srgbClr val="FFFFFF"/>
                </a:solidFill>
              </a:rPr>
              <a:t>正文</a:t>
            </a:r>
          </a:p>
          <a:p>
            <a:pPr algn="r" eaLnBrk="1" hangingPunct="1">
              <a:defRPr/>
            </a:pPr>
            <a:r>
              <a:rPr lang="zh-CN" altLang="en-US" sz="1200" b="0" smtClean="0">
                <a:solidFill>
                  <a:srgbClr val="FFFFFF"/>
                </a:solidFill>
              </a:rPr>
              <a:t>华楷</a:t>
            </a:r>
            <a:r>
              <a:rPr lang="en-US" altLang="zh-CN" sz="1200" b="0" smtClean="0">
                <a:solidFill>
                  <a:srgbClr val="FFFFFF"/>
                </a:solidFill>
              </a:rPr>
              <a:t>/Arial</a:t>
            </a:r>
          </a:p>
          <a:p>
            <a:pPr algn="r" eaLnBrk="1" hangingPunct="1">
              <a:defRPr/>
            </a:pPr>
            <a:r>
              <a:rPr lang="zh-CN" altLang="en-US" sz="1200" b="0" smtClean="0">
                <a:solidFill>
                  <a:srgbClr val="FFFFFF"/>
                </a:solidFill>
              </a:rPr>
              <a:t>黑色</a:t>
            </a:r>
            <a:r>
              <a:rPr lang="en-US" altLang="zh-CN" sz="1200" b="0" smtClean="0">
                <a:solidFill>
                  <a:srgbClr val="FFFFFF"/>
                </a:solidFill>
              </a:rPr>
              <a:t>(0,0,0)</a:t>
            </a:r>
          </a:p>
          <a:p>
            <a:pPr algn="r" eaLnBrk="1" hangingPunct="1">
              <a:defRPr/>
            </a:pPr>
            <a:r>
              <a:rPr lang="en-US" altLang="zh-CN" sz="1200" b="0" smtClean="0">
                <a:solidFill>
                  <a:srgbClr val="FFFFFF"/>
                </a:solidFill>
              </a:rPr>
              <a:t>14-16</a:t>
            </a:r>
            <a:r>
              <a:rPr lang="zh-CN" altLang="en-US" sz="1200" b="0" smtClean="0">
                <a:solidFill>
                  <a:srgbClr val="FFFFFF"/>
                </a:solidFill>
              </a:rPr>
              <a:t>号</a:t>
            </a:r>
          </a:p>
        </p:txBody>
      </p:sp>
      <p:sp>
        <p:nvSpPr>
          <p:cNvPr id="17" name="Rectangle 19"/>
          <p:cNvSpPr>
            <a:spLocks noChangeArrowheads="1"/>
          </p:cNvSpPr>
          <p:nvPr/>
        </p:nvSpPr>
        <p:spPr bwMode="auto">
          <a:xfrm>
            <a:off x="9239255" y="2458774"/>
            <a:ext cx="179388" cy="276817"/>
          </a:xfrm>
          <a:prstGeom prst="rect">
            <a:avLst/>
          </a:prstGeom>
          <a:solidFill>
            <a:srgbClr val="CC0000"/>
          </a:solidFill>
          <a:ln w="12700" algn="ctr">
            <a:solidFill>
              <a:schemeClr val="bg1"/>
            </a:solidFill>
            <a:miter lim="800000"/>
            <a:headEnd/>
            <a:tailEnd/>
          </a:ln>
        </p:spPr>
        <p:txBody>
          <a:bodyPr lIns="91260" tIns="45630" rIns="91260" bIns="45630" anchor="ctr">
            <a:spAutoFit/>
          </a:bodyPr>
          <a:lstStyle/>
          <a:p>
            <a:pPr algn="ctr">
              <a:spcBef>
                <a:spcPct val="50000"/>
              </a:spcBef>
              <a:defRPr/>
            </a:pPr>
            <a:endParaRPr lang="zh-CN" altLang="en-US" sz="1200" b="1">
              <a:solidFill>
                <a:srgbClr val="000000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8" name="Text Box 20"/>
          <p:cNvSpPr txBox="1">
            <a:spLocks noChangeArrowheads="1"/>
          </p:cNvSpPr>
          <p:nvPr/>
        </p:nvSpPr>
        <p:spPr bwMode="auto">
          <a:xfrm>
            <a:off x="9351964" y="2460657"/>
            <a:ext cx="1092200" cy="276817"/>
          </a:xfrm>
          <a:prstGeom prst="rect">
            <a:avLst/>
          </a:prstGeom>
          <a:noFill/>
          <a:ln>
            <a:noFill/>
          </a:ln>
          <a:extLst/>
        </p:spPr>
        <p:txBody>
          <a:bodyPr lIns="91260" tIns="45630" rIns="91260" bIns="4563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1200" b="0" smtClean="0">
                <a:solidFill>
                  <a:srgbClr val="FFFFFF"/>
                </a:solidFill>
              </a:rPr>
              <a:t>204,0,0</a:t>
            </a:r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9351964" y="3373472"/>
            <a:ext cx="1092200" cy="276817"/>
          </a:xfrm>
          <a:prstGeom prst="rect">
            <a:avLst/>
          </a:prstGeom>
          <a:noFill/>
          <a:ln>
            <a:noFill/>
          </a:ln>
          <a:extLst/>
        </p:spPr>
        <p:txBody>
          <a:bodyPr lIns="91260" tIns="45630" rIns="91260" bIns="4563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1200" b="0" smtClean="0">
                <a:solidFill>
                  <a:srgbClr val="FFFFFF"/>
                </a:solidFill>
              </a:rPr>
              <a:t>15,75,105</a:t>
            </a:r>
          </a:p>
        </p:txBody>
      </p:sp>
      <p:sp>
        <p:nvSpPr>
          <p:cNvPr id="20" name="Rectangle 22"/>
          <p:cNvSpPr>
            <a:spLocks noChangeArrowheads="1"/>
          </p:cNvSpPr>
          <p:nvPr/>
        </p:nvSpPr>
        <p:spPr bwMode="auto">
          <a:xfrm>
            <a:off x="9239255" y="3376345"/>
            <a:ext cx="179388" cy="276817"/>
          </a:xfrm>
          <a:prstGeom prst="rect">
            <a:avLst/>
          </a:prstGeom>
          <a:solidFill>
            <a:srgbClr val="0F4B96"/>
          </a:solidFill>
          <a:ln w="12700" algn="ctr">
            <a:solidFill>
              <a:schemeClr val="bg1"/>
            </a:solidFill>
            <a:miter lim="800000"/>
            <a:headEnd/>
            <a:tailEnd/>
          </a:ln>
        </p:spPr>
        <p:txBody>
          <a:bodyPr lIns="91260" tIns="45630" rIns="91260" bIns="45630" anchor="ctr">
            <a:spAutoFit/>
          </a:bodyPr>
          <a:lstStyle/>
          <a:p>
            <a:pPr algn="ctr">
              <a:spcBef>
                <a:spcPct val="50000"/>
              </a:spcBef>
              <a:defRPr/>
            </a:pPr>
            <a:endParaRPr lang="zh-CN" altLang="en-US" sz="1200" b="1">
              <a:solidFill>
                <a:srgbClr val="000000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1" name="Text Box 23"/>
          <p:cNvSpPr txBox="1">
            <a:spLocks noChangeArrowheads="1"/>
          </p:cNvSpPr>
          <p:nvPr/>
        </p:nvSpPr>
        <p:spPr bwMode="auto">
          <a:xfrm>
            <a:off x="9312280" y="1268445"/>
            <a:ext cx="1092200" cy="276817"/>
          </a:xfrm>
          <a:prstGeom prst="rect">
            <a:avLst/>
          </a:prstGeom>
          <a:noFill/>
          <a:ln>
            <a:noFill/>
          </a:ln>
          <a:extLst/>
        </p:spPr>
        <p:txBody>
          <a:bodyPr lIns="91260" tIns="45630" rIns="91260" bIns="4563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sz="1200" b="0" smtClean="0">
                <a:solidFill>
                  <a:srgbClr val="FFFFFF"/>
                </a:solidFill>
              </a:rPr>
              <a:t>主色系</a:t>
            </a:r>
          </a:p>
        </p:txBody>
      </p:sp>
      <p:sp>
        <p:nvSpPr>
          <p:cNvPr id="22" name="Text Box 24"/>
          <p:cNvSpPr txBox="1">
            <a:spLocks noChangeArrowheads="1"/>
          </p:cNvSpPr>
          <p:nvPr/>
        </p:nvSpPr>
        <p:spPr bwMode="auto">
          <a:xfrm>
            <a:off x="9315457" y="3133770"/>
            <a:ext cx="1092200" cy="276817"/>
          </a:xfrm>
          <a:prstGeom prst="rect">
            <a:avLst/>
          </a:prstGeom>
          <a:noFill/>
          <a:ln>
            <a:noFill/>
          </a:ln>
          <a:extLst/>
        </p:spPr>
        <p:txBody>
          <a:bodyPr lIns="91260" tIns="45630" rIns="91260" bIns="4563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sz="1200" b="0" smtClean="0">
                <a:solidFill>
                  <a:srgbClr val="FFFFFF"/>
                </a:solidFill>
              </a:rPr>
              <a:t>局部</a:t>
            </a:r>
            <a:r>
              <a:rPr lang="en-US" altLang="zh-CN" sz="1200" b="0" smtClean="0">
                <a:solidFill>
                  <a:srgbClr val="FFFFFF"/>
                </a:solidFill>
              </a:rPr>
              <a:t>/</a:t>
            </a:r>
            <a:r>
              <a:rPr lang="zh-CN" altLang="en-US" sz="1200" b="0" smtClean="0">
                <a:solidFill>
                  <a:srgbClr val="FFFFFF"/>
                </a:solidFill>
              </a:rPr>
              <a:t>辅色系</a:t>
            </a:r>
          </a:p>
        </p:txBody>
      </p:sp>
      <p:sp>
        <p:nvSpPr>
          <p:cNvPr id="23" name="Text Box 25"/>
          <p:cNvSpPr txBox="1">
            <a:spLocks noChangeArrowheads="1"/>
          </p:cNvSpPr>
          <p:nvPr/>
        </p:nvSpPr>
        <p:spPr bwMode="auto">
          <a:xfrm>
            <a:off x="9417051" y="5078445"/>
            <a:ext cx="1022350" cy="276817"/>
          </a:xfrm>
          <a:prstGeom prst="rect">
            <a:avLst/>
          </a:prstGeom>
          <a:noFill/>
          <a:ln>
            <a:noFill/>
          </a:ln>
          <a:extLst/>
        </p:spPr>
        <p:txBody>
          <a:bodyPr lIns="91260" tIns="45630" rIns="91260" bIns="4563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1200" b="0" smtClean="0">
                <a:solidFill>
                  <a:srgbClr val="FFFFFF"/>
                </a:solidFill>
              </a:rPr>
              <a:t>E08E79</a:t>
            </a:r>
            <a:endParaRPr lang="zh-CN" altLang="en-US" sz="1200" b="0" smtClean="0">
              <a:solidFill>
                <a:srgbClr val="FFFFFF"/>
              </a:solidFill>
            </a:endParaRPr>
          </a:p>
        </p:txBody>
      </p:sp>
      <p:sp>
        <p:nvSpPr>
          <p:cNvPr id="24" name="Text Box 26"/>
          <p:cNvSpPr txBox="1">
            <a:spLocks noChangeArrowheads="1"/>
          </p:cNvSpPr>
          <p:nvPr/>
        </p:nvSpPr>
        <p:spPr bwMode="auto">
          <a:xfrm>
            <a:off x="9421813" y="5386416"/>
            <a:ext cx="1162050" cy="276817"/>
          </a:xfrm>
          <a:prstGeom prst="rect">
            <a:avLst/>
          </a:prstGeom>
          <a:noFill/>
          <a:ln>
            <a:noFill/>
          </a:ln>
          <a:extLst/>
        </p:spPr>
        <p:txBody>
          <a:bodyPr lIns="91260" tIns="45630" rIns="91260" bIns="4563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1200" b="0" smtClean="0">
                <a:solidFill>
                  <a:srgbClr val="FFFFFF"/>
                </a:solidFill>
              </a:rPr>
              <a:t>CC0000</a:t>
            </a:r>
            <a:endParaRPr lang="zh-CN" altLang="en-US" sz="1200" b="0" smtClean="0">
              <a:solidFill>
                <a:srgbClr val="FFFFFF"/>
              </a:solidFill>
            </a:endParaRPr>
          </a:p>
        </p:txBody>
      </p:sp>
      <p:sp>
        <p:nvSpPr>
          <p:cNvPr id="25" name="Rectangle 27"/>
          <p:cNvSpPr>
            <a:spLocks noChangeArrowheads="1"/>
          </p:cNvSpPr>
          <p:nvPr/>
        </p:nvSpPr>
        <p:spPr bwMode="auto">
          <a:xfrm>
            <a:off x="9239255" y="6446575"/>
            <a:ext cx="179388" cy="276817"/>
          </a:xfrm>
          <a:prstGeom prst="rect">
            <a:avLst/>
          </a:prstGeom>
          <a:solidFill>
            <a:srgbClr val="FABE00"/>
          </a:solidFill>
          <a:ln w="12700" algn="ctr">
            <a:solidFill>
              <a:schemeClr val="bg1"/>
            </a:solidFill>
            <a:miter lim="800000"/>
            <a:headEnd/>
            <a:tailEnd/>
          </a:ln>
        </p:spPr>
        <p:txBody>
          <a:bodyPr lIns="91260" tIns="45630" rIns="91260" bIns="45630" anchor="ctr">
            <a:spAutoFit/>
          </a:bodyPr>
          <a:lstStyle/>
          <a:p>
            <a:pPr algn="ctr">
              <a:spcBef>
                <a:spcPct val="50000"/>
              </a:spcBef>
              <a:defRPr/>
            </a:pPr>
            <a:endParaRPr lang="zh-CN" altLang="en-US" sz="1200" b="1">
              <a:solidFill>
                <a:srgbClr val="000000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6" name="Rectangle 28"/>
          <p:cNvSpPr>
            <a:spLocks noChangeArrowheads="1"/>
          </p:cNvSpPr>
          <p:nvPr/>
        </p:nvSpPr>
        <p:spPr bwMode="auto">
          <a:xfrm>
            <a:off x="9239255" y="5695688"/>
            <a:ext cx="179388" cy="276817"/>
          </a:xfrm>
          <a:prstGeom prst="rect">
            <a:avLst/>
          </a:prstGeom>
          <a:solidFill>
            <a:srgbClr val="A0A0A0"/>
          </a:solidFill>
          <a:ln w="12700" algn="ctr">
            <a:solidFill>
              <a:schemeClr val="bg1"/>
            </a:solidFill>
            <a:miter lim="800000"/>
            <a:headEnd/>
            <a:tailEnd/>
          </a:ln>
        </p:spPr>
        <p:txBody>
          <a:bodyPr lIns="91260" tIns="45630" rIns="91260" bIns="45630" anchor="ctr">
            <a:spAutoFit/>
          </a:bodyPr>
          <a:lstStyle/>
          <a:p>
            <a:pPr algn="ctr">
              <a:spcBef>
                <a:spcPct val="50000"/>
              </a:spcBef>
              <a:defRPr/>
            </a:pPr>
            <a:endParaRPr lang="zh-CN" altLang="en-US" sz="1200" b="1">
              <a:solidFill>
                <a:srgbClr val="000000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7" name="Rectangle 29"/>
          <p:cNvSpPr>
            <a:spLocks noChangeArrowheads="1"/>
          </p:cNvSpPr>
          <p:nvPr/>
        </p:nvSpPr>
        <p:spPr bwMode="auto">
          <a:xfrm>
            <a:off x="9239255" y="4509824"/>
            <a:ext cx="179388" cy="276817"/>
          </a:xfrm>
          <a:prstGeom prst="rect">
            <a:avLst/>
          </a:prstGeom>
          <a:solidFill>
            <a:srgbClr val="ECE5CE"/>
          </a:solidFill>
          <a:ln w="12700" algn="ctr">
            <a:solidFill>
              <a:schemeClr val="bg1"/>
            </a:solidFill>
            <a:miter lim="800000"/>
            <a:headEnd/>
            <a:tailEnd/>
          </a:ln>
        </p:spPr>
        <p:txBody>
          <a:bodyPr lIns="91260" tIns="45630" rIns="91260" bIns="45630" anchor="ctr">
            <a:spAutoFit/>
          </a:bodyPr>
          <a:lstStyle/>
          <a:p>
            <a:pPr algn="ctr">
              <a:spcBef>
                <a:spcPct val="50000"/>
              </a:spcBef>
              <a:defRPr/>
            </a:pPr>
            <a:endParaRPr lang="zh-CN" altLang="en-US" sz="1200" b="1">
              <a:solidFill>
                <a:srgbClr val="000000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8" name="Rectangle 30"/>
          <p:cNvSpPr>
            <a:spLocks noChangeArrowheads="1"/>
          </p:cNvSpPr>
          <p:nvPr/>
        </p:nvSpPr>
        <p:spPr bwMode="auto">
          <a:xfrm>
            <a:off x="9239255" y="4805100"/>
            <a:ext cx="179388" cy="276817"/>
          </a:xfrm>
          <a:prstGeom prst="rect">
            <a:avLst/>
          </a:prstGeom>
          <a:solidFill>
            <a:srgbClr val="F1D4AF"/>
          </a:solidFill>
          <a:ln w="12700" algn="ctr">
            <a:solidFill>
              <a:schemeClr val="bg1"/>
            </a:solidFill>
            <a:miter lim="800000"/>
            <a:headEnd/>
            <a:tailEnd/>
          </a:ln>
        </p:spPr>
        <p:txBody>
          <a:bodyPr lIns="91260" tIns="45630" rIns="91260" bIns="45630" anchor="ctr">
            <a:spAutoFit/>
          </a:bodyPr>
          <a:lstStyle/>
          <a:p>
            <a:pPr algn="ctr">
              <a:spcBef>
                <a:spcPct val="50000"/>
              </a:spcBef>
              <a:defRPr/>
            </a:pPr>
            <a:endParaRPr lang="zh-CN" altLang="en-US" sz="1200" b="1">
              <a:solidFill>
                <a:srgbClr val="000000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9" name="Rectangle 31"/>
          <p:cNvSpPr>
            <a:spLocks noChangeArrowheads="1"/>
          </p:cNvSpPr>
          <p:nvPr/>
        </p:nvSpPr>
        <p:spPr bwMode="auto">
          <a:xfrm>
            <a:off x="9239255" y="5100374"/>
            <a:ext cx="179388" cy="276817"/>
          </a:xfrm>
          <a:prstGeom prst="rect">
            <a:avLst/>
          </a:prstGeom>
          <a:solidFill>
            <a:srgbClr val="E08E79"/>
          </a:solidFill>
          <a:ln w="12700" algn="ctr">
            <a:solidFill>
              <a:schemeClr val="bg1"/>
            </a:solidFill>
            <a:miter lim="800000"/>
            <a:headEnd/>
            <a:tailEnd/>
          </a:ln>
        </p:spPr>
        <p:txBody>
          <a:bodyPr lIns="91260" tIns="45630" rIns="91260" bIns="45630" anchor="ctr">
            <a:spAutoFit/>
          </a:bodyPr>
          <a:lstStyle/>
          <a:p>
            <a:pPr algn="ctr">
              <a:spcBef>
                <a:spcPct val="50000"/>
              </a:spcBef>
              <a:defRPr/>
            </a:pPr>
            <a:endParaRPr lang="zh-CN" altLang="en-US" sz="1200" b="1">
              <a:solidFill>
                <a:srgbClr val="000000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30" name="Rectangle 32"/>
          <p:cNvSpPr>
            <a:spLocks noChangeArrowheads="1"/>
          </p:cNvSpPr>
          <p:nvPr/>
        </p:nvSpPr>
        <p:spPr bwMode="auto">
          <a:xfrm>
            <a:off x="9240875" y="5398824"/>
            <a:ext cx="179387" cy="276817"/>
          </a:xfrm>
          <a:prstGeom prst="rect">
            <a:avLst/>
          </a:prstGeom>
          <a:solidFill>
            <a:srgbClr val="CC0000"/>
          </a:solidFill>
          <a:ln w="12700" algn="ctr">
            <a:solidFill>
              <a:schemeClr val="bg1"/>
            </a:solidFill>
            <a:miter lim="800000"/>
            <a:headEnd/>
            <a:tailEnd/>
          </a:ln>
        </p:spPr>
        <p:txBody>
          <a:bodyPr lIns="91260" tIns="45630" rIns="91260" bIns="45630" anchor="ctr">
            <a:spAutoFit/>
          </a:bodyPr>
          <a:lstStyle/>
          <a:p>
            <a:pPr algn="ctr">
              <a:spcBef>
                <a:spcPct val="50000"/>
              </a:spcBef>
              <a:defRPr/>
            </a:pPr>
            <a:endParaRPr lang="zh-CN" altLang="en-US" sz="1200" b="1">
              <a:solidFill>
                <a:srgbClr val="000000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31" name="Rectangle 33"/>
          <p:cNvSpPr>
            <a:spLocks noChangeArrowheads="1"/>
          </p:cNvSpPr>
          <p:nvPr/>
        </p:nvSpPr>
        <p:spPr bwMode="auto">
          <a:xfrm>
            <a:off x="9240875" y="6141774"/>
            <a:ext cx="179387" cy="276817"/>
          </a:xfrm>
          <a:prstGeom prst="rect">
            <a:avLst/>
          </a:prstGeom>
          <a:solidFill>
            <a:srgbClr val="0F4B96"/>
          </a:solidFill>
          <a:ln w="12700" algn="ctr">
            <a:solidFill>
              <a:schemeClr val="bg1"/>
            </a:solidFill>
            <a:miter lim="800000"/>
            <a:headEnd/>
            <a:tailEnd/>
          </a:ln>
        </p:spPr>
        <p:txBody>
          <a:bodyPr lIns="91260" tIns="45630" rIns="91260" bIns="45630" anchor="ctr">
            <a:spAutoFit/>
          </a:bodyPr>
          <a:lstStyle/>
          <a:p>
            <a:pPr algn="ctr">
              <a:spcBef>
                <a:spcPct val="50000"/>
              </a:spcBef>
              <a:defRPr/>
            </a:pPr>
            <a:endParaRPr lang="zh-CN" altLang="en-US" sz="1200" b="1">
              <a:solidFill>
                <a:srgbClr val="000000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32" name="Text Box 34"/>
          <p:cNvSpPr txBox="1">
            <a:spLocks noChangeArrowheads="1"/>
          </p:cNvSpPr>
          <p:nvPr/>
        </p:nvSpPr>
        <p:spPr bwMode="auto">
          <a:xfrm>
            <a:off x="9417055" y="4510116"/>
            <a:ext cx="1036638" cy="276817"/>
          </a:xfrm>
          <a:prstGeom prst="rect">
            <a:avLst/>
          </a:prstGeom>
          <a:noFill/>
          <a:ln>
            <a:noFill/>
          </a:ln>
          <a:extLst/>
        </p:spPr>
        <p:txBody>
          <a:bodyPr lIns="91260" tIns="45630" rIns="91260" bIns="4563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1200" b="0" smtClean="0">
                <a:solidFill>
                  <a:srgbClr val="FFFFFF"/>
                </a:solidFill>
              </a:rPr>
              <a:t>ECE5CE</a:t>
            </a:r>
            <a:endParaRPr lang="zh-CN" altLang="en-US" sz="1200" b="0" smtClean="0">
              <a:solidFill>
                <a:srgbClr val="FFFFFF"/>
              </a:solidFill>
            </a:endParaRPr>
          </a:p>
        </p:txBody>
      </p:sp>
      <p:sp>
        <p:nvSpPr>
          <p:cNvPr id="33" name="Text Box 35"/>
          <p:cNvSpPr txBox="1">
            <a:spLocks noChangeArrowheads="1"/>
          </p:cNvSpPr>
          <p:nvPr/>
        </p:nvSpPr>
        <p:spPr bwMode="auto">
          <a:xfrm>
            <a:off x="9429751" y="4781577"/>
            <a:ext cx="1092200" cy="276817"/>
          </a:xfrm>
          <a:prstGeom prst="rect">
            <a:avLst/>
          </a:prstGeom>
          <a:noFill/>
          <a:ln>
            <a:noFill/>
          </a:ln>
          <a:extLst/>
        </p:spPr>
        <p:txBody>
          <a:bodyPr lIns="91260" tIns="45630" rIns="91260" bIns="4563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1200" b="0" smtClean="0">
                <a:solidFill>
                  <a:srgbClr val="FFFFFF"/>
                </a:solidFill>
              </a:rPr>
              <a:t>F1D4AF</a:t>
            </a:r>
            <a:endParaRPr lang="zh-CN" altLang="en-US" sz="1200" b="0" smtClean="0">
              <a:solidFill>
                <a:srgbClr val="FFFFFF"/>
              </a:solidFill>
            </a:endParaRPr>
          </a:p>
        </p:txBody>
      </p:sp>
      <p:sp>
        <p:nvSpPr>
          <p:cNvPr id="34" name="Text Box 36"/>
          <p:cNvSpPr txBox="1">
            <a:spLocks noChangeArrowheads="1"/>
          </p:cNvSpPr>
          <p:nvPr/>
        </p:nvSpPr>
        <p:spPr bwMode="auto">
          <a:xfrm>
            <a:off x="9421814" y="5686457"/>
            <a:ext cx="1174750" cy="276817"/>
          </a:xfrm>
          <a:prstGeom prst="rect">
            <a:avLst/>
          </a:prstGeom>
          <a:noFill/>
          <a:ln>
            <a:noFill/>
          </a:ln>
          <a:extLst/>
        </p:spPr>
        <p:txBody>
          <a:bodyPr lIns="91260" tIns="45630" rIns="91260" bIns="4563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1200" b="0" smtClean="0">
                <a:solidFill>
                  <a:srgbClr val="FFFFFF"/>
                </a:solidFill>
              </a:rPr>
              <a:t>A0A0A0</a:t>
            </a:r>
            <a:endParaRPr lang="zh-CN" altLang="en-US" sz="1200" b="0" smtClean="0">
              <a:solidFill>
                <a:srgbClr val="FFFFFF"/>
              </a:solidFill>
            </a:endParaRPr>
          </a:p>
        </p:txBody>
      </p:sp>
      <p:sp>
        <p:nvSpPr>
          <p:cNvPr id="35" name="Text Box 37"/>
          <p:cNvSpPr txBox="1">
            <a:spLocks noChangeArrowheads="1"/>
          </p:cNvSpPr>
          <p:nvPr/>
        </p:nvSpPr>
        <p:spPr bwMode="auto">
          <a:xfrm>
            <a:off x="9421844" y="6165882"/>
            <a:ext cx="1019175" cy="276817"/>
          </a:xfrm>
          <a:prstGeom prst="rect">
            <a:avLst/>
          </a:prstGeom>
          <a:noFill/>
          <a:ln>
            <a:noFill/>
          </a:ln>
          <a:extLst/>
        </p:spPr>
        <p:txBody>
          <a:bodyPr lIns="91260" tIns="45630" rIns="91260" bIns="4563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1200" b="0" smtClean="0">
                <a:solidFill>
                  <a:srgbClr val="FFFFFF"/>
                </a:solidFill>
              </a:rPr>
              <a:t>0F4B69</a:t>
            </a:r>
            <a:endParaRPr lang="zh-CN" altLang="en-US" sz="1200" b="0" smtClean="0">
              <a:solidFill>
                <a:srgbClr val="FFFFFF"/>
              </a:solidFill>
            </a:endParaRPr>
          </a:p>
        </p:txBody>
      </p:sp>
      <p:sp>
        <p:nvSpPr>
          <p:cNvPr id="36" name="Rectangle 38"/>
          <p:cNvSpPr>
            <a:spLocks noChangeArrowheads="1"/>
          </p:cNvSpPr>
          <p:nvPr/>
        </p:nvSpPr>
        <p:spPr bwMode="auto">
          <a:xfrm>
            <a:off x="9415464" y="6467520"/>
            <a:ext cx="1192212" cy="276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260" tIns="45630" rIns="91260" bIns="4563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en-US" sz="1200">
                <a:solidFill>
                  <a:srgbClr val="FFFFFF"/>
                </a:solidFill>
                <a:latin typeface="Arial" charset="0"/>
                <a:ea typeface="宋体" pitchFamily="2" charset="-122"/>
              </a:rPr>
              <a:t>FA</a:t>
            </a:r>
            <a:r>
              <a:rPr lang="en-US" altLang="zh-CN" sz="1200">
                <a:solidFill>
                  <a:srgbClr val="FFFFFF"/>
                </a:solidFill>
                <a:latin typeface="Arial" charset="0"/>
                <a:ea typeface="宋体" pitchFamily="2" charset="-122"/>
              </a:rPr>
              <a:t>BE00</a:t>
            </a:r>
            <a:endParaRPr lang="zh-CN" altLang="en-US" sz="1200">
              <a:solidFill>
                <a:srgbClr val="FFFFFF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37" name="Text Box 39"/>
          <p:cNvSpPr txBox="1">
            <a:spLocks noChangeArrowheads="1"/>
          </p:cNvSpPr>
          <p:nvPr/>
        </p:nvSpPr>
        <p:spPr bwMode="auto">
          <a:xfrm>
            <a:off x="9167851" y="4149749"/>
            <a:ext cx="1741487" cy="276817"/>
          </a:xfrm>
          <a:prstGeom prst="rect">
            <a:avLst/>
          </a:prstGeom>
          <a:noFill/>
          <a:ln>
            <a:noFill/>
          </a:ln>
          <a:extLst/>
        </p:spPr>
        <p:txBody>
          <a:bodyPr lIns="91260" tIns="45630" rIns="91260" bIns="4563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1200" b="0" smtClean="0">
                <a:solidFill>
                  <a:srgbClr val="FFFFFF"/>
                </a:solidFill>
              </a:rPr>
              <a:t>SwiffChart 16</a:t>
            </a:r>
            <a:r>
              <a:rPr lang="zh-CN" altLang="en-US" sz="1200" b="0" smtClean="0">
                <a:solidFill>
                  <a:srgbClr val="FFFFFF"/>
                </a:solidFill>
              </a:rPr>
              <a:t>进制编号</a:t>
            </a:r>
            <a:endParaRPr lang="en-US" altLang="zh-CN" sz="1200" b="0" smtClean="0">
              <a:solidFill>
                <a:srgbClr val="FFFFFF"/>
              </a:solidFill>
            </a:endParaRPr>
          </a:p>
        </p:txBody>
      </p:sp>
      <p:pic>
        <p:nvPicPr>
          <p:cNvPr id="38" name="Picture 3" descr="C:\Users\vivianting\Desktop\123413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39038" y="252413"/>
            <a:ext cx="1565275" cy="1084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8517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5300693"/>
            <a:ext cx="6400800" cy="1008062"/>
          </a:xfrm>
        </p:spPr>
        <p:txBody>
          <a:bodyPr anchor="ctr"/>
          <a:lstStyle>
            <a:lvl1pPr marL="0" indent="0" algn="ctr" eaLnBrk="1" hangingPunct="1">
              <a:lnSpc>
                <a:spcPct val="150000"/>
              </a:lnSpc>
              <a:buClr>
                <a:schemeClr val="hlink"/>
              </a:buClr>
              <a:buSzTx/>
              <a:buFontTx/>
              <a:buNone/>
              <a:defRPr sz="2000" smtClean="0">
                <a:ea typeface="黑体" pitchFamily="2" charset="-122"/>
              </a:defRPr>
            </a:lvl1pPr>
          </a:lstStyle>
          <a:p>
            <a:r>
              <a:rPr lang="zh-CN" altLang="en-US" smtClean="0"/>
              <a:t>单击此处编辑母版副标题样式</a:t>
            </a:r>
          </a:p>
        </p:txBody>
      </p:sp>
      <p:sp>
        <p:nvSpPr>
          <p:cNvPr id="448518" name="Rectangle 7"/>
          <p:cNvSpPr>
            <a:spLocks noGrp="1" noChangeArrowheads="1"/>
          </p:cNvSpPr>
          <p:nvPr>
            <p:ph type="ctrTitle"/>
          </p:nvPr>
        </p:nvSpPr>
        <p:spPr>
          <a:xfrm>
            <a:off x="685800" y="2130471"/>
            <a:ext cx="7772400" cy="1470025"/>
          </a:xfrm>
        </p:spPr>
        <p:txBody>
          <a:bodyPr/>
          <a:lstStyle>
            <a:lvl1pPr algn="ctr" eaLnBrk="1" hangingPunct="1">
              <a:defRPr sz="4000" b="0" smtClean="0">
                <a:solidFill>
                  <a:schemeClr val="bg1"/>
                </a:solidFill>
                <a:effectLst/>
                <a:latin typeface="华文细黑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18548858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2017/9/20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2017/9/20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2017/9/20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2017/9/20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2017/9/20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2017/9/20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29.xml"/><Relationship Id="rId10" Type="http://schemas.openxmlformats.org/officeDocument/2006/relationships/theme" Target="../theme/theme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1" y="1079530"/>
            <a:ext cx="8097838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260" tIns="45630" rIns="91260" bIns="4563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的</a:t>
            </a:r>
          </a:p>
          <a:p>
            <a:pPr lvl="2"/>
            <a:r>
              <a:rPr lang="zh-CN" altLang="en-US" smtClean="0"/>
              <a:t>的</a:t>
            </a:r>
          </a:p>
        </p:txBody>
      </p:sp>
      <p:sp>
        <p:nvSpPr>
          <p:cNvPr id="7176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539760" y="142875"/>
            <a:ext cx="6556375" cy="6667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260" tIns="45630" rIns="91260" bIns="4563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423800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707" r:id="rId2"/>
  </p:sldLayoutIdLst>
  <p:transition/>
  <p:hf sldNum="0" hdr="0" dt="0"/>
  <p:txStyles>
    <p:titleStyle>
      <a:lvl1pPr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2" charset="-122"/>
        </a:defRPr>
      </a:lvl5pPr>
      <a:lvl6pPr marL="4563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华文细黑" pitchFamily="2" charset="-122"/>
          <a:ea typeface="华文细黑" pitchFamily="2" charset="-122"/>
        </a:defRPr>
      </a:lvl6pPr>
      <a:lvl7pPr marL="912596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华文细黑" pitchFamily="2" charset="-122"/>
          <a:ea typeface="华文细黑" pitchFamily="2" charset="-122"/>
        </a:defRPr>
      </a:lvl7pPr>
      <a:lvl8pPr marL="1368895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华文细黑" pitchFamily="2" charset="-122"/>
          <a:ea typeface="华文细黑" pitchFamily="2" charset="-122"/>
        </a:defRPr>
      </a:lvl8pPr>
      <a:lvl9pPr marL="1825194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华文细黑" pitchFamily="2" charset="-122"/>
          <a:ea typeface="华文细黑" pitchFamily="2" charset="-122"/>
        </a:defRPr>
      </a:lvl9pPr>
    </p:titleStyle>
    <p:bodyStyle>
      <a:lvl1pPr marL="342227" indent="-342227" algn="l" rtl="0" fontAlgn="base">
        <a:spcBef>
          <a:spcPct val="20000"/>
        </a:spcBef>
        <a:spcAft>
          <a:spcPct val="0"/>
        </a:spcAft>
        <a:buClr>
          <a:srgbClr val="D71A20"/>
        </a:buClr>
        <a:buSzPct val="90000"/>
        <a:buFont typeface="Wingdings" pitchFamily="2" charset="2"/>
        <a:buChar char="n"/>
        <a:defRPr sz="3200">
          <a:solidFill>
            <a:schemeClr val="tx1"/>
          </a:solidFill>
          <a:latin typeface="Arial" charset="0"/>
          <a:ea typeface="+mn-ea"/>
          <a:cs typeface="+mn-cs"/>
        </a:defRPr>
      </a:lvl1pPr>
      <a:lvl2pPr marL="741480" indent="-285185" algn="l" rtl="0" fontAlgn="base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l"/>
        <a:defRPr sz="1600">
          <a:solidFill>
            <a:schemeClr val="tx1"/>
          </a:solidFill>
          <a:latin typeface="Arial" charset="0"/>
          <a:ea typeface="+mn-ea"/>
        </a:defRPr>
      </a:lvl2pPr>
      <a:lvl3pPr marL="1140747" indent="-2281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100000"/>
        <a:buFont typeface="华文细黑" pitchFamily="2" charset="-122"/>
        <a:buChar char="–"/>
        <a:defRPr sz="1400">
          <a:solidFill>
            <a:schemeClr val="tx1"/>
          </a:solidFill>
          <a:latin typeface="Arial" charset="0"/>
          <a:ea typeface="+mn-ea"/>
        </a:defRPr>
      </a:lvl3pPr>
      <a:lvl4pPr marL="1597050" indent="-2281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Arial" charset="0"/>
          <a:ea typeface="+mn-ea"/>
        </a:defRPr>
      </a:lvl4pPr>
      <a:lvl5pPr marL="2053342" indent="-2281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Arial" charset="0"/>
          <a:ea typeface="+mn-ea"/>
        </a:defRPr>
      </a:lvl5pPr>
      <a:lvl6pPr marL="2509637" indent="-2281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65940" indent="-2281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2236" indent="-2281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78536" indent="-2281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25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300" algn="l" defTabSz="9125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2596" algn="l" defTabSz="9125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8895" algn="l" defTabSz="9125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5194" algn="l" defTabSz="9125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1492" algn="l" defTabSz="9125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7790" algn="l" defTabSz="9125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4097" algn="l" defTabSz="9125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0387" algn="l" defTabSz="9125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占位符 1"/>
          <p:cNvSpPr>
            <a:spLocks noGrp="1"/>
          </p:cNvSpPr>
          <p:nvPr>
            <p:ph type="title"/>
          </p:nvPr>
        </p:nvSpPr>
        <p:spPr bwMode="auto">
          <a:xfrm>
            <a:off x="34925" y="188915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4" tIns="45717" rIns="91434" bIns="4571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717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6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6"/>
            <a:ext cx="2133600" cy="365125"/>
          </a:xfrm>
          <a:prstGeom prst="rect">
            <a:avLst/>
          </a:prstGeom>
        </p:spPr>
        <p:txBody>
          <a:bodyPr vert="horz" wrap="square" lIns="91434" tIns="45717" rIns="91434" bIns="45717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华文细黑" pitchFamily="2" charset="-122"/>
                <a:ea typeface="华文细黑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CA30ACA-0AAD-427F-BEBB-FD98D8174840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zh-CN" altLang="en-US"/>
          </a:p>
        </p:txBody>
      </p:sp>
      <p:cxnSp>
        <p:nvCxnSpPr>
          <p:cNvPr id="1029" name="直接连接符 13"/>
          <p:cNvCxnSpPr>
            <a:cxnSpLocks noChangeShapeType="1"/>
          </p:cNvCxnSpPr>
          <p:nvPr/>
        </p:nvCxnSpPr>
        <p:spPr bwMode="auto">
          <a:xfrm>
            <a:off x="0" y="857250"/>
            <a:ext cx="9144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</p:cxnSp>
      <p:pic>
        <p:nvPicPr>
          <p:cNvPr id="7174" name="Picture 9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13" t="10342" r="8878" b="6898"/>
          <a:stretch>
            <a:fillRect/>
          </a:stretch>
        </p:blipFill>
        <p:spPr bwMode="auto">
          <a:xfrm>
            <a:off x="7572377" y="71438"/>
            <a:ext cx="1285875" cy="893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557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华文细黑" pitchFamily="2" charset="-122"/>
          <a:ea typeface="华文细黑" pitchFamily="2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华文细黑" pitchFamily="2" charset="-122"/>
          <a:ea typeface="华文细黑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华文细黑" pitchFamily="2" charset="-122"/>
          <a:ea typeface="华文细黑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华文细黑" pitchFamily="2" charset="-122"/>
          <a:ea typeface="华文细黑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华文细黑" pitchFamily="2" charset="-122"/>
          <a:ea typeface="华文细黑" pitchFamily="2" charset="-122"/>
        </a:defRPr>
      </a:lvl5pPr>
      <a:lvl6pPr marL="45717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华文细黑" pitchFamily="2" charset="-122"/>
          <a:ea typeface="华文细黑" pitchFamily="2" charset="-122"/>
        </a:defRPr>
      </a:lvl6pPr>
      <a:lvl7pPr marL="914339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华文细黑" pitchFamily="2" charset="-122"/>
          <a:ea typeface="华文细黑" pitchFamily="2" charset="-122"/>
        </a:defRPr>
      </a:lvl7pPr>
      <a:lvl8pPr marL="137151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华文细黑" pitchFamily="2" charset="-122"/>
          <a:ea typeface="华文细黑" pitchFamily="2" charset="-122"/>
        </a:defRPr>
      </a:lvl8pPr>
      <a:lvl9pPr marL="182868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华文细黑" pitchFamily="2" charset="-122"/>
          <a:ea typeface="华文细黑" pitchFamily="2" charset="-122"/>
        </a:defRPr>
      </a:lvl9pPr>
    </p:titleStyle>
    <p:bodyStyle>
      <a:lvl1pPr marL="341313" indent="-34131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1363" indent="-28416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1413" indent="-22701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8613" indent="-22701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5813" indent="-22701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35" indent="-228585" algn="l" defTabSz="91433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05" indent="-228585" algn="l" defTabSz="91433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74" indent="-228585" algn="l" defTabSz="91433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44" indent="-228585" algn="l" defTabSz="91433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0" algn="l" defTabSz="9143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9" algn="l" defTabSz="9143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0" algn="l" defTabSz="9143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80" algn="l" defTabSz="9143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50" algn="l" defTabSz="9143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19" algn="l" defTabSz="9143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89" algn="l" defTabSz="9143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60" algn="l" defTabSz="9143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占位符 1"/>
          <p:cNvSpPr>
            <a:spLocks noGrp="1"/>
          </p:cNvSpPr>
          <p:nvPr>
            <p:ph type="title"/>
          </p:nvPr>
        </p:nvSpPr>
        <p:spPr bwMode="auto">
          <a:xfrm>
            <a:off x="34925" y="188915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4" tIns="45717" rIns="91434" bIns="4571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717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6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6"/>
            <a:ext cx="2133600" cy="365125"/>
          </a:xfrm>
          <a:prstGeom prst="rect">
            <a:avLst/>
          </a:prstGeom>
        </p:spPr>
        <p:txBody>
          <a:bodyPr vert="horz" wrap="square" lIns="91434" tIns="45717" rIns="91434" bIns="45717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华文细黑" pitchFamily="2" charset="-122"/>
                <a:ea typeface="华文细黑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CA30ACA-0AAD-427F-BEBB-FD98D8174840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zh-CN" altLang="en-US"/>
          </a:p>
        </p:txBody>
      </p:sp>
      <p:cxnSp>
        <p:nvCxnSpPr>
          <p:cNvPr id="1029" name="直接连接符 13"/>
          <p:cNvCxnSpPr>
            <a:cxnSpLocks noChangeShapeType="1"/>
          </p:cNvCxnSpPr>
          <p:nvPr/>
        </p:nvCxnSpPr>
        <p:spPr bwMode="auto">
          <a:xfrm>
            <a:off x="0" y="857250"/>
            <a:ext cx="9144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</p:cxnSp>
      <p:pic>
        <p:nvPicPr>
          <p:cNvPr id="7174" name="Picture 9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13" t="10342" r="8878" b="6898"/>
          <a:stretch>
            <a:fillRect/>
          </a:stretch>
        </p:blipFill>
        <p:spPr bwMode="auto">
          <a:xfrm>
            <a:off x="7572377" y="71438"/>
            <a:ext cx="1285875" cy="893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1464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2" r:id="rId5"/>
    <p:sldLayoutId id="2147483683" r:id="rId6"/>
    <p:sldLayoutId id="2147483684" r:id="rId7"/>
    <p:sldLayoutId id="2147483686" r:id="rId8"/>
    <p:sldLayoutId id="2147483687" r:id="rId9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华文细黑" pitchFamily="2" charset="-122"/>
          <a:ea typeface="华文细黑" pitchFamily="2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华文细黑" pitchFamily="2" charset="-122"/>
          <a:ea typeface="华文细黑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华文细黑" pitchFamily="2" charset="-122"/>
          <a:ea typeface="华文细黑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华文细黑" pitchFamily="2" charset="-122"/>
          <a:ea typeface="华文细黑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华文细黑" pitchFamily="2" charset="-122"/>
          <a:ea typeface="华文细黑" pitchFamily="2" charset="-122"/>
        </a:defRPr>
      </a:lvl5pPr>
      <a:lvl6pPr marL="45717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华文细黑" pitchFamily="2" charset="-122"/>
          <a:ea typeface="华文细黑" pitchFamily="2" charset="-122"/>
        </a:defRPr>
      </a:lvl6pPr>
      <a:lvl7pPr marL="914339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华文细黑" pitchFamily="2" charset="-122"/>
          <a:ea typeface="华文细黑" pitchFamily="2" charset="-122"/>
        </a:defRPr>
      </a:lvl7pPr>
      <a:lvl8pPr marL="137151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华文细黑" pitchFamily="2" charset="-122"/>
          <a:ea typeface="华文细黑" pitchFamily="2" charset="-122"/>
        </a:defRPr>
      </a:lvl8pPr>
      <a:lvl9pPr marL="182868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华文细黑" pitchFamily="2" charset="-122"/>
          <a:ea typeface="华文细黑" pitchFamily="2" charset="-122"/>
        </a:defRPr>
      </a:lvl9pPr>
    </p:titleStyle>
    <p:bodyStyle>
      <a:lvl1pPr marL="341313" indent="-34131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1363" indent="-28416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1413" indent="-22701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8613" indent="-22701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5813" indent="-22701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35" indent="-228585" algn="l" defTabSz="91433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05" indent="-228585" algn="l" defTabSz="91433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74" indent="-228585" algn="l" defTabSz="91433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44" indent="-228585" algn="l" defTabSz="91433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0" algn="l" defTabSz="9143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9" algn="l" defTabSz="9143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0" algn="l" defTabSz="9143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80" algn="l" defTabSz="9143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50" algn="l" defTabSz="9143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19" algn="l" defTabSz="9143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89" algn="l" defTabSz="9143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60" algn="l" defTabSz="9143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1" y="1079530"/>
            <a:ext cx="8097838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260" tIns="45630" rIns="91260" bIns="4563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的</a:t>
            </a:r>
          </a:p>
          <a:p>
            <a:pPr lvl="2"/>
            <a:r>
              <a:rPr lang="zh-CN" altLang="en-US" smtClean="0"/>
              <a:t>的</a:t>
            </a:r>
          </a:p>
        </p:txBody>
      </p:sp>
      <p:sp>
        <p:nvSpPr>
          <p:cNvPr id="7176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539760" y="142875"/>
            <a:ext cx="6556375" cy="6667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260" tIns="45630" rIns="91260" bIns="4563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923159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</p:sldLayoutIdLst>
  <p:transition/>
  <p:hf sldNum="0" hdr="0" dt="0"/>
  <p:txStyles>
    <p:titleStyle>
      <a:lvl1pPr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2" charset="-122"/>
        </a:defRPr>
      </a:lvl5pPr>
      <a:lvl6pPr marL="4563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华文细黑" pitchFamily="2" charset="-122"/>
          <a:ea typeface="华文细黑" pitchFamily="2" charset="-122"/>
        </a:defRPr>
      </a:lvl6pPr>
      <a:lvl7pPr marL="912596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华文细黑" pitchFamily="2" charset="-122"/>
          <a:ea typeface="华文细黑" pitchFamily="2" charset="-122"/>
        </a:defRPr>
      </a:lvl7pPr>
      <a:lvl8pPr marL="1368895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华文细黑" pitchFamily="2" charset="-122"/>
          <a:ea typeface="华文细黑" pitchFamily="2" charset="-122"/>
        </a:defRPr>
      </a:lvl8pPr>
      <a:lvl9pPr marL="1825194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华文细黑" pitchFamily="2" charset="-122"/>
          <a:ea typeface="华文细黑" pitchFamily="2" charset="-122"/>
        </a:defRPr>
      </a:lvl9pPr>
    </p:titleStyle>
    <p:bodyStyle>
      <a:lvl1pPr marL="342227" indent="-342227" algn="l" rtl="0" fontAlgn="base">
        <a:spcBef>
          <a:spcPct val="20000"/>
        </a:spcBef>
        <a:spcAft>
          <a:spcPct val="0"/>
        </a:spcAft>
        <a:buClr>
          <a:srgbClr val="D71A20"/>
        </a:buClr>
        <a:buSzPct val="90000"/>
        <a:buFont typeface="Wingdings" pitchFamily="2" charset="2"/>
        <a:buChar char="n"/>
        <a:defRPr sz="3200">
          <a:solidFill>
            <a:schemeClr val="tx1"/>
          </a:solidFill>
          <a:latin typeface="Arial" charset="0"/>
          <a:ea typeface="+mn-ea"/>
          <a:cs typeface="+mn-cs"/>
        </a:defRPr>
      </a:lvl1pPr>
      <a:lvl2pPr marL="741480" indent="-285185" algn="l" rtl="0" fontAlgn="base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l"/>
        <a:defRPr sz="1600">
          <a:solidFill>
            <a:schemeClr val="tx1"/>
          </a:solidFill>
          <a:latin typeface="Arial" charset="0"/>
          <a:ea typeface="+mn-ea"/>
        </a:defRPr>
      </a:lvl2pPr>
      <a:lvl3pPr marL="1140747" indent="-2281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100000"/>
        <a:buFont typeface="华文细黑" pitchFamily="2" charset="-122"/>
        <a:buChar char="–"/>
        <a:defRPr sz="1400">
          <a:solidFill>
            <a:schemeClr val="tx1"/>
          </a:solidFill>
          <a:latin typeface="Arial" charset="0"/>
          <a:ea typeface="+mn-ea"/>
        </a:defRPr>
      </a:lvl3pPr>
      <a:lvl4pPr marL="1597050" indent="-2281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Arial" charset="0"/>
          <a:ea typeface="+mn-ea"/>
        </a:defRPr>
      </a:lvl4pPr>
      <a:lvl5pPr marL="2053342" indent="-2281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Arial" charset="0"/>
          <a:ea typeface="+mn-ea"/>
        </a:defRPr>
      </a:lvl5pPr>
      <a:lvl6pPr marL="2509637" indent="-2281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65940" indent="-2281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2236" indent="-2281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78536" indent="-2281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25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300" algn="l" defTabSz="9125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2596" algn="l" defTabSz="9125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8895" algn="l" defTabSz="9125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5194" algn="l" defTabSz="9125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1492" algn="l" defTabSz="9125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7790" algn="l" defTabSz="9125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4097" algn="l" defTabSz="9125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0387" algn="l" defTabSz="9125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0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0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副标题 2"/>
          <p:cNvSpPr>
            <a:spLocks noGrp="1"/>
          </p:cNvSpPr>
          <p:nvPr>
            <p:ph type="subTitle" idx="1"/>
          </p:nvPr>
        </p:nvSpPr>
        <p:spPr>
          <a:xfrm>
            <a:off x="1371600" y="5445224"/>
            <a:ext cx="6400800" cy="1008062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1800" b="1" dirty="0" smtClean="0">
                <a:latin typeface="微软雅黑" pitchFamily="34" charset="-122"/>
                <a:ea typeface="微软雅黑" pitchFamily="34" charset="-122"/>
              </a:rPr>
              <a:t>信息化事业部</a:t>
            </a:r>
            <a:endParaRPr lang="en-US" altLang="zh-CN" sz="18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800" b="1" dirty="0" smtClean="0">
                <a:latin typeface="微软雅黑" pitchFamily="34" charset="-122"/>
                <a:ea typeface="微软雅黑" pitchFamily="34" charset="-122"/>
              </a:rPr>
              <a:t>2016</a:t>
            </a:r>
            <a:r>
              <a:rPr lang="zh-CN" altLang="en-US" sz="1800" b="1" dirty="0" smtClean="0"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1800" b="1" dirty="0" smtClean="0">
                <a:latin typeface="微软雅黑" pitchFamily="34" charset="-122"/>
                <a:ea typeface="微软雅黑" pitchFamily="34" charset="-122"/>
              </a:rPr>
              <a:t>12</a:t>
            </a:r>
            <a:r>
              <a:rPr lang="zh-CN" altLang="en-US" sz="1800" b="1" dirty="0" smtClean="0">
                <a:latin typeface="微软雅黑" pitchFamily="34" charset="-122"/>
                <a:ea typeface="微软雅黑" pitchFamily="34" charset="-122"/>
              </a:rPr>
              <a:t>月</a:t>
            </a:r>
            <a:endParaRPr lang="zh-CN" altLang="en-US" sz="1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5538" name="标题 1"/>
          <p:cNvSpPr>
            <a:spLocks noGrp="1"/>
          </p:cNvSpPr>
          <p:nvPr>
            <p:ph type="ctrTitle"/>
          </p:nvPr>
        </p:nvSpPr>
        <p:spPr>
          <a:xfrm>
            <a:off x="0" y="1772816"/>
            <a:ext cx="9144000" cy="295232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</a:rPr>
              <a:t>自助取数应用平台介绍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5539" name="Rectangle 7"/>
          <p:cNvSpPr>
            <a:spLocks noChangeArrowheads="1"/>
          </p:cNvSpPr>
          <p:nvPr/>
        </p:nvSpPr>
        <p:spPr bwMode="auto">
          <a:xfrm>
            <a:off x="179411" y="450867"/>
            <a:ext cx="1354495" cy="261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260" tIns="45630" rIns="91260" bIns="4563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1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内部资料 注意保密</a:t>
            </a:r>
          </a:p>
        </p:txBody>
      </p:sp>
    </p:spTree>
    <p:extLst>
      <p:ext uri="{BB962C8B-B14F-4D97-AF65-F5344CB8AC3E}">
        <p14:creationId xmlns:p14="http://schemas.microsoft.com/office/powerpoint/2010/main" val="3461429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Box 8"/>
          <p:cNvSpPr>
            <a:spLocks noChangeArrowheads="1"/>
          </p:cNvSpPr>
          <p:nvPr/>
        </p:nvSpPr>
        <p:spPr bwMode="auto">
          <a:xfrm>
            <a:off x="629082" y="1196752"/>
            <a:ext cx="8001056" cy="506746"/>
          </a:xfrm>
          <a:prstGeom prst="rect">
            <a:avLst/>
          </a:prstGeom>
          <a:gradFill rotWithShape="1">
            <a:gsLst>
              <a:gs pos="0">
                <a:srgbClr val="992F2B"/>
              </a:gs>
              <a:gs pos="79999">
                <a:srgbClr val="C93D39"/>
              </a:gs>
              <a:gs pos="100000">
                <a:srgbClr val="CD3A36"/>
              </a:gs>
            </a:gsLst>
            <a:lin ang="5400000" scaled="1"/>
          </a:gradFill>
          <a:ln w="9525" cap="flat" cmpd="sng">
            <a:solidFill>
              <a:schemeClr val="accent2"/>
            </a:solidFill>
            <a:miter lim="800000"/>
            <a:headEnd/>
            <a:tailEnd/>
          </a:ln>
        </p:spPr>
        <p:txBody>
          <a:bodyPr lIns="50174" tIns="25087" rIns="50174" bIns="25087" anchor="ctr" anchorCtr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即席查询</a:t>
            </a: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： </a:t>
            </a:r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第一印象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-</a:t>
            </a:r>
            <a:fld id="{46BF3EBF-DBA4-4606-A045-D4E44D7605EC}" type="slidenum">
              <a:rPr lang="zh-CN" altLang="en-US" smtClean="0"/>
              <a:pPr>
                <a:defRPr/>
              </a:pPr>
              <a:t>10</a:t>
            </a:fld>
            <a:r>
              <a:rPr lang="en-US" altLang="zh-CN" smtClean="0"/>
              <a:t>-</a:t>
            </a:r>
            <a:endParaRPr lang="zh-CN" altLang="en-US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07504" y="260648"/>
            <a:ext cx="8723304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155" tIns="43578" rIns="87155" bIns="43578" numCol="1" anchor="ctr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 smtClean="0">
                <a:latin typeface="黑体" pitchFamily="49" charset="-122"/>
                <a:ea typeface="黑体" pitchFamily="49" charset="-122"/>
                <a:cs typeface="微软雅黑"/>
              </a:rPr>
              <a:t>2 </a:t>
            </a:r>
            <a:r>
              <a:rPr lang="zh-CN" altLang="en-US" sz="2400" b="1" dirty="0" smtClean="0">
                <a:latin typeface="黑体" pitchFamily="49" charset="-122"/>
                <a:ea typeface="黑体" pitchFamily="49" charset="-122"/>
                <a:cs typeface="微软雅黑"/>
              </a:rPr>
              <a:t>平台功能</a:t>
            </a:r>
            <a:endParaRPr lang="zh-CN" altLang="en-US" b="1" dirty="0" smtClean="0">
              <a:latin typeface="黑体" pitchFamily="49" charset="-122"/>
              <a:ea typeface="黑体" pitchFamily="49" charset="-122"/>
              <a:cs typeface="微软雅黑"/>
            </a:endParaRPr>
          </a:p>
        </p:txBody>
      </p:sp>
      <p:grpSp>
        <p:nvGrpSpPr>
          <p:cNvPr id="6" name="组合 21"/>
          <p:cNvGrpSpPr>
            <a:grpSpLocks/>
          </p:cNvGrpSpPr>
          <p:nvPr/>
        </p:nvGrpSpPr>
        <p:grpSpPr bwMode="auto">
          <a:xfrm>
            <a:off x="2195736" y="1124744"/>
            <a:ext cx="785813" cy="657225"/>
            <a:chOff x="6001839" y="3305565"/>
            <a:chExt cx="887527" cy="743439"/>
          </a:xfrm>
        </p:grpSpPr>
        <p:grpSp>
          <p:nvGrpSpPr>
            <p:cNvPr id="7" name="组合 22"/>
            <p:cNvGrpSpPr>
              <a:grpSpLocks/>
            </p:cNvGrpSpPr>
            <p:nvPr/>
          </p:nvGrpSpPr>
          <p:grpSpPr bwMode="auto">
            <a:xfrm>
              <a:off x="6001839" y="3305565"/>
              <a:ext cx="887527" cy="743439"/>
              <a:chOff x="6001839" y="3305565"/>
              <a:chExt cx="887527" cy="743439"/>
            </a:xfrm>
          </p:grpSpPr>
          <p:sp>
            <p:nvSpPr>
              <p:cNvPr id="9" name="菱形 8"/>
              <p:cNvSpPr/>
              <p:nvPr/>
            </p:nvSpPr>
            <p:spPr bwMode="auto">
              <a:xfrm>
                <a:off x="6001839" y="3305565"/>
                <a:ext cx="744088" cy="743439"/>
              </a:xfrm>
              <a:prstGeom prst="diamond">
                <a:avLst/>
              </a:prstGeom>
              <a:noFill/>
              <a:ln w="12700">
                <a:solidFill>
                  <a:schemeClr val="bg1">
                    <a:alpha val="4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0" name="菱形 9"/>
              <p:cNvSpPr/>
              <p:nvPr/>
            </p:nvSpPr>
            <p:spPr bwMode="auto">
              <a:xfrm>
                <a:off x="6145278" y="3305565"/>
                <a:ext cx="744088" cy="743439"/>
              </a:xfrm>
              <a:prstGeom prst="diamond">
                <a:avLst/>
              </a:prstGeom>
              <a:noFill/>
              <a:ln w="12700">
                <a:solidFill>
                  <a:schemeClr val="bg1">
                    <a:alpha val="4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8" name="菱形 7"/>
            <p:cNvSpPr/>
            <p:nvPr/>
          </p:nvSpPr>
          <p:spPr bwMode="auto">
            <a:xfrm>
              <a:off x="6132727" y="3330035"/>
              <a:ext cx="613200" cy="654322"/>
            </a:xfrm>
            <a:prstGeom prst="diamond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1" dirty="0">
                  <a:solidFill>
                    <a:schemeClr val="bg1"/>
                  </a:solidFill>
                </a:rPr>
                <a:t>1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9" name="矩形 28"/>
          <p:cNvSpPr/>
          <p:nvPr/>
        </p:nvSpPr>
        <p:spPr>
          <a:xfrm>
            <a:off x="629082" y="5664907"/>
            <a:ext cx="3738158" cy="582960"/>
          </a:xfrm>
          <a:prstGeom prst="rect">
            <a:avLst/>
          </a:prstGeom>
          <a:noFill/>
          <a:ln w="12700">
            <a:solidFill>
              <a:srgbClr val="C0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FF0000"/>
              </a:buClr>
            </a:pPr>
            <a:endParaRPr lang="en-US" altLang="zh-CN" b="1" dirty="0" smtClean="0">
              <a:solidFill>
                <a:prstClr val="black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707348" y="5810781"/>
            <a:ext cx="35766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30000"/>
              </a:spcBef>
              <a:spcAft>
                <a:spcPct val="0"/>
              </a:spcAft>
            </a:pPr>
            <a:r>
              <a:rPr lang="zh-CN" altLang="en-US" sz="1400" b="1" dirty="0">
                <a:solidFill>
                  <a:srgbClr val="FF0000"/>
                </a:solidFill>
              </a:rPr>
              <a:t>简单操作流程  （不可做报表  可导出文件）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988" y="1977832"/>
            <a:ext cx="8060468" cy="3323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1653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圆角矩形 26"/>
          <p:cNvSpPr/>
          <p:nvPr/>
        </p:nvSpPr>
        <p:spPr>
          <a:xfrm>
            <a:off x="440809" y="3074927"/>
            <a:ext cx="1322879" cy="138429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>
              <a:solidFill>
                <a:prstClr val="black"/>
              </a:solidFill>
            </a:endParaRPr>
          </a:p>
        </p:txBody>
      </p:sp>
      <p:sp>
        <p:nvSpPr>
          <p:cNvPr id="26" name="Text Box 8"/>
          <p:cNvSpPr>
            <a:spLocks noChangeArrowheads="1"/>
          </p:cNvSpPr>
          <p:nvPr/>
        </p:nvSpPr>
        <p:spPr bwMode="auto">
          <a:xfrm>
            <a:off x="629082" y="1337913"/>
            <a:ext cx="8001056" cy="506746"/>
          </a:xfrm>
          <a:prstGeom prst="rect">
            <a:avLst/>
          </a:prstGeom>
          <a:gradFill rotWithShape="1">
            <a:gsLst>
              <a:gs pos="0">
                <a:srgbClr val="992F2B"/>
              </a:gs>
              <a:gs pos="79999">
                <a:srgbClr val="C93D39"/>
              </a:gs>
              <a:gs pos="100000">
                <a:srgbClr val="CD3A36"/>
              </a:gs>
            </a:gsLst>
            <a:lin ang="5400000" scaled="1"/>
          </a:gradFill>
          <a:ln w="9525" cap="flat" cmpd="sng">
            <a:solidFill>
              <a:schemeClr val="accent2"/>
            </a:solidFill>
            <a:miter lim="800000"/>
            <a:headEnd/>
            <a:tailEnd/>
          </a:ln>
        </p:spPr>
        <p:txBody>
          <a:bodyPr lIns="50174" tIns="25087" rIns="50174" bIns="25087" anchor="ctr" anchorCtr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自助报表：</a:t>
            </a:r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一人一面自定义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solidFill>
                  <a:schemeClr val="tx1"/>
                </a:solidFill>
              </a:rPr>
              <a:t>-</a:t>
            </a:r>
            <a:fld id="{46BF3EBF-DBA4-4606-A045-D4E44D7605EC}" type="slidenum">
              <a:rPr lang="zh-CN" altLang="en-US" smtClean="0">
                <a:solidFill>
                  <a:schemeClr val="tx1"/>
                </a:solidFill>
              </a:rPr>
              <a:pPr>
                <a:defRPr/>
              </a:pPr>
              <a:t>11</a:t>
            </a:fld>
            <a:r>
              <a:rPr lang="en-US" altLang="zh-CN" smtClean="0">
                <a:solidFill>
                  <a:schemeClr val="tx1"/>
                </a:solidFill>
              </a:rPr>
              <a:t>-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07504" y="260648"/>
            <a:ext cx="8723304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155" tIns="43578" rIns="87155" bIns="43578" numCol="1" anchor="ctr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 smtClean="0">
                <a:solidFill>
                  <a:prstClr val="black"/>
                </a:solidFill>
                <a:latin typeface="黑体" pitchFamily="49" charset="-122"/>
                <a:ea typeface="黑体" pitchFamily="49" charset="-122"/>
                <a:cs typeface="微软雅黑"/>
              </a:rPr>
              <a:t>2 </a:t>
            </a:r>
            <a:r>
              <a:rPr lang="zh-CN" altLang="en-US" sz="2400" b="1" dirty="0" smtClean="0">
                <a:solidFill>
                  <a:prstClr val="black"/>
                </a:solidFill>
                <a:latin typeface="黑体" pitchFamily="49" charset="-122"/>
                <a:ea typeface="黑体" pitchFamily="49" charset="-122"/>
                <a:cs typeface="微软雅黑"/>
              </a:rPr>
              <a:t>平台功能</a:t>
            </a:r>
            <a:endParaRPr lang="zh-CN" altLang="en-US" b="1" dirty="0" smtClean="0">
              <a:solidFill>
                <a:prstClr val="black"/>
              </a:solidFill>
              <a:latin typeface="黑体" pitchFamily="49" charset="-122"/>
              <a:ea typeface="黑体" pitchFamily="49" charset="-122"/>
              <a:cs typeface="微软雅黑"/>
            </a:endParaRPr>
          </a:p>
        </p:txBody>
      </p:sp>
      <p:grpSp>
        <p:nvGrpSpPr>
          <p:cNvPr id="6" name="组合 21"/>
          <p:cNvGrpSpPr>
            <a:grpSpLocks/>
          </p:cNvGrpSpPr>
          <p:nvPr/>
        </p:nvGrpSpPr>
        <p:grpSpPr bwMode="auto">
          <a:xfrm>
            <a:off x="2195736" y="1268760"/>
            <a:ext cx="785813" cy="657225"/>
            <a:chOff x="6001839" y="3305565"/>
            <a:chExt cx="887527" cy="743439"/>
          </a:xfrm>
        </p:grpSpPr>
        <p:grpSp>
          <p:nvGrpSpPr>
            <p:cNvPr id="7" name="组合 22"/>
            <p:cNvGrpSpPr>
              <a:grpSpLocks/>
            </p:cNvGrpSpPr>
            <p:nvPr/>
          </p:nvGrpSpPr>
          <p:grpSpPr bwMode="auto">
            <a:xfrm>
              <a:off x="6001839" y="3305565"/>
              <a:ext cx="887527" cy="743439"/>
              <a:chOff x="6001839" y="3305565"/>
              <a:chExt cx="887527" cy="743439"/>
            </a:xfrm>
          </p:grpSpPr>
          <p:sp>
            <p:nvSpPr>
              <p:cNvPr id="9" name="菱形 8"/>
              <p:cNvSpPr/>
              <p:nvPr/>
            </p:nvSpPr>
            <p:spPr bwMode="auto">
              <a:xfrm>
                <a:off x="6001839" y="3305565"/>
                <a:ext cx="744088" cy="743439"/>
              </a:xfrm>
              <a:prstGeom prst="diamond">
                <a:avLst/>
              </a:prstGeom>
              <a:noFill/>
              <a:ln w="12700">
                <a:solidFill>
                  <a:schemeClr val="bg1">
                    <a:alpha val="4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菱形 9"/>
              <p:cNvSpPr/>
              <p:nvPr/>
            </p:nvSpPr>
            <p:spPr bwMode="auto">
              <a:xfrm>
                <a:off x="6145278" y="3305565"/>
                <a:ext cx="744088" cy="743439"/>
              </a:xfrm>
              <a:prstGeom prst="diamond">
                <a:avLst/>
              </a:prstGeom>
              <a:noFill/>
              <a:ln w="12700">
                <a:solidFill>
                  <a:schemeClr val="bg1">
                    <a:alpha val="4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8" name="菱形 7"/>
            <p:cNvSpPr/>
            <p:nvPr/>
          </p:nvSpPr>
          <p:spPr bwMode="auto">
            <a:xfrm>
              <a:off x="6132727" y="3330035"/>
              <a:ext cx="613200" cy="654322"/>
            </a:xfrm>
            <a:prstGeom prst="diamond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 b="1" dirty="0" smtClean="0">
                  <a:solidFill>
                    <a:prstClr val="white"/>
                  </a:solidFill>
                </a:rPr>
                <a:t>2</a:t>
              </a:r>
              <a:endParaRPr lang="zh-CN" altLang="en-US" sz="24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713273" y="3026341"/>
            <a:ext cx="583814" cy="830997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4800" b="1" spc="150" dirty="0" smtClean="0">
                <a:ln w="11430"/>
                <a:solidFill>
                  <a:srgbClr val="1F497D">
                    <a:lumMod val="60000"/>
                    <a:lumOff val="40000"/>
                  </a:srgb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</a:t>
            </a:r>
            <a:endParaRPr lang="zh-CN" altLang="en-US" sz="4800" b="1" spc="150" dirty="0">
              <a:ln w="11430"/>
              <a:solidFill>
                <a:srgbClr val="1F497D">
                  <a:lumMod val="60000"/>
                  <a:lumOff val="40000"/>
                </a:srgb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" name="TextBox 30"/>
          <p:cNvSpPr txBox="1">
            <a:spLocks noChangeArrowheads="1"/>
          </p:cNvSpPr>
          <p:nvPr/>
        </p:nvSpPr>
        <p:spPr bwMode="auto">
          <a:xfrm>
            <a:off x="1202680" y="3375707"/>
            <a:ext cx="3603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18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</a:t>
            </a:r>
          </a:p>
        </p:txBody>
      </p:sp>
      <p:sp>
        <p:nvSpPr>
          <p:cNvPr id="13" name="TextBox 31"/>
          <p:cNvSpPr txBox="1">
            <a:spLocks noChangeArrowheads="1"/>
          </p:cNvSpPr>
          <p:nvPr/>
        </p:nvSpPr>
        <p:spPr bwMode="auto">
          <a:xfrm>
            <a:off x="683568" y="3856719"/>
            <a:ext cx="9763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做报表</a:t>
            </a:r>
          </a:p>
        </p:txBody>
      </p:sp>
      <p:sp>
        <p:nvSpPr>
          <p:cNvPr id="28" name="TextBox 11"/>
          <p:cNvSpPr txBox="1">
            <a:spLocks noChangeArrowheads="1"/>
          </p:cNvSpPr>
          <p:nvPr/>
        </p:nvSpPr>
        <p:spPr bwMode="auto">
          <a:xfrm>
            <a:off x="1979712" y="2483325"/>
            <a:ext cx="12461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latin typeface="Bell MT" panose="02020503060305020303" pitchFamily="18" charset="0"/>
              </a:rPr>
              <a:t>S</a:t>
            </a:r>
            <a:r>
              <a:rPr lang="en-US" altLang="zh-CN" sz="2000" b="1" dirty="0">
                <a:latin typeface="Bell MT" panose="02020503060305020303" pitchFamily="18" charset="0"/>
              </a:rPr>
              <a:t>tep  </a:t>
            </a:r>
            <a:r>
              <a:rPr lang="en-US" altLang="zh-CN" sz="28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r>
            <a:endParaRPr lang="zh-CN" altLang="en-US" sz="180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9" name="TextBox 12"/>
          <p:cNvSpPr txBox="1">
            <a:spLocks noChangeArrowheads="1"/>
          </p:cNvSpPr>
          <p:nvPr/>
        </p:nvSpPr>
        <p:spPr bwMode="auto">
          <a:xfrm>
            <a:off x="1979712" y="3708305"/>
            <a:ext cx="1246187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b="1">
                <a:latin typeface="Bell MT" panose="02020503060305020303" pitchFamily="18" charset="0"/>
              </a:rPr>
              <a:t>S</a:t>
            </a:r>
            <a:r>
              <a:rPr lang="en-US" altLang="zh-CN" sz="2000" b="1">
                <a:latin typeface="Bell MT" panose="02020503060305020303" pitchFamily="18" charset="0"/>
              </a:rPr>
              <a:t>tep  </a:t>
            </a:r>
            <a:r>
              <a:rPr lang="en-US" altLang="zh-CN" sz="2800" b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r>
            <a:endParaRPr lang="zh-CN" altLang="en-US" sz="1800" b="1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0" name="TextBox 13"/>
          <p:cNvSpPr txBox="1">
            <a:spLocks noChangeArrowheads="1"/>
          </p:cNvSpPr>
          <p:nvPr/>
        </p:nvSpPr>
        <p:spPr bwMode="auto">
          <a:xfrm>
            <a:off x="5302349" y="2483325"/>
            <a:ext cx="12461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b="1">
                <a:latin typeface="Bell MT" panose="02020503060305020303" pitchFamily="18" charset="0"/>
              </a:rPr>
              <a:t>S</a:t>
            </a:r>
            <a:r>
              <a:rPr lang="en-US" altLang="zh-CN" sz="2000" b="1">
                <a:latin typeface="Bell MT" panose="02020503060305020303" pitchFamily="18" charset="0"/>
              </a:rPr>
              <a:t>tep  </a:t>
            </a:r>
            <a:r>
              <a:rPr lang="en-US" altLang="zh-CN" sz="2800" b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</a:t>
            </a:r>
            <a:endParaRPr lang="zh-CN" altLang="en-US" sz="1800" b="1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1" name="TextBox 14"/>
          <p:cNvSpPr txBox="1">
            <a:spLocks noChangeArrowheads="1"/>
          </p:cNvSpPr>
          <p:nvPr/>
        </p:nvSpPr>
        <p:spPr bwMode="auto">
          <a:xfrm>
            <a:off x="5302349" y="3780313"/>
            <a:ext cx="1246188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b="1">
                <a:latin typeface="Bell MT" panose="02020503060305020303" pitchFamily="18" charset="0"/>
              </a:rPr>
              <a:t>S</a:t>
            </a:r>
            <a:r>
              <a:rPr lang="en-US" altLang="zh-CN" sz="2000" b="1">
                <a:latin typeface="Bell MT" panose="02020503060305020303" pitchFamily="18" charset="0"/>
              </a:rPr>
              <a:t>tep  </a:t>
            </a:r>
            <a:r>
              <a:rPr lang="en-US" altLang="zh-CN" sz="2800" b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</a:t>
            </a:r>
            <a:endParaRPr lang="zh-CN" altLang="en-US" sz="1800" b="1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2" name="TextBox 15"/>
          <p:cNvSpPr txBox="1">
            <a:spLocks noChangeArrowheads="1"/>
          </p:cNvSpPr>
          <p:nvPr/>
        </p:nvSpPr>
        <p:spPr bwMode="auto">
          <a:xfrm>
            <a:off x="1979712" y="5078888"/>
            <a:ext cx="1246187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latin typeface="Bell MT" panose="02020503060305020303" pitchFamily="18" charset="0"/>
              </a:rPr>
              <a:t>S</a:t>
            </a:r>
            <a:r>
              <a:rPr lang="en-US" altLang="zh-CN" sz="2000" b="1" dirty="0">
                <a:latin typeface="Bell MT" panose="02020503060305020303" pitchFamily="18" charset="0"/>
              </a:rPr>
              <a:t>tep  </a:t>
            </a:r>
            <a:r>
              <a:rPr lang="en-US" altLang="zh-CN" sz="28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</a:t>
            </a:r>
            <a:endParaRPr lang="zh-CN" altLang="en-US" sz="180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3" name="TextBox 6"/>
          <p:cNvSpPr txBox="1">
            <a:spLocks noChangeArrowheads="1"/>
          </p:cNvSpPr>
          <p:nvPr/>
        </p:nvSpPr>
        <p:spPr bwMode="auto">
          <a:xfrm>
            <a:off x="3225899" y="2605563"/>
            <a:ext cx="18176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打开报表工作台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3225899" y="3832130"/>
            <a:ext cx="14366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选取数据集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3225899" y="5202713"/>
            <a:ext cx="15954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定制报表内容</a:t>
            </a:r>
          </a:p>
        </p:txBody>
      </p:sp>
      <p:sp>
        <p:nvSpPr>
          <p:cNvPr id="36" name="TextBox 10"/>
          <p:cNvSpPr txBox="1">
            <a:spLocks noChangeArrowheads="1"/>
          </p:cNvSpPr>
          <p:nvPr/>
        </p:nvSpPr>
        <p:spPr bwMode="auto">
          <a:xfrm>
            <a:off x="6621562" y="2605563"/>
            <a:ext cx="12255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报表预览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TextBox 12"/>
          <p:cNvSpPr txBox="1">
            <a:spLocks noChangeArrowheads="1"/>
          </p:cNvSpPr>
          <p:nvPr/>
        </p:nvSpPr>
        <p:spPr bwMode="auto">
          <a:xfrm>
            <a:off x="6621562" y="3904138"/>
            <a:ext cx="121761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发布报表</a:t>
            </a:r>
          </a:p>
        </p:txBody>
      </p:sp>
      <p:sp>
        <p:nvSpPr>
          <p:cNvPr id="38" name="矩形 21"/>
          <p:cNvSpPr>
            <a:spLocks noChangeArrowheads="1"/>
          </p:cNvSpPr>
          <p:nvPr/>
        </p:nvSpPr>
        <p:spPr bwMode="auto">
          <a:xfrm>
            <a:off x="3225899" y="3026250"/>
            <a:ext cx="1817688" cy="572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根据自我需求可以使用系统创建一个报表。 </a:t>
            </a:r>
          </a:p>
        </p:txBody>
      </p:sp>
      <p:sp>
        <p:nvSpPr>
          <p:cNvPr id="39" name="矩形 22"/>
          <p:cNvSpPr>
            <a:spLocks noChangeArrowheads="1"/>
          </p:cNvSpPr>
          <p:nvPr/>
        </p:nvSpPr>
        <p:spPr bwMode="auto">
          <a:xfrm>
            <a:off x="3225899" y="4192492"/>
            <a:ext cx="1817688" cy="81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可以使用系统提供的指标库及立方体选取模板数据集</a:t>
            </a:r>
          </a:p>
        </p:txBody>
      </p:sp>
      <p:sp>
        <p:nvSpPr>
          <p:cNvPr id="40" name="矩形 24"/>
          <p:cNvSpPr>
            <a:spLocks noChangeArrowheads="1"/>
          </p:cNvSpPr>
          <p:nvPr/>
        </p:nvSpPr>
        <p:spPr bwMode="auto">
          <a:xfrm>
            <a:off x="3225899" y="5520213"/>
            <a:ext cx="1817688" cy="811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为应用所用到的组件配置元数据，设置条件、指标、显示内容和格式。</a:t>
            </a:r>
          </a:p>
        </p:txBody>
      </p:sp>
      <p:sp>
        <p:nvSpPr>
          <p:cNvPr id="41" name="矩形 25"/>
          <p:cNvSpPr>
            <a:spLocks noChangeArrowheads="1"/>
          </p:cNvSpPr>
          <p:nvPr/>
        </p:nvSpPr>
        <p:spPr bwMode="auto">
          <a:xfrm>
            <a:off x="6618387" y="2986563"/>
            <a:ext cx="1985962" cy="81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对完成初步设计的报表进行预览，测试，并根据实际情况作适当的调整。</a:t>
            </a:r>
          </a:p>
        </p:txBody>
      </p:sp>
      <p:sp>
        <p:nvSpPr>
          <p:cNvPr id="42" name="矩形 26"/>
          <p:cNvSpPr>
            <a:spLocks noChangeArrowheads="1"/>
          </p:cNvSpPr>
          <p:nvPr/>
        </p:nvSpPr>
        <p:spPr bwMode="auto">
          <a:xfrm>
            <a:off x="6618387" y="4283550"/>
            <a:ext cx="17589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正式发布此报表至应用中心进行管理。</a:t>
            </a:r>
          </a:p>
        </p:txBody>
      </p:sp>
      <p:sp>
        <p:nvSpPr>
          <p:cNvPr id="43" name="矩形 42"/>
          <p:cNvSpPr/>
          <p:nvPr/>
        </p:nvSpPr>
        <p:spPr>
          <a:xfrm>
            <a:off x="2036153" y="2276872"/>
            <a:ext cx="2895888" cy="1378027"/>
          </a:xfrm>
          <a:prstGeom prst="rect">
            <a:avLst/>
          </a:prstGeom>
          <a:noFill/>
          <a:ln w="12700">
            <a:solidFill>
              <a:srgbClr val="C0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FF0000"/>
              </a:buClr>
            </a:pPr>
            <a:endParaRPr lang="en-US" altLang="zh-CN" b="1" dirty="0" smtClean="0">
              <a:solidFill>
                <a:prstClr val="black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2051720" y="3729262"/>
            <a:ext cx="2895888" cy="1378027"/>
          </a:xfrm>
          <a:prstGeom prst="rect">
            <a:avLst/>
          </a:prstGeom>
          <a:noFill/>
          <a:ln w="12700">
            <a:solidFill>
              <a:srgbClr val="C0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FF0000"/>
              </a:buClr>
            </a:pPr>
            <a:endParaRPr lang="en-US" altLang="zh-CN" b="1" dirty="0" smtClean="0">
              <a:solidFill>
                <a:prstClr val="black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2051720" y="5179297"/>
            <a:ext cx="2895888" cy="1378027"/>
          </a:xfrm>
          <a:prstGeom prst="rect">
            <a:avLst/>
          </a:prstGeom>
          <a:noFill/>
          <a:ln w="12700">
            <a:solidFill>
              <a:srgbClr val="C0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FF0000"/>
              </a:buClr>
            </a:pPr>
            <a:endParaRPr lang="en-US" altLang="zh-CN" b="1" dirty="0" smtClean="0">
              <a:solidFill>
                <a:prstClr val="black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436095" y="2348880"/>
            <a:ext cx="3034807" cy="1378027"/>
          </a:xfrm>
          <a:prstGeom prst="rect">
            <a:avLst/>
          </a:prstGeom>
          <a:noFill/>
          <a:ln w="12700">
            <a:solidFill>
              <a:srgbClr val="C0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FF0000"/>
              </a:buClr>
            </a:pPr>
            <a:endParaRPr lang="en-US" altLang="zh-CN" b="1" dirty="0" smtClean="0">
              <a:solidFill>
                <a:prstClr val="black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436095" y="3789040"/>
            <a:ext cx="3024337" cy="1378027"/>
          </a:xfrm>
          <a:prstGeom prst="rect">
            <a:avLst/>
          </a:prstGeom>
          <a:noFill/>
          <a:ln w="12700">
            <a:solidFill>
              <a:srgbClr val="C0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FF0000"/>
              </a:buClr>
            </a:pPr>
            <a:endParaRPr lang="en-US" altLang="zh-CN" b="1" dirty="0" smtClean="0">
              <a:solidFill>
                <a:prstClr val="black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72989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Box 8"/>
          <p:cNvSpPr>
            <a:spLocks noChangeArrowheads="1"/>
          </p:cNvSpPr>
          <p:nvPr/>
        </p:nvSpPr>
        <p:spPr bwMode="auto">
          <a:xfrm>
            <a:off x="629082" y="1196752"/>
            <a:ext cx="8001056" cy="506746"/>
          </a:xfrm>
          <a:prstGeom prst="rect">
            <a:avLst/>
          </a:prstGeom>
          <a:gradFill rotWithShape="1">
            <a:gsLst>
              <a:gs pos="0">
                <a:srgbClr val="992F2B"/>
              </a:gs>
              <a:gs pos="79999">
                <a:srgbClr val="C93D39"/>
              </a:gs>
              <a:gs pos="100000">
                <a:srgbClr val="CD3A36"/>
              </a:gs>
            </a:gsLst>
            <a:lin ang="5400000" scaled="1"/>
          </a:gradFill>
          <a:ln w="9525" cap="flat" cmpd="sng">
            <a:solidFill>
              <a:schemeClr val="accent2"/>
            </a:solidFill>
            <a:miter lim="800000"/>
            <a:headEnd/>
            <a:tailEnd/>
          </a:ln>
        </p:spPr>
        <p:txBody>
          <a:bodyPr lIns="50174" tIns="25087" rIns="50174" bIns="25087" anchor="ctr" anchorCtr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自助报表：</a:t>
            </a:r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第一印象</a:t>
            </a:r>
          </a:p>
          <a:p>
            <a:pPr>
              <a:spcBef>
                <a:spcPct val="0"/>
              </a:spcBef>
            </a:pPr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所见即所得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-</a:t>
            </a:r>
            <a:fld id="{46BF3EBF-DBA4-4606-A045-D4E44D7605EC}" type="slidenum">
              <a:rPr lang="zh-CN" altLang="en-US" smtClean="0"/>
              <a:pPr>
                <a:defRPr/>
              </a:pPr>
              <a:t>12</a:t>
            </a:fld>
            <a:r>
              <a:rPr lang="en-US" altLang="zh-CN" smtClean="0"/>
              <a:t>-</a:t>
            </a:r>
            <a:endParaRPr lang="zh-CN" altLang="en-US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07504" y="260648"/>
            <a:ext cx="8723304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155" tIns="43578" rIns="87155" bIns="43578" numCol="1" anchor="ctr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 smtClean="0">
                <a:latin typeface="黑体" pitchFamily="49" charset="-122"/>
                <a:ea typeface="黑体" pitchFamily="49" charset="-122"/>
                <a:cs typeface="微软雅黑"/>
              </a:rPr>
              <a:t>2 </a:t>
            </a:r>
            <a:r>
              <a:rPr lang="zh-CN" altLang="en-US" sz="2400" b="1" dirty="0" smtClean="0">
                <a:latin typeface="黑体" pitchFamily="49" charset="-122"/>
                <a:ea typeface="黑体" pitchFamily="49" charset="-122"/>
                <a:cs typeface="微软雅黑"/>
              </a:rPr>
              <a:t>平台功能</a:t>
            </a:r>
            <a:endParaRPr lang="zh-CN" altLang="en-US" b="1" dirty="0" smtClean="0">
              <a:latin typeface="黑体" pitchFamily="49" charset="-122"/>
              <a:ea typeface="黑体" pitchFamily="49" charset="-122"/>
              <a:cs typeface="微软雅黑"/>
            </a:endParaRPr>
          </a:p>
        </p:txBody>
      </p:sp>
      <p:grpSp>
        <p:nvGrpSpPr>
          <p:cNvPr id="6" name="组合 21"/>
          <p:cNvGrpSpPr>
            <a:grpSpLocks/>
          </p:cNvGrpSpPr>
          <p:nvPr/>
        </p:nvGrpSpPr>
        <p:grpSpPr bwMode="auto">
          <a:xfrm>
            <a:off x="2195736" y="1124744"/>
            <a:ext cx="785813" cy="657225"/>
            <a:chOff x="6001839" y="3305565"/>
            <a:chExt cx="887527" cy="743439"/>
          </a:xfrm>
        </p:grpSpPr>
        <p:grpSp>
          <p:nvGrpSpPr>
            <p:cNvPr id="7" name="组合 22"/>
            <p:cNvGrpSpPr>
              <a:grpSpLocks/>
            </p:cNvGrpSpPr>
            <p:nvPr/>
          </p:nvGrpSpPr>
          <p:grpSpPr bwMode="auto">
            <a:xfrm>
              <a:off x="6001839" y="3305565"/>
              <a:ext cx="887527" cy="743439"/>
              <a:chOff x="6001839" y="3305565"/>
              <a:chExt cx="887527" cy="743439"/>
            </a:xfrm>
          </p:grpSpPr>
          <p:sp>
            <p:nvSpPr>
              <p:cNvPr id="9" name="菱形 8"/>
              <p:cNvSpPr/>
              <p:nvPr/>
            </p:nvSpPr>
            <p:spPr bwMode="auto">
              <a:xfrm>
                <a:off x="6001839" y="3305565"/>
                <a:ext cx="744088" cy="743439"/>
              </a:xfrm>
              <a:prstGeom prst="diamond">
                <a:avLst/>
              </a:prstGeom>
              <a:noFill/>
              <a:ln w="12700">
                <a:solidFill>
                  <a:schemeClr val="bg1">
                    <a:alpha val="4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0" name="菱形 9"/>
              <p:cNvSpPr/>
              <p:nvPr/>
            </p:nvSpPr>
            <p:spPr bwMode="auto">
              <a:xfrm>
                <a:off x="6145278" y="3305565"/>
                <a:ext cx="744088" cy="743439"/>
              </a:xfrm>
              <a:prstGeom prst="diamond">
                <a:avLst/>
              </a:prstGeom>
              <a:noFill/>
              <a:ln w="12700">
                <a:solidFill>
                  <a:schemeClr val="bg1">
                    <a:alpha val="4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8" name="菱形 7"/>
            <p:cNvSpPr/>
            <p:nvPr/>
          </p:nvSpPr>
          <p:spPr bwMode="auto">
            <a:xfrm>
              <a:off x="6132727" y="3330035"/>
              <a:ext cx="613200" cy="654322"/>
            </a:xfrm>
            <a:prstGeom prst="diamond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1" dirty="0" smtClean="0">
                  <a:solidFill>
                    <a:schemeClr val="bg1"/>
                  </a:solidFill>
                </a:rPr>
                <a:t>2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9" name="矩形 28"/>
          <p:cNvSpPr/>
          <p:nvPr/>
        </p:nvSpPr>
        <p:spPr>
          <a:xfrm>
            <a:off x="360462" y="4725144"/>
            <a:ext cx="4749399" cy="1781805"/>
          </a:xfrm>
          <a:prstGeom prst="rect">
            <a:avLst/>
          </a:prstGeom>
          <a:noFill/>
          <a:ln w="12700">
            <a:solidFill>
              <a:srgbClr val="C0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FF0000"/>
              </a:buClr>
            </a:pPr>
            <a:endParaRPr lang="en-US" altLang="zh-CN" b="1" dirty="0" smtClean="0">
              <a:solidFill>
                <a:prstClr val="black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60462" y="5014233"/>
            <a:ext cx="4583359" cy="14927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友好的设计界面，提供类似于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EXCEL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操作模式一致，简单、方便、快捷；</a:t>
            </a:r>
            <a:endParaRPr lang="en-US" altLang="zh-CN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可对表格任意合并、删除、添加、移动、清除；</a:t>
            </a:r>
            <a:endParaRPr lang="en-US" altLang="zh-CN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支持表达式计算及函数调用功能。</a:t>
            </a:r>
          </a:p>
          <a:p>
            <a:pPr lvl="0" fontAlgn="base">
              <a:spcBef>
                <a:spcPct val="30000"/>
              </a:spcBef>
              <a:spcAft>
                <a:spcPct val="0"/>
              </a:spcAft>
            </a:pPr>
            <a:endParaRPr lang="zh-CN" altLang="en-US" sz="1400" b="1" dirty="0">
              <a:solidFill>
                <a:srgbClr val="FF0000"/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971" y="1796827"/>
            <a:ext cx="5469157" cy="2578551"/>
          </a:xfrm>
          <a:prstGeom prst="rect">
            <a:avLst/>
          </a:prstGeom>
        </p:spPr>
      </p:pic>
      <p:sp>
        <p:nvSpPr>
          <p:cNvPr id="17" name="TextBox 11"/>
          <p:cNvSpPr txBox="1">
            <a:spLocks noChangeArrowheads="1"/>
          </p:cNvSpPr>
          <p:nvPr/>
        </p:nvSpPr>
        <p:spPr bwMode="auto">
          <a:xfrm>
            <a:off x="5796310" y="1916832"/>
            <a:ext cx="122396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设计样式</a:t>
            </a:r>
          </a:p>
        </p:txBody>
      </p:sp>
      <p:sp>
        <p:nvSpPr>
          <p:cNvPr id="18" name="圆角右箭头 17"/>
          <p:cNvSpPr/>
          <p:nvPr/>
        </p:nvSpPr>
        <p:spPr>
          <a:xfrm rot="10800000">
            <a:off x="5724128" y="2240160"/>
            <a:ext cx="432048" cy="664381"/>
          </a:xfrm>
          <a:prstGeom prst="bentArrow">
            <a:avLst/>
          </a:prstGeom>
          <a:solidFill>
            <a:sysClr val="window" lastClr="CBE9CF">
              <a:alpha val="57000"/>
            </a:sys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右箭头 18"/>
          <p:cNvSpPr/>
          <p:nvPr/>
        </p:nvSpPr>
        <p:spPr>
          <a:xfrm rot="5400000">
            <a:off x="6636523" y="3159652"/>
            <a:ext cx="551471" cy="216023"/>
          </a:xfrm>
          <a:prstGeom prst="rightArrow">
            <a:avLst/>
          </a:prstGeom>
          <a:solidFill>
            <a:sysClr val="window" lastClr="CBE9CF">
              <a:alpha val="57000"/>
            </a:sys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TextBox 16"/>
          <p:cNvSpPr txBox="1">
            <a:spLocks noChangeArrowheads="1"/>
          </p:cNvSpPr>
          <p:nvPr/>
        </p:nvSpPr>
        <p:spPr bwMode="auto">
          <a:xfrm>
            <a:off x="6408290" y="2657227"/>
            <a:ext cx="12239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展现样式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2696" y="3543399"/>
            <a:ext cx="3187154" cy="2935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7637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Box 8"/>
          <p:cNvSpPr>
            <a:spLocks noChangeArrowheads="1"/>
          </p:cNvSpPr>
          <p:nvPr/>
        </p:nvSpPr>
        <p:spPr bwMode="auto">
          <a:xfrm>
            <a:off x="629082" y="1196752"/>
            <a:ext cx="8001056" cy="506746"/>
          </a:xfrm>
          <a:prstGeom prst="rect">
            <a:avLst/>
          </a:prstGeom>
          <a:gradFill rotWithShape="1">
            <a:gsLst>
              <a:gs pos="0">
                <a:srgbClr val="992F2B"/>
              </a:gs>
              <a:gs pos="79999">
                <a:srgbClr val="C93D39"/>
              </a:gs>
              <a:gs pos="100000">
                <a:srgbClr val="CD3A36"/>
              </a:gs>
            </a:gsLst>
            <a:lin ang="5400000" scaled="1"/>
          </a:gradFill>
          <a:ln w="9525" cap="flat" cmpd="sng">
            <a:solidFill>
              <a:schemeClr val="accent2"/>
            </a:solidFill>
            <a:miter lim="800000"/>
            <a:headEnd/>
            <a:tailEnd/>
          </a:ln>
        </p:spPr>
        <p:txBody>
          <a:bodyPr lIns="50174" tIns="25087" rIns="50174" bIns="25087" anchor="ctr" anchorCtr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自助报表：</a:t>
            </a:r>
            <a:r>
              <a:rPr lang="zh-CN" altLang="en-US" sz="1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第二印象</a:t>
            </a:r>
            <a:endParaRPr lang="zh-CN" altLang="en-US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-</a:t>
            </a:r>
            <a:fld id="{46BF3EBF-DBA4-4606-A045-D4E44D7605EC}" type="slidenum">
              <a:rPr lang="zh-CN" altLang="en-US" smtClean="0"/>
              <a:pPr>
                <a:defRPr/>
              </a:pPr>
              <a:t>13</a:t>
            </a:fld>
            <a:r>
              <a:rPr lang="en-US" altLang="zh-CN" smtClean="0"/>
              <a:t>-</a:t>
            </a:r>
            <a:endParaRPr lang="zh-CN" altLang="en-US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07504" y="260648"/>
            <a:ext cx="8723304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155" tIns="43578" rIns="87155" bIns="43578" numCol="1" anchor="ctr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 smtClean="0">
                <a:latin typeface="黑体" pitchFamily="49" charset="-122"/>
                <a:ea typeface="黑体" pitchFamily="49" charset="-122"/>
                <a:cs typeface="微软雅黑"/>
              </a:rPr>
              <a:t>2 </a:t>
            </a:r>
            <a:r>
              <a:rPr lang="zh-CN" altLang="en-US" sz="2400" b="1" dirty="0" smtClean="0">
                <a:latin typeface="黑体" pitchFamily="49" charset="-122"/>
                <a:ea typeface="黑体" pitchFamily="49" charset="-122"/>
                <a:cs typeface="微软雅黑"/>
              </a:rPr>
              <a:t>平台功能</a:t>
            </a:r>
            <a:endParaRPr lang="zh-CN" altLang="en-US" b="1" dirty="0" smtClean="0">
              <a:latin typeface="黑体" pitchFamily="49" charset="-122"/>
              <a:ea typeface="黑体" pitchFamily="49" charset="-122"/>
              <a:cs typeface="微软雅黑"/>
            </a:endParaRPr>
          </a:p>
        </p:txBody>
      </p:sp>
      <p:grpSp>
        <p:nvGrpSpPr>
          <p:cNvPr id="6" name="组合 21"/>
          <p:cNvGrpSpPr>
            <a:grpSpLocks/>
          </p:cNvGrpSpPr>
          <p:nvPr/>
        </p:nvGrpSpPr>
        <p:grpSpPr bwMode="auto">
          <a:xfrm>
            <a:off x="2195736" y="1124744"/>
            <a:ext cx="785813" cy="657225"/>
            <a:chOff x="6001839" y="3305565"/>
            <a:chExt cx="887527" cy="743439"/>
          </a:xfrm>
        </p:grpSpPr>
        <p:grpSp>
          <p:nvGrpSpPr>
            <p:cNvPr id="7" name="组合 22"/>
            <p:cNvGrpSpPr>
              <a:grpSpLocks/>
            </p:cNvGrpSpPr>
            <p:nvPr/>
          </p:nvGrpSpPr>
          <p:grpSpPr bwMode="auto">
            <a:xfrm>
              <a:off x="6001839" y="3305565"/>
              <a:ext cx="887527" cy="743439"/>
              <a:chOff x="6001839" y="3305565"/>
              <a:chExt cx="887527" cy="743439"/>
            </a:xfrm>
          </p:grpSpPr>
          <p:sp>
            <p:nvSpPr>
              <p:cNvPr id="9" name="菱形 8"/>
              <p:cNvSpPr/>
              <p:nvPr/>
            </p:nvSpPr>
            <p:spPr bwMode="auto">
              <a:xfrm>
                <a:off x="6001839" y="3305565"/>
                <a:ext cx="744088" cy="743439"/>
              </a:xfrm>
              <a:prstGeom prst="diamond">
                <a:avLst/>
              </a:prstGeom>
              <a:noFill/>
              <a:ln w="12700">
                <a:solidFill>
                  <a:schemeClr val="bg1">
                    <a:alpha val="4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0" name="菱形 9"/>
              <p:cNvSpPr/>
              <p:nvPr/>
            </p:nvSpPr>
            <p:spPr bwMode="auto">
              <a:xfrm>
                <a:off x="6145278" y="3305565"/>
                <a:ext cx="744088" cy="743439"/>
              </a:xfrm>
              <a:prstGeom prst="diamond">
                <a:avLst/>
              </a:prstGeom>
              <a:noFill/>
              <a:ln w="12700">
                <a:solidFill>
                  <a:schemeClr val="bg1">
                    <a:alpha val="4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8" name="菱形 7"/>
            <p:cNvSpPr/>
            <p:nvPr/>
          </p:nvSpPr>
          <p:spPr bwMode="auto">
            <a:xfrm>
              <a:off x="6132727" y="3330035"/>
              <a:ext cx="613200" cy="654322"/>
            </a:xfrm>
            <a:prstGeom prst="diamond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1" dirty="0" smtClean="0">
                  <a:solidFill>
                    <a:schemeClr val="bg1"/>
                  </a:solidFill>
                </a:rPr>
                <a:t>2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9" name="矩形 28"/>
          <p:cNvSpPr/>
          <p:nvPr/>
        </p:nvSpPr>
        <p:spPr>
          <a:xfrm>
            <a:off x="363091" y="2128427"/>
            <a:ext cx="3992885" cy="1798874"/>
          </a:xfrm>
          <a:prstGeom prst="rect">
            <a:avLst/>
          </a:prstGeom>
          <a:noFill/>
          <a:ln w="12700">
            <a:solidFill>
              <a:srgbClr val="C0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FF0000"/>
              </a:buClr>
            </a:pPr>
            <a:endParaRPr lang="en-US" altLang="zh-CN" b="1" dirty="0" smtClean="0">
              <a:solidFill>
                <a:prstClr val="black"/>
              </a:solidFill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237" y="2273687"/>
            <a:ext cx="3003739" cy="1650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8159" y="2273688"/>
            <a:ext cx="2863399" cy="16536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矩形 10"/>
          <p:cNvSpPr>
            <a:spLocks noChangeArrowheads="1"/>
          </p:cNvSpPr>
          <p:nvPr/>
        </p:nvSpPr>
        <p:spPr bwMode="auto">
          <a:xfrm>
            <a:off x="7404588" y="2230497"/>
            <a:ext cx="12255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b="1" dirty="0">
                <a:solidFill>
                  <a:srgbClr val="FF0000"/>
                </a:solidFill>
                <a:latin typeface="微软雅黑" panose="020B0503020204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维度横向</a:t>
            </a:r>
            <a:endParaRPr lang="zh-CN" altLang="en-US" sz="1800" dirty="0">
              <a:solidFill>
                <a:srgbClr val="FF0000"/>
              </a:solidFill>
            </a:endParaRP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237" y="4437112"/>
            <a:ext cx="2889118" cy="16126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矩形 12"/>
          <p:cNvSpPr>
            <a:spLocks noChangeArrowheads="1"/>
          </p:cNvSpPr>
          <p:nvPr/>
        </p:nvSpPr>
        <p:spPr bwMode="auto">
          <a:xfrm>
            <a:off x="329331" y="4398849"/>
            <a:ext cx="11080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b="1" dirty="0">
                <a:solidFill>
                  <a:srgbClr val="FF0000"/>
                </a:solidFill>
                <a:latin typeface="微软雅黑" panose="020B0503020204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下钻报表</a:t>
            </a:r>
            <a:endParaRPr lang="zh-CN" altLang="en-US" sz="1800" dirty="0">
              <a:solidFill>
                <a:srgbClr val="FF0000"/>
              </a:solidFill>
            </a:endParaRP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8159" y="4437112"/>
            <a:ext cx="2803846" cy="16126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矩形 14"/>
          <p:cNvSpPr>
            <a:spLocks noChangeArrowheads="1"/>
          </p:cNvSpPr>
          <p:nvPr/>
        </p:nvSpPr>
        <p:spPr bwMode="auto">
          <a:xfrm>
            <a:off x="7362828" y="4437112"/>
            <a:ext cx="11080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b="1" dirty="0">
                <a:solidFill>
                  <a:srgbClr val="FF0000"/>
                </a:solidFill>
                <a:latin typeface="微软雅黑" panose="020B0503020204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交叉报表</a:t>
            </a:r>
            <a:endParaRPr lang="zh-CN" altLang="en-US" sz="1800" dirty="0">
              <a:solidFill>
                <a:srgbClr val="FF0000"/>
              </a:solidFill>
            </a:endParaRPr>
          </a:p>
        </p:txBody>
      </p:sp>
      <p:sp>
        <p:nvSpPr>
          <p:cNvPr id="20" name="矩形 15"/>
          <p:cNvSpPr>
            <a:spLocks noChangeArrowheads="1"/>
          </p:cNvSpPr>
          <p:nvPr/>
        </p:nvSpPr>
        <p:spPr bwMode="auto">
          <a:xfrm>
            <a:off x="329332" y="2204863"/>
            <a:ext cx="11080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b="1" dirty="0">
                <a:solidFill>
                  <a:srgbClr val="FF0000"/>
                </a:solidFill>
                <a:latin typeface="微软雅黑" panose="020B0503020204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简单报表</a:t>
            </a:r>
            <a:endParaRPr lang="zh-CN" altLang="en-US" sz="1800" dirty="0">
              <a:solidFill>
                <a:srgbClr val="FF0000"/>
              </a:solidFill>
            </a:endParaRPr>
          </a:p>
        </p:txBody>
      </p:sp>
      <p:sp>
        <p:nvSpPr>
          <p:cNvPr id="21" name="TextBox 16"/>
          <p:cNvSpPr txBox="1">
            <a:spLocks noChangeArrowheads="1"/>
          </p:cNvSpPr>
          <p:nvPr/>
        </p:nvSpPr>
        <p:spPr bwMode="auto">
          <a:xfrm>
            <a:off x="363093" y="2665239"/>
            <a:ext cx="896540" cy="93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简约实用，快速查看数据</a:t>
            </a:r>
          </a:p>
        </p:txBody>
      </p:sp>
      <p:sp>
        <p:nvSpPr>
          <p:cNvPr id="22" name="TextBox 17"/>
          <p:cNvSpPr txBox="1">
            <a:spLocks noChangeArrowheads="1"/>
          </p:cNvSpPr>
          <p:nvPr/>
        </p:nvSpPr>
        <p:spPr bwMode="auto">
          <a:xfrm>
            <a:off x="363092" y="4786139"/>
            <a:ext cx="896541" cy="93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适用父子维度，或维度切换</a:t>
            </a:r>
          </a:p>
        </p:txBody>
      </p:sp>
      <p:sp>
        <p:nvSpPr>
          <p:cNvPr id="23" name="TextBox 18"/>
          <p:cNvSpPr txBox="1">
            <a:spLocks noChangeArrowheads="1"/>
          </p:cNvSpPr>
          <p:nvPr/>
        </p:nvSpPr>
        <p:spPr bwMode="auto">
          <a:xfrm>
            <a:off x="7380734" y="2665239"/>
            <a:ext cx="1223963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适应不同数据观察习惯</a:t>
            </a:r>
          </a:p>
        </p:txBody>
      </p:sp>
      <p:sp>
        <p:nvSpPr>
          <p:cNvPr id="24" name="TextBox 19"/>
          <p:cNvSpPr txBox="1">
            <a:spLocks noChangeArrowheads="1"/>
          </p:cNvSpPr>
          <p:nvPr/>
        </p:nvSpPr>
        <p:spPr bwMode="auto">
          <a:xfrm>
            <a:off x="7380734" y="4786139"/>
            <a:ext cx="1223963" cy="652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多重维度交叉展现</a:t>
            </a:r>
          </a:p>
        </p:txBody>
      </p:sp>
      <p:sp>
        <p:nvSpPr>
          <p:cNvPr id="25" name="矩形 24"/>
          <p:cNvSpPr/>
          <p:nvPr/>
        </p:nvSpPr>
        <p:spPr>
          <a:xfrm>
            <a:off x="4499992" y="2134182"/>
            <a:ext cx="3992885" cy="1798874"/>
          </a:xfrm>
          <a:prstGeom prst="rect">
            <a:avLst/>
          </a:prstGeom>
          <a:noFill/>
          <a:ln w="12700">
            <a:solidFill>
              <a:srgbClr val="C0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FF0000"/>
              </a:buClr>
            </a:pPr>
            <a:endParaRPr lang="en-US" altLang="zh-CN" b="1" dirty="0" smtClean="0">
              <a:solidFill>
                <a:prstClr val="black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63091" y="4294422"/>
            <a:ext cx="3992885" cy="1798874"/>
          </a:xfrm>
          <a:prstGeom prst="rect">
            <a:avLst/>
          </a:prstGeom>
          <a:noFill/>
          <a:ln w="12700">
            <a:solidFill>
              <a:srgbClr val="C0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FF0000"/>
              </a:buClr>
            </a:pPr>
            <a:endParaRPr lang="en-US" altLang="zh-CN" b="1" dirty="0" smtClean="0">
              <a:solidFill>
                <a:prstClr val="black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499992" y="4294422"/>
            <a:ext cx="3992885" cy="1798874"/>
          </a:xfrm>
          <a:prstGeom prst="rect">
            <a:avLst/>
          </a:prstGeom>
          <a:noFill/>
          <a:ln w="12700">
            <a:solidFill>
              <a:srgbClr val="C0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FF0000"/>
              </a:buClr>
            </a:pPr>
            <a:endParaRPr lang="en-US" altLang="zh-CN" b="1" dirty="0" smtClean="0">
              <a:solidFill>
                <a:prstClr val="black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00819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Box 8"/>
          <p:cNvSpPr>
            <a:spLocks noChangeArrowheads="1"/>
          </p:cNvSpPr>
          <p:nvPr/>
        </p:nvSpPr>
        <p:spPr bwMode="auto">
          <a:xfrm>
            <a:off x="629082" y="1196752"/>
            <a:ext cx="8001056" cy="506746"/>
          </a:xfrm>
          <a:prstGeom prst="rect">
            <a:avLst/>
          </a:prstGeom>
          <a:gradFill rotWithShape="1">
            <a:gsLst>
              <a:gs pos="0">
                <a:srgbClr val="992F2B"/>
              </a:gs>
              <a:gs pos="79999">
                <a:srgbClr val="C93D39"/>
              </a:gs>
              <a:gs pos="100000">
                <a:srgbClr val="CD3A36"/>
              </a:gs>
            </a:gsLst>
            <a:lin ang="5400000" scaled="1"/>
          </a:gradFill>
          <a:ln w="9525" cap="flat" cmpd="sng">
            <a:solidFill>
              <a:schemeClr val="accent2"/>
            </a:solidFill>
            <a:miter lim="800000"/>
            <a:headEnd/>
            <a:tailEnd/>
          </a:ln>
        </p:spPr>
        <p:txBody>
          <a:bodyPr lIns="50174" tIns="25087" rIns="50174" bIns="25087" anchor="ctr" anchorCtr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自助报表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简约不简单</a:t>
            </a:r>
            <a:endParaRPr lang="zh-CN" altLang="en-US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-</a:t>
            </a:r>
            <a:fld id="{46BF3EBF-DBA4-4606-A045-D4E44D7605EC}" type="slidenum">
              <a:rPr lang="zh-CN" altLang="en-US" smtClean="0"/>
              <a:pPr>
                <a:defRPr/>
              </a:pPr>
              <a:t>14</a:t>
            </a:fld>
            <a:r>
              <a:rPr lang="en-US" altLang="zh-CN" smtClean="0"/>
              <a:t>-</a:t>
            </a:r>
            <a:endParaRPr lang="zh-CN" altLang="en-US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07504" y="260648"/>
            <a:ext cx="8723304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155" tIns="43578" rIns="87155" bIns="43578" numCol="1" anchor="ctr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 smtClean="0">
                <a:latin typeface="黑体" pitchFamily="49" charset="-122"/>
                <a:ea typeface="黑体" pitchFamily="49" charset="-122"/>
                <a:cs typeface="微软雅黑"/>
              </a:rPr>
              <a:t>2 </a:t>
            </a:r>
            <a:r>
              <a:rPr lang="zh-CN" altLang="en-US" sz="2400" b="1" dirty="0" smtClean="0">
                <a:latin typeface="黑体" pitchFamily="49" charset="-122"/>
                <a:ea typeface="黑体" pitchFamily="49" charset="-122"/>
                <a:cs typeface="微软雅黑"/>
              </a:rPr>
              <a:t>平台功能</a:t>
            </a:r>
            <a:endParaRPr lang="zh-CN" altLang="en-US" b="1" dirty="0" smtClean="0">
              <a:latin typeface="黑体" pitchFamily="49" charset="-122"/>
              <a:ea typeface="黑体" pitchFamily="49" charset="-122"/>
              <a:cs typeface="微软雅黑"/>
            </a:endParaRPr>
          </a:p>
        </p:txBody>
      </p:sp>
      <p:grpSp>
        <p:nvGrpSpPr>
          <p:cNvPr id="6" name="组合 21"/>
          <p:cNvGrpSpPr>
            <a:grpSpLocks/>
          </p:cNvGrpSpPr>
          <p:nvPr/>
        </p:nvGrpSpPr>
        <p:grpSpPr bwMode="auto">
          <a:xfrm>
            <a:off x="2195736" y="1124744"/>
            <a:ext cx="785813" cy="657225"/>
            <a:chOff x="6001839" y="3305565"/>
            <a:chExt cx="887527" cy="743439"/>
          </a:xfrm>
        </p:grpSpPr>
        <p:grpSp>
          <p:nvGrpSpPr>
            <p:cNvPr id="7" name="组合 22"/>
            <p:cNvGrpSpPr>
              <a:grpSpLocks/>
            </p:cNvGrpSpPr>
            <p:nvPr/>
          </p:nvGrpSpPr>
          <p:grpSpPr bwMode="auto">
            <a:xfrm>
              <a:off x="6001839" y="3305565"/>
              <a:ext cx="887527" cy="743439"/>
              <a:chOff x="6001839" y="3305565"/>
              <a:chExt cx="887527" cy="743439"/>
            </a:xfrm>
          </p:grpSpPr>
          <p:sp>
            <p:nvSpPr>
              <p:cNvPr id="9" name="菱形 8"/>
              <p:cNvSpPr/>
              <p:nvPr/>
            </p:nvSpPr>
            <p:spPr bwMode="auto">
              <a:xfrm>
                <a:off x="6001839" y="3305565"/>
                <a:ext cx="744088" cy="743439"/>
              </a:xfrm>
              <a:prstGeom prst="diamond">
                <a:avLst/>
              </a:prstGeom>
              <a:noFill/>
              <a:ln w="12700">
                <a:solidFill>
                  <a:schemeClr val="bg1">
                    <a:alpha val="4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0" name="菱形 9"/>
              <p:cNvSpPr/>
              <p:nvPr/>
            </p:nvSpPr>
            <p:spPr bwMode="auto">
              <a:xfrm>
                <a:off x="6145278" y="3305565"/>
                <a:ext cx="744088" cy="743439"/>
              </a:xfrm>
              <a:prstGeom prst="diamond">
                <a:avLst/>
              </a:prstGeom>
              <a:noFill/>
              <a:ln w="12700">
                <a:solidFill>
                  <a:schemeClr val="bg1">
                    <a:alpha val="4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8" name="菱形 7"/>
            <p:cNvSpPr/>
            <p:nvPr/>
          </p:nvSpPr>
          <p:spPr bwMode="auto">
            <a:xfrm>
              <a:off x="6132727" y="3330035"/>
              <a:ext cx="613200" cy="654322"/>
            </a:xfrm>
            <a:prstGeom prst="diamond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1" dirty="0" smtClean="0">
                  <a:solidFill>
                    <a:schemeClr val="bg1"/>
                  </a:solidFill>
                </a:rPr>
                <a:t>2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9" name="矩形 28"/>
          <p:cNvSpPr/>
          <p:nvPr/>
        </p:nvSpPr>
        <p:spPr>
          <a:xfrm>
            <a:off x="1073555" y="3055937"/>
            <a:ext cx="2834871" cy="747610"/>
          </a:xfrm>
          <a:prstGeom prst="rect">
            <a:avLst/>
          </a:prstGeom>
          <a:noFill/>
          <a:ln w="12700">
            <a:solidFill>
              <a:srgbClr val="C0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FF0000"/>
              </a:buClr>
            </a:pPr>
            <a:endParaRPr lang="en-US" altLang="zh-CN" b="1" dirty="0" smtClean="0">
              <a:solidFill>
                <a:prstClr val="black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" name="TextBox 4"/>
          <p:cNvSpPr txBox="1">
            <a:spLocks noChangeArrowheads="1"/>
          </p:cNvSpPr>
          <p:nvPr/>
        </p:nvSpPr>
        <p:spPr bwMode="auto">
          <a:xfrm>
            <a:off x="5754688" y="2190080"/>
            <a:ext cx="1676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体现关键能力</a:t>
            </a:r>
          </a:p>
        </p:txBody>
      </p:sp>
      <p:sp>
        <p:nvSpPr>
          <p:cNvPr id="13" name="TextBox 5"/>
          <p:cNvSpPr txBox="1">
            <a:spLocks noChangeArrowheads="1"/>
          </p:cNvSpPr>
          <p:nvPr/>
        </p:nvSpPr>
        <p:spPr bwMode="auto">
          <a:xfrm>
            <a:off x="1539875" y="2402805"/>
            <a:ext cx="16779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18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适用多种场景</a:t>
            </a:r>
            <a:endParaRPr lang="zh-CN" altLang="en-US" sz="900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6"/>
          <p:cNvSpPr txBox="1">
            <a:spLocks noChangeArrowheads="1"/>
          </p:cNvSpPr>
          <p:nvPr/>
        </p:nvSpPr>
        <p:spPr bwMode="auto">
          <a:xfrm>
            <a:off x="1250950" y="3049836"/>
            <a:ext cx="2592388" cy="811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报表需求的不断增长 ，要求响应时间及时，要满足快速查看数据的需求</a:t>
            </a:r>
            <a:endParaRPr lang="zh-CN" altLang="en-US" sz="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Box 7"/>
          <p:cNvSpPr txBox="1">
            <a:spLocks noChangeArrowheads="1"/>
          </p:cNvSpPr>
          <p:nvPr/>
        </p:nvSpPr>
        <p:spPr bwMode="auto">
          <a:xfrm>
            <a:off x="4500563" y="2612355"/>
            <a:ext cx="2130425" cy="458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便捷的</a:t>
            </a:r>
            <a:r>
              <a:rPr lang="zh-CN" altLang="en-US" sz="1800" b="1">
                <a:latin typeface="微软雅黑" panose="020B0503020204020204" pitchFamily="34" charset="-122"/>
                <a:ea typeface="微软雅黑" panose="020B0503020204020204" pitchFamily="34" charset="-122"/>
              </a:rPr>
              <a:t>可视化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</a:p>
        </p:txBody>
      </p:sp>
      <p:sp>
        <p:nvSpPr>
          <p:cNvPr id="16" name="TextBox 9"/>
          <p:cNvSpPr txBox="1">
            <a:spLocks noChangeArrowheads="1"/>
          </p:cNvSpPr>
          <p:nvPr/>
        </p:nvSpPr>
        <p:spPr bwMode="auto">
          <a:xfrm>
            <a:off x="4932363" y="3099718"/>
            <a:ext cx="3743325" cy="549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立方体为基础可视化数据，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Excel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方式的表格操作。使用户可简单、直观、免编码实现复杂报表。</a:t>
            </a:r>
          </a:p>
        </p:txBody>
      </p:sp>
      <p:sp>
        <p:nvSpPr>
          <p:cNvPr id="17" name="TextBox 10"/>
          <p:cNvSpPr txBox="1">
            <a:spLocks noChangeArrowheads="1"/>
          </p:cNvSpPr>
          <p:nvPr/>
        </p:nvSpPr>
        <p:spPr bwMode="auto">
          <a:xfrm>
            <a:off x="150813" y="3004468"/>
            <a:ext cx="971550" cy="662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响应 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快</a:t>
            </a:r>
            <a:endParaRPr lang="zh-CN" altLang="en-US" sz="11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TextBox 13"/>
          <p:cNvSpPr txBox="1">
            <a:spLocks noChangeArrowheads="1"/>
          </p:cNvSpPr>
          <p:nvPr/>
        </p:nvSpPr>
        <p:spPr bwMode="auto">
          <a:xfrm>
            <a:off x="4502150" y="3655343"/>
            <a:ext cx="2130425" cy="458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方便的</a:t>
            </a:r>
            <a:r>
              <a:rPr lang="zh-CN" altLang="en-US" sz="1800" b="1">
                <a:latin typeface="微软雅黑" panose="020B0503020204020204" pitchFamily="34" charset="-122"/>
                <a:ea typeface="微软雅黑" panose="020B0503020204020204" pitchFamily="34" charset="-122"/>
              </a:rPr>
              <a:t>表达式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计算</a:t>
            </a:r>
          </a:p>
        </p:txBody>
      </p:sp>
      <p:sp>
        <p:nvSpPr>
          <p:cNvPr id="19" name="TextBox 15"/>
          <p:cNvSpPr txBox="1">
            <a:spLocks noChangeArrowheads="1"/>
          </p:cNvSpPr>
          <p:nvPr/>
        </p:nvSpPr>
        <p:spPr bwMode="auto">
          <a:xfrm>
            <a:off x="1250950" y="4087713"/>
            <a:ext cx="2592388" cy="572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业务人员对便捷可视化报表的需求增长，数据清晰明了。</a:t>
            </a:r>
          </a:p>
        </p:txBody>
      </p:sp>
      <p:sp>
        <p:nvSpPr>
          <p:cNvPr id="20" name="TextBox 17"/>
          <p:cNvSpPr txBox="1">
            <a:spLocks noChangeArrowheads="1"/>
          </p:cNvSpPr>
          <p:nvPr/>
        </p:nvSpPr>
        <p:spPr bwMode="auto">
          <a:xfrm>
            <a:off x="1250950" y="5064742"/>
            <a:ext cx="2592388" cy="812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各业务部门报表展现方式与计算内容和计算方法的多变。不同的内容、不同的阅读对象要有不同的形式。</a:t>
            </a:r>
          </a:p>
        </p:txBody>
      </p:sp>
      <p:sp>
        <p:nvSpPr>
          <p:cNvPr id="21" name="TextBox 19"/>
          <p:cNvSpPr txBox="1">
            <a:spLocks noChangeArrowheads="1"/>
          </p:cNvSpPr>
          <p:nvPr/>
        </p:nvSpPr>
        <p:spPr bwMode="auto">
          <a:xfrm>
            <a:off x="150813" y="3925614"/>
            <a:ext cx="971550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展现 </a:t>
            </a:r>
            <a:r>
              <a:rPr lang="zh-CN" altLang="en-US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zh-CN" altLang="en-US" sz="864" dirty="0">
              <a:solidFill>
                <a:srgbClr val="FF0000"/>
              </a:solidFill>
            </a:endParaRPr>
          </a:p>
        </p:txBody>
      </p:sp>
      <p:sp>
        <p:nvSpPr>
          <p:cNvPr id="22" name="TextBox 20"/>
          <p:cNvSpPr txBox="1">
            <a:spLocks noChangeArrowheads="1"/>
          </p:cNvSpPr>
          <p:nvPr/>
        </p:nvSpPr>
        <p:spPr bwMode="auto">
          <a:xfrm>
            <a:off x="4932363" y="4153818"/>
            <a:ext cx="3743325" cy="549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Excel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方式的表达 式书写，支持传统数据统计计算，同时支持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函数，使报表支撑能力提升。</a:t>
            </a:r>
          </a:p>
        </p:txBody>
      </p:sp>
      <p:sp>
        <p:nvSpPr>
          <p:cNvPr id="23" name="TextBox 24"/>
          <p:cNvSpPr txBox="1">
            <a:spLocks noChangeArrowheads="1"/>
          </p:cNvSpPr>
          <p:nvPr/>
        </p:nvSpPr>
        <p:spPr bwMode="auto">
          <a:xfrm>
            <a:off x="4500563" y="4842300"/>
            <a:ext cx="2284412" cy="458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适应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多变化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报表开发</a:t>
            </a:r>
          </a:p>
        </p:txBody>
      </p:sp>
      <p:sp>
        <p:nvSpPr>
          <p:cNvPr id="24" name="TextBox 25"/>
          <p:cNvSpPr txBox="1">
            <a:spLocks noChangeArrowheads="1"/>
          </p:cNvSpPr>
          <p:nvPr/>
        </p:nvSpPr>
        <p:spPr bwMode="auto">
          <a:xfrm>
            <a:off x="150813" y="5103267"/>
            <a:ext cx="971550" cy="1062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 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TextBox 26"/>
          <p:cNvSpPr txBox="1">
            <a:spLocks noChangeArrowheads="1"/>
          </p:cNvSpPr>
          <p:nvPr/>
        </p:nvSpPr>
        <p:spPr bwMode="auto">
          <a:xfrm>
            <a:off x="4932363" y="5301208"/>
            <a:ext cx="37433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用户可以根据自己的数据观察角度和习惯来定制自己的报表，提高数据使用效率，摆脱千篇一律。</a:t>
            </a:r>
          </a:p>
        </p:txBody>
      </p:sp>
      <p:grpSp>
        <p:nvGrpSpPr>
          <p:cNvPr id="27" name="组合 48"/>
          <p:cNvGrpSpPr>
            <a:grpSpLocks/>
          </p:cNvGrpSpPr>
          <p:nvPr/>
        </p:nvGrpSpPr>
        <p:grpSpPr bwMode="auto">
          <a:xfrm>
            <a:off x="3597275" y="2234530"/>
            <a:ext cx="1360488" cy="352425"/>
            <a:chOff x="3108213" y="1262306"/>
            <a:chExt cx="2155938" cy="352913"/>
          </a:xfrm>
        </p:grpSpPr>
        <p:cxnSp>
          <p:nvCxnSpPr>
            <p:cNvPr id="28" name="直接箭头连接符 27"/>
            <p:cNvCxnSpPr/>
            <p:nvPr/>
          </p:nvCxnSpPr>
          <p:spPr>
            <a:xfrm>
              <a:off x="3674242" y="1440352"/>
              <a:ext cx="1589909" cy="0"/>
            </a:xfrm>
            <a:prstGeom prst="straightConnector1">
              <a:avLst/>
            </a:prstGeom>
            <a:ln w="6350">
              <a:solidFill>
                <a:schemeClr val="bg1">
                  <a:alpha val="54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/>
            <p:nvPr/>
          </p:nvCxnSpPr>
          <p:spPr>
            <a:xfrm>
              <a:off x="3445314" y="1348150"/>
              <a:ext cx="1587394" cy="0"/>
            </a:xfrm>
            <a:prstGeom prst="straightConnector1">
              <a:avLst/>
            </a:prstGeom>
            <a:ln w="6350">
              <a:solidFill>
                <a:schemeClr val="accent6">
                  <a:lumMod val="75000"/>
                  <a:alpha val="33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/>
            <p:nvPr/>
          </p:nvCxnSpPr>
          <p:spPr>
            <a:xfrm>
              <a:off x="3445314" y="1532555"/>
              <a:ext cx="1587394" cy="0"/>
            </a:xfrm>
            <a:prstGeom prst="straightConnector1">
              <a:avLst/>
            </a:prstGeom>
            <a:ln w="6350">
              <a:solidFill>
                <a:schemeClr val="tx2">
                  <a:lumMod val="60000"/>
                  <a:lumOff val="40000"/>
                  <a:alpha val="3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/>
            <p:nvPr/>
          </p:nvCxnSpPr>
          <p:spPr>
            <a:xfrm>
              <a:off x="3108213" y="1615219"/>
              <a:ext cx="1589909" cy="0"/>
            </a:xfrm>
            <a:prstGeom prst="straightConnector1">
              <a:avLst/>
            </a:prstGeom>
            <a:ln w="6350">
              <a:solidFill>
                <a:schemeClr val="bg1">
                  <a:alpha val="33000"/>
                </a:schemeClr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/>
            <p:cNvCxnSpPr/>
            <p:nvPr/>
          </p:nvCxnSpPr>
          <p:spPr>
            <a:xfrm>
              <a:off x="3130855" y="1262306"/>
              <a:ext cx="1589909" cy="0"/>
            </a:xfrm>
            <a:prstGeom prst="straightConnector1">
              <a:avLst/>
            </a:prstGeom>
            <a:ln w="6350">
              <a:solidFill>
                <a:schemeClr val="bg1">
                  <a:alpha val="34000"/>
                </a:schemeClr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虚尾箭头 34"/>
          <p:cNvSpPr/>
          <p:nvPr/>
        </p:nvSpPr>
        <p:spPr>
          <a:xfrm>
            <a:off x="3954463" y="2883818"/>
            <a:ext cx="501650" cy="2673350"/>
          </a:xfrm>
          <a:prstGeom prst="stripedRightArrow">
            <a:avLst/>
          </a:prstGeom>
          <a:solidFill>
            <a:schemeClr val="bg1">
              <a:alpha val="22000"/>
            </a:schemeClr>
          </a:solidFill>
          <a:ln>
            <a:noFill/>
          </a:ln>
          <a:effectLst>
            <a:outerShdw blurRad="50800" dist="38100" dir="2700000" sx="118000" sy="118000" algn="tl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043608" y="4049542"/>
            <a:ext cx="2834871" cy="747610"/>
          </a:xfrm>
          <a:prstGeom prst="rect">
            <a:avLst/>
          </a:prstGeom>
          <a:noFill/>
          <a:ln w="12700">
            <a:solidFill>
              <a:srgbClr val="C0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FF0000"/>
              </a:buClr>
            </a:pPr>
            <a:endParaRPr lang="en-US" altLang="zh-CN" b="1" dirty="0" smtClean="0">
              <a:solidFill>
                <a:prstClr val="black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043608" y="5057654"/>
            <a:ext cx="2834871" cy="747610"/>
          </a:xfrm>
          <a:prstGeom prst="rect">
            <a:avLst/>
          </a:prstGeom>
          <a:noFill/>
          <a:ln w="12700">
            <a:solidFill>
              <a:srgbClr val="C0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FF0000"/>
              </a:buClr>
            </a:pPr>
            <a:endParaRPr lang="en-US" altLang="zh-CN" b="1" dirty="0" smtClean="0">
              <a:solidFill>
                <a:prstClr val="black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8" name="Line 3"/>
          <p:cNvSpPr>
            <a:spLocks noChangeShapeType="1"/>
          </p:cNvSpPr>
          <p:nvPr/>
        </p:nvSpPr>
        <p:spPr bwMode="auto">
          <a:xfrm flipH="1">
            <a:off x="4600575" y="3695030"/>
            <a:ext cx="3870328" cy="11112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prstClr val="black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9" name="Line 3"/>
          <p:cNvSpPr>
            <a:spLocks noChangeShapeType="1"/>
          </p:cNvSpPr>
          <p:nvPr/>
        </p:nvSpPr>
        <p:spPr bwMode="auto">
          <a:xfrm flipH="1">
            <a:off x="4644008" y="4858048"/>
            <a:ext cx="3870328" cy="11112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prstClr val="black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804298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圆角矩形 26"/>
          <p:cNvSpPr/>
          <p:nvPr/>
        </p:nvSpPr>
        <p:spPr>
          <a:xfrm>
            <a:off x="440809" y="3340854"/>
            <a:ext cx="1322879" cy="138429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6" name="Text Box 8"/>
          <p:cNvSpPr>
            <a:spLocks noChangeArrowheads="1"/>
          </p:cNvSpPr>
          <p:nvPr/>
        </p:nvSpPr>
        <p:spPr bwMode="auto">
          <a:xfrm>
            <a:off x="629082" y="1337913"/>
            <a:ext cx="8001056" cy="506746"/>
          </a:xfrm>
          <a:prstGeom prst="rect">
            <a:avLst/>
          </a:prstGeom>
          <a:gradFill rotWithShape="1">
            <a:gsLst>
              <a:gs pos="0">
                <a:srgbClr val="992F2B"/>
              </a:gs>
              <a:gs pos="79999">
                <a:srgbClr val="C93D39"/>
              </a:gs>
              <a:gs pos="100000">
                <a:srgbClr val="CD3A36"/>
              </a:gs>
            </a:gsLst>
            <a:lin ang="5400000" scaled="1"/>
          </a:gradFill>
          <a:ln w="9525" cap="flat" cmpd="sng">
            <a:solidFill>
              <a:schemeClr val="accent2"/>
            </a:solidFill>
            <a:miter lim="800000"/>
            <a:headEnd/>
            <a:tailEnd/>
          </a:ln>
        </p:spPr>
        <p:txBody>
          <a:bodyPr lIns="50174" tIns="25087" rIns="50174" bIns="25087" anchor="ctr" anchorCtr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个性化定制</a:t>
            </a: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强大自助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-</a:t>
            </a:r>
            <a:fld id="{46BF3EBF-DBA4-4606-A045-D4E44D7605EC}" type="slidenum">
              <a:rPr lang="zh-CN" altLang="en-US" smtClean="0"/>
              <a:pPr>
                <a:defRPr/>
              </a:pPr>
              <a:t>15</a:t>
            </a:fld>
            <a:r>
              <a:rPr lang="en-US" altLang="zh-CN" dirty="0" smtClean="0"/>
              <a:t>-</a:t>
            </a:r>
            <a:endParaRPr lang="zh-CN" altLang="en-US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07504" y="260648"/>
            <a:ext cx="8723304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155" tIns="43578" rIns="87155" bIns="43578" numCol="1" anchor="ctr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 smtClean="0">
                <a:latin typeface="黑体" pitchFamily="49" charset="-122"/>
                <a:ea typeface="黑体" pitchFamily="49" charset="-122"/>
                <a:cs typeface="微软雅黑"/>
              </a:rPr>
              <a:t>2 </a:t>
            </a:r>
            <a:r>
              <a:rPr lang="zh-CN" altLang="en-US" sz="2400" b="1" dirty="0" smtClean="0">
                <a:latin typeface="黑体" pitchFamily="49" charset="-122"/>
                <a:ea typeface="黑体" pitchFamily="49" charset="-122"/>
                <a:cs typeface="微软雅黑"/>
              </a:rPr>
              <a:t>平台功能</a:t>
            </a:r>
            <a:endParaRPr lang="zh-CN" altLang="en-US" b="1" dirty="0" smtClean="0">
              <a:latin typeface="黑体" pitchFamily="49" charset="-122"/>
              <a:ea typeface="黑体" pitchFamily="49" charset="-122"/>
              <a:cs typeface="微软雅黑"/>
            </a:endParaRPr>
          </a:p>
        </p:txBody>
      </p:sp>
      <p:grpSp>
        <p:nvGrpSpPr>
          <p:cNvPr id="6" name="组合 21"/>
          <p:cNvGrpSpPr>
            <a:grpSpLocks/>
          </p:cNvGrpSpPr>
          <p:nvPr/>
        </p:nvGrpSpPr>
        <p:grpSpPr bwMode="auto">
          <a:xfrm>
            <a:off x="2195736" y="1268760"/>
            <a:ext cx="785813" cy="657225"/>
            <a:chOff x="6001839" y="3305565"/>
            <a:chExt cx="887527" cy="743439"/>
          </a:xfrm>
        </p:grpSpPr>
        <p:grpSp>
          <p:nvGrpSpPr>
            <p:cNvPr id="7" name="组合 22"/>
            <p:cNvGrpSpPr>
              <a:grpSpLocks/>
            </p:cNvGrpSpPr>
            <p:nvPr/>
          </p:nvGrpSpPr>
          <p:grpSpPr bwMode="auto">
            <a:xfrm>
              <a:off x="6001839" y="3305565"/>
              <a:ext cx="887527" cy="743439"/>
              <a:chOff x="6001839" y="3305565"/>
              <a:chExt cx="887527" cy="743439"/>
            </a:xfrm>
          </p:grpSpPr>
          <p:sp>
            <p:nvSpPr>
              <p:cNvPr id="9" name="菱形 8"/>
              <p:cNvSpPr/>
              <p:nvPr/>
            </p:nvSpPr>
            <p:spPr bwMode="auto">
              <a:xfrm>
                <a:off x="6001839" y="3305565"/>
                <a:ext cx="744088" cy="743439"/>
              </a:xfrm>
              <a:prstGeom prst="diamond">
                <a:avLst/>
              </a:prstGeom>
              <a:noFill/>
              <a:ln w="12700">
                <a:solidFill>
                  <a:schemeClr val="bg1">
                    <a:alpha val="4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0" name="菱形 9"/>
              <p:cNvSpPr/>
              <p:nvPr/>
            </p:nvSpPr>
            <p:spPr bwMode="auto">
              <a:xfrm>
                <a:off x="6145278" y="3305565"/>
                <a:ext cx="744088" cy="743439"/>
              </a:xfrm>
              <a:prstGeom prst="diamond">
                <a:avLst/>
              </a:prstGeom>
              <a:noFill/>
              <a:ln w="12700">
                <a:solidFill>
                  <a:schemeClr val="bg1">
                    <a:alpha val="4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8" name="菱形 7"/>
            <p:cNvSpPr/>
            <p:nvPr/>
          </p:nvSpPr>
          <p:spPr bwMode="auto">
            <a:xfrm>
              <a:off x="6132727" y="3330035"/>
              <a:ext cx="613200" cy="654322"/>
            </a:xfrm>
            <a:prstGeom prst="diamond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1" dirty="0" smtClean="0">
                  <a:solidFill>
                    <a:schemeClr val="bg1"/>
                  </a:solidFill>
                </a:rPr>
                <a:t>3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713273" y="3292268"/>
            <a:ext cx="583814" cy="830997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4800" b="1" spc="150" dirty="0" smtClean="0">
                <a:ln w="1143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6</a:t>
            </a:r>
            <a:endParaRPr lang="zh-CN" altLang="en-US" sz="4800" b="1" spc="150" dirty="0">
              <a:ln w="11430"/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" name="TextBox 30"/>
          <p:cNvSpPr txBox="1">
            <a:spLocks noChangeArrowheads="1"/>
          </p:cNvSpPr>
          <p:nvPr/>
        </p:nvSpPr>
        <p:spPr bwMode="auto">
          <a:xfrm>
            <a:off x="1202680" y="3641634"/>
            <a:ext cx="3603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步</a:t>
            </a:r>
          </a:p>
        </p:txBody>
      </p:sp>
      <p:sp>
        <p:nvSpPr>
          <p:cNvPr id="13" name="TextBox 31"/>
          <p:cNvSpPr txBox="1">
            <a:spLocks noChangeArrowheads="1"/>
          </p:cNvSpPr>
          <p:nvPr/>
        </p:nvSpPr>
        <p:spPr bwMode="auto">
          <a:xfrm>
            <a:off x="683568" y="4122646"/>
            <a:ext cx="9763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做应用</a:t>
            </a:r>
          </a:p>
        </p:txBody>
      </p:sp>
      <p:sp>
        <p:nvSpPr>
          <p:cNvPr id="28" name="TextBox 26"/>
          <p:cNvSpPr txBox="1">
            <a:spLocks noChangeArrowheads="1"/>
          </p:cNvSpPr>
          <p:nvPr/>
        </p:nvSpPr>
        <p:spPr bwMode="auto">
          <a:xfrm>
            <a:off x="1907704" y="2317204"/>
            <a:ext cx="12461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b="1" smtClean="0">
                <a:latin typeface="Bell MT" panose="02020503060305020303" pitchFamily="18" charset="0"/>
              </a:rPr>
              <a:t>S</a:t>
            </a:r>
            <a:r>
              <a:rPr lang="en-US" altLang="zh-CN" sz="2000" b="1" smtClean="0">
                <a:latin typeface="Bell MT" panose="02020503060305020303" pitchFamily="18" charset="0"/>
              </a:rPr>
              <a:t>tep  </a:t>
            </a:r>
            <a:r>
              <a:rPr lang="en-US" altLang="zh-CN" sz="2800" b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r>
            <a:endParaRPr lang="zh-CN" altLang="en-US" sz="1800" b="1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9" name="TextBox 27"/>
          <p:cNvSpPr txBox="1">
            <a:spLocks noChangeArrowheads="1"/>
          </p:cNvSpPr>
          <p:nvPr/>
        </p:nvSpPr>
        <p:spPr bwMode="auto">
          <a:xfrm>
            <a:off x="1907704" y="3614192"/>
            <a:ext cx="1246187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b="1" smtClean="0">
                <a:latin typeface="Bell MT" panose="02020503060305020303" pitchFamily="18" charset="0"/>
              </a:rPr>
              <a:t>S</a:t>
            </a:r>
            <a:r>
              <a:rPr lang="en-US" altLang="zh-CN" sz="2000" b="1" smtClean="0">
                <a:latin typeface="Bell MT" panose="02020503060305020303" pitchFamily="18" charset="0"/>
              </a:rPr>
              <a:t>tep  </a:t>
            </a:r>
            <a:r>
              <a:rPr lang="en-US" altLang="zh-CN" sz="2800" b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r>
            <a:endParaRPr lang="zh-CN" altLang="en-US" sz="1800" b="1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0" name="TextBox 28"/>
          <p:cNvSpPr txBox="1">
            <a:spLocks noChangeArrowheads="1"/>
          </p:cNvSpPr>
          <p:nvPr/>
        </p:nvSpPr>
        <p:spPr bwMode="auto">
          <a:xfrm>
            <a:off x="5230341" y="2317204"/>
            <a:ext cx="12461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b="1" smtClean="0">
                <a:latin typeface="Bell MT" panose="02020503060305020303" pitchFamily="18" charset="0"/>
              </a:rPr>
              <a:t>S</a:t>
            </a:r>
            <a:r>
              <a:rPr lang="en-US" altLang="zh-CN" sz="2000" b="1" smtClean="0">
                <a:latin typeface="Bell MT" panose="02020503060305020303" pitchFamily="18" charset="0"/>
              </a:rPr>
              <a:t>tep  </a:t>
            </a:r>
            <a:r>
              <a:rPr lang="en-US" altLang="zh-CN" sz="2800" b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</a:t>
            </a:r>
            <a:endParaRPr lang="zh-CN" altLang="en-US" sz="1800" b="1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1" name="TextBox 29"/>
          <p:cNvSpPr txBox="1">
            <a:spLocks noChangeArrowheads="1"/>
          </p:cNvSpPr>
          <p:nvPr/>
        </p:nvSpPr>
        <p:spPr bwMode="auto">
          <a:xfrm>
            <a:off x="5230341" y="3614192"/>
            <a:ext cx="1246188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b="1" smtClean="0">
                <a:latin typeface="Bell MT" panose="02020503060305020303" pitchFamily="18" charset="0"/>
              </a:rPr>
              <a:t>S</a:t>
            </a:r>
            <a:r>
              <a:rPr lang="en-US" altLang="zh-CN" sz="2000" b="1" smtClean="0">
                <a:latin typeface="Bell MT" panose="02020503060305020303" pitchFamily="18" charset="0"/>
              </a:rPr>
              <a:t>tep  </a:t>
            </a:r>
            <a:r>
              <a:rPr lang="en-US" altLang="zh-CN" sz="2800" b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</a:t>
            </a:r>
            <a:endParaRPr lang="zh-CN" altLang="en-US" sz="1800" b="1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2" name="TextBox 30"/>
          <p:cNvSpPr txBox="1">
            <a:spLocks noChangeArrowheads="1"/>
          </p:cNvSpPr>
          <p:nvPr/>
        </p:nvSpPr>
        <p:spPr bwMode="auto">
          <a:xfrm>
            <a:off x="1907704" y="5042145"/>
            <a:ext cx="1246187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b="1" smtClean="0">
                <a:latin typeface="Bell MT" panose="02020503060305020303" pitchFamily="18" charset="0"/>
              </a:rPr>
              <a:t>S</a:t>
            </a:r>
            <a:r>
              <a:rPr lang="en-US" altLang="zh-CN" sz="2000" b="1" smtClean="0">
                <a:latin typeface="Bell MT" panose="02020503060305020303" pitchFamily="18" charset="0"/>
              </a:rPr>
              <a:t>tep  </a:t>
            </a:r>
            <a:r>
              <a:rPr lang="en-US" altLang="zh-CN" sz="2800" b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</a:t>
            </a:r>
            <a:endParaRPr lang="zh-CN" altLang="en-US" sz="1800" b="1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3" name="TextBox 6"/>
          <p:cNvSpPr txBox="1">
            <a:spLocks noChangeArrowheads="1"/>
          </p:cNvSpPr>
          <p:nvPr/>
        </p:nvSpPr>
        <p:spPr bwMode="auto">
          <a:xfrm>
            <a:off x="3153891" y="2439442"/>
            <a:ext cx="18176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16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创建实例</a:t>
            </a: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3153891" y="3738017"/>
            <a:ext cx="14366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16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定义布局</a:t>
            </a:r>
            <a:endParaRPr lang="zh-CN" altLang="en-US" sz="10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3153891" y="5170733"/>
            <a:ext cx="15954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16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配置组建</a:t>
            </a:r>
          </a:p>
        </p:txBody>
      </p:sp>
      <p:sp>
        <p:nvSpPr>
          <p:cNvPr id="36" name="TextBox 10"/>
          <p:cNvSpPr txBox="1">
            <a:spLocks noChangeArrowheads="1"/>
          </p:cNvSpPr>
          <p:nvPr/>
        </p:nvSpPr>
        <p:spPr bwMode="auto">
          <a:xfrm>
            <a:off x="6549554" y="2439442"/>
            <a:ext cx="12255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16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加载数据</a:t>
            </a:r>
            <a:endParaRPr lang="zh-CN" altLang="en-US" sz="10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TextBox 12"/>
          <p:cNvSpPr txBox="1">
            <a:spLocks noChangeArrowheads="1"/>
          </p:cNvSpPr>
          <p:nvPr/>
        </p:nvSpPr>
        <p:spPr bwMode="auto">
          <a:xfrm>
            <a:off x="6549554" y="3738017"/>
            <a:ext cx="121761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16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预览测试</a:t>
            </a:r>
          </a:p>
        </p:txBody>
      </p:sp>
      <p:sp>
        <p:nvSpPr>
          <p:cNvPr id="38" name="矩形 36"/>
          <p:cNvSpPr>
            <a:spLocks noChangeArrowheads="1"/>
          </p:cNvSpPr>
          <p:nvPr/>
        </p:nvSpPr>
        <p:spPr bwMode="auto">
          <a:xfrm>
            <a:off x="3153891" y="2860129"/>
            <a:ext cx="1817688" cy="331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新建一个分析实例页面。 </a:t>
            </a:r>
          </a:p>
        </p:txBody>
      </p:sp>
      <p:sp>
        <p:nvSpPr>
          <p:cNvPr id="39" name="矩形 37"/>
          <p:cNvSpPr>
            <a:spLocks noChangeArrowheads="1"/>
          </p:cNvSpPr>
          <p:nvPr/>
        </p:nvSpPr>
        <p:spPr bwMode="auto">
          <a:xfrm>
            <a:off x="3153891" y="4098379"/>
            <a:ext cx="1817688" cy="81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选择页面布局方式，也可自定义。即定义图表展现位置。</a:t>
            </a:r>
          </a:p>
        </p:txBody>
      </p:sp>
      <p:sp>
        <p:nvSpPr>
          <p:cNvPr id="40" name="矩形 38"/>
          <p:cNvSpPr>
            <a:spLocks noChangeArrowheads="1"/>
          </p:cNvSpPr>
          <p:nvPr/>
        </p:nvSpPr>
        <p:spPr bwMode="auto">
          <a:xfrm>
            <a:off x="3153891" y="5488233"/>
            <a:ext cx="1817688" cy="811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为每个划分好的区域添加相应组件，如表、图、逻辑等组件。</a:t>
            </a:r>
          </a:p>
        </p:txBody>
      </p:sp>
      <p:sp>
        <p:nvSpPr>
          <p:cNvPr id="41" name="矩形 39"/>
          <p:cNvSpPr>
            <a:spLocks noChangeArrowheads="1"/>
          </p:cNvSpPr>
          <p:nvPr/>
        </p:nvSpPr>
        <p:spPr bwMode="auto">
          <a:xfrm>
            <a:off x="6546379" y="2820442"/>
            <a:ext cx="1981200" cy="81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为添加的组件配置元数据。即配置表格展现内容，图展现内容等。</a:t>
            </a:r>
          </a:p>
        </p:txBody>
      </p:sp>
      <p:sp>
        <p:nvSpPr>
          <p:cNvPr id="42" name="矩形 40"/>
          <p:cNvSpPr>
            <a:spLocks noChangeArrowheads="1"/>
          </p:cNvSpPr>
          <p:nvPr/>
        </p:nvSpPr>
        <p:spPr bwMode="auto">
          <a:xfrm>
            <a:off x="6546379" y="4117429"/>
            <a:ext cx="19812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通过预览实时查看设计结果，并及时修改。</a:t>
            </a:r>
          </a:p>
        </p:txBody>
      </p:sp>
      <p:sp>
        <p:nvSpPr>
          <p:cNvPr id="43" name="TextBox 41"/>
          <p:cNvSpPr txBox="1">
            <a:spLocks noChangeArrowheads="1"/>
          </p:cNvSpPr>
          <p:nvPr/>
        </p:nvSpPr>
        <p:spPr bwMode="auto">
          <a:xfrm>
            <a:off x="5230341" y="5042145"/>
            <a:ext cx="1246188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b="1" smtClean="0">
                <a:latin typeface="Bell MT" panose="02020503060305020303" pitchFamily="18" charset="0"/>
              </a:rPr>
              <a:t>S</a:t>
            </a:r>
            <a:r>
              <a:rPr lang="en-US" altLang="zh-CN" sz="2000" b="1" smtClean="0">
                <a:latin typeface="Bell MT" panose="02020503060305020303" pitchFamily="18" charset="0"/>
              </a:rPr>
              <a:t>tep  </a:t>
            </a:r>
            <a:r>
              <a:rPr lang="en-US" altLang="zh-CN" sz="2800" b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6</a:t>
            </a:r>
            <a:endParaRPr lang="zh-CN" altLang="en-US" sz="1800" b="1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4" name="TextBox 12"/>
          <p:cNvSpPr txBox="1">
            <a:spLocks noChangeArrowheads="1"/>
          </p:cNvSpPr>
          <p:nvPr/>
        </p:nvSpPr>
        <p:spPr bwMode="auto">
          <a:xfrm>
            <a:off x="6549554" y="5165970"/>
            <a:ext cx="121761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16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发布应用</a:t>
            </a:r>
          </a:p>
        </p:txBody>
      </p:sp>
      <p:sp>
        <p:nvSpPr>
          <p:cNvPr id="45" name="矩形 43"/>
          <p:cNvSpPr>
            <a:spLocks noChangeArrowheads="1"/>
          </p:cNvSpPr>
          <p:nvPr/>
        </p:nvSpPr>
        <p:spPr bwMode="auto">
          <a:xfrm>
            <a:off x="6546379" y="5545383"/>
            <a:ext cx="1981200" cy="549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将定制应用发布到</a:t>
            </a:r>
            <a:r>
              <a:rPr lang="en-US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BI-Market</a:t>
            </a:r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，实现共享。</a:t>
            </a:r>
          </a:p>
        </p:txBody>
      </p:sp>
      <p:sp>
        <p:nvSpPr>
          <p:cNvPr id="46" name="矩形 45"/>
          <p:cNvSpPr/>
          <p:nvPr/>
        </p:nvSpPr>
        <p:spPr>
          <a:xfrm>
            <a:off x="2036153" y="2132856"/>
            <a:ext cx="2895888" cy="1419203"/>
          </a:xfrm>
          <a:prstGeom prst="rect">
            <a:avLst/>
          </a:prstGeom>
          <a:noFill/>
          <a:ln w="12700">
            <a:solidFill>
              <a:srgbClr val="C0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FF0000"/>
              </a:buClr>
            </a:pPr>
            <a:endParaRPr lang="en-US" altLang="zh-CN" b="1" dirty="0" smtClean="0">
              <a:solidFill>
                <a:prstClr val="black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2036153" y="3645024"/>
            <a:ext cx="2895888" cy="1440160"/>
          </a:xfrm>
          <a:prstGeom prst="rect">
            <a:avLst/>
          </a:prstGeom>
          <a:noFill/>
          <a:ln w="12700">
            <a:solidFill>
              <a:srgbClr val="C0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FF0000"/>
              </a:buClr>
            </a:pPr>
            <a:endParaRPr lang="en-US" altLang="zh-CN" b="1" dirty="0" smtClean="0">
              <a:solidFill>
                <a:prstClr val="black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2036153" y="5147317"/>
            <a:ext cx="2895888" cy="1378027"/>
          </a:xfrm>
          <a:prstGeom prst="rect">
            <a:avLst/>
          </a:prstGeom>
          <a:noFill/>
          <a:ln w="12700">
            <a:solidFill>
              <a:srgbClr val="C0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FF0000"/>
              </a:buClr>
            </a:pPr>
            <a:endParaRPr lang="en-US" altLang="zh-CN" b="1" dirty="0" smtClean="0">
              <a:solidFill>
                <a:prstClr val="black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364088" y="2132856"/>
            <a:ext cx="3039904" cy="1440061"/>
          </a:xfrm>
          <a:prstGeom prst="rect">
            <a:avLst/>
          </a:prstGeom>
          <a:noFill/>
          <a:ln w="12700">
            <a:solidFill>
              <a:srgbClr val="C0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FF0000"/>
              </a:buClr>
            </a:pPr>
            <a:endParaRPr lang="en-US" altLang="zh-CN" b="1" dirty="0" smtClean="0">
              <a:solidFill>
                <a:prstClr val="black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5364088" y="3645123"/>
            <a:ext cx="3039904" cy="1440061"/>
          </a:xfrm>
          <a:prstGeom prst="rect">
            <a:avLst/>
          </a:prstGeom>
          <a:noFill/>
          <a:ln w="12700">
            <a:solidFill>
              <a:srgbClr val="C0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FF0000"/>
              </a:buClr>
            </a:pPr>
            <a:endParaRPr lang="en-US" altLang="zh-CN" b="1" dirty="0" smtClean="0">
              <a:solidFill>
                <a:prstClr val="black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5364088" y="5157291"/>
            <a:ext cx="3039904" cy="1368053"/>
          </a:xfrm>
          <a:prstGeom prst="rect">
            <a:avLst/>
          </a:prstGeom>
          <a:noFill/>
          <a:ln w="12700">
            <a:solidFill>
              <a:srgbClr val="C0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FF0000"/>
              </a:buClr>
            </a:pPr>
            <a:endParaRPr lang="en-US" altLang="zh-CN" b="1" dirty="0" smtClean="0">
              <a:solidFill>
                <a:prstClr val="black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093535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Box 8"/>
          <p:cNvSpPr>
            <a:spLocks noChangeArrowheads="1"/>
          </p:cNvSpPr>
          <p:nvPr/>
        </p:nvSpPr>
        <p:spPr bwMode="auto">
          <a:xfrm>
            <a:off x="629082" y="1337913"/>
            <a:ext cx="8001056" cy="506746"/>
          </a:xfrm>
          <a:prstGeom prst="rect">
            <a:avLst/>
          </a:prstGeom>
          <a:gradFill rotWithShape="1">
            <a:gsLst>
              <a:gs pos="0">
                <a:srgbClr val="992F2B"/>
              </a:gs>
              <a:gs pos="79999">
                <a:srgbClr val="C93D39"/>
              </a:gs>
              <a:gs pos="100000">
                <a:srgbClr val="CD3A36"/>
              </a:gs>
            </a:gsLst>
            <a:lin ang="5400000" scaled="1"/>
          </a:gradFill>
          <a:ln w="9525" cap="flat" cmpd="sng">
            <a:solidFill>
              <a:schemeClr val="accent2"/>
            </a:solidFill>
            <a:miter lim="800000"/>
            <a:headEnd/>
            <a:tailEnd/>
          </a:ln>
        </p:spPr>
        <p:txBody>
          <a:bodyPr lIns="50174" tIns="25087" rIns="50174" bIns="25087" anchor="ctr" anchorCtr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个性化定制</a:t>
            </a:r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：灵活布局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07504" y="260648"/>
            <a:ext cx="8723304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155" tIns="43578" rIns="87155" bIns="43578" numCol="1" anchor="ctr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 smtClean="0">
                <a:latin typeface="黑体" pitchFamily="49" charset="-122"/>
                <a:ea typeface="黑体" pitchFamily="49" charset="-122"/>
                <a:cs typeface="微软雅黑"/>
              </a:rPr>
              <a:t>2 </a:t>
            </a:r>
            <a:r>
              <a:rPr lang="zh-CN" altLang="en-US" sz="2400" b="1" dirty="0" smtClean="0">
                <a:latin typeface="黑体" pitchFamily="49" charset="-122"/>
                <a:ea typeface="黑体" pitchFamily="49" charset="-122"/>
                <a:cs typeface="微软雅黑"/>
              </a:rPr>
              <a:t>平台功能</a:t>
            </a:r>
            <a:endParaRPr lang="zh-CN" altLang="en-US" b="1" dirty="0" smtClean="0">
              <a:latin typeface="黑体" pitchFamily="49" charset="-122"/>
              <a:ea typeface="黑体" pitchFamily="49" charset="-122"/>
              <a:cs typeface="微软雅黑"/>
            </a:endParaRPr>
          </a:p>
        </p:txBody>
      </p:sp>
      <p:grpSp>
        <p:nvGrpSpPr>
          <p:cNvPr id="6" name="组合 21"/>
          <p:cNvGrpSpPr>
            <a:grpSpLocks/>
          </p:cNvGrpSpPr>
          <p:nvPr/>
        </p:nvGrpSpPr>
        <p:grpSpPr bwMode="auto">
          <a:xfrm>
            <a:off x="2195736" y="1268760"/>
            <a:ext cx="785813" cy="657225"/>
            <a:chOff x="6001839" y="3305565"/>
            <a:chExt cx="887527" cy="743439"/>
          </a:xfrm>
        </p:grpSpPr>
        <p:grpSp>
          <p:nvGrpSpPr>
            <p:cNvPr id="7" name="组合 22"/>
            <p:cNvGrpSpPr>
              <a:grpSpLocks/>
            </p:cNvGrpSpPr>
            <p:nvPr/>
          </p:nvGrpSpPr>
          <p:grpSpPr bwMode="auto">
            <a:xfrm>
              <a:off x="6001839" y="3305565"/>
              <a:ext cx="887527" cy="743439"/>
              <a:chOff x="6001839" y="3305565"/>
              <a:chExt cx="887527" cy="743439"/>
            </a:xfrm>
          </p:grpSpPr>
          <p:sp>
            <p:nvSpPr>
              <p:cNvPr id="9" name="菱形 8"/>
              <p:cNvSpPr/>
              <p:nvPr/>
            </p:nvSpPr>
            <p:spPr bwMode="auto">
              <a:xfrm>
                <a:off x="6001839" y="3305565"/>
                <a:ext cx="744088" cy="743439"/>
              </a:xfrm>
              <a:prstGeom prst="diamond">
                <a:avLst/>
              </a:prstGeom>
              <a:noFill/>
              <a:ln w="12700">
                <a:solidFill>
                  <a:schemeClr val="bg1">
                    <a:alpha val="4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0" name="菱形 9"/>
              <p:cNvSpPr/>
              <p:nvPr/>
            </p:nvSpPr>
            <p:spPr bwMode="auto">
              <a:xfrm>
                <a:off x="6145278" y="3305565"/>
                <a:ext cx="744088" cy="743439"/>
              </a:xfrm>
              <a:prstGeom prst="diamond">
                <a:avLst/>
              </a:prstGeom>
              <a:noFill/>
              <a:ln w="12700">
                <a:solidFill>
                  <a:schemeClr val="bg1">
                    <a:alpha val="4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8" name="菱形 7"/>
            <p:cNvSpPr/>
            <p:nvPr/>
          </p:nvSpPr>
          <p:spPr bwMode="auto">
            <a:xfrm>
              <a:off x="6132727" y="3330035"/>
              <a:ext cx="613200" cy="654322"/>
            </a:xfrm>
            <a:prstGeom prst="diamond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1" dirty="0" smtClean="0">
                  <a:solidFill>
                    <a:schemeClr val="bg1"/>
                  </a:solidFill>
                </a:rPr>
                <a:t>3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2" name="矩形 8"/>
          <p:cNvSpPr>
            <a:spLocks noChangeArrowheads="1"/>
          </p:cNvSpPr>
          <p:nvPr/>
        </p:nvSpPr>
        <p:spPr bwMode="auto">
          <a:xfrm>
            <a:off x="6749355" y="2348880"/>
            <a:ext cx="1999109" cy="17727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多种布局方式供选择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支持用户自定义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可以自由使用拖拽的方式进行页面布局</a:t>
            </a:r>
          </a:p>
        </p:txBody>
      </p:sp>
      <p:sp>
        <p:nvSpPr>
          <p:cNvPr id="53" name="TextBox 9"/>
          <p:cNvSpPr txBox="1">
            <a:spLocks noChangeArrowheads="1"/>
          </p:cNvSpPr>
          <p:nvPr/>
        </p:nvSpPr>
        <p:spPr bwMode="auto">
          <a:xfrm>
            <a:off x="7379592" y="4365700"/>
            <a:ext cx="1143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繁简适宜 各尽其妙</a:t>
            </a:r>
          </a:p>
        </p:txBody>
      </p:sp>
      <p:sp>
        <p:nvSpPr>
          <p:cNvPr id="54" name="矩形 10"/>
          <p:cNvSpPr>
            <a:spLocks noChangeArrowheads="1"/>
          </p:cNvSpPr>
          <p:nvPr/>
        </p:nvSpPr>
        <p:spPr bwMode="auto">
          <a:xfrm>
            <a:off x="1403648" y="5805264"/>
            <a:ext cx="40322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页面布局：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就是确认图、表、文字等摆放位置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082" y="2377820"/>
            <a:ext cx="5959142" cy="3071432"/>
          </a:xfrm>
          <a:prstGeom prst="rect">
            <a:avLst/>
          </a:prstGeom>
        </p:spPr>
      </p:pic>
      <p:sp>
        <p:nvSpPr>
          <p:cNvPr id="13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8470903" y="6592894"/>
            <a:ext cx="658813" cy="261937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-16-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68080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Box 8"/>
          <p:cNvSpPr>
            <a:spLocks noChangeArrowheads="1"/>
          </p:cNvSpPr>
          <p:nvPr/>
        </p:nvSpPr>
        <p:spPr bwMode="auto">
          <a:xfrm>
            <a:off x="629082" y="1337913"/>
            <a:ext cx="8001056" cy="506746"/>
          </a:xfrm>
          <a:prstGeom prst="rect">
            <a:avLst/>
          </a:prstGeom>
          <a:gradFill rotWithShape="1">
            <a:gsLst>
              <a:gs pos="0">
                <a:srgbClr val="992F2B"/>
              </a:gs>
              <a:gs pos="79999">
                <a:srgbClr val="C93D39"/>
              </a:gs>
              <a:gs pos="100000">
                <a:srgbClr val="CD3A36"/>
              </a:gs>
            </a:gsLst>
            <a:lin ang="5400000" scaled="1"/>
          </a:gradFill>
          <a:ln w="9525" cap="flat" cmpd="sng">
            <a:solidFill>
              <a:schemeClr val="accent2"/>
            </a:solidFill>
            <a:miter lim="800000"/>
            <a:headEnd/>
            <a:tailEnd/>
          </a:ln>
        </p:spPr>
        <p:txBody>
          <a:bodyPr lIns="50174" tIns="25087" rIns="50174" bIns="25087" anchor="ctr" anchorCtr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个性化定制</a:t>
            </a:r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丰富组件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07504" y="260648"/>
            <a:ext cx="8723304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155" tIns="43578" rIns="87155" bIns="43578" numCol="1" anchor="ctr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 smtClean="0">
                <a:latin typeface="黑体" pitchFamily="49" charset="-122"/>
                <a:ea typeface="黑体" pitchFamily="49" charset="-122"/>
                <a:cs typeface="微软雅黑"/>
              </a:rPr>
              <a:t>2 </a:t>
            </a:r>
            <a:r>
              <a:rPr lang="zh-CN" altLang="en-US" sz="2400" b="1" dirty="0" smtClean="0">
                <a:latin typeface="黑体" pitchFamily="49" charset="-122"/>
                <a:ea typeface="黑体" pitchFamily="49" charset="-122"/>
                <a:cs typeface="微软雅黑"/>
              </a:rPr>
              <a:t>平台功能</a:t>
            </a:r>
            <a:endParaRPr lang="zh-CN" altLang="en-US" b="1" dirty="0" smtClean="0">
              <a:latin typeface="黑体" pitchFamily="49" charset="-122"/>
              <a:ea typeface="黑体" pitchFamily="49" charset="-122"/>
              <a:cs typeface="微软雅黑"/>
            </a:endParaRPr>
          </a:p>
        </p:txBody>
      </p:sp>
      <p:grpSp>
        <p:nvGrpSpPr>
          <p:cNvPr id="6" name="组合 21"/>
          <p:cNvGrpSpPr>
            <a:grpSpLocks/>
          </p:cNvGrpSpPr>
          <p:nvPr/>
        </p:nvGrpSpPr>
        <p:grpSpPr bwMode="auto">
          <a:xfrm>
            <a:off x="2195736" y="1268760"/>
            <a:ext cx="785813" cy="657225"/>
            <a:chOff x="6001839" y="3305565"/>
            <a:chExt cx="887527" cy="743439"/>
          </a:xfrm>
        </p:grpSpPr>
        <p:grpSp>
          <p:nvGrpSpPr>
            <p:cNvPr id="7" name="组合 22"/>
            <p:cNvGrpSpPr>
              <a:grpSpLocks/>
            </p:cNvGrpSpPr>
            <p:nvPr/>
          </p:nvGrpSpPr>
          <p:grpSpPr bwMode="auto">
            <a:xfrm>
              <a:off x="6001839" y="3305565"/>
              <a:ext cx="887527" cy="743439"/>
              <a:chOff x="6001839" y="3305565"/>
              <a:chExt cx="887527" cy="743439"/>
            </a:xfrm>
          </p:grpSpPr>
          <p:sp>
            <p:nvSpPr>
              <p:cNvPr id="9" name="菱形 8"/>
              <p:cNvSpPr/>
              <p:nvPr/>
            </p:nvSpPr>
            <p:spPr bwMode="auto">
              <a:xfrm>
                <a:off x="6001839" y="3305565"/>
                <a:ext cx="744088" cy="743439"/>
              </a:xfrm>
              <a:prstGeom prst="diamond">
                <a:avLst/>
              </a:prstGeom>
              <a:noFill/>
              <a:ln w="12700">
                <a:solidFill>
                  <a:schemeClr val="bg1">
                    <a:alpha val="4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0" name="菱形 9"/>
              <p:cNvSpPr/>
              <p:nvPr/>
            </p:nvSpPr>
            <p:spPr bwMode="auto">
              <a:xfrm>
                <a:off x="6145278" y="3305565"/>
                <a:ext cx="744088" cy="743439"/>
              </a:xfrm>
              <a:prstGeom prst="diamond">
                <a:avLst/>
              </a:prstGeom>
              <a:noFill/>
              <a:ln w="12700">
                <a:solidFill>
                  <a:schemeClr val="bg1">
                    <a:alpha val="4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8" name="菱形 7"/>
            <p:cNvSpPr/>
            <p:nvPr/>
          </p:nvSpPr>
          <p:spPr bwMode="auto">
            <a:xfrm>
              <a:off x="6132727" y="3330035"/>
              <a:ext cx="613200" cy="654322"/>
            </a:xfrm>
            <a:prstGeom prst="diamond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1" dirty="0" smtClean="0">
                  <a:solidFill>
                    <a:schemeClr val="bg1"/>
                  </a:solidFill>
                </a:rPr>
                <a:t>3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2300312"/>
            <a:ext cx="3903662" cy="2090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图片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3475" y="2300312"/>
            <a:ext cx="329565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图片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3475" y="3095649"/>
            <a:ext cx="3295650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图片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3475" y="3878287"/>
            <a:ext cx="330835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图片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3475" y="4675212"/>
            <a:ext cx="329565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图片 7" descr="http://www.kjsfu.com/attachments/2009/08/1_20090813022649738Yh.gif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9275" y="4472012"/>
            <a:ext cx="16541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图片 2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4472012"/>
            <a:ext cx="2195512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矩形 8"/>
          <p:cNvSpPr>
            <a:spLocks noChangeArrowheads="1"/>
          </p:cNvSpPr>
          <p:nvPr/>
        </p:nvSpPr>
        <p:spPr bwMode="auto">
          <a:xfrm>
            <a:off x="935038" y="5505474"/>
            <a:ext cx="7343775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构建页面所用的元素。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包括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基础类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：查询条件、表格、选项卡、文本、嵌入等；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逻辑类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：迭代、判断等；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图形类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：柱状图、折线图、饼图、时间图等。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8470903" y="6592894"/>
            <a:ext cx="658813" cy="261937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-17-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55106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Box 8"/>
          <p:cNvSpPr>
            <a:spLocks noChangeArrowheads="1"/>
          </p:cNvSpPr>
          <p:nvPr/>
        </p:nvSpPr>
        <p:spPr bwMode="auto">
          <a:xfrm>
            <a:off x="629082" y="1337913"/>
            <a:ext cx="8001056" cy="506746"/>
          </a:xfrm>
          <a:prstGeom prst="rect">
            <a:avLst/>
          </a:prstGeom>
          <a:gradFill rotWithShape="1">
            <a:gsLst>
              <a:gs pos="0">
                <a:srgbClr val="992F2B"/>
              </a:gs>
              <a:gs pos="79999">
                <a:srgbClr val="C93D39"/>
              </a:gs>
              <a:gs pos="100000">
                <a:srgbClr val="CD3A36"/>
              </a:gs>
            </a:gsLst>
            <a:lin ang="5400000" scaled="1"/>
          </a:gradFill>
          <a:ln w="9525" cap="flat" cmpd="sng">
            <a:solidFill>
              <a:schemeClr val="accent2"/>
            </a:solidFill>
            <a:miter lim="800000"/>
            <a:headEnd/>
            <a:tailEnd/>
          </a:ln>
        </p:spPr>
        <p:txBody>
          <a:bodyPr lIns="50174" tIns="25087" rIns="50174" bIns="25087" anchor="ctr" anchorCtr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个性化定制</a:t>
            </a:r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图表联动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07504" y="260648"/>
            <a:ext cx="8723304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155" tIns="43578" rIns="87155" bIns="43578" numCol="1" anchor="ctr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 smtClean="0">
                <a:latin typeface="黑体" pitchFamily="49" charset="-122"/>
                <a:ea typeface="黑体" pitchFamily="49" charset="-122"/>
                <a:cs typeface="微软雅黑"/>
              </a:rPr>
              <a:t>2 </a:t>
            </a:r>
            <a:r>
              <a:rPr lang="zh-CN" altLang="en-US" sz="2400" b="1" dirty="0" smtClean="0">
                <a:latin typeface="黑体" pitchFamily="49" charset="-122"/>
                <a:ea typeface="黑体" pitchFamily="49" charset="-122"/>
                <a:cs typeface="微软雅黑"/>
              </a:rPr>
              <a:t>平台功能</a:t>
            </a:r>
            <a:endParaRPr lang="zh-CN" altLang="en-US" b="1" dirty="0" smtClean="0">
              <a:latin typeface="黑体" pitchFamily="49" charset="-122"/>
              <a:ea typeface="黑体" pitchFamily="49" charset="-122"/>
              <a:cs typeface="微软雅黑"/>
            </a:endParaRPr>
          </a:p>
        </p:txBody>
      </p:sp>
      <p:grpSp>
        <p:nvGrpSpPr>
          <p:cNvPr id="6" name="组合 21"/>
          <p:cNvGrpSpPr>
            <a:grpSpLocks/>
          </p:cNvGrpSpPr>
          <p:nvPr/>
        </p:nvGrpSpPr>
        <p:grpSpPr bwMode="auto">
          <a:xfrm>
            <a:off x="2195736" y="1268760"/>
            <a:ext cx="785813" cy="657225"/>
            <a:chOff x="6001839" y="3305565"/>
            <a:chExt cx="887527" cy="743439"/>
          </a:xfrm>
        </p:grpSpPr>
        <p:grpSp>
          <p:nvGrpSpPr>
            <p:cNvPr id="7" name="组合 22"/>
            <p:cNvGrpSpPr>
              <a:grpSpLocks/>
            </p:cNvGrpSpPr>
            <p:nvPr/>
          </p:nvGrpSpPr>
          <p:grpSpPr bwMode="auto">
            <a:xfrm>
              <a:off x="6001839" y="3305565"/>
              <a:ext cx="887527" cy="743439"/>
              <a:chOff x="6001839" y="3305565"/>
              <a:chExt cx="887527" cy="743439"/>
            </a:xfrm>
          </p:grpSpPr>
          <p:sp>
            <p:nvSpPr>
              <p:cNvPr id="9" name="菱形 8"/>
              <p:cNvSpPr/>
              <p:nvPr/>
            </p:nvSpPr>
            <p:spPr bwMode="auto">
              <a:xfrm>
                <a:off x="6001839" y="3305565"/>
                <a:ext cx="744088" cy="743439"/>
              </a:xfrm>
              <a:prstGeom prst="diamond">
                <a:avLst/>
              </a:prstGeom>
              <a:noFill/>
              <a:ln w="12700">
                <a:solidFill>
                  <a:schemeClr val="bg1">
                    <a:alpha val="4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0" name="菱形 9"/>
              <p:cNvSpPr/>
              <p:nvPr/>
            </p:nvSpPr>
            <p:spPr bwMode="auto">
              <a:xfrm>
                <a:off x="6145278" y="3305565"/>
                <a:ext cx="744088" cy="743439"/>
              </a:xfrm>
              <a:prstGeom prst="diamond">
                <a:avLst/>
              </a:prstGeom>
              <a:noFill/>
              <a:ln w="12700">
                <a:solidFill>
                  <a:schemeClr val="bg1">
                    <a:alpha val="4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8" name="菱形 7"/>
            <p:cNvSpPr/>
            <p:nvPr/>
          </p:nvSpPr>
          <p:spPr bwMode="auto">
            <a:xfrm>
              <a:off x="6132727" y="3330035"/>
              <a:ext cx="613200" cy="654322"/>
            </a:xfrm>
            <a:prstGeom prst="diamond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1" dirty="0" smtClean="0">
                  <a:solidFill>
                    <a:schemeClr val="bg1"/>
                  </a:solidFill>
                </a:rPr>
                <a:t>3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2267868"/>
            <a:ext cx="3798888" cy="285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2" name="组合 13"/>
          <p:cNvGrpSpPr>
            <a:grpSpLocks/>
          </p:cNvGrpSpPr>
          <p:nvPr/>
        </p:nvGrpSpPr>
        <p:grpSpPr bwMode="auto">
          <a:xfrm>
            <a:off x="633413" y="4677693"/>
            <a:ext cx="2978150" cy="1271587"/>
            <a:chOff x="2124075" y="2719480"/>
            <a:chExt cx="5008109" cy="2726119"/>
          </a:xfrm>
        </p:grpSpPr>
        <p:pic>
          <p:nvPicPr>
            <p:cNvPr id="23" name="图片 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124075" y="2719480"/>
              <a:ext cx="5008109" cy="2726119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矩形 23"/>
            <p:cNvSpPr/>
            <p:nvPr/>
          </p:nvSpPr>
          <p:spPr>
            <a:xfrm>
              <a:off x="2348319" y="3070029"/>
              <a:ext cx="670061" cy="50370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矩形标注 24"/>
            <p:cNvSpPr/>
            <p:nvPr/>
          </p:nvSpPr>
          <p:spPr bwMode="auto">
            <a:xfrm>
              <a:off x="3189232" y="3784742"/>
              <a:ext cx="2285150" cy="922321"/>
            </a:xfrm>
            <a:prstGeom prst="wedgeRectCallout">
              <a:avLst>
                <a:gd name="adj1" fmla="val -64548"/>
                <a:gd name="adj2" fmla="val -73352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zh-CN" altLang="en-US" sz="105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按照渠道类型中的自有渠道下钻</a:t>
              </a:r>
            </a:p>
          </p:txBody>
        </p:sp>
      </p:grpSp>
      <p:sp>
        <p:nvSpPr>
          <p:cNvPr id="27" name="TextBox 3"/>
          <p:cNvSpPr txBox="1">
            <a:spLocks noChangeArrowheads="1"/>
          </p:cNvSpPr>
          <p:nvPr/>
        </p:nvSpPr>
        <p:spPr bwMode="auto">
          <a:xfrm>
            <a:off x="5249863" y="2637755"/>
            <a:ext cx="3282950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维度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下钻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，更深层次更细节的展示数据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支持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多张报表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同时存在。一数多看，不同条件展现不同内容；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支持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嵌入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其他页面，展现不同来源数据。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TextBox 8"/>
          <p:cNvSpPr txBox="1">
            <a:spLocks noChangeArrowheads="1"/>
          </p:cNvSpPr>
          <p:nvPr/>
        </p:nvSpPr>
        <p:spPr bwMode="auto">
          <a:xfrm>
            <a:off x="5076825" y="2277393"/>
            <a:ext cx="24923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r>
              <a:rPr lang="en-US" altLang="zh-CN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表联动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增加信息量</a:t>
            </a:r>
          </a:p>
        </p:txBody>
      </p:sp>
      <p:sp>
        <p:nvSpPr>
          <p:cNvPr id="29" name="TextBox 29"/>
          <p:cNvSpPr txBox="1">
            <a:spLocks noChangeArrowheads="1"/>
          </p:cNvSpPr>
          <p:nvPr/>
        </p:nvSpPr>
        <p:spPr bwMode="auto">
          <a:xfrm>
            <a:off x="5076825" y="4004593"/>
            <a:ext cx="24923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r>
              <a:rPr lang="en-US" altLang="zh-CN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图联动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信息传递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8"/>
          <p:cNvSpPr>
            <a:spLocks noChangeArrowheads="1"/>
          </p:cNvSpPr>
          <p:nvPr/>
        </p:nvSpPr>
        <p:spPr bwMode="auto">
          <a:xfrm>
            <a:off x="5249863" y="4364955"/>
            <a:ext cx="3282950" cy="61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维度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传递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，点击表中“山西”维度，图展现山西相关数据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TextBox 11"/>
          <p:cNvSpPr txBox="1">
            <a:spLocks noChangeArrowheads="1"/>
          </p:cNvSpPr>
          <p:nvPr/>
        </p:nvSpPr>
        <p:spPr bwMode="auto">
          <a:xfrm>
            <a:off x="5249863" y="5528593"/>
            <a:ext cx="33543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以文字形式更为简洁的展示关键数据</a:t>
            </a:r>
            <a:endParaRPr lang="zh-CN" altLang="en-US" sz="800"/>
          </a:p>
        </p:txBody>
      </p:sp>
      <p:sp>
        <p:nvSpPr>
          <p:cNvPr id="32" name="TextBox 33"/>
          <p:cNvSpPr txBox="1">
            <a:spLocks noChangeArrowheads="1"/>
          </p:cNvSpPr>
          <p:nvPr/>
        </p:nvSpPr>
        <p:spPr bwMode="auto">
          <a:xfrm>
            <a:off x="5076825" y="5101555"/>
            <a:ext cx="249237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r>
              <a:rPr lang="en-US" altLang="zh-CN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文联动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信息传递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8470903" y="6592894"/>
            <a:ext cx="658813" cy="261937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-18-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41316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Box 8"/>
          <p:cNvSpPr>
            <a:spLocks noChangeArrowheads="1"/>
          </p:cNvSpPr>
          <p:nvPr/>
        </p:nvSpPr>
        <p:spPr bwMode="auto">
          <a:xfrm>
            <a:off x="629082" y="1337913"/>
            <a:ext cx="8001056" cy="506746"/>
          </a:xfrm>
          <a:prstGeom prst="rect">
            <a:avLst/>
          </a:prstGeom>
          <a:gradFill rotWithShape="1">
            <a:gsLst>
              <a:gs pos="0">
                <a:srgbClr val="992F2B"/>
              </a:gs>
              <a:gs pos="79999">
                <a:srgbClr val="C93D39"/>
              </a:gs>
              <a:gs pos="100000">
                <a:srgbClr val="CD3A36"/>
              </a:gs>
            </a:gsLst>
            <a:lin ang="5400000" scaled="1"/>
          </a:gradFill>
          <a:ln w="9525" cap="flat" cmpd="sng">
            <a:solidFill>
              <a:schemeClr val="accent2"/>
            </a:solidFill>
            <a:miter lim="800000"/>
            <a:headEnd/>
            <a:tailEnd/>
          </a:ln>
        </p:spPr>
        <p:txBody>
          <a:bodyPr lIns="50174" tIns="25087" rIns="50174" bIns="25087" anchor="ctr" anchorCtr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Market</a:t>
            </a: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商店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07504" y="260648"/>
            <a:ext cx="8723304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155" tIns="43578" rIns="87155" bIns="43578" numCol="1" anchor="ctr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 smtClean="0">
                <a:latin typeface="黑体" pitchFamily="49" charset="-122"/>
                <a:ea typeface="黑体" pitchFamily="49" charset="-122"/>
                <a:cs typeface="微软雅黑"/>
              </a:rPr>
              <a:t>2 </a:t>
            </a:r>
            <a:r>
              <a:rPr lang="zh-CN" altLang="en-US" sz="2400" b="1" dirty="0" smtClean="0">
                <a:latin typeface="黑体" pitchFamily="49" charset="-122"/>
                <a:ea typeface="黑体" pitchFamily="49" charset="-122"/>
                <a:cs typeface="微软雅黑"/>
              </a:rPr>
              <a:t>平台功能</a:t>
            </a:r>
            <a:endParaRPr lang="zh-CN" altLang="en-US" b="1" dirty="0" smtClean="0">
              <a:latin typeface="黑体" pitchFamily="49" charset="-122"/>
              <a:ea typeface="黑体" pitchFamily="49" charset="-122"/>
              <a:cs typeface="微软雅黑"/>
            </a:endParaRPr>
          </a:p>
        </p:txBody>
      </p:sp>
      <p:grpSp>
        <p:nvGrpSpPr>
          <p:cNvPr id="6" name="组合 21"/>
          <p:cNvGrpSpPr>
            <a:grpSpLocks/>
          </p:cNvGrpSpPr>
          <p:nvPr/>
        </p:nvGrpSpPr>
        <p:grpSpPr bwMode="auto">
          <a:xfrm>
            <a:off x="2195736" y="1268760"/>
            <a:ext cx="785813" cy="657225"/>
            <a:chOff x="6001839" y="3305565"/>
            <a:chExt cx="887527" cy="743439"/>
          </a:xfrm>
        </p:grpSpPr>
        <p:grpSp>
          <p:nvGrpSpPr>
            <p:cNvPr id="7" name="组合 22"/>
            <p:cNvGrpSpPr>
              <a:grpSpLocks/>
            </p:cNvGrpSpPr>
            <p:nvPr/>
          </p:nvGrpSpPr>
          <p:grpSpPr bwMode="auto">
            <a:xfrm>
              <a:off x="6001839" y="3305565"/>
              <a:ext cx="887527" cy="743439"/>
              <a:chOff x="6001839" y="3305565"/>
              <a:chExt cx="887527" cy="743439"/>
            </a:xfrm>
          </p:grpSpPr>
          <p:sp>
            <p:nvSpPr>
              <p:cNvPr id="9" name="菱形 8"/>
              <p:cNvSpPr/>
              <p:nvPr/>
            </p:nvSpPr>
            <p:spPr bwMode="auto">
              <a:xfrm>
                <a:off x="6001839" y="3305565"/>
                <a:ext cx="744088" cy="743439"/>
              </a:xfrm>
              <a:prstGeom prst="diamond">
                <a:avLst/>
              </a:prstGeom>
              <a:noFill/>
              <a:ln w="12700">
                <a:solidFill>
                  <a:schemeClr val="bg1">
                    <a:alpha val="4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0" name="菱形 9"/>
              <p:cNvSpPr/>
              <p:nvPr/>
            </p:nvSpPr>
            <p:spPr bwMode="auto">
              <a:xfrm>
                <a:off x="6145278" y="3305565"/>
                <a:ext cx="744088" cy="743439"/>
              </a:xfrm>
              <a:prstGeom prst="diamond">
                <a:avLst/>
              </a:prstGeom>
              <a:noFill/>
              <a:ln w="12700">
                <a:solidFill>
                  <a:schemeClr val="bg1">
                    <a:alpha val="4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8" name="菱形 7"/>
            <p:cNvSpPr/>
            <p:nvPr/>
          </p:nvSpPr>
          <p:spPr bwMode="auto">
            <a:xfrm>
              <a:off x="6132727" y="3330035"/>
              <a:ext cx="613200" cy="654322"/>
            </a:xfrm>
            <a:prstGeom prst="diamond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1" dirty="0" smtClean="0">
                  <a:solidFill>
                    <a:schemeClr val="bg1"/>
                  </a:solidFill>
                </a:rPr>
                <a:t>4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0" name="TextBox 8"/>
          <p:cNvSpPr txBox="1">
            <a:spLocks noChangeArrowheads="1"/>
          </p:cNvSpPr>
          <p:nvPr/>
        </p:nvSpPr>
        <p:spPr bwMode="auto">
          <a:xfrm>
            <a:off x="863600" y="2276872"/>
            <a:ext cx="7416800" cy="692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开放共享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向全部角色开放，作为企业级资源、信息及知识的汇总平台，基于多方式的搜索定位及数据权限管理，实现企业透明管控、科学运营、价值创造提供应用土壤。</a:t>
            </a:r>
          </a:p>
        </p:txBody>
      </p:sp>
      <p:sp>
        <p:nvSpPr>
          <p:cNvPr id="33" name="燕尾形 32"/>
          <p:cNvSpPr/>
          <p:nvPr/>
        </p:nvSpPr>
        <p:spPr>
          <a:xfrm>
            <a:off x="3309938" y="3272235"/>
            <a:ext cx="1236662" cy="358775"/>
          </a:xfrm>
          <a:prstGeom prst="chevron">
            <a:avLst/>
          </a:prstGeom>
          <a:solidFill>
            <a:schemeClr val="accent6">
              <a:lumMod val="60000"/>
              <a:lumOff val="4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4" name="燕尾形 33"/>
          <p:cNvSpPr/>
          <p:nvPr/>
        </p:nvSpPr>
        <p:spPr>
          <a:xfrm>
            <a:off x="4624388" y="3284935"/>
            <a:ext cx="1236662" cy="358775"/>
          </a:xfrm>
          <a:prstGeom prst="chevron">
            <a:avLst/>
          </a:prstGeom>
          <a:solidFill>
            <a:schemeClr val="tx2">
              <a:lumMod val="60000"/>
              <a:lumOff val="40000"/>
              <a:alpha val="9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5" name="燕尾形 34"/>
          <p:cNvSpPr/>
          <p:nvPr/>
        </p:nvSpPr>
        <p:spPr>
          <a:xfrm>
            <a:off x="5937250" y="3284935"/>
            <a:ext cx="1236663" cy="358775"/>
          </a:xfrm>
          <a:prstGeom prst="chevron">
            <a:avLst/>
          </a:prstGeom>
          <a:solidFill>
            <a:schemeClr val="tx2">
              <a:lumMod val="60000"/>
              <a:lumOff val="40000"/>
              <a:alpha val="9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6" name="燕尾形 35"/>
          <p:cNvSpPr/>
          <p:nvPr/>
        </p:nvSpPr>
        <p:spPr>
          <a:xfrm>
            <a:off x="1997075" y="3297635"/>
            <a:ext cx="1236663" cy="358775"/>
          </a:xfrm>
          <a:prstGeom prst="chevron">
            <a:avLst/>
          </a:prstGeom>
          <a:solidFill>
            <a:schemeClr val="bg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7" name="燕尾形 36"/>
          <p:cNvSpPr/>
          <p:nvPr/>
        </p:nvSpPr>
        <p:spPr>
          <a:xfrm>
            <a:off x="684213" y="3297635"/>
            <a:ext cx="1236662" cy="358775"/>
          </a:xfrm>
          <a:prstGeom prst="chevron">
            <a:avLst/>
          </a:prstGeom>
          <a:solidFill>
            <a:schemeClr val="bg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8" name="燕尾形 37"/>
          <p:cNvSpPr/>
          <p:nvPr/>
        </p:nvSpPr>
        <p:spPr>
          <a:xfrm>
            <a:off x="7250113" y="3284935"/>
            <a:ext cx="1236662" cy="358775"/>
          </a:xfrm>
          <a:prstGeom prst="chevron">
            <a:avLst/>
          </a:prstGeom>
          <a:solidFill>
            <a:schemeClr val="tx2">
              <a:lumMod val="60000"/>
              <a:lumOff val="40000"/>
              <a:alpha val="9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9" name="TextBox 9"/>
          <p:cNvSpPr txBox="1">
            <a:spLocks noChangeArrowheads="1"/>
          </p:cNvSpPr>
          <p:nvPr/>
        </p:nvSpPr>
        <p:spPr bwMode="auto">
          <a:xfrm>
            <a:off x="863600" y="3340497"/>
            <a:ext cx="10191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新建应用</a:t>
            </a:r>
          </a:p>
        </p:txBody>
      </p:sp>
      <p:sp>
        <p:nvSpPr>
          <p:cNvPr id="40" name="TextBox 10"/>
          <p:cNvSpPr txBox="1">
            <a:spLocks noChangeArrowheads="1"/>
          </p:cNvSpPr>
          <p:nvPr/>
        </p:nvSpPr>
        <p:spPr bwMode="auto">
          <a:xfrm>
            <a:off x="2185988" y="3340497"/>
            <a:ext cx="10175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申请上架</a:t>
            </a:r>
          </a:p>
        </p:txBody>
      </p:sp>
      <p:sp>
        <p:nvSpPr>
          <p:cNvPr id="41" name="TextBox 11"/>
          <p:cNvSpPr txBox="1">
            <a:spLocks noChangeArrowheads="1"/>
          </p:cNvSpPr>
          <p:nvPr/>
        </p:nvSpPr>
        <p:spPr bwMode="auto">
          <a:xfrm>
            <a:off x="3506788" y="3340497"/>
            <a:ext cx="10175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管理审批</a:t>
            </a:r>
          </a:p>
        </p:txBody>
      </p:sp>
      <p:sp>
        <p:nvSpPr>
          <p:cNvPr id="42" name="TextBox 12"/>
          <p:cNvSpPr txBox="1">
            <a:spLocks noChangeArrowheads="1"/>
          </p:cNvSpPr>
          <p:nvPr/>
        </p:nvSpPr>
        <p:spPr bwMode="auto">
          <a:xfrm>
            <a:off x="4827588" y="3340497"/>
            <a:ext cx="10175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商店浏览</a:t>
            </a:r>
          </a:p>
        </p:txBody>
      </p:sp>
      <p:sp>
        <p:nvSpPr>
          <p:cNvPr id="43" name="TextBox 13"/>
          <p:cNvSpPr txBox="1">
            <a:spLocks noChangeArrowheads="1"/>
          </p:cNvSpPr>
          <p:nvPr/>
        </p:nvSpPr>
        <p:spPr bwMode="auto">
          <a:xfrm>
            <a:off x="6146800" y="3340497"/>
            <a:ext cx="10191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收藏应用</a:t>
            </a:r>
          </a:p>
        </p:txBody>
      </p:sp>
      <p:sp>
        <p:nvSpPr>
          <p:cNvPr id="44" name="TextBox 14"/>
          <p:cNvSpPr txBox="1">
            <a:spLocks noChangeArrowheads="1"/>
          </p:cNvSpPr>
          <p:nvPr/>
        </p:nvSpPr>
        <p:spPr bwMode="auto">
          <a:xfrm>
            <a:off x="7469188" y="3340497"/>
            <a:ext cx="10175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我的应用</a:t>
            </a:r>
          </a:p>
        </p:txBody>
      </p:sp>
      <p:sp>
        <p:nvSpPr>
          <p:cNvPr id="45" name="TextBox 24"/>
          <p:cNvSpPr txBox="1">
            <a:spLocks noChangeArrowheads="1"/>
          </p:cNvSpPr>
          <p:nvPr/>
        </p:nvSpPr>
        <p:spPr bwMode="auto">
          <a:xfrm>
            <a:off x="798513" y="3821510"/>
            <a:ext cx="1008062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应用设计</a:t>
            </a:r>
          </a:p>
        </p:txBody>
      </p:sp>
      <p:sp>
        <p:nvSpPr>
          <p:cNvPr id="46" name="TextBox 25"/>
          <p:cNvSpPr txBox="1">
            <a:spLocks noChangeArrowheads="1"/>
          </p:cNvSpPr>
          <p:nvPr/>
        </p:nvSpPr>
        <p:spPr bwMode="auto">
          <a:xfrm>
            <a:off x="1935163" y="3821510"/>
            <a:ext cx="1198562" cy="81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申请审批，通过后即可共享给大家</a:t>
            </a:r>
          </a:p>
        </p:txBody>
      </p:sp>
      <p:sp>
        <p:nvSpPr>
          <p:cNvPr id="47" name="TextBox 26"/>
          <p:cNvSpPr txBox="1">
            <a:spLocks noChangeArrowheads="1"/>
          </p:cNvSpPr>
          <p:nvPr/>
        </p:nvSpPr>
        <p:spPr bwMode="auto">
          <a:xfrm>
            <a:off x="3344863" y="3821510"/>
            <a:ext cx="1117600" cy="573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各管理岗位批复</a:t>
            </a:r>
          </a:p>
        </p:txBody>
      </p:sp>
      <p:sp>
        <p:nvSpPr>
          <p:cNvPr id="48" name="TextBox 27"/>
          <p:cNvSpPr txBox="1">
            <a:spLocks noChangeArrowheads="1"/>
          </p:cNvSpPr>
          <p:nvPr/>
        </p:nvSpPr>
        <p:spPr bwMode="auto">
          <a:xfrm>
            <a:off x="4591050" y="3821510"/>
            <a:ext cx="1270000" cy="81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其他用户可在商店中查看其他人共享应用</a:t>
            </a:r>
          </a:p>
        </p:txBody>
      </p:sp>
      <p:sp>
        <p:nvSpPr>
          <p:cNvPr id="49" name="TextBox 28"/>
          <p:cNvSpPr txBox="1">
            <a:spLocks noChangeArrowheads="1"/>
          </p:cNvSpPr>
          <p:nvPr/>
        </p:nvSpPr>
        <p:spPr bwMode="auto">
          <a:xfrm>
            <a:off x="5918200" y="3821510"/>
            <a:ext cx="1255713" cy="573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如果喜欢可以收藏</a:t>
            </a:r>
          </a:p>
        </p:txBody>
      </p:sp>
      <p:sp>
        <p:nvSpPr>
          <p:cNvPr id="50" name="TextBox 29"/>
          <p:cNvSpPr txBox="1">
            <a:spLocks noChangeArrowheads="1"/>
          </p:cNvSpPr>
          <p:nvPr/>
        </p:nvSpPr>
        <p:spPr bwMode="auto">
          <a:xfrm>
            <a:off x="7246938" y="3821510"/>
            <a:ext cx="1357312" cy="81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收藏应用以及自己设计应用都在这里</a:t>
            </a:r>
          </a:p>
        </p:txBody>
      </p:sp>
      <p:sp>
        <p:nvSpPr>
          <p:cNvPr id="51" name="TextBox 32"/>
          <p:cNvSpPr txBox="1">
            <a:spLocks noChangeArrowheads="1"/>
          </p:cNvSpPr>
          <p:nvPr/>
        </p:nvSpPr>
        <p:spPr bwMode="auto">
          <a:xfrm>
            <a:off x="1498600" y="5434410"/>
            <a:ext cx="9858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b="1">
                <a:latin typeface="微软雅黑" panose="020B0503020204020204" pitchFamily="34" charset="-122"/>
                <a:ea typeface="微软雅黑" panose="020B0503020204020204" pitchFamily="34" charset="-122"/>
              </a:rPr>
              <a:t>发布者</a:t>
            </a:r>
          </a:p>
        </p:txBody>
      </p:sp>
      <p:sp>
        <p:nvSpPr>
          <p:cNvPr id="52" name="TextBox 33"/>
          <p:cNvSpPr txBox="1">
            <a:spLocks noChangeArrowheads="1"/>
          </p:cNvSpPr>
          <p:nvPr/>
        </p:nvSpPr>
        <p:spPr bwMode="auto">
          <a:xfrm>
            <a:off x="3486150" y="5434410"/>
            <a:ext cx="9874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b="1">
                <a:latin typeface="微软雅黑" panose="020B0503020204020204" pitchFamily="34" charset="-122"/>
                <a:ea typeface="微软雅黑" panose="020B0503020204020204" pitchFamily="34" charset="-122"/>
              </a:rPr>
              <a:t>管理者</a:t>
            </a:r>
          </a:p>
        </p:txBody>
      </p:sp>
      <p:sp>
        <p:nvSpPr>
          <p:cNvPr id="53" name="TextBox 34"/>
          <p:cNvSpPr txBox="1">
            <a:spLocks noChangeArrowheads="1"/>
          </p:cNvSpPr>
          <p:nvPr/>
        </p:nvSpPr>
        <p:spPr bwMode="auto">
          <a:xfrm>
            <a:off x="6134100" y="5434410"/>
            <a:ext cx="9858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b="1">
                <a:latin typeface="微软雅黑" panose="020B0503020204020204" pitchFamily="34" charset="-122"/>
                <a:ea typeface="微软雅黑" panose="020B0503020204020204" pitchFamily="34" charset="-122"/>
              </a:rPr>
              <a:t>使用者</a:t>
            </a:r>
          </a:p>
        </p:txBody>
      </p:sp>
      <p:sp>
        <p:nvSpPr>
          <p:cNvPr id="54" name="左大括号 53"/>
          <p:cNvSpPr/>
          <p:nvPr/>
        </p:nvSpPr>
        <p:spPr>
          <a:xfrm rot="16200000">
            <a:off x="1826419" y="3868341"/>
            <a:ext cx="288925" cy="2573337"/>
          </a:xfrm>
          <a:prstGeom prst="leftBrace">
            <a:avLst/>
          </a:prstGeom>
          <a:ln>
            <a:solidFill>
              <a:schemeClr val="bg1">
                <a:alpha val="8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55" name="左大括号 54"/>
          <p:cNvSpPr/>
          <p:nvPr/>
        </p:nvSpPr>
        <p:spPr>
          <a:xfrm rot="16200000">
            <a:off x="3819525" y="4546997"/>
            <a:ext cx="288925" cy="1216025"/>
          </a:xfrm>
          <a:prstGeom prst="leftBrace">
            <a:avLst/>
          </a:prstGeom>
          <a:ln>
            <a:solidFill>
              <a:schemeClr val="accent6">
                <a:lumMod val="60000"/>
                <a:lumOff val="40000"/>
                <a:alpha val="8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56" name="左大括号 55"/>
          <p:cNvSpPr/>
          <p:nvPr/>
        </p:nvSpPr>
        <p:spPr>
          <a:xfrm rot="16200000">
            <a:off x="6451600" y="3264297"/>
            <a:ext cx="288925" cy="3781425"/>
          </a:xfrm>
          <a:prstGeom prst="leftBrace">
            <a:avLst/>
          </a:prstGeom>
          <a:ln>
            <a:solidFill>
              <a:schemeClr val="tx2">
                <a:lumMod val="60000"/>
                <a:lumOff val="40000"/>
                <a:alpha val="8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57" name="等腰三角形 56"/>
          <p:cNvSpPr/>
          <p:nvPr/>
        </p:nvSpPr>
        <p:spPr>
          <a:xfrm rot="10800000">
            <a:off x="852488" y="4883547"/>
            <a:ext cx="900112" cy="180975"/>
          </a:xfrm>
          <a:prstGeom prst="triangle">
            <a:avLst/>
          </a:prstGeom>
          <a:solidFill>
            <a:schemeClr val="bg1">
              <a:alpha val="68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8" name="等腰三角形 57"/>
          <p:cNvSpPr/>
          <p:nvPr/>
        </p:nvSpPr>
        <p:spPr>
          <a:xfrm rot="10800000">
            <a:off x="3478213" y="4883547"/>
            <a:ext cx="900112" cy="180975"/>
          </a:xfrm>
          <a:prstGeom prst="triangle">
            <a:avLst/>
          </a:prstGeom>
          <a:solidFill>
            <a:schemeClr val="accent6">
              <a:lumMod val="60000"/>
              <a:lumOff val="40000"/>
              <a:alpha val="63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9" name="等腰三角形 58"/>
          <p:cNvSpPr/>
          <p:nvPr/>
        </p:nvSpPr>
        <p:spPr>
          <a:xfrm rot="10800000">
            <a:off x="7418388" y="4883547"/>
            <a:ext cx="900112" cy="180975"/>
          </a:xfrm>
          <a:prstGeom prst="triangle">
            <a:avLst/>
          </a:prstGeom>
          <a:solidFill>
            <a:schemeClr val="tx2">
              <a:lumMod val="60000"/>
              <a:lumOff val="40000"/>
              <a:alpha val="96000"/>
            </a:schemeClr>
          </a:solidFill>
          <a:ln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0" name="等腰三角形 59"/>
          <p:cNvSpPr/>
          <p:nvPr/>
        </p:nvSpPr>
        <p:spPr>
          <a:xfrm rot="10800000">
            <a:off x="2165350" y="4883547"/>
            <a:ext cx="900113" cy="180975"/>
          </a:xfrm>
          <a:prstGeom prst="triangle">
            <a:avLst/>
          </a:prstGeom>
          <a:solidFill>
            <a:schemeClr val="bg1">
              <a:alpha val="68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1" name="等腰三角形 60"/>
          <p:cNvSpPr/>
          <p:nvPr/>
        </p:nvSpPr>
        <p:spPr>
          <a:xfrm rot="10800000">
            <a:off x="6105525" y="4883547"/>
            <a:ext cx="900113" cy="180975"/>
          </a:xfrm>
          <a:prstGeom prst="triangle">
            <a:avLst/>
          </a:prstGeom>
          <a:solidFill>
            <a:schemeClr val="tx2">
              <a:lumMod val="60000"/>
              <a:lumOff val="40000"/>
              <a:alpha val="96000"/>
            </a:schemeClr>
          </a:solidFill>
          <a:ln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2" name="等腰三角形 61"/>
          <p:cNvSpPr/>
          <p:nvPr/>
        </p:nvSpPr>
        <p:spPr>
          <a:xfrm rot="10800000">
            <a:off x="4792663" y="4883547"/>
            <a:ext cx="900112" cy="180975"/>
          </a:xfrm>
          <a:prstGeom prst="triangle">
            <a:avLst/>
          </a:prstGeom>
          <a:solidFill>
            <a:schemeClr val="tx2">
              <a:lumMod val="60000"/>
              <a:lumOff val="40000"/>
              <a:alpha val="96000"/>
            </a:schemeClr>
          </a:solidFill>
          <a:ln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3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8470903" y="6592894"/>
            <a:ext cx="658813" cy="261937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-19-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28059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142844" y="214290"/>
            <a:ext cx="1655762" cy="905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Font typeface="Arial" charset="0"/>
              <a:buNone/>
            </a:pPr>
            <a:r>
              <a:rPr lang="zh-CN" altLang="en-US" sz="3200" b="1" dirty="0">
                <a:solidFill>
                  <a:srgbClr val="C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黑体" pitchFamily="49" charset="-122"/>
              </a:rPr>
              <a:t>目  录</a:t>
            </a:r>
            <a:endParaRPr lang="zh-CN" altLang="en-US" sz="1400" b="1" dirty="0">
              <a:solidFill>
                <a:srgbClr val="C0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7171" name="Line 3"/>
          <p:cNvSpPr>
            <a:spLocks noChangeShapeType="1"/>
          </p:cNvSpPr>
          <p:nvPr/>
        </p:nvSpPr>
        <p:spPr bwMode="auto">
          <a:xfrm>
            <a:off x="1811338" y="1142984"/>
            <a:ext cx="0" cy="4824536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prstClr val="black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8316416" y="6453336"/>
            <a:ext cx="396000" cy="288000"/>
          </a:xfrm>
          <a:prstGeom prst="rect">
            <a:avLst/>
          </a:prstGeom>
        </p:spPr>
        <p:txBody>
          <a:bodyPr/>
          <a:lstStyle/>
          <a:p>
            <a:fld id="{EC6CAC0E-F9F8-4707-B4AD-7E80372BD758}" type="slidenum">
              <a:rPr lang="zh-CN" altLang="en-US" sz="1200" b="0" smtClean="0"/>
              <a:pPr/>
              <a:t>2</a:t>
            </a:fld>
            <a:endParaRPr lang="en-US" altLang="zh-CN" sz="1200" b="0" dirty="0"/>
          </a:p>
        </p:txBody>
      </p:sp>
      <p:sp>
        <p:nvSpPr>
          <p:cNvPr id="12" name="曲线"/>
          <p:cNvSpPr>
            <a:spLocks noChangeArrowheads="1"/>
          </p:cNvSpPr>
          <p:nvPr/>
        </p:nvSpPr>
        <p:spPr bwMode="auto">
          <a:xfrm>
            <a:off x="2267744" y="1768340"/>
            <a:ext cx="5102870" cy="659388"/>
          </a:xfrm>
          <a:custGeom>
            <a:avLst/>
            <a:gdLst>
              <a:gd name="T0" fmla="*/ 0 w 21600"/>
              <a:gd name="T1" fmla="*/ 0 h 21600"/>
              <a:gd name="T2" fmla="*/ 21600 w 21600"/>
              <a:gd name="T3" fmla="*/ 21600 h 21600"/>
            </a:gdLst>
            <a:ahLst/>
            <a:cxnLst/>
            <a:rect l="T0" t="T1" r="T2" b="T3"/>
            <a:pathLst>
              <a:path w="21600" h="21600">
                <a:moveTo>
                  <a:pt x="979" y="0"/>
                </a:moveTo>
                <a:lnTo>
                  <a:pt x="21599" y="0"/>
                </a:lnTo>
                <a:lnTo>
                  <a:pt x="21599" y="14951"/>
                </a:lnTo>
                <a:cubicBezTo>
                  <a:pt x="21599" y="18622"/>
                  <a:pt x="21161" y="21600"/>
                  <a:pt x="20619" y="21600"/>
                </a:cubicBezTo>
                <a:lnTo>
                  <a:pt x="0" y="21600"/>
                </a:lnTo>
                <a:lnTo>
                  <a:pt x="0" y="6648"/>
                </a:lnTo>
                <a:cubicBezTo>
                  <a:pt x="0" y="2976"/>
                  <a:pt x="439" y="0"/>
                  <a:pt x="979" y="0"/>
                </a:cubicBezTo>
                <a:close/>
              </a:path>
            </a:pathLst>
          </a:custGeom>
          <a:gradFill rotWithShape="1">
            <a:gsLst>
              <a:gs pos="0">
                <a:srgbClr val="EDEDED"/>
              </a:gs>
              <a:gs pos="64998">
                <a:srgbClr val="D0D0D0"/>
              </a:gs>
              <a:gs pos="99998">
                <a:srgbClr val="BCBCBC"/>
              </a:gs>
              <a:gs pos="100000">
                <a:srgbClr val="BCBCBC"/>
              </a:gs>
            </a:gsLst>
            <a:lin ang="5400000" scaled="1"/>
          </a:gradFill>
          <a:ln>
            <a:noFill/>
          </a:ln>
          <a:extLst/>
        </p:spPr>
        <p:txBody>
          <a:bodyPr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b="1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  <a:sym typeface="微软雅黑" pitchFamily="34" charset="-122"/>
              </a:rPr>
              <a:t>    </a:t>
            </a:r>
            <a:r>
              <a:rPr lang="zh-CN" altLang="en-US" b="1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  <a:sym typeface="微软雅黑" pitchFamily="34" charset="-122"/>
              </a:rPr>
              <a:t>一</a:t>
            </a:r>
            <a:r>
              <a:rPr lang="zh-CN" altLang="en-US" b="1" dirty="0" smtClean="0">
                <a:solidFill>
                  <a:prstClr val="black"/>
                </a:solidFill>
                <a:latin typeface="黑体" pitchFamily="49" charset="-122"/>
                <a:ea typeface="黑体" pitchFamily="49" charset="-122"/>
                <a:sym typeface="微软雅黑" pitchFamily="34" charset="-122"/>
              </a:rPr>
              <a:t>、平台定位</a:t>
            </a:r>
            <a:endParaRPr lang="zh-CN" altLang="zh-CN" b="1" dirty="0">
              <a:solidFill>
                <a:prstClr val="black"/>
              </a:solidFill>
              <a:latin typeface="黑体" pitchFamily="49" charset="-122"/>
              <a:ea typeface="黑体" pitchFamily="49" charset="-122"/>
              <a:sym typeface="微软雅黑" pitchFamily="34" charset="-122"/>
            </a:endParaRPr>
          </a:p>
        </p:txBody>
      </p:sp>
      <p:sp>
        <p:nvSpPr>
          <p:cNvPr id="10" name="曲线"/>
          <p:cNvSpPr>
            <a:spLocks noChangeArrowheads="1"/>
          </p:cNvSpPr>
          <p:nvPr/>
        </p:nvSpPr>
        <p:spPr bwMode="auto">
          <a:xfrm>
            <a:off x="2241200" y="2913628"/>
            <a:ext cx="5102870" cy="659388"/>
          </a:xfrm>
          <a:custGeom>
            <a:avLst/>
            <a:gdLst>
              <a:gd name="T0" fmla="*/ 0 w 21600"/>
              <a:gd name="T1" fmla="*/ 0 h 21600"/>
              <a:gd name="T2" fmla="*/ 21600 w 21600"/>
              <a:gd name="T3" fmla="*/ 21600 h 21600"/>
            </a:gdLst>
            <a:ahLst/>
            <a:cxnLst/>
            <a:rect l="T0" t="T1" r="T2" b="T3"/>
            <a:pathLst>
              <a:path w="21600" h="21600">
                <a:moveTo>
                  <a:pt x="979" y="0"/>
                </a:moveTo>
                <a:lnTo>
                  <a:pt x="21599" y="0"/>
                </a:lnTo>
                <a:lnTo>
                  <a:pt x="21599" y="14951"/>
                </a:lnTo>
                <a:cubicBezTo>
                  <a:pt x="21599" y="18622"/>
                  <a:pt x="21161" y="21600"/>
                  <a:pt x="20619" y="21600"/>
                </a:cubicBezTo>
                <a:lnTo>
                  <a:pt x="0" y="21600"/>
                </a:lnTo>
                <a:lnTo>
                  <a:pt x="0" y="6648"/>
                </a:lnTo>
                <a:cubicBezTo>
                  <a:pt x="0" y="2976"/>
                  <a:pt x="439" y="0"/>
                  <a:pt x="979" y="0"/>
                </a:cubicBezTo>
                <a:close/>
              </a:path>
            </a:pathLst>
          </a:custGeom>
          <a:gradFill rotWithShape="1">
            <a:gsLst>
              <a:gs pos="0">
                <a:srgbClr val="EDEDED"/>
              </a:gs>
              <a:gs pos="64998">
                <a:srgbClr val="D0D0D0"/>
              </a:gs>
              <a:gs pos="99998">
                <a:srgbClr val="BCBCBC"/>
              </a:gs>
              <a:gs pos="100000">
                <a:srgbClr val="BCBCBC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zh-CN" altLang="en-US" b="1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  <a:sym typeface="微软雅黑" pitchFamily="34" charset="-122"/>
              </a:rPr>
              <a:t>    二</a:t>
            </a:r>
            <a:r>
              <a:rPr lang="en-US" altLang="zh-CN" b="1" dirty="0" smtClean="0">
                <a:solidFill>
                  <a:prstClr val="black"/>
                </a:solidFill>
                <a:latin typeface="黑体" pitchFamily="49" charset="-122"/>
                <a:ea typeface="黑体" pitchFamily="49" charset="-122"/>
                <a:sym typeface="微软雅黑" pitchFamily="34" charset="-122"/>
              </a:rPr>
              <a:t>、</a:t>
            </a:r>
            <a:r>
              <a:rPr lang="zh-CN" altLang="en-US" b="1" dirty="0" smtClean="0">
                <a:solidFill>
                  <a:prstClr val="black"/>
                </a:solidFill>
                <a:latin typeface="黑体" pitchFamily="49" charset="-122"/>
                <a:ea typeface="黑体" pitchFamily="49" charset="-122"/>
                <a:sym typeface="微软雅黑" pitchFamily="34" charset="-122"/>
              </a:rPr>
              <a:t>平台功能</a:t>
            </a:r>
            <a:r>
              <a:rPr lang="zh-CN" altLang="en-US" b="1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  <a:sym typeface="微软雅黑" pitchFamily="34" charset="-122"/>
              </a:rPr>
              <a:t>介绍</a:t>
            </a:r>
            <a:endParaRPr lang="zh-CN" altLang="en-US" b="1" dirty="0">
              <a:solidFill>
                <a:prstClr val="black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" name="曲线"/>
          <p:cNvSpPr>
            <a:spLocks noChangeArrowheads="1"/>
          </p:cNvSpPr>
          <p:nvPr/>
        </p:nvSpPr>
        <p:spPr bwMode="auto">
          <a:xfrm>
            <a:off x="2214546" y="3993748"/>
            <a:ext cx="5102870" cy="659388"/>
          </a:xfrm>
          <a:custGeom>
            <a:avLst/>
            <a:gdLst>
              <a:gd name="T0" fmla="*/ 0 w 21600"/>
              <a:gd name="T1" fmla="*/ 0 h 21600"/>
              <a:gd name="T2" fmla="*/ 21600 w 21600"/>
              <a:gd name="T3" fmla="*/ 21600 h 21600"/>
            </a:gdLst>
            <a:ahLst/>
            <a:cxnLst/>
            <a:rect l="T0" t="T1" r="T2" b="T3"/>
            <a:pathLst>
              <a:path w="21600" h="21600">
                <a:moveTo>
                  <a:pt x="979" y="0"/>
                </a:moveTo>
                <a:lnTo>
                  <a:pt x="21599" y="0"/>
                </a:lnTo>
                <a:lnTo>
                  <a:pt x="21599" y="14951"/>
                </a:lnTo>
                <a:cubicBezTo>
                  <a:pt x="21599" y="18622"/>
                  <a:pt x="21161" y="21600"/>
                  <a:pt x="20619" y="21600"/>
                </a:cubicBezTo>
                <a:lnTo>
                  <a:pt x="0" y="21600"/>
                </a:lnTo>
                <a:lnTo>
                  <a:pt x="0" y="6648"/>
                </a:lnTo>
                <a:cubicBezTo>
                  <a:pt x="0" y="2976"/>
                  <a:pt x="439" y="0"/>
                  <a:pt x="979" y="0"/>
                </a:cubicBezTo>
                <a:close/>
              </a:path>
            </a:pathLst>
          </a:custGeom>
          <a:gradFill rotWithShape="1">
            <a:gsLst>
              <a:gs pos="0">
                <a:srgbClr val="EDEDED"/>
              </a:gs>
              <a:gs pos="64998">
                <a:srgbClr val="D0D0D0"/>
              </a:gs>
              <a:gs pos="99998">
                <a:srgbClr val="BCBCBC"/>
              </a:gs>
              <a:gs pos="100000">
                <a:srgbClr val="BCBCBC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zh-CN" altLang="en-US" b="1" dirty="0" smtClean="0">
                <a:solidFill>
                  <a:prstClr val="black"/>
                </a:solidFill>
                <a:latin typeface="黑体" pitchFamily="49" charset="-122"/>
                <a:ea typeface="黑体" pitchFamily="49" charset="-122"/>
                <a:sym typeface="微软雅黑" pitchFamily="34" charset="-122"/>
              </a:rPr>
              <a:t>    三</a:t>
            </a:r>
            <a:r>
              <a:rPr lang="en-US" altLang="zh-CN" b="1" dirty="0" smtClean="0">
                <a:solidFill>
                  <a:prstClr val="black"/>
                </a:solidFill>
                <a:latin typeface="黑体" pitchFamily="49" charset="-122"/>
                <a:ea typeface="黑体" pitchFamily="49" charset="-122"/>
                <a:sym typeface="微软雅黑" pitchFamily="34" charset="-122"/>
              </a:rPr>
              <a:t>、</a:t>
            </a:r>
            <a:r>
              <a:rPr lang="zh-CN" altLang="en-US" b="1" dirty="0" smtClean="0">
                <a:solidFill>
                  <a:prstClr val="black"/>
                </a:solidFill>
                <a:latin typeface="黑体" pitchFamily="49" charset="-122"/>
                <a:ea typeface="黑体" pitchFamily="49" charset="-122"/>
                <a:sym typeface="微软雅黑" pitchFamily="34" charset="-122"/>
              </a:rPr>
              <a:t>平台数据安全</a:t>
            </a:r>
            <a:endParaRPr lang="zh-CN" altLang="en-US" b="1" dirty="0">
              <a:solidFill>
                <a:prstClr val="black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10171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Box 8"/>
          <p:cNvSpPr>
            <a:spLocks noChangeArrowheads="1"/>
          </p:cNvSpPr>
          <p:nvPr/>
        </p:nvSpPr>
        <p:spPr bwMode="auto">
          <a:xfrm>
            <a:off x="629082" y="1337913"/>
            <a:ext cx="8001056" cy="506746"/>
          </a:xfrm>
          <a:prstGeom prst="rect">
            <a:avLst/>
          </a:prstGeom>
          <a:gradFill rotWithShape="1">
            <a:gsLst>
              <a:gs pos="0">
                <a:srgbClr val="992F2B"/>
              </a:gs>
              <a:gs pos="79999">
                <a:srgbClr val="C93D39"/>
              </a:gs>
              <a:gs pos="100000">
                <a:srgbClr val="CD3A36"/>
              </a:gs>
            </a:gsLst>
            <a:lin ang="5400000" scaled="1"/>
          </a:gradFill>
          <a:ln w="9525" cap="flat" cmpd="sng">
            <a:solidFill>
              <a:schemeClr val="accent2"/>
            </a:solidFill>
            <a:miter lim="800000"/>
            <a:headEnd/>
            <a:tailEnd/>
          </a:ln>
        </p:spPr>
        <p:txBody>
          <a:bodyPr lIns="50174" tIns="25087" rIns="50174" bIns="25087" anchor="ctr" anchorCtr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Market</a:t>
            </a: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第一印象</a:t>
            </a:r>
            <a:endParaRPr lang="zh-CN" altLang="en-US" sz="105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07504" y="260648"/>
            <a:ext cx="8723304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155" tIns="43578" rIns="87155" bIns="43578" numCol="1" anchor="ctr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 smtClean="0">
                <a:latin typeface="黑体" pitchFamily="49" charset="-122"/>
                <a:ea typeface="黑体" pitchFamily="49" charset="-122"/>
                <a:cs typeface="微软雅黑"/>
              </a:rPr>
              <a:t>2 </a:t>
            </a:r>
            <a:r>
              <a:rPr lang="zh-CN" altLang="en-US" sz="2400" b="1" dirty="0" smtClean="0">
                <a:latin typeface="黑体" pitchFamily="49" charset="-122"/>
                <a:ea typeface="黑体" pitchFamily="49" charset="-122"/>
                <a:cs typeface="微软雅黑"/>
              </a:rPr>
              <a:t>平台功能</a:t>
            </a:r>
            <a:endParaRPr lang="zh-CN" altLang="en-US" b="1" dirty="0" smtClean="0">
              <a:latin typeface="黑体" pitchFamily="49" charset="-122"/>
              <a:ea typeface="黑体" pitchFamily="49" charset="-122"/>
              <a:cs typeface="微软雅黑"/>
            </a:endParaRPr>
          </a:p>
        </p:txBody>
      </p:sp>
      <p:grpSp>
        <p:nvGrpSpPr>
          <p:cNvPr id="6" name="组合 21"/>
          <p:cNvGrpSpPr>
            <a:grpSpLocks/>
          </p:cNvGrpSpPr>
          <p:nvPr/>
        </p:nvGrpSpPr>
        <p:grpSpPr bwMode="auto">
          <a:xfrm>
            <a:off x="2195736" y="1268760"/>
            <a:ext cx="785813" cy="657225"/>
            <a:chOff x="6001839" y="3305565"/>
            <a:chExt cx="887527" cy="743439"/>
          </a:xfrm>
        </p:grpSpPr>
        <p:grpSp>
          <p:nvGrpSpPr>
            <p:cNvPr id="7" name="组合 22"/>
            <p:cNvGrpSpPr>
              <a:grpSpLocks/>
            </p:cNvGrpSpPr>
            <p:nvPr/>
          </p:nvGrpSpPr>
          <p:grpSpPr bwMode="auto">
            <a:xfrm>
              <a:off x="6001839" y="3305565"/>
              <a:ext cx="887527" cy="743439"/>
              <a:chOff x="6001839" y="3305565"/>
              <a:chExt cx="887527" cy="743439"/>
            </a:xfrm>
          </p:grpSpPr>
          <p:sp>
            <p:nvSpPr>
              <p:cNvPr id="9" name="菱形 8"/>
              <p:cNvSpPr/>
              <p:nvPr/>
            </p:nvSpPr>
            <p:spPr bwMode="auto">
              <a:xfrm>
                <a:off x="6001839" y="3305565"/>
                <a:ext cx="744088" cy="743439"/>
              </a:xfrm>
              <a:prstGeom prst="diamond">
                <a:avLst/>
              </a:prstGeom>
              <a:noFill/>
              <a:ln w="12700">
                <a:solidFill>
                  <a:schemeClr val="bg1">
                    <a:alpha val="4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0" name="菱形 9"/>
              <p:cNvSpPr/>
              <p:nvPr/>
            </p:nvSpPr>
            <p:spPr bwMode="auto">
              <a:xfrm>
                <a:off x="6145278" y="3305565"/>
                <a:ext cx="744088" cy="743439"/>
              </a:xfrm>
              <a:prstGeom prst="diamond">
                <a:avLst/>
              </a:prstGeom>
              <a:noFill/>
              <a:ln w="12700">
                <a:solidFill>
                  <a:schemeClr val="bg1">
                    <a:alpha val="4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8" name="菱形 7"/>
            <p:cNvSpPr/>
            <p:nvPr/>
          </p:nvSpPr>
          <p:spPr bwMode="auto">
            <a:xfrm>
              <a:off x="6132727" y="3330035"/>
              <a:ext cx="613200" cy="654322"/>
            </a:xfrm>
            <a:prstGeom prst="diamond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1" dirty="0" smtClean="0">
                  <a:solidFill>
                    <a:schemeClr val="bg1"/>
                  </a:solidFill>
                </a:rPr>
                <a:t>4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65" name="虚尾箭头 64"/>
          <p:cNvSpPr/>
          <p:nvPr/>
        </p:nvSpPr>
        <p:spPr>
          <a:xfrm rot="10800000">
            <a:off x="6861727" y="2812877"/>
            <a:ext cx="358775" cy="647700"/>
          </a:xfrm>
          <a:prstGeom prst="stripedRightArrow">
            <a:avLst/>
          </a:prstGeom>
          <a:solidFill>
            <a:schemeClr val="bg1"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6" name="TextBox 9"/>
          <p:cNvSpPr txBox="1">
            <a:spLocks noChangeArrowheads="1"/>
          </p:cNvSpPr>
          <p:nvPr/>
        </p:nvSpPr>
        <p:spPr bwMode="auto">
          <a:xfrm>
            <a:off x="7246632" y="2479622"/>
            <a:ext cx="1584176" cy="1532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应用商店：</a:t>
            </a:r>
            <a:endParaRPr lang="en-US" altLang="zh-CN" sz="1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所有共享出来的应用都可以看的到，还可以搜索，模糊查询。</a:t>
            </a:r>
          </a:p>
        </p:txBody>
      </p:sp>
      <p:sp>
        <p:nvSpPr>
          <p:cNvPr id="67" name="虚尾箭头 66"/>
          <p:cNvSpPr/>
          <p:nvPr/>
        </p:nvSpPr>
        <p:spPr>
          <a:xfrm>
            <a:off x="1662627" y="5676213"/>
            <a:ext cx="360362" cy="647700"/>
          </a:xfrm>
          <a:prstGeom prst="stripedRightArrow">
            <a:avLst/>
          </a:prstGeom>
          <a:solidFill>
            <a:schemeClr val="bg1"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8" name="TextBox 13"/>
          <p:cNvSpPr txBox="1">
            <a:spLocks noChangeArrowheads="1"/>
          </p:cNvSpPr>
          <p:nvPr/>
        </p:nvSpPr>
        <p:spPr bwMode="auto">
          <a:xfrm>
            <a:off x="475119" y="4904443"/>
            <a:ext cx="1519461" cy="1252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我的应用：</a:t>
            </a:r>
            <a:endParaRPr lang="en-US" altLang="zh-CN" sz="1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所有自己创建和收藏的都在这儿可以找到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2989" y="5085184"/>
            <a:ext cx="6454301" cy="138551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2159181"/>
            <a:ext cx="6210234" cy="2113700"/>
          </a:xfrm>
          <a:prstGeom prst="rect">
            <a:avLst/>
          </a:prstGeom>
        </p:spPr>
      </p:pic>
      <p:sp>
        <p:nvSpPr>
          <p:cNvPr id="18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8470903" y="6592894"/>
            <a:ext cx="658813" cy="261937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-20-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37818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07504" y="260648"/>
            <a:ext cx="8723304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155" tIns="43578" rIns="87155" bIns="43578" numCol="1" anchor="ctr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 smtClean="0">
                <a:latin typeface="黑体" pitchFamily="49" charset="-122"/>
                <a:ea typeface="黑体" pitchFamily="49" charset="-122"/>
                <a:cs typeface="微软雅黑"/>
              </a:rPr>
              <a:t>3 </a:t>
            </a:r>
            <a:r>
              <a:rPr lang="zh-CN" altLang="en-US" sz="2400" b="1" dirty="0" smtClean="0">
                <a:latin typeface="黑体" pitchFamily="49" charset="-122"/>
                <a:ea typeface="黑体" pitchFamily="49" charset="-122"/>
                <a:cs typeface="微软雅黑"/>
              </a:rPr>
              <a:t>数据安全</a:t>
            </a:r>
            <a:endParaRPr lang="zh-CN" altLang="en-US" b="1" dirty="0" smtClean="0">
              <a:latin typeface="黑体" pitchFamily="49" charset="-122"/>
              <a:ea typeface="黑体" pitchFamily="49" charset="-122"/>
              <a:cs typeface="微软雅黑"/>
            </a:endParaRPr>
          </a:p>
        </p:txBody>
      </p:sp>
      <p:sp>
        <p:nvSpPr>
          <p:cNvPr id="15" name="矩形 1"/>
          <p:cNvSpPr>
            <a:spLocks noChangeArrowheads="1"/>
          </p:cNvSpPr>
          <p:nvPr/>
        </p:nvSpPr>
        <p:spPr bwMode="auto">
          <a:xfrm>
            <a:off x="495300" y="1445543"/>
            <a:ext cx="18256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报表数据权限管控</a:t>
            </a:r>
          </a:p>
        </p:txBody>
      </p:sp>
      <p:sp>
        <p:nvSpPr>
          <p:cNvPr id="16" name="矩形 15"/>
          <p:cNvSpPr/>
          <p:nvPr/>
        </p:nvSpPr>
        <p:spPr>
          <a:xfrm>
            <a:off x="520700" y="1937668"/>
            <a:ext cx="3187700" cy="1212850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lnSpc>
                <a:spcPct val="130000"/>
              </a:lnSpc>
              <a:defRPr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从数据内容方面控制数据安全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1" hangingPunct="1">
              <a:lnSpc>
                <a:spcPct val="13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BI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构建产品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安全管理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用户属性扩展，用户属性细化到区县粒度，控制使用者只能看到本区域的数据。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3"/>
          <p:cNvSpPr>
            <a:spLocks noChangeArrowheads="1"/>
          </p:cNvSpPr>
          <p:nvPr/>
        </p:nvSpPr>
        <p:spPr bwMode="auto">
          <a:xfrm>
            <a:off x="468313" y="3650580"/>
            <a:ext cx="174466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Market</a:t>
            </a:r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权限控制</a:t>
            </a:r>
          </a:p>
        </p:txBody>
      </p:sp>
      <p:sp>
        <p:nvSpPr>
          <p:cNvPr id="18" name="矩形 17"/>
          <p:cNvSpPr/>
          <p:nvPr/>
        </p:nvSpPr>
        <p:spPr>
          <a:xfrm>
            <a:off x="501650" y="4176043"/>
            <a:ext cx="3227388" cy="1773237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lnSpc>
                <a:spcPct val="130000"/>
              </a:lnSpc>
              <a:defRPr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通过审批机制保障数据安全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1" hangingPunct="1">
              <a:lnSpc>
                <a:spcPct val="13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用户创建的报表，经由管理员审批上架之后可以共享给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同角色的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其他用户。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实现资源共享的同时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可以避免同类报表重复制作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，且由管理员控制“哪些数据给哪些人看”。</a:t>
            </a:r>
          </a:p>
        </p:txBody>
      </p:sp>
      <p:sp>
        <p:nvSpPr>
          <p:cNvPr id="19" name="矩形 7"/>
          <p:cNvSpPr>
            <a:spLocks noChangeArrowheads="1"/>
          </p:cNvSpPr>
          <p:nvPr/>
        </p:nvSpPr>
        <p:spPr bwMode="auto">
          <a:xfrm>
            <a:off x="6011863" y="1445543"/>
            <a:ext cx="182721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数据获取权限控制</a:t>
            </a:r>
          </a:p>
        </p:txBody>
      </p:sp>
      <p:sp>
        <p:nvSpPr>
          <p:cNvPr id="20" name="矩形 8"/>
          <p:cNvSpPr>
            <a:spLocks noChangeArrowheads="1"/>
          </p:cNvSpPr>
          <p:nvPr/>
        </p:nvSpPr>
        <p:spPr bwMode="auto">
          <a:xfrm>
            <a:off x="5940425" y="1888455"/>
            <a:ext cx="2906713" cy="2112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</a:pPr>
            <a:r>
              <a:rPr lang="zh-CN" altLang="en-US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脱敏处理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敏感数据进行脱敏处理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，隐藏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部分字段展现。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</a:pPr>
            <a:r>
              <a:rPr lang="zh-CN" altLang="en-US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导出功能设置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用户在制作报表时，可以设置该报表是否可以导出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15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导出条数限制</a:t>
            </a:r>
            <a:r>
              <a:rPr lang="zh-CN" altLang="en-US" sz="1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可设定用户可以导出的最大记录数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1" name="组合 11"/>
          <p:cNvGrpSpPr>
            <a:grpSpLocks/>
          </p:cNvGrpSpPr>
          <p:nvPr/>
        </p:nvGrpSpPr>
        <p:grpSpPr bwMode="auto">
          <a:xfrm>
            <a:off x="3203575" y="2498055"/>
            <a:ext cx="2633663" cy="2633663"/>
            <a:chOff x="2991644" y="1427921"/>
            <a:chExt cx="2989263" cy="2989262"/>
          </a:xfrm>
        </p:grpSpPr>
        <p:grpSp>
          <p:nvGrpSpPr>
            <p:cNvPr id="22" name="组合 5"/>
            <p:cNvGrpSpPr>
              <a:grpSpLocks/>
            </p:cNvGrpSpPr>
            <p:nvPr/>
          </p:nvGrpSpPr>
          <p:grpSpPr bwMode="auto">
            <a:xfrm>
              <a:off x="2991644" y="1427921"/>
              <a:ext cx="2989263" cy="2989262"/>
              <a:chOff x="2267744" y="1707654"/>
              <a:chExt cx="2448272" cy="2448272"/>
            </a:xfrm>
          </p:grpSpPr>
          <p:sp>
            <p:nvSpPr>
              <p:cNvPr id="24" name="菱形 23"/>
              <p:cNvSpPr/>
              <p:nvPr/>
            </p:nvSpPr>
            <p:spPr>
              <a:xfrm>
                <a:off x="2267744" y="1707654"/>
                <a:ext cx="2448272" cy="2448272"/>
              </a:xfrm>
              <a:prstGeom prst="diamond">
                <a:avLst/>
              </a:prstGeom>
              <a:noFill/>
              <a:ln w="12700">
                <a:solidFill>
                  <a:schemeClr val="bg1">
                    <a:alpha val="77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菱形 24"/>
              <p:cNvSpPr/>
              <p:nvPr/>
            </p:nvSpPr>
            <p:spPr>
              <a:xfrm>
                <a:off x="2371047" y="1810957"/>
                <a:ext cx="2241667" cy="2241667"/>
              </a:xfrm>
              <a:prstGeom prst="diamond">
                <a:avLst/>
              </a:prstGeom>
              <a:solidFill>
                <a:schemeClr val="bg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3" name="TextBox 9"/>
            <p:cNvSpPr txBox="1">
              <a:spLocks noChangeArrowheads="1"/>
            </p:cNvSpPr>
            <p:nvPr/>
          </p:nvSpPr>
          <p:spPr bwMode="auto">
            <a:xfrm>
              <a:off x="3874207" y="2383943"/>
              <a:ext cx="1224136" cy="1222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数据安全</a:t>
              </a:r>
            </a:p>
          </p:txBody>
        </p:sp>
      </p:grpSp>
      <p:sp>
        <p:nvSpPr>
          <p:cNvPr id="27" name="矩形 26"/>
          <p:cNvSpPr/>
          <p:nvPr/>
        </p:nvSpPr>
        <p:spPr>
          <a:xfrm>
            <a:off x="307686" y="1428113"/>
            <a:ext cx="3421351" cy="1912237"/>
          </a:xfrm>
          <a:prstGeom prst="rect">
            <a:avLst/>
          </a:prstGeom>
          <a:noFill/>
          <a:ln w="12700">
            <a:solidFill>
              <a:srgbClr val="C0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FF0000"/>
              </a:buClr>
            </a:pPr>
            <a:endParaRPr lang="en-US" altLang="zh-CN" b="1" dirty="0" smtClean="0">
              <a:solidFill>
                <a:prstClr val="black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18800" y="3660073"/>
            <a:ext cx="3389600" cy="2289207"/>
          </a:xfrm>
          <a:prstGeom prst="rect">
            <a:avLst/>
          </a:prstGeom>
          <a:noFill/>
          <a:ln w="12700">
            <a:solidFill>
              <a:srgbClr val="C0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FF0000"/>
              </a:buClr>
            </a:pPr>
            <a:endParaRPr lang="en-US" altLang="zh-CN" b="1" dirty="0" smtClean="0">
              <a:solidFill>
                <a:prstClr val="black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620672" y="1454884"/>
            <a:ext cx="3226465" cy="2478172"/>
          </a:xfrm>
          <a:prstGeom prst="rect">
            <a:avLst/>
          </a:prstGeom>
          <a:noFill/>
          <a:ln w="12700">
            <a:solidFill>
              <a:srgbClr val="C0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FF0000"/>
              </a:buClr>
            </a:pPr>
            <a:endParaRPr lang="en-US" altLang="zh-CN" b="1" dirty="0" smtClean="0">
              <a:solidFill>
                <a:prstClr val="black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3851920" y="4653136"/>
            <a:ext cx="1800200" cy="138429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 smtClean="0">
                <a:solidFill>
                  <a:srgbClr val="FF0000"/>
                </a:solidFill>
              </a:rPr>
              <a:t>开通自助取数平台权限的用户需签订相关保密协议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33" name="矩形 7"/>
          <p:cNvSpPr>
            <a:spLocks noChangeArrowheads="1"/>
          </p:cNvSpPr>
          <p:nvPr/>
        </p:nvSpPr>
        <p:spPr bwMode="auto">
          <a:xfrm>
            <a:off x="5964540" y="4293096"/>
            <a:ext cx="141577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导出监控机制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8"/>
          <p:cNvSpPr>
            <a:spLocks noChangeArrowheads="1"/>
          </p:cNvSpPr>
          <p:nvPr/>
        </p:nvSpPr>
        <p:spPr bwMode="auto">
          <a:xfrm>
            <a:off x="5985767" y="4725144"/>
            <a:ext cx="2906713" cy="1252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导出任务监控：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可监控用户导出的账号、字段、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等内容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导出告警：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用户导出数量及次数超过阈值时发送短信告警。</a:t>
            </a:r>
          </a:p>
        </p:txBody>
      </p:sp>
      <p:sp>
        <p:nvSpPr>
          <p:cNvPr id="35" name="矩形 34"/>
          <p:cNvSpPr/>
          <p:nvPr/>
        </p:nvSpPr>
        <p:spPr>
          <a:xfrm>
            <a:off x="5738023" y="4149080"/>
            <a:ext cx="3226465" cy="1858675"/>
          </a:xfrm>
          <a:prstGeom prst="rect">
            <a:avLst/>
          </a:prstGeom>
          <a:noFill/>
          <a:ln w="12700">
            <a:solidFill>
              <a:srgbClr val="C0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FF0000"/>
              </a:buClr>
            </a:pPr>
            <a:endParaRPr lang="en-US" altLang="zh-CN" b="1" dirty="0" smtClean="0">
              <a:solidFill>
                <a:prstClr val="black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6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8470903" y="6592894"/>
            <a:ext cx="658813" cy="261937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-21-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99206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522" name="Picture 2055" descr="色条 拷贝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00188"/>
            <a:ext cx="9144000" cy="370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7523" name="TextBox 7"/>
          <p:cNvSpPr txBox="1">
            <a:spLocks noChangeArrowheads="1"/>
          </p:cNvSpPr>
          <p:nvPr/>
        </p:nvSpPr>
        <p:spPr bwMode="auto">
          <a:xfrm>
            <a:off x="3492500" y="2708275"/>
            <a:ext cx="2232025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dist" eaLnBrk="1" hangingPunct="1"/>
            <a:r>
              <a:rPr lang="zh-CN" altLang="en-US" sz="66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谢谢！</a:t>
            </a:r>
            <a:endParaRPr lang="en-US" altLang="zh-CN" sz="660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176277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281786" y="3228655"/>
            <a:ext cx="8034630" cy="27450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-</a:t>
            </a:r>
            <a:fld id="{46BF3EBF-DBA4-4606-A045-D4E44D7605EC}" type="slidenum">
              <a:rPr lang="zh-CN" altLang="en-US" smtClean="0"/>
              <a:pPr>
                <a:defRPr/>
              </a:pPr>
              <a:t>3</a:t>
            </a:fld>
            <a:r>
              <a:rPr lang="en-US" altLang="zh-CN" smtClean="0"/>
              <a:t>-</a:t>
            </a:r>
            <a:endParaRPr lang="zh-CN" altLang="en-US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63538" y="260649"/>
            <a:ext cx="8723304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155" tIns="43578" rIns="87155" bIns="43578" numCol="1" anchor="ctr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 smtClean="0">
                <a:solidFill>
                  <a:prstClr val="black"/>
                </a:solidFill>
                <a:latin typeface="黑体" pitchFamily="49" charset="-122"/>
                <a:ea typeface="黑体" pitchFamily="49" charset="-122"/>
                <a:cs typeface="微软雅黑"/>
              </a:rPr>
              <a:t>1 </a:t>
            </a:r>
            <a:r>
              <a:rPr lang="zh-CN" altLang="en-US" sz="2400" b="1" dirty="0" smtClean="0">
                <a:solidFill>
                  <a:prstClr val="black"/>
                </a:solidFill>
                <a:latin typeface="黑体" pitchFamily="49" charset="-122"/>
                <a:ea typeface="黑体" pitchFamily="49" charset="-122"/>
                <a:cs typeface="微软雅黑"/>
              </a:rPr>
              <a:t>平台定位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87624" y="3429000"/>
            <a:ext cx="612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一、缩短需求实现周期，提高业务部门取数效率</a:t>
            </a:r>
            <a:endParaRPr lang="zh-CN" altLang="en-US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59632" y="4931876"/>
            <a:ext cx="698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四、</a:t>
            </a: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多方位数据分析，及时</a:t>
            </a: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发现问题并提出有效解决办法</a:t>
            </a:r>
            <a:endParaRPr lang="zh-CN" altLang="en-US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49680" y="3933056"/>
            <a:ext cx="4104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二、取数系统化，提高取数准确度</a:t>
            </a:r>
            <a:endParaRPr lang="zh-CN" altLang="en-US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59632" y="4437112"/>
            <a:ext cx="6336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三、能力开放，资源合理优化配置</a:t>
            </a:r>
            <a:endParaRPr lang="zh-CN" altLang="en-US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81786" y="3228656"/>
            <a:ext cx="761822" cy="2745068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375211" y="3221094"/>
            <a:ext cx="553998" cy="258859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实现目标</a:t>
            </a:r>
            <a:endParaRPr lang="zh-CN" altLang="en-US" sz="2400" b="1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14282" y="1671250"/>
            <a:ext cx="8102134" cy="1125357"/>
          </a:xfrm>
          <a:prstGeom prst="rect">
            <a:avLst/>
          </a:prstGeom>
          <a:noFill/>
          <a:ln w="12700">
            <a:solidFill>
              <a:srgbClr val="C0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FF0000"/>
              </a:buClr>
            </a:pPr>
            <a:r>
              <a:rPr lang="zh-CN" altLang="en-US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通过自助取数平台，业务部门人员可根据自身需求自行在平台上进行取数，精确度高，能够有效地提高临时取数效率，同时减轻信息化部工单数量大的压力，节约资源，实现资源的合理优化配置。</a:t>
            </a:r>
            <a:endParaRPr lang="en-US" altLang="zh-CN" b="1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14282" y="1083787"/>
            <a:ext cx="2125470" cy="590884"/>
          </a:xfrm>
          <a:prstGeom prst="rect">
            <a:avLst/>
          </a:prstGeom>
          <a:noFill/>
          <a:ln w="12700">
            <a:solidFill>
              <a:srgbClr val="C0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sz="24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目的</a:t>
            </a:r>
            <a:endParaRPr lang="en-US" altLang="zh-CN" sz="2400" b="1" dirty="0" smtClean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3" name="TextBox 9"/>
          <p:cNvSpPr txBox="1"/>
          <p:nvPr/>
        </p:nvSpPr>
        <p:spPr>
          <a:xfrm>
            <a:off x="1259632" y="5445224"/>
            <a:ext cx="6336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五</a:t>
            </a: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、优化支撑服务，提高市场决策与应变能力</a:t>
            </a:r>
            <a:endParaRPr lang="zh-CN" altLang="en-US" b="1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53359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-</a:t>
            </a:r>
            <a:fld id="{46BF3EBF-DBA4-4606-A045-D4E44D7605EC}" type="slidenum">
              <a:rPr lang="zh-CN" altLang="en-US" smtClean="0"/>
              <a:pPr>
                <a:defRPr/>
              </a:pPr>
              <a:t>4</a:t>
            </a:fld>
            <a:r>
              <a:rPr lang="en-US" altLang="zh-CN" smtClean="0"/>
              <a:t>-</a:t>
            </a:r>
            <a:endParaRPr lang="zh-CN" altLang="en-US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63538" y="260649"/>
            <a:ext cx="8723304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155" tIns="43578" rIns="87155" bIns="43578" numCol="1" anchor="ctr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 smtClean="0">
                <a:solidFill>
                  <a:prstClr val="black"/>
                </a:solidFill>
                <a:latin typeface="黑体" pitchFamily="49" charset="-122"/>
                <a:ea typeface="黑体" pitchFamily="49" charset="-122"/>
                <a:cs typeface="微软雅黑"/>
              </a:rPr>
              <a:t>1 </a:t>
            </a:r>
            <a:r>
              <a:rPr lang="zh-CN" altLang="en-US" sz="2400" b="1" dirty="0" smtClean="0">
                <a:solidFill>
                  <a:prstClr val="black"/>
                </a:solidFill>
                <a:latin typeface="黑体" pitchFamily="49" charset="-122"/>
                <a:ea typeface="黑体" pitchFamily="49" charset="-122"/>
                <a:cs typeface="微软雅黑"/>
              </a:rPr>
              <a:t>平台定位</a:t>
            </a:r>
          </a:p>
        </p:txBody>
      </p:sp>
      <p:grpSp>
        <p:nvGrpSpPr>
          <p:cNvPr id="25" name="组合 24"/>
          <p:cNvGrpSpPr/>
          <p:nvPr/>
        </p:nvGrpSpPr>
        <p:grpSpPr>
          <a:xfrm>
            <a:off x="358298" y="2348880"/>
            <a:ext cx="8102134" cy="3384376"/>
            <a:chOff x="1643042" y="4143380"/>
            <a:chExt cx="6786610" cy="1928826"/>
          </a:xfrm>
        </p:grpSpPr>
        <p:sp>
          <p:nvSpPr>
            <p:cNvPr id="21" name="五边形 20"/>
            <p:cNvSpPr/>
            <p:nvPr/>
          </p:nvSpPr>
          <p:spPr bwMode="auto">
            <a:xfrm>
              <a:off x="1643042" y="4143380"/>
              <a:ext cx="1928826" cy="428628"/>
            </a:xfrm>
            <a:prstGeom prst="homePlate">
              <a:avLst/>
            </a:prstGeom>
            <a:noFill/>
            <a:ln w="22225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rtlCol="0" anchor="ctr">
              <a:noAutofit/>
            </a:bodyPr>
            <a:lstStyle/>
            <a:p>
              <a:pPr algn="ctr">
                <a:spcBef>
                  <a:spcPct val="0"/>
                </a:spcBef>
              </a:pPr>
              <a:r>
                <a:rPr lang="zh-CN" altLang="en-US" sz="2000" b="1" dirty="0" smtClean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跨</a:t>
              </a:r>
              <a:r>
                <a:rPr lang="zh-CN" altLang="en-US" sz="1600" b="1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平台</a:t>
              </a:r>
            </a:p>
          </p:txBody>
        </p:sp>
        <p:sp>
          <p:nvSpPr>
            <p:cNvPr id="22" name="五边形 21"/>
            <p:cNvSpPr/>
            <p:nvPr/>
          </p:nvSpPr>
          <p:spPr bwMode="auto">
            <a:xfrm>
              <a:off x="1643042" y="4572008"/>
              <a:ext cx="1928826" cy="428628"/>
            </a:xfrm>
            <a:prstGeom prst="homePlate">
              <a:avLst/>
            </a:prstGeom>
            <a:noFill/>
            <a:ln w="22225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rtlCol="0" anchor="ctr">
              <a:noAutofit/>
            </a:bodyPr>
            <a:lstStyle/>
            <a:p>
              <a:pPr algn="ctr">
                <a:spcBef>
                  <a:spcPct val="0"/>
                </a:spcBef>
              </a:pPr>
              <a:r>
                <a:rPr lang="zh-CN" altLang="en-US" sz="2000" b="1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免</a:t>
              </a:r>
              <a:r>
                <a:rPr lang="zh-CN" altLang="en-US" sz="1600" b="1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编程</a:t>
              </a:r>
            </a:p>
          </p:txBody>
        </p:sp>
        <p:sp>
          <p:nvSpPr>
            <p:cNvPr id="26" name="TextBox 35"/>
            <p:cNvSpPr txBox="1"/>
            <p:nvPr/>
          </p:nvSpPr>
          <p:spPr>
            <a:xfrm>
              <a:off x="3643306" y="4143380"/>
              <a:ext cx="4786346" cy="428628"/>
            </a:xfrm>
            <a:prstGeom prst="rect">
              <a:avLst/>
            </a:prstGeom>
            <a:noFill/>
            <a:ln w="22225">
              <a:solidFill>
                <a:schemeClr val="accent6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rtlCol="0" anchor="ctr">
              <a:noAutofit/>
            </a:bodyPr>
            <a:lstStyle/>
            <a:p>
              <a:pPr marL="177800" indent="-177800" algn="just">
                <a:lnSpc>
                  <a:spcPct val="120000"/>
                </a:lnSpc>
                <a:buClr>
                  <a:srgbClr val="FF0000"/>
                </a:buClr>
                <a:defRPr/>
              </a:pPr>
              <a:r>
                <a:rPr lang="zh-CN" altLang="en-US" b="1" kern="0" dirty="0">
                  <a:solidFill>
                    <a:prstClr val="black"/>
                  </a:solidFill>
                  <a:latin typeface="黑体" pitchFamily="49" charset="-122"/>
                  <a:ea typeface="黑体" pitchFamily="49" charset="-122"/>
                </a:rPr>
                <a:t>适用不同环境</a:t>
              </a:r>
              <a:r>
                <a:rPr lang="zh-CN" altLang="en-US" sz="1600" b="1" kern="0" dirty="0">
                  <a:solidFill>
                    <a:prstClr val="black"/>
                  </a:solidFill>
                  <a:latin typeface="黑体" pitchFamily="49" charset="-122"/>
                  <a:ea typeface="黑体" pitchFamily="49" charset="-122"/>
                </a:rPr>
                <a:t>，跨平台搭建，跨数据库访问；支持集群</a:t>
              </a:r>
              <a:r>
                <a:rPr lang="zh-CN" altLang="en-US" sz="1600" b="1" kern="0" dirty="0" smtClean="0">
                  <a:solidFill>
                    <a:prstClr val="black"/>
                  </a:solidFill>
                  <a:latin typeface="黑体" pitchFamily="49" charset="-122"/>
                  <a:ea typeface="黑体" pitchFamily="49" charset="-122"/>
                </a:rPr>
                <a:t>部署，支持</a:t>
              </a:r>
              <a:r>
                <a:rPr lang="zh-CN" altLang="en-US" sz="1600" b="1" kern="0" dirty="0">
                  <a:solidFill>
                    <a:prstClr val="black"/>
                  </a:solidFill>
                  <a:latin typeface="黑体" pitchFamily="49" charset="-122"/>
                  <a:ea typeface="黑体" pitchFamily="49" charset="-122"/>
                </a:rPr>
                <a:t>全平台的二次开发和功能扩展</a:t>
              </a:r>
            </a:p>
          </p:txBody>
        </p:sp>
        <p:sp>
          <p:nvSpPr>
            <p:cNvPr id="27" name="TextBox 35"/>
            <p:cNvSpPr txBox="1"/>
            <p:nvPr/>
          </p:nvSpPr>
          <p:spPr>
            <a:xfrm>
              <a:off x="3643306" y="4572008"/>
              <a:ext cx="4786346" cy="500066"/>
            </a:xfrm>
            <a:prstGeom prst="rect">
              <a:avLst/>
            </a:prstGeom>
            <a:noFill/>
            <a:ln w="22225">
              <a:solidFill>
                <a:schemeClr val="accent6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rtlCol="0" anchor="ctr">
              <a:noAutofit/>
            </a:bodyPr>
            <a:lstStyle/>
            <a:p>
              <a:pPr marL="177800" indent="-177800" algn="just">
                <a:lnSpc>
                  <a:spcPct val="120000"/>
                </a:lnSpc>
                <a:buClr>
                  <a:srgbClr val="FF0000"/>
                </a:buClr>
                <a:defRPr/>
              </a:pPr>
              <a:r>
                <a:rPr lang="zh-CN" altLang="en-US" b="1" kern="0" dirty="0">
                  <a:solidFill>
                    <a:prstClr val="black"/>
                  </a:solidFill>
                  <a:latin typeface="黑体" pitchFamily="49" charset="-122"/>
                  <a:ea typeface="黑体" pitchFamily="49" charset="-122"/>
                </a:rPr>
                <a:t>面向业务人员</a:t>
              </a:r>
              <a:r>
                <a:rPr lang="zh-CN" altLang="en-US" sz="1600" b="1" kern="0" dirty="0">
                  <a:solidFill>
                    <a:prstClr val="black"/>
                  </a:solidFill>
                  <a:latin typeface="黑体" pitchFamily="49" charset="-122"/>
                  <a:ea typeface="黑体" pitchFamily="49" charset="-122"/>
                </a:rPr>
                <a:t>，业务人员不需要任何编程知识也可快速查询数据、提取数据</a:t>
              </a:r>
            </a:p>
          </p:txBody>
        </p:sp>
        <p:sp>
          <p:nvSpPr>
            <p:cNvPr id="28" name="TextBox 35"/>
            <p:cNvSpPr txBox="1"/>
            <p:nvPr/>
          </p:nvSpPr>
          <p:spPr>
            <a:xfrm>
              <a:off x="3643306" y="5072074"/>
              <a:ext cx="4786346" cy="500066"/>
            </a:xfrm>
            <a:prstGeom prst="rect">
              <a:avLst/>
            </a:prstGeom>
            <a:noFill/>
            <a:ln w="22225">
              <a:solidFill>
                <a:schemeClr val="accent6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rtlCol="0" anchor="ctr">
              <a:noAutofit/>
            </a:bodyPr>
            <a:lstStyle/>
            <a:p>
              <a:pPr marL="177800" indent="-177800">
                <a:lnSpc>
                  <a:spcPct val="120000"/>
                </a:lnSpc>
                <a:buClr>
                  <a:srgbClr val="FF0000"/>
                </a:buClr>
                <a:defRPr/>
              </a:pPr>
              <a:r>
                <a:rPr lang="zh-CN" altLang="en-US" b="1" kern="0" dirty="0">
                  <a:solidFill>
                    <a:prstClr val="black"/>
                  </a:solidFill>
                  <a:latin typeface="黑体" pitchFamily="49" charset="-122"/>
                  <a:ea typeface="黑体" pitchFamily="49" charset="-122"/>
                </a:rPr>
                <a:t>权限控制灵活</a:t>
              </a:r>
              <a:r>
                <a:rPr lang="zh-CN" altLang="en-US" sz="1600" b="1" kern="0" dirty="0">
                  <a:solidFill>
                    <a:prstClr val="black"/>
                  </a:solidFill>
                  <a:latin typeface="黑体" pitchFamily="49" charset="-122"/>
                  <a:ea typeface="黑体" pitchFamily="49" charset="-122"/>
                </a:rPr>
                <a:t>，权限可与用户多个属性无缝绑定，无需额外设置。完全做到“同一设置，不同展现”</a:t>
              </a:r>
            </a:p>
          </p:txBody>
        </p:sp>
        <p:sp>
          <p:nvSpPr>
            <p:cNvPr id="29" name="五边形 28"/>
            <p:cNvSpPr/>
            <p:nvPr/>
          </p:nvSpPr>
          <p:spPr bwMode="auto">
            <a:xfrm>
              <a:off x="1643042" y="5000636"/>
              <a:ext cx="1928826" cy="500066"/>
            </a:xfrm>
            <a:prstGeom prst="homePlate">
              <a:avLst/>
            </a:prstGeom>
            <a:noFill/>
            <a:ln w="22225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rtlCol="0" anchor="ctr">
              <a:noAutofit/>
            </a:bodyPr>
            <a:lstStyle/>
            <a:p>
              <a:pPr algn="ctr">
                <a:spcBef>
                  <a:spcPct val="0"/>
                </a:spcBef>
              </a:pPr>
              <a:r>
                <a:rPr lang="zh-CN" altLang="en-US" sz="2000" b="1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灵活</a:t>
              </a:r>
              <a:r>
                <a:rPr lang="zh-CN" altLang="en-US" sz="1600" b="1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控制</a:t>
              </a:r>
            </a:p>
          </p:txBody>
        </p:sp>
        <p:sp>
          <p:nvSpPr>
            <p:cNvPr id="31" name="五边形 30"/>
            <p:cNvSpPr/>
            <p:nvPr/>
          </p:nvSpPr>
          <p:spPr bwMode="auto">
            <a:xfrm>
              <a:off x="1643042" y="5500702"/>
              <a:ext cx="1928826" cy="500066"/>
            </a:xfrm>
            <a:prstGeom prst="homePlate">
              <a:avLst/>
            </a:prstGeom>
            <a:noFill/>
            <a:ln w="22225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rtlCol="0" anchor="ctr">
              <a:noAutofit/>
            </a:bodyPr>
            <a:lstStyle/>
            <a:p>
              <a:pPr algn="ctr">
                <a:spcBef>
                  <a:spcPct val="0"/>
                </a:spcBef>
              </a:pPr>
              <a:r>
                <a:rPr lang="zh-CN" altLang="en-US" sz="2000" b="1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直观</a:t>
              </a:r>
              <a:r>
                <a:rPr lang="zh-CN" altLang="en-US" sz="1600" b="1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展现</a:t>
              </a:r>
            </a:p>
          </p:txBody>
        </p:sp>
        <p:sp>
          <p:nvSpPr>
            <p:cNvPr id="32" name="TextBox 35"/>
            <p:cNvSpPr txBox="1"/>
            <p:nvPr/>
          </p:nvSpPr>
          <p:spPr>
            <a:xfrm>
              <a:off x="3643306" y="5572140"/>
              <a:ext cx="4786346" cy="500066"/>
            </a:xfrm>
            <a:prstGeom prst="rect">
              <a:avLst/>
            </a:prstGeom>
            <a:noFill/>
            <a:ln w="22225">
              <a:solidFill>
                <a:schemeClr val="accent6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rtlCol="0" anchor="ctr">
              <a:noAutofit/>
            </a:bodyPr>
            <a:lstStyle/>
            <a:p>
              <a:pPr marL="177800" indent="-177800">
                <a:lnSpc>
                  <a:spcPct val="120000"/>
                </a:lnSpc>
                <a:buClr>
                  <a:srgbClr val="FF0000"/>
                </a:buClr>
                <a:defRPr/>
              </a:pPr>
              <a:r>
                <a:rPr lang="zh-CN" altLang="en-US" b="1" kern="0" dirty="0">
                  <a:solidFill>
                    <a:prstClr val="black"/>
                  </a:solidFill>
                  <a:latin typeface="黑体" pitchFamily="49" charset="-122"/>
                  <a:ea typeface="黑体" pitchFamily="49" charset="-122"/>
                </a:rPr>
                <a:t>灵活分析直观展现</a:t>
              </a:r>
              <a:r>
                <a:rPr lang="zh-CN" altLang="en-US" sz="1600" b="1" kern="0" dirty="0">
                  <a:solidFill>
                    <a:prstClr val="black"/>
                  </a:solidFill>
                  <a:latin typeface="黑体" pitchFamily="49" charset="-122"/>
                  <a:ea typeface="黑体" pitchFamily="49" charset="-122"/>
                </a:rPr>
                <a:t>，支持多种表格、多种函数、多种图形、便捷的表达式计算</a:t>
              </a:r>
            </a:p>
          </p:txBody>
        </p:sp>
      </p:grpSp>
      <p:sp>
        <p:nvSpPr>
          <p:cNvPr id="30" name="Text Box 8"/>
          <p:cNvSpPr>
            <a:spLocks noChangeArrowheads="1"/>
          </p:cNvSpPr>
          <p:nvPr/>
        </p:nvSpPr>
        <p:spPr bwMode="auto">
          <a:xfrm>
            <a:off x="395536" y="1482094"/>
            <a:ext cx="8001056" cy="506746"/>
          </a:xfrm>
          <a:prstGeom prst="rect">
            <a:avLst/>
          </a:prstGeom>
          <a:gradFill rotWithShape="1">
            <a:gsLst>
              <a:gs pos="0">
                <a:srgbClr val="992F2B"/>
              </a:gs>
              <a:gs pos="79999">
                <a:srgbClr val="C93D39"/>
              </a:gs>
              <a:gs pos="100000">
                <a:srgbClr val="CD3A36"/>
              </a:gs>
            </a:gsLst>
            <a:lin ang="5400000" scaled="1"/>
          </a:gradFill>
          <a:ln w="9525" cap="flat" cmpd="sng">
            <a:solidFill>
              <a:schemeClr val="accent2"/>
            </a:solidFill>
            <a:miter lim="800000"/>
            <a:headEnd/>
            <a:tailEnd/>
          </a:ln>
        </p:spPr>
        <p:txBody>
          <a:bodyPr lIns="50174" tIns="25087" rIns="50174" bIns="25087" anchor="ctr" anchorCtr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>
                <a:schemeClr val="accent2"/>
              </a:buClr>
            </a:pPr>
            <a:r>
              <a:rPr lang="zh-CN" altLang="en-US" b="1" dirty="0">
                <a:solidFill>
                  <a:srgbClr val="FFFFFF"/>
                </a:solidFill>
                <a:latin typeface="微软雅黑" charset="-122"/>
                <a:ea typeface="微软雅黑" charset="-122"/>
                <a:sym typeface="微软雅黑" charset="-122"/>
              </a:rPr>
              <a:t>产品优势</a:t>
            </a:r>
          </a:p>
        </p:txBody>
      </p:sp>
    </p:spTree>
    <p:extLst>
      <p:ext uri="{BB962C8B-B14F-4D97-AF65-F5344CB8AC3E}">
        <p14:creationId xmlns:p14="http://schemas.microsoft.com/office/powerpoint/2010/main" val="37085114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-</a:t>
            </a:r>
            <a:fld id="{46BF3EBF-DBA4-4606-A045-D4E44D7605EC}" type="slidenum">
              <a:rPr lang="zh-CN" altLang="en-US" smtClean="0"/>
              <a:pPr>
                <a:defRPr/>
              </a:pPr>
              <a:t>5</a:t>
            </a:fld>
            <a:r>
              <a:rPr lang="en-US" altLang="zh-CN" smtClean="0"/>
              <a:t>-</a:t>
            </a:r>
            <a:endParaRPr lang="zh-CN" altLang="en-US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63538" y="260649"/>
            <a:ext cx="8723304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155" tIns="43578" rIns="87155" bIns="43578" numCol="1" anchor="ctr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 smtClean="0">
                <a:latin typeface="黑体" pitchFamily="49" charset="-122"/>
                <a:ea typeface="黑体" pitchFamily="49" charset="-122"/>
                <a:cs typeface="微软雅黑"/>
              </a:rPr>
              <a:t>1</a:t>
            </a:r>
            <a:r>
              <a:rPr lang="zh-CN" altLang="en-US" sz="2400" b="1" dirty="0" smtClean="0">
                <a:latin typeface="黑体" pitchFamily="49" charset="-122"/>
                <a:ea typeface="黑体" pitchFamily="49" charset="-122"/>
                <a:cs typeface="微软雅黑"/>
              </a:rPr>
              <a:t>平台定位</a:t>
            </a:r>
            <a:endParaRPr lang="zh-CN" altLang="en-US" b="1" dirty="0" smtClean="0">
              <a:latin typeface="黑体" pitchFamily="49" charset="-122"/>
              <a:ea typeface="黑体" pitchFamily="49" charset="-122"/>
              <a:cs typeface="微软雅黑"/>
            </a:endParaRPr>
          </a:p>
        </p:txBody>
      </p:sp>
      <p:sp>
        <p:nvSpPr>
          <p:cNvPr id="65" name="TextBox 43"/>
          <p:cNvSpPr>
            <a:spLocks noChangeArrowheads="1"/>
          </p:cNvSpPr>
          <p:nvPr/>
        </p:nvSpPr>
        <p:spPr bwMode="auto">
          <a:xfrm>
            <a:off x="3571342" y="2497097"/>
            <a:ext cx="1936762" cy="495223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000000"/>
            </a:solidFill>
            <a:miter lim="800000"/>
            <a:headEnd/>
            <a:tailEnd/>
          </a:ln>
        </p:spPr>
        <p:txBody>
          <a:bodyPr wrap="square" lIns="96734" tIns="48367" rIns="96734" bIns="48367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3063"/>
              </a:lnSpc>
            </a:pPr>
            <a:r>
              <a:rPr lang="zh-CN" altLang="en-US" sz="1700" dirty="0">
                <a:solidFill>
                  <a:srgbClr val="000000"/>
                </a:solidFill>
                <a:latin typeface="微软雅黑" charset="-122"/>
                <a:ea typeface="微软雅黑" charset="-122"/>
                <a:sym typeface="微软雅黑" charset="-122"/>
              </a:rPr>
              <a:t>应用开发</a:t>
            </a:r>
          </a:p>
        </p:txBody>
      </p:sp>
      <p:sp>
        <p:nvSpPr>
          <p:cNvPr id="66" name="TextBox 45"/>
          <p:cNvSpPr>
            <a:spLocks noChangeArrowheads="1"/>
          </p:cNvSpPr>
          <p:nvPr/>
        </p:nvSpPr>
        <p:spPr bwMode="auto">
          <a:xfrm>
            <a:off x="527299" y="2484397"/>
            <a:ext cx="1889125" cy="447711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000000"/>
            </a:solidFill>
            <a:miter lim="800000"/>
            <a:headEnd/>
            <a:tailEnd/>
          </a:ln>
        </p:spPr>
        <p:txBody>
          <a:bodyPr lIns="96734" tIns="48367" rIns="96734" bIns="48367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3063"/>
              </a:lnSpc>
            </a:pPr>
            <a:r>
              <a:rPr lang="zh-CN" altLang="en-US" sz="1700" dirty="0">
                <a:solidFill>
                  <a:srgbClr val="000000"/>
                </a:solidFill>
                <a:latin typeface="微软雅黑" charset="-122"/>
                <a:ea typeface="微软雅黑" charset="-122"/>
                <a:sym typeface="微软雅黑" charset="-122"/>
              </a:rPr>
              <a:t>业务部门</a:t>
            </a:r>
          </a:p>
        </p:txBody>
      </p:sp>
      <p:sp>
        <p:nvSpPr>
          <p:cNvPr id="70" name="TextBox 53"/>
          <p:cNvSpPr>
            <a:spLocks noChangeArrowheads="1"/>
          </p:cNvSpPr>
          <p:nvPr/>
        </p:nvSpPr>
        <p:spPr bwMode="auto">
          <a:xfrm>
            <a:off x="6537401" y="2479387"/>
            <a:ext cx="1854423" cy="447711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000000"/>
            </a:solidFill>
            <a:miter lim="800000"/>
            <a:headEnd/>
            <a:tailEnd/>
          </a:ln>
        </p:spPr>
        <p:txBody>
          <a:bodyPr wrap="square" lIns="96734" tIns="48367" rIns="96734" bIns="48367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3063"/>
              </a:lnSpc>
            </a:pPr>
            <a:r>
              <a:rPr lang="en-US" altLang="zh-CN" sz="1700" dirty="0" smtClean="0">
                <a:solidFill>
                  <a:srgbClr val="000000"/>
                </a:solidFill>
                <a:latin typeface="微软雅黑" charset="-122"/>
                <a:ea typeface="微软雅黑" charset="-122"/>
                <a:sym typeface="微软雅黑" charset="-122"/>
              </a:rPr>
              <a:t>IT</a:t>
            </a:r>
            <a:r>
              <a:rPr lang="zh-CN" altLang="en-US" sz="1700" dirty="0" smtClean="0">
                <a:solidFill>
                  <a:srgbClr val="000000"/>
                </a:solidFill>
                <a:latin typeface="微软雅黑" charset="-122"/>
                <a:ea typeface="微软雅黑" charset="-122"/>
                <a:sym typeface="微软雅黑" charset="-122"/>
              </a:rPr>
              <a:t>部门</a:t>
            </a:r>
            <a:endParaRPr lang="zh-CN" altLang="en-US" sz="1700" dirty="0">
              <a:solidFill>
                <a:srgbClr val="000000"/>
              </a:solidFill>
              <a:latin typeface="微软雅黑" charset="-122"/>
              <a:ea typeface="微软雅黑" charset="-122"/>
              <a:sym typeface="微软雅黑" charset="-122"/>
            </a:endParaRPr>
          </a:p>
        </p:txBody>
      </p:sp>
      <p:sp>
        <p:nvSpPr>
          <p:cNvPr id="75" name="Text Box 8"/>
          <p:cNvSpPr>
            <a:spLocks noChangeArrowheads="1"/>
          </p:cNvSpPr>
          <p:nvPr/>
        </p:nvSpPr>
        <p:spPr bwMode="auto">
          <a:xfrm>
            <a:off x="446360" y="1556792"/>
            <a:ext cx="8001056" cy="506746"/>
          </a:xfrm>
          <a:prstGeom prst="rect">
            <a:avLst/>
          </a:prstGeom>
          <a:gradFill rotWithShape="1">
            <a:gsLst>
              <a:gs pos="0">
                <a:srgbClr val="992F2B"/>
              </a:gs>
              <a:gs pos="79999">
                <a:srgbClr val="C93D39"/>
              </a:gs>
              <a:gs pos="100000">
                <a:srgbClr val="CD3A36"/>
              </a:gs>
            </a:gsLst>
            <a:lin ang="5400000" scaled="1"/>
          </a:gradFill>
          <a:ln w="9525" cap="flat" cmpd="sng">
            <a:solidFill>
              <a:schemeClr val="accent2"/>
            </a:solidFill>
            <a:miter lim="800000"/>
            <a:headEnd/>
            <a:tailEnd/>
          </a:ln>
        </p:spPr>
        <p:txBody>
          <a:bodyPr lIns="50174" tIns="25087" rIns="50174" bIns="25087" anchor="ctr" anchorCtr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>
                <a:schemeClr val="accent2"/>
              </a:buClr>
            </a:pPr>
            <a:r>
              <a:rPr lang="zh-CN" altLang="en-US" b="1" dirty="0">
                <a:solidFill>
                  <a:srgbClr val="FFFFFF"/>
                </a:solidFill>
                <a:latin typeface="微软雅黑" charset="-122"/>
                <a:ea typeface="微软雅黑" charset="-122"/>
                <a:sym typeface="微软雅黑" charset="-122"/>
              </a:rPr>
              <a:t>全用户适用</a:t>
            </a:r>
          </a:p>
        </p:txBody>
      </p:sp>
      <p:cxnSp>
        <p:nvCxnSpPr>
          <p:cNvPr id="77" name="直线连接符 62"/>
          <p:cNvCxnSpPr/>
          <p:nvPr/>
        </p:nvCxnSpPr>
        <p:spPr bwMode="auto">
          <a:xfrm>
            <a:off x="1471861" y="2254607"/>
            <a:ext cx="6071518" cy="0"/>
          </a:xfrm>
          <a:prstGeom prst="line">
            <a:avLst/>
          </a:prstGeom>
          <a:ln w="28575">
            <a:solidFill>
              <a:srgbClr val="AAAAAA"/>
            </a:solidFill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3" name="直线连接符 75"/>
          <p:cNvCxnSpPr/>
          <p:nvPr/>
        </p:nvCxnSpPr>
        <p:spPr bwMode="auto">
          <a:xfrm>
            <a:off x="1496840" y="2974687"/>
            <a:ext cx="0" cy="182686"/>
          </a:xfrm>
          <a:prstGeom prst="line">
            <a:avLst/>
          </a:prstGeom>
          <a:ln w="28575">
            <a:solidFill>
              <a:srgbClr val="AAAAAA"/>
            </a:solidFill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0" name="直线连接符 84"/>
          <p:cNvCxnSpPr/>
          <p:nvPr/>
        </p:nvCxnSpPr>
        <p:spPr bwMode="auto">
          <a:xfrm>
            <a:off x="4593184" y="2038583"/>
            <a:ext cx="0" cy="182686"/>
          </a:xfrm>
          <a:prstGeom prst="line">
            <a:avLst/>
          </a:prstGeom>
          <a:ln w="28575">
            <a:solidFill>
              <a:srgbClr val="AAAAAA"/>
            </a:solidFill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1" name="直线连接符 85"/>
          <p:cNvCxnSpPr/>
          <p:nvPr/>
        </p:nvCxnSpPr>
        <p:spPr bwMode="auto">
          <a:xfrm>
            <a:off x="4593184" y="3008025"/>
            <a:ext cx="0" cy="182686"/>
          </a:xfrm>
          <a:prstGeom prst="line">
            <a:avLst/>
          </a:prstGeom>
          <a:ln w="28575">
            <a:solidFill>
              <a:srgbClr val="AAAAAA"/>
            </a:solidFill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2" name="直线连接符 86"/>
          <p:cNvCxnSpPr/>
          <p:nvPr/>
        </p:nvCxnSpPr>
        <p:spPr bwMode="auto">
          <a:xfrm>
            <a:off x="1496840" y="2254607"/>
            <a:ext cx="0" cy="182686"/>
          </a:xfrm>
          <a:prstGeom prst="line">
            <a:avLst/>
          </a:prstGeom>
          <a:ln w="28575">
            <a:solidFill>
              <a:srgbClr val="AAAAAA"/>
            </a:solidFill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3" name="直线连接符 87"/>
          <p:cNvCxnSpPr/>
          <p:nvPr/>
        </p:nvCxnSpPr>
        <p:spPr bwMode="auto">
          <a:xfrm>
            <a:off x="7545512" y="2254607"/>
            <a:ext cx="0" cy="182686"/>
          </a:xfrm>
          <a:prstGeom prst="line">
            <a:avLst/>
          </a:prstGeom>
          <a:ln w="28575">
            <a:solidFill>
              <a:srgbClr val="AAAAAA"/>
            </a:solidFill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4" name="直线连接符 85"/>
          <p:cNvCxnSpPr/>
          <p:nvPr/>
        </p:nvCxnSpPr>
        <p:spPr bwMode="auto">
          <a:xfrm>
            <a:off x="7545512" y="2974687"/>
            <a:ext cx="0" cy="182686"/>
          </a:xfrm>
          <a:prstGeom prst="line">
            <a:avLst/>
          </a:prstGeom>
          <a:ln w="28575">
            <a:solidFill>
              <a:srgbClr val="AAAAAA"/>
            </a:solidFill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7" name="直线连接符 84"/>
          <p:cNvCxnSpPr/>
          <p:nvPr/>
        </p:nvCxnSpPr>
        <p:spPr bwMode="auto">
          <a:xfrm>
            <a:off x="4593184" y="2287945"/>
            <a:ext cx="0" cy="182686"/>
          </a:xfrm>
          <a:prstGeom prst="line">
            <a:avLst/>
          </a:prstGeom>
          <a:ln w="28575">
            <a:solidFill>
              <a:srgbClr val="AAAAAA"/>
            </a:solidFill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8" name="矩形 97"/>
          <p:cNvSpPr/>
          <p:nvPr/>
        </p:nvSpPr>
        <p:spPr>
          <a:xfrm>
            <a:off x="3571342" y="3253863"/>
            <a:ext cx="1960925" cy="2468557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13" name="矩形 112"/>
          <p:cNvSpPr/>
          <p:nvPr/>
        </p:nvSpPr>
        <p:spPr>
          <a:xfrm>
            <a:off x="486471" y="3230103"/>
            <a:ext cx="1912715" cy="2492318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14" name="TextBox 12"/>
          <p:cNvSpPr txBox="1">
            <a:spLocks noChangeArrowheads="1"/>
          </p:cNvSpPr>
          <p:nvPr/>
        </p:nvSpPr>
        <p:spPr bwMode="auto">
          <a:xfrm>
            <a:off x="553642" y="3464377"/>
            <a:ext cx="1879376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“懂业务即可分析”</a:t>
            </a:r>
            <a:endParaRPr lang="en-US" altLang="zh-CN" sz="1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面向各业务部门，通过产品可直接查询、分析、获取数据，完全自助式分析、无技术门槛。</a:t>
            </a:r>
          </a:p>
        </p:txBody>
      </p:sp>
      <p:sp>
        <p:nvSpPr>
          <p:cNvPr id="115" name="TextBox 25"/>
          <p:cNvSpPr txBox="1">
            <a:spLocks noChangeArrowheads="1"/>
          </p:cNvSpPr>
          <p:nvPr/>
        </p:nvSpPr>
        <p:spPr bwMode="auto">
          <a:xfrm>
            <a:off x="3656906" y="3475072"/>
            <a:ext cx="1872555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“快速开发”</a:t>
            </a:r>
            <a:endParaRPr lang="en-US" altLang="zh-CN" sz="1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基于产品，可实现业务需求快速实现和开发部署，加快需求响应效率，降低迭代分析成本。</a:t>
            </a:r>
          </a:p>
        </p:txBody>
      </p:sp>
      <p:sp>
        <p:nvSpPr>
          <p:cNvPr id="116" name="矩形 115"/>
          <p:cNvSpPr/>
          <p:nvPr/>
        </p:nvSpPr>
        <p:spPr>
          <a:xfrm>
            <a:off x="6606009" y="3274149"/>
            <a:ext cx="1854423" cy="2468557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17" name="TextBox 24"/>
          <p:cNvSpPr txBox="1">
            <a:spLocks noChangeArrowheads="1"/>
          </p:cNvSpPr>
          <p:nvPr/>
        </p:nvSpPr>
        <p:spPr bwMode="auto">
          <a:xfrm>
            <a:off x="6732240" y="3439938"/>
            <a:ext cx="1617335" cy="2354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“授人以渔”</a:t>
            </a:r>
            <a:endParaRPr lang="en-US" altLang="zh-CN" sz="1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支撑部门从繁杂的数据需求中抽身出来。即可快速满足业务需求，又可逐步提升。</a:t>
            </a:r>
            <a:r>
              <a:rPr lang="zh-CN" altLang="en-US" sz="14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支撑能力，展现</a:t>
            </a:r>
            <a:r>
              <a:rPr lang="en-US" altLang="zh-CN" sz="14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14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部门价值</a:t>
            </a:r>
          </a:p>
        </p:txBody>
      </p:sp>
    </p:spTree>
    <p:extLst>
      <p:ext uri="{BB962C8B-B14F-4D97-AF65-F5344CB8AC3E}">
        <p14:creationId xmlns:p14="http://schemas.microsoft.com/office/powerpoint/2010/main" val="4685353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圆角矩形 138"/>
          <p:cNvSpPr/>
          <p:nvPr/>
        </p:nvSpPr>
        <p:spPr>
          <a:xfrm>
            <a:off x="5278167" y="4520594"/>
            <a:ext cx="3284186" cy="121266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38" name="圆角矩形 137"/>
          <p:cNvSpPr/>
          <p:nvPr/>
        </p:nvSpPr>
        <p:spPr>
          <a:xfrm>
            <a:off x="544262" y="4441145"/>
            <a:ext cx="3229675" cy="121266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37" name="圆角矩形 136"/>
          <p:cNvSpPr/>
          <p:nvPr/>
        </p:nvSpPr>
        <p:spPr>
          <a:xfrm>
            <a:off x="5289947" y="2432362"/>
            <a:ext cx="3284186" cy="121266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36" name="圆角矩形 135"/>
          <p:cNvSpPr/>
          <p:nvPr/>
        </p:nvSpPr>
        <p:spPr>
          <a:xfrm>
            <a:off x="489751" y="2491893"/>
            <a:ext cx="3284186" cy="121266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-</a:t>
            </a:r>
            <a:fld id="{46BF3EBF-DBA4-4606-A045-D4E44D7605EC}" type="slidenum">
              <a:rPr lang="zh-CN" altLang="en-US" smtClean="0"/>
              <a:pPr>
                <a:defRPr/>
              </a:pPr>
              <a:t>6</a:t>
            </a:fld>
            <a:r>
              <a:rPr lang="en-US" altLang="zh-CN" smtClean="0"/>
              <a:t>-</a:t>
            </a:r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472254" y="2469083"/>
            <a:ext cx="3275042" cy="1217017"/>
          </a:xfrm>
          <a:prstGeom prst="rect">
            <a:avLst/>
          </a:prstGeom>
          <a:noFill/>
          <a:ln w="12700">
            <a:solidFill>
              <a:srgbClr val="C0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FF0000"/>
              </a:buClr>
            </a:pPr>
            <a:endParaRPr lang="en-US" altLang="zh-CN" b="1" dirty="0" smtClean="0">
              <a:solidFill>
                <a:prstClr val="black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63538" y="260649"/>
            <a:ext cx="8723304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155" tIns="43578" rIns="87155" bIns="43578" numCol="1" anchor="ctr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 smtClean="0">
                <a:latin typeface="黑体" pitchFamily="49" charset="-122"/>
                <a:ea typeface="黑体" pitchFamily="49" charset="-122"/>
                <a:cs typeface="微软雅黑"/>
              </a:rPr>
              <a:t>2 </a:t>
            </a:r>
            <a:r>
              <a:rPr lang="zh-CN" altLang="en-US" sz="2400" b="1" dirty="0" smtClean="0">
                <a:latin typeface="黑体" pitchFamily="49" charset="-122"/>
                <a:ea typeface="黑体" pitchFamily="49" charset="-122"/>
                <a:cs typeface="微软雅黑"/>
              </a:rPr>
              <a:t>平台功能</a:t>
            </a:r>
            <a:endParaRPr lang="zh-CN" altLang="en-US" b="1" dirty="0" smtClean="0">
              <a:latin typeface="黑体" pitchFamily="49" charset="-122"/>
              <a:ea typeface="黑体" pitchFamily="49" charset="-122"/>
              <a:cs typeface="微软雅黑"/>
            </a:endParaRPr>
          </a:p>
        </p:txBody>
      </p:sp>
      <p:grpSp>
        <p:nvGrpSpPr>
          <p:cNvPr id="90" name="组合 2"/>
          <p:cNvGrpSpPr>
            <a:grpSpLocks/>
          </p:cNvGrpSpPr>
          <p:nvPr/>
        </p:nvGrpSpPr>
        <p:grpSpPr bwMode="auto">
          <a:xfrm>
            <a:off x="2992289" y="2497361"/>
            <a:ext cx="3163887" cy="3163887"/>
            <a:chOff x="3059832" y="1182688"/>
            <a:chExt cx="3163888" cy="3163887"/>
          </a:xfrm>
        </p:grpSpPr>
        <p:grpSp>
          <p:nvGrpSpPr>
            <p:cNvPr id="96" name="组合 12"/>
            <p:cNvGrpSpPr>
              <a:grpSpLocks/>
            </p:cNvGrpSpPr>
            <p:nvPr/>
          </p:nvGrpSpPr>
          <p:grpSpPr bwMode="auto">
            <a:xfrm>
              <a:off x="3059832" y="1182688"/>
              <a:ext cx="3163888" cy="3163887"/>
              <a:chOff x="1695529" y="-145699"/>
              <a:chExt cx="5343645" cy="5343645"/>
            </a:xfrm>
          </p:grpSpPr>
          <p:sp>
            <p:nvSpPr>
              <p:cNvPr id="98" name="椭圆 97"/>
              <p:cNvSpPr/>
              <p:nvPr/>
            </p:nvSpPr>
            <p:spPr>
              <a:xfrm>
                <a:off x="2963739" y="1122511"/>
                <a:ext cx="2807225" cy="2807225"/>
              </a:xfrm>
              <a:prstGeom prst="ellipse">
                <a:avLst/>
              </a:prstGeom>
              <a:noFill/>
              <a:ln w="19050"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99" name="椭圆 98"/>
              <p:cNvSpPr/>
              <p:nvPr/>
            </p:nvSpPr>
            <p:spPr>
              <a:xfrm>
                <a:off x="2599095" y="757867"/>
                <a:ext cx="3536513" cy="3536513"/>
              </a:xfrm>
              <a:prstGeom prst="ellipse">
                <a:avLst/>
              </a:prstGeom>
              <a:noFill/>
              <a:ln w="6350">
                <a:solidFill>
                  <a:schemeClr val="bg1">
                    <a:alpha val="17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00" name="椭圆 99"/>
              <p:cNvSpPr/>
              <p:nvPr/>
            </p:nvSpPr>
            <p:spPr>
              <a:xfrm>
                <a:off x="2312207" y="470979"/>
                <a:ext cx="4110290" cy="4110290"/>
              </a:xfrm>
              <a:prstGeom prst="ellipse">
                <a:avLst/>
              </a:prstGeom>
              <a:noFill/>
              <a:ln w="12700">
                <a:solidFill>
                  <a:schemeClr val="bg1">
                    <a:alpha val="52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01" name="椭圆 100"/>
              <p:cNvSpPr/>
              <p:nvPr/>
            </p:nvSpPr>
            <p:spPr>
              <a:xfrm>
                <a:off x="1987780" y="146552"/>
                <a:ext cx="4759144" cy="4759144"/>
              </a:xfrm>
              <a:prstGeom prst="ellipse">
                <a:avLst/>
              </a:prstGeom>
              <a:noFill/>
              <a:ln w="6350">
                <a:solidFill>
                  <a:schemeClr val="bg1">
                    <a:alpha val="17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/>
              </a:p>
            </p:txBody>
          </p:sp>
          <p:sp>
            <p:nvSpPr>
              <p:cNvPr id="102" name="椭圆 101"/>
              <p:cNvSpPr/>
              <p:nvPr/>
            </p:nvSpPr>
            <p:spPr>
              <a:xfrm>
                <a:off x="1695529" y="-145699"/>
                <a:ext cx="5343645" cy="5343645"/>
              </a:xfrm>
              <a:prstGeom prst="ellipse">
                <a:avLst/>
              </a:prstGeom>
              <a:noFill/>
              <a:ln w="6350">
                <a:solidFill>
                  <a:schemeClr val="bg1">
                    <a:alpha val="17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92" name="椭圆 91"/>
            <p:cNvSpPr/>
            <p:nvPr/>
          </p:nvSpPr>
          <p:spPr>
            <a:xfrm>
              <a:off x="3424957" y="1557338"/>
              <a:ext cx="192087" cy="192087"/>
            </a:xfrm>
            <a:prstGeom prst="ellipse">
              <a:avLst/>
            </a:prstGeom>
            <a:solidFill>
              <a:schemeClr val="bg1">
                <a:alpha val="6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3" name="椭圆 92"/>
            <p:cNvSpPr/>
            <p:nvPr/>
          </p:nvSpPr>
          <p:spPr>
            <a:xfrm>
              <a:off x="3520207" y="3619500"/>
              <a:ext cx="192087" cy="192088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4" name="椭圆 93"/>
            <p:cNvSpPr/>
            <p:nvPr/>
          </p:nvSpPr>
          <p:spPr>
            <a:xfrm>
              <a:off x="5261695" y="1666875"/>
              <a:ext cx="192088" cy="1920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9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5" name="椭圆 94"/>
            <p:cNvSpPr/>
            <p:nvPr/>
          </p:nvSpPr>
          <p:spPr>
            <a:xfrm>
              <a:off x="5166445" y="3500438"/>
              <a:ext cx="192088" cy="192087"/>
            </a:xfrm>
            <a:prstGeom prst="ellipse">
              <a:avLst/>
            </a:prstGeom>
            <a:solidFill>
              <a:srgbClr val="92D050">
                <a:alpha val="7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03" name="TextBox 19"/>
          <p:cNvSpPr txBox="1">
            <a:spLocks noChangeArrowheads="1"/>
          </p:cNvSpPr>
          <p:nvPr/>
        </p:nvSpPr>
        <p:spPr bwMode="auto">
          <a:xfrm>
            <a:off x="1028328" y="2517998"/>
            <a:ext cx="20161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即席查询</a:t>
            </a:r>
          </a:p>
        </p:txBody>
      </p:sp>
      <p:sp>
        <p:nvSpPr>
          <p:cNvPr id="104" name="TextBox 20"/>
          <p:cNvSpPr txBox="1">
            <a:spLocks noChangeArrowheads="1"/>
          </p:cNvSpPr>
          <p:nvPr/>
        </p:nvSpPr>
        <p:spPr bwMode="auto">
          <a:xfrm>
            <a:off x="6396037" y="2543295"/>
            <a:ext cx="20161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个性化定制</a:t>
            </a:r>
          </a:p>
        </p:txBody>
      </p:sp>
      <p:sp>
        <p:nvSpPr>
          <p:cNvPr id="105" name="TextBox 21"/>
          <p:cNvSpPr txBox="1">
            <a:spLocks noChangeArrowheads="1"/>
          </p:cNvSpPr>
          <p:nvPr/>
        </p:nvSpPr>
        <p:spPr bwMode="auto">
          <a:xfrm>
            <a:off x="947936" y="4462686"/>
            <a:ext cx="201771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自助报表</a:t>
            </a:r>
          </a:p>
        </p:txBody>
      </p:sp>
      <p:sp>
        <p:nvSpPr>
          <p:cNvPr id="106" name="TextBox 22"/>
          <p:cNvSpPr txBox="1">
            <a:spLocks noChangeArrowheads="1"/>
          </p:cNvSpPr>
          <p:nvPr/>
        </p:nvSpPr>
        <p:spPr bwMode="auto">
          <a:xfrm>
            <a:off x="6534004" y="4620797"/>
            <a:ext cx="20161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 Market</a:t>
            </a:r>
          </a:p>
        </p:txBody>
      </p:sp>
      <p:sp>
        <p:nvSpPr>
          <p:cNvPr id="107" name="矩形 23"/>
          <p:cNvSpPr>
            <a:spLocks noChangeArrowheads="1"/>
          </p:cNvSpPr>
          <p:nvPr/>
        </p:nvSpPr>
        <p:spPr bwMode="auto">
          <a:xfrm>
            <a:off x="1356939" y="2911698"/>
            <a:ext cx="2335213" cy="372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即定义，即查询、即显示</a:t>
            </a:r>
          </a:p>
        </p:txBody>
      </p:sp>
      <p:sp>
        <p:nvSpPr>
          <p:cNvPr id="108" name="矩形 24"/>
          <p:cNvSpPr>
            <a:spLocks noChangeArrowheads="1"/>
          </p:cNvSpPr>
          <p:nvPr/>
        </p:nvSpPr>
        <p:spPr bwMode="auto">
          <a:xfrm>
            <a:off x="6438780" y="2957865"/>
            <a:ext cx="1787525" cy="652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所见即所得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花样展现也不难</a:t>
            </a:r>
          </a:p>
        </p:txBody>
      </p:sp>
      <p:sp>
        <p:nvSpPr>
          <p:cNvPr id="109" name="矩形 25"/>
          <p:cNvSpPr>
            <a:spLocks noChangeArrowheads="1"/>
          </p:cNvSpPr>
          <p:nvPr/>
        </p:nvSpPr>
        <p:spPr bwMode="auto">
          <a:xfrm>
            <a:off x="1276548" y="4830986"/>
            <a:ext cx="2133600" cy="652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操作简单，易上手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遵循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EXECL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操作习惯</a:t>
            </a:r>
          </a:p>
        </p:txBody>
      </p:sp>
      <p:sp>
        <p:nvSpPr>
          <p:cNvPr id="110" name="矩形 26"/>
          <p:cNvSpPr>
            <a:spLocks noChangeArrowheads="1"/>
          </p:cNvSpPr>
          <p:nvPr/>
        </p:nvSpPr>
        <p:spPr bwMode="auto">
          <a:xfrm>
            <a:off x="6567501" y="5008762"/>
            <a:ext cx="1143000" cy="652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成果共享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珍品收藏</a:t>
            </a:r>
          </a:p>
        </p:txBody>
      </p:sp>
      <p:grpSp>
        <p:nvGrpSpPr>
          <p:cNvPr id="112" name="组合 26"/>
          <p:cNvGrpSpPr>
            <a:grpSpLocks/>
          </p:cNvGrpSpPr>
          <p:nvPr/>
        </p:nvGrpSpPr>
        <p:grpSpPr bwMode="auto">
          <a:xfrm>
            <a:off x="575890" y="2929161"/>
            <a:ext cx="785813" cy="658812"/>
            <a:chOff x="6001839" y="3305565"/>
            <a:chExt cx="887527" cy="743439"/>
          </a:xfrm>
        </p:grpSpPr>
        <p:grpSp>
          <p:nvGrpSpPr>
            <p:cNvPr id="113" name="组合 27"/>
            <p:cNvGrpSpPr>
              <a:grpSpLocks/>
            </p:cNvGrpSpPr>
            <p:nvPr/>
          </p:nvGrpSpPr>
          <p:grpSpPr bwMode="auto">
            <a:xfrm>
              <a:off x="6001839" y="3305565"/>
              <a:ext cx="887527" cy="743439"/>
              <a:chOff x="6001839" y="3305565"/>
              <a:chExt cx="887527" cy="743439"/>
            </a:xfrm>
          </p:grpSpPr>
          <p:sp>
            <p:nvSpPr>
              <p:cNvPr id="115" name="菱形 114"/>
              <p:cNvSpPr/>
              <p:nvPr/>
            </p:nvSpPr>
            <p:spPr bwMode="auto">
              <a:xfrm>
                <a:off x="6001839" y="3305565"/>
                <a:ext cx="744088" cy="743439"/>
              </a:xfrm>
              <a:prstGeom prst="diamond">
                <a:avLst/>
              </a:prstGeom>
              <a:noFill/>
              <a:ln w="12700">
                <a:solidFill>
                  <a:schemeClr val="bg1">
                    <a:alpha val="4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16" name="菱形 115"/>
              <p:cNvSpPr/>
              <p:nvPr/>
            </p:nvSpPr>
            <p:spPr bwMode="auto">
              <a:xfrm>
                <a:off x="6145278" y="3305565"/>
                <a:ext cx="744088" cy="743439"/>
              </a:xfrm>
              <a:prstGeom prst="diamond">
                <a:avLst/>
              </a:prstGeom>
              <a:noFill/>
              <a:ln w="12700">
                <a:solidFill>
                  <a:schemeClr val="bg1">
                    <a:alpha val="4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114" name="菱形 113"/>
            <p:cNvSpPr/>
            <p:nvPr/>
          </p:nvSpPr>
          <p:spPr bwMode="auto">
            <a:xfrm>
              <a:off x="6132727" y="3370056"/>
              <a:ext cx="613200" cy="614457"/>
            </a:xfrm>
            <a:prstGeom prst="diamond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dirty="0">
                  <a:solidFill>
                    <a:schemeClr val="tx1"/>
                  </a:solidFill>
                </a:rPr>
                <a:t>1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7" name="组合 31"/>
          <p:cNvGrpSpPr>
            <a:grpSpLocks/>
          </p:cNvGrpSpPr>
          <p:nvPr/>
        </p:nvGrpSpPr>
        <p:grpSpPr bwMode="auto">
          <a:xfrm>
            <a:off x="495498" y="4830986"/>
            <a:ext cx="785813" cy="657225"/>
            <a:chOff x="6001839" y="3305565"/>
            <a:chExt cx="887527" cy="743439"/>
          </a:xfrm>
        </p:grpSpPr>
        <p:grpSp>
          <p:nvGrpSpPr>
            <p:cNvPr id="118" name="组合 32"/>
            <p:cNvGrpSpPr>
              <a:grpSpLocks/>
            </p:cNvGrpSpPr>
            <p:nvPr/>
          </p:nvGrpSpPr>
          <p:grpSpPr bwMode="auto">
            <a:xfrm>
              <a:off x="6001839" y="3305565"/>
              <a:ext cx="887527" cy="743439"/>
              <a:chOff x="6001839" y="3305565"/>
              <a:chExt cx="887527" cy="743439"/>
            </a:xfrm>
          </p:grpSpPr>
          <p:sp>
            <p:nvSpPr>
              <p:cNvPr id="120" name="菱形 119"/>
              <p:cNvSpPr/>
              <p:nvPr/>
            </p:nvSpPr>
            <p:spPr bwMode="auto">
              <a:xfrm>
                <a:off x="6001839" y="3305565"/>
                <a:ext cx="744088" cy="743439"/>
              </a:xfrm>
              <a:prstGeom prst="diamond">
                <a:avLst/>
              </a:prstGeom>
              <a:noFill/>
              <a:ln w="12700">
                <a:solidFill>
                  <a:schemeClr val="bg1">
                    <a:alpha val="4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21" name="菱形 120"/>
              <p:cNvSpPr/>
              <p:nvPr/>
            </p:nvSpPr>
            <p:spPr bwMode="auto">
              <a:xfrm>
                <a:off x="6145278" y="3305565"/>
                <a:ext cx="744088" cy="743439"/>
              </a:xfrm>
              <a:prstGeom prst="diamond">
                <a:avLst/>
              </a:prstGeom>
              <a:noFill/>
              <a:ln w="12700">
                <a:solidFill>
                  <a:schemeClr val="bg1">
                    <a:alpha val="4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119" name="菱形 118"/>
            <p:cNvSpPr/>
            <p:nvPr/>
          </p:nvSpPr>
          <p:spPr bwMode="auto">
            <a:xfrm>
              <a:off x="6132727" y="3370212"/>
              <a:ext cx="613200" cy="614145"/>
            </a:xfrm>
            <a:prstGeom prst="diamond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dirty="0">
                  <a:solidFill>
                    <a:schemeClr val="tx1"/>
                  </a:solidFill>
                </a:rPr>
                <a:t>2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2" name="组合 36"/>
          <p:cNvGrpSpPr>
            <a:grpSpLocks/>
          </p:cNvGrpSpPr>
          <p:nvPr/>
        </p:nvGrpSpPr>
        <p:grpSpPr bwMode="auto">
          <a:xfrm>
            <a:off x="5493199" y="2947639"/>
            <a:ext cx="785813" cy="658812"/>
            <a:chOff x="6001839" y="3305565"/>
            <a:chExt cx="887527" cy="743439"/>
          </a:xfrm>
        </p:grpSpPr>
        <p:grpSp>
          <p:nvGrpSpPr>
            <p:cNvPr id="123" name="组合 37"/>
            <p:cNvGrpSpPr>
              <a:grpSpLocks/>
            </p:cNvGrpSpPr>
            <p:nvPr/>
          </p:nvGrpSpPr>
          <p:grpSpPr bwMode="auto">
            <a:xfrm>
              <a:off x="6001839" y="3305565"/>
              <a:ext cx="887527" cy="743439"/>
              <a:chOff x="6001839" y="3305565"/>
              <a:chExt cx="887527" cy="743439"/>
            </a:xfrm>
          </p:grpSpPr>
          <p:sp>
            <p:nvSpPr>
              <p:cNvPr id="125" name="菱形 124"/>
              <p:cNvSpPr/>
              <p:nvPr/>
            </p:nvSpPr>
            <p:spPr bwMode="auto">
              <a:xfrm>
                <a:off x="6001839" y="3305565"/>
                <a:ext cx="744088" cy="743439"/>
              </a:xfrm>
              <a:prstGeom prst="diamond">
                <a:avLst/>
              </a:prstGeom>
              <a:noFill/>
              <a:ln w="12700">
                <a:solidFill>
                  <a:schemeClr val="bg1">
                    <a:alpha val="4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26" name="菱形 125"/>
              <p:cNvSpPr/>
              <p:nvPr/>
            </p:nvSpPr>
            <p:spPr bwMode="auto">
              <a:xfrm>
                <a:off x="6145278" y="3305565"/>
                <a:ext cx="744088" cy="743439"/>
              </a:xfrm>
              <a:prstGeom prst="diamond">
                <a:avLst/>
              </a:prstGeom>
              <a:noFill/>
              <a:ln w="12700">
                <a:solidFill>
                  <a:schemeClr val="bg1">
                    <a:alpha val="4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124" name="菱形 123"/>
            <p:cNvSpPr/>
            <p:nvPr/>
          </p:nvSpPr>
          <p:spPr bwMode="auto">
            <a:xfrm>
              <a:off x="6132727" y="3370056"/>
              <a:ext cx="613200" cy="614457"/>
            </a:xfrm>
            <a:prstGeom prst="diamond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dirty="0">
                  <a:solidFill>
                    <a:schemeClr val="tx1"/>
                  </a:solidFill>
                </a:rPr>
                <a:t>3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7" name="组合 41"/>
          <p:cNvGrpSpPr>
            <a:grpSpLocks/>
          </p:cNvGrpSpPr>
          <p:nvPr/>
        </p:nvGrpSpPr>
        <p:grpSpPr bwMode="auto">
          <a:xfrm>
            <a:off x="5511665" y="4936302"/>
            <a:ext cx="785813" cy="657225"/>
            <a:chOff x="6001839" y="3305565"/>
            <a:chExt cx="887527" cy="743439"/>
          </a:xfrm>
        </p:grpSpPr>
        <p:grpSp>
          <p:nvGrpSpPr>
            <p:cNvPr id="128" name="组合 42"/>
            <p:cNvGrpSpPr>
              <a:grpSpLocks/>
            </p:cNvGrpSpPr>
            <p:nvPr/>
          </p:nvGrpSpPr>
          <p:grpSpPr bwMode="auto">
            <a:xfrm>
              <a:off x="6001839" y="3305565"/>
              <a:ext cx="887527" cy="743439"/>
              <a:chOff x="6001839" y="3305565"/>
              <a:chExt cx="887527" cy="743439"/>
            </a:xfrm>
          </p:grpSpPr>
          <p:sp>
            <p:nvSpPr>
              <p:cNvPr id="130" name="菱形 129"/>
              <p:cNvSpPr/>
              <p:nvPr/>
            </p:nvSpPr>
            <p:spPr bwMode="auto">
              <a:xfrm>
                <a:off x="6001839" y="3305565"/>
                <a:ext cx="744088" cy="743439"/>
              </a:xfrm>
              <a:prstGeom prst="diamond">
                <a:avLst/>
              </a:prstGeom>
              <a:noFill/>
              <a:ln w="12700">
                <a:solidFill>
                  <a:schemeClr val="bg1">
                    <a:alpha val="4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31" name="菱形 130"/>
              <p:cNvSpPr/>
              <p:nvPr/>
            </p:nvSpPr>
            <p:spPr bwMode="auto">
              <a:xfrm>
                <a:off x="6145278" y="3305565"/>
                <a:ext cx="744088" cy="743439"/>
              </a:xfrm>
              <a:prstGeom prst="diamond">
                <a:avLst/>
              </a:prstGeom>
              <a:noFill/>
              <a:ln w="12700">
                <a:solidFill>
                  <a:schemeClr val="bg1">
                    <a:alpha val="4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129" name="菱形 128"/>
            <p:cNvSpPr/>
            <p:nvPr/>
          </p:nvSpPr>
          <p:spPr bwMode="auto">
            <a:xfrm>
              <a:off x="6132727" y="3370212"/>
              <a:ext cx="613200" cy="614145"/>
            </a:xfrm>
            <a:prstGeom prst="diamond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dirty="0">
                  <a:solidFill>
                    <a:schemeClr val="tx1"/>
                  </a:solidFill>
                </a:rPr>
                <a:t>4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32" name="矩形 131"/>
          <p:cNvSpPr/>
          <p:nvPr/>
        </p:nvSpPr>
        <p:spPr>
          <a:xfrm>
            <a:off x="544262" y="4444231"/>
            <a:ext cx="3203034" cy="1217017"/>
          </a:xfrm>
          <a:prstGeom prst="rect">
            <a:avLst/>
          </a:prstGeom>
          <a:noFill/>
          <a:ln w="12700">
            <a:solidFill>
              <a:srgbClr val="C0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FF0000"/>
              </a:buClr>
            </a:pPr>
            <a:endParaRPr lang="en-US" altLang="zh-CN" b="1" dirty="0" smtClean="0">
              <a:solidFill>
                <a:prstClr val="black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5292080" y="2423839"/>
            <a:ext cx="3258049" cy="1217017"/>
          </a:xfrm>
          <a:prstGeom prst="rect">
            <a:avLst/>
          </a:prstGeom>
          <a:noFill/>
          <a:ln w="12700">
            <a:solidFill>
              <a:srgbClr val="C0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FF0000"/>
              </a:buClr>
            </a:pPr>
            <a:endParaRPr lang="en-US" altLang="zh-CN" b="1" dirty="0" smtClean="0">
              <a:solidFill>
                <a:prstClr val="black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5321076" y="4532834"/>
            <a:ext cx="3229054" cy="1217017"/>
          </a:xfrm>
          <a:prstGeom prst="rect">
            <a:avLst/>
          </a:prstGeom>
          <a:noFill/>
          <a:ln w="12700">
            <a:solidFill>
              <a:srgbClr val="C0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FF0000"/>
              </a:buClr>
            </a:pPr>
            <a:endParaRPr lang="en-US" altLang="zh-CN" b="1" dirty="0" smtClean="0">
              <a:solidFill>
                <a:prstClr val="black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5" name="Text Box 8"/>
          <p:cNvSpPr>
            <a:spLocks noChangeArrowheads="1"/>
          </p:cNvSpPr>
          <p:nvPr/>
        </p:nvSpPr>
        <p:spPr bwMode="auto">
          <a:xfrm>
            <a:off x="495498" y="1484565"/>
            <a:ext cx="8001056" cy="506746"/>
          </a:xfrm>
          <a:prstGeom prst="rect">
            <a:avLst/>
          </a:prstGeom>
          <a:gradFill rotWithShape="1">
            <a:gsLst>
              <a:gs pos="0">
                <a:srgbClr val="992F2B"/>
              </a:gs>
              <a:gs pos="79999">
                <a:srgbClr val="C93D39"/>
              </a:gs>
              <a:gs pos="100000">
                <a:srgbClr val="CD3A36"/>
              </a:gs>
            </a:gsLst>
            <a:lin ang="5400000" scaled="1"/>
          </a:gradFill>
          <a:ln w="9525" cap="flat" cmpd="sng">
            <a:solidFill>
              <a:schemeClr val="accent2"/>
            </a:solidFill>
            <a:miter lim="800000"/>
            <a:headEnd/>
            <a:tailEnd/>
          </a:ln>
        </p:spPr>
        <p:txBody>
          <a:bodyPr lIns="50174" tIns="25087" rIns="50174" bIns="25087" anchor="ctr" anchorCtr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>
                <a:schemeClr val="accent2"/>
              </a:buClr>
            </a:pPr>
            <a:r>
              <a:rPr lang="zh-CN" altLang="en-US" b="1" dirty="0">
                <a:solidFill>
                  <a:srgbClr val="FFFFFF"/>
                </a:solidFill>
                <a:latin typeface="微软雅黑" charset="-122"/>
                <a:ea typeface="微软雅黑" charset="-122"/>
                <a:sym typeface="微软雅黑" charset="-122"/>
              </a:rPr>
              <a:t>以元数据平台为基础，打造“一人一面”的生态圈产品</a:t>
            </a:r>
          </a:p>
        </p:txBody>
      </p:sp>
      <p:grpSp>
        <p:nvGrpSpPr>
          <p:cNvPr id="140" name="组合 139"/>
          <p:cNvGrpSpPr/>
          <p:nvPr/>
        </p:nvGrpSpPr>
        <p:grpSpPr>
          <a:xfrm>
            <a:off x="3549501" y="3346344"/>
            <a:ext cx="2042109" cy="1499878"/>
            <a:chOff x="2643174" y="2571744"/>
            <a:chExt cx="936104" cy="936104"/>
          </a:xfrm>
        </p:grpSpPr>
        <p:sp>
          <p:nvSpPr>
            <p:cNvPr id="141" name="椭圆 140"/>
            <p:cNvSpPr/>
            <p:nvPr/>
          </p:nvSpPr>
          <p:spPr>
            <a:xfrm>
              <a:off x="2643174" y="2571744"/>
              <a:ext cx="936104" cy="936104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zh-CN" altLang="en-US" dirty="0"/>
            </a:p>
          </p:txBody>
        </p:sp>
        <p:sp>
          <p:nvSpPr>
            <p:cNvPr id="142" name="矩形 141"/>
            <p:cNvSpPr/>
            <p:nvPr/>
          </p:nvSpPr>
          <p:spPr>
            <a:xfrm>
              <a:off x="2856490" y="2864039"/>
              <a:ext cx="507906" cy="403388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zh-CN" altLang="en-US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自助取数</a:t>
              </a:r>
              <a:endPara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spcBef>
                  <a:spcPct val="0"/>
                </a:spcBef>
              </a:pPr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</a:t>
              </a:r>
              <a:r>
                <a:rPr lang="zh-CN" altLang="en-US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平台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833039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-</a:t>
            </a:r>
            <a:fld id="{46BF3EBF-DBA4-4606-A045-D4E44D7605EC}" type="slidenum">
              <a:rPr lang="zh-CN" altLang="en-US" smtClean="0"/>
              <a:pPr>
                <a:defRPr/>
              </a:pPr>
              <a:t>7</a:t>
            </a:fld>
            <a:r>
              <a:rPr lang="en-US" altLang="zh-CN" smtClean="0"/>
              <a:t>-</a:t>
            </a:r>
            <a:endParaRPr lang="zh-CN" altLang="en-US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63538" y="260649"/>
            <a:ext cx="8723304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155" tIns="43578" rIns="87155" bIns="43578" numCol="1" anchor="ctr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 smtClean="0">
                <a:latin typeface="黑体" pitchFamily="49" charset="-122"/>
                <a:ea typeface="黑体" pitchFamily="49" charset="-122"/>
                <a:cs typeface="微软雅黑"/>
              </a:rPr>
              <a:t>2 </a:t>
            </a:r>
            <a:r>
              <a:rPr lang="zh-CN" altLang="en-US" sz="2400" b="1" dirty="0" smtClean="0">
                <a:latin typeface="黑体" pitchFamily="49" charset="-122"/>
                <a:ea typeface="黑体" pitchFamily="49" charset="-122"/>
                <a:cs typeface="微软雅黑"/>
              </a:rPr>
              <a:t>平台功能</a:t>
            </a:r>
            <a:endParaRPr lang="zh-CN" altLang="en-US" b="1" dirty="0" smtClean="0">
              <a:latin typeface="黑体" pitchFamily="49" charset="-122"/>
              <a:ea typeface="黑体" pitchFamily="49" charset="-122"/>
              <a:cs typeface="微软雅黑"/>
            </a:endParaRPr>
          </a:p>
        </p:txBody>
      </p:sp>
      <p:grpSp>
        <p:nvGrpSpPr>
          <p:cNvPr id="6" name="组合 3"/>
          <p:cNvGrpSpPr>
            <a:grpSpLocks/>
          </p:cNvGrpSpPr>
          <p:nvPr/>
        </p:nvGrpSpPr>
        <p:grpSpPr bwMode="auto">
          <a:xfrm>
            <a:off x="323528" y="1992213"/>
            <a:ext cx="8497887" cy="4029075"/>
            <a:chOff x="766742" y="1322388"/>
            <a:chExt cx="7580333" cy="4243387"/>
          </a:xfrm>
        </p:grpSpPr>
        <p:sp>
          <p:nvSpPr>
            <p:cNvPr id="7" name="矩形 6"/>
            <p:cNvSpPr/>
            <p:nvPr/>
          </p:nvSpPr>
          <p:spPr bwMode="auto">
            <a:xfrm>
              <a:off x="766742" y="1325732"/>
              <a:ext cx="5684188" cy="3098108"/>
            </a:xfrm>
            <a:prstGeom prst="rect">
              <a:avLst/>
            </a:prstGeom>
            <a:solidFill>
              <a:schemeClr val="bg1">
                <a:lumMod val="85000"/>
                <a:alpha val="64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b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矩形 7"/>
            <p:cNvSpPr/>
            <p:nvPr/>
          </p:nvSpPr>
          <p:spPr bwMode="auto">
            <a:xfrm>
              <a:off x="4717635" y="2287099"/>
              <a:ext cx="1617176" cy="116534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latin typeface="微软雅黑" pitchFamily="34" charset="-122"/>
                  <a:ea typeface="微软雅黑" pitchFamily="34" charset="-122"/>
                </a:rPr>
                <a:t>个性化定制组件</a:t>
              </a:r>
            </a:p>
          </p:txBody>
        </p:sp>
        <p:sp>
          <p:nvSpPr>
            <p:cNvPr id="9" name="矩形 8"/>
            <p:cNvSpPr/>
            <p:nvPr/>
          </p:nvSpPr>
          <p:spPr bwMode="auto">
            <a:xfrm>
              <a:off x="3142942" y="2287099"/>
              <a:ext cx="1509553" cy="116534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latin typeface="微软雅黑" pitchFamily="34" charset="-122"/>
                  <a:ea typeface="微软雅黑" pitchFamily="34" charset="-122"/>
                </a:rPr>
                <a:t>即席查询组件</a:t>
              </a:r>
            </a:p>
          </p:txBody>
        </p:sp>
        <p:grpSp>
          <p:nvGrpSpPr>
            <p:cNvPr id="10" name="组合 7"/>
            <p:cNvGrpSpPr>
              <a:grpSpLocks/>
            </p:cNvGrpSpPr>
            <p:nvPr/>
          </p:nvGrpSpPr>
          <p:grpSpPr bwMode="auto">
            <a:xfrm>
              <a:off x="1379538" y="3616696"/>
              <a:ext cx="4954586" cy="688975"/>
              <a:chOff x="1378744" y="2985726"/>
              <a:chExt cx="4955286" cy="689088"/>
            </a:xfrm>
          </p:grpSpPr>
          <p:sp>
            <p:nvSpPr>
              <p:cNvPr id="39" name="矩形 38"/>
              <p:cNvSpPr/>
              <p:nvPr/>
            </p:nvSpPr>
            <p:spPr bwMode="auto">
              <a:xfrm>
                <a:off x="1379115" y="2985322"/>
                <a:ext cx="4955602" cy="688953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400" dirty="0">
                    <a:latin typeface="微软雅黑" pitchFamily="34" charset="-122"/>
                    <a:ea typeface="微软雅黑" pitchFamily="34" charset="-122"/>
                  </a:rPr>
                  <a:t>BI</a:t>
                </a:r>
                <a:r>
                  <a:rPr lang="zh-CN" altLang="en-US" sz="1400" dirty="0">
                    <a:latin typeface="微软雅黑" pitchFamily="34" charset="-122"/>
                    <a:ea typeface="微软雅黑" pitchFamily="34" charset="-122"/>
                  </a:rPr>
                  <a:t>构建组件</a:t>
                </a:r>
              </a:p>
            </p:txBody>
          </p:sp>
          <p:sp>
            <p:nvSpPr>
              <p:cNvPr id="40" name="矩形 39"/>
              <p:cNvSpPr/>
              <p:nvPr/>
            </p:nvSpPr>
            <p:spPr bwMode="auto">
              <a:xfrm>
                <a:off x="1520744" y="3308060"/>
                <a:ext cx="846942" cy="244144"/>
              </a:xfrm>
              <a:prstGeom prst="rect">
                <a:avLst/>
              </a:prstGeom>
              <a:solidFill>
                <a:srgbClr val="FFFFCC"/>
              </a:solidFill>
              <a:ln>
                <a:noFill/>
                <a:headEnd type="none" w="med" len="med"/>
                <a:tailEnd type="none" w="med" len="med"/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10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基础元素</a:t>
                </a:r>
              </a:p>
            </p:txBody>
          </p:sp>
          <p:sp>
            <p:nvSpPr>
              <p:cNvPr id="41" name="矩形 40"/>
              <p:cNvSpPr/>
              <p:nvPr/>
            </p:nvSpPr>
            <p:spPr bwMode="auto">
              <a:xfrm>
                <a:off x="2585795" y="3306387"/>
                <a:ext cx="848359" cy="245816"/>
              </a:xfrm>
              <a:prstGeom prst="rect">
                <a:avLst/>
              </a:prstGeom>
              <a:solidFill>
                <a:srgbClr val="FFFFCC"/>
              </a:solidFill>
              <a:ln>
                <a:noFill/>
                <a:headEnd type="none" w="med" len="med"/>
                <a:tailEnd type="none" w="med" len="med"/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10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图形元素</a:t>
                </a:r>
              </a:p>
            </p:txBody>
          </p:sp>
          <p:sp>
            <p:nvSpPr>
              <p:cNvPr id="42" name="矩形 41"/>
              <p:cNvSpPr/>
              <p:nvPr/>
            </p:nvSpPr>
            <p:spPr bwMode="auto">
              <a:xfrm>
                <a:off x="3650846" y="3308060"/>
                <a:ext cx="848359" cy="244144"/>
              </a:xfrm>
              <a:prstGeom prst="rect">
                <a:avLst/>
              </a:prstGeom>
              <a:solidFill>
                <a:srgbClr val="FFFFCC"/>
              </a:solidFill>
              <a:ln>
                <a:noFill/>
                <a:headEnd type="none" w="med" len="med"/>
                <a:tailEnd type="none" w="med" len="med"/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10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逻辑元素</a:t>
                </a:r>
              </a:p>
            </p:txBody>
          </p:sp>
          <p:sp>
            <p:nvSpPr>
              <p:cNvPr id="43" name="矩形 42"/>
              <p:cNvSpPr/>
              <p:nvPr/>
            </p:nvSpPr>
            <p:spPr bwMode="auto">
              <a:xfrm>
                <a:off x="4715896" y="3319765"/>
                <a:ext cx="1332730" cy="244144"/>
              </a:xfrm>
              <a:prstGeom prst="rect">
                <a:avLst/>
              </a:prstGeom>
              <a:solidFill>
                <a:srgbClr val="FFFFCC"/>
              </a:solidFill>
              <a:ln>
                <a:noFill/>
                <a:headEnd type="none" w="med" len="med"/>
                <a:tailEnd type="none" w="med" len="med"/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10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可扩展开放性组件</a:t>
                </a:r>
              </a:p>
            </p:txBody>
          </p:sp>
        </p:grpSp>
        <p:sp>
          <p:nvSpPr>
            <p:cNvPr id="11" name="矩形 10"/>
            <p:cNvSpPr/>
            <p:nvPr/>
          </p:nvSpPr>
          <p:spPr bwMode="auto">
            <a:xfrm>
              <a:off x="6469339" y="1322388"/>
              <a:ext cx="1877736" cy="3101452"/>
            </a:xfrm>
            <a:prstGeom prst="rect">
              <a:avLst/>
            </a:prstGeom>
            <a:solidFill>
              <a:schemeClr val="bg1">
                <a:lumMod val="85000"/>
                <a:alpha val="64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b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矩形 11"/>
            <p:cNvSpPr/>
            <p:nvPr/>
          </p:nvSpPr>
          <p:spPr bwMode="auto">
            <a:xfrm>
              <a:off x="6584043" y="1431065"/>
              <a:ext cx="1655410" cy="288577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latin typeface="微软雅黑" pitchFamily="34" charset="-122"/>
                  <a:ea typeface="微软雅黑" pitchFamily="34" charset="-122"/>
                </a:rPr>
                <a:t>系统管理</a:t>
              </a:r>
            </a:p>
          </p:txBody>
        </p:sp>
        <p:sp>
          <p:nvSpPr>
            <p:cNvPr id="13" name="矩形 12"/>
            <p:cNvSpPr/>
            <p:nvPr/>
          </p:nvSpPr>
          <p:spPr bwMode="auto">
            <a:xfrm>
              <a:off x="6773799" y="2497763"/>
              <a:ext cx="1243328" cy="379530"/>
            </a:xfrm>
            <a:prstGeom prst="rect">
              <a:avLst/>
            </a:prstGeom>
            <a:solidFill>
              <a:srgbClr val="FFFFCC"/>
            </a:solidFill>
            <a:ln>
              <a:noFill/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权限管理</a:t>
              </a:r>
            </a:p>
          </p:txBody>
        </p:sp>
        <p:sp>
          <p:nvSpPr>
            <p:cNvPr id="14" name="矩形 13"/>
            <p:cNvSpPr/>
            <p:nvPr/>
          </p:nvSpPr>
          <p:spPr bwMode="auto">
            <a:xfrm>
              <a:off x="6773799" y="3011049"/>
              <a:ext cx="1243328" cy="376187"/>
            </a:xfrm>
            <a:prstGeom prst="rect">
              <a:avLst/>
            </a:prstGeom>
            <a:solidFill>
              <a:srgbClr val="FFFFCC"/>
            </a:solidFill>
            <a:ln>
              <a:noFill/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用户管理</a:t>
              </a:r>
            </a:p>
          </p:txBody>
        </p:sp>
        <p:sp>
          <p:nvSpPr>
            <p:cNvPr id="15" name="矩形 14"/>
            <p:cNvSpPr/>
            <p:nvPr/>
          </p:nvSpPr>
          <p:spPr bwMode="auto">
            <a:xfrm>
              <a:off x="6773799" y="3554430"/>
              <a:ext cx="1243328" cy="376186"/>
            </a:xfrm>
            <a:prstGeom prst="rect">
              <a:avLst/>
            </a:prstGeom>
            <a:solidFill>
              <a:srgbClr val="FFFFCC"/>
            </a:solidFill>
            <a:ln>
              <a:noFill/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参数管理</a:t>
              </a:r>
            </a:p>
          </p:txBody>
        </p:sp>
        <p:sp>
          <p:nvSpPr>
            <p:cNvPr id="16" name="矩形 15"/>
            <p:cNvSpPr/>
            <p:nvPr/>
          </p:nvSpPr>
          <p:spPr bwMode="auto">
            <a:xfrm>
              <a:off x="6746893" y="1946023"/>
              <a:ext cx="1244744" cy="376186"/>
            </a:xfrm>
            <a:prstGeom prst="rect">
              <a:avLst/>
            </a:prstGeom>
            <a:solidFill>
              <a:srgbClr val="FFFFCC"/>
            </a:solidFill>
            <a:ln>
              <a:noFill/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角色管理</a:t>
              </a:r>
            </a:p>
          </p:txBody>
        </p:sp>
        <p:sp>
          <p:nvSpPr>
            <p:cNvPr id="17" name="矩形 16"/>
            <p:cNvSpPr/>
            <p:nvPr/>
          </p:nvSpPr>
          <p:spPr bwMode="auto">
            <a:xfrm>
              <a:off x="1378493" y="2282082"/>
              <a:ext cx="1680899" cy="117035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latin typeface="微软雅黑" pitchFamily="34" charset="-122"/>
                  <a:ea typeface="微软雅黑" pitchFamily="34" charset="-122"/>
                </a:rPr>
                <a:t>自助报表组件</a:t>
              </a:r>
            </a:p>
          </p:txBody>
        </p:sp>
        <p:sp>
          <p:nvSpPr>
            <p:cNvPr id="18" name="矩形 212"/>
            <p:cNvSpPr>
              <a:spLocks noChangeArrowheads="1"/>
            </p:cNvSpPr>
            <p:nvPr/>
          </p:nvSpPr>
          <p:spPr bwMode="auto">
            <a:xfrm>
              <a:off x="831850" y="1772816"/>
              <a:ext cx="487363" cy="1104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 层</a:t>
              </a:r>
            </a:p>
          </p:txBody>
        </p:sp>
        <p:sp>
          <p:nvSpPr>
            <p:cNvPr id="19" name="矩形 18"/>
            <p:cNvSpPr/>
            <p:nvPr/>
          </p:nvSpPr>
          <p:spPr bwMode="auto">
            <a:xfrm>
              <a:off x="766742" y="4453935"/>
              <a:ext cx="7580333" cy="1111840"/>
            </a:xfrm>
            <a:prstGeom prst="rect">
              <a:avLst/>
            </a:prstGeom>
            <a:solidFill>
              <a:schemeClr val="bg1">
                <a:lumMod val="85000"/>
                <a:alpha val="64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b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矩形 19"/>
            <p:cNvSpPr/>
            <p:nvPr/>
          </p:nvSpPr>
          <p:spPr bwMode="auto">
            <a:xfrm>
              <a:off x="1378493" y="4539203"/>
              <a:ext cx="6860959" cy="88780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latin typeface="微软雅黑" pitchFamily="34" charset="-122"/>
                  <a:ea typeface="微软雅黑" pitchFamily="34" charset="-122"/>
                </a:rPr>
                <a:t>数据集及元数据管理</a:t>
              </a:r>
            </a:p>
          </p:txBody>
        </p:sp>
        <p:sp>
          <p:nvSpPr>
            <p:cNvPr id="21" name="矩形 20"/>
            <p:cNvSpPr/>
            <p:nvPr/>
          </p:nvSpPr>
          <p:spPr bwMode="auto">
            <a:xfrm>
              <a:off x="1493196" y="4883623"/>
              <a:ext cx="1173940" cy="346092"/>
            </a:xfrm>
            <a:prstGeom prst="rect">
              <a:avLst/>
            </a:prstGeom>
            <a:solidFill>
              <a:srgbClr val="FFFFCC"/>
            </a:solidFill>
            <a:ln>
              <a:noFill/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事实表管理</a:t>
              </a:r>
            </a:p>
          </p:txBody>
        </p:sp>
        <p:sp>
          <p:nvSpPr>
            <p:cNvPr id="22" name="矩形 21"/>
            <p:cNvSpPr/>
            <p:nvPr/>
          </p:nvSpPr>
          <p:spPr bwMode="auto">
            <a:xfrm>
              <a:off x="2888046" y="4883623"/>
              <a:ext cx="1172523" cy="346092"/>
            </a:xfrm>
            <a:prstGeom prst="rect">
              <a:avLst/>
            </a:prstGeom>
            <a:solidFill>
              <a:srgbClr val="FFFFCC"/>
            </a:solidFill>
            <a:ln>
              <a:noFill/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码表管理</a:t>
              </a:r>
            </a:p>
          </p:txBody>
        </p:sp>
        <p:sp>
          <p:nvSpPr>
            <p:cNvPr id="24" name="矩形 23"/>
            <p:cNvSpPr/>
            <p:nvPr/>
          </p:nvSpPr>
          <p:spPr bwMode="auto">
            <a:xfrm>
              <a:off x="4268734" y="4883623"/>
              <a:ext cx="1169691" cy="346092"/>
            </a:xfrm>
            <a:prstGeom prst="rect">
              <a:avLst/>
            </a:prstGeom>
            <a:solidFill>
              <a:srgbClr val="FFFFCC"/>
            </a:solidFill>
            <a:ln>
              <a:noFill/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立方体管理</a:t>
              </a:r>
            </a:p>
          </p:txBody>
        </p:sp>
        <p:sp>
          <p:nvSpPr>
            <p:cNvPr id="25" name="矩形 24"/>
            <p:cNvSpPr/>
            <p:nvPr/>
          </p:nvSpPr>
          <p:spPr bwMode="auto">
            <a:xfrm>
              <a:off x="5646591" y="4883623"/>
              <a:ext cx="1171107" cy="346092"/>
            </a:xfrm>
            <a:prstGeom prst="rect">
              <a:avLst/>
            </a:prstGeom>
            <a:solidFill>
              <a:srgbClr val="FFFFCC"/>
            </a:solidFill>
            <a:ln>
              <a:noFill/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指标管理</a:t>
              </a:r>
            </a:p>
          </p:txBody>
        </p:sp>
        <p:sp>
          <p:nvSpPr>
            <p:cNvPr id="26" name="矩形 25"/>
            <p:cNvSpPr/>
            <p:nvPr/>
          </p:nvSpPr>
          <p:spPr bwMode="auto">
            <a:xfrm>
              <a:off x="6977716" y="4883623"/>
              <a:ext cx="1172523" cy="346092"/>
            </a:xfrm>
            <a:prstGeom prst="rect">
              <a:avLst/>
            </a:prstGeom>
            <a:solidFill>
              <a:srgbClr val="FFFFCC"/>
            </a:solidFill>
            <a:ln>
              <a:noFill/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维度管理</a:t>
              </a:r>
            </a:p>
          </p:txBody>
        </p:sp>
        <p:sp>
          <p:nvSpPr>
            <p:cNvPr id="27" name="矩形 213"/>
            <p:cNvSpPr>
              <a:spLocks noChangeArrowheads="1"/>
            </p:cNvSpPr>
            <p:nvPr/>
          </p:nvSpPr>
          <p:spPr bwMode="auto">
            <a:xfrm flipH="1">
              <a:off x="830328" y="4330700"/>
              <a:ext cx="385762" cy="1042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数据层</a:t>
              </a:r>
            </a:p>
          </p:txBody>
        </p:sp>
        <p:sp>
          <p:nvSpPr>
            <p:cNvPr id="28" name="矩形 27"/>
            <p:cNvSpPr/>
            <p:nvPr/>
          </p:nvSpPr>
          <p:spPr bwMode="auto">
            <a:xfrm>
              <a:off x="1600819" y="2624831"/>
              <a:ext cx="1243328" cy="295933"/>
            </a:xfrm>
            <a:prstGeom prst="rect">
              <a:avLst/>
            </a:prstGeom>
            <a:solidFill>
              <a:srgbClr val="FFFFCC"/>
            </a:solidFill>
            <a:ln>
              <a:noFill/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1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汇总报表分析</a:t>
              </a:r>
            </a:p>
          </p:txBody>
        </p:sp>
        <p:sp>
          <p:nvSpPr>
            <p:cNvPr id="29" name="矩形 28"/>
            <p:cNvSpPr/>
            <p:nvPr/>
          </p:nvSpPr>
          <p:spPr bwMode="auto">
            <a:xfrm>
              <a:off x="1610732" y="3071239"/>
              <a:ext cx="1244743" cy="297606"/>
            </a:xfrm>
            <a:prstGeom prst="rect">
              <a:avLst/>
            </a:prstGeom>
            <a:solidFill>
              <a:srgbClr val="FFFFCC"/>
            </a:solidFill>
            <a:ln>
              <a:noFill/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1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个性报表分析</a:t>
              </a:r>
            </a:p>
          </p:txBody>
        </p:sp>
        <p:sp>
          <p:nvSpPr>
            <p:cNvPr id="30" name="矩形 29"/>
            <p:cNvSpPr/>
            <p:nvPr/>
          </p:nvSpPr>
          <p:spPr bwMode="auto">
            <a:xfrm>
              <a:off x="3257645" y="2618143"/>
              <a:ext cx="1244744" cy="295933"/>
            </a:xfrm>
            <a:prstGeom prst="rect">
              <a:avLst/>
            </a:prstGeom>
            <a:solidFill>
              <a:srgbClr val="FFFFCC"/>
            </a:solidFill>
            <a:ln>
              <a:noFill/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1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即席查询调用</a:t>
              </a:r>
            </a:p>
          </p:txBody>
        </p:sp>
        <p:sp>
          <p:nvSpPr>
            <p:cNvPr id="31" name="矩形 30"/>
            <p:cNvSpPr/>
            <p:nvPr/>
          </p:nvSpPr>
          <p:spPr bwMode="auto">
            <a:xfrm>
              <a:off x="3283135" y="3066223"/>
              <a:ext cx="1244744" cy="295933"/>
            </a:xfrm>
            <a:prstGeom prst="rect">
              <a:avLst/>
            </a:prstGeom>
            <a:solidFill>
              <a:srgbClr val="FFFFCC"/>
            </a:solidFill>
            <a:ln>
              <a:noFill/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1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即席查询管理</a:t>
              </a:r>
            </a:p>
          </p:txBody>
        </p:sp>
        <p:sp>
          <p:nvSpPr>
            <p:cNvPr id="32" name="矩形 31"/>
            <p:cNvSpPr/>
            <p:nvPr/>
          </p:nvSpPr>
          <p:spPr bwMode="auto">
            <a:xfrm>
              <a:off x="1379909" y="1434409"/>
              <a:ext cx="4956317" cy="70054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dirty="0">
                  <a:latin typeface="微软雅黑" pitchFamily="34" charset="-122"/>
                  <a:ea typeface="微软雅黑" pitchFamily="34" charset="-122"/>
                </a:rPr>
                <a:t>BI-Market</a:t>
              </a:r>
              <a:endParaRPr lang="zh-CN" altLang="en-US" sz="14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" name="矩形 32"/>
            <p:cNvSpPr/>
            <p:nvPr/>
          </p:nvSpPr>
          <p:spPr bwMode="auto">
            <a:xfrm>
              <a:off x="1588075" y="1750405"/>
              <a:ext cx="936035" cy="297606"/>
            </a:xfrm>
            <a:prstGeom prst="rect">
              <a:avLst/>
            </a:prstGeom>
            <a:solidFill>
              <a:srgbClr val="FFFFCC"/>
            </a:solidFill>
            <a:ln>
              <a:noFill/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1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应用审批</a:t>
              </a:r>
            </a:p>
          </p:txBody>
        </p:sp>
        <p:sp>
          <p:nvSpPr>
            <p:cNvPr id="34" name="矩形 33"/>
            <p:cNvSpPr/>
            <p:nvPr/>
          </p:nvSpPr>
          <p:spPr bwMode="auto">
            <a:xfrm>
              <a:off x="2691209" y="1750405"/>
              <a:ext cx="936036" cy="297606"/>
            </a:xfrm>
            <a:prstGeom prst="rect">
              <a:avLst/>
            </a:prstGeom>
            <a:solidFill>
              <a:srgbClr val="FFFFCC"/>
            </a:solidFill>
            <a:ln>
              <a:noFill/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1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应用管理</a:t>
              </a:r>
            </a:p>
          </p:txBody>
        </p:sp>
        <p:sp>
          <p:nvSpPr>
            <p:cNvPr id="35" name="矩形 34"/>
            <p:cNvSpPr/>
            <p:nvPr/>
          </p:nvSpPr>
          <p:spPr bwMode="auto">
            <a:xfrm>
              <a:off x="3792927" y="1750405"/>
              <a:ext cx="1332542" cy="297606"/>
            </a:xfrm>
            <a:prstGeom prst="rect">
              <a:avLst/>
            </a:prstGeom>
            <a:solidFill>
              <a:srgbClr val="FFFFCC"/>
            </a:solidFill>
            <a:ln>
              <a:noFill/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1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应用生命周期管理</a:t>
              </a:r>
            </a:p>
          </p:txBody>
        </p:sp>
        <p:sp>
          <p:nvSpPr>
            <p:cNvPr id="36" name="矩形 35"/>
            <p:cNvSpPr/>
            <p:nvPr/>
          </p:nvSpPr>
          <p:spPr bwMode="auto">
            <a:xfrm>
              <a:off x="5292568" y="1750405"/>
              <a:ext cx="936035" cy="297606"/>
            </a:xfrm>
            <a:prstGeom prst="rect">
              <a:avLst/>
            </a:prstGeom>
            <a:solidFill>
              <a:srgbClr val="FFFFCC"/>
            </a:solidFill>
            <a:ln>
              <a:noFill/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1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应用调用</a:t>
              </a:r>
            </a:p>
          </p:txBody>
        </p:sp>
        <p:sp>
          <p:nvSpPr>
            <p:cNvPr id="37" name="矩形 36"/>
            <p:cNvSpPr/>
            <p:nvPr/>
          </p:nvSpPr>
          <p:spPr bwMode="auto">
            <a:xfrm>
              <a:off x="4886149" y="2623158"/>
              <a:ext cx="1244744" cy="297606"/>
            </a:xfrm>
            <a:prstGeom prst="rect">
              <a:avLst/>
            </a:prstGeom>
            <a:solidFill>
              <a:srgbClr val="FFFFCC"/>
            </a:solidFill>
            <a:ln>
              <a:noFill/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1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个性化定制分析</a:t>
              </a:r>
            </a:p>
          </p:txBody>
        </p:sp>
        <p:sp>
          <p:nvSpPr>
            <p:cNvPr id="38" name="矩形 37"/>
            <p:cNvSpPr/>
            <p:nvPr/>
          </p:nvSpPr>
          <p:spPr bwMode="auto">
            <a:xfrm>
              <a:off x="4911639" y="3071239"/>
              <a:ext cx="1244744" cy="297606"/>
            </a:xfrm>
            <a:prstGeom prst="rect">
              <a:avLst/>
            </a:prstGeom>
            <a:solidFill>
              <a:srgbClr val="FFFFCC"/>
            </a:solidFill>
            <a:ln>
              <a:noFill/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1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组件联动分析</a:t>
              </a:r>
            </a:p>
          </p:txBody>
        </p:sp>
      </p:grpSp>
      <p:sp>
        <p:nvSpPr>
          <p:cNvPr id="44" name="椭圆 43"/>
          <p:cNvSpPr/>
          <p:nvPr/>
        </p:nvSpPr>
        <p:spPr>
          <a:xfrm>
            <a:off x="323528" y="1908076"/>
            <a:ext cx="8712200" cy="349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45" name="Text Box 8"/>
          <p:cNvSpPr>
            <a:spLocks noChangeArrowheads="1"/>
          </p:cNvSpPr>
          <p:nvPr/>
        </p:nvSpPr>
        <p:spPr bwMode="auto">
          <a:xfrm>
            <a:off x="531632" y="1268760"/>
            <a:ext cx="8001056" cy="506746"/>
          </a:xfrm>
          <a:prstGeom prst="rect">
            <a:avLst/>
          </a:prstGeom>
          <a:gradFill rotWithShape="1">
            <a:gsLst>
              <a:gs pos="0">
                <a:srgbClr val="992F2B"/>
              </a:gs>
              <a:gs pos="79999">
                <a:srgbClr val="C93D39"/>
              </a:gs>
              <a:gs pos="100000">
                <a:srgbClr val="CD3A36"/>
              </a:gs>
            </a:gsLst>
            <a:lin ang="5400000" scaled="1"/>
          </a:gradFill>
          <a:ln w="9525" cap="flat" cmpd="sng">
            <a:solidFill>
              <a:schemeClr val="accent2"/>
            </a:solidFill>
            <a:miter lim="800000"/>
            <a:headEnd/>
            <a:tailEnd/>
          </a:ln>
        </p:spPr>
        <p:txBody>
          <a:bodyPr lIns="50174" tIns="25087" rIns="50174" bIns="25087" anchor="ctr" anchorCtr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>
                <a:schemeClr val="accent2"/>
              </a:buClr>
            </a:pPr>
            <a:r>
              <a:rPr lang="zh-CN" altLang="en-US" b="1" dirty="0">
                <a:solidFill>
                  <a:srgbClr val="FFFFFF"/>
                </a:solidFill>
                <a:latin typeface="微软雅黑" charset="-122"/>
                <a:ea typeface="微软雅黑" charset="-122"/>
                <a:sym typeface="微软雅黑" charset="-122"/>
              </a:rPr>
              <a:t>应用功能架构图</a:t>
            </a:r>
          </a:p>
        </p:txBody>
      </p:sp>
    </p:spTree>
    <p:extLst>
      <p:ext uri="{BB962C8B-B14F-4D97-AF65-F5344CB8AC3E}">
        <p14:creationId xmlns:p14="http://schemas.microsoft.com/office/powerpoint/2010/main" val="42733281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-</a:t>
            </a:r>
            <a:fld id="{46BF3EBF-DBA4-4606-A045-D4E44D7605EC}" type="slidenum">
              <a:rPr lang="zh-CN" altLang="en-US" smtClean="0"/>
              <a:pPr>
                <a:defRPr/>
              </a:pPr>
              <a:t>8</a:t>
            </a:fld>
            <a:r>
              <a:rPr lang="en-US" altLang="zh-CN" smtClean="0"/>
              <a:t>-</a:t>
            </a:r>
            <a:endParaRPr lang="zh-CN" altLang="en-US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63538" y="260649"/>
            <a:ext cx="8723304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155" tIns="43578" rIns="87155" bIns="43578" numCol="1" anchor="ctr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 smtClean="0">
                <a:solidFill>
                  <a:prstClr val="black"/>
                </a:solidFill>
                <a:latin typeface="黑体" pitchFamily="49" charset="-122"/>
                <a:ea typeface="黑体" pitchFamily="49" charset="-122"/>
                <a:cs typeface="微软雅黑"/>
              </a:rPr>
              <a:t>2 </a:t>
            </a:r>
            <a:r>
              <a:rPr lang="zh-CN" altLang="en-US" sz="2400" b="1" dirty="0" smtClean="0">
                <a:solidFill>
                  <a:prstClr val="black"/>
                </a:solidFill>
                <a:latin typeface="黑体" pitchFamily="49" charset="-122"/>
                <a:ea typeface="黑体" pitchFamily="49" charset="-122"/>
                <a:cs typeface="微软雅黑"/>
              </a:rPr>
              <a:t>平台功能</a:t>
            </a:r>
            <a:endParaRPr lang="zh-CN" altLang="en-US" b="1" dirty="0" smtClean="0">
              <a:solidFill>
                <a:prstClr val="black"/>
              </a:solidFill>
              <a:latin typeface="黑体" pitchFamily="49" charset="-122"/>
              <a:ea typeface="黑体" pitchFamily="49" charset="-122"/>
              <a:cs typeface="微软雅黑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323528" y="1908076"/>
            <a:ext cx="8712200" cy="349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5" name="Text Box 8"/>
          <p:cNvSpPr>
            <a:spLocks noChangeArrowheads="1"/>
          </p:cNvSpPr>
          <p:nvPr/>
        </p:nvSpPr>
        <p:spPr bwMode="auto">
          <a:xfrm>
            <a:off x="531632" y="1268760"/>
            <a:ext cx="8001056" cy="506746"/>
          </a:xfrm>
          <a:prstGeom prst="rect">
            <a:avLst/>
          </a:prstGeom>
          <a:gradFill rotWithShape="1">
            <a:gsLst>
              <a:gs pos="0">
                <a:srgbClr val="992F2B"/>
              </a:gs>
              <a:gs pos="79999">
                <a:srgbClr val="C93D39"/>
              </a:gs>
              <a:gs pos="100000">
                <a:srgbClr val="CD3A36"/>
              </a:gs>
            </a:gsLst>
            <a:lin ang="5400000" scaled="1"/>
          </a:gradFill>
          <a:ln w="9525" cap="flat" cmpd="sng">
            <a:solidFill>
              <a:schemeClr val="accent2"/>
            </a:solidFill>
            <a:miter lim="800000"/>
            <a:headEnd/>
            <a:tailEnd/>
          </a:ln>
        </p:spPr>
        <p:txBody>
          <a:bodyPr lIns="50174" tIns="25087" rIns="50174" bIns="25087" anchor="ctr" anchorCtr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>
                <a:srgbClr val="C0504D"/>
              </a:buClr>
            </a:pPr>
            <a:r>
              <a:rPr lang="zh-CN" altLang="en-US" b="1" dirty="0" smtClean="0">
                <a:solidFill>
                  <a:srgbClr val="FFFFFF"/>
                </a:solidFill>
                <a:latin typeface="微软雅黑" charset="-122"/>
                <a:ea typeface="微软雅黑" charset="-122"/>
                <a:sym typeface="微软雅黑" charset="-122"/>
              </a:rPr>
              <a:t>立方体建设</a:t>
            </a:r>
            <a:endParaRPr lang="zh-CN" altLang="en-US" b="1" dirty="0">
              <a:solidFill>
                <a:srgbClr val="FFFFFF"/>
              </a:solidFill>
              <a:latin typeface="微软雅黑" charset="-122"/>
              <a:ea typeface="微软雅黑" charset="-122"/>
              <a:sym typeface="微软雅黑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683568" y="2075571"/>
            <a:ext cx="7632848" cy="836187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683568" y="2272442"/>
            <a:ext cx="74888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6695" indent="304800"/>
            <a:r>
              <a:rPr lang="zh-CN" altLang="en-US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已开发</a:t>
            </a:r>
            <a:r>
              <a:rPr lang="en-US" altLang="zh-CN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18</a:t>
            </a:r>
            <a:r>
              <a:rPr lang="zh-CN" altLang="en-US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个立方体共</a:t>
            </a:r>
            <a:r>
              <a:rPr lang="en-US" altLang="zh-CN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1208</a:t>
            </a:r>
            <a:r>
              <a:rPr lang="zh-CN" altLang="en-US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个字段，业务内容涵盖了：用户基层信息、活动、合约、特服包、佣金、账单、基站、欠费等多方面内容。</a:t>
            </a:r>
            <a:endParaRPr lang="zh-CN" altLang="zh-CN" sz="1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853" y="3025288"/>
            <a:ext cx="7929050" cy="3519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9680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圆角矩形 26"/>
          <p:cNvSpPr/>
          <p:nvPr/>
        </p:nvSpPr>
        <p:spPr>
          <a:xfrm>
            <a:off x="440809" y="3340854"/>
            <a:ext cx="1322879" cy="138429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6" name="Text Box 8"/>
          <p:cNvSpPr>
            <a:spLocks noChangeArrowheads="1"/>
          </p:cNvSpPr>
          <p:nvPr/>
        </p:nvSpPr>
        <p:spPr bwMode="auto">
          <a:xfrm>
            <a:off x="629082" y="1697953"/>
            <a:ext cx="8001056" cy="506746"/>
          </a:xfrm>
          <a:prstGeom prst="rect">
            <a:avLst/>
          </a:prstGeom>
          <a:gradFill rotWithShape="1">
            <a:gsLst>
              <a:gs pos="0">
                <a:srgbClr val="992F2B"/>
              </a:gs>
              <a:gs pos="79999">
                <a:srgbClr val="C93D39"/>
              </a:gs>
              <a:gs pos="100000">
                <a:srgbClr val="CD3A36"/>
              </a:gs>
            </a:gsLst>
            <a:lin ang="5400000" scaled="1"/>
          </a:gradFill>
          <a:ln w="9525" cap="flat" cmpd="sng">
            <a:solidFill>
              <a:schemeClr val="accent2"/>
            </a:solidFill>
            <a:miter lim="800000"/>
            <a:headEnd/>
            <a:tailEnd/>
          </a:ln>
        </p:spPr>
        <p:txBody>
          <a:bodyPr lIns="50174" tIns="25087" rIns="50174" bIns="25087" anchor="ctr" anchorCtr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>
                <a:schemeClr val="accent2"/>
              </a:buClr>
            </a:pPr>
            <a:r>
              <a:rPr lang="zh-CN" altLang="en-US" b="1" dirty="0">
                <a:solidFill>
                  <a:srgbClr val="FFFFFF"/>
                </a:solidFill>
                <a:latin typeface="微软雅黑" charset="-122"/>
                <a:ea typeface="微软雅黑" charset="-122"/>
                <a:sym typeface="微软雅黑" charset="-122"/>
              </a:rPr>
              <a:t>即席查询 ： </a:t>
            </a:r>
            <a:r>
              <a:rPr lang="zh-CN" altLang="en-US" sz="1600" b="1" dirty="0">
                <a:solidFill>
                  <a:srgbClr val="FFFFFF"/>
                </a:solidFill>
                <a:latin typeface="微软雅黑" charset="-122"/>
                <a:ea typeface="微软雅黑" charset="-122"/>
                <a:sym typeface="微软雅黑" charset="-122"/>
              </a:rPr>
              <a:t>快速自助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-</a:t>
            </a:r>
            <a:fld id="{46BF3EBF-DBA4-4606-A045-D4E44D7605EC}" type="slidenum">
              <a:rPr lang="zh-CN" altLang="en-US" smtClean="0"/>
              <a:pPr>
                <a:defRPr/>
              </a:pPr>
              <a:t>9</a:t>
            </a:fld>
            <a:r>
              <a:rPr lang="en-US" altLang="zh-CN" smtClean="0"/>
              <a:t>-</a:t>
            </a:r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2377207" y="2542800"/>
            <a:ext cx="5987136" cy="943126"/>
          </a:xfrm>
          <a:prstGeom prst="rect">
            <a:avLst/>
          </a:prstGeom>
          <a:noFill/>
          <a:ln w="12700">
            <a:solidFill>
              <a:srgbClr val="C0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FF0000"/>
              </a:buClr>
            </a:pPr>
            <a:endParaRPr lang="en-US" altLang="zh-CN" b="1" dirty="0" smtClean="0">
              <a:solidFill>
                <a:prstClr val="black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07504" y="260648"/>
            <a:ext cx="8723304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155" tIns="43578" rIns="87155" bIns="43578" numCol="1" anchor="ctr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 smtClean="0">
                <a:latin typeface="黑体" pitchFamily="49" charset="-122"/>
                <a:ea typeface="黑体" pitchFamily="49" charset="-122"/>
                <a:cs typeface="微软雅黑"/>
              </a:rPr>
              <a:t>2 </a:t>
            </a:r>
            <a:r>
              <a:rPr lang="zh-CN" altLang="en-US" sz="2400" b="1" dirty="0" smtClean="0">
                <a:latin typeface="黑体" pitchFamily="49" charset="-122"/>
                <a:ea typeface="黑体" pitchFamily="49" charset="-122"/>
                <a:cs typeface="微软雅黑"/>
              </a:rPr>
              <a:t>平台功能</a:t>
            </a:r>
            <a:endParaRPr lang="zh-CN" altLang="en-US" b="1" dirty="0" smtClean="0">
              <a:latin typeface="黑体" pitchFamily="49" charset="-122"/>
              <a:ea typeface="黑体" pitchFamily="49" charset="-122"/>
              <a:cs typeface="微软雅黑"/>
            </a:endParaRPr>
          </a:p>
        </p:txBody>
      </p:sp>
      <p:grpSp>
        <p:nvGrpSpPr>
          <p:cNvPr id="6" name="组合 21"/>
          <p:cNvGrpSpPr>
            <a:grpSpLocks/>
          </p:cNvGrpSpPr>
          <p:nvPr/>
        </p:nvGrpSpPr>
        <p:grpSpPr bwMode="auto">
          <a:xfrm>
            <a:off x="2195736" y="1628800"/>
            <a:ext cx="785813" cy="657225"/>
            <a:chOff x="6001839" y="3305565"/>
            <a:chExt cx="887527" cy="743439"/>
          </a:xfrm>
        </p:grpSpPr>
        <p:grpSp>
          <p:nvGrpSpPr>
            <p:cNvPr id="7" name="组合 22"/>
            <p:cNvGrpSpPr>
              <a:grpSpLocks/>
            </p:cNvGrpSpPr>
            <p:nvPr/>
          </p:nvGrpSpPr>
          <p:grpSpPr bwMode="auto">
            <a:xfrm>
              <a:off x="6001839" y="3305565"/>
              <a:ext cx="887527" cy="743439"/>
              <a:chOff x="6001839" y="3305565"/>
              <a:chExt cx="887527" cy="743439"/>
            </a:xfrm>
          </p:grpSpPr>
          <p:sp>
            <p:nvSpPr>
              <p:cNvPr id="9" name="菱形 8"/>
              <p:cNvSpPr/>
              <p:nvPr/>
            </p:nvSpPr>
            <p:spPr bwMode="auto">
              <a:xfrm>
                <a:off x="6001839" y="3305565"/>
                <a:ext cx="744088" cy="743439"/>
              </a:xfrm>
              <a:prstGeom prst="diamond">
                <a:avLst/>
              </a:prstGeom>
              <a:noFill/>
              <a:ln w="12700">
                <a:solidFill>
                  <a:schemeClr val="bg1">
                    <a:alpha val="4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0" name="菱形 9"/>
              <p:cNvSpPr/>
              <p:nvPr/>
            </p:nvSpPr>
            <p:spPr bwMode="auto">
              <a:xfrm>
                <a:off x="6145278" y="3305565"/>
                <a:ext cx="744088" cy="743439"/>
              </a:xfrm>
              <a:prstGeom prst="diamond">
                <a:avLst/>
              </a:prstGeom>
              <a:noFill/>
              <a:ln w="12700">
                <a:solidFill>
                  <a:schemeClr val="bg1">
                    <a:alpha val="4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8" name="菱形 7"/>
            <p:cNvSpPr/>
            <p:nvPr/>
          </p:nvSpPr>
          <p:spPr bwMode="auto">
            <a:xfrm>
              <a:off x="6132727" y="3330035"/>
              <a:ext cx="613200" cy="654322"/>
            </a:xfrm>
            <a:prstGeom prst="diamond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1" dirty="0">
                  <a:solidFill>
                    <a:schemeClr val="bg1"/>
                  </a:solidFill>
                </a:rPr>
                <a:t>1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713273" y="3292268"/>
            <a:ext cx="583814" cy="830997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4800" b="1" spc="150" dirty="0">
                <a:ln w="1143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</a:t>
            </a:r>
            <a:endParaRPr lang="zh-CN" altLang="en-US" sz="4800" b="1" spc="150" dirty="0">
              <a:ln w="11430"/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" name="TextBox 30"/>
          <p:cNvSpPr txBox="1">
            <a:spLocks noChangeArrowheads="1"/>
          </p:cNvSpPr>
          <p:nvPr/>
        </p:nvSpPr>
        <p:spPr bwMode="auto">
          <a:xfrm>
            <a:off x="1202680" y="3641634"/>
            <a:ext cx="3603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步</a:t>
            </a:r>
          </a:p>
        </p:txBody>
      </p:sp>
      <p:sp>
        <p:nvSpPr>
          <p:cNvPr id="13" name="TextBox 31"/>
          <p:cNvSpPr txBox="1">
            <a:spLocks noChangeArrowheads="1"/>
          </p:cNvSpPr>
          <p:nvPr/>
        </p:nvSpPr>
        <p:spPr bwMode="auto">
          <a:xfrm>
            <a:off x="683568" y="4122646"/>
            <a:ext cx="9763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取数据</a:t>
            </a:r>
          </a:p>
        </p:txBody>
      </p:sp>
      <p:sp>
        <p:nvSpPr>
          <p:cNvPr id="14" name="TextBox 32"/>
          <p:cNvSpPr txBox="1">
            <a:spLocks noChangeArrowheads="1"/>
          </p:cNvSpPr>
          <p:nvPr/>
        </p:nvSpPr>
        <p:spPr bwMode="auto">
          <a:xfrm>
            <a:off x="2562027" y="2495326"/>
            <a:ext cx="1246187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b="1" dirty="0" smtClean="0">
                <a:latin typeface="Bell MT" panose="02020503060305020303" pitchFamily="18" charset="0"/>
              </a:rPr>
              <a:t>S</a:t>
            </a:r>
            <a:r>
              <a:rPr lang="en-US" altLang="zh-CN" sz="2000" b="1" dirty="0" smtClean="0">
                <a:latin typeface="Bell MT" panose="02020503060305020303" pitchFamily="18" charset="0"/>
              </a:rPr>
              <a:t>tep  </a:t>
            </a:r>
            <a:r>
              <a:rPr lang="en-US" altLang="zh-CN" sz="2800" b="1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r>
            <a:endParaRPr lang="zh-CN" altLang="en-US" sz="1800" b="1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5" name="TextBox 33"/>
          <p:cNvSpPr txBox="1">
            <a:spLocks noChangeArrowheads="1"/>
          </p:cNvSpPr>
          <p:nvPr/>
        </p:nvSpPr>
        <p:spPr bwMode="auto">
          <a:xfrm>
            <a:off x="2562027" y="3647851"/>
            <a:ext cx="12461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b="1" dirty="0" smtClean="0">
                <a:latin typeface="Bell MT" panose="02020503060305020303" pitchFamily="18" charset="0"/>
              </a:rPr>
              <a:t>S</a:t>
            </a:r>
            <a:r>
              <a:rPr lang="en-US" altLang="zh-CN" sz="2000" b="1" dirty="0" smtClean="0">
                <a:latin typeface="Bell MT" panose="02020503060305020303" pitchFamily="18" charset="0"/>
              </a:rPr>
              <a:t>tep  </a:t>
            </a:r>
            <a:r>
              <a:rPr lang="en-US" altLang="zh-CN" sz="2800" b="1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r>
            <a:endParaRPr lang="zh-CN" altLang="en-US" sz="1800" b="1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6" name="TextBox 34"/>
          <p:cNvSpPr txBox="1">
            <a:spLocks noChangeArrowheads="1"/>
          </p:cNvSpPr>
          <p:nvPr/>
        </p:nvSpPr>
        <p:spPr bwMode="auto">
          <a:xfrm>
            <a:off x="2562027" y="4800376"/>
            <a:ext cx="12461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b="1" dirty="0" smtClean="0">
                <a:latin typeface="Bell MT" panose="02020503060305020303" pitchFamily="18" charset="0"/>
              </a:rPr>
              <a:t>S</a:t>
            </a:r>
            <a:r>
              <a:rPr lang="en-US" altLang="zh-CN" sz="2000" b="1" dirty="0" smtClean="0">
                <a:latin typeface="Bell MT" panose="02020503060305020303" pitchFamily="18" charset="0"/>
              </a:rPr>
              <a:t>tep  </a:t>
            </a:r>
            <a:r>
              <a:rPr lang="en-US" altLang="zh-CN" sz="2800" b="1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</a:t>
            </a:r>
            <a:endParaRPr lang="zh-CN" altLang="en-US" sz="1800" b="1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7" name="TextBox 4"/>
          <p:cNvSpPr txBox="1">
            <a:spLocks noChangeArrowheads="1"/>
          </p:cNvSpPr>
          <p:nvPr/>
        </p:nvSpPr>
        <p:spPr bwMode="auto">
          <a:xfrm>
            <a:off x="3914577" y="2598514"/>
            <a:ext cx="2135187" cy="50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多维度立方体选取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endParaRPr lang="zh-CN" altLang="en-US" sz="10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TextBox 5"/>
          <p:cNvSpPr txBox="1">
            <a:spLocks noChangeArrowheads="1"/>
          </p:cNvSpPr>
          <p:nvPr/>
        </p:nvSpPr>
        <p:spPr bwMode="auto">
          <a:xfrm>
            <a:off x="3914577" y="3736751"/>
            <a:ext cx="2287587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快速定位业务数据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endParaRPr lang="zh-CN" altLang="en-US" sz="10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extBox 8"/>
          <p:cNvSpPr txBox="1">
            <a:spLocks noChangeArrowheads="1"/>
          </p:cNvSpPr>
          <p:nvPr/>
        </p:nvSpPr>
        <p:spPr bwMode="auto">
          <a:xfrm>
            <a:off x="3914577" y="4876576"/>
            <a:ext cx="2384425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灵活易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用系统界面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endParaRPr lang="zh-CN" altLang="en-US" sz="10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38"/>
          <p:cNvSpPr>
            <a:spLocks noChangeArrowheads="1"/>
          </p:cNvSpPr>
          <p:nvPr/>
        </p:nvSpPr>
        <p:spPr bwMode="auto">
          <a:xfrm>
            <a:off x="3914577" y="2936651"/>
            <a:ext cx="4398962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根据实际业务需求构建多维度立方体模型，依托元数据平台进行统一管理，通过语义层将数据库中数据表显现化到前台页面</a:t>
            </a:r>
          </a:p>
        </p:txBody>
      </p:sp>
      <p:sp>
        <p:nvSpPr>
          <p:cNvPr id="21" name="矩形 39"/>
          <p:cNvSpPr>
            <a:spLocks noChangeArrowheads="1"/>
          </p:cNvSpPr>
          <p:nvPr/>
        </p:nvSpPr>
        <p:spPr bwMode="auto">
          <a:xfrm>
            <a:off x="3914577" y="4052664"/>
            <a:ext cx="4386262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通过模糊查询与数据导航，圈定维度立方体资源范围；通过对立方体资源内容详情的查看，快速定位业务分析相关数据</a:t>
            </a:r>
          </a:p>
        </p:txBody>
      </p:sp>
      <p:sp>
        <p:nvSpPr>
          <p:cNvPr id="22" name="矩形 40"/>
          <p:cNvSpPr>
            <a:spLocks noChangeArrowheads="1"/>
          </p:cNvSpPr>
          <p:nvPr/>
        </p:nvSpPr>
        <p:spPr bwMode="auto">
          <a:xfrm>
            <a:off x="3914577" y="5232176"/>
            <a:ext cx="4386262" cy="572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操作便捷、简单、高效、灵活，拖拽的方式构建数据查询结果。直观、易操作。</a:t>
            </a:r>
          </a:p>
        </p:txBody>
      </p:sp>
      <p:sp>
        <p:nvSpPr>
          <p:cNvPr id="24" name="矩形 23"/>
          <p:cNvSpPr/>
          <p:nvPr/>
        </p:nvSpPr>
        <p:spPr>
          <a:xfrm>
            <a:off x="2377207" y="3710010"/>
            <a:ext cx="5987136" cy="943126"/>
          </a:xfrm>
          <a:prstGeom prst="rect">
            <a:avLst/>
          </a:prstGeom>
          <a:noFill/>
          <a:ln w="12700">
            <a:solidFill>
              <a:srgbClr val="C0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FF0000"/>
              </a:buClr>
            </a:pPr>
            <a:endParaRPr lang="en-US" altLang="zh-CN" b="1" dirty="0" smtClean="0">
              <a:solidFill>
                <a:prstClr val="black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377207" y="4862138"/>
            <a:ext cx="5987136" cy="943126"/>
          </a:xfrm>
          <a:prstGeom prst="rect">
            <a:avLst/>
          </a:prstGeom>
          <a:noFill/>
          <a:ln w="12700">
            <a:solidFill>
              <a:srgbClr val="C0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FF0000"/>
              </a:buClr>
            </a:pPr>
            <a:endParaRPr lang="en-US" altLang="zh-CN" b="1" dirty="0" smtClean="0">
              <a:solidFill>
                <a:prstClr val="black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049168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184B23"/>
      </a:dk1>
      <a:lt1>
        <a:sysClr val="window" lastClr="CBE9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联通">
  <a:themeElements>
    <a:clrScheme name="2_经营分析模版 9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ECE5CE"/>
      </a:accent1>
      <a:accent2>
        <a:srgbClr val="CC0000"/>
      </a:accent2>
      <a:accent3>
        <a:srgbClr val="FFFFFF"/>
      </a:accent3>
      <a:accent4>
        <a:srgbClr val="000000"/>
      </a:accent4>
      <a:accent5>
        <a:srgbClr val="F4F0E3"/>
      </a:accent5>
      <a:accent6>
        <a:srgbClr val="B90000"/>
      </a:accent6>
      <a:hlink>
        <a:srgbClr val="FABE00"/>
      </a:hlink>
      <a:folHlink>
        <a:srgbClr val="E08E79"/>
      </a:folHlink>
    </a:clrScheme>
    <a:fontScheme name="14_经营分析模版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CC">
            <a:alpha val="32001"/>
          </a:srgbClr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266700" marR="0" indent="-26670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>
            <a:srgbClr val="CC00FF"/>
          </a:buClr>
          <a:buSzTx/>
          <a:buFont typeface="Wingdings" pitchFamily="2" charset="2"/>
          <a:buChar char="u"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charset="0"/>
            <a:ea typeface="幼圆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CC">
            <a:alpha val="32001"/>
          </a:srgbClr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266700" marR="0" indent="-26670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>
            <a:srgbClr val="CC00FF"/>
          </a:buClr>
          <a:buSzTx/>
          <a:buFont typeface="Wingdings" pitchFamily="2" charset="2"/>
          <a:buChar char="u"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charset="0"/>
            <a:ea typeface="幼圆" pitchFamily="49" charset="-122"/>
          </a:defRPr>
        </a:defPPr>
      </a:lstStyle>
    </a:lnDef>
  </a:objectDefaults>
  <a:extraClrSchemeLst>
    <a:extraClrScheme>
      <a:clrScheme name="经营分析模版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经营分析模版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经营分析模版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经营分析模版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经营分析模版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经营分析模版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经营分析模版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经营分析模版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经营分析模版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经营分析模版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经营分析模版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经营分析模版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经营分析模版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经营分析模版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经营分析模版 8">
        <a:dk1>
          <a:srgbClr val="A0A0A0"/>
        </a:dk1>
        <a:lt1>
          <a:srgbClr val="FFFFFF"/>
        </a:lt1>
        <a:dk2>
          <a:srgbClr val="000000"/>
        </a:dk2>
        <a:lt2>
          <a:srgbClr val="FFFFFF"/>
        </a:lt2>
        <a:accent1>
          <a:srgbClr val="ECE5CE"/>
        </a:accent1>
        <a:accent2>
          <a:srgbClr val="CC0000"/>
        </a:accent2>
        <a:accent3>
          <a:srgbClr val="FFFFFF"/>
        </a:accent3>
        <a:accent4>
          <a:srgbClr val="888888"/>
        </a:accent4>
        <a:accent5>
          <a:srgbClr val="F4F0E3"/>
        </a:accent5>
        <a:accent6>
          <a:srgbClr val="B90000"/>
        </a:accent6>
        <a:hlink>
          <a:srgbClr val="FABE00"/>
        </a:hlink>
        <a:folHlink>
          <a:srgbClr val="E08E7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经营分析模版 9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CE5CE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F4F0E3"/>
        </a:accent5>
        <a:accent6>
          <a:srgbClr val="B90000"/>
        </a:accent6>
        <a:hlink>
          <a:srgbClr val="FABE00"/>
        </a:hlink>
        <a:folHlink>
          <a:srgbClr val="E08E7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7_自定义设计方案">
  <a:themeElements>
    <a:clrScheme name="Office">
      <a:dk1>
        <a:sysClr val="windowText" lastClr="184B23"/>
      </a:dk1>
      <a:lt1>
        <a:sysClr val="window" lastClr="CBE9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8_自定义设计方案">
  <a:themeElements>
    <a:clrScheme name="Office">
      <a:dk1>
        <a:sysClr val="windowText" lastClr="184B23"/>
      </a:dk1>
      <a:lt1>
        <a:sysClr val="window" lastClr="CBE9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1_联通">
  <a:themeElements>
    <a:clrScheme name="2_经营分析模版 9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ECE5CE"/>
      </a:accent1>
      <a:accent2>
        <a:srgbClr val="CC0000"/>
      </a:accent2>
      <a:accent3>
        <a:srgbClr val="FFFFFF"/>
      </a:accent3>
      <a:accent4>
        <a:srgbClr val="000000"/>
      </a:accent4>
      <a:accent5>
        <a:srgbClr val="F4F0E3"/>
      </a:accent5>
      <a:accent6>
        <a:srgbClr val="B90000"/>
      </a:accent6>
      <a:hlink>
        <a:srgbClr val="FABE00"/>
      </a:hlink>
      <a:folHlink>
        <a:srgbClr val="E08E79"/>
      </a:folHlink>
    </a:clrScheme>
    <a:fontScheme name="14_经营分析模版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CC">
            <a:alpha val="32001"/>
          </a:srgbClr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266700" marR="0" indent="-26670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>
            <a:srgbClr val="CC00FF"/>
          </a:buClr>
          <a:buSzTx/>
          <a:buFont typeface="Wingdings" pitchFamily="2" charset="2"/>
          <a:buChar char="u"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charset="0"/>
            <a:ea typeface="幼圆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CC">
            <a:alpha val="32001"/>
          </a:srgbClr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266700" marR="0" indent="-26670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>
            <a:srgbClr val="CC00FF"/>
          </a:buClr>
          <a:buSzTx/>
          <a:buFont typeface="Wingdings" pitchFamily="2" charset="2"/>
          <a:buChar char="u"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charset="0"/>
            <a:ea typeface="幼圆" pitchFamily="49" charset="-122"/>
          </a:defRPr>
        </a:defPPr>
      </a:lstStyle>
    </a:lnDef>
  </a:objectDefaults>
  <a:extraClrSchemeLst>
    <a:extraClrScheme>
      <a:clrScheme name="经营分析模版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经营分析模版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经营分析模版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经营分析模版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经营分析模版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经营分析模版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经营分析模版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经营分析模版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经营分析模版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经营分析模版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经营分析模版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经营分析模版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经营分析模版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经营分析模版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经营分析模版 8">
        <a:dk1>
          <a:srgbClr val="A0A0A0"/>
        </a:dk1>
        <a:lt1>
          <a:srgbClr val="FFFFFF"/>
        </a:lt1>
        <a:dk2>
          <a:srgbClr val="000000"/>
        </a:dk2>
        <a:lt2>
          <a:srgbClr val="FFFFFF"/>
        </a:lt2>
        <a:accent1>
          <a:srgbClr val="ECE5CE"/>
        </a:accent1>
        <a:accent2>
          <a:srgbClr val="CC0000"/>
        </a:accent2>
        <a:accent3>
          <a:srgbClr val="FFFFFF"/>
        </a:accent3>
        <a:accent4>
          <a:srgbClr val="888888"/>
        </a:accent4>
        <a:accent5>
          <a:srgbClr val="F4F0E3"/>
        </a:accent5>
        <a:accent6>
          <a:srgbClr val="B90000"/>
        </a:accent6>
        <a:hlink>
          <a:srgbClr val="FABE00"/>
        </a:hlink>
        <a:folHlink>
          <a:srgbClr val="E08E7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经营分析模版 9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CE5CE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F4F0E3"/>
        </a:accent5>
        <a:accent6>
          <a:srgbClr val="B90000"/>
        </a:accent6>
        <a:hlink>
          <a:srgbClr val="FABE00"/>
        </a:hlink>
        <a:folHlink>
          <a:srgbClr val="E08E7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主题​​">
  <a:themeElements>
    <a:clrScheme name="Office">
      <a:dk1>
        <a:sysClr val="windowText" lastClr="184B23"/>
      </a:dk1>
      <a:lt1>
        <a:sysClr val="window" lastClr="CBE9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7659</TotalTime>
  <Words>1789</Words>
  <Application>Microsoft Office PowerPoint</Application>
  <PresentationFormat>全屏显示(4:3)</PresentationFormat>
  <Paragraphs>286</Paragraphs>
  <Slides>22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22</vt:i4>
      </vt:variant>
    </vt:vector>
  </HeadingPairs>
  <TitlesOfParts>
    <vt:vector size="41" baseType="lpstr">
      <vt:lpstr>Arial Unicode MS</vt:lpstr>
      <vt:lpstr>Microsoft YaHei UI</vt:lpstr>
      <vt:lpstr>黑体</vt:lpstr>
      <vt:lpstr>华文楷体</vt:lpstr>
      <vt:lpstr>华文细黑</vt:lpstr>
      <vt:lpstr>华文中宋</vt:lpstr>
      <vt:lpstr>宋体</vt:lpstr>
      <vt:lpstr>微软雅黑</vt:lpstr>
      <vt:lpstr>Arial</vt:lpstr>
      <vt:lpstr>Bell MT</vt:lpstr>
      <vt:lpstr>Calibri</vt:lpstr>
      <vt:lpstr>Tahoma</vt:lpstr>
      <vt:lpstr>Times New Roman</vt:lpstr>
      <vt:lpstr>Wingdings</vt:lpstr>
      <vt:lpstr>Office 主题</vt:lpstr>
      <vt:lpstr>联通</vt:lpstr>
      <vt:lpstr>7_自定义设计方案</vt:lpstr>
      <vt:lpstr>8_自定义设计方案</vt:lpstr>
      <vt:lpstr>1_联通</vt:lpstr>
      <vt:lpstr>自助取数应用平台介绍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Printed>2016-08-17T07:56:59Z</cp:lastPrinted>
  <dcterms:created xsi:type="dcterms:W3CDTF">2016-08-05T02:13:07Z</dcterms:created>
  <dcterms:modified xsi:type="dcterms:W3CDTF">2017-09-20T11:45:02Z</dcterms:modified>
</cp:coreProperties>
</file>