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89" r:id="rId2"/>
    <p:sldId id="256" r:id="rId3"/>
    <p:sldId id="257" r:id="rId4"/>
    <p:sldId id="291" r:id="rId5"/>
    <p:sldId id="284" r:id="rId6"/>
    <p:sldId id="287" r:id="rId7"/>
    <p:sldId id="288" r:id="rId8"/>
    <p:sldId id="29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510" autoAdjust="0"/>
  </p:normalViewPr>
  <p:slideViewPr>
    <p:cSldViewPr snapToGrid="0" snapToObjects="1">
      <p:cViewPr varScale="1">
        <p:scale>
          <a:sx n="114" d="100"/>
          <a:sy n="114" d="100"/>
        </p:scale>
        <p:origin x="15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A65A3-80B0-1C40-8D40-5EA2314139F8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98099-07DD-A347-BA43-3963551CAB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13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98099-07DD-A347-BA43-3963551CAB4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01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98099-07DD-A347-BA43-3963551CAB4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75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98099-07DD-A347-BA43-3963551CAB4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74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98099-07DD-A347-BA43-3963551CAB4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75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98099-07DD-A347-BA43-3963551CAB4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75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98099-07DD-A347-BA43-3963551CAB4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8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aDW44NPhNw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dc.gov/coronavirus/2019-ncov/need-extra-precautions/people-at-higher-risk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84FDA3-0D26-42D1-B845-EDC0E491EDE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4302" y="449263"/>
            <a:ext cx="5295397" cy="565467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160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9482" y="834361"/>
            <a:ext cx="7565036" cy="1524000"/>
          </a:xfrm>
        </p:spPr>
        <p:txBody>
          <a:bodyPr/>
          <a:lstStyle/>
          <a:p>
            <a:r>
              <a:rPr lang="en-US" sz="2000" dirty="0">
                <a:solidFill>
                  <a:srgbClr val="FFFFCC"/>
                </a:solidFill>
              </a:rPr>
              <a:t>AI-Opening Case Study</a:t>
            </a:r>
            <a:br>
              <a:rPr lang="en-US" sz="2000" dirty="0">
                <a:solidFill>
                  <a:srgbClr val="FFFFCC"/>
                </a:solidFill>
              </a:rPr>
            </a:br>
            <a:br>
              <a:rPr lang="en-US" sz="2000" dirty="0">
                <a:solidFill>
                  <a:srgbClr val="FFFFCC"/>
                </a:solidFill>
              </a:rPr>
            </a:br>
            <a:r>
              <a:rPr lang="en-US" sz="1800" dirty="0">
                <a:solidFill>
                  <a:srgbClr val="FFFFCC"/>
                </a:solidFill>
              </a:rPr>
              <a:t>Artificial Intelligence Supporting Economic Re-Opening Efforts:</a:t>
            </a:r>
            <a:br>
              <a:rPr lang="en-US" sz="1800" dirty="0">
                <a:solidFill>
                  <a:srgbClr val="FFFFCC"/>
                </a:solidFill>
              </a:rPr>
            </a:br>
            <a:r>
              <a:rPr lang="en-US" sz="1800" dirty="0">
                <a:solidFill>
                  <a:srgbClr val="FFFFCC"/>
                </a:solidFill>
              </a:rPr>
              <a:t>A Case Study Using Predictive Analytics for Risk Profiling of Covid-19 Patients</a:t>
            </a:r>
            <a:endParaRPr lang="en-US" sz="2000" dirty="0">
              <a:solidFill>
                <a:srgbClr val="FFFFC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5182850"/>
            <a:ext cx="6858000" cy="82820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By:</a:t>
            </a:r>
          </a:p>
          <a:p>
            <a:r>
              <a:rPr lang="en-US" dirty="0" err="1"/>
              <a:t>Moaven</a:t>
            </a:r>
            <a:r>
              <a:rPr lang="en-US" dirty="0"/>
              <a:t> </a:t>
            </a:r>
            <a:r>
              <a:rPr lang="en-US" dirty="0" err="1"/>
              <a:t>Razavi</a:t>
            </a:r>
            <a:r>
              <a:rPr lang="en-US" dirty="0"/>
              <a:t>, Ph.D.</a:t>
            </a:r>
          </a:p>
          <a:p>
            <a:r>
              <a:rPr lang="en-US" dirty="0"/>
              <a:t>Heller School, Brandeis University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6101" y="6162825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April 2020</a:t>
            </a:r>
          </a:p>
        </p:txBody>
      </p:sp>
    </p:spTree>
    <p:extLst>
      <p:ext uri="{BB962C8B-B14F-4D97-AF65-F5344CB8AC3E}">
        <p14:creationId xmlns:p14="http://schemas.microsoft.com/office/powerpoint/2010/main" val="121842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0" y="929390"/>
            <a:ext cx="7144472" cy="809469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Why are the predictive analytics models are so important?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09666" y="2278504"/>
            <a:ext cx="8634334" cy="3785017"/>
          </a:xfrm>
        </p:spPr>
        <p:txBody>
          <a:bodyPr anchor="t">
            <a:normAutofit fontScale="77500" lnSpcReduction="20000"/>
          </a:bodyPr>
          <a:lstStyle/>
          <a:p>
            <a:r>
              <a:rPr lang="en-US" dirty="0"/>
              <a:t>Identifying the at-risk populations</a:t>
            </a:r>
          </a:p>
          <a:p>
            <a:r>
              <a:rPr lang="en-US" dirty="0"/>
              <a:t>For re-opening efforts:</a:t>
            </a:r>
          </a:p>
          <a:p>
            <a:r>
              <a:rPr lang="en-US" dirty="0"/>
              <a:t>Making sure they stay home </a:t>
            </a:r>
          </a:p>
          <a:p>
            <a:pPr marL="0" indent="0">
              <a:buNone/>
            </a:pPr>
            <a:r>
              <a:rPr lang="en-US" dirty="0"/>
              <a:t>    OR</a:t>
            </a:r>
          </a:p>
          <a:p>
            <a:r>
              <a:rPr lang="en-US" dirty="0"/>
              <a:t>If employed being considered by the government to pick up their salary until a vaccine is made available to them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Applications of such models:</a:t>
            </a:r>
          </a:p>
          <a:p>
            <a:r>
              <a:rPr lang="en-US" dirty="0"/>
              <a:t>Re-opening efforts in the US and around the world</a:t>
            </a:r>
          </a:p>
          <a:p>
            <a:r>
              <a:rPr lang="en-US" dirty="0"/>
              <a:t>If a vaccine is made available prioritizing the at-risk population for early reception of the vaccine</a:t>
            </a:r>
          </a:p>
          <a:p>
            <a:r>
              <a:rPr lang="en-US" dirty="0"/>
              <a:t>More accurate estimates of mortality and burden of disease in other prediction models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2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0" y="929390"/>
            <a:ext cx="7144472" cy="80946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Clinical Data Source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09666" y="2278504"/>
            <a:ext cx="8634334" cy="3785017"/>
          </a:xfrm>
        </p:spPr>
        <p:txBody>
          <a:bodyPr anchor="t">
            <a:normAutofit/>
          </a:bodyPr>
          <a:lstStyle/>
          <a:p>
            <a:r>
              <a:rPr lang="en-US" dirty="0"/>
              <a:t>Synthetic data created based on a real sample</a:t>
            </a:r>
          </a:p>
          <a:p>
            <a:r>
              <a:rPr lang="en-US" dirty="0"/>
              <a:t>Number of patients over 370,000    </a:t>
            </a:r>
          </a:p>
          <a:p>
            <a:r>
              <a:rPr lang="en-US" dirty="0"/>
              <a:t>Cohort: Pts tested positive with Covid-19 in the US</a:t>
            </a:r>
          </a:p>
          <a:p>
            <a:r>
              <a:rPr lang="en-US" dirty="0"/>
              <a:t>Variables: over 250 variables including demographics and health conditions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10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0" y="524655"/>
            <a:ext cx="7879830" cy="809469"/>
          </a:xfrm>
        </p:spPr>
        <p:txBody>
          <a:bodyPr>
            <a:normAutofit/>
          </a:bodyPr>
          <a:lstStyle/>
          <a:p>
            <a:r>
              <a:rPr lang="en-US" sz="2400" dirty="0"/>
              <a:t>Analytic approach step-by-step guide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997A8A-D555-4C3A-B677-6765004BA594}"/>
              </a:ext>
            </a:extLst>
          </p:cNvPr>
          <p:cNvSpPr/>
          <p:nvPr/>
        </p:nvSpPr>
        <p:spPr bwMode="auto">
          <a:xfrm>
            <a:off x="51033" y="1990592"/>
            <a:ext cx="2438400" cy="9539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2000" b="1" dirty="0">
                <a:solidFill>
                  <a:schemeClr val="tx1">
                    <a:lumMod val="10000"/>
                  </a:schemeClr>
                </a:solidFill>
              </a:rPr>
              <a:t>Create analytic file out of the clinical data</a:t>
            </a:r>
          </a:p>
        </p:txBody>
      </p:sp>
      <p:sp>
        <p:nvSpPr>
          <p:cNvPr id="7" name="Right Arrow 14">
            <a:extLst>
              <a:ext uri="{FF2B5EF4-FFF2-40B4-BE49-F238E27FC236}">
                <a16:creationId xmlns:a16="http://schemas.microsoft.com/office/drawing/2014/main" id="{5F047B16-22F6-49F4-AC1F-A4F124E18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099650"/>
            <a:ext cx="457200" cy="76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73BD88-EB42-42E3-865E-909E45FBCEFD}"/>
              </a:ext>
            </a:extLst>
          </p:cNvPr>
          <p:cNvSpPr/>
          <p:nvPr/>
        </p:nvSpPr>
        <p:spPr bwMode="auto">
          <a:xfrm>
            <a:off x="3011939" y="1796058"/>
            <a:ext cx="2667000" cy="13780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2000" b="1" dirty="0">
                <a:solidFill>
                  <a:schemeClr val="tx1">
                    <a:lumMod val="10000"/>
                  </a:schemeClr>
                </a:solidFill>
              </a:rPr>
              <a:t>Run your predictive analytics (AI based or for Heller Logistic models)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1" name="Right Arrow 16">
            <a:extLst>
              <a:ext uri="{FF2B5EF4-FFF2-40B4-BE49-F238E27FC236}">
                <a16:creationId xmlns:a16="http://schemas.microsoft.com/office/drawing/2014/main" id="{9D79EA49-4EE1-48E7-8A2E-1C47817C5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5078" y="2098062"/>
            <a:ext cx="457200" cy="76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C1E5C-40FF-4732-AE6D-766DC11B58A7}"/>
              </a:ext>
            </a:extLst>
          </p:cNvPr>
          <p:cNvSpPr/>
          <p:nvPr/>
        </p:nvSpPr>
        <p:spPr bwMode="auto">
          <a:xfrm>
            <a:off x="6218339" y="1998982"/>
            <a:ext cx="2362200" cy="9539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2000" b="1" dirty="0">
                <a:solidFill>
                  <a:schemeClr val="tx1">
                    <a:lumMod val="10000"/>
                  </a:schemeClr>
                </a:solidFill>
              </a:rPr>
              <a:t>Digest and make sense of your model results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8CD29F-5424-40B0-8488-74BC24EFBC59}"/>
              </a:ext>
            </a:extLst>
          </p:cNvPr>
          <p:cNvSpPr/>
          <p:nvPr/>
        </p:nvSpPr>
        <p:spPr bwMode="auto">
          <a:xfrm>
            <a:off x="94376" y="3879515"/>
            <a:ext cx="2438400" cy="9539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2000" b="1" dirty="0">
                <a:solidFill>
                  <a:schemeClr val="tx1">
                    <a:lumMod val="10000"/>
                  </a:schemeClr>
                </a:solidFill>
              </a:rPr>
              <a:t>Use text mining methods to visualize your findings</a:t>
            </a:r>
          </a:p>
        </p:txBody>
      </p:sp>
      <p:sp>
        <p:nvSpPr>
          <p:cNvPr id="14" name="Right Arrow 14">
            <a:extLst>
              <a:ext uri="{FF2B5EF4-FFF2-40B4-BE49-F238E27FC236}">
                <a16:creationId xmlns:a16="http://schemas.microsoft.com/office/drawing/2014/main" id="{8F5A0BF5-07EB-4024-806F-6F12214D6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2776" y="3879516"/>
            <a:ext cx="457200" cy="76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ACFB28-AA48-48B8-B165-74272CB25749}"/>
              </a:ext>
            </a:extLst>
          </p:cNvPr>
          <p:cNvSpPr/>
          <p:nvPr/>
        </p:nvSpPr>
        <p:spPr bwMode="auto">
          <a:xfrm>
            <a:off x="3021726" y="3617868"/>
            <a:ext cx="3124200" cy="1298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2000" b="1" dirty="0">
                <a:solidFill>
                  <a:schemeClr val="tx1">
                    <a:lumMod val="10000"/>
                  </a:schemeClr>
                </a:solidFill>
              </a:rPr>
              <a:t>Measure efficiency of your model by creating false/true positive/negative quadrant</a:t>
            </a:r>
          </a:p>
        </p:txBody>
      </p:sp>
      <p:sp>
        <p:nvSpPr>
          <p:cNvPr id="16" name="Right Arrow 16">
            <a:extLst>
              <a:ext uri="{FF2B5EF4-FFF2-40B4-BE49-F238E27FC236}">
                <a16:creationId xmlns:a16="http://schemas.microsoft.com/office/drawing/2014/main" id="{BBEFC1C9-5896-4CBD-9715-F1BB504E8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926" y="3844372"/>
            <a:ext cx="457200" cy="76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 b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32B787-8299-41CE-B578-7F2D8797D297}"/>
              </a:ext>
            </a:extLst>
          </p:cNvPr>
          <p:cNvSpPr/>
          <p:nvPr/>
        </p:nvSpPr>
        <p:spPr bwMode="auto">
          <a:xfrm>
            <a:off x="6647576" y="3770459"/>
            <a:ext cx="2362200" cy="9539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>
                    <a:lumMod val="10000"/>
                  </a:schemeClr>
                </a:solidFill>
              </a:rPr>
              <a:t>Executive Summary slide deck &amp; a Technical Report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8" name="Right Arrow 16">
            <a:extLst>
              <a:ext uri="{FF2B5EF4-FFF2-40B4-BE49-F238E27FC236}">
                <a16:creationId xmlns:a16="http://schemas.microsoft.com/office/drawing/2014/main" id="{49D66B06-C05A-4E9D-86E8-1334BD0DE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7459" y="2099460"/>
            <a:ext cx="457200" cy="76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29002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0" y="524655"/>
            <a:ext cx="7879830" cy="809469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Use the best of text mining and other techniques to make sense of the vast amount of the predictors/features you get from your model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67E1E-D105-4F85-8106-7432AFE9C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1881187"/>
            <a:ext cx="6572250" cy="3095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33BC2C-D861-4CBF-848F-897379BDE328}"/>
              </a:ext>
            </a:extLst>
          </p:cNvPr>
          <p:cNvSpPr txBox="1"/>
          <p:nvPr/>
        </p:nvSpPr>
        <p:spPr>
          <a:xfrm>
            <a:off x="838899" y="5301842"/>
            <a:ext cx="746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 for the graphics: https://www.nutraceuticalsworld.com/blog/blogs-and-guest-articles/2018-12-03/text-mining-a-tool-to-analyze-consumer-health-questions/</a:t>
            </a:r>
          </a:p>
        </p:txBody>
      </p:sp>
    </p:spTree>
    <p:extLst>
      <p:ext uri="{BB962C8B-B14F-4D97-AF65-F5344CB8AC3E}">
        <p14:creationId xmlns:p14="http://schemas.microsoft.com/office/powerpoint/2010/main" val="129002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0" y="524655"/>
            <a:ext cx="7879830" cy="809469"/>
          </a:xfrm>
        </p:spPr>
        <p:txBody>
          <a:bodyPr>
            <a:noAutofit/>
          </a:bodyPr>
          <a:lstStyle/>
          <a:p>
            <a:r>
              <a:rPr lang="en-US" sz="2400" dirty="0"/>
              <a:t>Predictive Analytics: Testing and Error Metrics and Performance Measurement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D33A40-693B-4D67-8D50-CF9B6FA4CA80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6128" y="1979802"/>
            <a:ext cx="5872293" cy="3263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52C0CB-59CF-4E24-9379-D3962541DE60}"/>
              </a:ext>
            </a:extLst>
          </p:cNvPr>
          <p:cNvSpPr txBox="1"/>
          <p:nvPr/>
        </p:nvSpPr>
        <p:spPr>
          <a:xfrm>
            <a:off x="981511" y="5722843"/>
            <a:ext cx="3498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>
                <a:hlinkClick r:id="rId4"/>
              </a:rPr>
              <a:t>Source: https://www.youtube.com/watch?v=aDW44NPhNw0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696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BD0A-EB2A-45A6-AE75-D5D6EDDC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134"/>
            <a:ext cx="6781800" cy="618688"/>
          </a:xfrm>
        </p:spPr>
        <p:txBody>
          <a:bodyPr>
            <a:normAutofit/>
          </a:bodyPr>
          <a:lstStyle/>
          <a:p>
            <a:r>
              <a:rPr lang="en-US" sz="2400" dirty="0"/>
              <a:t>Cross Validation with other scientific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03FAF-9F00-4FCA-93B5-23529FE8A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85900"/>
            <a:ext cx="7543800" cy="3886200"/>
          </a:xfrm>
        </p:spPr>
        <p:txBody>
          <a:bodyPr/>
          <a:lstStyle/>
          <a:p>
            <a:r>
              <a:rPr lang="en-US" dirty="0"/>
              <a:t>Examine your results against that of the CDC and others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https://www.cdc.gov/coronavirus/2019-ncov/need-extra-precautions/people-at-higher-risk.html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68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339</Words>
  <Application>Microsoft Office PowerPoint</Application>
  <PresentationFormat>On-screen Show (4:3)</PresentationFormat>
  <Paragraphs>42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Impact</vt:lpstr>
      <vt:lpstr>Times New Roman</vt:lpstr>
      <vt:lpstr>Newsprint</vt:lpstr>
      <vt:lpstr>PowerPoint Presentation</vt:lpstr>
      <vt:lpstr>AI-Opening Case Study  Artificial Intelligence Supporting Economic Re-Opening Efforts: A Case Study Using Predictive Analytics for Risk Profiling of Covid-19 Patients</vt:lpstr>
      <vt:lpstr>Why are the predictive analytics models are so important?</vt:lpstr>
      <vt:lpstr>Clinical Data Source</vt:lpstr>
      <vt:lpstr>Analytic approach step-by-step guide</vt:lpstr>
      <vt:lpstr>Use the best of text mining and other techniques to make sense of the vast amount of the predictors/features you get from your model </vt:lpstr>
      <vt:lpstr>Predictive Analytics: Testing and Error Metrics and Performance Measurement</vt:lpstr>
      <vt:lpstr>Cross Validation with other scientific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PCUser</dc:creator>
  <cp:lastModifiedBy>PCUser</cp:lastModifiedBy>
  <cp:revision>6</cp:revision>
  <dcterms:created xsi:type="dcterms:W3CDTF">2020-04-22T17:24:58Z</dcterms:created>
  <dcterms:modified xsi:type="dcterms:W3CDTF">2020-04-22T17:59:56Z</dcterms:modified>
</cp:coreProperties>
</file>