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40">
          <p15:clr>
            <a:srgbClr val="A4A3A4"/>
          </p15:clr>
        </p15:guide>
        <p15:guide id="2" orient="horz" pos="2688">
          <p15:clr>
            <a:srgbClr val="A4A3A4"/>
          </p15:clr>
        </p15:guide>
        <p15:guide id="3" pos="3840">
          <p15:clr>
            <a:srgbClr val="A4A3A4"/>
          </p15:clr>
        </p15:guide>
      </p15:sldGuideLst>
    </p:ext>
    <p:ext uri="http://customooxmlschemas.google.com/">
      <go:slidesCustomData xmlns:go="http://customooxmlschemas.google.com/" r:id="rId33" roundtripDataSignature="AMtx7mjbLHDdcI09av7vLG741A3sl4UT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ADE2213-C8D8-404B-91A8-EC3BB7CEEE7E}">
  <a:tblStyle styleId="{BADE2213-C8D8-404B-91A8-EC3BB7CEEE7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440" orient="horz"/>
        <p:guide pos="268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customschemas.google.com/relationships/presentationmetadata" Target="meta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90cf770a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90cf770a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890cf770a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90cf770a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90cf770a8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890cf770a8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90cf770a8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90cf770a8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890cf770a8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90cf770a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90cf770a8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890cf770a8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90cf770a8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90cf770a8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890cf770a8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90cf770a8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90cf770a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0cf770a8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90cf770a8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90cf770a8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0cf770a8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solidFill>
          <a:srgbClr val="003777"/>
        </a:solidFill>
      </p:bgPr>
    </p:bg>
    <p:spTree>
      <p:nvGrpSpPr>
        <p:cNvPr id="11" name="Shape 11"/>
        <p:cNvGrpSpPr/>
        <p:nvPr/>
      </p:nvGrpSpPr>
      <p:grpSpPr>
        <a:xfrm>
          <a:off x="0" y="0"/>
          <a:ext cx="0" cy="0"/>
          <a:chOff x="0" y="0"/>
          <a:chExt cx="0" cy="0"/>
        </a:xfrm>
      </p:grpSpPr>
      <p:cxnSp>
        <p:nvCxnSpPr>
          <p:cNvPr id="12" name="Google Shape;12;p20"/>
          <p:cNvCxnSpPr/>
          <p:nvPr/>
        </p:nvCxnSpPr>
        <p:spPr>
          <a:xfrm>
            <a:off x="2438400" y="3581400"/>
            <a:ext cx="7315200" cy="0"/>
          </a:xfrm>
          <a:prstGeom prst="straightConnector1">
            <a:avLst/>
          </a:prstGeom>
          <a:noFill/>
          <a:ln cap="flat" cmpd="sng" w="9525">
            <a:solidFill>
              <a:schemeClr val="lt1"/>
            </a:solidFill>
            <a:prstDash val="solid"/>
            <a:miter lim="800000"/>
            <a:headEnd len="sm" w="sm" type="none"/>
            <a:tailEnd len="sm" w="sm" type="none"/>
          </a:ln>
        </p:spPr>
      </p:cxnSp>
      <p:sp>
        <p:nvSpPr>
          <p:cNvPr id="13" name="Google Shape;13;p20"/>
          <p:cNvSpPr txBox="1"/>
          <p:nvPr>
            <p:ph type="title"/>
          </p:nvPr>
        </p:nvSpPr>
        <p:spPr>
          <a:xfrm>
            <a:off x="2438400" y="2667001"/>
            <a:ext cx="7315200" cy="6858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0"/>
          <p:cNvSpPr txBox="1"/>
          <p:nvPr>
            <p:ph idx="1" type="body"/>
          </p:nvPr>
        </p:nvSpPr>
        <p:spPr>
          <a:xfrm>
            <a:off x="3810000" y="3962400"/>
            <a:ext cx="4572000" cy="3810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20"/>
          <p:cNvSpPr txBox="1"/>
          <p:nvPr>
            <p:ph idx="2" type="body"/>
          </p:nvPr>
        </p:nvSpPr>
        <p:spPr>
          <a:xfrm>
            <a:off x="4495800" y="4648200"/>
            <a:ext cx="3200400" cy="3048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bg>
      <p:bgPr>
        <a:blipFill>
          <a:blip r:embed="rId2">
            <a:alphaModFix/>
          </a:blip>
          <a:stretch>
            <a:fillRect/>
          </a:stretch>
        </a:blipFill>
      </p:bgPr>
    </p:bg>
    <p:spTree>
      <p:nvGrpSpPr>
        <p:cNvPr id="16" name="Shape 16"/>
        <p:cNvGrpSpPr/>
        <p:nvPr/>
      </p:nvGrpSpPr>
      <p:grpSpPr>
        <a:xfrm>
          <a:off x="0" y="0"/>
          <a:ext cx="0" cy="0"/>
          <a:chOff x="0" y="0"/>
          <a:chExt cx="0" cy="0"/>
        </a:xfrm>
      </p:grpSpPr>
      <p:cxnSp>
        <p:nvCxnSpPr>
          <p:cNvPr id="17" name="Google Shape;17;p23"/>
          <p:cNvCxnSpPr/>
          <p:nvPr/>
        </p:nvCxnSpPr>
        <p:spPr>
          <a:xfrm>
            <a:off x="2438400" y="3581400"/>
            <a:ext cx="7315200" cy="0"/>
          </a:xfrm>
          <a:prstGeom prst="straightConnector1">
            <a:avLst/>
          </a:prstGeom>
          <a:noFill/>
          <a:ln cap="flat" cmpd="sng" w="9525">
            <a:solidFill>
              <a:schemeClr val="lt1"/>
            </a:solidFill>
            <a:prstDash val="solid"/>
            <a:miter lim="800000"/>
            <a:headEnd len="sm" w="sm" type="none"/>
            <a:tailEnd len="sm" w="sm" type="none"/>
          </a:ln>
        </p:spPr>
      </p:cxnSp>
      <p:sp>
        <p:nvSpPr>
          <p:cNvPr id="18" name="Google Shape;18;p23"/>
          <p:cNvSpPr txBox="1"/>
          <p:nvPr>
            <p:ph type="title"/>
          </p:nvPr>
        </p:nvSpPr>
        <p:spPr>
          <a:xfrm>
            <a:off x="2438400" y="2667001"/>
            <a:ext cx="7315200" cy="6858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3"/>
          <p:cNvSpPr txBox="1"/>
          <p:nvPr>
            <p:ph idx="1" type="body"/>
          </p:nvPr>
        </p:nvSpPr>
        <p:spPr>
          <a:xfrm>
            <a:off x="3810000" y="3962400"/>
            <a:ext cx="4572000" cy="3810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23"/>
          <p:cNvSpPr txBox="1"/>
          <p:nvPr>
            <p:ph idx="2" type="body"/>
          </p:nvPr>
        </p:nvSpPr>
        <p:spPr>
          <a:xfrm>
            <a:off x="4495800" y="4648200"/>
            <a:ext cx="3200400" cy="3048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Custom Layout">
  <p:cSld name="6_Custom Layout">
    <p:bg>
      <p:bgPr>
        <a:blipFill>
          <a:blip r:embed="rId2">
            <a:alphaModFix/>
          </a:blip>
          <a:stretch>
            <a:fillRect/>
          </a:stretch>
        </a:blipFill>
      </p:bgPr>
    </p:bg>
    <p:spTree>
      <p:nvGrpSpPr>
        <p:cNvPr id="21" name="Shape 21"/>
        <p:cNvGrpSpPr/>
        <p:nvPr/>
      </p:nvGrpSpPr>
      <p:grpSpPr>
        <a:xfrm>
          <a:off x="0" y="0"/>
          <a:ext cx="0" cy="0"/>
          <a:chOff x="0" y="0"/>
          <a:chExt cx="0" cy="0"/>
        </a:xfrm>
      </p:grpSpPr>
      <p:cxnSp>
        <p:nvCxnSpPr>
          <p:cNvPr id="22" name="Google Shape;22;p24"/>
          <p:cNvCxnSpPr/>
          <p:nvPr/>
        </p:nvCxnSpPr>
        <p:spPr>
          <a:xfrm>
            <a:off x="2438400" y="3581400"/>
            <a:ext cx="7315200" cy="0"/>
          </a:xfrm>
          <a:prstGeom prst="straightConnector1">
            <a:avLst/>
          </a:prstGeom>
          <a:noFill/>
          <a:ln cap="flat" cmpd="sng" w="9525">
            <a:solidFill>
              <a:schemeClr val="lt1"/>
            </a:solidFill>
            <a:prstDash val="solid"/>
            <a:miter lim="800000"/>
            <a:headEnd len="sm" w="sm" type="none"/>
            <a:tailEnd len="sm" w="sm" type="none"/>
          </a:ln>
        </p:spPr>
      </p:cxnSp>
      <p:sp>
        <p:nvSpPr>
          <p:cNvPr id="23" name="Google Shape;23;p24"/>
          <p:cNvSpPr txBox="1"/>
          <p:nvPr>
            <p:ph type="title"/>
          </p:nvPr>
        </p:nvSpPr>
        <p:spPr>
          <a:xfrm>
            <a:off x="2438400" y="2667001"/>
            <a:ext cx="7315200" cy="6858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4"/>
          <p:cNvSpPr txBox="1"/>
          <p:nvPr>
            <p:ph idx="1" type="body"/>
          </p:nvPr>
        </p:nvSpPr>
        <p:spPr>
          <a:xfrm>
            <a:off x="3810000" y="3962400"/>
            <a:ext cx="4572000" cy="3810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24"/>
          <p:cNvSpPr txBox="1"/>
          <p:nvPr>
            <p:ph idx="2" type="body"/>
          </p:nvPr>
        </p:nvSpPr>
        <p:spPr>
          <a:xfrm>
            <a:off x="4495800" y="4648200"/>
            <a:ext cx="3200400" cy="3048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bg>
      <p:bgPr>
        <a:blipFill>
          <a:blip r:embed="rId2">
            <a:alphaModFix/>
          </a:blip>
          <a:stretch>
            <a:fillRect/>
          </a:stretch>
        </a:blipFill>
      </p:bgPr>
    </p:bg>
    <p:spTree>
      <p:nvGrpSpPr>
        <p:cNvPr id="26" name="Shape 26"/>
        <p:cNvGrpSpPr/>
        <p:nvPr/>
      </p:nvGrpSpPr>
      <p:grpSpPr>
        <a:xfrm>
          <a:off x="0" y="0"/>
          <a:ext cx="0" cy="0"/>
          <a:chOff x="0" y="0"/>
          <a:chExt cx="0" cy="0"/>
        </a:xfrm>
      </p:grpSpPr>
      <p:cxnSp>
        <p:nvCxnSpPr>
          <p:cNvPr id="27" name="Google Shape;27;p25"/>
          <p:cNvCxnSpPr/>
          <p:nvPr/>
        </p:nvCxnSpPr>
        <p:spPr>
          <a:xfrm>
            <a:off x="2438400" y="3581400"/>
            <a:ext cx="7315200" cy="0"/>
          </a:xfrm>
          <a:prstGeom prst="straightConnector1">
            <a:avLst/>
          </a:prstGeom>
          <a:noFill/>
          <a:ln cap="flat" cmpd="sng" w="9525">
            <a:solidFill>
              <a:schemeClr val="lt1"/>
            </a:solidFill>
            <a:prstDash val="solid"/>
            <a:miter lim="800000"/>
            <a:headEnd len="sm" w="sm" type="none"/>
            <a:tailEnd len="sm" w="sm" type="none"/>
          </a:ln>
        </p:spPr>
      </p:cxnSp>
      <p:sp>
        <p:nvSpPr>
          <p:cNvPr id="28" name="Google Shape;28;p25"/>
          <p:cNvSpPr txBox="1"/>
          <p:nvPr>
            <p:ph type="title"/>
          </p:nvPr>
        </p:nvSpPr>
        <p:spPr>
          <a:xfrm>
            <a:off x="2438400" y="2667001"/>
            <a:ext cx="7315200" cy="6858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5"/>
          <p:cNvSpPr txBox="1"/>
          <p:nvPr>
            <p:ph idx="1" type="body"/>
          </p:nvPr>
        </p:nvSpPr>
        <p:spPr>
          <a:xfrm>
            <a:off x="3810000" y="3962400"/>
            <a:ext cx="4572000" cy="3810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25"/>
          <p:cNvSpPr txBox="1"/>
          <p:nvPr>
            <p:ph idx="2" type="body"/>
          </p:nvPr>
        </p:nvSpPr>
        <p:spPr>
          <a:xfrm>
            <a:off x="4495800" y="4648200"/>
            <a:ext cx="3200400" cy="30480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1 line">
  <p:cSld name="Title Slide_1 line">
    <p:spTree>
      <p:nvGrpSpPr>
        <p:cNvPr id="35" name="Shape 35"/>
        <p:cNvGrpSpPr/>
        <p:nvPr/>
      </p:nvGrpSpPr>
      <p:grpSpPr>
        <a:xfrm>
          <a:off x="0" y="0"/>
          <a:ext cx="0" cy="0"/>
          <a:chOff x="0" y="0"/>
          <a:chExt cx="0" cy="0"/>
        </a:xfrm>
      </p:grpSpPr>
      <p:cxnSp>
        <p:nvCxnSpPr>
          <p:cNvPr id="36" name="Google Shape;36;p22"/>
          <p:cNvCxnSpPr/>
          <p:nvPr/>
        </p:nvCxnSpPr>
        <p:spPr>
          <a:xfrm>
            <a:off x="1524000" y="2057400"/>
            <a:ext cx="9144000" cy="0"/>
          </a:xfrm>
          <a:prstGeom prst="straightConnector1">
            <a:avLst/>
          </a:prstGeom>
          <a:noFill/>
          <a:ln cap="flat" cmpd="sng" w="25400">
            <a:solidFill>
              <a:srgbClr val="022E6D"/>
            </a:solidFill>
            <a:prstDash val="solid"/>
            <a:miter lim="800000"/>
            <a:headEnd len="sm" w="sm" type="none"/>
            <a:tailEnd len="sm" w="sm" type="none"/>
          </a:ln>
        </p:spPr>
      </p:cxnSp>
      <p:sp>
        <p:nvSpPr>
          <p:cNvPr id="37" name="Google Shape;37;p22"/>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3800"/>
              <a:buFont typeface="Arial"/>
              <a:buNone/>
              <a:defRPr b="0" i="0" sz="3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22"/>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22"/>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800"/>
              <a:buFont typeface="Arial"/>
              <a:buNone/>
              <a:defRPr b="0" i="0" sz="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_1 line">
  <p:cSld name="1_Title Slide_1 line">
    <p:spTree>
      <p:nvGrpSpPr>
        <p:cNvPr id="40" name="Shape 40"/>
        <p:cNvGrpSpPr/>
        <p:nvPr/>
      </p:nvGrpSpPr>
      <p:grpSpPr>
        <a:xfrm>
          <a:off x="0" y="0"/>
          <a:ext cx="0" cy="0"/>
          <a:chOff x="0" y="0"/>
          <a:chExt cx="0" cy="0"/>
        </a:xfrm>
      </p:grpSpPr>
      <p:sp>
        <p:nvSpPr>
          <p:cNvPr id="41" name="Google Shape;41;p26"/>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3800"/>
              <a:buFont typeface="Arial"/>
              <a:buNone/>
              <a:defRPr b="0" i="0" sz="3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26"/>
          <p:cNvSpPr txBox="1"/>
          <p:nvPr>
            <p:ph idx="2" type="body"/>
          </p:nvPr>
        </p:nvSpPr>
        <p:spPr>
          <a:xfrm>
            <a:off x="1524000" y="2209800"/>
            <a:ext cx="9144000" cy="38100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26"/>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800"/>
              <a:buFont typeface="Arial"/>
              <a:buNone/>
              <a:defRPr b="0" i="0" sz="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lines">
  <p:cSld name="Title_2 lines">
    <p:spTree>
      <p:nvGrpSpPr>
        <p:cNvPr id="44" name="Shape 44"/>
        <p:cNvGrpSpPr/>
        <p:nvPr/>
      </p:nvGrpSpPr>
      <p:grpSpPr>
        <a:xfrm>
          <a:off x="0" y="0"/>
          <a:ext cx="0" cy="0"/>
          <a:chOff x="0" y="0"/>
          <a:chExt cx="0" cy="0"/>
        </a:xfrm>
      </p:grpSpPr>
      <p:sp>
        <p:nvSpPr>
          <p:cNvPr id="45" name="Google Shape;45;p27"/>
          <p:cNvSpPr txBox="1"/>
          <p:nvPr>
            <p:ph idx="1" type="body"/>
          </p:nvPr>
        </p:nvSpPr>
        <p:spPr>
          <a:xfrm>
            <a:off x="228600" y="6553200"/>
            <a:ext cx="5029200" cy="228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800"/>
              <a:buFont typeface="Arial"/>
              <a:buNone/>
              <a:defRPr b="0" i="0" sz="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46" name="Google Shape;46;p27"/>
          <p:cNvCxnSpPr/>
          <p:nvPr/>
        </p:nvCxnSpPr>
        <p:spPr>
          <a:xfrm>
            <a:off x="1524000" y="2590800"/>
            <a:ext cx="9144000" cy="0"/>
          </a:xfrm>
          <a:prstGeom prst="straightConnector1">
            <a:avLst/>
          </a:prstGeom>
          <a:noFill/>
          <a:ln cap="flat" cmpd="sng" w="25400">
            <a:solidFill>
              <a:srgbClr val="022E6D"/>
            </a:solidFill>
            <a:prstDash val="solid"/>
            <a:miter lim="800000"/>
            <a:headEnd len="sm" w="sm" type="none"/>
            <a:tailEnd len="sm" w="sm" type="none"/>
          </a:ln>
        </p:spPr>
      </p:cxnSp>
      <p:sp>
        <p:nvSpPr>
          <p:cNvPr id="47" name="Google Shape;47;p27"/>
          <p:cNvSpPr txBox="1"/>
          <p:nvPr>
            <p:ph idx="2" type="body"/>
          </p:nvPr>
        </p:nvSpPr>
        <p:spPr>
          <a:xfrm>
            <a:off x="1524000" y="1371600"/>
            <a:ext cx="9144000" cy="11430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3800"/>
              <a:buFont typeface="Arial"/>
              <a:buNone/>
              <a:defRPr b="0" i="0" sz="3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27"/>
          <p:cNvSpPr txBox="1"/>
          <p:nvPr>
            <p:ph idx="3" type="body"/>
          </p:nvPr>
        </p:nvSpPr>
        <p:spPr>
          <a:xfrm>
            <a:off x="1524000" y="2819400"/>
            <a:ext cx="9144000" cy="35814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_2 lines">
  <p:cSld name="1_Title_2 lines">
    <p:spTree>
      <p:nvGrpSpPr>
        <p:cNvPr id="49" name="Shape 49"/>
        <p:cNvGrpSpPr/>
        <p:nvPr/>
      </p:nvGrpSpPr>
      <p:grpSpPr>
        <a:xfrm>
          <a:off x="0" y="0"/>
          <a:ext cx="0" cy="0"/>
          <a:chOff x="0" y="0"/>
          <a:chExt cx="0" cy="0"/>
        </a:xfrm>
      </p:grpSpPr>
      <p:sp>
        <p:nvSpPr>
          <p:cNvPr id="50" name="Google Shape;50;p28"/>
          <p:cNvSpPr txBox="1"/>
          <p:nvPr>
            <p:ph idx="1" type="body"/>
          </p:nvPr>
        </p:nvSpPr>
        <p:spPr>
          <a:xfrm>
            <a:off x="228600" y="6553200"/>
            <a:ext cx="5029200" cy="228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800"/>
              <a:buFont typeface="Arial"/>
              <a:buNone/>
              <a:defRPr b="0" i="0" sz="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28"/>
          <p:cNvSpPr txBox="1"/>
          <p:nvPr>
            <p:ph idx="2" type="body"/>
          </p:nvPr>
        </p:nvSpPr>
        <p:spPr>
          <a:xfrm>
            <a:off x="1524000" y="1371600"/>
            <a:ext cx="9144000" cy="11430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03777"/>
              </a:buClr>
              <a:buSzPts val="3800"/>
              <a:buFont typeface="Arial"/>
              <a:buNone/>
              <a:defRPr b="0" i="0" sz="3800" u="none" cap="none" strike="noStrike">
                <a:solidFill>
                  <a:srgbClr val="003777"/>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28"/>
          <p:cNvSpPr txBox="1"/>
          <p:nvPr>
            <p:ph idx="3" type="body"/>
          </p:nvPr>
        </p:nvSpPr>
        <p:spPr>
          <a:xfrm>
            <a:off x="1524000" y="2667000"/>
            <a:ext cx="9144000" cy="35814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2">
            <a:alphaModFix/>
          </a:blip>
          <a:srcRect b="0" l="0" r="0" t="0"/>
          <a:stretch/>
        </p:blipFill>
        <p:spPr>
          <a:xfrm>
            <a:off x="457200" y="457200"/>
            <a:ext cx="2971800" cy="4798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 name="Shape 31"/>
        <p:cNvGrpSpPr/>
        <p:nvPr/>
      </p:nvGrpSpPr>
      <p:grpSpPr>
        <a:xfrm>
          <a:off x="0" y="0"/>
          <a:ext cx="0" cy="0"/>
          <a:chOff x="0" y="0"/>
          <a:chExt cx="0" cy="0"/>
        </a:xfrm>
      </p:grpSpPr>
      <p:sp>
        <p:nvSpPr>
          <p:cNvPr id="32" name="Google Shape;32;p21"/>
          <p:cNvSpPr/>
          <p:nvPr/>
        </p:nvSpPr>
        <p:spPr>
          <a:xfrm>
            <a:off x="0" y="0"/>
            <a:ext cx="12192000" cy="977462"/>
          </a:xfrm>
          <a:prstGeom prst="rect">
            <a:avLst/>
          </a:prstGeom>
          <a:solidFill>
            <a:srgbClr val="003777"/>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21"/>
          <p:cNvSpPr txBox="1"/>
          <p:nvPr/>
        </p:nvSpPr>
        <p:spPr>
          <a:xfrm>
            <a:off x="10134600" y="6553200"/>
            <a:ext cx="1823888" cy="1524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800" u="none" cap="none" strike="noStrike">
                <a:solidFill>
                  <a:schemeClr val="dk2"/>
                </a:solidFill>
                <a:latin typeface="Arial"/>
                <a:ea typeface="Arial"/>
                <a:cs typeface="Arial"/>
                <a:sym typeface="Arial"/>
              </a:rPr>
              <a:t>‹#›</a:t>
            </a:fld>
            <a:endParaRPr b="0" i="0" sz="800" u="none" cap="none" strike="noStrike">
              <a:solidFill>
                <a:schemeClr val="dk2"/>
              </a:solidFill>
              <a:latin typeface="Arial"/>
              <a:ea typeface="Arial"/>
              <a:cs typeface="Arial"/>
              <a:sym typeface="Arial"/>
            </a:endParaRPr>
          </a:p>
        </p:txBody>
      </p:sp>
      <p:pic>
        <p:nvPicPr>
          <p:cNvPr id="34" name="Google Shape;34;p21"/>
          <p:cNvPicPr preferRelativeResize="0"/>
          <p:nvPr/>
        </p:nvPicPr>
        <p:blipFill rotWithShape="1">
          <a:blip r:embed="rId1">
            <a:alphaModFix/>
          </a:blip>
          <a:srcRect b="0" l="0" r="0" t="0"/>
          <a:stretch/>
        </p:blipFill>
        <p:spPr>
          <a:xfrm>
            <a:off x="304800" y="304800"/>
            <a:ext cx="2603082" cy="42029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64">
          <p15:clr>
            <a:srgbClr val="F26B43"/>
          </p15:clr>
        </p15:guide>
        <p15:guide id="2" pos="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1.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1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
          <p:cNvSpPr txBox="1"/>
          <p:nvPr>
            <p:ph type="title"/>
          </p:nvPr>
        </p:nvSpPr>
        <p:spPr>
          <a:xfrm>
            <a:off x="2438400" y="2133600"/>
            <a:ext cx="7315200" cy="121920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Arial"/>
              <a:buNone/>
            </a:pPr>
            <a:r>
              <a:rPr lang="en-US" sz="3200"/>
              <a:t>NEPHRITIS RISK SCORE MODEL </a:t>
            </a:r>
            <a:br>
              <a:rPr lang="en-US" sz="3200"/>
            </a:br>
            <a:r>
              <a:rPr lang="en-US" sz="3200"/>
              <a:t>USING NHANES DATABASE</a:t>
            </a:r>
            <a:endParaRPr sz="3200"/>
          </a:p>
        </p:txBody>
      </p:sp>
      <p:sp>
        <p:nvSpPr>
          <p:cNvPr id="59" name="Google Shape;59;p1"/>
          <p:cNvSpPr txBox="1"/>
          <p:nvPr>
            <p:ph idx="2" type="body"/>
          </p:nvPr>
        </p:nvSpPr>
        <p:spPr>
          <a:xfrm>
            <a:off x="4495800" y="4648200"/>
            <a:ext cx="3200400" cy="6858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1400"/>
              <a:buFont typeface="Arial"/>
              <a:buNone/>
            </a:pPr>
            <a:r>
              <a:rPr lang="en-US"/>
              <a:t>JUNE 15,  2020</a:t>
            </a:r>
            <a:endParaRPr/>
          </a:p>
          <a:p>
            <a:pPr indent="0" lvl="0" marL="0" rtl="0" algn="ctr">
              <a:lnSpc>
                <a:spcPct val="90000"/>
              </a:lnSpc>
              <a:spcBef>
                <a:spcPts val="1000"/>
              </a:spcBef>
              <a:spcAft>
                <a:spcPts val="0"/>
              </a:spcAft>
              <a:buClr>
                <a:schemeClr val="lt1"/>
              </a:buClr>
              <a:buSzPts val="1400"/>
              <a:buFont typeface="Arial"/>
              <a:buNone/>
            </a:pPr>
            <a:r>
              <a:rPr lang="en-US"/>
              <a:t>MENGHONG HAN &amp; JEMMA RONG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0"/>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Risk Score Modeling Process</a:t>
            </a:r>
            <a:endParaRPr/>
          </a:p>
        </p:txBody>
      </p:sp>
      <p:sp>
        <p:nvSpPr>
          <p:cNvPr id="143" name="Google Shape;143;p10"/>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Basic Model: </a:t>
            </a:r>
            <a:endParaRPr/>
          </a:p>
          <a:p>
            <a:pPr indent="0" lvl="0" marL="0" rtl="0" algn="l">
              <a:lnSpc>
                <a:spcPct val="90000"/>
              </a:lnSpc>
              <a:spcBef>
                <a:spcPts val="1000"/>
              </a:spcBef>
              <a:spcAft>
                <a:spcPts val="0"/>
              </a:spcAft>
              <a:buClr>
                <a:schemeClr val="dk1"/>
              </a:buClr>
              <a:buSzPts val="1800"/>
              <a:buNone/>
            </a:pPr>
            <a:r>
              <a:rPr lang="en-US"/>
              <a:t>Logistic Regression (final output: the probability of answering “Yes” regarding “Whether Albumin creatinine ratio (mg/g) is higher than 30?”)</a:t>
            </a:r>
            <a:endParaRPr/>
          </a:p>
          <a:p>
            <a:pPr indent="0" lvl="0" marL="0" rtl="0" algn="l">
              <a:lnSpc>
                <a:spcPct val="90000"/>
              </a:lnSpc>
              <a:spcBef>
                <a:spcPts val="1000"/>
              </a:spcBef>
              <a:spcAft>
                <a:spcPts val="0"/>
              </a:spcAft>
              <a:buClr>
                <a:schemeClr val="dk1"/>
              </a:buClr>
              <a:buSzPts val="1400"/>
              <a:buNone/>
            </a:pPr>
            <a:r>
              <a:rPr lang="en-US" sz="1400"/>
              <a:t>Note: For patients whose Albumin creatinine ratio &gt; 30, they have the abnormal ACR.</a:t>
            </a:r>
            <a:endParaRPr/>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00"/>
              <a:buNone/>
            </a:pPr>
            <a:r>
              <a:t/>
            </a:r>
            <a:endParaRPr sz="100"/>
          </a:p>
          <a:p>
            <a:pPr indent="-228600" lvl="0" marL="228600" rtl="0" algn="l">
              <a:lnSpc>
                <a:spcPct val="90000"/>
              </a:lnSpc>
              <a:spcBef>
                <a:spcPts val="1000"/>
              </a:spcBef>
              <a:spcAft>
                <a:spcPts val="0"/>
              </a:spcAft>
              <a:buClr>
                <a:schemeClr val="dk1"/>
              </a:buClr>
              <a:buSzPts val="1800"/>
              <a:buChar char="•"/>
            </a:pPr>
            <a:r>
              <a:rPr lang="en-US"/>
              <a:t>Modeling Process flow:</a:t>
            </a:r>
            <a:endParaRPr/>
          </a:p>
          <a:p>
            <a:pPr indent="0" lvl="0" marL="0" rtl="0" algn="l">
              <a:lnSpc>
                <a:spcPct val="90000"/>
              </a:lnSpc>
              <a:spcBef>
                <a:spcPts val="1000"/>
              </a:spcBef>
              <a:spcAft>
                <a:spcPts val="0"/>
              </a:spcAft>
              <a:buClr>
                <a:schemeClr val="dk1"/>
              </a:buClr>
              <a:buSzPts val="1800"/>
              <a:buNone/>
            </a:pPr>
            <a:r>
              <a:rPr lang="en-US"/>
              <a:t>Input data (predictors &amp; target) 🡺 Split data (75% training &amp; 25% testing) 🡺 Use training data to get the predictive model 🡺 Use testing data to get the risk scores</a:t>
            </a:r>
            <a:endParaRPr/>
          </a:p>
          <a:p>
            <a:pPr indent="-228600" lvl="0" marL="228600" rtl="0" algn="l">
              <a:lnSpc>
                <a:spcPct val="90000"/>
              </a:lnSpc>
              <a:spcBef>
                <a:spcPts val="1000"/>
              </a:spcBef>
              <a:spcAft>
                <a:spcPts val="0"/>
              </a:spcAft>
              <a:buClr>
                <a:schemeClr val="dk1"/>
              </a:buClr>
              <a:buSzPts val="1800"/>
              <a:buChar char="•"/>
            </a:pPr>
            <a:r>
              <a:rPr lang="en-US"/>
              <a:t>Model Prediction Accuracy: </a:t>
            </a:r>
            <a:endParaRPr/>
          </a:p>
          <a:p>
            <a:pPr indent="0" lvl="0" marL="0" rtl="0" algn="l">
              <a:lnSpc>
                <a:spcPct val="90000"/>
              </a:lnSpc>
              <a:spcBef>
                <a:spcPts val="1000"/>
              </a:spcBef>
              <a:spcAft>
                <a:spcPts val="0"/>
              </a:spcAft>
              <a:buClr>
                <a:schemeClr val="dk1"/>
              </a:buClr>
              <a:buSzPts val="1800"/>
              <a:buNone/>
            </a:pPr>
            <a:r>
              <a:rPr lang="en-US"/>
              <a:t>70% (the probability of right prediction)</a:t>
            </a:r>
            <a:endParaRPr/>
          </a:p>
          <a:p>
            <a:pPr indent="-114300" lvl="0" marL="22860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a:p>
          <a:p>
            <a:pPr indent="-114300" lvl="0" marL="228600" rtl="0" algn="l">
              <a:lnSpc>
                <a:spcPct val="90000"/>
              </a:lnSpc>
              <a:spcBef>
                <a:spcPts val="1000"/>
              </a:spcBef>
              <a:spcAft>
                <a:spcPts val="0"/>
              </a:spcAft>
              <a:buClr>
                <a:schemeClr val="dk1"/>
              </a:buClr>
              <a:buSzPts val="1800"/>
              <a:buNone/>
            </a:pPr>
            <a:r>
              <a:t/>
            </a:r>
            <a:endParaRPr/>
          </a:p>
        </p:txBody>
      </p:sp>
      <p:sp>
        <p:nvSpPr>
          <p:cNvPr id="144" name="Google Shape;144;p10"/>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pic>
        <p:nvPicPr>
          <p:cNvPr id="145" name="Google Shape;145;p10"/>
          <p:cNvPicPr preferRelativeResize="0"/>
          <p:nvPr/>
        </p:nvPicPr>
        <p:blipFill rotWithShape="1">
          <a:blip r:embed="rId3">
            <a:alphaModFix/>
          </a:blip>
          <a:srcRect b="0" l="0" r="0" t="0"/>
          <a:stretch/>
        </p:blipFill>
        <p:spPr>
          <a:xfrm>
            <a:off x="1524000" y="3581400"/>
            <a:ext cx="4800600" cy="13324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1"/>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Risk Score Table (sample)</a:t>
            </a:r>
            <a:endParaRPr/>
          </a:p>
        </p:txBody>
      </p:sp>
      <p:sp>
        <p:nvSpPr>
          <p:cNvPr id="152" name="Google Shape;152;p11"/>
          <p:cNvSpPr txBox="1"/>
          <p:nvPr>
            <p:ph idx="2" type="body"/>
          </p:nvPr>
        </p:nvSpPr>
        <p:spPr>
          <a:xfrm>
            <a:off x="1524000" y="2362200"/>
            <a:ext cx="9829800" cy="3810000"/>
          </a:xfrm>
          <a:prstGeom prst="rect">
            <a:avLst/>
          </a:prstGeom>
          <a:noFill/>
          <a:ln>
            <a:noFill/>
          </a:ln>
        </p:spPr>
        <p:txBody>
          <a:bodyPr anchorCtr="0" anchor="t" bIns="0" lIns="0" spcFirstLastPara="1" rIns="0" wrap="square" tIns="0">
            <a:noAutofit/>
          </a:bodyPr>
          <a:lstStyle/>
          <a:p>
            <a:pPr indent="-114300" lvl="0" marL="228600" rtl="0" algn="l">
              <a:lnSpc>
                <a:spcPct val="90000"/>
              </a:lnSpc>
              <a:spcBef>
                <a:spcPts val="0"/>
              </a:spcBef>
              <a:spcAft>
                <a:spcPts val="0"/>
              </a:spcAft>
              <a:buClr>
                <a:schemeClr val="dk1"/>
              </a:buClr>
              <a:buSzPts val="1800"/>
              <a:buNone/>
            </a:pPr>
            <a:r>
              <a:t/>
            </a:r>
            <a:endParaRPr/>
          </a:p>
          <a:p>
            <a:pPr indent="-114300" lvl="0" marL="228600" rtl="0" algn="l">
              <a:lnSpc>
                <a:spcPct val="90000"/>
              </a:lnSpc>
              <a:spcBef>
                <a:spcPts val="1000"/>
              </a:spcBef>
              <a:spcAft>
                <a:spcPts val="0"/>
              </a:spcAft>
              <a:buClr>
                <a:schemeClr val="dk1"/>
              </a:buClr>
              <a:buSzPts val="1800"/>
              <a:buNone/>
            </a:pPr>
            <a:r>
              <a:t/>
            </a:r>
            <a:endParaRPr/>
          </a:p>
          <a:p>
            <a:pPr indent="-114300" lvl="0" marL="228600" rtl="0" algn="l">
              <a:lnSpc>
                <a:spcPct val="90000"/>
              </a:lnSpc>
              <a:spcBef>
                <a:spcPts val="1000"/>
              </a:spcBef>
              <a:spcAft>
                <a:spcPts val="0"/>
              </a:spcAft>
              <a:buClr>
                <a:schemeClr val="dk1"/>
              </a:buClr>
              <a:buSzPts val="1800"/>
              <a:buNone/>
            </a:pPr>
            <a:r>
              <a:t/>
            </a:r>
            <a:endParaRPr/>
          </a:p>
          <a:p>
            <a:pPr indent="-114300" lvl="0" marL="228600" rtl="0" algn="l">
              <a:lnSpc>
                <a:spcPct val="90000"/>
              </a:lnSpc>
              <a:spcBef>
                <a:spcPts val="1000"/>
              </a:spcBef>
              <a:spcAft>
                <a:spcPts val="0"/>
              </a:spcAft>
              <a:buClr>
                <a:schemeClr val="dk1"/>
              </a:buClr>
              <a:buSzPts val="1800"/>
              <a:buNone/>
            </a:pPr>
            <a:r>
              <a:t/>
            </a:r>
            <a:endParaRPr/>
          </a:p>
          <a:p>
            <a:pPr indent="-114300" lvl="0" marL="228600" rtl="0" algn="l">
              <a:lnSpc>
                <a:spcPct val="90000"/>
              </a:lnSpc>
              <a:spcBef>
                <a:spcPts val="1000"/>
              </a:spcBef>
              <a:spcAft>
                <a:spcPts val="0"/>
              </a:spcAft>
              <a:buClr>
                <a:schemeClr val="dk1"/>
              </a:buClr>
              <a:buSzPts val="1800"/>
              <a:buNone/>
            </a:pPr>
            <a:r>
              <a:t/>
            </a:r>
            <a:endParaRPr/>
          </a:p>
          <a:p>
            <a:pPr indent="-114300" lvl="0" marL="228600" rtl="0" algn="l">
              <a:lnSpc>
                <a:spcPct val="90000"/>
              </a:lnSpc>
              <a:spcBef>
                <a:spcPts val="1000"/>
              </a:spcBef>
              <a:spcAft>
                <a:spcPts val="0"/>
              </a:spcAft>
              <a:buClr>
                <a:schemeClr val="dk1"/>
              </a:buClr>
              <a:buSzPts val="1800"/>
              <a:buNone/>
            </a:pPr>
            <a:r>
              <a:t/>
            </a:r>
            <a:endParaRPr/>
          </a:p>
          <a:p>
            <a:pPr indent="-114300" lvl="0" marL="228600" rtl="0" algn="l">
              <a:lnSpc>
                <a:spcPct val="90000"/>
              </a:lnSpc>
              <a:spcBef>
                <a:spcPts val="10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1800"/>
              <a:buChar char="•"/>
            </a:pPr>
            <a:r>
              <a:rPr lang="en-US"/>
              <a:t>Range of risk score: 0-100</a:t>
            </a:r>
            <a:endParaRPr/>
          </a:p>
          <a:p>
            <a:pPr indent="-228600" lvl="0" marL="228600" rtl="0" algn="l">
              <a:lnSpc>
                <a:spcPct val="90000"/>
              </a:lnSpc>
              <a:spcBef>
                <a:spcPts val="1000"/>
              </a:spcBef>
              <a:spcAft>
                <a:spcPts val="0"/>
              </a:spcAft>
              <a:buClr>
                <a:schemeClr val="dk1"/>
              </a:buClr>
              <a:buSzPts val="1800"/>
              <a:buChar char="•"/>
            </a:pPr>
            <a:r>
              <a:rPr lang="en-US"/>
              <a:t>A higher risk score, a higher risk of contracting Nephritis given current physical condition.</a:t>
            </a:r>
            <a:endParaRPr/>
          </a:p>
        </p:txBody>
      </p:sp>
      <p:sp>
        <p:nvSpPr>
          <p:cNvPr id="153" name="Google Shape;153;p11"/>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graphicFrame>
        <p:nvGraphicFramePr>
          <p:cNvPr id="154" name="Google Shape;154;p11"/>
          <p:cNvGraphicFramePr/>
          <p:nvPr/>
        </p:nvGraphicFramePr>
        <p:xfrm>
          <a:off x="684553" y="2362200"/>
          <a:ext cx="3000000" cy="3000000"/>
        </p:xfrm>
        <a:graphic>
          <a:graphicData uri="http://schemas.openxmlformats.org/drawingml/2006/table">
            <a:tbl>
              <a:tblPr>
                <a:noFill/>
                <a:tableStyleId>{BADE2213-C8D8-404B-91A8-EC3BB7CEEE7E}</a:tableStyleId>
              </a:tblPr>
              <a:tblGrid>
                <a:gridCol w="113725"/>
                <a:gridCol w="448700"/>
                <a:gridCol w="253425"/>
                <a:gridCol w="660400"/>
                <a:gridCol w="660400"/>
                <a:gridCol w="660400"/>
                <a:gridCol w="660400"/>
                <a:gridCol w="660400"/>
                <a:gridCol w="660400"/>
                <a:gridCol w="660400"/>
                <a:gridCol w="660400"/>
                <a:gridCol w="660400"/>
                <a:gridCol w="660400"/>
                <a:gridCol w="660400"/>
                <a:gridCol w="660400"/>
                <a:gridCol w="660400"/>
                <a:gridCol w="660400"/>
                <a:gridCol w="761425"/>
              </a:tblGrid>
              <a:tr h="182875">
                <a:tc>
                  <a:txBody>
                    <a:bodyPr/>
                    <a:lstStyle/>
                    <a:p>
                      <a:pPr indent="0" lvl="0" marL="0" marR="0" rtl="0" algn="ctr">
                        <a:spcBef>
                          <a:spcPts val="0"/>
                        </a:spcBef>
                        <a:spcAft>
                          <a:spcPts val="0"/>
                        </a:spcAft>
                        <a:buNone/>
                      </a:pPr>
                      <a:r>
                        <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Gender</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Age</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Race: Non-Hispanic White</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Race: Non-Hispanic Black</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Race: Mexican American</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Race: Other Hispanic</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Race: Non-Hispanic Asian</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Diabetes</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High blood pressure (1 time)</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High blood pressure (2 or more times)</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Coronary heart disease</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Congestive heart failure</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Heart attack</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 of times urinate in night</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Albumin</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Creatinine</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Risk Score</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2875">
                <a:tc>
                  <a:txBody>
                    <a:bodyPr/>
                    <a:lstStyle/>
                    <a:p>
                      <a:pPr indent="0" lvl="0" marL="0" marR="0" rtl="0" algn="ctr">
                        <a:spcBef>
                          <a:spcPts val="0"/>
                        </a:spcBef>
                        <a:spcAft>
                          <a:spcPts val="0"/>
                        </a:spcAft>
                        <a:buNone/>
                      </a:pPr>
                      <a:r>
                        <a:rPr lang="en-US" sz="1050" u="none" cap="none" strike="noStrike"/>
                        <a:t>1</a:t>
                      </a:r>
                      <a:endParaRPr b="1"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80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2</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51.39</a:t>
                      </a:r>
                      <a:endParaRPr/>
                    </a:p>
                  </a:txBody>
                  <a:tcPr marT="9525" marB="0" marR="9525" marL="9525" anchor="b">
                    <a:lnT cap="flat" cmpd="sng" w="12700">
                      <a:solidFill>
                        <a:schemeClr val="dk1"/>
                      </a:solidFill>
                      <a:prstDash val="solid"/>
                      <a:round/>
                      <a:headEnd len="sm" w="sm" type="none"/>
                      <a:tailEnd len="sm" w="sm" type="none"/>
                    </a:lnT>
                  </a:tcPr>
                </a:tc>
              </a:tr>
              <a:tr h="182875">
                <a:tc>
                  <a:txBody>
                    <a:bodyPr/>
                    <a:lstStyle/>
                    <a:p>
                      <a:pPr indent="0" lvl="0" marL="0" marR="0" rtl="0" algn="ctr">
                        <a:spcBef>
                          <a:spcPts val="0"/>
                        </a:spcBef>
                        <a:spcAft>
                          <a:spcPts val="0"/>
                        </a:spcAft>
                        <a:buNone/>
                      </a:pPr>
                      <a:r>
                        <a:rPr lang="en-US" sz="1050" u="none" cap="none" strike="noStrike"/>
                        <a:t>2</a:t>
                      </a:r>
                      <a:endParaRPr b="1"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69</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46.70</a:t>
                      </a:r>
                      <a:endParaRPr/>
                    </a:p>
                  </a:txBody>
                  <a:tcPr marT="9525" marB="0" marR="9525" marL="9525" anchor="b"/>
                </a:tc>
              </a:tr>
              <a:tr h="182875">
                <a:tc>
                  <a:txBody>
                    <a:bodyPr/>
                    <a:lstStyle/>
                    <a:p>
                      <a:pPr indent="0" lvl="0" marL="0" marR="0" rtl="0" algn="ctr">
                        <a:spcBef>
                          <a:spcPts val="0"/>
                        </a:spcBef>
                        <a:spcAft>
                          <a:spcPts val="0"/>
                        </a:spcAft>
                        <a:buNone/>
                      </a:pPr>
                      <a:r>
                        <a:rPr lang="en-US" sz="1050" u="none" cap="none" strike="noStrike"/>
                        <a:t>3</a:t>
                      </a:r>
                      <a:endParaRPr b="1"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54</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34.75</a:t>
                      </a:r>
                      <a:endParaRPr/>
                    </a:p>
                  </a:txBody>
                  <a:tcPr marT="9525" marB="0" marR="9525" marL="9525" anchor="b"/>
                </a:tc>
              </a:tr>
              <a:tr h="182875">
                <a:tc>
                  <a:txBody>
                    <a:bodyPr/>
                    <a:lstStyle/>
                    <a:p>
                      <a:pPr indent="0" lvl="0" marL="0" marR="0" rtl="0" algn="ctr">
                        <a:spcBef>
                          <a:spcPts val="0"/>
                        </a:spcBef>
                        <a:spcAft>
                          <a:spcPts val="0"/>
                        </a:spcAft>
                        <a:buNone/>
                      </a:pPr>
                      <a:r>
                        <a:rPr lang="en-US" sz="1050" u="none" cap="none" strike="noStrike"/>
                        <a:t>4</a:t>
                      </a:r>
                      <a:endParaRPr b="1"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80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2</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67.32</a:t>
                      </a:r>
                      <a:endParaRPr/>
                    </a:p>
                  </a:txBody>
                  <a:tcPr marT="9525" marB="0" marR="9525" marL="9525" anchor="b"/>
                </a:tc>
              </a:tr>
              <a:tr h="182875">
                <a:tc>
                  <a:txBody>
                    <a:bodyPr/>
                    <a:lstStyle/>
                    <a:p>
                      <a:pPr indent="0" lvl="0" marL="0" marR="0" rtl="0" algn="ctr">
                        <a:spcBef>
                          <a:spcPts val="0"/>
                        </a:spcBef>
                        <a:spcAft>
                          <a:spcPts val="0"/>
                        </a:spcAft>
                        <a:buNone/>
                      </a:pPr>
                      <a:r>
                        <a:rPr lang="en-US" sz="1050" u="none" cap="none" strike="noStrike"/>
                        <a:t>5</a:t>
                      </a:r>
                      <a:endParaRPr b="1"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45</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3</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38.74</a:t>
                      </a:r>
                      <a:endParaRPr/>
                    </a:p>
                  </a:txBody>
                  <a:tcPr marT="9525" marB="0" marR="9525" marL="9525" anchor="b"/>
                </a:tc>
              </a:tr>
              <a:tr h="182875">
                <a:tc>
                  <a:txBody>
                    <a:bodyPr/>
                    <a:lstStyle/>
                    <a:p>
                      <a:pPr indent="0" lvl="0" marL="0" marR="0" rtl="0" algn="ctr">
                        <a:spcBef>
                          <a:spcPts val="0"/>
                        </a:spcBef>
                        <a:spcAft>
                          <a:spcPts val="0"/>
                        </a:spcAft>
                        <a:buNone/>
                      </a:pPr>
                      <a:r>
                        <a:rPr lang="en-US" sz="1050" u="none" cap="none" strike="noStrike"/>
                        <a:t>6</a:t>
                      </a:r>
                      <a:endParaRPr b="1"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53</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31.87</a:t>
                      </a:r>
                      <a:endParaRPr/>
                    </a:p>
                  </a:txBody>
                  <a:tcPr marT="9525" marB="0" marR="9525" marL="9525" anchor="b"/>
                </a:tc>
              </a:tr>
              <a:tr h="182875">
                <a:tc>
                  <a:txBody>
                    <a:bodyPr/>
                    <a:lstStyle/>
                    <a:p>
                      <a:pPr indent="0" lvl="0" marL="0" marR="0" rtl="0" algn="ctr">
                        <a:spcBef>
                          <a:spcPts val="0"/>
                        </a:spcBef>
                        <a:spcAft>
                          <a:spcPts val="0"/>
                        </a:spcAft>
                        <a:buNone/>
                      </a:pPr>
                      <a:r>
                        <a:rPr lang="en-US" sz="1050" u="none" cap="none" strike="noStrike"/>
                        <a:t>7</a:t>
                      </a:r>
                      <a:endParaRPr b="1"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62</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2</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44.75</a:t>
                      </a:r>
                      <a:endParaRPr/>
                    </a:p>
                  </a:txBody>
                  <a:tcPr marT="9525" marB="0" marR="9525" marL="9525" anchor="b"/>
                </a:tc>
              </a:tr>
              <a:tr h="182875">
                <a:tc>
                  <a:txBody>
                    <a:bodyPr/>
                    <a:lstStyle/>
                    <a:p>
                      <a:pPr indent="0" lvl="0" marL="0" marR="0" rtl="0" algn="ctr">
                        <a:spcBef>
                          <a:spcPts val="0"/>
                        </a:spcBef>
                        <a:spcAft>
                          <a:spcPts val="0"/>
                        </a:spcAft>
                        <a:buNone/>
                      </a:pPr>
                      <a:r>
                        <a:rPr lang="en-US" sz="1050" u="none" cap="none" strike="noStrike"/>
                        <a:t>8</a:t>
                      </a:r>
                      <a:endParaRPr b="1"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44</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42.68</a:t>
                      </a:r>
                      <a:endParaRPr/>
                    </a:p>
                  </a:txBody>
                  <a:tcPr marT="9525" marB="0" marR="9525" marL="9525" anchor="b"/>
                </a:tc>
              </a:tr>
              <a:tr h="182875">
                <a:tc>
                  <a:txBody>
                    <a:bodyPr/>
                    <a:lstStyle/>
                    <a:p>
                      <a:pPr indent="0" lvl="0" marL="0" marR="0" rtl="0" algn="ctr">
                        <a:spcBef>
                          <a:spcPts val="0"/>
                        </a:spcBef>
                        <a:spcAft>
                          <a:spcPts val="0"/>
                        </a:spcAft>
                        <a:buNone/>
                      </a:pPr>
                      <a:r>
                        <a:rPr lang="en-US" sz="1050" u="none" cap="none" strike="noStrike"/>
                        <a:t>9</a:t>
                      </a:r>
                      <a:endParaRPr b="1"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70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1</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2</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050" u="none" cap="none" strike="noStrike"/>
                        <a:t>0</a:t>
                      </a:r>
                      <a:endParaRPr b="0" i="0" sz="1050" u="none" cap="none" strike="noStrike">
                        <a:latin typeface="Arial"/>
                        <a:ea typeface="Arial"/>
                        <a:cs typeface="Arial"/>
                        <a:sym typeface="Arial"/>
                      </a:endParaRPr>
                    </a:p>
                  </a:txBody>
                  <a:tcPr marT="4475" marB="0" marR="4475" marL="447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solidFill>
                            <a:srgbClr val="000000"/>
                          </a:solidFill>
                          <a:latin typeface="Calibri"/>
                          <a:ea typeface="Calibri"/>
                          <a:cs typeface="Calibri"/>
                          <a:sym typeface="Calibri"/>
                        </a:rPr>
                        <a:t>63.70</a:t>
                      </a:r>
                      <a:endParaRPr/>
                    </a:p>
                  </a:txBody>
                  <a:tcPr marT="9525" marB="0" marR="9525" marL="9525" anchor="b">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2"/>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Feature Importance</a:t>
            </a:r>
            <a:endParaRPr/>
          </a:p>
        </p:txBody>
      </p:sp>
      <p:sp>
        <p:nvSpPr>
          <p:cNvPr id="161" name="Google Shape;161;p12"/>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Rank by the weights of predicting target variable</a:t>
            </a:r>
            <a:endParaRPr/>
          </a:p>
        </p:txBody>
      </p:sp>
      <p:sp>
        <p:nvSpPr>
          <p:cNvPr id="162" name="Google Shape;162;p12"/>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pic>
        <p:nvPicPr>
          <p:cNvPr id="163" name="Google Shape;163;p12"/>
          <p:cNvPicPr preferRelativeResize="0"/>
          <p:nvPr/>
        </p:nvPicPr>
        <p:blipFill rotWithShape="1">
          <a:blip r:embed="rId3">
            <a:alphaModFix/>
          </a:blip>
          <a:srcRect b="0" l="0" r="0" t="0"/>
          <a:stretch/>
        </p:blipFill>
        <p:spPr>
          <a:xfrm>
            <a:off x="2385490" y="2764028"/>
            <a:ext cx="7421020" cy="34081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3"/>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Result Interpretation (cont.)</a:t>
            </a:r>
            <a:endParaRPr/>
          </a:p>
          <a:p>
            <a:pPr indent="0" lvl="0" marL="0" rtl="0" algn="l">
              <a:lnSpc>
                <a:spcPct val="90000"/>
              </a:lnSpc>
              <a:spcBef>
                <a:spcPts val="1000"/>
              </a:spcBef>
              <a:spcAft>
                <a:spcPts val="0"/>
              </a:spcAft>
              <a:buClr>
                <a:srgbClr val="003777"/>
              </a:buClr>
              <a:buSzPts val="3800"/>
              <a:buFont typeface="Arial"/>
              <a:buNone/>
            </a:pPr>
            <a:r>
              <a:t/>
            </a:r>
            <a:endParaRPr/>
          </a:p>
        </p:txBody>
      </p:sp>
      <p:sp>
        <p:nvSpPr>
          <p:cNvPr id="169" name="Google Shape;169;p13"/>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Diabetes:</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According to National Institute of Diabetes and Digestive and Kidney Diseases, Diabetes is the leading cause of kidney disease. About 1 out of 4 adults with diabetes has kidney disease.</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High blood glucose, also called blood sugar, can damage the blood vessels in your kidneys. When the blood vessels are damaged, they don’t work as well. </a:t>
            </a:r>
            <a:endParaRPr/>
          </a:p>
          <a:p>
            <a:pPr indent="-228600" lvl="0" marL="342900" rtl="0" algn="l">
              <a:lnSpc>
                <a:spcPct val="90000"/>
              </a:lnSpc>
              <a:spcBef>
                <a:spcPts val="1000"/>
              </a:spcBef>
              <a:spcAft>
                <a:spcPts val="0"/>
              </a:spcAft>
              <a:buClr>
                <a:schemeClr val="dk1"/>
              </a:buClr>
              <a:buSzPts val="1800"/>
              <a:buFont typeface="Calibri"/>
              <a:buNone/>
            </a:pPr>
            <a:r>
              <a:t/>
            </a:r>
            <a:endParaRPr/>
          </a:p>
          <a:p>
            <a:pPr indent="-228600" lvl="0" marL="228600" rtl="0" algn="l">
              <a:lnSpc>
                <a:spcPct val="90000"/>
              </a:lnSpc>
              <a:spcBef>
                <a:spcPts val="1000"/>
              </a:spcBef>
              <a:spcAft>
                <a:spcPts val="0"/>
              </a:spcAft>
              <a:buClr>
                <a:schemeClr val="dk1"/>
              </a:buClr>
              <a:buSzPts val="1800"/>
              <a:buChar char="•"/>
            </a:pPr>
            <a:r>
              <a:rPr lang="en-US"/>
              <a:t>Congestive Heart Failure:</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Relatively recent research has shown that heart failure is a significant risk factor for kidney disease. When the heart is no longer pumping efficiently it becomes congested with blood, causing pressure to build up in the main vein connected to the kidneys and leading to congestion of blood in the kidneys, too. </a:t>
            </a:r>
            <a:endParaRPr/>
          </a:p>
        </p:txBody>
      </p:sp>
      <p:sp>
        <p:nvSpPr>
          <p:cNvPr id="170" name="Google Shape;170;p13"/>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4"/>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Result Interpretation (cont.)</a:t>
            </a:r>
            <a:endParaRPr/>
          </a:p>
          <a:p>
            <a:pPr indent="0" lvl="0" marL="0" rtl="0" algn="l">
              <a:lnSpc>
                <a:spcPct val="90000"/>
              </a:lnSpc>
              <a:spcBef>
                <a:spcPts val="1000"/>
              </a:spcBef>
              <a:spcAft>
                <a:spcPts val="0"/>
              </a:spcAft>
              <a:buClr>
                <a:srgbClr val="003777"/>
              </a:buClr>
              <a:buSzPts val="3800"/>
              <a:buFont typeface="Arial"/>
              <a:buNone/>
            </a:pPr>
            <a:r>
              <a:t/>
            </a:r>
            <a:endParaRPr/>
          </a:p>
        </p:txBody>
      </p:sp>
      <p:sp>
        <p:nvSpPr>
          <p:cNvPr id="176" name="Google Shape;176;p14"/>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Gender:</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Gender is an important factor considering predicting Nephritis. According to Medscape, there is a male predominance in the occurrence of nephrotic syndrome, as for chronic kidney disease in general. This male overrepresentation is also seen in paraneoplastic membranous nephropathy. But lupus nephritis affects mostly women.</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However, according to Fisher‘s exact test result, there is no significant difference between male and female in contracting Nephritis in this dataset. Main Reason: imbalanced &amp; small dataset size</a:t>
            </a:r>
            <a:endParaRPr/>
          </a:p>
          <a:p>
            <a:pPr indent="0" lvl="0" marL="0" rtl="0" algn="l">
              <a:lnSpc>
                <a:spcPct val="90000"/>
              </a:lnSpc>
              <a:spcBef>
                <a:spcPts val="10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1800"/>
              <a:buChar char="•"/>
            </a:pPr>
            <a:r>
              <a:rPr lang="en-US"/>
              <a:t>High blood pressure: </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Damaged kidneys may release too much of an enzyme called renin, which helps to control blood pressure. This increases your risk for </a:t>
            </a:r>
            <a:r>
              <a:rPr b="1" lang="en-US"/>
              <a:t>heart attack</a:t>
            </a:r>
            <a:r>
              <a:rPr lang="en-US"/>
              <a:t>, </a:t>
            </a:r>
            <a:r>
              <a:rPr b="1" lang="en-US"/>
              <a:t>congestive heart failure</a:t>
            </a:r>
            <a:r>
              <a:rPr lang="en-US"/>
              <a:t> and stroke.</a:t>
            </a:r>
            <a:endParaRPr/>
          </a:p>
        </p:txBody>
      </p:sp>
      <p:sp>
        <p:nvSpPr>
          <p:cNvPr id="177" name="Google Shape;177;p14"/>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5"/>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Result Interpretation (cont.)</a:t>
            </a:r>
            <a:endParaRPr/>
          </a:p>
          <a:p>
            <a:pPr indent="0" lvl="0" marL="0" rtl="0" algn="l">
              <a:lnSpc>
                <a:spcPct val="90000"/>
              </a:lnSpc>
              <a:spcBef>
                <a:spcPts val="1000"/>
              </a:spcBef>
              <a:spcAft>
                <a:spcPts val="0"/>
              </a:spcAft>
              <a:buClr>
                <a:srgbClr val="003777"/>
              </a:buClr>
              <a:buSzPts val="3800"/>
              <a:buFont typeface="Arial"/>
              <a:buNone/>
            </a:pPr>
            <a:r>
              <a:t/>
            </a:r>
            <a:endParaRPr/>
          </a:p>
        </p:txBody>
      </p:sp>
      <p:sp>
        <p:nvSpPr>
          <p:cNvPr id="183" name="Google Shape;183;p15"/>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Race: </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A growing number of Hispanics are diagnosed with kidney disease each year. Since 2000, the number of Hispanics with kidney failure has increased by more than 70 percent.</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Compared to non-Hispanics, Hispanics are almost 1.3 times more likely to be diagnosed with kidney failure.</a:t>
            </a:r>
            <a:endParaRPr/>
          </a:p>
          <a:p>
            <a:pPr indent="-114300" lvl="0" marL="228600" rtl="0" algn="l">
              <a:lnSpc>
                <a:spcPct val="90000"/>
              </a:lnSpc>
              <a:spcBef>
                <a:spcPts val="1000"/>
              </a:spcBef>
              <a:spcAft>
                <a:spcPts val="0"/>
              </a:spcAft>
              <a:buClr>
                <a:schemeClr val="dk1"/>
              </a:buClr>
              <a:buSzPts val="1800"/>
              <a:buNone/>
            </a:pPr>
            <a:r>
              <a:t/>
            </a:r>
            <a:endParaRPr/>
          </a:p>
        </p:txBody>
      </p:sp>
      <p:sp>
        <p:nvSpPr>
          <p:cNvPr id="184" name="Google Shape;184;p15"/>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6"/>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Things need to be further explored…</a:t>
            </a:r>
            <a:endParaRPr/>
          </a:p>
        </p:txBody>
      </p:sp>
      <p:sp>
        <p:nvSpPr>
          <p:cNvPr id="190" name="Google Shape;190;p16"/>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chemeClr val="dk1"/>
              </a:buClr>
              <a:buSzPts val="1800"/>
              <a:buFont typeface="Calibri"/>
              <a:buAutoNum type="arabicPeriod"/>
            </a:pPr>
            <a:r>
              <a:rPr lang="en-US"/>
              <a:t>How does the model perform when applied to different datasets ( such as EHR data)</a:t>
            </a:r>
            <a:endParaRPr/>
          </a:p>
          <a:p>
            <a:pPr indent="-342900" lvl="0" marL="342900" rtl="0" algn="l">
              <a:lnSpc>
                <a:spcPct val="90000"/>
              </a:lnSpc>
              <a:spcBef>
                <a:spcPts val="1000"/>
              </a:spcBef>
              <a:spcAft>
                <a:spcPts val="0"/>
              </a:spcAft>
              <a:buClr>
                <a:schemeClr val="dk1"/>
              </a:buClr>
              <a:buSzPts val="1800"/>
              <a:buFont typeface="Calibri"/>
              <a:buAutoNum type="arabicPeriod"/>
            </a:pPr>
            <a:r>
              <a:rPr lang="en-US"/>
              <a:t>How to combine feature importance with risk score? For example, for a patient, he gets the risk score of Nephritis about 70. we can tell him the important factors in our models are diabetes etc. Then, how do we know whether this patient perform good or bad in each specific factor?</a:t>
            </a:r>
            <a:endParaRPr/>
          </a:p>
          <a:p>
            <a:pPr indent="-342900" lvl="0" marL="342900" rtl="0" algn="l">
              <a:lnSpc>
                <a:spcPct val="90000"/>
              </a:lnSpc>
              <a:spcBef>
                <a:spcPts val="1000"/>
              </a:spcBef>
              <a:spcAft>
                <a:spcPts val="0"/>
              </a:spcAft>
              <a:buClr>
                <a:schemeClr val="dk1"/>
              </a:buClr>
              <a:buSzPts val="1800"/>
              <a:buFont typeface="Calibri"/>
              <a:buAutoNum type="arabicPeriod"/>
            </a:pPr>
            <a:r>
              <a:rPr lang="en-US"/>
              <a:t>Albumin creatinine ratio, which is our target variable here, needs long-term supervision. ACR is larger than 30 for 30 days is considered CKD. However, we just used one-time data. How to fix this problem and deliver more accurate result?</a:t>
            </a:r>
            <a:endParaRPr/>
          </a:p>
          <a:p>
            <a:pPr indent="-342900" lvl="0" marL="342900" rtl="0" algn="l">
              <a:lnSpc>
                <a:spcPct val="90000"/>
              </a:lnSpc>
              <a:spcBef>
                <a:spcPts val="1000"/>
              </a:spcBef>
              <a:spcAft>
                <a:spcPts val="0"/>
              </a:spcAft>
              <a:buClr>
                <a:schemeClr val="dk1"/>
              </a:buClr>
              <a:buSzPts val="1800"/>
              <a:buFont typeface="Calibri"/>
              <a:buAutoNum type="arabicPeriod"/>
            </a:pPr>
            <a:r>
              <a:rPr lang="en-US"/>
              <a:t> Model optimization. We need to keep playing with different predictive models to see which one performs the best.</a:t>
            </a:r>
            <a:endParaRPr/>
          </a:p>
          <a:p>
            <a:pPr indent="-114300" lvl="0" marL="228600" rtl="0" algn="l">
              <a:lnSpc>
                <a:spcPct val="90000"/>
              </a:lnSpc>
              <a:spcBef>
                <a:spcPts val="1000"/>
              </a:spcBef>
              <a:spcAft>
                <a:spcPts val="0"/>
              </a:spcAft>
              <a:buClr>
                <a:schemeClr val="dk1"/>
              </a:buClr>
              <a:buSzPts val="1800"/>
              <a:buNone/>
            </a:pPr>
            <a:r>
              <a:t/>
            </a:r>
            <a:endParaRPr/>
          </a:p>
        </p:txBody>
      </p:sp>
      <p:sp>
        <p:nvSpPr>
          <p:cNvPr id="191" name="Google Shape;191;p16"/>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890cf770a8_0_6"/>
          <p:cNvSpPr txBox="1"/>
          <p:nvPr>
            <p:ph idx="1" type="body"/>
          </p:nvPr>
        </p:nvSpPr>
        <p:spPr>
          <a:xfrm>
            <a:off x="1533400" y="1371600"/>
            <a:ext cx="7736100" cy="533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Possible Solution for Problem 2</a:t>
            </a:r>
            <a:endParaRPr/>
          </a:p>
        </p:txBody>
      </p:sp>
      <p:sp>
        <p:nvSpPr>
          <p:cNvPr id="198" name="Google Shape;198;g890cf770a8_0_6"/>
          <p:cNvSpPr txBox="1"/>
          <p:nvPr>
            <p:ph idx="2" type="body"/>
          </p:nvPr>
        </p:nvSpPr>
        <p:spPr>
          <a:xfrm>
            <a:off x="1524000" y="2362200"/>
            <a:ext cx="9144000" cy="38100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b="1" lang="en-US"/>
              <a:t>Problem 2 Statement:</a:t>
            </a:r>
            <a:r>
              <a:rPr lang="en-US"/>
              <a:t> </a:t>
            </a:r>
            <a:endParaRPr/>
          </a:p>
          <a:p>
            <a:pPr indent="-342900" lvl="0" marL="457200" rtl="0" algn="l">
              <a:spcBef>
                <a:spcPts val="1000"/>
              </a:spcBef>
              <a:spcAft>
                <a:spcPts val="0"/>
              </a:spcAft>
              <a:buSzPts val="1800"/>
              <a:buChar char="•"/>
            </a:pPr>
            <a:r>
              <a:rPr lang="en-US"/>
              <a:t>We can only get feature importance for the whole model, while each factor may have different impact on different individuals,  we cannot see the performance of individuals in each specific factor.</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Feature importance could vary from models, it could even be different within a model with different calculation options. We need to find a measure can are both consistent and accurate.</a:t>
            </a:r>
            <a:endParaRPr/>
          </a:p>
          <a:p>
            <a:pPr indent="0" lvl="0" marL="0" rtl="0" algn="l">
              <a:spcBef>
                <a:spcPts val="1000"/>
              </a:spcBef>
              <a:spcAft>
                <a:spcPts val="0"/>
              </a:spcAft>
              <a:buNone/>
            </a:pPr>
            <a:r>
              <a:t/>
            </a:r>
            <a:endParaRPr b="1"/>
          </a:p>
          <a:p>
            <a:pPr indent="0" lvl="0" marL="0" rtl="0" algn="l">
              <a:spcBef>
                <a:spcPts val="1000"/>
              </a:spcBef>
              <a:spcAft>
                <a:spcPts val="0"/>
              </a:spcAft>
              <a:buNone/>
            </a:pPr>
            <a:r>
              <a:rPr b="1" lang="en-US"/>
              <a:t>Solution: </a:t>
            </a:r>
            <a:endParaRPr b="1"/>
          </a:p>
          <a:p>
            <a:pPr indent="-342900" lvl="0" marL="457200" rtl="0" algn="l">
              <a:spcBef>
                <a:spcPts val="1000"/>
              </a:spcBef>
              <a:spcAft>
                <a:spcPts val="0"/>
              </a:spcAft>
              <a:buSzPts val="1800"/>
              <a:buChar char="•"/>
            </a:pPr>
            <a:r>
              <a:rPr lang="en-US"/>
              <a:t>Use “SHAP value” and show the visualization feature importance for each individual after showing the risk score.</a:t>
            </a:r>
            <a:endParaRPr/>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890cf770a8_0_12"/>
          <p:cNvSpPr txBox="1"/>
          <p:nvPr>
            <p:ph idx="1" type="body"/>
          </p:nvPr>
        </p:nvSpPr>
        <p:spPr>
          <a:xfrm>
            <a:off x="1524000" y="1371600"/>
            <a:ext cx="9144000" cy="533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SHAP: SHapley Additive exPlanation</a:t>
            </a:r>
            <a:endParaRPr/>
          </a:p>
        </p:txBody>
      </p:sp>
      <p:sp>
        <p:nvSpPr>
          <p:cNvPr id="205" name="Google Shape;205;g890cf770a8_0_12"/>
          <p:cNvSpPr txBox="1"/>
          <p:nvPr>
            <p:ph idx="2" type="body"/>
          </p:nvPr>
        </p:nvSpPr>
        <p:spPr>
          <a:xfrm>
            <a:off x="1524000" y="2362200"/>
            <a:ext cx="9144000" cy="38100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b="1" lang="en-US"/>
              <a:t>SHAP (SHapley Additive exPlanation) </a:t>
            </a:r>
            <a:r>
              <a:rPr lang="en-US"/>
              <a:t>is a game theoretic approach to explain the output of any machine learning model. The goal of SHAP is to explain the prediction for any instance xᵢ as a sum of contributions from it’s individual feature values. Individual feature values are assumed to be in a cooperative game whose payout is the prediction. In this setting, Shapley values provides a measure to fairly distribute the payout among the feature values</a:t>
            </a:r>
            <a:r>
              <a:rPr lang="en-US"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18000"/>
              </a:lnSpc>
              <a:spcBef>
                <a:spcPts val="2900"/>
              </a:spcBef>
              <a:spcAft>
                <a:spcPts val="0"/>
              </a:spcAft>
              <a:buNone/>
            </a:pPr>
            <a:r>
              <a:t/>
            </a:r>
            <a:endParaRPr/>
          </a:p>
        </p:txBody>
      </p:sp>
      <p:pic>
        <p:nvPicPr>
          <p:cNvPr id="206" name="Google Shape;206;g890cf770a8_0_12"/>
          <p:cNvPicPr preferRelativeResize="0"/>
          <p:nvPr/>
        </p:nvPicPr>
        <p:blipFill>
          <a:blip r:embed="rId3">
            <a:alphaModFix/>
          </a:blip>
          <a:stretch>
            <a:fillRect/>
          </a:stretch>
        </p:blipFill>
        <p:spPr>
          <a:xfrm>
            <a:off x="1524000" y="4050950"/>
            <a:ext cx="5181600" cy="2057400"/>
          </a:xfrm>
          <a:prstGeom prst="rect">
            <a:avLst/>
          </a:prstGeom>
          <a:noFill/>
          <a:ln>
            <a:noFill/>
          </a:ln>
        </p:spPr>
      </p:pic>
      <p:pic>
        <p:nvPicPr>
          <p:cNvPr id="207" name="Google Shape;207;g890cf770a8_0_12"/>
          <p:cNvPicPr preferRelativeResize="0"/>
          <p:nvPr/>
        </p:nvPicPr>
        <p:blipFill>
          <a:blip r:embed="rId4">
            <a:alphaModFix/>
          </a:blip>
          <a:stretch>
            <a:fillRect/>
          </a:stretch>
        </p:blipFill>
        <p:spPr>
          <a:xfrm>
            <a:off x="5448875" y="4509950"/>
            <a:ext cx="5305550" cy="64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890cf770a8_0_20"/>
          <p:cNvSpPr txBox="1"/>
          <p:nvPr>
            <p:ph idx="1" type="body"/>
          </p:nvPr>
        </p:nvSpPr>
        <p:spPr>
          <a:xfrm>
            <a:off x="1524000" y="1371600"/>
            <a:ext cx="9144000" cy="533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Visualization with heart disease dataset</a:t>
            </a:r>
            <a:endParaRPr/>
          </a:p>
        </p:txBody>
      </p:sp>
      <p:sp>
        <p:nvSpPr>
          <p:cNvPr id="214" name="Google Shape;214;g890cf770a8_0_20"/>
          <p:cNvSpPr txBox="1"/>
          <p:nvPr>
            <p:ph idx="2" type="body"/>
          </p:nvPr>
        </p:nvSpPr>
        <p:spPr>
          <a:xfrm>
            <a:off x="1524000" y="2362200"/>
            <a:ext cx="9144000" cy="38100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b="1" lang="en-US"/>
              <a:t>Model: </a:t>
            </a:r>
            <a:r>
              <a:rPr lang="en-US"/>
              <a:t>XGBtree: eXtreme Gradient Boosting Tree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Risk Score: </a:t>
            </a:r>
            <a:r>
              <a:rPr lang="en-US"/>
              <a:t>99.935020</a:t>
            </a:r>
            <a:endParaRPr/>
          </a:p>
        </p:txBody>
      </p:sp>
      <p:pic>
        <p:nvPicPr>
          <p:cNvPr id="215" name="Google Shape;215;g890cf770a8_0_20"/>
          <p:cNvPicPr preferRelativeResize="0"/>
          <p:nvPr/>
        </p:nvPicPr>
        <p:blipFill>
          <a:blip r:embed="rId3">
            <a:alphaModFix/>
          </a:blip>
          <a:stretch>
            <a:fillRect/>
          </a:stretch>
        </p:blipFill>
        <p:spPr>
          <a:xfrm>
            <a:off x="1524000" y="2838550"/>
            <a:ext cx="5318050" cy="1263300"/>
          </a:xfrm>
          <a:prstGeom prst="rect">
            <a:avLst/>
          </a:prstGeom>
          <a:noFill/>
          <a:ln>
            <a:noFill/>
          </a:ln>
        </p:spPr>
      </p:pic>
      <p:pic>
        <p:nvPicPr>
          <p:cNvPr id="216" name="Google Shape;216;g890cf770a8_0_20"/>
          <p:cNvPicPr preferRelativeResize="0"/>
          <p:nvPr/>
        </p:nvPicPr>
        <p:blipFill>
          <a:blip r:embed="rId4">
            <a:alphaModFix/>
          </a:blip>
          <a:stretch>
            <a:fillRect/>
          </a:stretch>
        </p:blipFill>
        <p:spPr>
          <a:xfrm>
            <a:off x="898150" y="4942849"/>
            <a:ext cx="10696252" cy="156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Introduction</a:t>
            </a:r>
            <a:endParaRPr/>
          </a:p>
        </p:txBody>
      </p:sp>
      <p:sp>
        <p:nvSpPr>
          <p:cNvPr id="66" name="Google Shape;66;p2"/>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Definition of Nephritis:</a:t>
            </a:r>
            <a:endParaRPr/>
          </a:p>
          <a:p>
            <a:pPr indent="0" lvl="0" marL="0" rtl="0" algn="l">
              <a:lnSpc>
                <a:spcPct val="90000"/>
              </a:lnSpc>
              <a:spcBef>
                <a:spcPts val="1000"/>
              </a:spcBef>
              <a:spcAft>
                <a:spcPts val="0"/>
              </a:spcAft>
              <a:buClr>
                <a:schemeClr val="dk1"/>
              </a:buClr>
              <a:buSzPts val="1800"/>
              <a:buNone/>
            </a:pPr>
            <a:r>
              <a:rPr lang="en-US"/>
              <a:t>Nephritis is a condition in which the nephrons, the functional units of the kidneys, become inflamed. This inflammation, which is also known as glomerulonephritis, can adversely affect kidney function.</a:t>
            </a:r>
            <a:endParaRPr/>
          </a:p>
          <a:p>
            <a:pPr indent="0" lvl="0" marL="0" rtl="0" algn="l">
              <a:lnSpc>
                <a:spcPct val="90000"/>
              </a:lnSpc>
              <a:spcBef>
                <a:spcPts val="10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1800"/>
              <a:buChar char="•"/>
            </a:pPr>
            <a:r>
              <a:rPr lang="en-US"/>
              <a:t>ICD10 Code for Chronic Nephritis: (Target Variable in the model)</a:t>
            </a:r>
            <a:endParaRPr/>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a:p>
        </p:txBody>
      </p:sp>
      <p:sp>
        <p:nvSpPr>
          <p:cNvPr id="67" name="Google Shape;67;p2"/>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pic>
        <p:nvPicPr>
          <p:cNvPr id="68" name="Google Shape;68;p2"/>
          <p:cNvPicPr preferRelativeResize="0"/>
          <p:nvPr/>
        </p:nvPicPr>
        <p:blipFill rotWithShape="1">
          <a:blip r:embed="rId3">
            <a:alphaModFix/>
          </a:blip>
          <a:srcRect b="0" l="0" r="0" t="0"/>
          <a:stretch/>
        </p:blipFill>
        <p:spPr>
          <a:xfrm>
            <a:off x="1600200" y="4267200"/>
            <a:ext cx="4985385" cy="777875"/>
          </a:xfrm>
          <a:prstGeom prst="rect">
            <a:avLst/>
          </a:prstGeom>
          <a:noFill/>
          <a:ln>
            <a:noFill/>
          </a:ln>
        </p:spPr>
      </p:pic>
      <p:pic>
        <p:nvPicPr>
          <p:cNvPr id="69" name="Google Shape;69;p2"/>
          <p:cNvPicPr preferRelativeResize="0"/>
          <p:nvPr/>
        </p:nvPicPr>
        <p:blipFill rotWithShape="1">
          <a:blip r:embed="rId4">
            <a:alphaModFix/>
          </a:blip>
          <a:srcRect b="0" l="0" r="0" t="0"/>
          <a:stretch/>
        </p:blipFill>
        <p:spPr>
          <a:xfrm>
            <a:off x="1600200" y="5045075"/>
            <a:ext cx="4114800" cy="5253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890cf770a8_0_28"/>
          <p:cNvSpPr txBox="1"/>
          <p:nvPr>
            <p:ph idx="1" type="body"/>
          </p:nvPr>
        </p:nvSpPr>
        <p:spPr>
          <a:xfrm>
            <a:off x="1524000" y="1371600"/>
            <a:ext cx="10289700" cy="533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Visualization with heart disease dataset (cont.)</a:t>
            </a:r>
            <a:endParaRPr/>
          </a:p>
        </p:txBody>
      </p:sp>
      <p:sp>
        <p:nvSpPr>
          <p:cNvPr id="223" name="Google Shape;223;g890cf770a8_0_28"/>
          <p:cNvSpPr txBox="1"/>
          <p:nvPr>
            <p:ph idx="2" type="body"/>
          </p:nvPr>
        </p:nvSpPr>
        <p:spPr>
          <a:xfrm>
            <a:off x="1524000" y="2142850"/>
            <a:ext cx="9144000" cy="38100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b="1" lang="en-US"/>
              <a:t>Risk Score: </a:t>
            </a:r>
            <a:r>
              <a:rPr lang="en-US"/>
              <a:t>98.382721</a:t>
            </a:r>
            <a:endParaRPr/>
          </a:p>
        </p:txBody>
      </p:sp>
      <p:pic>
        <p:nvPicPr>
          <p:cNvPr id="224" name="Google Shape;224;g890cf770a8_0_28"/>
          <p:cNvPicPr preferRelativeResize="0"/>
          <p:nvPr/>
        </p:nvPicPr>
        <p:blipFill rotWithShape="1">
          <a:blip r:embed="rId3">
            <a:alphaModFix/>
          </a:blip>
          <a:srcRect b="0" l="0" r="0" t="18831"/>
          <a:stretch/>
        </p:blipFill>
        <p:spPr>
          <a:xfrm>
            <a:off x="1572425" y="2638775"/>
            <a:ext cx="9635368" cy="1247425"/>
          </a:xfrm>
          <a:prstGeom prst="rect">
            <a:avLst/>
          </a:prstGeom>
          <a:noFill/>
          <a:ln>
            <a:noFill/>
          </a:ln>
        </p:spPr>
      </p:pic>
      <p:pic>
        <p:nvPicPr>
          <p:cNvPr id="225" name="Google Shape;225;g890cf770a8_0_28"/>
          <p:cNvPicPr preferRelativeResize="0"/>
          <p:nvPr/>
        </p:nvPicPr>
        <p:blipFill rotWithShape="1">
          <a:blip r:embed="rId4">
            <a:alphaModFix/>
          </a:blip>
          <a:srcRect b="11894" l="0" r="0" t="0"/>
          <a:stretch/>
        </p:blipFill>
        <p:spPr>
          <a:xfrm>
            <a:off x="1600850" y="4028900"/>
            <a:ext cx="9496374" cy="27612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890cf770a8_0_36"/>
          <p:cNvSpPr txBox="1"/>
          <p:nvPr>
            <p:ph idx="1" type="body"/>
          </p:nvPr>
        </p:nvSpPr>
        <p:spPr>
          <a:xfrm>
            <a:off x="1524000" y="1371600"/>
            <a:ext cx="9144000" cy="533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Feature Importance Summary</a:t>
            </a:r>
            <a:endParaRPr/>
          </a:p>
        </p:txBody>
      </p:sp>
      <p:sp>
        <p:nvSpPr>
          <p:cNvPr id="232" name="Google Shape;232;g890cf770a8_0_36"/>
          <p:cNvSpPr txBox="1"/>
          <p:nvPr>
            <p:ph idx="3" type="body"/>
          </p:nvPr>
        </p:nvSpPr>
        <p:spPr>
          <a:xfrm>
            <a:off x="228600" y="6553200"/>
            <a:ext cx="5029200" cy="2286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233" name="Google Shape;233;g890cf770a8_0_36"/>
          <p:cNvPicPr preferRelativeResize="0"/>
          <p:nvPr/>
        </p:nvPicPr>
        <p:blipFill>
          <a:blip r:embed="rId3">
            <a:alphaModFix/>
          </a:blip>
          <a:stretch>
            <a:fillRect/>
          </a:stretch>
        </p:blipFill>
        <p:spPr>
          <a:xfrm>
            <a:off x="2011800" y="2083925"/>
            <a:ext cx="6997851" cy="469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g890cf770a8_0_43"/>
          <p:cNvSpPr txBox="1"/>
          <p:nvPr>
            <p:ph idx="1" type="body"/>
          </p:nvPr>
        </p:nvSpPr>
        <p:spPr>
          <a:xfrm>
            <a:off x="1524000" y="1371600"/>
            <a:ext cx="9144000" cy="5334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0"/>
              </a:spcAft>
              <a:buNone/>
            </a:pPr>
            <a:r>
              <a:rPr lang="en-US"/>
              <a:t>SHAP Interaction Value Summary Plot</a:t>
            </a:r>
            <a:endParaRPr/>
          </a:p>
          <a:p>
            <a:pPr indent="0" lvl="0" marL="0" rtl="0" algn="l">
              <a:spcBef>
                <a:spcPts val="1000"/>
              </a:spcBef>
              <a:spcAft>
                <a:spcPts val="0"/>
              </a:spcAft>
              <a:buNone/>
            </a:pPr>
            <a:r>
              <a:t/>
            </a:r>
            <a:endParaRPr/>
          </a:p>
        </p:txBody>
      </p:sp>
      <p:sp>
        <p:nvSpPr>
          <p:cNvPr id="240" name="Google Shape;240;g890cf770a8_0_43"/>
          <p:cNvSpPr txBox="1"/>
          <p:nvPr>
            <p:ph idx="3" type="body"/>
          </p:nvPr>
        </p:nvSpPr>
        <p:spPr>
          <a:xfrm>
            <a:off x="228600" y="6553200"/>
            <a:ext cx="5029200" cy="2286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241" name="Google Shape;241;g890cf770a8_0_43"/>
          <p:cNvPicPr preferRelativeResize="0"/>
          <p:nvPr/>
        </p:nvPicPr>
        <p:blipFill>
          <a:blip r:embed="rId3">
            <a:alphaModFix/>
          </a:blip>
          <a:stretch>
            <a:fillRect/>
          </a:stretch>
        </p:blipFill>
        <p:spPr>
          <a:xfrm>
            <a:off x="1524000" y="2286000"/>
            <a:ext cx="7612086" cy="4457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890cf770a8_0_50"/>
          <p:cNvSpPr txBox="1"/>
          <p:nvPr>
            <p:ph idx="1" type="body"/>
          </p:nvPr>
        </p:nvSpPr>
        <p:spPr>
          <a:xfrm>
            <a:off x="1524000" y="1371600"/>
            <a:ext cx="9144000" cy="533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Model Optimation</a:t>
            </a:r>
            <a:endParaRPr/>
          </a:p>
        </p:txBody>
      </p:sp>
      <p:sp>
        <p:nvSpPr>
          <p:cNvPr id="248" name="Google Shape;248;g890cf770a8_0_50"/>
          <p:cNvSpPr txBox="1"/>
          <p:nvPr>
            <p:ph idx="2" type="body"/>
          </p:nvPr>
        </p:nvSpPr>
        <p:spPr>
          <a:xfrm>
            <a:off x="1524000" y="2362200"/>
            <a:ext cx="9144000" cy="3810000"/>
          </a:xfrm>
          <a:prstGeom prst="rect">
            <a:avLst/>
          </a:prstGeom>
        </p:spPr>
        <p:txBody>
          <a:bodyPr anchorCtr="0" anchor="t" bIns="0" lIns="0" spcFirstLastPara="1" rIns="0" wrap="square" tIns="0">
            <a:noAutofit/>
          </a:bodyPr>
          <a:lstStyle/>
          <a:p>
            <a:pPr indent="0" lvl="0" marL="0" rtl="0" algn="l">
              <a:lnSpc>
                <a:spcPct val="218181"/>
              </a:lnSpc>
              <a:spcBef>
                <a:spcPts val="1400"/>
              </a:spcBef>
              <a:spcAft>
                <a:spcPts val="0"/>
              </a:spcAft>
              <a:buNone/>
            </a:pPr>
            <a:r>
              <a:rPr lang="en-US" sz="1600">
                <a:solidFill>
                  <a:srgbClr val="292929"/>
                </a:solidFill>
                <a:highlight>
                  <a:srgbClr val="FFFFFF"/>
                </a:highlight>
                <a:latin typeface="Georgia"/>
                <a:ea typeface="Georgia"/>
                <a:cs typeface="Georgia"/>
                <a:sym typeface="Georgia"/>
              </a:rPr>
              <a:t>SHAP provides multiple explainers for different kind of models.</a:t>
            </a:r>
            <a:endParaRPr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140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TreeExplainer</a:t>
            </a:r>
            <a:endParaRPr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DeepExplainer (DEEP SHAP): Support TensorFlow and Keras models by using DeepLIFT and Shapley values.</a:t>
            </a:r>
            <a:endParaRPr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GradientExplainer: Support TensorFlow and Keras models.</a:t>
            </a:r>
            <a:endParaRPr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KernelExplainer (Kernel SHAP): Applying to any models by using LIME and Shapley values.</a:t>
            </a:r>
            <a:endParaRPr sz="16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a:p>
        </p:txBody>
      </p:sp>
      <p:sp>
        <p:nvSpPr>
          <p:cNvPr id="249" name="Google Shape;249;g890cf770a8_0_50"/>
          <p:cNvSpPr txBox="1"/>
          <p:nvPr>
            <p:ph idx="3" type="body"/>
          </p:nvPr>
        </p:nvSpPr>
        <p:spPr>
          <a:xfrm>
            <a:off x="228600" y="6553200"/>
            <a:ext cx="5029200" cy="2286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7"/>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References</a:t>
            </a:r>
            <a:endParaRPr/>
          </a:p>
        </p:txBody>
      </p:sp>
      <p:sp>
        <p:nvSpPr>
          <p:cNvPr id="255" name="Google Shape;255;p17"/>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https://www.medscape.com/answers/244631-154730/is-nephrotic-syndrome-more-common-in-males-or-females</a:t>
            </a:r>
            <a:endParaRPr/>
          </a:p>
          <a:p>
            <a:pPr indent="-228600" lvl="0" marL="228600" rtl="0" algn="l">
              <a:lnSpc>
                <a:spcPct val="90000"/>
              </a:lnSpc>
              <a:spcBef>
                <a:spcPts val="1000"/>
              </a:spcBef>
              <a:spcAft>
                <a:spcPts val="0"/>
              </a:spcAft>
              <a:buClr>
                <a:schemeClr val="dk1"/>
              </a:buClr>
              <a:buSzPts val="1800"/>
              <a:buChar char="•"/>
            </a:pPr>
            <a:r>
              <a:rPr lang="en-US"/>
              <a:t>https://www.ncbi.nlm.nih.gov/pmc/articles/PMC3587111/</a:t>
            </a:r>
            <a:endParaRPr/>
          </a:p>
          <a:p>
            <a:pPr indent="-114300" lvl="0" marL="228600" rtl="0" algn="l">
              <a:lnSpc>
                <a:spcPct val="90000"/>
              </a:lnSpc>
              <a:spcBef>
                <a:spcPts val="1000"/>
              </a:spcBef>
              <a:spcAft>
                <a:spcPts val="0"/>
              </a:spcAft>
              <a:buClr>
                <a:schemeClr val="dk1"/>
              </a:buClr>
              <a:buSzPts val="1800"/>
              <a:buNone/>
            </a:pPr>
            <a:r>
              <a:t/>
            </a:r>
            <a:endParaRPr/>
          </a:p>
        </p:txBody>
      </p:sp>
      <p:sp>
        <p:nvSpPr>
          <p:cNvPr id="256" name="Google Shape;256;p17"/>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8"/>
          <p:cNvSpPr txBox="1"/>
          <p:nvPr>
            <p:ph type="title"/>
          </p:nvPr>
        </p:nvSpPr>
        <p:spPr>
          <a:xfrm>
            <a:off x="2438400" y="2667001"/>
            <a:ext cx="7315200" cy="68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3"/>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Chronic Glomerulonephritis</a:t>
            </a:r>
            <a:endParaRPr/>
          </a:p>
          <a:p>
            <a:pPr indent="0" lvl="0" marL="0" rtl="0" algn="l">
              <a:lnSpc>
                <a:spcPct val="90000"/>
              </a:lnSpc>
              <a:spcBef>
                <a:spcPts val="1000"/>
              </a:spcBef>
              <a:spcAft>
                <a:spcPts val="0"/>
              </a:spcAft>
              <a:buClr>
                <a:srgbClr val="003777"/>
              </a:buClr>
              <a:buSzPts val="3800"/>
              <a:buFont typeface="Arial"/>
              <a:buNone/>
            </a:pPr>
            <a:r>
              <a:rPr lang="en-US"/>
              <a:t> </a:t>
            </a:r>
            <a:endParaRPr/>
          </a:p>
        </p:txBody>
      </p:sp>
      <p:sp>
        <p:nvSpPr>
          <p:cNvPr id="76" name="Google Shape;76;p3"/>
          <p:cNvSpPr txBox="1"/>
          <p:nvPr>
            <p:ph idx="2" type="body"/>
          </p:nvPr>
        </p:nvSpPr>
        <p:spPr>
          <a:xfrm>
            <a:off x="1524000" y="2362200"/>
            <a:ext cx="9144000" cy="44196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Symptoms: </a:t>
            </a:r>
            <a:endParaRPr/>
          </a:p>
          <a:p>
            <a:pPr indent="-342900" lvl="0" marL="342900" rtl="0" algn="l">
              <a:lnSpc>
                <a:spcPct val="90000"/>
              </a:lnSpc>
              <a:spcBef>
                <a:spcPts val="1000"/>
              </a:spcBef>
              <a:spcAft>
                <a:spcPts val="0"/>
              </a:spcAft>
              <a:buClr>
                <a:schemeClr val="dk1"/>
              </a:buClr>
              <a:buSzPts val="1800"/>
              <a:buFont typeface="Calibri"/>
              <a:buAutoNum type="arabicParenR"/>
            </a:pPr>
            <a:r>
              <a:rPr b="1" lang="en-US"/>
              <a:t>Blood or protein in the urine </a:t>
            </a:r>
            <a:endParaRPr/>
          </a:p>
          <a:p>
            <a:pPr indent="-342900" lvl="0" marL="342900" rtl="0" algn="l">
              <a:lnSpc>
                <a:spcPct val="90000"/>
              </a:lnSpc>
              <a:spcBef>
                <a:spcPts val="1000"/>
              </a:spcBef>
              <a:spcAft>
                <a:spcPts val="0"/>
              </a:spcAft>
              <a:buClr>
                <a:schemeClr val="dk1"/>
              </a:buClr>
              <a:buSzPts val="1800"/>
              <a:buFont typeface="Calibri"/>
              <a:buAutoNum type="arabicParenR"/>
            </a:pPr>
            <a:r>
              <a:rPr b="1" lang="en-US"/>
              <a:t>High blood pressure</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Swelling of your ankles or face (edema)</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Frequent nighttime urination Kidney Conditions</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Very bubbly or foamy urine</a:t>
            </a:r>
            <a:endParaRPr/>
          </a:p>
          <a:p>
            <a:pPr indent="-228600" lvl="0" marL="342900" rtl="0" algn="l">
              <a:lnSpc>
                <a:spcPct val="90000"/>
              </a:lnSpc>
              <a:spcBef>
                <a:spcPts val="1000"/>
              </a:spcBef>
              <a:spcAft>
                <a:spcPts val="0"/>
              </a:spcAft>
              <a:buClr>
                <a:schemeClr val="dk1"/>
              </a:buClr>
              <a:buSzPts val="1800"/>
              <a:buFont typeface="Calibri"/>
              <a:buNone/>
            </a:pPr>
            <a:r>
              <a:t/>
            </a:r>
            <a:endParaRPr/>
          </a:p>
          <a:p>
            <a:pPr indent="-228600" lvl="0" marL="228600" rtl="0" algn="l">
              <a:lnSpc>
                <a:spcPct val="90000"/>
              </a:lnSpc>
              <a:spcBef>
                <a:spcPts val="1000"/>
              </a:spcBef>
              <a:spcAft>
                <a:spcPts val="0"/>
              </a:spcAft>
              <a:buClr>
                <a:schemeClr val="dk1"/>
              </a:buClr>
              <a:buSzPts val="1800"/>
              <a:buChar char="•"/>
            </a:pPr>
            <a:r>
              <a:rPr lang="en-US"/>
              <a:t>Causes:</a:t>
            </a:r>
            <a:endParaRPr/>
          </a:p>
          <a:p>
            <a:pPr indent="-342900" lvl="0" marL="342900" rtl="0" algn="l">
              <a:lnSpc>
                <a:spcPct val="90000"/>
              </a:lnSpc>
              <a:spcBef>
                <a:spcPts val="1000"/>
              </a:spcBef>
              <a:spcAft>
                <a:spcPts val="0"/>
              </a:spcAft>
              <a:buClr>
                <a:schemeClr val="dk1"/>
              </a:buClr>
              <a:buSzPts val="1800"/>
              <a:buFont typeface="Calibri"/>
              <a:buAutoNum type="arabicParenR"/>
            </a:pPr>
            <a:r>
              <a:rPr b="1" lang="en-US"/>
              <a:t>Family history</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Young men who have hearing loss and vision loss (early signs)</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Changes in the immune system</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One acute attack of glomerulonephritis</a:t>
            </a:r>
            <a:endParaRPr/>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a:p>
        </p:txBody>
      </p:sp>
      <p:sp>
        <p:nvSpPr>
          <p:cNvPr id="77" name="Google Shape;77;p3"/>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4"/>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Chronic Glomerulonephritis (cont.)</a:t>
            </a:r>
            <a:endParaRPr/>
          </a:p>
          <a:p>
            <a:pPr indent="0" lvl="0" marL="0" rtl="0" algn="l">
              <a:lnSpc>
                <a:spcPct val="90000"/>
              </a:lnSpc>
              <a:spcBef>
                <a:spcPts val="1000"/>
              </a:spcBef>
              <a:spcAft>
                <a:spcPts val="0"/>
              </a:spcAft>
              <a:buClr>
                <a:srgbClr val="003777"/>
              </a:buClr>
              <a:buSzPts val="3800"/>
              <a:buFont typeface="Arial"/>
              <a:buNone/>
            </a:pPr>
            <a:r>
              <a:t/>
            </a:r>
            <a:endParaRPr/>
          </a:p>
        </p:txBody>
      </p:sp>
      <p:sp>
        <p:nvSpPr>
          <p:cNvPr id="83" name="Google Shape;83;p4"/>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Diagnosis:</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Blood tests: Serum </a:t>
            </a:r>
            <a:r>
              <a:rPr b="1" lang="en-US"/>
              <a:t>Creatinine</a:t>
            </a:r>
            <a:r>
              <a:rPr lang="en-US"/>
              <a:t>/ </a:t>
            </a:r>
            <a:r>
              <a:rPr b="1" lang="en-US"/>
              <a:t>Glomerular Filtration Rate</a:t>
            </a:r>
            <a:r>
              <a:rPr lang="en-US"/>
              <a:t>(GFR)/ Blood Urea Nitrogen (BUN)</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Imaging Tests: Ultrasound/ CT Scan</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Urine Tests: Urinalysis/ </a:t>
            </a:r>
            <a:r>
              <a:rPr b="1" lang="en-US"/>
              <a:t>Urine Protein</a:t>
            </a:r>
            <a:r>
              <a:rPr lang="en-US"/>
              <a:t>/ Microalbuminuria/ Creatinine Clearance </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Kidney Biopsy</a:t>
            </a:r>
            <a:endParaRPr b="1"/>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a:p>
        </p:txBody>
      </p:sp>
      <p:sp>
        <p:nvSpPr>
          <p:cNvPr id="84" name="Google Shape;84;p4"/>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5"/>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Chronic Kidney Disease (CKD)</a:t>
            </a:r>
            <a:endParaRPr/>
          </a:p>
        </p:txBody>
      </p:sp>
      <p:sp>
        <p:nvSpPr>
          <p:cNvPr id="91" name="Google Shape;91;p5"/>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The five stages of CKD are:</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Stage 1: Kidney damage with normal kidney function (estimated GFR ≥90 mL/min per 1.73 m2) and persistent (≥3 months) proteinuria.</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Stage 2: Kidney damage with mild loss of kidney function (estimated GFR 60-89 mL/min per 1.73 m2) and persistent (≥3 months) proteinuria.</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Stage 3: Mild-to-severe loss of kidney function (estimated GFR 30-59 mL/min per 1.73 m2).</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Stage 4: Severe loss of kidney function (estimated GFR 15-29 mL/min per 1.73 m2).</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Stage 5: Kidney failure requiring dialysis or transplant for survival. Also known as ESRD (estimated GFR &lt;15 mL/min per 1.73 m2).</a:t>
            </a:r>
            <a:endParaRPr/>
          </a:p>
          <a:p>
            <a:pPr indent="-228600" lvl="0" marL="228600" rtl="0" algn="l">
              <a:lnSpc>
                <a:spcPct val="90000"/>
              </a:lnSpc>
              <a:spcBef>
                <a:spcPts val="1000"/>
              </a:spcBef>
              <a:spcAft>
                <a:spcPts val="0"/>
              </a:spcAft>
              <a:buClr>
                <a:schemeClr val="dk1"/>
              </a:buClr>
              <a:buSzPts val="1800"/>
              <a:buChar char="•"/>
            </a:pPr>
            <a:r>
              <a:rPr lang="en-US"/>
              <a:t>Thoughts:</a:t>
            </a:r>
            <a:endParaRPr/>
          </a:p>
          <a:p>
            <a:pPr indent="0" lvl="0" marL="0" rtl="0" algn="l">
              <a:lnSpc>
                <a:spcPct val="90000"/>
              </a:lnSpc>
              <a:spcBef>
                <a:spcPts val="1000"/>
              </a:spcBef>
              <a:spcAft>
                <a:spcPts val="0"/>
              </a:spcAft>
              <a:buClr>
                <a:schemeClr val="dk1"/>
              </a:buClr>
              <a:buSzPts val="1800"/>
              <a:buNone/>
            </a:pPr>
            <a:r>
              <a:rPr lang="en-US"/>
              <a:t>Maybe we could try to classify CKDs in different stages and give different risk scores respectively.</a:t>
            </a:r>
            <a:endParaRPr/>
          </a:p>
        </p:txBody>
      </p:sp>
      <p:sp>
        <p:nvSpPr>
          <p:cNvPr id="92" name="Google Shape;92;p5"/>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6"/>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Chronic Kidney Disease (CKD) (cont.)</a:t>
            </a:r>
            <a:endParaRPr/>
          </a:p>
          <a:p>
            <a:pPr indent="0" lvl="0" marL="0" rtl="0" algn="l">
              <a:lnSpc>
                <a:spcPct val="90000"/>
              </a:lnSpc>
              <a:spcBef>
                <a:spcPts val="1000"/>
              </a:spcBef>
              <a:spcAft>
                <a:spcPts val="0"/>
              </a:spcAft>
              <a:buClr>
                <a:srgbClr val="003777"/>
              </a:buClr>
              <a:buSzPts val="3800"/>
              <a:buFont typeface="Arial"/>
              <a:buNone/>
            </a:pPr>
            <a:r>
              <a:rPr lang="en-US"/>
              <a:t> </a:t>
            </a:r>
            <a:endParaRPr/>
          </a:p>
        </p:txBody>
      </p:sp>
      <p:sp>
        <p:nvSpPr>
          <p:cNvPr id="99" name="Google Shape;99;p6"/>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chemeClr val="dk1"/>
              </a:buClr>
              <a:buSzPts val="1800"/>
              <a:buChar char="•"/>
            </a:pPr>
            <a:r>
              <a:rPr lang="en-US"/>
              <a:t>Causes:</a:t>
            </a:r>
            <a:endParaRPr/>
          </a:p>
          <a:p>
            <a:pPr indent="-342900" lvl="0" marL="342900" rtl="0" algn="l">
              <a:lnSpc>
                <a:spcPct val="90000"/>
              </a:lnSpc>
              <a:spcBef>
                <a:spcPts val="1000"/>
              </a:spcBef>
              <a:spcAft>
                <a:spcPts val="0"/>
              </a:spcAft>
              <a:buClr>
                <a:schemeClr val="dk1"/>
              </a:buClr>
              <a:buSzPts val="1800"/>
              <a:buFont typeface="Calibri"/>
              <a:buAutoNum type="arabicParenR"/>
            </a:pPr>
            <a:r>
              <a:rPr b="1" lang="en-US"/>
              <a:t>High blood pressure</a:t>
            </a:r>
            <a:endParaRPr/>
          </a:p>
          <a:p>
            <a:pPr indent="-342900" lvl="0" marL="342900" rtl="0" algn="l">
              <a:lnSpc>
                <a:spcPct val="90000"/>
              </a:lnSpc>
              <a:spcBef>
                <a:spcPts val="1000"/>
              </a:spcBef>
              <a:spcAft>
                <a:spcPts val="0"/>
              </a:spcAft>
              <a:buClr>
                <a:schemeClr val="dk1"/>
              </a:buClr>
              <a:buSzPts val="1800"/>
              <a:buFont typeface="Calibri"/>
              <a:buAutoNum type="arabicParenR"/>
            </a:pPr>
            <a:r>
              <a:rPr b="1" lang="en-US"/>
              <a:t>Diabetes</a:t>
            </a:r>
            <a:endParaRPr/>
          </a:p>
          <a:p>
            <a:pPr indent="-342900" lvl="0" marL="342900" rtl="0" algn="l">
              <a:lnSpc>
                <a:spcPct val="90000"/>
              </a:lnSpc>
              <a:spcBef>
                <a:spcPts val="1000"/>
              </a:spcBef>
              <a:spcAft>
                <a:spcPts val="0"/>
              </a:spcAft>
              <a:buClr>
                <a:schemeClr val="dk1"/>
              </a:buClr>
              <a:buSzPts val="1800"/>
              <a:buFont typeface="Calibri"/>
              <a:buAutoNum type="arabicParenR"/>
            </a:pPr>
            <a:r>
              <a:rPr b="1" lang="en-US"/>
              <a:t>Cardiovascular disease</a:t>
            </a:r>
            <a:endParaRPr/>
          </a:p>
          <a:p>
            <a:pPr indent="-228600" lvl="0" marL="342900" rtl="0" algn="l">
              <a:lnSpc>
                <a:spcPct val="90000"/>
              </a:lnSpc>
              <a:spcBef>
                <a:spcPts val="1000"/>
              </a:spcBef>
              <a:spcAft>
                <a:spcPts val="0"/>
              </a:spcAft>
              <a:buClr>
                <a:schemeClr val="dk1"/>
              </a:buClr>
              <a:buSzPts val="1800"/>
              <a:buFont typeface="Calibri"/>
              <a:buNone/>
            </a:pPr>
            <a:r>
              <a:t/>
            </a:r>
            <a:endParaRPr/>
          </a:p>
          <a:p>
            <a:pPr indent="-228600" lvl="0" marL="228600" rtl="0" algn="l">
              <a:lnSpc>
                <a:spcPct val="90000"/>
              </a:lnSpc>
              <a:spcBef>
                <a:spcPts val="1000"/>
              </a:spcBef>
              <a:spcAft>
                <a:spcPts val="0"/>
              </a:spcAft>
              <a:buClr>
                <a:schemeClr val="dk1"/>
              </a:buClr>
              <a:buSzPts val="1800"/>
              <a:buChar char="•"/>
            </a:pPr>
            <a:r>
              <a:rPr lang="en-US"/>
              <a:t>Symptoms:</a:t>
            </a:r>
            <a:endParaRPr/>
          </a:p>
          <a:p>
            <a:pPr indent="-342900" lvl="0" marL="342900" rtl="0" algn="l">
              <a:lnSpc>
                <a:spcPct val="90000"/>
              </a:lnSpc>
              <a:spcBef>
                <a:spcPts val="1000"/>
              </a:spcBef>
              <a:spcAft>
                <a:spcPts val="0"/>
              </a:spcAft>
              <a:buClr>
                <a:schemeClr val="dk1"/>
              </a:buClr>
              <a:buSzPts val="1800"/>
              <a:buFont typeface="Calibri"/>
              <a:buAutoNum type="arabicParenR"/>
            </a:pPr>
            <a:r>
              <a:rPr lang="en-US"/>
              <a:t>Chest pain/ Dry skin/ Itching or numbness/ Feeling tired/ Headaches/ increased or decreased urination/ loss of appetite/ muscle cramps/ nausea/ shortness of breath/ sleep problems/ trouble concentrating/ vomiting/ weight loss</a:t>
            </a:r>
            <a:endParaRPr/>
          </a:p>
          <a:p>
            <a:pPr indent="0" lvl="0" marL="0" rtl="0" algn="l">
              <a:lnSpc>
                <a:spcPct val="90000"/>
              </a:lnSpc>
              <a:spcBef>
                <a:spcPts val="1000"/>
              </a:spcBef>
              <a:spcAft>
                <a:spcPts val="0"/>
              </a:spcAft>
              <a:buClr>
                <a:schemeClr val="dk1"/>
              </a:buClr>
              <a:buSzPts val="1800"/>
              <a:buNone/>
            </a:pPr>
            <a:r>
              <a:t/>
            </a:r>
            <a:endParaRPr/>
          </a:p>
        </p:txBody>
      </p:sp>
      <p:sp>
        <p:nvSpPr>
          <p:cNvPr id="100" name="Google Shape;100;p6"/>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Variables in the NHANES Database</a:t>
            </a:r>
            <a:endParaRPr/>
          </a:p>
          <a:p>
            <a:pPr indent="0" lvl="0" marL="0" rtl="0" algn="l">
              <a:lnSpc>
                <a:spcPct val="90000"/>
              </a:lnSpc>
              <a:spcBef>
                <a:spcPts val="1000"/>
              </a:spcBef>
              <a:spcAft>
                <a:spcPts val="0"/>
              </a:spcAft>
              <a:buClr>
                <a:srgbClr val="003777"/>
              </a:buClr>
              <a:buSzPts val="3800"/>
              <a:buFont typeface="Arial"/>
              <a:buNone/>
            </a:pPr>
            <a:r>
              <a:t/>
            </a:r>
            <a:endParaRPr/>
          </a:p>
        </p:txBody>
      </p:sp>
      <p:sp>
        <p:nvSpPr>
          <p:cNvPr id="107" name="Google Shape;107;p7"/>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114300" lvl="0" marL="228600" rtl="0" algn="l">
              <a:lnSpc>
                <a:spcPct val="90000"/>
              </a:lnSpc>
              <a:spcBef>
                <a:spcPts val="0"/>
              </a:spcBef>
              <a:spcAft>
                <a:spcPts val="0"/>
              </a:spcAft>
              <a:buClr>
                <a:schemeClr val="dk1"/>
              </a:buClr>
              <a:buSzPts val="1800"/>
              <a:buNone/>
            </a:pPr>
            <a:r>
              <a:t/>
            </a:r>
            <a:endParaRPr/>
          </a:p>
        </p:txBody>
      </p:sp>
      <p:sp>
        <p:nvSpPr>
          <p:cNvPr id="108" name="Google Shape;108;p7"/>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graphicFrame>
        <p:nvGraphicFramePr>
          <p:cNvPr id="109" name="Google Shape;109;p7"/>
          <p:cNvGraphicFramePr/>
          <p:nvPr/>
        </p:nvGraphicFramePr>
        <p:xfrm>
          <a:off x="1524000" y="2108368"/>
          <a:ext cx="3000000" cy="3000000"/>
        </p:xfrm>
        <a:graphic>
          <a:graphicData uri="http://schemas.openxmlformats.org/drawingml/2006/table">
            <a:tbl>
              <a:tblPr>
                <a:noFill/>
                <a:tableStyleId>{BADE2213-C8D8-404B-91A8-EC3BB7CEEE7E}</a:tableStyleId>
              </a:tblPr>
              <a:tblGrid>
                <a:gridCol w="522650"/>
                <a:gridCol w="1306275"/>
                <a:gridCol w="1306275"/>
                <a:gridCol w="1306275"/>
                <a:gridCol w="1306275"/>
                <a:gridCol w="1306275"/>
                <a:gridCol w="2089925"/>
              </a:tblGrid>
              <a:tr h="173075">
                <a:tc>
                  <a:txBody>
                    <a:bodyPr/>
                    <a:lstStyle/>
                    <a:p>
                      <a:pPr indent="0" lvl="0" marL="0" marR="0" rtl="0" algn="ctr">
                        <a:spcBef>
                          <a:spcPts val="0"/>
                        </a:spcBef>
                        <a:spcAft>
                          <a:spcPts val="0"/>
                        </a:spcAft>
                        <a:buNone/>
                      </a:pPr>
                      <a:r>
                        <a:rPr b="1" lang="en-US" sz="1100" u="none" cap="none" strike="noStrike">
                          <a:solidFill>
                            <a:schemeClr val="dk1"/>
                          </a:solidFill>
                          <a:latin typeface="Calibri"/>
                          <a:ea typeface="Calibri"/>
                          <a:cs typeface="Calibri"/>
                          <a:sym typeface="Calibri"/>
                        </a:rPr>
                        <a:t>Number</a:t>
                      </a:r>
                      <a:endParaRPr b="1"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chemeClr val="dk1"/>
                          </a:solidFill>
                          <a:latin typeface="Calibri"/>
                          <a:ea typeface="Calibri"/>
                          <a:cs typeface="Calibri"/>
                          <a:sym typeface="Calibri"/>
                        </a:rPr>
                        <a:t>Function</a:t>
                      </a:r>
                      <a:endParaRPr b="1"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chemeClr val="dk1"/>
                          </a:solidFill>
                          <a:latin typeface="Calibri"/>
                          <a:ea typeface="Calibri"/>
                          <a:cs typeface="Calibri"/>
                          <a:sym typeface="Calibri"/>
                        </a:rPr>
                        <a:t>Variable Name</a:t>
                      </a:r>
                      <a:endParaRPr b="1"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chemeClr val="dk1"/>
                          </a:solidFill>
                          <a:latin typeface="Calibri"/>
                          <a:ea typeface="Calibri"/>
                          <a:cs typeface="Calibri"/>
                          <a:sym typeface="Calibri"/>
                        </a:rPr>
                        <a:t>Column name</a:t>
                      </a:r>
                      <a:endParaRPr b="1"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chemeClr val="dk1"/>
                          </a:solidFill>
                          <a:latin typeface="Calibri"/>
                          <a:ea typeface="Calibri"/>
                          <a:cs typeface="Calibri"/>
                          <a:sym typeface="Calibri"/>
                        </a:rPr>
                        <a:t>Type</a:t>
                      </a:r>
                      <a:endParaRPr b="1"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chemeClr val="dk1"/>
                          </a:solidFill>
                          <a:latin typeface="Calibri"/>
                          <a:ea typeface="Calibri"/>
                          <a:cs typeface="Calibri"/>
                          <a:sym typeface="Calibri"/>
                        </a:rPr>
                        <a:t>Source</a:t>
                      </a:r>
                      <a:endParaRPr b="1"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chemeClr val="dk1"/>
                          </a:solidFill>
                          <a:latin typeface="Calibri"/>
                          <a:ea typeface="Calibri"/>
                          <a:cs typeface="Calibri"/>
                          <a:sym typeface="Calibri"/>
                        </a:rPr>
                        <a:t>Description</a:t>
                      </a:r>
                      <a:endParaRPr b="1"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0100">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a:t>
                      </a:r>
                      <a:endParaRPr b="0"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1" lang="en-US" sz="1100" u="none" cap="none" strike="noStrike">
                          <a:solidFill>
                            <a:srgbClr val="FF0000"/>
                          </a:solidFill>
                          <a:latin typeface="Calibri"/>
                          <a:ea typeface="Calibri"/>
                          <a:cs typeface="Calibri"/>
                          <a:sym typeface="Calibri"/>
                        </a:rPr>
                        <a:t>Target</a:t>
                      </a:r>
                      <a:endParaRPr b="1" i="0" sz="1100" u="none" cap="none" strike="noStrike">
                        <a:solidFill>
                          <a:srgbClr val="FF0000"/>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Albumin creatinine ratio </a:t>
                      </a:r>
                      <a:endParaRPr b="0"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abnormal</a:t>
                      </a:r>
                      <a:endParaRPr b="0"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ALB_CR_I</a:t>
                      </a:r>
                      <a:endParaRPr/>
                    </a:p>
                  </a:txBody>
                  <a:tcPr marT="8125" marB="0" marR="8125" marL="8125" anchor="ctr">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Whether Albumin creatinine ratio (mg/g) is higher than 30?</a:t>
                      </a:r>
                      <a:endParaRPr b="0" i="0" sz="1100" u="none" cap="none" strike="noStrike">
                        <a:solidFill>
                          <a:schemeClr val="dk1"/>
                        </a:solidFill>
                        <a:latin typeface="Calibri"/>
                        <a:ea typeface="Calibri"/>
                        <a:cs typeface="Calibri"/>
                        <a:sym typeface="Calibri"/>
                      </a:endParaRPr>
                    </a:p>
                  </a:txBody>
                  <a:tcPr marT="8125" marB="0" marR="8125" marL="8125" anchor="ctr">
                    <a:lnT cap="flat" cmpd="sng" w="12700">
                      <a:solidFill>
                        <a:schemeClr val="dk1"/>
                      </a:solidFill>
                      <a:prstDash val="solid"/>
                      <a:round/>
                      <a:headEnd len="sm" w="sm" type="none"/>
                      <a:tailEnd len="sm" w="sm" type="none"/>
                    </a:lnT>
                  </a:tcPr>
                </a:tc>
              </a:tr>
              <a:tr h="336100">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1</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High blood pressure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BPQ020</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BPQ_I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Ever told you had high blood pressure</a:t>
                      </a:r>
                      <a:endParaRPr b="0" i="0" sz="1100" u="none" cap="none" strike="noStrike">
                        <a:solidFill>
                          <a:schemeClr val="dk1"/>
                        </a:solidFill>
                        <a:latin typeface="Calibri"/>
                        <a:ea typeface="Calibri"/>
                        <a:cs typeface="Calibri"/>
                        <a:sym typeface="Calibri"/>
                      </a:endParaRPr>
                    </a:p>
                  </a:txBody>
                  <a:tcPr marT="8125" marB="0" marR="8125" marL="8125" anchor="ctr"/>
                </a:tc>
              </a:tr>
              <a:tr h="336100">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2</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Frequent high blood pressure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BPQ030</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BPQ_I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Told had high blood pressure - 2+ times</a:t>
                      </a:r>
                      <a:endParaRPr b="0" i="0" sz="1100" u="none" cap="none" strike="noStrike">
                        <a:solidFill>
                          <a:schemeClr val="dk1"/>
                        </a:solidFill>
                        <a:latin typeface="Calibri"/>
                        <a:ea typeface="Calibri"/>
                        <a:cs typeface="Calibri"/>
                        <a:sym typeface="Calibri"/>
                      </a:endParaRPr>
                    </a:p>
                  </a:txBody>
                  <a:tcPr marT="8125" marB="0" marR="8125" marL="8125" anchor="ctr"/>
                </a:tc>
              </a:tr>
              <a:tr h="173075">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3</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Albumin</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URDUMALC</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Continuous</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ALB_CR_I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Albumin, urine (mg/L)</a:t>
                      </a:r>
                      <a:endParaRPr b="0" i="0" sz="1100" u="none" cap="none" strike="noStrike">
                        <a:solidFill>
                          <a:schemeClr val="dk1"/>
                        </a:solidFill>
                        <a:latin typeface="Calibri"/>
                        <a:ea typeface="Calibri"/>
                        <a:cs typeface="Calibri"/>
                        <a:sym typeface="Calibri"/>
                      </a:endParaRPr>
                    </a:p>
                  </a:txBody>
                  <a:tcPr marT="8125" marB="0" marR="8125" marL="8125" anchor="ctr"/>
                </a:tc>
              </a:tr>
              <a:tr h="173075">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4</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Creatinine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URDUCRLC</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Continuous</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ALB_CR_I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Creatinine, urine (mg/dL)</a:t>
                      </a:r>
                      <a:endParaRPr b="0" i="0" sz="1100" u="none" cap="none" strike="noStrike">
                        <a:solidFill>
                          <a:schemeClr val="dk1"/>
                        </a:solidFill>
                        <a:latin typeface="Calibri"/>
                        <a:ea typeface="Calibri"/>
                        <a:cs typeface="Calibri"/>
                        <a:sym typeface="Calibri"/>
                      </a:endParaRPr>
                    </a:p>
                  </a:txBody>
                  <a:tcPr marT="8125" marB="0" marR="8125" marL="8125" anchor="ctr"/>
                </a:tc>
              </a:tr>
              <a:tr h="336100">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5</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Diabetes </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DIQ010 </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DIQ_I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Doctor told you have diabetes</a:t>
                      </a:r>
                      <a:endParaRPr b="0" i="0" sz="1100" u="none" cap="none" strike="noStrike">
                        <a:solidFill>
                          <a:schemeClr val="dk1"/>
                        </a:solidFill>
                        <a:latin typeface="Calibri"/>
                        <a:ea typeface="Calibri"/>
                        <a:cs typeface="Calibri"/>
                        <a:sym typeface="Calibri"/>
                      </a:endParaRPr>
                    </a:p>
                  </a:txBody>
                  <a:tcPr marT="8125" marB="0" marR="8125" marL="8125" anchor="ctr"/>
                </a:tc>
              </a:tr>
              <a:tr h="336100">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6</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Nighttime Urinate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KIQ480</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Continuous</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KIQ_U_I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How many times urinate in night?</a:t>
                      </a:r>
                      <a:endParaRPr b="0" i="0" sz="1100" u="none" cap="none" strike="noStrike">
                        <a:solidFill>
                          <a:schemeClr val="dk1"/>
                        </a:solidFill>
                        <a:latin typeface="Calibri"/>
                        <a:ea typeface="Calibri"/>
                        <a:cs typeface="Calibri"/>
                        <a:sym typeface="Calibri"/>
                      </a:endParaRPr>
                    </a:p>
                  </a:txBody>
                  <a:tcPr marT="8125" marB="0" marR="8125" marL="8125" anchor="ctr"/>
                </a:tc>
              </a:tr>
              <a:tr h="336100">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7</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Coronary heart disease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MCQ160C</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MCQ_I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Ever told you had coronary heart disease</a:t>
                      </a:r>
                      <a:endParaRPr b="0" i="0" sz="1100" u="none" cap="none" strike="noStrike">
                        <a:solidFill>
                          <a:schemeClr val="dk1"/>
                        </a:solidFill>
                        <a:latin typeface="Calibri"/>
                        <a:ea typeface="Calibri"/>
                        <a:cs typeface="Calibri"/>
                        <a:sym typeface="Calibri"/>
                      </a:endParaRPr>
                    </a:p>
                  </a:txBody>
                  <a:tcPr marT="8125" marB="0" marR="8125" marL="8125" anchor="ctr"/>
                </a:tc>
              </a:tr>
              <a:tr h="336100">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8</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Congestive heart failure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MCQ160B</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Continuous</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MCQ_I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Ever told had congestive heart failure</a:t>
                      </a:r>
                      <a:endParaRPr b="0" i="0" sz="1100" u="none" cap="none" strike="noStrike">
                        <a:solidFill>
                          <a:schemeClr val="dk1"/>
                        </a:solidFill>
                        <a:latin typeface="Calibri"/>
                        <a:ea typeface="Calibri"/>
                        <a:cs typeface="Calibri"/>
                        <a:sym typeface="Calibri"/>
                      </a:endParaRPr>
                    </a:p>
                  </a:txBody>
                  <a:tcPr marT="8125" marB="0" marR="8125" marL="8125" anchor="ctr"/>
                </a:tc>
              </a:tr>
              <a:tr h="336100">
                <a:tc>
                  <a:txBody>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9</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Heart attack</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MCQ160E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MCQ_I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Ever told you had heart attack</a:t>
                      </a:r>
                      <a:endParaRPr b="0" i="0" sz="1100" u="none" cap="none" strike="noStrike">
                        <a:solidFill>
                          <a:schemeClr val="dk1"/>
                        </a:solidFill>
                        <a:latin typeface="Calibri"/>
                        <a:ea typeface="Calibri"/>
                        <a:cs typeface="Calibri"/>
                        <a:sym typeface="Calibri"/>
                      </a:endParaRPr>
                    </a:p>
                  </a:txBody>
                  <a:tcPr marT="8125" marB="0" marR="8125" marL="8125" anchor="ctr"/>
                </a:tc>
              </a:tr>
              <a:tr h="173075">
                <a:tc>
                  <a:txBody>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10</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Gender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RIAGENDR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DEMO_I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Gender</a:t>
                      </a:r>
                      <a:endParaRPr b="0" i="0" sz="1100" u="none" cap="none" strike="noStrike">
                        <a:solidFill>
                          <a:schemeClr val="dk1"/>
                        </a:solidFill>
                        <a:latin typeface="Calibri"/>
                        <a:ea typeface="Calibri"/>
                        <a:cs typeface="Calibri"/>
                        <a:sym typeface="Calibri"/>
                      </a:endParaRPr>
                    </a:p>
                  </a:txBody>
                  <a:tcPr marT="8125" marB="0" marR="8125" marL="8125" anchor="ctr"/>
                </a:tc>
              </a:tr>
              <a:tr h="336100">
                <a:tc>
                  <a:txBody>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11</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Race</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RIDRETH3</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Category</a:t>
                      </a:r>
                      <a:endParaRPr b="0" i="0" sz="1100" u="none" cap="none" strike="noStrike">
                        <a:solidFill>
                          <a:schemeClr val="dk1"/>
                        </a:solidFill>
                        <a:latin typeface="Calibri"/>
                        <a:ea typeface="Calibri"/>
                        <a:cs typeface="Calibri"/>
                        <a:sym typeface="Calibri"/>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DEMO_I</a:t>
                      </a:r>
                      <a:endParaRPr/>
                    </a:p>
                  </a:txBody>
                  <a:tcPr marT="8125" marB="0" marR="8125" marL="8125" anchor="ct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Race/Hispanic origin w/ NH Asian</a:t>
                      </a:r>
                      <a:endParaRPr b="0" i="0" sz="1100" u="none" cap="none" strike="noStrike">
                        <a:solidFill>
                          <a:schemeClr val="dk1"/>
                        </a:solidFill>
                        <a:latin typeface="Calibri"/>
                        <a:ea typeface="Calibri"/>
                        <a:cs typeface="Calibri"/>
                        <a:sym typeface="Calibri"/>
                      </a:endParaRPr>
                    </a:p>
                  </a:txBody>
                  <a:tcPr marT="8125" marB="0" marR="8125" marL="8125" anchor="ctr"/>
                </a:tc>
              </a:tr>
              <a:tr h="173075">
                <a:tc>
                  <a:txBody>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12</a:t>
                      </a:r>
                      <a:endParaRPr b="0" i="0" sz="1100" u="none" cap="none" strike="noStrike">
                        <a:solidFill>
                          <a:schemeClr val="dk1"/>
                        </a:solidFill>
                        <a:latin typeface="Calibri"/>
                        <a:ea typeface="Calibri"/>
                        <a:cs typeface="Calibri"/>
                        <a:sym typeface="Calibri"/>
                      </a:endParaRPr>
                    </a:p>
                  </a:txBody>
                  <a:tcPr marT="8125" marB="0" marR="8125" marL="812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Predictor</a:t>
                      </a:r>
                      <a:endParaRPr b="0" i="0" sz="1100" u="none" cap="none" strike="noStrike">
                        <a:solidFill>
                          <a:schemeClr val="dk1"/>
                        </a:solidFill>
                        <a:latin typeface="Calibri"/>
                        <a:ea typeface="Calibri"/>
                        <a:cs typeface="Calibri"/>
                        <a:sym typeface="Calibri"/>
                      </a:endParaRPr>
                    </a:p>
                  </a:txBody>
                  <a:tcPr marT="8125" marB="0" marR="8125" marL="812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Age</a:t>
                      </a:r>
                      <a:endParaRPr b="0" i="0" sz="1100" u="none" cap="none" strike="noStrike">
                        <a:solidFill>
                          <a:schemeClr val="dk1"/>
                        </a:solidFill>
                        <a:latin typeface="Calibri"/>
                        <a:ea typeface="Calibri"/>
                        <a:cs typeface="Calibri"/>
                        <a:sym typeface="Calibri"/>
                      </a:endParaRPr>
                    </a:p>
                  </a:txBody>
                  <a:tcPr marT="8125" marB="0" marR="8125" marL="812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RIDAGEYR </a:t>
                      </a:r>
                      <a:endParaRPr b="0" i="0" sz="1100" u="none" cap="none" strike="noStrike">
                        <a:solidFill>
                          <a:schemeClr val="dk1"/>
                        </a:solidFill>
                        <a:latin typeface="Calibri"/>
                        <a:ea typeface="Calibri"/>
                        <a:cs typeface="Calibri"/>
                        <a:sym typeface="Calibri"/>
                      </a:endParaRPr>
                    </a:p>
                  </a:txBody>
                  <a:tcPr marT="8125" marB="0" marR="8125" marL="812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Continuous</a:t>
                      </a:r>
                      <a:endParaRPr b="0" i="0" sz="1100" u="none" cap="none" strike="noStrike">
                        <a:solidFill>
                          <a:schemeClr val="dk1"/>
                        </a:solidFill>
                        <a:latin typeface="Calibri"/>
                        <a:ea typeface="Calibri"/>
                        <a:cs typeface="Calibri"/>
                        <a:sym typeface="Calibri"/>
                      </a:endParaRPr>
                    </a:p>
                  </a:txBody>
                  <a:tcPr marT="8125" marB="0" marR="8125" marL="812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DEMO_I</a:t>
                      </a:r>
                      <a:endParaRPr/>
                    </a:p>
                  </a:txBody>
                  <a:tcPr marT="8125" marB="0" marR="8125" marL="8125"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u="none" cap="none" strike="noStrike">
                          <a:solidFill>
                            <a:schemeClr val="dk1"/>
                          </a:solidFill>
                          <a:latin typeface="Calibri"/>
                          <a:ea typeface="Calibri"/>
                          <a:cs typeface="Calibri"/>
                          <a:sym typeface="Calibri"/>
                        </a:rPr>
                        <a:t>Age in years at screening</a:t>
                      </a:r>
                      <a:endParaRPr b="0" i="0" sz="1100" u="none" cap="none" strike="noStrike">
                        <a:solidFill>
                          <a:schemeClr val="dk1"/>
                        </a:solidFill>
                        <a:latin typeface="Calibri"/>
                        <a:ea typeface="Calibri"/>
                        <a:cs typeface="Calibri"/>
                        <a:sym typeface="Calibri"/>
                      </a:endParaRPr>
                    </a:p>
                  </a:txBody>
                  <a:tcPr marT="8125" marB="0" marR="8125" marL="8125" anchor="ctr">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8"/>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Predictors Description</a:t>
            </a:r>
            <a:endParaRPr/>
          </a:p>
          <a:p>
            <a:pPr indent="0" lvl="0" marL="0" rtl="0" algn="l">
              <a:lnSpc>
                <a:spcPct val="90000"/>
              </a:lnSpc>
              <a:spcBef>
                <a:spcPts val="1000"/>
              </a:spcBef>
              <a:spcAft>
                <a:spcPts val="0"/>
              </a:spcAft>
              <a:buClr>
                <a:srgbClr val="003777"/>
              </a:buClr>
              <a:buSzPts val="3800"/>
              <a:buFont typeface="Arial"/>
              <a:buNone/>
            </a:pPr>
            <a:r>
              <a:t/>
            </a:r>
            <a:endParaRPr/>
          </a:p>
        </p:txBody>
      </p:sp>
      <p:sp>
        <p:nvSpPr>
          <p:cNvPr id="116" name="Google Shape;116;p8"/>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114300" lvl="0" marL="228600" rtl="0" algn="l">
              <a:lnSpc>
                <a:spcPct val="90000"/>
              </a:lnSpc>
              <a:spcBef>
                <a:spcPts val="0"/>
              </a:spcBef>
              <a:spcAft>
                <a:spcPts val="0"/>
              </a:spcAft>
              <a:buClr>
                <a:schemeClr val="dk1"/>
              </a:buClr>
              <a:buSzPts val="1800"/>
              <a:buNone/>
            </a:pPr>
            <a:r>
              <a:t/>
            </a:r>
            <a:endParaRPr/>
          </a:p>
        </p:txBody>
      </p:sp>
      <p:sp>
        <p:nvSpPr>
          <p:cNvPr id="117" name="Google Shape;117;p8"/>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pic>
        <p:nvPicPr>
          <p:cNvPr id="118" name="Google Shape;118;p8"/>
          <p:cNvPicPr preferRelativeResize="0"/>
          <p:nvPr/>
        </p:nvPicPr>
        <p:blipFill rotWithShape="1">
          <a:blip r:embed="rId3">
            <a:alphaModFix/>
          </a:blip>
          <a:srcRect b="0" l="0" r="0" t="0"/>
          <a:stretch/>
        </p:blipFill>
        <p:spPr>
          <a:xfrm>
            <a:off x="7620000" y="2057400"/>
            <a:ext cx="4131594" cy="2552701"/>
          </a:xfrm>
          <a:prstGeom prst="rect">
            <a:avLst/>
          </a:prstGeom>
          <a:noFill/>
          <a:ln>
            <a:noFill/>
          </a:ln>
        </p:spPr>
      </p:pic>
      <p:pic>
        <p:nvPicPr>
          <p:cNvPr id="119" name="Google Shape;119;p8"/>
          <p:cNvPicPr preferRelativeResize="0"/>
          <p:nvPr/>
        </p:nvPicPr>
        <p:blipFill rotWithShape="1">
          <a:blip r:embed="rId4">
            <a:alphaModFix/>
          </a:blip>
          <a:srcRect b="0" l="0" r="5745" t="0"/>
          <a:stretch/>
        </p:blipFill>
        <p:spPr>
          <a:xfrm>
            <a:off x="102705" y="2057401"/>
            <a:ext cx="3707295" cy="2456626"/>
          </a:xfrm>
          <a:prstGeom prst="rect">
            <a:avLst/>
          </a:prstGeom>
          <a:noFill/>
          <a:ln>
            <a:noFill/>
          </a:ln>
        </p:spPr>
      </p:pic>
      <p:pic>
        <p:nvPicPr>
          <p:cNvPr id="120" name="Google Shape;120;p8"/>
          <p:cNvPicPr preferRelativeResize="0"/>
          <p:nvPr/>
        </p:nvPicPr>
        <p:blipFill rotWithShape="1">
          <a:blip r:embed="rId5">
            <a:alphaModFix/>
          </a:blip>
          <a:srcRect b="0" l="0" r="0" t="0"/>
          <a:stretch/>
        </p:blipFill>
        <p:spPr>
          <a:xfrm>
            <a:off x="-13264" y="4406856"/>
            <a:ext cx="3823264" cy="2459736"/>
          </a:xfrm>
          <a:prstGeom prst="rect">
            <a:avLst/>
          </a:prstGeom>
          <a:noFill/>
          <a:ln>
            <a:noFill/>
          </a:ln>
        </p:spPr>
      </p:pic>
      <p:pic>
        <p:nvPicPr>
          <p:cNvPr id="121" name="Google Shape;121;p8"/>
          <p:cNvPicPr preferRelativeResize="0"/>
          <p:nvPr/>
        </p:nvPicPr>
        <p:blipFill rotWithShape="1">
          <a:blip r:embed="rId6">
            <a:alphaModFix/>
          </a:blip>
          <a:srcRect b="0" l="0" r="0" t="0"/>
          <a:stretch/>
        </p:blipFill>
        <p:spPr>
          <a:xfrm>
            <a:off x="3829073" y="4389243"/>
            <a:ext cx="3950688" cy="2494961"/>
          </a:xfrm>
          <a:prstGeom prst="rect">
            <a:avLst/>
          </a:prstGeom>
          <a:noFill/>
          <a:ln>
            <a:noFill/>
          </a:ln>
        </p:spPr>
      </p:pic>
      <p:pic>
        <p:nvPicPr>
          <p:cNvPr id="122" name="Google Shape;122;p8"/>
          <p:cNvPicPr preferRelativeResize="0"/>
          <p:nvPr/>
        </p:nvPicPr>
        <p:blipFill rotWithShape="1">
          <a:blip r:embed="rId7">
            <a:alphaModFix/>
          </a:blip>
          <a:srcRect b="0" l="0" r="6546" t="4478"/>
          <a:stretch/>
        </p:blipFill>
        <p:spPr>
          <a:xfrm>
            <a:off x="7856997" y="4574336"/>
            <a:ext cx="3657600" cy="2309868"/>
          </a:xfrm>
          <a:prstGeom prst="rect">
            <a:avLst/>
          </a:prstGeom>
          <a:noFill/>
          <a:ln>
            <a:noFill/>
          </a:ln>
        </p:spPr>
      </p:pic>
      <p:pic>
        <p:nvPicPr>
          <p:cNvPr id="123" name="Google Shape;123;p8"/>
          <p:cNvPicPr preferRelativeResize="0"/>
          <p:nvPr/>
        </p:nvPicPr>
        <p:blipFill rotWithShape="1">
          <a:blip r:embed="rId8">
            <a:alphaModFix/>
          </a:blip>
          <a:srcRect b="0" l="0" r="3729" t="0"/>
          <a:stretch/>
        </p:blipFill>
        <p:spPr>
          <a:xfrm>
            <a:off x="3810000" y="2057400"/>
            <a:ext cx="3823265" cy="2457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9"/>
          <p:cNvSpPr txBox="1"/>
          <p:nvPr>
            <p:ph idx="1" type="body"/>
          </p:nvPr>
        </p:nvSpPr>
        <p:spPr>
          <a:xfrm>
            <a:off x="1524000" y="1371600"/>
            <a:ext cx="9144000" cy="53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3800"/>
              <a:buFont typeface="Arial"/>
              <a:buNone/>
            </a:pPr>
            <a:r>
              <a:rPr lang="en-US"/>
              <a:t>Predictors Description (cont.)</a:t>
            </a:r>
            <a:endParaRPr/>
          </a:p>
          <a:p>
            <a:pPr indent="0" lvl="0" marL="0" rtl="0" algn="l">
              <a:lnSpc>
                <a:spcPct val="90000"/>
              </a:lnSpc>
              <a:spcBef>
                <a:spcPts val="1000"/>
              </a:spcBef>
              <a:spcAft>
                <a:spcPts val="0"/>
              </a:spcAft>
              <a:buClr>
                <a:srgbClr val="003777"/>
              </a:buClr>
              <a:buSzPts val="3800"/>
              <a:buFont typeface="Arial"/>
              <a:buNone/>
            </a:pPr>
            <a:r>
              <a:t/>
            </a:r>
            <a:endParaRPr/>
          </a:p>
        </p:txBody>
      </p:sp>
      <p:sp>
        <p:nvSpPr>
          <p:cNvPr id="130" name="Google Shape;130;p9"/>
          <p:cNvSpPr txBox="1"/>
          <p:nvPr>
            <p:ph idx="2" type="body"/>
          </p:nvPr>
        </p:nvSpPr>
        <p:spPr>
          <a:xfrm>
            <a:off x="1524000" y="2362200"/>
            <a:ext cx="9144000" cy="3810000"/>
          </a:xfrm>
          <a:prstGeom prst="rect">
            <a:avLst/>
          </a:prstGeom>
          <a:noFill/>
          <a:ln>
            <a:noFill/>
          </a:ln>
        </p:spPr>
        <p:txBody>
          <a:bodyPr anchorCtr="0" anchor="t" bIns="0" lIns="0" spcFirstLastPara="1" rIns="0" wrap="square" tIns="0">
            <a:noAutofit/>
          </a:bodyPr>
          <a:lstStyle/>
          <a:p>
            <a:pPr indent="-114300" lvl="0" marL="228600" rtl="0" algn="l">
              <a:lnSpc>
                <a:spcPct val="90000"/>
              </a:lnSpc>
              <a:spcBef>
                <a:spcPts val="0"/>
              </a:spcBef>
              <a:spcAft>
                <a:spcPts val="0"/>
              </a:spcAft>
              <a:buClr>
                <a:schemeClr val="dk1"/>
              </a:buClr>
              <a:buSzPts val="1800"/>
              <a:buNone/>
            </a:pPr>
            <a:r>
              <a:t/>
            </a:r>
            <a:endParaRPr/>
          </a:p>
        </p:txBody>
      </p:sp>
      <p:sp>
        <p:nvSpPr>
          <p:cNvPr id="131" name="Google Shape;131;p9"/>
          <p:cNvSpPr txBox="1"/>
          <p:nvPr>
            <p:ph idx="3" type="body"/>
          </p:nvPr>
        </p:nvSpPr>
        <p:spPr>
          <a:xfrm>
            <a:off x="228600" y="6553200"/>
            <a:ext cx="5029200" cy="22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3777"/>
              </a:buClr>
              <a:buSzPts val="800"/>
              <a:buFont typeface="Arial"/>
              <a:buNone/>
            </a:pPr>
            <a:r>
              <a:t/>
            </a:r>
            <a:endParaRPr/>
          </a:p>
        </p:txBody>
      </p:sp>
      <p:pic>
        <p:nvPicPr>
          <p:cNvPr id="132" name="Google Shape;132;p9"/>
          <p:cNvPicPr preferRelativeResize="0"/>
          <p:nvPr/>
        </p:nvPicPr>
        <p:blipFill rotWithShape="1">
          <a:blip r:embed="rId3">
            <a:alphaModFix/>
          </a:blip>
          <a:srcRect b="0" l="0" r="0" t="2963"/>
          <a:stretch/>
        </p:blipFill>
        <p:spPr>
          <a:xfrm>
            <a:off x="28575" y="2076450"/>
            <a:ext cx="3933825" cy="2495550"/>
          </a:xfrm>
          <a:prstGeom prst="rect">
            <a:avLst/>
          </a:prstGeom>
          <a:noFill/>
          <a:ln>
            <a:noFill/>
          </a:ln>
        </p:spPr>
      </p:pic>
      <p:pic>
        <p:nvPicPr>
          <p:cNvPr id="133" name="Google Shape;133;p9"/>
          <p:cNvPicPr preferRelativeResize="0"/>
          <p:nvPr/>
        </p:nvPicPr>
        <p:blipFill rotWithShape="1">
          <a:blip r:embed="rId4">
            <a:alphaModFix/>
          </a:blip>
          <a:srcRect b="0" l="0" r="0" t="3888"/>
          <a:stretch/>
        </p:blipFill>
        <p:spPr>
          <a:xfrm>
            <a:off x="3810000" y="2133600"/>
            <a:ext cx="4162425" cy="2471736"/>
          </a:xfrm>
          <a:prstGeom prst="rect">
            <a:avLst/>
          </a:prstGeom>
          <a:noFill/>
          <a:ln>
            <a:noFill/>
          </a:ln>
        </p:spPr>
      </p:pic>
      <p:pic>
        <p:nvPicPr>
          <p:cNvPr id="134" name="Google Shape;134;p9"/>
          <p:cNvPicPr preferRelativeResize="0"/>
          <p:nvPr/>
        </p:nvPicPr>
        <p:blipFill rotWithShape="1">
          <a:blip r:embed="rId5">
            <a:alphaModFix/>
          </a:blip>
          <a:srcRect b="0" l="0" r="0" t="0"/>
          <a:stretch/>
        </p:blipFill>
        <p:spPr>
          <a:xfrm>
            <a:off x="7772401" y="2011680"/>
            <a:ext cx="4188325" cy="2587752"/>
          </a:xfrm>
          <a:prstGeom prst="rect">
            <a:avLst/>
          </a:prstGeom>
          <a:noFill/>
          <a:ln>
            <a:noFill/>
          </a:ln>
        </p:spPr>
      </p:pic>
      <p:pic>
        <p:nvPicPr>
          <p:cNvPr id="135" name="Google Shape;135;p9"/>
          <p:cNvPicPr preferRelativeResize="0"/>
          <p:nvPr/>
        </p:nvPicPr>
        <p:blipFill rotWithShape="1">
          <a:blip r:embed="rId6">
            <a:alphaModFix/>
          </a:blip>
          <a:srcRect b="0" l="0" r="0" t="0"/>
          <a:stretch/>
        </p:blipFill>
        <p:spPr>
          <a:xfrm>
            <a:off x="140315" y="4572000"/>
            <a:ext cx="3689350" cy="2279461"/>
          </a:xfrm>
          <a:prstGeom prst="rect">
            <a:avLst/>
          </a:prstGeom>
          <a:noFill/>
          <a:ln>
            <a:noFill/>
          </a:ln>
        </p:spPr>
      </p:pic>
      <p:pic>
        <p:nvPicPr>
          <p:cNvPr id="136" name="Google Shape;136;p9"/>
          <p:cNvPicPr preferRelativeResize="0"/>
          <p:nvPr/>
        </p:nvPicPr>
        <p:blipFill rotWithShape="1">
          <a:blip r:embed="rId7">
            <a:alphaModFix/>
          </a:blip>
          <a:srcRect b="0" l="0" r="0" t="4407"/>
          <a:stretch/>
        </p:blipFill>
        <p:spPr>
          <a:xfrm>
            <a:off x="3884613" y="4572000"/>
            <a:ext cx="3917950" cy="2314021"/>
          </a:xfrm>
          <a:prstGeom prst="rect">
            <a:avLst/>
          </a:prstGeom>
          <a:noFill/>
          <a:ln>
            <a:noFill/>
          </a:ln>
        </p:spPr>
      </p:pic>
      <p:pic>
        <p:nvPicPr>
          <p:cNvPr id="137" name="Google Shape;137;p9"/>
          <p:cNvPicPr preferRelativeResize="0"/>
          <p:nvPr/>
        </p:nvPicPr>
        <p:blipFill rotWithShape="1">
          <a:blip r:embed="rId8">
            <a:alphaModFix/>
          </a:blip>
          <a:srcRect b="0" l="0" r="0" t="4579"/>
          <a:stretch/>
        </p:blipFill>
        <p:spPr>
          <a:xfrm>
            <a:off x="7924801" y="4577166"/>
            <a:ext cx="3857626" cy="22742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over Title_1 lin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side Pag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2019-05-29T19:52:32Z</dcterms:created>
  <dc:creator>Microsoft Office User</dc:creator>
</cp:coreProperties>
</file>