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7" r:id="rId5"/>
    <p:sldId id="281" r:id="rId6"/>
    <p:sldId id="280" r:id="rId7"/>
    <p:sldId id="279" r:id="rId8"/>
    <p:sldId id="282" r:id="rId9"/>
    <p:sldId id="277" r:id="rId10"/>
    <p:sldId id="278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8" autoAdjust="0"/>
    <p:restoredTop sz="94660"/>
  </p:normalViewPr>
  <p:slideViewPr>
    <p:cSldViewPr>
      <p:cViewPr varScale="1">
        <p:scale>
          <a:sx n="62" d="100"/>
          <a:sy n="62" d="100"/>
        </p:scale>
        <p:origin x="-18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526" y="3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5937601-C0B6-4916-923F-270E804AD5C3}" type="datetimeFigureOut">
              <a:rPr lang="en-US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20D2B7-E7AD-456F-9318-2DFF85C9805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13" y="220663"/>
            <a:ext cx="1544637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619250" y="461963"/>
            <a:ext cx="377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smtClean="0">
                <a:latin typeface="华文行楷" pitchFamily="2" charset="-122"/>
                <a:ea typeface="华文行楷" pitchFamily="2" charset="-122"/>
              </a:rPr>
              <a:t>南昌大学信息工程学院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763713" y="900113"/>
            <a:ext cx="5683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Information School of  Nanchang Univers</a:t>
            </a:r>
            <a:r>
              <a:rPr lang="en-US" altLang="zh-CN" sz="2400" dirty="0" smtClean="0"/>
              <a:t>ity</a:t>
            </a:r>
            <a:endParaRPr lang="zh-CN" altLang="en-US" sz="2400" dirty="0" smtClean="0"/>
          </a:p>
        </p:txBody>
      </p:sp>
      <p:sp>
        <p:nvSpPr>
          <p:cNvPr id="5" name="矩形 4"/>
          <p:cNvSpPr/>
          <p:nvPr userDrawn="1"/>
        </p:nvSpPr>
        <p:spPr>
          <a:xfrm>
            <a:off x="1588" y="1930400"/>
            <a:ext cx="9144000" cy="24844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4524375"/>
            <a:ext cx="9144000" cy="539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779588"/>
            <a:ext cx="9144000" cy="539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1750" y="0"/>
            <a:ext cx="9144000" cy="9810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346075" y="576263"/>
            <a:ext cx="676275" cy="306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8" y="6278563"/>
            <a:ext cx="5746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65163" y="6283325"/>
            <a:ext cx="2492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南昌大学信息工程学院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47700" y="6546850"/>
            <a:ext cx="3735388" cy="3381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Information school of  nanchang univers</a:t>
            </a:r>
            <a:r>
              <a:rPr lang="en-US" altLang="zh-CN" sz="1600" smtClean="0"/>
              <a:t>ity</a:t>
            </a:r>
            <a:endParaRPr lang="zh-CN" altLang="en-US" sz="1600" smtClean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6272213"/>
            <a:ext cx="9144000" cy="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 userDrawn="1"/>
        </p:nvSpPr>
        <p:spPr>
          <a:xfrm>
            <a:off x="361950" y="53975"/>
            <a:ext cx="644525" cy="55562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 userDrawn="1"/>
        </p:nvSpPr>
        <p:spPr bwMode="auto">
          <a:xfrm>
            <a:off x="6732588" y="6445250"/>
            <a:ext cx="2238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@</a:t>
            </a:r>
            <a:r>
              <a:rPr lang="zh-CN" altLang="en-US"/>
              <a:t>骑着炮弹进城作品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921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Group 43"/>
          <p:cNvGrpSpPr>
            <a:grpSpLocks/>
          </p:cNvGrpSpPr>
          <p:nvPr userDrawn="1"/>
        </p:nvGrpSpPr>
        <p:grpSpPr bwMode="auto">
          <a:xfrm>
            <a:off x="955675" y="1762125"/>
            <a:ext cx="2606675" cy="2443163"/>
            <a:chOff x="2478" y="576"/>
            <a:chExt cx="934" cy="963"/>
          </a:xfrm>
        </p:grpSpPr>
        <p:sp>
          <p:nvSpPr>
            <p:cNvPr id="4" name="Freeform 44"/>
            <p:cNvSpPr>
              <a:spLocks/>
            </p:cNvSpPr>
            <p:nvPr/>
          </p:nvSpPr>
          <p:spPr bwMode="auto">
            <a:xfrm>
              <a:off x="2490" y="670"/>
              <a:ext cx="922" cy="869"/>
            </a:xfrm>
            <a:custGeom>
              <a:avLst/>
              <a:gdLst>
                <a:gd name="T0" fmla="*/ 1 w 1302"/>
                <a:gd name="T1" fmla="*/ 1 h 1231"/>
                <a:gd name="T2" fmla="*/ 1 w 1302"/>
                <a:gd name="T3" fmla="*/ 0 h 1231"/>
                <a:gd name="T4" fmla="*/ 2 w 1302"/>
                <a:gd name="T5" fmla="*/ 1 h 1231"/>
                <a:gd name="T6" fmla="*/ 2 w 1302"/>
                <a:gd name="T7" fmla="*/ 1 h 1231"/>
                <a:gd name="T8" fmla="*/ 1 w 1302"/>
                <a:gd name="T9" fmla="*/ 1 h 1231"/>
                <a:gd name="T10" fmla="*/ 1 w 1302"/>
                <a:gd name="T11" fmla="*/ 1 h 1231"/>
                <a:gd name="T12" fmla="*/ 1 w 1302"/>
                <a:gd name="T13" fmla="*/ 1 h 1231"/>
                <a:gd name="T14" fmla="*/ 1 w 1302"/>
                <a:gd name="T15" fmla="*/ 1 h 1231"/>
                <a:gd name="T16" fmla="*/ 1 w 1302"/>
                <a:gd name="T17" fmla="*/ 1 h 1231"/>
                <a:gd name="T18" fmla="*/ 1 w 1302"/>
                <a:gd name="T19" fmla="*/ 1 h 1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2"/>
                <a:gd name="T31" fmla="*/ 0 h 1231"/>
                <a:gd name="T32" fmla="*/ 1302 w 1302"/>
                <a:gd name="T33" fmla="*/ 1231 h 12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2" h="1231">
                  <a:moveTo>
                    <a:pt x="1115" y="10"/>
                  </a:moveTo>
                  <a:cubicBezTo>
                    <a:pt x="1197" y="0"/>
                    <a:pt x="1197" y="0"/>
                    <a:pt x="1197" y="0"/>
                  </a:cubicBezTo>
                  <a:cubicBezTo>
                    <a:pt x="1197" y="0"/>
                    <a:pt x="1186" y="352"/>
                    <a:pt x="1218" y="684"/>
                  </a:cubicBezTo>
                  <a:cubicBezTo>
                    <a:pt x="1241" y="915"/>
                    <a:pt x="1302" y="1228"/>
                    <a:pt x="1302" y="1228"/>
                  </a:cubicBezTo>
                  <a:cubicBezTo>
                    <a:pt x="1302" y="1228"/>
                    <a:pt x="977" y="1199"/>
                    <a:pt x="650" y="1204"/>
                  </a:cubicBezTo>
                  <a:cubicBezTo>
                    <a:pt x="324" y="1208"/>
                    <a:pt x="6" y="1231"/>
                    <a:pt x="6" y="1231"/>
                  </a:cubicBezTo>
                  <a:cubicBezTo>
                    <a:pt x="6" y="1231"/>
                    <a:pt x="0" y="1152"/>
                    <a:pt x="1" y="883"/>
                  </a:cubicBezTo>
                  <a:cubicBezTo>
                    <a:pt x="1" y="613"/>
                    <a:pt x="76" y="313"/>
                    <a:pt x="76" y="313"/>
                  </a:cubicBezTo>
                  <a:cubicBezTo>
                    <a:pt x="813" y="155"/>
                    <a:pt x="813" y="155"/>
                    <a:pt x="813" y="155"/>
                  </a:cubicBezTo>
                  <a:lnTo>
                    <a:pt x="1115" y="1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2478" y="670"/>
              <a:ext cx="913" cy="849"/>
            </a:xfrm>
            <a:custGeom>
              <a:avLst/>
              <a:gdLst>
                <a:gd name="T0" fmla="*/ 5 w 1289"/>
                <a:gd name="T1" fmla="*/ 4 h 1203"/>
                <a:gd name="T2" fmla="*/ 1 w 1289"/>
                <a:gd name="T3" fmla="*/ 4 h 1203"/>
                <a:gd name="T4" fmla="*/ 1 w 1289"/>
                <a:gd name="T5" fmla="*/ 1 h 1203"/>
                <a:gd name="T6" fmla="*/ 5 w 1289"/>
                <a:gd name="T7" fmla="*/ 0 h 1203"/>
                <a:gd name="T8" fmla="*/ 5 w 1289"/>
                <a:gd name="T9" fmla="*/ 4 h 1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9" h="1203">
                  <a:moveTo>
                    <a:pt x="1289" y="1174"/>
                  </a:moveTo>
                  <a:cubicBezTo>
                    <a:pt x="864" y="1184"/>
                    <a:pt x="439" y="1194"/>
                    <a:pt x="14" y="1203"/>
                  </a:cubicBezTo>
                  <a:cubicBezTo>
                    <a:pt x="0" y="804"/>
                    <a:pt x="3" y="404"/>
                    <a:pt x="23" y="5"/>
                  </a:cubicBezTo>
                  <a:cubicBezTo>
                    <a:pt x="432" y="3"/>
                    <a:pt x="840" y="2"/>
                    <a:pt x="1248" y="0"/>
                  </a:cubicBezTo>
                  <a:cubicBezTo>
                    <a:pt x="1245" y="392"/>
                    <a:pt x="1259" y="783"/>
                    <a:pt x="1289" y="1174"/>
                  </a:cubicBezTo>
                  <a:close/>
                </a:path>
              </a:pathLst>
            </a:custGeom>
            <a:gradFill rotWithShape="1">
              <a:gsLst>
                <a:gs pos="0">
                  <a:srgbClr val="EBEBEB"/>
                </a:gs>
                <a:gs pos="85001">
                  <a:srgbClr val="EBEBEB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3214" y="926"/>
              <a:ext cx="296" cy="313"/>
              <a:chOff x="1088" y="998"/>
              <a:chExt cx="296" cy="313"/>
            </a:xfrm>
          </p:grpSpPr>
          <p:sp>
            <p:nvSpPr>
              <p:cNvPr id="7" name="Line 47"/>
              <p:cNvSpPr>
                <a:spLocks noChangeShapeType="1"/>
              </p:cNvSpPr>
              <p:nvPr/>
            </p:nvSpPr>
            <p:spPr bwMode="auto">
              <a:xfrm>
                <a:off x="1278" y="1262"/>
                <a:ext cx="1" cy="1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48"/>
              <p:cNvSpPr>
                <a:spLocks noChangeShapeType="1"/>
              </p:cNvSpPr>
              <p:nvPr/>
            </p:nvSpPr>
            <p:spPr bwMode="auto">
              <a:xfrm>
                <a:off x="1278" y="1262"/>
                <a:ext cx="1" cy="1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Freeform 49"/>
              <p:cNvSpPr>
                <a:spLocks/>
              </p:cNvSpPr>
              <p:nvPr/>
            </p:nvSpPr>
            <p:spPr bwMode="auto">
              <a:xfrm>
                <a:off x="1092" y="1200"/>
                <a:ext cx="104" cy="111"/>
              </a:xfrm>
              <a:custGeom>
                <a:avLst/>
                <a:gdLst>
                  <a:gd name="T0" fmla="*/ 1 w 161"/>
                  <a:gd name="T1" fmla="*/ 1 h 169"/>
                  <a:gd name="T2" fmla="*/ 1 w 161"/>
                  <a:gd name="T3" fmla="*/ 0 h 169"/>
                  <a:gd name="T4" fmla="*/ 1 w 161"/>
                  <a:gd name="T5" fmla="*/ 1 h 169"/>
                  <a:gd name="T6" fmla="*/ 1 w 161"/>
                  <a:gd name="T7" fmla="*/ 1 h 169"/>
                  <a:gd name="T8" fmla="*/ 1 w 161"/>
                  <a:gd name="T9" fmla="*/ 1 h 169"/>
                  <a:gd name="T10" fmla="*/ 1 w 161"/>
                  <a:gd name="T11" fmla="*/ 1 h 169"/>
                  <a:gd name="T12" fmla="*/ 1 w 161"/>
                  <a:gd name="T13" fmla="*/ 1 h 169"/>
                  <a:gd name="T14" fmla="*/ 1 w 161"/>
                  <a:gd name="T15" fmla="*/ 1 h 169"/>
                  <a:gd name="T16" fmla="*/ 1 w 161"/>
                  <a:gd name="T17" fmla="*/ 1 h 16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1" h="169">
                    <a:moveTo>
                      <a:pt x="3" y="144"/>
                    </a:moveTo>
                    <a:cubicBezTo>
                      <a:pt x="104" y="0"/>
                      <a:pt x="104" y="0"/>
                      <a:pt x="104" y="0"/>
                    </a:cubicBezTo>
                    <a:cubicBezTo>
                      <a:pt x="97" y="9"/>
                      <a:pt x="97" y="23"/>
                      <a:pt x="104" y="36"/>
                    </a:cubicBezTo>
                    <a:cubicBezTo>
                      <a:pt x="114" y="54"/>
                      <a:pt x="137" y="63"/>
                      <a:pt x="154" y="56"/>
                    </a:cubicBezTo>
                    <a:cubicBezTo>
                      <a:pt x="156" y="55"/>
                      <a:pt x="159" y="54"/>
                      <a:pt x="161" y="52"/>
                    </a:cubicBezTo>
                    <a:cubicBezTo>
                      <a:pt x="26" y="164"/>
                      <a:pt x="26" y="164"/>
                      <a:pt x="26" y="164"/>
                    </a:cubicBezTo>
                    <a:cubicBezTo>
                      <a:pt x="25" y="165"/>
                      <a:pt x="24" y="165"/>
                      <a:pt x="23" y="166"/>
                    </a:cubicBezTo>
                    <a:cubicBezTo>
                      <a:pt x="16" y="169"/>
                      <a:pt x="7" y="165"/>
                      <a:pt x="3" y="158"/>
                    </a:cubicBezTo>
                    <a:cubicBezTo>
                      <a:pt x="0" y="153"/>
                      <a:pt x="1" y="147"/>
                      <a:pt x="3" y="144"/>
                    </a:cubicBezTo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B6B6B6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Freeform 50"/>
              <p:cNvSpPr>
                <a:spLocks/>
              </p:cNvSpPr>
              <p:nvPr/>
            </p:nvSpPr>
            <p:spPr bwMode="auto">
              <a:xfrm>
                <a:off x="1088" y="1083"/>
                <a:ext cx="218" cy="219"/>
              </a:xfrm>
              <a:custGeom>
                <a:avLst/>
                <a:gdLst>
                  <a:gd name="T0" fmla="*/ 1 w 336"/>
                  <a:gd name="T1" fmla="*/ 1 h 340"/>
                  <a:gd name="T2" fmla="*/ 1 w 336"/>
                  <a:gd name="T3" fmla="*/ 1 h 340"/>
                  <a:gd name="T4" fmla="*/ 1 w 336"/>
                  <a:gd name="T5" fmla="*/ 1 h 340"/>
                  <a:gd name="T6" fmla="*/ 1 w 336"/>
                  <a:gd name="T7" fmla="*/ 1 h 340"/>
                  <a:gd name="T8" fmla="*/ 1 w 336"/>
                  <a:gd name="T9" fmla="*/ 1 h 340"/>
                  <a:gd name="T10" fmla="*/ 1 w 336"/>
                  <a:gd name="T11" fmla="*/ 1 h 340"/>
                  <a:gd name="T12" fmla="*/ 1 w 336"/>
                  <a:gd name="T13" fmla="*/ 1 h 340"/>
                  <a:gd name="T14" fmla="*/ 1 w 336"/>
                  <a:gd name="T15" fmla="*/ 1 h 340"/>
                  <a:gd name="T16" fmla="*/ 1 w 336"/>
                  <a:gd name="T17" fmla="*/ 1 h 340"/>
                  <a:gd name="T18" fmla="*/ 1 w 336"/>
                  <a:gd name="T19" fmla="*/ 1 h 340"/>
                  <a:gd name="T20" fmla="*/ 1 w 336"/>
                  <a:gd name="T21" fmla="*/ 1 h 340"/>
                  <a:gd name="T22" fmla="*/ 1 w 336"/>
                  <a:gd name="T23" fmla="*/ 1 h 340"/>
                  <a:gd name="T24" fmla="*/ 1 w 336"/>
                  <a:gd name="T25" fmla="*/ 1 h 340"/>
                  <a:gd name="T26" fmla="*/ 1 w 336"/>
                  <a:gd name="T27" fmla="*/ 1 h 340"/>
                  <a:gd name="T28" fmla="*/ 1 w 336"/>
                  <a:gd name="T29" fmla="*/ 1 h 340"/>
                  <a:gd name="T30" fmla="*/ 1 w 336"/>
                  <a:gd name="T31" fmla="*/ 1 h 340"/>
                  <a:gd name="T32" fmla="*/ 1 w 336"/>
                  <a:gd name="T33" fmla="*/ 1 h 340"/>
                  <a:gd name="T34" fmla="*/ 1 w 336"/>
                  <a:gd name="T35" fmla="*/ 1 h 340"/>
                  <a:gd name="T36" fmla="*/ 1 w 336"/>
                  <a:gd name="T37" fmla="*/ 1 h 340"/>
                  <a:gd name="T38" fmla="*/ 1 w 336"/>
                  <a:gd name="T39" fmla="*/ 1 h 340"/>
                  <a:gd name="T40" fmla="*/ 1 w 336"/>
                  <a:gd name="T41" fmla="*/ 1 h 340"/>
                  <a:gd name="T42" fmla="*/ 1 w 336"/>
                  <a:gd name="T43" fmla="*/ 1 h 340"/>
                  <a:gd name="T44" fmla="*/ 1 w 336"/>
                  <a:gd name="T45" fmla="*/ 1 h 34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36" h="340">
                    <a:moveTo>
                      <a:pt x="331" y="134"/>
                    </a:moveTo>
                    <a:cubicBezTo>
                      <a:pt x="329" y="128"/>
                      <a:pt x="325" y="110"/>
                      <a:pt x="312" y="86"/>
                    </a:cubicBezTo>
                    <a:cubicBezTo>
                      <a:pt x="306" y="76"/>
                      <a:pt x="291" y="50"/>
                      <a:pt x="259" y="29"/>
                    </a:cubicBezTo>
                    <a:cubicBezTo>
                      <a:pt x="227" y="7"/>
                      <a:pt x="197" y="4"/>
                      <a:pt x="186" y="2"/>
                    </a:cubicBezTo>
                    <a:cubicBezTo>
                      <a:pt x="184" y="2"/>
                      <a:pt x="166" y="0"/>
                      <a:pt x="147" y="2"/>
                    </a:cubicBezTo>
                    <a:cubicBezTo>
                      <a:pt x="131" y="5"/>
                      <a:pt x="131" y="5"/>
                      <a:pt x="131" y="5"/>
                    </a:cubicBezTo>
                    <a:cubicBezTo>
                      <a:pt x="124" y="7"/>
                      <a:pt x="114" y="10"/>
                      <a:pt x="107" y="12"/>
                    </a:cubicBezTo>
                    <a:cubicBezTo>
                      <a:pt x="107" y="12"/>
                      <a:pt x="91" y="18"/>
                      <a:pt x="75" y="29"/>
                    </a:cubicBezTo>
                    <a:cubicBezTo>
                      <a:pt x="72" y="31"/>
                      <a:pt x="68" y="34"/>
                      <a:pt x="65" y="36"/>
                    </a:cubicBezTo>
                    <a:cubicBezTo>
                      <a:pt x="62" y="38"/>
                      <a:pt x="60" y="40"/>
                      <a:pt x="57" y="43"/>
                    </a:cubicBezTo>
                    <a:cubicBezTo>
                      <a:pt x="54" y="45"/>
                      <a:pt x="51" y="48"/>
                      <a:pt x="48" y="51"/>
                    </a:cubicBezTo>
                    <a:cubicBezTo>
                      <a:pt x="48" y="51"/>
                      <a:pt x="47" y="52"/>
                      <a:pt x="47" y="52"/>
                    </a:cubicBezTo>
                    <a:cubicBezTo>
                      <a:pt x="47" y="52"/>
                      <a:pt x="47" y="51"/>
                      <a:pt x="48" y="51"/>
                    </a:cubicBezTo>
                    <a:cubicBezTo>
                      <a:pt x="7" y="93"/>
                      <a:pt x="0" y="161"/>
                      <a:pt x="35" y="223"/>
                    </a:cubicBezTo>
                    <a:cubicBezTo>
                      <a:pt x="80" y="302"/>
                      <a:pt x="175" y="340"/>
                      <a:pt x="249" y="310"/>
                    </a:cubicBezTo>
                    <a:cubicBezTo>
                      <a:pt x="267" y="302"/>
                      <a:pt x="281" y="291"/>
                      <a:pt x="293" y="277"/>
                    </a:cubicBezTo>
                    <a:cubicBezTo>
                      <a:pt x="293" y="278"/>
                      <a:pt x="293" y="278"/>
                      <a:pt x="293" y="278"/>
                    </a:cubicBezTo>
                    <a:cubicBezTo>
                      <a:pt x="293" y="278"/>
                      <a:pt x="293" y="278"/>
                      <a:pt x="293" y="277"/>
                    </a:cubicBezTo>
                    <a:cubicBezTo>
                      <a:pt x="295" y="275"/>
                      <a:pt x="297" y="273"/>
                      <a:pt x="299" y="271"/>
                    </a:cubicBezTo>
                    <a:cubicBezTo>
                      <a:pt x="302" y="267"/>
                      <a:pt x="305" y="263"/>
                      <a:pt x="307" y="259"/>
                    </a:cubicBezTo>
                    <a:cubicBezTo>
                      <a:pt x="315" y="246"/>
                      <a:pt x="317" y="242"/>
                      <a:pt x="321" y="232"/>
                    </a:cubicBezTo>
                    <a:cubicBezTo>
                      <a:pt x="321" y="232"/>
                      <a:pt x="330" y="211"/>
                      <a:pt x="333" y="187"/>
                    </a:cubicBezTo>
                    <a:cubicBezTo>
                      <a:pt x="334" y="178"/>
                      <a:pt x="336" y="160"/>
                      <a:pt x="331" y="134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>
                <a:solidFill>
                  <a:srgbClr val="007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51"/>
              <p:cNvSpPr>
                <a:spLocks/>
              </p:cNvSpPr>
              <p:nvPr/>
            </p:nvSpPr>
            <p:spPr bwMode="auto">
              <a:xfrm>
                <a:off x="1196" y="1090"/>
                <a:ext cx="101" cy="100"/>
              </a:xfrm>
              <a:custGeom>
                <a:avLst/>
                <a:gdLst>
                  <a:gd name="T0" fmla="*/ 1 w 154"/>
                  <a:gd name="T1" fmla="*/ 1 h 158"/>
                  <a:gd name="T2" fmla="*/ 1 w 154"/>
                  <a:gd name="T3" fmla="*/ 0 h 158"/>
                  <a:gd name="T4" fmla="*/ 1 w 154"/>
                  <a:gd name="T5" fmla="*/ 1 h 158"/>
                  <a:gd name="T6" fmla="*/ 1 w 154"/>
                  <a:gd name="T7" fmla="*/ 1 h 158"/>
                  <a:gd name="T8" fmla="*/ 1 w 154"/>
                  <a:gd name="T9" fmla="*/ 1 h 158"/>
                  <a:gd name="T10" fmla="*/ 1 w 154"/>
                  <a:gd name="T11" fmla="*/ 1 h 158"/>
                  <a:gd name="T12" fmla="*/ 1 w 154"/>
                  <a:gd name="T13" fmla="*/ 1 h 158"/>
                  <a:gd name="T14" fmla="*/ 1 w 154"/>
                  <a:gd name="T15" fmla="*/ 1 h 158"/>
                  <a:gd name="T16" fmla="*/ 1 w 154"/>
                  <a:gd name="T17" fmla="*/ 1 h 15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4" h="158">
                    <a:moveTo>
                      <a:pt x="15" y="58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55" y="15"/>
                      <a:pt x="53" y="38"/>
                      <a:pt x="65" y="59"/>
                    </a:cubicBezTo>
                    <a:cubicBezTo>
                      <a:pt x="80" y="86"/>
                      <a:pt x="114" y="100"/>
                      <a:pt x="139" y="89"/>
                    </a:cubicBezTo>
                    <a:cubicBezTo>
                      <a:pt x="145" y="87"/>
                      <a:pt x="150" y="83"/>
                      <a:pt x="154" y="79"/>
                    </a:cubicBezTo>
                    <a:cubicBezTo>
                      <a:pt x="100" y="137"/>
                      <a:pt x="100" y="137"/>
                      <a:pt x="100" y="137"/>
                    </a:cubicBezTo>
                    <a:cubicBezTo>
                      <a:pt x="96" y="141"/>
                      <a:pt x="91" y="145"/>
                      <a:pt x="86" y="147"/>
                    </a:cubicBezTo>
                    <a:cubicBezTo>
                      <a:pt x="60" y="158"/>
                      <a:pt x="27" y="144"/>
                      <a:pt x="12" y="117"/>
                    </a:cubicBezTo>
                    <a:cubicBezTo>
                      <a:pt x="0" y="96"/>
                      <a:pt x="2" y="73"/>
                      <a:pt x="15" y="5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8A8AC5"/>
                  </a:gs>
                  <a:gs pos="100000">
                    <a:srgbClr val="333399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52"/>
              <p:cNvSpPr>
                <a:spLocks/>
              </p:cNvSpPr>
              <p:nvPr/>
            </p:nvSpPr>
            <p:spPr bwMode="auto">
              <a:xfrm>
                <a:off x="1196" y="1090"/>
                <a:ext cx="101" cy="100"/>
              </a:xfrm>
              <a:custGeom>
                <a:avLst/>
                <a:gdLst>
                  <a:gd name="T0" fmla="*/ 1 w 154"/>
                  <a:gd name="T1" fmla="*/ 1 h 158"/>
                  <a:gd name="T2" fmla="*/ 1 w 154"/>
                  <a:gd name="T3" fmla="*/ 0 h 158"/>
                  <a:gd name="T4" fmla="*/ 1 w 154"/>
                  <a:gd name="T5" fmla="*/ 1 h 158"/>
                  <a:gd name="T6" fmla="*/ 1 w 154"/>
                  <a:gd name="T7" fmla="*/ 1 h 158"/>
                  <a:gd name="T8" fmla="*/ 1 w 154"/>
                  <a:gd name="T9" fmla="*/ 1 h 158"/>
                  <a:gd name="T10" fmla="*/ 1 w 154"/>
                  <a:gd name="T11" fmla="*/ 1 h 158"/>
                  <a:gd name="T12" fmla="*/ 1 w 154"/>
                  <a:gd name="T13" fmla="*/ 1 h 158"/>
                  <a:gd name="T14" fmla="*/ 1 w 154"/>
                  <a:gd name="T15" fmla="*/ 1 h 158"/>
                  <a:gd name="T16" fmla="*/ 1 w 154"/>
                  <a:gd name="T17" fmla="*/ 1 h 15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4" h="158">
                    <a:moveTo>
                      <a:pt x="15" y="58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55" y="15"/>
                      <a:pt x="53" y="38"/>
                      <a:pt x="65" y="59"/>
                    </a:cubicBezTo>
                    <a:cubicBezTo>
                      <a:pt x="80" y="86"/>
                      <a:pt x="114" y="100"/>
                      <a:pt x="139" y="89"/>
                    </a:cubicBezTo>
                    <a:cubicBezTo>
                      <a:pt x="145" y="87"/>
                      <a:pt x="150" y="83"/>
                      <a:pt x="154" y="79"/>
                    </a:cubicBezTo>
                    <a:cubicBezTo>
                      <a:pt x="100" y="137"/>
                      <a:pt x="100" y="137"/>
                      <a:pt x="100" y="137"/>
                    </a:cubicBezTo>
                    <a:cubicBezTo>
                      <a:pt x="96" y="141"/>
                      <a:pt x="91" y="145"/>
                      <a:pt x="86" y="147"/>
                    </a:cubicBezTo>
                    <a:cubicBezTo>
                      <a:pt x="60" y="158"/>
                      <a:pt x="27" y="144"/>
                      <a:pt x="12" y="117"/>
                    </a:cubicBezTo>
                    <a:cubicBezTo>
                      <a:pt x="0" y="96"/>
                      <a:pt x="2" y="73"/>
                      <a:pt x="15" y="58"/>
                    </a:cubicBezTo>
                  </a:path>
                </a:pathLst>
              </a:custGeom>
              <a:gradFill rotWithShape="1">
                <a:gsLst>
                  <a:gs pos="0">
                    <a:srgbClr val="8A8AC5"/>
                  </a:gs>
                  <a:gs pos="100000">
                    <a:srgbClr val="333399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53"/>
              <p:cNvSpPr>
                <a:spLocks/>
              </p:cNvSpPr>
              <p:nvPr/>
            </p:nvSpPr>
            <p:spPr bwMode="auto">
              <a:xfrm>
                <a:off x="1213" y="998"/>
                <a:ext cx="166" cy="172"/>
              </a:xfrm>
              <a:custGeom>
                <a:avLst/>
                <a:gdLst>
                  <a:gd name="T0" fmla="*/ 1 w 259"/>
                  <a:gd name="T1" fmla="*/ 1 h 267"/>
                  <a:gd name="T2" fmla="*/ 1 w 259"/>
                  <a:gd name="T3" fmla="*/ 1 h 267"/>
                  <a:gd name="T4" fmla="*/ 1 w 259"/>
                  <a:gd name="T5" fmla="*/ 1 h 267"/>
                  <a:gd name="T6" fmla="*/ 1 w 259"/>
                  <a:gd name="T7" fmla="*/ 1 h 267"/>
                  <a:gd name="T8" fmla="*/ 1 w 259"/>
                  <a:gd name="T9" fmla="*/ 1 h 267"/>
                  <a:gd name="T10" fmla="*/ 1 w 259"/>
                  <a:gd name="T11" fmla="*/ 1 h 267"/>
                  <a:gd name="T12" fmla="*/ 1 w 259"/>
                  <a:gd name="T13" fmla="*/ 1 h 267"/>
                  <a:gd name="T14" fmla="*/ 1 w 259"/>
                  <a:gd name="T15" fmla="*/ 1 h 267"/>
                  <a:gd name="T16" fmla="*/ 1 w 259"/>
                  <a:gd name="T17" fmla="*/ 1 h 267"/>
                  <a:gd name="T18" fmla="*/ 1 w 259"/>
                  <a:gd name="T19" fmla="*/ 1 h 267"/>
                  <a:gd name="T20" fmla="*/ 1 w 259"/>
                  <a:gd name="T21" fmla="*/ 1 h 267"/>
                  <a:gd name="T22" fmla="*/ 1 w 259"/>
                  <a:gd name="T23" fmla="*/ 1 h 267"/>
                  <a:gd name="T24" fmla="*/ 1 w 259"/>
                  <a:gd name="T25" fmla="*/ 1 h 267"/>
                  <a:gd name="T26" fmla="*/ 0 w 259"/>
                  <a:gd name="T27" fmla="*/ 1 h 267"/>
                  <a:gd name="T28" fmla="*/ 1 w 259"/>
                  <a:gd name="T29" fmla="*/ 1 h 267"/>
                  <a:gd name="T30" fmla="*/ 1 w 259"/>
                  <a:gd name="T31" fmla="*/ 1 h 26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9" h="267">
                    <a:moveTo>
                      <a:pt x="32" y="48"/>
                    </a:moveTo>
                    <a:cubicBezTo>
                      <a:pt x="41" y="38"/>
                      <a:pt x="53" y="29"/>
                      <a:pt x="66" y="24"/>
                    </a:cubicBezTo>
                    <a:cubicBezTo>
                      <a:pt x="123" y="0"/>
                      <a:pt x="197" y="30"/>
                      <a:pt x="232" y="91"/>
                    </a:cubicBezTo>
                    <a:cubicBezTo>
                      <a:pt x="213" y="111"/>
                      <a:pt x="174" y="138"/>
                      <a:pt x="133" y="160"/>
                    </a:cubicBezTo>
                    <a:cubicBezTo>
                      <a:pt x="117" y="133"/>
                      <a:pt x="84" y="119"/>
                      <a:pt x="59" y="130"/>
                    </a:cubicBezTo>
                    <a:cubicBezTo>
                      <a:pt x="33" y="141"/>
                      <a:pt x="25" y="172"/>
                      <a:pt x="41" y="199"/>
                    </a:cubicBezTo>
                    <a:cubicBezTo>
                      <a:pt x="56" y="226"/>
                      <a:pt x="90" y="240"/>
                      <a:pt x="115" y="229"/>
                    </a:cubicBezTo>
                    <a:cubicBezTo>
                      <a:pt x="140" y="218"/>
                      <a:pt x="148" y="187"/>
                      <a:pt x="133" y="160"/>
                    </a:cubicBezTo>
                    <a:cubicBezTo>
                      <a:pt x="174" y="138"/>
                      <a:pt x="213" y="111"/>
                      <a:pt x="232" y="91"/>
                    </a:cubicBezTo>
                    <a:cubicBezTo>
                      <a:pt x="259" y="139"/>
                      <a:pt x="253" y="191"/>
                      <a:pt x="222" y="223"/>
                    </a:cubicBezTo>
                    <a:cubicBezTo>
                      <a:pt x="195" y="252"/>
                      <a:pt x="164" y="258"/>
                      <a:pt x="154" y="260"/>
                    </a:cubicBezTo>
                    <a:cubicBezTo>
                      <a:pt x="145" y="262"/>
                      <a:pt x="114" y="267"/>
                      <a:pt x="80" y="253"/>
                    </a:cubicBezTo>
                    <a:cubicBezTo>
                      <a:pt x="50" y="240"/>
                      <a:pt x="31" y="220"/>
                      <a:pt x="22" y="205"/>
                    </a:cubicBezTo>
                    <a:cubicBezTo>
                      <a:pt x="0" y="171"/>
                      <a:pt x="0" y="141"/>
                      <a:pt x="0" y="131"/>
                    </a:cubicBezTo>
                    <a:cubicBezTo>
                      <a:pt x="0" y="110"/>
                      <a:pt x="7" y="92"/>
                      <a:pt x="8" y="88"/>
                    </a:cubicBezTo>
                    <a:cubicBezTo>
                      <a:pt x="14" y="72"/>
                      <a:pt x="21" y="62"/>
                      <a:pt x="32" y="4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8A8AC5"/>
                  </a:gs>
                  <a:gs pos="100000">
                    <a:srgbClr val="333399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54"/>
              <p:cNvSpPr>
                <a:spLocks/>
              </p:cNvSpPr>
              <p:nvPr/>
            </p:nvSpPr>
            <p:spPr bwMode="auto">
              <a:xfrm>
                <a:off x="1200" y="998"/>
                <a:ext cx="179" cy="175"/>
              </a:xfrm>
              <a:custGeom>
                <a:avLst/>
                <a:gdLst>
                  <a:gd name="T0" fmla="*/ 1 w 278"/>
                  <a:gd name="T1" fmla="*/ 1 h 268"/>
                  <a:gd name="T2" fmla="*/ 1 w 278"/>
                  <a:gd name="T3" fmla="*/ 1 h 268"/>
                  <a:gd name="T4" fmla="*/ 1 w 278"/>
                  <a:gd name="T5" fmla="*/ 1 h 268"/>
                  <a:gd name="T6" fmla="*/ 1 w 278"/>
                  <a:gd name="T7" fmla="*/ 1 h 268"/>
                  <a:gd name="T8" fmla="*/ 1 w 278"/>
                  <a:gd name="T9" fmla="*/ 1 h 268"/>
                  <a:gd name="T10" fmla="*/ 1 w 278"/>
                  <a:gd name="T11" fmla="*/ 1 h 268"/>
                  <a:gd name="T12" fmla="*/ 1 w 278"/>
                  <a:gd name="T13" fmla="*/ 1 h 268"/>
                  <a:gd name="T14" fmla="*/ 1 w 278"/>
                  <a:gd name="T15" fmla="*/ 1 h 268"/>
                  <a:gd name="T16" fmla="*/ 1 w 278"/>
                  <a:gd name="T17" fmla="*/ 1 h 268"/>
                  <a:gd name="T18" fmla="*/ 1 w 278"/>
                  <a:gd name="T19" fmla="*/ 1 h 268"/>
                  <a:gd name="T20" fmla="*/ 1 w 278"/>
                  <a:gd name="T21" fmla="*/ 1 h 268"/>
                  <a:gd name="T22" fmla="*/ 1 w 278"/>
                  <a:gd name="T23" fmla="*/ 1 h 268"/>
                  <a:gd name="T24" fmla="*/ 1 w 278"/>
                  <a:gd name="T25" fmla="*/ 1 h 26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8" h="268">
                    <a:moveTo>
                      <a:pt x="51" y="48"/>
                    </a:moveTo>
                    <a:cubicBezTo>
                      <a:pt x="0" y="111"/>
                      <a:pt x="23" y="172"/>
                      <a:pt x="35" y="195"/>
                    </a:cubicBezTo>
                    <a:cubicBezTo>
                      <a:pt x="59" y="241"/>
                      <a:pt x="112" y="268"/>
                      <a:pt x="164" y="262"/>
                    </a:cubicBezTo>
                    <a:cubicBezTo>
                      <a:pt x="207" y="257"/>
                      <a:pt x="232" y="233"/>
                      <a:pt x="241" y="224"/>
                    </a:cubicBezTo>
                    <a:cubicBezTo>
                      <a:pt x="272" y="191"/>
                      <a:pt x="278" y="139"/>
                      <a:pt x="251" y="91"/>
                    </a:cubicBezTo>
                    <a:cubicBezTo>
                      <a:pt x="232" y="111"/>
                      <a:pt x="193" y="138"/>
                      <a:pt x="152" y="160"/>
                    </a:cubicBezTo>
                    <a:cubicBezTo>
                      <a:pt x="167" y="187"/>
                      <a:pt x="159" y="218"/>
                      <a:pt x="134" y="229"/>
                    </a:cubicBezTo>
                    <a:cubicBezTo>
                      <a:pt x="109" y="240"/>
                      <a:pt x="75" y="226"/>
                      <a:pt x="60" y="199"/>
                    </a:cubicBezTo>
                    <a:cubicBezTo>
                      <a:pt x="44" y="172"/>
                      <a:pt x="52" y="141"/>
                      <a:pt x="78" y="130"/>
                    </a:cubicBezTo>
                    <a:cubicBezTo>
                      <a:pt x="103" y="119"/>
                      <a:pt x="136" y="133"/>
                      <a:pt x="152" y="160"/>
                    </a:cubicBezTo>
                    <a:cubicBezTo>
                      <a:pt x="193" y="138"/>
                      <a:pt x="232" y="111"/>
                      <a:pt x="251" y="91"/>
                    </a:cubicBezTo>
                    <a:cubicBezTo>
                      <a:pt x="216" y="30"/>
                      <a:pt x="142" y="0"/>
                      <a:pt x="85" y="24"/>
                    </a:cubicBezTo>
                    <a:cubicBezTo>
                      <a:pt x="72" y="29"/>
                      <a:pt x="60" y="38"/>
                      <a:pt x="51" y="48"/>
                    </a:cubicBezTo>
                  </a:path>
                </a:pathLst>
              </a:custGeom>
              <a:gradFill rotWithShape="1">
                <a:gsLst>
                  <a:gs pos="0">
                    <a:srgbClr val="8A8AC5"/>
                  </a:gs>
                  <a:gs pos="100000">
                    <a:srgbClr val="333399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55"/>
              <p:cNvSpPr>
                <a:spLocks/>
              </p:cNvSpPr>
              <p:nvPr/>
            </p:nvSpPr>
            <p:spPr bwMode="auto">
              <a:xfrm>
                <a:off x="1210" y="1029"/>
                <a:ext cx="144" cy="145"/>
              </a:xfrm>
              <a:custGeom>
                <a:avLst/>
                <a:gdLst>
                  <a:gd name="T0" fmla="*/ 1 w 223"/>
                  <a:gd name="T1" fmla="*/ 1 h 220"/>
                  <a:gd name="T2" fmla="*/ 1 w 223"/>
                  <a:gd name="T3" fmla="*/ 1 h 220"/>
                  <a:gd name="T4" fmla="*/ 1 w 223"/>
                  <a:gd name="T5" fmla="*/ 1 h 220"/>
                  <a:gd name="T6" fmla="*/ 1 w 223"/>
                  <a:gd name="T7" fmla="*/ 1 h 220"/>
                  <a:gd name="T8" fmla="*/ 1 w 223"/>
                  <a:gd name="T9" fmla="*/ 1 h 220"/>
                  <a:gd name="T10" fmla="*/ 1 w 223"/>
                  <a:gd name="T11" fmla="*/ 0 h 220"/>
                  <a:gd name="T12" fmla="*/ 1 w 223"/>
                  <a:gd name="T13" fmla="*/ 1 h 220"/>
                  <a:gd name="T14" fmla="*/ 1 w 223"/>
                  <a:gd name="T15" fmla="*/ 1 h 220"/>
                  <a:gd name="T16" fmla="*/ 1 w 223"/>
                  <a:gd name="T17" fmla="*/ 1 h 220"/>
                  <a:gd name="T18" fmla="*/ 1 w 223"/>
                  <a:gd name="T19" fmla="*/ 1 h 220"/>
                  <a:gd name="T20" fmla="*/ 1 w 223"/>
                  <a:gd name="T21" fmla="*/ 1 h 220"/>
                  <a:gd name="T22" fmla="*/ 1 w 223"/>
                  <a:gd name="T23" fmla="*/ 1 h 220"/>
                  <a:gd name="T24" fmla="*/ 1 w 223"/>
                  <a:gd name="T25" fmla="*/ 1 h 220"/>
                  <a:gd name="T26" fmla="*/ 1 w 223"/>
                  <a:gd name="T27" fmla="*/ 1 h 220"/>
                  <a:gd name="T28" fmla="*/ 1 w 223"/>
                  <a:gd name="T29" fmla="*/ 1 h 220"/>
                  <a:gd name="T30" fmla="*/ 1 w 223"/>
                  <a:gd name="T31" fmla="*/ 1 h 220"/>
                  <a:gd name="T32" fmla="*/ 1 w 223"/>
                  <a:gd name="T33" fmla="*/ 1 h 220"/>
                  <a:gd name="T34" fmla="*/ 1 w 223"/>
                  <a:gd name="T35" fmla="*/ 1 h 220"/>
                  <a:gd name="T36" fmla="*/ 1 w 223"/>
                  <a:gd name="T37" fmla="*/ 1 h 220"/>
                  <a:gd name="T38" fmla="*/ 1 w 223"/>
                  <a:gd name="T39" fmla="*/ 1 h 22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23" h="220">
                    <a:moveTo>
                      <a:pt x="18" y="149"/>
                    </a:moveTo>
                    <a:cubicBezTo>
                      <a:pt x="15" y="144"/>
                      <a:pt x="8" y="131"/>
                      <a:pt x="4" y="113"/>
                    </a:cubicBezTo>
                    <a:cubicBezTo>
                      <a:pt x="0" y="95"/>
                      <a:pt x="1" y="81"/>
                      <a:pt x="2" y="74"/>
                    </a:cubicBezTo>
                    <a:cubicBezTo>
                      <a:pt x="4" y="54"/>
                      <a:pt x="8" y="43"/>
                      <a:pt x="13" y="32"/>
                    </a:cubicBezTo>
                    <a:cubicBezTo>
                      <a:pt x="16" y="25"/>
                      <a:pt x="19" y="20"/>
                      <a:pt x="24" y="12"/>
                    </a:cubicBezTo>
                    <a:cubicBezTo>
                      <a:pt x="26" y="8"/>
                      <a:pt x="30" y="4"/>
                      <a:pt x="33" y="0"/>
                    </a:cubicBezTo>
                    <a:cubicBezTo>
                      <a:pt x="5" y="32"/>
                      <a:pt x="1" y="83"/>
                      <a:pt x="27" y="129"/>
                    </a:cubicBezTo>
                    <a:cubicBezTo>
                      <a:pt x="62" y="190"/>
                      <a:pt x="136" y="220"/>
                      <a:pt x="192" y="196"/>
                    </a:cubicBezTo>
                    <a:cubicBezTo>
                      <a:pt x="205" y="191"/>
                      <a:pt x="215" y="184"/>
                      <a:pt x="223" y="175"/>
                    </a:cubicBezTo>
                    <a:cubicBezTo>
                      <a:pt x="219" y="179"/>
                      <a:pt x="214" y="184"/>
                      <a:pt x="210" y="188"/>
                    </a:cubicBezTo>
                    <a:cubicBezTo>
                      <a:pt x="208" y="189"/>
                      <a:pt x="204" y="192"/>
                      <a:pt x="202" y="193"/>
                    </a:cubicBezTo>
                    <a:cubicBezTo>
                      <a:pt x="188" y="202"/>
                      <a:pt x="182" y="204"/>
                      <a:pt x="172" y="208"/>
                    </a:cubicBezTo>
                    <a:cubicBezTo>
                      <a:pt x="168" y="209"/>
                      <a:pt x="163" y="211"/>
                      <a:pt x="159" y="212"/>
                    </a:cubicBezTo>
                    <a:cubicBezTo>
                      <a:pt x="153" y="213"/>
                      <a:pt x="146" y="214"/>
                      <a:pt x="141" y="214"/>
                    </a:cubicBezTo>
                    <a:cubicBezTo>
                      <a:pt x="135" y="215"/>
                      <a:pt x="122" y="215"/>
                      <a:pt x="117" y="214"/>
                    </a:cubicBezTo>
                    <a:cubicBezTo>
                      <a:pt x="112" y="213"/>
                      <a:pt x="105" y="212"/>
                      <a:pt x="100" y="211"/>
                    </a:cubicBezTo>
                    <a:cubicBezTo>
                      <a:pt x="97" y="210"/>
                      <a:pt x="94" y="209"/>
                      <a:pt x="91" y="208"/>
                    </a:cubicBezTo>
                    <a:cubicBezTo>
                      <a:pt x="80" y="205"/>
                      <a:pt x="80" y="205"/>
                      <a:pt x="74" y="202"/>
                    </a:cubicBezTo>
                    <a:cubicBezTo>
                      <a:pt x="67" y="198"/>
                      <a:pt x="62" y="195"/>
                      <a:pt x="59" y="193"/>
                    </a:cubicBezTo>
                    <a:cubicBezTo>
                      <a:pt x="35" y="177"/>
                      <a:pt x="21" y="155"/>
                      <a:pt x="18" y="1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8A8AC5"/>
                  </a:gs>
                  <a:gs pos="100000">
                    <a:srgbClr val="333399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56"/>
              <p:cNvSpPr>
                <a:spLocks/>
              </p:cNvSpPr>
              <p:nvPr/>
            </p:nvSpPr>
            <p:spPr bwMode="auto">
              <a:xfrm>
                <a:off x="1205" y="1029"/>
                <a:ext cx="149" cy="161"/>
              </a:xfrm>
              <a:custGeom>
                <a:avLst/>
                <a:gdLst>
                  <a:gd name="T0" fmla="*/ 1 w 232"/>
                  <a:gd name="T1" fmla="*/ 1 h 249"/>
                  <a:gd name="T2" fmla="*/ 1 w 232"/>
                  <a:gd name="T3" fmla="*/ 0 h 249"/>
                  <a:gd name="T4" fmla="*/ 1 w 232"/>
                  <a:gd name="T5" fmla="*/ 1 h 249"/>
                  <a:gd name="T6" fmla="*/ 1 w 232"/>
                  <a:gd name="T7" fmla="*/ 1 h 249"/>
                  <a:gd name="T8" fmla="*/ 1 w 232"/>
                  <a:gd name="T9" fmla="*/ 1 h 249"/>
                  <a:gd name="T10" fmla="*/ 1 w 232"/>
                  <a:gd name="T11" fmla="*/ 1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32" h="249">
                    <a:moveTo>
                      <a:pt x="27" y="149"/>
                    </a:moveTo>
                    <a:cubicBezTo>
                      <a:pt x="0" y="100"/>
                      <a:pt x="6" y="44"/>
                      <a:pt x="42" y="0"/>
                    </a:cubicBezTo>
                    <a:cubicBezTo>
                      <a:pt x="14" y="32"/>
                      <a:pt x="10" y="83"/>
                      <a:pt x="36" y="129"/>
                    </a:cubicBezTo>
                    <a:cubicBezTo>
                      <a:pt x="71" y="190"/>
                      <a:pt x="145" y="220"/>
                      <a:pt x="201" y="196"/>
                    </a:cubicBezTo>
                    <a:cubicBezTo>
                      <a:pt x="214" y="191"/>
                      <a:pt x="224" y="184"/>
                      <a:pt x="232" y="175"/>
                    </a:cubicBezTo>
                    <a:cubicBezTo>
                      <a:pt x="156" y="249"/>
                      <a:pt x="60" y="209"/>
                      <a:pt x="27" y="149"/>
                    </a:cubicBezTo>
                  </a:path>
                </a:pathLst>
              </a:custGeom>
              <a:gradFill rotWithShape="1">
                <a:gsLst>
                  <a:gs pos="0">
                    <a:srgbClr val="8A8AC5"/>
                  </a:gs>
                  <a:gs pos="100000">
                    <a:srgbClr val="333399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57"/>
              <p:cNvSpPr>
                <a:spLocks/>
              </p:cNvSpPr>
              <p:nvPr/>
            </p:nvSpPr>
            <p:spPr bwMode="auto">
              <a:xfrm>
                <a:off x="1206" y="998"/>
                <a:ext cx="178" cy="175"/>
              </a:xfrm>
              <a:custGeom>
                <a:avLst/>
                <a:gdLst>
                  <a:gd name="T0" fmla="*/ 1 w 274"/>
                  <a:gd name="T1" fmla="*/ 1 h 268"/>
                  <a:gd name="T2" fmla="*/ 1 w 274"/>
                  <a:gd name="T3" fmla="*/ 1 h 268"/>
                  <a:gd name="T4" fmla="*/ 1 w 274"/>
                  <a:gd name="T5" fmla="*/ 1 h 268"/>
                  <a:gd name="T6" fmla="*/ 1 w 274"/>
                  <a:gd name="T7" fmla="*/ 1 h 268"/>
                  <a:gd name="T8" fmla="*/ 1 w 274"/>
                  <a:gd name="T9" fmla="*/ 1 h 2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4" h="268">
                    <a:moveTo>
                      <a:pt x="240" y="91"/>
                    </a:moveTo>
                    <a:cubicBezTo>
                      <a:pt x="274" y="152"/>
                      <a:pt x="256" y="221"/>
                      <a:pt x="199" y="244"/>
                    </a:cubicBezTo>
                    <a:cubicBezTo>
                      <a:pt x="143" y="268"/>
                      <a:pt x="69" y="238"/>
                      <a:pt x="34" y="177"/>
                    </a:cubicBezTo>
                    <a:cubicBezTo>
                      <a:pt x="0" y="116"/>
                      <a:pt x="18" y="48"/>
                      <a:pt x="74" y="24"/>
                    </a:cubicBezTo>
                    <a:cubicBezTo>
                      <a:pt x="131" y="0"/>
                      <a:pt x="205" y="30"/>
                      <a:pt x="240" y="91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Group 108"/>
          <p:cNvGrpSpPr>
            <a:grpSpLocks/>
          </p:cNvGrpSpPr>
          <p:nvPr userDrawn="1"/>
        </p:nvGrpSpPr>
        <p:grpSpPr bwMode="auto">
          <a:xfrm>
            <a:off x="3665538" y="1970088"/>
            <a:ext cx="3570287" cy="2235200"/>
            <a:chOff x="1824" y="3063"/>
            <a:chExt cx="964" cy="876"/>
          </a:xfrm>
        </p:grpSpPr>
        <p:sp>
          <p:nvSpPr>
            <p:cNvPr id="19" name="Freeform 59"/>
            <p:cNvSpPr>
              <a:spLocks/>
            </p:cNvSpPr>
            <p:nvPr/>
          </p:nvSpPr>
          <p:spPr bwMode="auto">
            <a:xfrm>
              <a:off x="1866" y="3070"/>
              <a:ext cx="922" cy="869"/>
            </a:xfrm>
            <a:custGeom>
              <a:avLst/>
              <a:gdLst>
                <a:gd name="T0" fmla="*/ 1 w 1302"/>
                <a:gd name="T1" fmla="*/ 1 h 1231"/>
                <a:gd name="T2" fmla="*/ 1 w 1302"/>
                <a:gd name="T3" fmla="*/ 0 h 1231"/>
                <a:gd name="T4" fmla="*/ 2 w 1302"/>
                <a:gd name="T5" fmla="*/ 1 h 1231"/>
                <a:gd name="T6" fmla="*/ 2 w 1302"/>
                <a:gd name="T7" fmla="*/ 1 h 1231"/>
                <a:gd name="T8" fmla="*/ 1 w 1302"/>
                <a:gd name="T9" fmla="*/ 1 h 1231"/>
                <a:gd name="T10" fmla="*/ 1 w 1302"/>
                <a:gd name="T11" fmla="*/ 1 h 1231"/>
                <a:gd name="T12" fmla="*/ 1 w 1302"/>
                <a:gd name="T13" fmla="*/ 1 h 1231"/>
                <a:gd name="T14" fmla="*/ 1 w 1302"/>
                <a:gd name="T15" fmla="*/ 1 h 1231"/>
                <a:gd name="T16" fmla="*/ 1 w 1302"/>
                <a:gd name="T17" fmla="*/ 1 h 1231"/>
                <a:gd name="T18" fmla="*/ 1 w 1302"/>
                <a:gd name="T19" fmla="*/ 1 h 1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2"/>
                <a:gd name="T31" fmla="*/ 0 h 1231"/>
                <a:gd name="T32" fmla="*/ 1302 w 1302"/>
                <a:gd name="T33" fmla="*/ 1231 h 12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2" h="1231">
                  <a:moveTo>
                    <a:pt x="1115" y="10"/>
                  </a:moveTo>
                  <a:cubicBezTo>
                    <a:pt x="1197" y="0"/>
                    <a:pt x="1197" y="0"/>
                    <a:pt x="1197" y="0"/>
                  </a:cubicBezTo>
                  <a:cubicBezTo>
                    <a:pt x="1197" y="0"/>
                    <a:pt x="1186" y="352"/>
                    <a:pt x="1218" y="684"/>
                  </a:cubicBezTo>
                  <a:cubicBezTo>
                    <a:pt x="1241" y="915"/>
                    <a:pt x="1302" y="1228"/>
                    <a:pt x="1302" y="1228"/>
                  </a:cubicBezTo>
                  <a:cubicBezTo>
                    <a:pt x="1302" y="1228"/>
                    <a:pt x="977" y="1199"/>
                    <a:pt x="650" y="1204"/>
                  </a:cubicBezTo>
                  <a:cubicBezTo>
                    <a:pt x="324" y="1208"/>
                    <a:pt x="6" y="1231"/>
                    <a:pt x="6" y="1231"/>
                  </a:cubicBezTo>
                  <a:cubicBezTo>
                    <a:pt x="6" y="1231"/>
                    <a:pt x="0" y="1152"/>
                    <a:pt x="1" y="883"/>
                  </a:cubicBezTo>
                  <a:cubicBezTo>
                    <a:pt x="1" y="613"/>
                    <a:pt x="76" y="313"/>
                    <a:pt x="76" y="313"/>
                  </a:cubicBezTo>
                  <a:cubicBezTo>
                    <a:pt x="813" y="155"/>
                    <a:pt x="813" y="155"/>
                    <a:pt x="813" y="155"/>
                  </a:cubicBezTo>
                  <a:lnTo>
                    <a:pt x="1115" y="1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60"/>
            <p:cNvSpPr>
              <a:spLocks/>
            </p:cNvSpPr>
            <p:nvPr/>
          </p:nvSpPr>
          <p:spPr bwMode="auto">
            <a:xfrm>
              <a:off x="1824" y="3063"/>
              <a:ext cx="913" cy="851"/>
            </a:xfrm>
            <a:custGeom>
              <a:avLst/>
              <a:gdLst/>
              <a:ahLst/>
              <a:cxnLst>
                <a:cxn ang="0">
                  <a:pos x="1289" y="1174"/>
                </a:cxn>
                <a:cxn ang="0">
                  <a:pos x="14" y="1203"/>
                </a:cxn>
                <a:cxn ang="0">
                  <a:pos x="23" y="5"/>
                </a:cxn>
                <a:cxn ang="0">
                  <a:pos x="1248" y="0"/>
                </a:cxn>
                <a:cxn ang="0">
                  <a:pos x="1289" y="1174"/>
                </a:cxn>
              </a:cxnLst>
              <a:rect l="0" t="0" r="r" b="b"/>
              <a:pathLst>
                <a:path w="1289" h="1203">
                  <a:moveTo>
                    <a:pt x="1289" y="1174"/>
                  </a:moveTo>
                  <a:cubicBezTo>
                    <a:pt x="864" y="1184"/>
                    <a:pt x="439" y="1194"/>
                    <a:pt x="14" y="1203"/>
                  </a:cubicBezTo>
                  <a:cubicBezTo>
                    <a:pt x="0" y="804"/>
                    <a:pt x="3" y="404"/>
                    <a:pt x="23" y="5"/>
                  </a:cubicBezTo>
                  <a:cubicBezTo>
                    <a:pt x="432" y="3"/>
                    <a:pt x="840" y="2"/>
                    <a:pt x="1248" y="0"/>
                  </a:cubicBezTo>
                  <a:cubicBezTo>
                    <a:pt x="1245" y="392"/>
                    <a:pt x="1259" y="783"/>
                    <a:pt x="1289" y="1174"/>
                  </a:cubicBezTo>
                  <a:close/>
                </a:path>
              </a:pathLst>
            </a:custGeom>
            <a:gradFill rotWithShape="1">
              <a:gsLst>
                <a:gs pos="95000">
                  <a:schemeClr val="bg1">
                    <a:gamma/>
                    <a:shade val="9215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zh-CN"/>
            </a:p>
          </p:txBody>
        </p:sp>
        <p:grpSp>
          <p:nvGrpSpPr>
            <p:cNvPr id="21" name="Group 99"/>
            <p:cNvGrpSpPr>
              <a:grpSpLocks/>
            </p:cNvGrpSpPr>
            <p:nvPr/>
          </p:nvGrpSpPr>
          <p:grpSpPr bwMode="auto">
            <a:xfrm>
              <a:off x="2331" y="3137"/>
              <a:ext cx="1" cy="1"/>
              <a:chOff x="2187" y="2948"/>
              <a:chExt cx="1" cy="1"/>
            </a:xfrm>
          </p:grpSpPr>
          <p:sp>
            <p:nvSpPr>
              <p:cNvPr id="22" name="Line 88"/>
              <p:cNvSpPr>
                <a:spLocks noChangeShapeType="1"/>
              </p:cNvSpPr>
              <p:nvPr/>
            </p:nvSpPr>
            <p:spPr bwMode="auto">
              <a:xfrm>
                <a:off x="2187" y="2948"/>
                <a:ext cx="1" cy="1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89"/>
              <p:cNvSpPr>
                <a:spLocks noChangeShapeType="1"/>
              </p:cNvSpPr>
              <p:nvPr/>
            </p:nvSpPr>
            <p:spPr bwMode="auto">
              <a:xfrm>
                <a:off x="2187" y="2948"/>
                <a:ext cx="1" cy="1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8" y="6278563"/>
            <a:ext cx="5746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>
            <a:spLocks noChangeArrowheads="1"/>
          </p:cNvSpPr>
          <p:nvPr userDrawn="1"/>
        </p:nvSpPr>
        <p:spPr bwMode="auto">
          <a:xfrm>
            <a:off x="665163" y="6283325"/>
            <a:ext cx="2492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南昌大学信息工程学院</a:t>
            </a:r>
          </a:p>
        </p:txBody>
      </p:sp>
      <p:sp>
        <p:nvSpPr>
          <p:cNvPr id="26" name="TextBox 25"/>
          <p:cNvSpPr txBox="1">
            <a:spLocks noChangeArrowheads="1"/>
          </p:cNvSpPr>
          <p:nvPr userDrawn="1"/>
        </p:nvSpPr>
        <p:spPr bwMode="auto">
          <a:xfrm>
            <a:off x="647700" y="6546850"/>
            <a:ext cx="3735388" cy="3381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Information school of  nanchang univers</a:t>
            </a:r>
            <a:r>
              <a:rPr lang="en-US" altLang="zh-CN" sz="1600" smtClean="0"/>
              <a:t>ity</a:t>
            </a:r>
            <a:endParaRPr lang="zh-CN" altLang="en-US" sz="1600" smtClean="0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0" y="6272213"/>
            <a:ext cx="9144000" cy="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>
            <a:spLocks noChangeArrowheads="1"/>
          </p:cNvSpPr>
          <p:nvPr userDrawn="1"/>
        </p:nvSpPr>
        <p:spPr bwMode="auto">
          <a:xfrm>
            <a:off x="6732588" y="6445250"/>
            <a:ext cx="2238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@</a:t>
            </a:r>
            <a:r>
              <a:rPr lang="zh-CN" altLang="en-US"/>
              <a:t>骑着炮弹进城作品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30163" y="0"/>
            <a:ext cx="9355138" cy="3333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 userDrawn="1"/>
        </p:nvGrpSpPr>
        <p:grpSpPr bwMode="auto">
          <a:xfrm>
            <a:off x="74613" y="407988"/>
            <a:ext cx="1184275" cy="660400"/>
            <a:chOff x="2935784" y="1508275"/>
            <a:chExt cx="1404000" cy="783045"/>
          </a:xfrm>
        </p:grpSpPr>
        <p:sp>
          <p:nvSpPr>
            <p:cNvPr id="4" name="矩形 3"/>
            <p:cNvSpPr/>
            <p:nvPr userDrawn="1"/>
          </p:nvSpPr>
          <p:spPr>
            <a:xfrm>
              <a:off x="2935784" y="1508275"/>
              <a:ext cx="1404000" cy="7830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TextBox 4"/>
            <p:cNvSpPr txBox="1">
              <a:spLocks/>
            </p:cNvSpPr>
            <p:nvPr userDrawn="1"/>
          </p:nvSpPr>
          <p:spPr bwMode="auto">
            <a:xfrm>
              <a:off x="2992245" y="1553451"/>
              <a:ext cx="1291078" cy="656929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3600" b="1" dirty="0" smtClean="0">
                  <a:solidFill>
                    <a:schemeClr val="bg1"/>
                  </a:solidFill>
                </a:rPr>
                <a:t>（   ）</a:t>
              </a:r>
              <a:endParaRPr lang="zh-CN" altLang="en-US" sz="24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6" name="直接连接符 5"/>
          <p:cNvCxnSpPr/>
          <p:nvPr userDrawn="1"/>
        </p:nvCxnSpPr>
        <p:spPr>
          <a:xfrm>
            <a:off x="1547813" y="446088"/>
            <a:ext cx="0" cy="62230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8" y="6278563"/>
            <a:ext cx="5746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665163" y="6283325"/>
            <a:ext cx="2492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南昌大学信息工程学院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647700" y="6546850"/>
            <a:ext cx="3735388" cy="3381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Information school of  nanchang univers</a:t>
            </a:r>
            <a:r>
              <a:rPr lang="en-US" altLang="zh-CN" sz="1600" smtClean="0"/>
              <a:t>ity</a:t>
            </a:r>
            <a:endParaRPr lang="zh-CN" altLang="en-US" sz="1600" smtClean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6272213"/>
            <a:ext cx="9144000" cy="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6732588" y="6445250"/>
            <a:ext cx="2238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@</a:t>
            </a:r>
            <a:r>
              <a:rPr lang="zh-CN" altLang="en-US"/>
              <a:t>骑着炮弹进城作品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30163" y="0"/>
            <a:ext cx="9355138" cy="3333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8" y="6278563"/>
            <a:ext cx="5746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65163" y="6283325"/>
            <a:ext cx="2492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南昌大学信息工程学院</a:t>
            </a: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47700" y="6546850"/>
            <a:ext cx="3735388" cy="3381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Information school of  nanchang univers</a:t>
            </a:r>
            <a:r>
              <a:rPr lang="en-US" altLang="zh-CN" sz="1600" smtClean="0"/>
              <a:t>ity</a:t>
            </a:r>
            <a:endParaRPr lang="zh-CN" altLang="en-US" sz="1600" smtClean="0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6272213"/>
            <a:ext cx="9144000" cy="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6732588" y="6445250"/>
            <a:ext cx="2238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@</a:t>
            </a:r>
            <a:r>
              <a:rPr lang="zh-CN" altLang="en-US"/>
              <a:t>骑着炮弹进城作品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5940152" y="4797152"/>
            <a:ext cx="29051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Gong, </a:t>
            </a:r>
            <a:r>
              <a:rPr lang="en-US" altLang="zh-CN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Lifan</a:t>
            </a:r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/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Chen, </a:t>
            </a:r>
            <a:r>
              <a:rPr lang="en-US" altLang="zh-CN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Zhengxu</a:t>
            </a:r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/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Fan, </a:t>
            </a:r>
            <a:r>
              <a:rPr lang="en-US" altLang="zh-CN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Yiming</a:t>
            </a:r>
            <a:endParaRPr lang="en-US" altLang="zh-C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172" name="TextBox 1"/>
          <p:cNvSpPr txBox="1">
            <a:spLocks noChangeArrowheads="1"/>
          </p:cNvSpPr>
          <p:nvPr/>
        </p:nvSpPr>
        <p:spPr bwMode="auto">
          <a:xfrm>
            <a:off x="617538" y="2420888"/>
            <a:ext cx="803275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4400" b="1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IPP:</a:t>
            </a:r>
          </a:p>
          <a:p>
            <a:pPr eaLnBrk="1" hangingPunct="1"/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Online Optics Laboratory</a:t>
            </a:r>
            <a:endParaRPr lang="zh-CN" altLang="en-US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5940152" y="6093296"/>
            <a:ext cx="2663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2014.9.23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7596336" cy="1700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457" name="Picture 1" descr="C:\Users\Administrator.USER-20140828TG\Desktop\JI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5715001" cy="11811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0" y="0"/>
            <a:ext cx="7668344" cy="1700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/>
          <p:cNvSpPr txBox="1">
            <a:spLocks noChangeArrowheads="1"/>
          </p:cNvSpPr>
          <p:nvPr/>
        </p:nvSpPr>
        <p:spPr bwMode="auto">
          <a:xfrm>
            <a:off x="2051720" y="2132856"/>
            <a:ext cx="50561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6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Thanks for </a:t>
            </a:r>
          </a:p>
          <a:p>
            <a:pPr eaLnBrk="1" hangingPunct="1"/>
            <a:r>
              <a:rPr lang="en-US" altLang="zh-CN" sz="60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watching!</a:t>
            </a:r>
            <a:endParaRPr lang="zh-CN" altLang="en-US" sz="6000" b="1" dirty="0">
              <a:solidFill>
                <a:srgbClr val="0070C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561856"/>
            <a:ext cx="9144000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5"/>
          <p:cNvSpPr txBox="1">
            <a:spLocks noChangeArrowheads="1"/>
          </p:cNvSpPr>
          <p:nvPr/>
        </p:nvSpPr>
        <p:spPr bwMode="auto">
          <a:xfrm>
            <a:off x="1254125" y="260350"/>
            <a:ext cx="22745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195" name="Group 16"/>
          <p:cNvGrpSpPr>
            <a:grpSpLocks/>
          </p:cNvGrpSpPr>
          <p:nvPr/>
        </p:nvGrpSpPr>
        <p:grpSpPr bwMode="auto">
          <a:xfrm>
            <a:off x="1497013" y="1679575"/>
            <a:ext cx="792162" cy="792163"/>
            <a:chOff x="476" y="981"/>
            <a:chExt cx="499" cy="499"/>
          </a:xfrm>
        </p:grpSpPr>
        <p:sp>
          <p:nvSpPr>
            <p:cNvPr id="8212" name="AutoShape 17"/>
            <p:cNvSpPr>
              <a:spLocks noChangeArrowheads="1"/>
            </p:cNvSpPr>
            <p:nvPr/>
          </p:nvSpPr>
          <p:spPr bwMode="auto">
            <a:xfrm>
              <a:off x="476" y="981"/>
              <a:ext cx="499" cy="499"/>
            </a:xfrm>
            <a:prstGeom prst="roundRect">
              <a:avLst>
                <a:gd name="adj" fmla="val 13028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1" i="1"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8213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636" y="1116"/>
              <a:ext cx="135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 dirty="0">
                  <a:ln w="9525">
                    <a:noFill/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rPr>
                <a:t>1</a:t>
              </a:r>
              <a:endParaRPr lang="zh-CN" altLang="en-US" sz="1400" kern="10" spc="-70" dirty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39" name="AutoShape 19"/>
            <p:cNvSpPr>
              <a:spLocks noChangeArrowheads="1"/>
            </p:cNvSpPr>
            <p:nvPr/>
          </p:nvSpPr>
          <p:spPr bwMode="auto">
            <a:xfrm>
              <a:off x="499" y="1004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8196" name="Group 16"/>
          <p:cNvGrpSpPr>
            <a:grpSpLocks/>
          </p:cNvGrpSpPr>
          <p:nvPr/>
        </p:nvGrpSpPr>
        <p:grpSpPr bwMode="auto">
          <a:xfrm>
            <a:off x="1497013" y="2597150"/>
            <a:ext cx="792162" cy="792163"/>
            <a:chOff x="476" y="981"/>
            <a:chExt cx="499" cy="499"/>
          </a:xfrm>
        </p:grpSpPr>
        <p:sp>
          <p:nvSpPr>
            <p:cNvPr id="8209" name="AutoShape 17"/>
            <p:cNvSpPr>
              <a:spLocks noChangeArrowheads="1"/>
            </p:cNvSpPr>
            <p:nvPr/>
          </p:nvSpPr>
          <p:spPr bwMode="auto">
            <a:xfrm>
              <a:off x="476" y="981"/>
              <a:ext cx="499" cy="499"/>
            </a:xfrm>
            <a:prstGeom prst="roundRect">
              <a:avLst>
                <a:gd name="adj" fmla="val 13028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1" i="1"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8210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636" y="1116"/>
              <a:ext cx="135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ln w="9525">
                    <a:noFill/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rPr>
                <a:t>2</a:t>
              </a:r>
              <a:endParaRPr lang="zh-CN" altLang="en-US" sz="1400" kern="10" spc="-7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65" name="AutoShape 19"/>
            <p:cNvSpPr>
              <a:spLocks noChangeArrowheads="1"/>
            </p:cNvSpPr>
            <p:nvPr/>
          </p:nvSpPr>
          <p:spPr bwMode="auto">
            <a:xfrm>
              <a:off x="499" y="1004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8197" name="Group 16"/>
          <p:cNvGrpSpPr>
            <a:grpSpLocks/>
          </p:cNvGrpSpPr>
          <p:nvPr/>
        </p:nvGrpSpPr>
        <p:grpSpPr bwMode="auto">
          <a:xfrm>
            <a:off x="1497013" y="3516313"/>
            <a:ext cx="792162" cy="792162"/>
            <a:chOff x="476" y="981"/>
            <a:chExt cx="499" cy="499"/>
          </a:xfrm>
        </p:grpSpPr>
        <p:sp>
          <p:nvSpPr>
            <p:cNvPr id="8206" name="AutoShape 17"/>
            <p:cNvSpPr>
              <a:spLocks noChangeArrowheads="1"/>
            </p:cNvSpPr>
            <p:nvPr/>
          </p:nvSpPr>
          <p:spPr bwMode="auto">
            <a:xfrm>
              <a:off x="476" y="981"/>
              <a:ext cx="499" cy="499"/>
            </a:xfrm>
            <a:prstGeom prst="roundRect">
              <a:avLst>
                <a:gd name="adj" fmla="val 13028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1" i="1"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8207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636" y="1116"/>
              <a:ext cx="135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ln w="9525">
                    <a:noFill/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rPr>
                <a:t>3</a:t>
              </a:r>
              <a:endParaRPr lang="zh-CN" altLang="en-US" sz="1400" kern="10" spc="-7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73" name="AutoShape 19"/>
            <p:cNvSpPr>
              <a:spLocks noChangeArrowheads="1"/>
            </p:cNvSpPr>
            <p:nvPr/>
          </p:nvSpPr>
          <p:spPr bwMode="auto">
            <a:xfrm>
              <a:off x="499" y="1004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8198" name="Group 16"/>
          <p:cNvGrpSpPr>
            <a:grpSpLocks/>
          </p:cNvGrpSpPr>
          <p:nvPr/>
        </p:nvGrpSpPr>
        <p:grpSpPr bwMode="auto">
          <a:xfrm>
            <a:off x="1497013" y="4433888"/>
            <a:ext cx="792162" cy="792162"/>
            <a:chOff x="476" y="981"/>
            <a:chExt cx="499" cy="499"/>
          </a:xfrm>
        </p:grpSpPr>
        <p:sp>
          <p:nvSpPr>
            <p:cNvPr id="8203" name="AutoShape 17"/>
            <p:cNvSpPr>
              <a:spLocks noChangeArrowheads="1"/>
            </p:cNvSpPr>
            <p:nvPr/>
          </p:nvSpPr>
          <p:spPr bwMode="auto">
            <a:xfrm>
              <a:off x="476" y="981"/>
              <a:ext cx="499" cy="499"/>
            </a:xfrm>
            <a:prstGeom prst="roundRect">
              <a:avLst>
                <a:gd name="adj" fmla="val 13028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1" i="1">
                <a:latin typeface="Arial" charset="0"/>
                <a:ea typeface="华文细黑" pitchFamily="2" charset="-122"/>
              </a:endParaRPr>
            </a:p>
          </p:txBody>
        </p:sp>
        <p:sp>
          <p:nvSpPr>
            <p:cNvPr id="8204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636" y="1116"/>
              <a:ext cx="135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 spc="-70">
                  <a:ln w="9525">
                    <a:noFill/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rPr>
                <a:t>4</a:t>
              </a:r>
              <a:endParaRPr lang="zh-CN" altLang="en-US" sz="1400" kern="10" spc="-7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81" name="AutoShape 19"/>
            <p:cNvSpPr>
              <a:spLocks noChangeArrowheads="1"/>
            </p:cNvSpPr>
            <p:nvPr/>
          </p:nvSpPr>
          <p:spPr bwMode="auto">
            <a:xfrm>
              <a:off x="499" y="1004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2627313" y="1697038"/>
            <a:ext cx="5113039" cy="755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3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Backgrounds</a:t>
            </a:r>
            <a:endParaRPr lang="zh-CN" altLang="en-US" sz="3600" dirty="0">
              <a:solidFill>
                <a:schemeClr val="tx1"/>
              </a:solidFill>
              <a:latin typeface="Verdana" pitchFamily="34" charset="0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94" name="矩形 93">
            <a:hlinkClick r:id="rId3" action="ppaction://hlinksldjump"/>
          </p:cNvPr>
          <p:cNvSpPr/>
          <p:nvPr/>
        </p:nvSpPr>
        <p:spPr>
          <a:xfrm>
            <a:off x="2627313" y="2619375"/>
            <a:ext cx="5113039" cy="755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3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Product</a:t>
            </a:r>
            <a:r>
              <a:rPr lang="en-US" altLang="zh-CN" sz="3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Intro.</a:t>
            </a:r>
            <a:endParaRPr lang="zh-CN" altLang="en-US" sz="3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 94">
            <a:hlinkClick r:id="rId4" action="ppaction://hlinksldjump"/>
          </p:cNvPr>
          <p:cNvSpPr/>
          <p:nvPr/>
        </p:nvSpPr>
        <p:spPr>
          <a:xfrm>
            <a:off x="2627313" y="3543300"/>
            <a:ext cx="5113039" cy="755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3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Simulation</a:t>
            </a:r>
            <a:endParaRPr lang="zh-CN" altLang="en-US" sz="3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6" name="矩形 95">
            <a:hlinkClick r:id="" action="ppaction://noaction"/>
          </p:cNvPr>
          <p:cNvSpPr/>
          <p:nvPr/>
        </p:nvSpPr>
        <p:spPr>
          <a:xfrm>
            <a:off x="2627313" y="4465638"/>
            <a:ext cx="5113039" cy="755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3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Future </a:t>
            </a:r>
            <a:r>
              <a:rPr lang="en-US" altLang="zh-CN" sz="3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Improvements</a:t>
            </a:r>
            <a:endParaRPr lang="zh-CN" altLang="en-US" sz="3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5561856"/>
            <a:ext cx="9144000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1873250" y="430213"/>
            <a:ext cx="32748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Backgrounds</a:t>
            </a:r>
            <a:endParaRPr lang="zh-CN" altLang="en-US" sz="3200" b="1" dirty="0">
              <a:latin typeface="Verdana" pitchFamily="34" charset="0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395536" y="404664"/>
            <a:ext cx="5597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1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755576" y="1700808"/>
            <a:ext cx="2807050" cy="461665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Optics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Softwares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99592" y="5229200"/>
            <a:ext cx="427831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0" y="5561856"/>
            <a:ext cx="9144000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683568" y="2492896"/>
            <a:ext cx="6912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Powerful and exquisite…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But expensive!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Not designed for elementary demonstration…</a:t>
            </a:r>
            <a:endParaRPr lang="zh-CN" altLang="en-US" sz="20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755576" y="4437112"/>
            <a:ext cx="4345164" cy="461665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 those ordinary users…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907976" y="2501280"/>
            <a:ext cx="427831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755576" y="5301208"/>
            <a:ext cx="6912768" cy="49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Need a simple and effective application!</a:t>
            </a:r>
            <a:endParaRPr lang="zh-CN" altLang="en-US" sz="2000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251520" y="404664"/>
            <a:ext cx="6815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2</a:t>
            </a:r>
            <a:endParaRPr lang="zh-CN" altLang="en-US" sz="3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2051720" y="476672"/>
            <a:ext cx="48059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Product  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561856"/>
            <a:ext cx="9144000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755576" y="1700808"/>
            <a:ext cx="6505692" cy="461665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framework: Why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&amp; python?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683568" y="2492896"/>
            <a:ext cx="691276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Open source (easy to obtain)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Various libraries dedicated for computing…</a:t>
            </a:r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E.g. </a:t>
            </a:r>
            <a:r>
              <a:rPr lang="en-US" altLang="zh-CN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numpy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CN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matplotpy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CN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openGL</a:t>
            </a:r>
            <a:endParaRPr lang="en-US" altLang="zh-C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Powerful interfaces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Programmers and engineers friendly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Django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:a python based web application framework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Perfect match!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Easy to build &amp; maintain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907976" y="2501280"/>
            <a:ext cx="427831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251520" y="404664"/>
            <a:ext cx="6815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2</a:t>
            </a:r>
            <a:endParaRPr lang="zh-CN" altLang="en-US" sz="3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2051720" y="476672"/>
            <a:ext cx="48059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Product  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561856"/>
            <a:ext cx="9144000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755576" y="1700808"/>
            <a:ext cx="3310073" cy="461665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Our server structure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683568" y="2492896"/>
            <a:ext cx="691276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Django</a:t>
            </a:r>
            <a:r>
              <a:rPr lang="en-US" altLang="zh-C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 framework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nginx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as server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MySQL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database to store data</a:t>
            </a:r>
            <a:endParaRPr lang="en-US" altLang="zh-C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Some </a:t>
            </a:r>
            <a:r>
              <a:rPr lang="en-US" altLang="zh-C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HTML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templates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907976" y="2501280"/>
            <a:ext cx="427831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251520" y="404664"/>
            <a:ext cx="6815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2</a:t>
            </a:r>
            <a:endParaRPr lang="zh-CN" altLang="en-US" sz="3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2051720" y="476672"/>
            <a:ext cx="48059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Product  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561856"/>
            <a:ext cx="9144000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683568" y="1340768"/>
            <a:ext cx="69127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More than 600 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lines of </a:t>
            </a:r>
            <a:r>
              <a:rPr lang="en-US" altLang="zh-C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python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 </a:t>
            </a:r>
            <a:r>
              <a:rPr lang="en-US" altLang="zh-C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HTML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codes…</a:t>
            </a:r>
          </a:p>
        </p:txBody>
      </p:sp>
      <p:pic>
        <p:nvPicPr>
          <p:cNvPr id="27650" name="Picture 2" descr="C:\Users\Administrator.USER-20140828TG\Desktop\Ubuntu-2014-09-23-23-59-1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99832"/>
            <a:ext cx="8640960" cy="4858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251520" y="404664"/>
            <a:ext cx="6815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2</a:t>
            </a:r>
            <a:endParaRPr lang="zh-CN" altLang="en-US" sz="3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2051720" y="476672"/>
            <a:ext cx="48059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Product  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561856"/>
            <a:ext cx="9144000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755576" y="1700808"/>
            <a:ext cx="2513830" cy="461665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Main functions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683568" y="2492896"/>
            <a:ext cx="69127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Interference, and…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Lens imaging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907976" y="2501280"/>
            <a:ext cx="427831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4" name="Picture 2" descr="C:\Users\Administrator.USER-20140828TG\Desktop\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21088"/>
            <a:ext cx="2939818" cy="2204864"/>
          </a:xfrm>
          <a:prstGeom prst="rect">
            <a:avLst/>
          </a:prstGeom>
          <a:noFill/>
        </p:spPr>
      </p:pic>
      <p:pic>
        <p:nvPicPr>
          <p:cNvPr id="28675" name="Picture 3" descr="C:\Users\Administrator.USER-20140828TG\Desktop\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221088"/>
            <a:ext cx="2880320" cy="2160240"/>
          </a:xfrm>
          <a:prstGeom prst="rect">
            <a:avLst/>
          </a:prstGeom>
          <a:noFill/>
        </p:spPr>
      </p:pic>
      <p:pic>
        <p:nvPicPr>
          <p:cNvPr id="28676" name="Picture 4" descr="C:\Users\Administrator.USER-20140828TG\Desktop\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4221088"/>
            <a:ext cx="2952328" cy="22142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1612900" y="2425700"/>
            <a:ext cx="6477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7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7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9" name="TextBox 1"/>
          <p:cNvSpPr txBox="1">
            <a:spLocks noChangeArrowheads="1"/>
          </p:cNvSpPr>
          <p:nvPr/>
        </p:nvSpPr>
        <p:spPr bwMode="auto">
          <a:xfrm>
            <a:off x="3995936" y="2708920"/>
            <a:ext cx="29290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Simulation</a:t>
            </a:r>
            <a:endParaRPr lang="zh-CN" altLang="en-US" sz="4000" dirty="0">
              <a:solidFill>
                <a:srgbClr val="000000"/>
              </a:solidFill>
              <a:latin typeface="Verdana" pitchFamily="34" charset="0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561856"/>
            <a:ext cx="9144000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434975" y="415925"/>
            <a:ext cx="5597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1752600" y="414338"/>
            <a:ext cx="62757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Future </a:t>
            </a:r>
            <a:r>
              <a:rPr lang="en-US" altLang="zh-CN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Improvements</a:t>
            </a:r>
            <a:endParaRPr lang="zh-CN" alt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0484" name="组合 5"/>
          <p:cNvGrpSpPr>
            <a:grpSpLocks/>
          </p:cNvGrpSpPr>
          <p:nvPr/>
        </p:nvGrpSpPr>
        <p:grpSpPr bwMode="auto">
          <a:xfrm>
            <a:off x="1214438" y="2555230"/>
            <a:ext cx="520700" cy="520700"/>
            <a:chOff x="1155644" y="1656612"/>
            <a:chExt cx="596956" cy="596956"/>
          </a:xfrm>
        </p:grpSpPr>
        <p:sp>
          <p:nvSpPr>
            <p:cNvPr id="2" name="椭圆 1"/>
            <p:cNvSpPr/>
            <p:nvPr/>
          </p:nvSpPr>
          <p:spPr>
            <a:xfrm>
              <a:off x="1232083" y="1733051"/>
              <a:ext cx="444077" cy="44407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155644" y="1656612"/>
              <a:ext cx="596956" cy="596956"/>
            </a:xfrm>
            <a:prstGeom prst="ellipse">
              <a:avLst/>
            </a:prstGeom>
            <a:noFill/>
            <a:ln>
              <a:gradFill>
                <a:gsLst>
                  <a:gs pos="23000">
                    <a:srgbClr val="0070C0"/>
                  </a:gs>
                  <a:gs pos="5000">
                    <a:srgbClr val="00B0F0"/>
                  </a:gs>
                  <a:gs pos="75000">
                    <a:srgbClr val="00B0F0"/>
                  </a:gs>
                  <a:gs pos="93000">
                    <a:srgbClr val="0070C0"/>
                  </a:gs>
                </a:gsLst>
                <a:lin ang="5400000" scaled="0"/>
              </a:gradFill>
              <a:prstDash val="sysDot"/>
            </a:ln>
            <a:effectLst>
              <a:glow rad="381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1907704" y="3492624"/>
            <a:ext cx="6268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More powerful realization (e.g. 3D plot)</a:t>
            </a:r>
            <a:endParaRPr lang="zh-CN" alt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811338" y="3233093"/>
            <a:ext cx="580231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7" name="组合 14"/>
          <p:cNvGrpSpPr>
            <a:grpSpLocks/>
          </p:cNvGrpSpPr>
          <p:nvPr/>
        </p:nvGrpSpPr>
        <p:grpSpPr bwMode="auto">
          <a:xfrm>
            <a:off x="1214438" y="3531543"/>
            <a:ext cx="520700" cy="519112"/>
            <a:chOff x="1155644" y="1656612"/>
            <a:chExt cx="596956" cy="596956"/>
          </a:xfrm>
        </p:grpSpPr>
        <p:sp>
          <p:nvSpPr>
            <p:cNvPr id="16" name="椭圆 15"/>
            <p:cNvSpPr/>
            <p:nvPr/>
          </p:nvSpPr>
          <p:spPr>
            <a:xfrm>
              <a:off x="1232083" y="1733285"/>
              <a:ext cx="444077" cy="4436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155644" y="1656612"/>
              <a:ext cx="596956" cy="596956"/>
            </a:xfrm>
            <a:prstGeom prst="ellipse">
              <a:avLst/>
            </a:prstGeom>
            <a:noFill/>
            <a:ln>
              <a:gradFill>
                <a:gsLst>
                  <a:gs pos="23000">
                    <a:srgbClr val="0070C0"/>
                  </a:gs>
                  <a:gs pos="5000">
                    <a:srgbClr val="00B0F0"/>
                  </a:gs>
                  <a:gs pos="75000">
                    <a:srgbClr val="00B0F0"/>
                  </a:gs>
                  <a:gs pos="93000">
                    <a:srgbClr val="0070C0"/>
                  </a:gs>
                </a:gsLst>
                <a:lin ang="5400000" scaled="0"/>
              </a:gradFill>
              <a:prstDash val="sysDot"/>
            </a:ln>
            <a:effectLst>
              <a:glow rad="381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1816100" y="4149080"/>
            <a:ext cx="5802313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1" name="TextBox 22"/>
          <p:cNvSpPr txBox="1">
            <a:spLocks noChangeArrowheads="1"/>
          </p:cNvSpPr>
          <p:nvPr/>
        </p:nvSpPr>
        <p:spPr bwMode="auto">
          <a:xfrm>
            <a:off x="1907704" y="2556520"/>
            <a:ext cx="35493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More sophisticated UI</a:t>
            </a:r>
            <a:endParaRPr lang="zh-CN" altLang="en-US" sz="2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7346" y="1385324"/>
            <a:ext cx="7518455" cy="397031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63000"/>
              </a:prstClr>
            </a:outerShdw>
            <a:reflection blurRad="6350" stA="50000" endA="300" endPos="55500" dist="50800" dir="5400000" sy="-100000" algn="bl" rotWithShape="0"/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5561856"/>
            <a:ext cx="9144000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202</Words>
  <Application>Microsoft Office PowerPoint</Application>
  <PresentationFormat>全屏显示(4:3)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DADI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张奔</dc:creator>
  <cp:keywords>信工学院</cp:keywords>
  <cp:lastModifiedBy>Administrator</cp:lastModifiedBy>
  <cp:revision>102</cp:revision>
  <dcterms:created xsi:type="dcterms:W3CDTF">2013-05-22T02:15:50Z</dcterms:created>
  <dcterms:modified xsi:type="dcterms:W3CDTF">2014-09-23T16:21:27Z</dcterms:modified>
</cp:coreProperties>
</file>