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8" r:id="rId4"/>
    <p:sldId id="262" r:id="rId5"/>
    <p:sldId id="261" r:id="rId6"/>
    <p:sldId id="264" r:id="rId7"/>
    <p:sldId id="266" r:id="rId8"/>
    <p:sldId id="267" r:id="rId9"/>
    <p:sldId id="265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88" autoAdjust="0"/>
  </p:normalViewPr>
  <p:slideViewPr>
    <p:cSldViewPr>
      <p:cViewPr varScale="1">
        <p:scale>
          <a:sx n="70" d="100"/>
          <a:sy n="70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8B69A-ABF9-470C-B56D-72228B903E96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78C45-2136-440D-A0E4-7DA5786356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7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demo will introduce you to XIA.  One of the key things that set apart XIA is that XIA supports evolution in various parts of the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78C45-2136-440D-A0E4-7DA57863567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3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End-points</a:t>
            </a:r>
            <a:r>
              <a:rPr lang="en-US" baseline="0" dirty="0" smtClean="0"/>
              <a:t> can evolve first without having to wait for network upgrades.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78C45-2136-440D-A0E4-7DA57863567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8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78C45-2136-440D-A0E4-7DA57863567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8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78C45-2136-440D-A0E4-7DA57863567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8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78C45-2136-440D-A0E4-7DA57863567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82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78C45-2136-440D-A0E4-7DA57863567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8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5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5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7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2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7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5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5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8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2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file:///C:\Program%20Files\Mozilla%20Firefox\firefox.exe%20%20http:\xia.sid.xiaweb\demo.html\fallback(ad.ad1:hid.hid1:sid.xiaweb)" TargetMode="External"/><Relationship Id="rId3" Type="http://schemas.openxmlformats.org/officeDocument/2006/relationships/image" Target="../media/image6.png"/><Relationship Id="rId7" Type="http://schemas.openxmlformats.org/officeDocument/2006/relationships/hyperlink" Target="file:///C:\Program%20Files\Mozilla%20Firefox\firefox.exe%20http:\xia.cid.1.aa2fe45640e694c06dcc3331ed91998c8eb4879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Mozilla%20Firefox\firefox.exe%20http:\xia.sid.xiaweb\simple.html\fallback(ad.ad1:hid.hid1:sid.xiaweb)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:///C:\Program%20Files\Mozilla%20Firefox\firefox.exe%20%22http:\xia.sid.xiaweb\demo.html\fallback(ad.ad1:hid.hid1:sid.xiaweb)%22" TargetMode="External"/><Relationship Id="rId3" Type="http://schemas.openxmlformats.org/officeDocument/2006/relationships/image" Target="../media/image6.png"/><Relationship Id="rId7" Type="http://schemas.openxmlformats.org/officeDocument/2006/relationships/hyperlink" Target="file:///C:\Program%20Files\Mozilla%20Firefox\firefox.exe%20http:\xia.cid.1.aa2fe45640e694c06dcc3331ed91998c8eb4879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Mozilla%20Firefox\firefox.exe%20%22http:\xia.sid.xiaweb\simple.html\fallback(ad.ad1:hid.hid1:sid.xiaweb)%22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file:///C:\Program%20Files\Mozilla%20Firefox\firefox.exe%20%20http:\xia.sid.xiaweb\xia_service.html\fallback(ad.ad_cmu:hid.hid2:sid.xiaweb)" TargetMode="External"/><Relationship Id="rId3" Type="http://schemas.openxmlformats.org/officeDocument/2006/relationships/image" Target="../media/image6.png"/><Relationship Id="rId7" Type="http://schemas.openxmlformats.org/officeDocument/2006/relationships/hyperlink" Target="file:///C:\Program%20Files\Mozilla%20Firefox\firefox.exe%20http:\xia.cid.1.aa2fe45640e694c06dcc3331ed91998c8eb4879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Mozilla%20Firefox\firefox.exe%20http:\xia.sid.xiaweb\simple.html\fallback(ad.ad1:hid.hid1:sid.xiaweb)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file:///C:\Program%20Files\Mozilla%20Firefox\firefox.exe%20%20http:\xia.sid.xiaweb\demo.html\fallback(ad.ad1:hid.hid1:sid.xiaweb)" TargetMode="External"/><Relationship Id="rId3" Type="http://schemas.openxmlformats.org/officeDocument/2006/relationships/image" Target="../media/image6.png"/><Relationship Id="rId7" Type="http://schemas.openxmlformats.org/officeDocument/2006/relationships/hyperlink" Target="file:///C:\Program%20Files\Mozilla%20Firefox\firefox.exe%20http:\xia.cid.1.aa2fe45640e694c06dcc3331ed91998c8eb4879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Mozilla%20Firefox\firefox.exe%20http:\xia.sid.xiaweb\simple.html\fallback(ad.ad1:hid.hid1:sid.xiaweb)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xia.cid.1.aa2fe45640e694c06dcc3331ed91998c8eb4879a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xia.sid.xiaweb/simple.html/fallback(ad.ad1:hid.hid1:sid.xiaweb)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XIA: An Architecture for Evolvable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60775"/>
            <a:ext cx="6400800" cy="1752600"/>
          </a:xfrm>
        </p:spPr>
        <p:txBody>
          <a:bodyPr/>
          <a:lstStyle/>
          <a:p>
            <a:r>
              <a:rPr lang="en-US" dirty="0" smtClean="0"/>
              <a:t>Carnegie Mellon University</a:t>
            </a:r>
          </a:p>
          <a:p>
            <a:r>
              <a:rPr lang="en-US" dirty="0" smtClean="0"/>
              <a:t>University of Wisconsin-Madison</a:t>
            </a:r>
          </a:p>
          <a:p>
            <a:r>
              <a:rPr lang="en-US" dirty="0" smtClean="0"/>
              <a:t>Boston University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24000" y="5614581"/>
            <a:ext cx="6307196" cy="761118"/>
            <a:chOff x="-1562100" y="2743200"/>
            <a:chExt cx="12268200" cy="1371600"/>
          </a:xfrm>
        </p:grpSpPr>
        <p:pic>
          <p:nvPicPr>
            <p:cNvPr id="4" name="Picture 3" descr="bu-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0745" y="2743200"/>
              <a:ext cx="3071814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 descr="CarnegieMellon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62100" y="2743200"/>
              <a:ext cx="479901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uwlogo_web_sm_fl_wht_fp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389" y="2744788"/>
              <a:ext cx="4049711" cy="1370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77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End-point </a:t>
            </a:r>
            <a:r>
              <a:rPr lang="en-US" dirty="0" smtClean="0">
                <a:solidFill>
                  <a:srgbClr val="C00000"/>
                </a:solidFill>
              </a:rPr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/>
          <a:stretch/>
        </p:blipFill>
        <p:spPr bwMode="auto">
          <a:xfrm>
            <a:off x="457200" y="1981200"/>
            <a:ext cx="818789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0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XIA: End-point and Network </a:t>
            </a:r>
            <a:r>
              <a:rPr lang="en-US" dirty="0">
                <a:solidFill>
                  <a:srgbClr val="C00000"/>
                </a:solidFill>
              </a:rPr>
              <a:t>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746723" y="2743200"/>
            <a:ext cx="3429000" cy="187284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600200" y="3048000"/>
            <a:ext cx="723099" cy="906520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>
            <a:off x="304800" y="304800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4800" y="335280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4800" y="365760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43800" y="305588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43800" y="336068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543800" y="366548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4800" y="2738017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43800" y="2720600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2042" y="4200546"/>
            <a:ext cx="2544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Multiple types of identifiers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1846" y="343252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pic>
        <p:nvPicPr>
          <p:cNvPr id="17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11304" y="2702354"/>
            <a:ext cx="723099" cy="90652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781800" y="236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7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50" grpId="0" animBg="1"/>
      <p:bldP spid="51" grpId="0" animBg="1"/>
      <p:bldP spid="52" grpId="0" animBg="1"/>
      <p:bldP spid="56" grpId="0" animBg="1"/>
      <p:bldP spid="57" grpId="0" animBg="1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End-point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0854" y="6146701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Backwards compatible </a:t>
            </a:r>
            <a:r>
              <a:rPr lang="en-US" sz="2400" b="1" dirty="0" smtClean="0">
                <a:solidFill>
                  <a:srgbClr val="C00000"/>
                </a:solidFill>
              </a:rPr>
              <a:t>address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594323" y="3577045"/>
            <a:ext cx="3921578" cy="542109"/>
            <a:chOff x="2594323" y="3276601"/>
            <a:chExt cx="3921578" cy="542109"/>
          </a:xfrm>
        </p:grpSpPr>
        <p:pic>
          <p:nvPicPr>
            <p:cNvPr id="4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2" cstate="print"/>
            <a:srcRect l="30556" t="37963" r="32639" b="36111"/>
            <a:stretch>
              <a:fillRect/>
            </a:stretch>
          </p:blipFill>
          <p:spPr bwMode="auto">
            <a:xfrm>
              <a:off x="2594323" y="3276601"/>
              <a:ext cx="721178" cy="381000"/>
            </a:xfrm>
            <a:prstGeom prst="rect">
              <a:avLst/>
            </a:prstGeom>
            <a:noFill/>
          </p:spPr>
        </p:pic>
        <p:pic>
          <p:nvPicPr>
            <p:cNvPr id="6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2" cstate="print"/>
            <a:srcRect l="30556" t="37963" r="32639" b="36111"/>
            <a:stretch>
              <a:fillRect/>
            </a:stretch>
          </p:blipFill>
          <p:spPr bwMode="auto">
            <a:xfrm>
              <a:off x="5794723" y="3437710"/>
              <a:ext cx="721178" cy="381000"/>
            </a:xfrm>
            <a:prstGeom prst="rect">
              <a:avLst/>
            </a:prstGeom>
            <a:noFill/>
          </p:spPr>
        </p:pic>
      </p:grpSp>
      <p:sp>
        <p:nvSpPr>
          <p:cNvPr id="7" name="Cloud 6"/>
          <p:cNvSpPr/>
          <p:nvPr/>
        </p:nvSpPr>
        <p:spPr>
          <a:xfrm>
            <a:off x="2746723" y="2743200"/>
            <a:ext cx="3429000" cy="187284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600200" y="3048000"/>
            <a:ext cx="723099" cy="906520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>
            <a:off x="304800" y="304800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4800" y="335280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4800" y="365760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43800" y="305588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43800" y="336068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543800" y="366548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4800" y="2738017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43800" y="2720600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2042" y="4200546"/>
            <a:ext cx="2544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Multiple types of identifiers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1838" y="336068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ID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6" name="Group 52"/>
          <p:cNvGrpSpPr/>
          <p:nvPr/>
        </p:nvGrpSpPr>
        <p:grpSpPr>
          <a:xfrm>
            <a:off x="3352800" y="4812268"/>
            <a:ext cx="2971800" cy="933510"/>
            <a:chOff x="914400" y="4114800"/>
            <a:chExt cx="2971800" cy="933510"/>
          </a:xfrm>
        </p:grpSpPr>
        <p:sp>
          <p:nvSpPr>
            <p:cNvPr id="67" name="Oval 66"/>
            <p:cNvSpPr/>
            <p:nvPr/>
          </p:nvSpPr>
          <p:spPr>
            <a:xfrm>
              <a:off x="914400" y="43434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1066800" y="4419600"/>
              <a:ext cx="1447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2514599" y="4114800"/>
              <a:ext cx="879823" cy="6096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C</a:t>
              </a:r>
              <a:r>
                <a:rPr lang="en-US" sz="2000" b="1" dirty="0"/>
                <a:t>I</a:t>
              </a:r>
              <a:r>
                <a:rPr lang="en-US" sz="2000" b="1" dirty="0" smtClean="0"/>
                <a:t>D</a:t>
              </a:r>
              <a:endParaRPr lang="en-US" sz="2000" b="1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71800" y="46482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Intent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Group 55"/>
          <p:cNvGrpSpPr/>
          <p:nvPr/>
        </p:nvGrpSpPr>
        <p:grpSpPr>
          <a:xfrm>
            <a:off x="3461657" y="5193268"/>
            <a:ext cx="2514600" cy="902732"/>
            <a:chOff x="1066800" y="4572000"/>
            <a:chExt cx="2514600" cy="902732"/>
          </a:xfrm>
        </p:grpSpPr>
        <p:sp>
          <p:nvSpPr>
            <p:cNvPr id="72" name="Oval 71"/>
            <p:cNvSpPr/>
            <p:nvPr/>
          </p:nvSpPr>
          <p:spPr>
            <a:xfrm>
              <a:off x="1447800" y="4724400"/>
              <a:ext cx="762000" cy="609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HID</a:t>
              </a:r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1066800" y="4572000"/>
              <a:ext cx="3810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209800" y="4648200"/>
              <a:ext cx="4572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209800" y="51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Fallback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781800" y="236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32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11304" y="2702354"/>
            <a:ext cx="723099" cy="90652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1524000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5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C 0.02187 -0.00463 0.04288 -0.01296 0.06423 -0.02106 C 0.06892 -0.02291 0.07361 -0.02523 0.07847 -0.02662 C 0.08472 -0.02847 0.09705 -0.03241 0.09705 -0.03241 C 0.1033 -0.03171 0.10955 -0.03194 0.11562 -0.03055 C 0.12517 -0.02824 0.1316 -0.02176 0.14132 -0.02106 C 0.15955 -0.01944 0.18385 -0.01713 0.20278 -0.01713 L 0.24271 -0.01528 " pathEditMode="relative" ptsTypes="ffffff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71 -0.01527 C 0.28455 -0.01342 0.3066 -0.0118 0.35018 -0.01342 C 0.36806 -0.01712 0.36303 -0.01666 0.38751 -0.01342 C 0.43733 -0.00671 0.48698 0.00531 0.53681 0.00855 C 0.57778 0.00555 0.55539 0.01318 0.57553 -0.00741 C 0.5783 -0.01457 0.58039 -0.01781 0.58455 -0.02336 " pathEditMode="relative" rAng="0" ptsTypes="fffffA">
                                      <p:cBhvr>
                                        <p:cTn id="2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10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0" grpId="0" animBg="1"/>
      <p:bldP spid="6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0"/>
          <a:stretch/>
        </p:blipFill>
        <p:spPr bwMode="auto">
          <a:xfrm>
            <a:off x="1081864" y="1647900"/>
            <a:ext cx="7045585" cy="344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End-point </a:t>
            </a:r>
            <a:r>
              <a:rPr lang="en-US" dirty="0" smtClean="0">
                <a:solidFill>
                  <a:srgbClr val="C00000"/>
                </a:solidFill>
              </a:rPr>
              <a:t>Evolution (Demo)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6318349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Backwards compatible </a:t>
            </a:r>
            <a:r>
              <a:rPr lang="en-US" sz="2400" b="1" dirty="0" smtClean="0">
                <a:solidFill>
                  <a:srgbClr val="C00000"/>
                </a:solidFill>
              </a:rPr>
              <a:t>address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487349" y="3284894"/>
            <a:ext cx="1295686" cy="1527374"/>
            <a:chOff x="4487349" y="2984450"/>
            <a:chExt cx="1295686" cy="1527374"/>
          </a:xfrm>
        </p:grpSpPr>
        <p:pic>
          <p:nvPicPr>
            <p:cNvPr id="4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4" cstate="print"/>
            <a:srcRect l="30556" t="37963" r="32639" b="36111"/>
            <a:stretch>
              <a:fillRect/>
            </a:stretch>
          </p:blipFill>
          <p:spPr bwMode="auto">
            <a:xfrm>
              <a:off x="4487349" y="4130824"/>
              <a:ext cx="721178" cy="381000"/>
            </a:xfrm>
            <a:prstGeom prst="rect">
              <a:avLst/>
            </a:prstGeom>
            <a:noFill/>
          </p:spPr>
        </p:pic>
        <p:pic>
          <p:nvPicPr>
            <p:cNvPr id="6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4" cstate="print"/>
            <a:srcRect l="30556" t="37963" r="32639" b="36111"/>
            <a:stretch>
              <a:fillRect/>
            </a:stretch>
          </p:blipFill>
          <p:spPr bwMode="auto">
            <a:xfrm>
              <a:off x="5061857" y="2984450"/>
              <a:ext cx="721178" cy="381000"/>
            </a:xfrm>
            <a:prstGeom prst="rect">
              <a:avLst/>
            </a:prstGeom>
            <a:noFill/>
          </p:spPr>
        </p:pic>
      </p:grpSp>
      <p:sp>
        <p:nvSpPr>
          <p:cNvPr id="7" name="Cloud 6"/>
          <p:cNvSpPr/>
          <p:nvPr/>
        </p:nvSpPr>
        <p:spPr>
          <a:xfrm>
            <a:off x="2746723" y="2743200"/>
            <a:ext cx="3429000" cy="187284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600200" y="3048000"/>
            <a:ext cx="723099" cy="906520"/>
          </a:xfrm>
          <a:prstGeom prst="rect">
            <a:avLst/>
          </a:prstGeom>
          <a:noFill/>
        </p:spPr>
      </p:pic>
      <p:pic>
        <p:nvPicPr>
          <p:cNvPr id="42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11304" y="2702354"/>
            <a:ext cx="723099" cy="906520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>
            <a:off x="304800" y="304800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6" action="ppaction://program"/>
              </a:rPr>
              <a:t>Service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4800" y="335280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7" action="ppaction://program"/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4800" y="365760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43800" y="304800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43800" y="335280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543800" y="365760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4800" y="2738017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43800" y="2712720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2042" y="4200546"/>
            <a:ext cx="2544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hlinkClick r:id="rId8" action="ppaction://program"/>
              </a:rPr>
              <a:t>Multiple types of identifiers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66" name="Group 52"/>
          <p:cNvGrpSpPr/>
          <p:nvPr/>
        </p:nvGrpSpPr>
        <p:grpSpPr>
          <a:xfrm>
            <a:off x="1828800" y="5040868"/>
            <a:ext cx="2480022" cy="609600"/>
            <a:chOff x="914400" y="4114800"/>
            <a:chExt cx="2480022" cy="609600"/>
          </a:xfrm>
        </p:grpSpPr>
        <p:sp>
          <p:nvSpPr>
            <p:cNvPr id="67" name="Oval 66"/>
            <p:cNvSpPr/>
            <p:nvPr/>
          </p:nvSpPr>
          <p:spPr>
            <a:xfrm>
              <a:off x="914400" y="43434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1066800" y="4419600"/>
              <a:ext cx="1447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2514599" y="4114800"/>
              <a:ext cx="879823" cy="6096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C</a:t>
              </a:r>
              <a:r>
                <a:rPr lang="en-US" sz="2000" b="1" dirty="0"/>
                <a:t>I</a:t>
              </a:r>
              <a:r>
                <a:rPr lang="en-US" sz="2000" b="1" dirty="0" smtClean="0"/>
                <a:t>D</a:t>
              </a:r>
              <a:endParaRPr lang="en-US" sz="2000" b="1" baseline="-25000" dirty="0"/>
            </a:p>
          </p:txBody>
        </p:sp>
      </p:grpSp>
      <p:grpSp>
        <p:nvGrpSpPr>
          <p:cNvPr id="71" name="Group 55"/>
          <p:cNvGrpSpPr/>
          <p:nvPr/>
        </p:nvGrpSpPr>
        <p:grpSpPr>
          <a:xfrm>
            <a:off x="1905000" y="5421868"/>
            <a:ext cx="2514600" cy="902732"/>
            <a:chOff x="1066800" y="4572000"/>
            <a:chExt cx="2514600" cy="902732"/>
          </a:xfrm>
        </p:grpSpPr>
        <p:sp>
          <p:nvSpPr>
            <p:cNvPr id="72" name="Oval 71"/>
            <p:cNvSpPr/>
            <p:nvPr/>
          </p:nvSpPr>
          <p:spPr>
            <a:xfrm>
              <a:off x="1447800" y="4724400"/>
              <a:ext cx="762000" cy="609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HID</a:t>
              </a:r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1066800" y="4572000"/>
              <a:ext cx="3810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209800" y="4648200"/>
              <a:ext cx="4572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209800" y="51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Fallback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33600" y="3352800"/>
            <a:ext cx="5039253" cy="1230868"/>
            <a:chOff x="2133600" y="3352800"/>
            <a:chExt cx="5039253" cy="123086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133600" y="3688080"/>
              <a:ext cx="2590800" cy="895588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886854" y="3535680"/>
              <a:ext cx="506057" cy="1047988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562601" y="3352800"/>
              <a:ext cx="1610252" cy="122594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52"/>
          <p:cNvGrpSpPr/>
          <p:nvPr/>
        </p:nvGrpSpPr>
        <p:grpSpPr>
          <a:xfrm>
            <a:off x="5486400" y="5193268"/>
            <a:ext cx="2480022" cy="609600"/>
            <a:chOff x="914400" y="4114800"/>
            <a:chExt cx="2480022" cy="609600"/>
          </a:xfrm>
        </p:grpSpPr>
        <p:sp>
          <p:nvSpPr>
            <p:cNvPr id="53" name="Oval 52"/>
            <p:cNvSpPr/>
            <p:nvPr/>
          </p:nvSpPr>
          <p:spPr>
            <a:xfrm>
              <a:off x="914400" y="43434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066800" y="4419600"/>
              <a:ext cx="1447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514599" y="4114800"/>
              <a:ext cx="879823" cy="6096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  <a:r>
                <a:rPr lang="en-US" sz="2000" b="1" dirty="0" smtClean="0"/>
                <a:t>ID</a:t>
              </a:r>
              <a:endParaRPr lang="en-US" sz="2000" b="1" baseline="-25000" dirty="0"/>
            </a:p>
          </p:txBody>
        </p:sp>
      </p:grpSp>
      <p:grpSp>
        <p:nvGrpSpPr>
          <p:cNvPr id="62" name="Group 55"/>
          <p:cNvGrpSpPr/>
          <p:nvPr/>
        </p:nvGrpSpPr>
        <p:grpSpPr>
          <a:xfrm>
            <a:off x="5595257" y="5574268"/>
            <a:ext cx="2514600" cy="902732"/>
            <a:chOff x="1066800" y="4572000"/>
            <a:chExt cx="2514600" cy="902732"/>
          </a:xfrm>
        </p:grpSpPr>
        <p:sp>
          <p:nvSpPr>
            <p:cNvPr id="63" name="Oval 62"/>
            <p:cNvSpPr/>
            <p:nvPr/>
          </p:nvSpPr>
          <p:spPr>
            <a:xfrm>
              <a:off x="1447800" y="4724400"/>
              <a:ext cx="762000" cy="609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HID</a:t>
              </a:r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066800" y="4572000"/>
              <a:ext cx="3810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209800" y="4648200"/>
              <a:ext cx="4572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209800" y="51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Fallback</a:t>
              </a:r>
              <a:endParaRPr 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781800" y="236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362200" y="2872811"/>
            <a:ext cx="4408918" cy="1394389"/>
            <a:chOff x="2362200" y="2872811"/>
            <a:chExt cx="4408918" cy="1394389"/>
          </a:xfrm>
        </p:grpSpPr>
        <p:sp>
          <p:nvSpPr>
            <p:cNvPr id="60" name="Freeform 59"/>
            <p:cNvSpPr/>
            <p:nvPr/>
          </p:nvSpPr>
          <p:spPr>
            <a:xfrm>
              <a:off x="2438400" y="3025211"/>
              <a:ext cx="4332718" cy="1241989"/>
            </a:xfrm>
            <a:custGeom>
              <a:avLst/>
              <a:gdLst>
                <a:gd name="connsiteX0" fmla="*/ 4332718 w 4332718"/>
                <a:gd name="connsiteY0" fmla="*/ 66942 h 1241989"/>
                <a:gd name="connsiteX1" fmla="*/ 2845749 w 4332718"/>
                <a:gd name="connsiteY1" fmla="*/ 186583 h 1241989"/>
                <a:gd name="connsiteX2" fmla="*/ 2085174 w 4332718"/>
                <a:gd name="connsiteY2" fmla="*/ 1186441 h 1241989"/>
                <a:gd name="connsiteX3" fmla="*/ 0 w 4332718"/>
                <a:gd name="connsiteY3" fmla="*/ 519869 h 124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718" h="1241989">
                  <a:moveTo>
                    <a:pt x="4332718" y="66942"/>
                  </a:moveTo>
                  <a:cubicBezTo>
                    <a:pt x="3776529" y="33471"/>
                    <a:pt x="3220340" y="0"/>
                    <a:pt x="2845749" y="186583"/>
                  </a:cubicBezTo>
                  <a:cubicBezTo>
                    <a:pt x="2471158" y="373166"/>
                    <a:pt x="2559466" y="1130893"/>
                    <a:pt x="2085174" y="1186441"/>
                  </a:cubicBezTo>
                  <a:cubicBezTo>
                    <a:pt x="1610882" y="1241989"/>
                    <a:pt x="805441" y="880929"/>
                    <a:pt x="0" y="519869"/>
                  </a:cubicBezTo>
                </a:path>
              </a:pathLst>
            </a:custGeom>
            <a:ln w="44450">
              <a:solidFill>
                <a:srgbClr val="00B05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2362200" y="2872811"/>
              <a:ext cx="4332718" cy="1241989"/>
            </a:xfrm>
            <a:custGeom>
              <a:avLst/>
              <a:gdLst>
                <a:gd name="connsiteX0" fmla="*/ 4332718 w 4332718"/>
                <a:gd name="connsiteY0" fmla="*/ 66942 h 1241989"/>
                <a:gd name="connsiteX1" fmla="*/ 2845749 w 4332718"/>
                <a:gd name="connsiteY1" fmla="*/ 186583 h 1241989"/>
                <a:gd name="connsiteX2" fmla="*/ 2085174 w 4332718"/>
                <a:gd name="connsiteY2" fmla="*/ 1186441 h 1241989"/>
                <a:gd name="connsiteX3" fmla="*/ 0 w 4332718"/>
                <a:gd name="connsiteY3" fmla="*/ 519869 h 124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718" h="1241989">
                  <a:moveTo>
                    <a:pt x="4332718" y="66942"/>
                  </a:moveTo>
                  <a:cubicBezTo>
                    <a:pt x="3776529" y="33471"/>
                    <a:pt x="3220340" y="0"/>
                    <a:pt x="2845749" y="186583"/>
                  </a:cubicBezTo>
                  <a:cubicBezTo>
                    <a:pt x="2471158" y="373166"/>
                    <a:pt x="2559466" y="1130893"/>
                    <a:pt x="2085174" y="1186441"/>
                  </a:cubicBezTo>
                  <a:cubicBezTo>
                    <a:pt x="1610882" y="1241989"/>
                    <a:pt x="805441" y="880929"/>
                    <a:pt x="0" y="519869"/>
                  </a:cubicBezTo>
                </a:path>
              </a:pathLst>
            </a:custGeom>
            <a:ln w="44450">
              <a:solidFill>
                <a:srgbClr val="00B0F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08822" y="3705731"/>
            <a:ext cx="2574473" cy="707886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Network only support host-based forwarding </a:t>
            </a:r>
            <a:endParaRPr lang="en-US" sz="2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447800" y="2514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(HTTP-XIA Proxy)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124200" y="1219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Deployment on GENI (4 nodes)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710752" y="4490622"/>
            <a:ext cx="867567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23439" y="3472979"/>
            <a:ext cx="867567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2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0"/>
          <a:stretch/>
        </p:blipFill>
        <p:spPr bwMode="auto">
          <a:xfrm>
            <a:off x="1081864" y="1647900"/>
            <a:ext cx="7045585" cy="344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Network </a:t>
            </a:r>
            <a:r>
              <a:rPr lang="en-US" dirty="0">
                <a:solidFill>
                  <a:srgbClr val="C00000"/>
                </a:solidFill>
              </a:rPr>
              <a:t>Evolution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6396335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Backwards compatible </a:t>
            </a:r>
            <a:r>
              <a:rPr lang="en-US" sz="2400" b="1" dirty="0" smtClean="0">
                <a:solidFill>
                  <a:srgbClr val="C00000"/>
                </a:solidFill>
              </a:rPr>
              <a:t>address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487349" y="3284894"/>
            <a:ext cx="1295686" cy="1527374"/>
            <a:chOff x="4487349" y="2984450"/>
            <a:chExt cx="1295686" cy="1527374"/>
          </a:xfrm>
        </p:grpSpPr>
        <p:pic>
          <p:nvPicPr>
            <p:cNvPr id="4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4" cstate="print"/>
            <a:srcRect l="30556" t="37963" r="32639" b="36111"/>
            <a:stretch>
              <a:fillRect/>
            </a:stretch>
          </p:blipFill>
          <p:spPr bwMode="auto">
            <a:xfrm>
              <a:off x="4487349" y="4130824"/>
              <a:ext cx="721178" cy="381000"/>
            </a:xfrm>
            <a:prstGeom prst="rect">
              <a:avLst/>
            </a:prstGeom>
            <a:noFill/>
          </p:spPr>
        </p:pic>
        <p:pic>
          <p:nvPicPr>
            <p:cNvPr id="6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4" cstate="print"/>
            <a:srcRect l="30556" t="37963" r="32639" b="36111"/>
            <a:stretch>
              <a:fillRect/>
            </a:stretch>
          </p:blipFill>
          <p:spPr bwMode="auto">
            <a:xfrm>
              <a:off x="5061857" y="2984450"/>
              <a:ext cx="721178" cy="381000"/>
            </a:xfrm>
            <a:prstGeom prst="rect">
              <a:avLst/>
            </a:prstGeom>
            <a:noFill/>
          </p:spPr>
        </p:pic>
      </p:grpSp>
      <p:pic>
        <p:nvPicPr>
          <p:cNvPr id="41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600200" y="3048000"/>
            <a:ext cx="723099" cy="906520"/>
          </a:xfrm>
          <a:prstGeom prst="rect">
            <a:avLst/>
          </a:prstGeom>
          <a:noFill/>
        </p:spPr>
      </p:pic>
      <p:pic>
        <p:nvPicPr>
          <p:cNvPr id="42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11304" y="2702354"/>
            <a:ext cx="723099" cy="906520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>
            <a:off x="304800" y="304800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6" action="ppaction://program"/>
              </a:rPr>
              <a:t>Service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4800" y="335280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7" action="ppaction://program"/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4800" y="365760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96200" y="307848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96200" y="338328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96200" y="368808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4800" y="2738017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96200" y="2743200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2042" y="4200546"/>
            <a:ext cx="2544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hlinkClick r:id="rId8" action="ppaction://program"/>
              </a:rPr>
              <a:t>Multiple types of identifiers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828800" y="5269468"/>
            <a:ext cx="2590800" cy="1283732"/>
            <a:chOff x="1828800" y="5118854"/>
            <a:chExt cx="2590800" cy="1283732"/>
          </a:xfrm>
        </p:grpSpPr>
        <p:grpSp>
          <p:nvGrpSpPr>
            <p:cNvPr id="66" name="Group 52"/>
            <p:cNvGrpSpPr/>
            <p:nvPr/>
          </p:nvGrpSpPr>
          <p:grpSpPr>
            <a:xfrm>
              <a:off x="1828800" y="5118854"/>
              <a:ext cx="2480022" cy="609600"/>
              <a:chOff x="914400" y="4114800"/>
              <a:chExt cx="2480022" cy="6096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914400" y="43434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1066800" y="4419600"/>
                <a:ext cx="1447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514599" y="4114800"/>
                <a:ext cx="879823" cy="6096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C</a:t>
                </a:r>
                <a:r>
                  <a:rPr lang="en-US" sz="2000" b="1" dirty="0"/>
                  <a:t>I</a:t>
                </a:r>
                <a:r>
                  <a:rPr lang="en-US" sz="2000" b="1" dirty="0" smtClean="0"/>
                  <a:t>D</a:t>
                </a:r>
                <a:endParaRPr lang="en-US" sz="2000" b="1" baseline="-25000" dirty="0"/>
              </a:p>
            </p:txBody>
          </p:sp>
        </p:grpSp>
        <p:grpSp>
          <p:nvGrpSpPr>
            <p:cNvPr id="71" name="Group 55"/>
            <p:cNvGrpSpPr/>
            <p:nvPr/>
          </p:nvGrpSpPr>
          <p:grpSpPr>
            <a:xfrm>
              <a:off x="1905000" y="5499854"/>
              <a:ext cx="2514600" cy="902732"/>
              <a:chOff x="1066800" y="4572000"/>
              <a:chExt cx="2514600" cy="90273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1447800" y="4724400"/>
                <a:ext cx="762000" cy="609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HID</a:t>
                </a:r>
                <a:endParaRPr lang="en-US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1066800" y="4572000"/>
                <a:ext cx="38100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2209800" y="4648200"/>
                <a:ext cx="45720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2209800" y="5105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Fallback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9" name="Group 52"/>
          <p:cNvGrpSpPr/>
          <p:nvPr/>
        </p:nvGrpSpPr>
        <p:grpSpPr>
          <a:xfrm>
            <a:off x="5486400" y="5271254"/>
            <a:ext cx="2480022" cy="609600"/>
            <a:chOff x="914400" y="4114800"/>
            <a:chExt cx="2480022" cy="609600"/>
          </a:xfrm>
        </p:grpSpPr>
        <p:sp>
          <p:nvSpPr>
            <p:cNvPr id="53" name="Oval 52"/>
            <p:cNvSpPr/>
            <p:nvPr/>
          </p:nvSpPr>
          <p:spPr>
            <a:xfrm>
              <a:off x="914400" y="43434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066800" y="4419600"/>
              <a:ext cx="1447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514599" y="4114800"/>
              <a:ext cx="879823" cy="6096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  <a:r>
                <a:rPr lang="en-US" sz="2000" b="1" dirty="0" smtClean="0"/>
                <a:t>ID</a:t>
              </a:r>
              <a:endParaRPr lang="en-US" sz="2000" b="1" baseline="-25000" dirty="0"/>
            </a:p>
          </p:txBody>
        </p:sp>
      </p:grpSp>
      <p:grpSp>
        <p:nvGrpSpPr>
          <p:cNvPr id="62" name="Group 55"/>
          <p:cNvGrpSpPr/>
          <p:nvPr/>
        </p:nvGrpSpPr>
        <p:grpSpPr>
          <a:xfrm>
            <a:off x="5595257" y="5652254"/>
            <a:ext cx="2514600" cy="902732"/>
            <a:chOff x="1066800" y="4572000"/>
            <a:chExt cx="2514600" cy="902732"/>
          </a:xfrm>
        </p:grpSpPr>
        <p:sp>
          <p:nvSpPr>
            <p:cNvPr id="63" name="Oval 62"/>
            <p:cNvSpPr/>
            <p:nvPr/>
          </p:nvSpPr>
          <p:spPr>
            <a:xfrm>
              <a:off x="1447800" y="4724400"/>
              <a:ext cx="762000" cy="609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HID</a:t>
              </a:r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066800" y="4572000"/>
              <a:ext cx="3810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209800" y="4648200"/>
              <a:ext cx="4572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209800" y="51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Fallback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40390" y="3638937"/>
            <a:ext cx="2193473" cy="1413170"/>
            <a:chOff x="4340390" y="3638937"/>
            <a:chExt cx="2193473" cy="1413170"/>
          </a:xfrm>
        </p:grpSpPr>
        <p:sp>
          <p:nvSpPr>
            <p:cNvPr id="8" name="TextBox 7"/>
            <p:cNvSpPr txBox="1"/>
            <p:nvPr/>
          </p:nvSpPr>
          <p:spPr>
            <a:xfrm>
              <a:off x="4340390" y="3638937"/>
              <a:ext cx="2193473" cy="707886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I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n-network Content support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Flowchart: Magnetic Disk 78"/>
            <p:cNvSpPr/>
            <p:nvPr/>
          </p:nvSpPr>
          <p:spPr bwMode="auto">
            <a:xfrm>
              <a:off x="5184714" y="4591311"/>
              <a:ext cx="791543" cy="46079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alibri" pitchFamily="34" charset="0"/>
                </a:rPr>
                <a:t>cache</a:t>
              </a:r>
              <a:endParaRPr lang="en-US" sz="1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33600" y="3352800"/>
            <a:ext cx="5039253" cy="1230868"/>
            <a:chOff x="2133600" y="3352800"/>
            <a:chExt cx="5039253" cy="123086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133600" y="3688080"/>
              <a:ext cx="2590800" cy="895588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886854" y="3535680"/>
              <a:ext cx="506057" cy="1047988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562601" y="3352800"/>
              <a:ext cx="1610252" cy="122594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2514600" y="2590800"/>
            <a:ext cx="1752600" cy="1447800"/>
            <a:chOff x="2514600" y="2590800"/>
            <a:chExt cx="1752600" cy="1447800"/>
          </a:xfrm>
        </p:grpSpPr>
        <p:sp>
          <p:nvSpPr>
            <p:cNvPr id="61" name="TextBox 60"/>
            <p:cNvSpPr txBox="1"/>
            <p:nvPr/>
          </p:nvSpPr>
          <p:spPr>
            <a:xfrm>
              <a:off x="2743200" y="2590800"/>
              <a:ext cx="1524000" cy="120032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Content requests served from cache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14600" y="3581400"/>
              <a:ext cx="1524000" cy="4572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3505200" y="4770794"/>
            <a:ext cx="867567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05200" y="4495800"/>
            <a:ext cx="867568" cy="274994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Content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791200" y="3581400"/>
            <a:ext cx="867567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778364" y="3276600"/>
            <a:ext cx="880403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8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0"/>
          <a:stretch/>
        </p:blipFill>
        <p:spPr bwMode="auto">
          <a:xfrm>
            <a:off x="1081864" y="1647900"/>
            <a:ext cx="7045585" cy="344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Service Replication/Failover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487349" y="3284894"/>
            <a:ext cx="1295686" cy="1527374"/>
            <a:chOff x="4487349" y="2984450"/>
            <a:chExt cx="1295686" cy="1527374"/>
          </a:xfrm>
        </p:grpSpPr>
        <p:pic>
          <p:nvPicPr>
            <p:cNvPr id="4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4" cstate="print"/>
            <a:srcRect l="30556" t="37963" r="32639" b="36111"/>
            <a:stretch>
              <a:fillRect/>
            </a:stretch>
          </p:blipFill>
          <p:spPr bwMode="auto">
            <a:xfrm>
              <a:off x="4487349" y="4130824"/>
              <a:ext cx="721178" cy="381000"/>
            </a:xfrm>
            <a:prstGeom prst="rect">
              <a:avLst/>
            </a:prstGeom>
            <a:noFill/>
          </p:spPr>
        </p:pic>
        <p:pic>
          <p:nvPicPr>
            <p:cNvPr id="6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4" cstate="print"/>
            <a:srcRect l="30556" t="37963" r="32639" b="36111"/>
            <a:stretch>
              <a:fillRect/>
            </a:stretch>
          </p:blipFill>
          <p:spPr bwMode="auto">
            <a:xfrm>
              <a:off x="5061857" y="2984450"/>
              <a:ext cx="721178" cy="381000"/>
            </a:xfrm>
            <a:prstGeom prst="rect">
              <a:avLst/>
            </a:prstGeom>
            <a:noFill/>
          </p:spPr>
        </p:pic>
      </p:grpSp>
      <p:pic>
        <p:nvPicPr>
          <p:cNvPr id="41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600200" y="3048000"/>
            <a:ext cx="723099" cy="906520"/>
          </a:xfrm>
          <a:prstGeom prst="rect">
            <a:avLst/>
          </a:prstGeom>
          <a:noFill/>
        </p:spPr>
      </p:pic>
      <p:pic>
        <p:nvPicPr>
          <p:cNvPr id="42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11304" y="2702354"/>
            <a:ext cx="723099" cy="906520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>
            <a:off x="304800" y="304800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6" action="ppaction://program"/>
              </a:rPr>
              <a:t>Service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4800" y="335280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7" action="ppaction://program"/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4800" y="365760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96200" y="307848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96200" y="338328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96200" y="368808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4800" y="2738017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DYI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96200" y="2743200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DYI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133600" y="3352800"/>
            <a:ext cx="5039253" cy="1230868"/>
            <a:chOff x="2133600" y="3352800"/>
            <a:chExt cx="5039253" cy="123086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133600" y="3688080"/>
              <a:ext cx="2590800" cy="895588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886854" y="3535680"/>
              <a:ext cx="506057" cy="1047988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562601" y="3352800"/>
              <a:ext cx="1610252" cy="122594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52"/>
          <p:cNvGrpSpPr/>
          <p:nvPr/>
        </p:nvGrpSpPr>
        <p:grpSpPr>
          <a:xfrm>
            <a:off x="838200" y="5193268"/>
            <a:ext cx="2480022" cy="609600"/>
            <a:chOff x="914400" y="4114800"/>
            <a:chExt cx="2480022" cy="609600"/>
          </a:xfrm>
        </p:grpSpPr>
        <p:sp>
          <p:nvSpPr>
            <p:cNvPr id="53" name="Oval 52"/>
            <p:cNvSpPr/>
            <p:nvPr/>
          </p:nvSpPr>
          <p:spPr>
            <a:xfrm>
              <a:off x="914400" y="43434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066800" y="4419600"/>
              <a:ext cx="1447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514599" y="4114800"/>
              <a:ext cx="879823" cy="6096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  <a:r>
                <a:rPr lang="en-US" sz="2000" b="1" dirty="0" smtClean="0"/>
                <a:t>ID</a:t>
              </a:r>
              <a:endParaRPr lang="en-US" sz="2000" b="1" baseline="-25000" dirty="0"/>
            </a:p>
          </p:txBody>
        </p:sp>
      </p:grpSp>
      <p:grpSp>
        <p:nvGrpSpPr>
          <p:cNvPr id="62" name="Group 55"/>
          <p:cNvGrpSpPr/>
          <p:nvPr/>
        </p:nvGrpSpPr>
        <p:grpSpPr>
          <a:xfrm>
            <a:off x="947057" y="5574268"/>
            <a:ext cx="2514600" cy="902732"/>
            <a:chOff x="1066800" y="4572000"/>
            <a:chExt cx="2514600" cy="902732"/>
          </a:xfrm>
        </p:grpSpPr>
        <p:sp>
          <p:nvSpPr>
            <p:cNvPr id="63" name="Oval 62"/>
            <p:cNvSpPr/>
            <p:nvPr/>
          </p:nvSpPr>
          <p:spPr>
            <a:xfrm>
              <a:off x="1447800" y="4724400"/>
              <a:ext cx="762000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HID</a:t>
              </a:r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066800" y="4572000"/>
              <a:ext cx="3810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209800" y="4648200"/>
              <a:ext cx="4572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209800" y="51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Fallback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02042" y="4200546"/>
            <a:ext cx="2544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hlinkClick r:id="rId8" action="ppaction://program"/>
              </a:rPr>
              <a:t>Service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9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Demo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strategies over IP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XIA cloud/islands can be easily deployed on existing IP </a:t>
            </a:r>
            <a:r>
              <a:rPr lang="en-US" dirty="0" smtClean="0">
                <a:solidFill>
                  <a:srgbClr val="C00000"/>
                </a:solidFill>
              </a:rPr>
              <a:t>networks (demo)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Forwarding performance of XIA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XIA forwarding speed is comparable to that of </a:t>
            </a:r>
            <a:r>
              <a:rPr lang="en-US" dirty="0" smtClean="0">
                <a:solidFill>
                  <a:srgbClr val="C00000"/>
                </a:solidFill>
              </a:rPr>
              <a:t>IP (demo)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0"/>
          <a:stretch/>
        </p:blipFill>
        <p:spPr bwMode="auto">
          <a:xfrm>
            <a:off x="1081864" y="1647900"/>
            <a:ext cx="7045585" cy="344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Network </a:t>
            </a:r>
            <a:r>
              <a:rPr lang="en-US" dirty="0">
                <a:solidFill>
                  <a:srgbClr val="C00000"/>
                </a:solidFill>
              </a:rPr>
              <a:t>Evolution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6396335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Backwards compatible </a:t>
            </a:r>
            <a:r>
              <a:rPr lang="en-US" sz="2400" b="1" dirty="0" smtClean="0">
                <a:solidFill>
                  <a:srgbClr val="C00000"/>
                </a:solidFill>
              </a:rPr>
              <a:t>address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487349" y="3284894"/>
            <a:ext cx="1295686" cy="1527374"/>
            <a:chOff x="4487349" y="2984450"/>
            <a:chExt cx="1295686" cy="1527374"/>
          </a:xfrm>
        </p:grpSpPr>
        <p:pic>
          <p:nvPicPr>
            <p:cNvPr id="4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4" cstate="print"/>
            <a:srcRect l="30556" t="37963" r="32639" b="36111"/>
            <a:stretch>
              <a:fillRect/>
            </a:stretch>
          </p:blipFill>
          <p:spPr bwMode="auto">
            <a:xfrm>
              <a:off x="4487349" y="4130824"/>
              <a:ext cx="721178" cy="381000"/>
            </a:xfrm>
            <a:prstGeom prst="rect">
              <a:avLst/>
            </a:prstGeom>
            <a:noFill/>
          </p:spPr>
        </p:pic>
        <p:pic>
          <p:nvPicPr>
            <p:cNvPr id="6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4" cstate="print"/>
            <a:srcRect l="30556" t="37963" r="32639" b="36111"/>
            <a:stretch>
              <a:fillRect/>
            </a:stretch>
          </p:blipFill>
          <p:spPr bwMode="auto">
            <a:xfrm>
              <a:off x="5061857" y="2984450"/>
              <a:ext cx="721178" cy="381000"/>
            </a:xfrm>
            <a:prstGeom prst="rect">
              <a:avLst/>
            </a:prstGeom>
            <a:noFill/>
          </p:spPr>
        </p:pic>
      </p:grpSp>
      <p:pic>
        <p:nvPicPr>
          <p:cNvPr id="41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600200" y="3048000"/>
            <a:ext cx="723099" cy="906520"/>
          </a:xfrm>
          <a:prstGeom prst="rect">
            <a:avLst/>
          </a:prstGeom>
          <a:noFill/>
        </p:spPr>
      </p:pic>
      <p:pic>
        <p:nvPicPr>
          <p:cNvPr id="42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11304" y="2702354"/>
            <a:ext cx="723099" cy="906520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>
            <a:off x="304800" y="304800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6" action="ppaction://program"/>
              </a:rPr>
              <a:t>Service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4800" y="335280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7" action="ppaction://program"/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4800" y="365760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96200" y="307848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96200" y="338328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96200" y="368808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4800" y="2738017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96200" y="2743200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2042" y="4200546"/>
            <a:ext cx="2544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hlinkClick r:id="rId8" action="ppaction://program"/>
              </a:rPr>
              <a:t>Multiple types of identifiers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828800" y="5269468"/>
            <a:ext cx="2590800" cy="1283732"/>
            <a:chOff x="1828800" y="5118854"/>
            <a:chExt cx="2590800" cy="1283732"/>
          </a:xfrm>
        </p:grpSpPr>
        <p:grpSp>
          <p:nvGrpSpPr>
            <p:cNvPr id="66" name="Group 52"/>
            <p:cNvGrpSpPr/>
            <p:nvPr/>
          </p:nvGrpSpPr>
          <p:grpSpPr>
            <a:xfrm>
              <a:off x="1828800" y="5118854"/>
              <a:ext cx="2480022" cy="609600"/>
              <a:chOff x="914400" y="4114800"/>
              <a:chExt cx="2480022" cy="6096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914400" y="43434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1066800" y="4419600"/>
                <a:ext cx="1447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514599" y="4114800"/>
                <a:ext cx="879823" cy="6096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C</a:t>
                </a:r>
                <a:r>
                  <a:rPr lang="en-US" sz="2000" b="1" dirty="0"/>
                  <a:t>I</a:t>
                </a:r>
                <a:r>
                  <a:rPr lang="en-US" sz="2000" b="1" dirty="0" smtClean="0"/>
                  <a:t>D</a:t>
                </a:r>
                <a:endParaRPr lang="en-US" sz="2000" b="1" baseline="-25000" dirty="0"/>
              </a:p>
            </p:txBody>
          </p:sp>
        </p:grpSp>
        <p:grpSp>
          <p:nvGrpSpPr>
            <p:cNvPr id="71" name="Group 55"/>
            <p:cNvGrpSpPr/>
            <p:nvPr/>
          </p:nvGrpSpPr>
          <p:grpSpPr>
            <a:xfrm>
              <a:off x="1905000" y="5499854"/>
              <a:ext cx="2514600" cy="902732"/>
              <a:chOff x="1066800" y="4572000"/>
              <a:chExt cx="2514600" cy="90273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1447800" y="4724400"/>
                <a:ext cx="762000" cy="609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HID</a:t>
                </a:r>
                <a:endParaRPr lang="en-US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1066800" y="4572000"/>
                <a:ext cx="38100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2209800" y="4648200"/>
                <a:ext cx="45720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2209800" y="5105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Fallback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9" name="Group 52"/>
          <p:cNvGrpSpPr/>
          <p:nvPr/>
        </p:nvGrpSpPr>
        <p:grpSpPr>
          <a:xfrm>
            <a:off x="5486400" y="5271254"/>
            <a:ext cx="2480022" cy="609600"/>
            <a:chOff x="914400" y="4114800"/>
            <a:chExt cx="2480022" cy="609600"/>
          </a:xfrm>
        </p:grpSpPr>
        <p:sp>
          <p:nvSpPr>
            <p:cNvPr id="53" name="Oval 52"/>
            <p:cNvSpPr/>
            <p:nvPr/>
          </p:nvSpPr>
          <p:spPr>
            <a:xfrm>
              <a:off x="914400" y="43434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066800" y="4419600"/>
              <a:ext cx="1447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514599" y="4114800"/>
              <a:ext cx="879823" cy="6096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  <a:r>
                <a:rPr lang="en-US" sz="2000" b="1" dirty="0" smtClean="0"/>
                <a:t>ID</a:t>
              </a:r>
              <a:endParaRPr lang="en-US" sz="2000" b="1" baseline="-25000" dirty="0"/>
            </a:p>
          </p:txBody>
        </p:sp>
      </p:grpSp>
      <p:grpSp>
        <p:nvGrpSpPr>
          <p:cNvPr id="62" name="Group 55"/>
          <p:cNvGrpSpPr/>
          <p:nvPr/>
        </p:nvGrpSpPr>
        <p:grpSpPr>
          <a:xfrm>
            <a:off x="5595257" y="5652254"/>
            <a:ext cx="2514600" cy="902732"/>
            <a:chOff x="1066800" y="4572000"/>
            <a:chExt cx="2514600" cy="902732"/>
          </a:xfrm>
        </p:grpSpPr>
        <p:sp>
          <p:nvSpPr>
            <p:cNvPr id="63" name="Oval 62"/>
            <p:cNvSpPr/>
            <p:nvPr/>
          </p:nvSpPr>
          <p:spPr>
            <a:xfrm>
              <a:off x="1447800" y="4724400"/>
              <a:ext cx="762000" cy="609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HID</a:t>
              </a:r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066800" y="4572000"/>
              <a:ext cx="3810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209800" y="4648200"/>
              <a:ext cx="4572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209800" y="51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Fallback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40390" y="3042817"/>
            <a:ext cx="2193473" cy="2009290"/>
            <a:chOff x="4340390" y="3042817"/>
            <a:chExt cx="2193473" cy="2009290"/>
          </a:xfrm>
        </p:grpSpPr>
        <p:sp>
          <p:nvSpPr>
            <p:cNvPr id="8" name="TextBox 7"/>
            <p:cNvSpPr txBox="1"/>
            <p:nvPr/>
          </p:nvSpPr>
          <p:spPr>
            <a:xfrm>
              <a:off x="4340390" y="3638937"/>
              <a:ext cx="2193473" cy="707886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I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n-network Content support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7" name="Flowchart: Magnetic Disk 76"/>
            <p:cNvSpPr/>
            <p:nvPr/>
          </p:nvSpPr>
          <p:spPr bwMode="auto">
            <a:xfrm>
              <a:off x="4601367" y="3042817"/>
              <a:ext cx="791543" cy="46079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alibri" pitchFamily="34" charset="0"/>
                </a:rPr>
                <a:t>cache</a:t>
              </a:r>
              <a:endParaRPr lang="en-US" sz="1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79" name="Flowchart: Magnetic Disk 78"/>
            <p:cNvSpPr/>
            <p:nvPr/>
          </p:nvSpPr>
          <p:spPr bwMode="auto">
            <a:xfrm>
              <a:off x="5184714" y="4591311"/>
              <a:ext cx="791543" cy="46079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alibri" pitchFamily="34" charset="0"/>
                </a:rPr>
                <a:t>cache</a:t>
              </a:r>
              <a:endParaRPr lang="en-US" sz="1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33600" y="3352800"/>
            <a:ext cx="5039253" cy="1230868"/>
            <a:chOff x="2133600" y="3352800"/>
            <a:chExt cx="5039253" cy="123086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133600" y="3688080"/>
              <a:ext cx="2590800" cy="895588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886854" y="3535680"/>
              <a:ext cx="506057" cy="1047988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562601" y="3352800"/>
              <a:ext cx="1610252" cy="122594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2514600" y="2590800"/>
            <a:ext cx="1752600" cy="1447800"/>
            <a:chOff x="2514600" y="2590800"/>
            <a:chExt cx="1752600" cy="1447800"/>
          </a:xfrm>
        </p:grpSpPr>
        <p:sp>
          <p:nvSpPr>
            <p:cNvPr id="61" name="TextBox 60"/>
            <p:cNvSpPr txBox="1"/>
            <p:nvPr/>
          </p:nvSpPr>
          <p:spPr>
            <a:xfrm>
              <a:off x="2743200" y="2590800"/>
              <a:ext cx="1524000" cy="120032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Content requests served from cache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14600" y="3581400"/>
              <a:ext cx="1524000" cy="4572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3505200" y="4770794"/>
            <a:ext cx="867567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61833" y="3770797"/>
            <a:ext cx="867567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505200" y="3514723"/>
            <a:ext cx="3124200" cy="1256071"/>
            <a:chOff x="3505200" y="3514723"/>
            <a:chExt cx="3124200" cy="1256071"/>
          </a:xfrm>
        </p:grpSpPr>
        <p:sp>
          <p:nvSpPr>
            <p:cNvPr id="81" name="Rectangle 80"/>
            <p:cNvSpPr/>
            <p:nvPr/>
          </p:nvSpPr>
          <p:spPr>
            <a:xfrm>
              <a:off x="5761832" y="3514723"/>
              <a:ext cx="867568" cy="27499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Content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505200" y="4495800"/>
              <a:ext cx="867568" cy="27499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Content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16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0"/>
          <a:stretch/>
        </p:blipFill>
        <p:spPr bwMode="auto">
          <a:xfrm>
            <a:off x="1081864" y="1647900"/>
            <a:ext cx="7045585" cy="344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Service Migration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" name="Group 57"/>
          <p:cNvGrpSpPr/>
          <p:nvPr/>
        </p:nvGrpSpPr>
        <p:grpSpPr>
          <a:xfrm>
            <a:off x="4487349" y="3284894"/>
            <a:ext cx="1295686" cy="1527374"/>
            <a:chOff x="4487349" y="2984450"/>
            <a:chExt cx="1295686" cy="1527374"/>
          </a:xfrm>
        </p:grpSpPr>
        <p:pic>
          <p:nvPicPr>
            <p:cNvPr id="4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4" cstate="print"/>
            <a:srcRect l="30556" t="37963" r="32639" b="36111"/>
            <a:stretch>
              <a:fillRect/>
            </a:stretch>
          </p:blipFill>
          <p:spPr bwMode="auto">
            <a:xfrm>
              <a:off x="4487349" y="4130824"/>
              <a:ext cx="721178" cy="381000"/>
            </a:xfrm>
            <a:prstGeom prst="rect">
              <a:avLst/>
            </a:prstGeom>
            <a:noFill/>
          </p:spPr>
        </p:pic>
        <p:pic>
          <p:nvPicPr>
            <p:cNvPr id="6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4" cstate="print"/>
            <a:srcRect l="30556" t="37963" r="32639" b="36111"/>
            <a:stretch>
              <a:fillRect/>
            </a:stretch>
          </p:blipFill>
          <p:spPr bwMode="auto">
            <a:xfrm>
              <a:off x="5061857" y="2984450"/>
              <a:ext cx="721178" cy="381000"/>
            </a:xfrm>
            <a:prstGeom prst="rect">
              <a:avLst/>
            </a:prstGeom>
            <a:noFill/>
          </p:spPr>
        </p:pic>
      </p:grpSp>
      <p:pic>
        <p:nvPicPr>
          <p:cNvPr id="41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600200" y="3048000"/>
            <a:ext cx="723099" cy="906520"/>
          </a:xfrm>
          <a:prstGeom prst="rect">
            <a:avLst/>
          </a:prstGeom>
          <a:noFill/>
        </p:spPr>
      </p:pic>
      <p:pic>
        <p:nvPicPr>
          <p:cNvPr id="42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11304" y="2702354"/>
            <a:ext cx="723099" cy="906520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>
            <a:off x="304800" y="304800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6"/>
              </a:rPr>
              <a:t>Service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4800" y="335280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7"/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4800" y="365760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96200" y="307848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96200" y="338328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96200" y="368808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4800" y="2738017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DYI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96200" y="2743200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DYI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21"/>
          <p:cNvGrpSpPr/>
          <p:nvPr/>
        </p:nvGrpSpPr>
        <p:grpSpPr>
          <a:xfrm>
            <a:off x="2133600" y="3352800"/>
            <a:ext cx="5039253" cy="1230868"/>
            <a:chOff x="2133600" y="3352800"/>
            <a:chExt cx="5039253" cy="123086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133600" y="3688080"/>
              <a:ext cx="2590800" cy="895588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886854" y="3535680"/>
              <a:ext cx="506057" cy="1047988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562601" y="3352800"/>
              <a:ext cx="1610252" cy="122594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52"/>
          <p:cNvGrpSpPr/>
          <p:nvPr/>
        </p:nvGrpSpPr>
        <p:grpSpPr>
          <a:xfrm>
            <a:off x="838200" y="5193268"/>
            <a:ext cx="2480022" cy="609600"/>
            <a:chOff x="914400" y="4114800"/>
            <a:chExt cx="2480022" cy="609600"/>
          </a:xfrm>
        </p:grpSpPr>
        <p:sp>
          <p:nvSpPr>
            <p:cNvPr id="53" name="Oval 52"/>
            <p:cNvSpPr/>
            <p:nvPr/>
          </p:nvSpPr>
          <p:spPr>
            <a:xfrm>
              <a:off x="914400" y="43434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066800" y="4419600"/>
              <a:ext cx="1447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514599" y="4114800"/>
              <a:ext cx="879823" cy="6096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  <a:r>
                <a:rPr lang="en-US" sz="2000" b="1" dirty="0" smtClean="0"/>
                <a:t>ID</a:t>
              </a:r>
              <a:endParaRPr lang="en-US" sz="2000" b="1" baseline="-25000" dirty="0"/>
            </a:p>
          </p:txBody>
        </p:sp>
      </p:grpSp>
      <p:grpSp>
        <p:nvGrpSpPr>
          <p:cNvPr id="8" name="Group 55"/>
          <p:cNvGrpSpPr/>
          <p:nvPr/>
        </p:nvGrpSpPr>
        <p:grpSpPr>
          <a:xfrm>
            <a:off x="947057" y="5574268"/>
            <a:ext cx="2514600" cy="902732"/>
            <a:chOff x="1066800" y="4572000"/>
            <a:chExt cx="2514600" cy="902732"/>
          </a:xfrm>
        </p:grpSpPr>
        <p:sp>
          <p:nvSpPr>
            <p:cNvPr id="63" name="Oval 62"/>
            <p:cNvSpPr/>
            <p:nvPr/>
          </p:nvSpPr>
          <p:spPr>
            <a:xfrm>
              <a:off x="1447800" y="4724400"/>
              <a:ext cx="762000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HID</a:t>
              </a:r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066800" y="4572000"/>
              <a:ext cx="3810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209800" y="4648200"/>
              <a:ext cx="4572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209800" y="51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Fallback</a:t>
              </a:r>
              <a:endParaRPr lang="en-US" dirty="0"/>
            </a:p>
          </p:txBody>
        </p:sp>
      </p:grpSp>
      <p:grpSp>
        <p:nvGrpSpPr>
          <p:cNvPr id="9" name="Group 19"/>
          <p:cNvGrpSpPr/>
          <p:nvPr/>
        </p:nvGrpSpPr>
        <p:grpSpPr>
          <a:xfrm>
            <a:off x="4267200" y="5240076"/>
            <a:ext cx="2971800" cy="627324"/>
            <a:chOff x="3581400" y="5240076"/>
            <a:chExt cx="2971800" cy="627324"/>
          </a:xfrm>
        </p:grpSpPr>
        <p:grpSp>
          <p:nvGrpSpPr>
            <p:cNvPr id="10" name="Group 52"/>
            <p:cNvGrpSpPr/>
            <p:nvPr/>
          </p:nvGrpSpPr>
          <p:grpSpPr>
            <a:xfrm>
              <a:off x="3581400" y="5257800"/>
              <a:ext cx="2971800" cy="609600"/>
              <a:chOff x="964129" y="4191000"/>
              <a:chExt cx="2971800" cy="6096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964129" y="4437324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56106" y="4191000"/>
                <a:ext cx="879823" cy="6096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  <a:r>
                  <a:rPr lang="en-US" sz="2000" b="1" dirty="0" smtClean="0"/>
                  <a:t>ID</a:t>
                </a:r>
                <a:endParaRPr lang="en-US" sz="2000" b="1" baseline="-25000" dirty="0"/>
              </a:p>
            </p:txBody>
          </p:sp>
        </p:grpSp>
        <p:grpSp>
          <p:nvGrpSpPr>
            <p:cNvPr id="12" name="Group 55"/>
            <p:cNvGrpSpPr/>
            <p:nvPr/>
          </p:nvGrpSpPr>
          <p:grpSpPr>
            <a:xfrm>
              <a:off x="4245171" y="5240076"/>
              <a:ext cx="1447800" cy="609600"/>
              <a:chOff x="1219201" y="4724400"/>
              <a:chExt cx="1447800" cy="609600"/>
            </a:xfrm>
          </p:grpSpPr>
          <p:cxnSp>
            <p:nvCxnSpPr>
              <p:cNvPr id="79" name="Straight Arrow Connector 78"/>
              <p:cNvCxnSpPr/>
              <p:nvPr/>
            </p:nvCxnSpPr>
            <p:spPr>
              <a:xfrm>
                <a:off x="1955804" y="5064647"/>
                <a:ext cx="7111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1219201" y="4724400"/>
                <a:ext cx="1051455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HID1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>
            <a:xfrm>
              <a:off x="3708403" y="5562600"/>
              <a:ext cx="558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82"/>
          <p:cNvGrpSpPr/>
          <p:nvPr/>
        </p:nvGrpSpPr>
        <p:grpSpPr>
          <a:xfrm>
            <a:off x="4267200" y="6078276"/>
            <a:ext cx="2971800" cy="627324"/>
            <a:chOff x="3581400" y="5240076"/>
            <a:chExt cx="2971800" cy="627324"/>
          </a:xfrm>
        </p:grpSpPr>
        <p:grpSp>
          <p:nvGrpSpPr>
            <p:cNvPr id="14" name="Group 52"/>
            <p:cNvGrpSpPr/>
            <p:nvPr/>
          </p:nvGrpSpPr>
          <p:grpSpPr>
            <a:xfrm>
              <a:off x="3581400" y="5257800"/>
              <a:ext cx="2971800" cy="609600"/>
              <a:chOff x="964129" y="4191000"/>
              <a:chExt cx="2971800" cy="609600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964129" y="4437324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056106" y="4191000"/>
                <a:ext cx="879823" cy="6096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  <a:r>
                  <a:rPr lang="en-US" sz="2000" b="1" dirty="0" smtClean="0"/>
                  <a:t>ID</a:t>
                </a:r>
                <a:endParaRPr lang="en-US" sz="2000" b="1" baseline="-25000" dirty="0"/>
              </a:p>
            </p:txBody>
          </p:sp>
        </p:grpSp>
        <p:grpSp>
          <p:nvGrpSpPr>
            <p:cNvPr id="15" name="Group 55"/>
            <p:cNvGrpSpPr/>
            <p:nvPr/>
          </p:nvGrpSpPr>
          <p:grpSpPr>
            <a:xfrm>
              <a:off x="4245171" y="5240076"/>
              <a:ext cx="1447800" cy="609600"/>
              <a:chOff x="1219201" y="4724400"/>
              <a:chExt cx="1447800" cy="609600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1955804" y="5064647"/>
                <a:ext cx="7111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219201" y="4724400"/>
                <a:ext cx="1051455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HID2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86" name="Straight Arrow Connector 85"/>
            <p:cNvCxnSpPr/>
            <p:nvPr/>
          </p:nvCxnSpPr>
          <p:spPr>
            <a:xfrm>
              <a:off x="3708403" y="5562600"/>
              <a:ext cx="558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490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6434</TotalTime>
  <Words>297</Words>
  <Application>Microsoft Office PowerPoint</Application>
  <PresentationFormat>On-screen Show (4:3)</PresentationFormat>
  <Paragraphs>151</Paragraphs>
  <Slides>10</Slides>
  <Notes>6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XIA: An Architecture for Evolvable Internet</vt:lpstr>
      <vt:lpstr>XIA: End-point and Network Evolution</vt:lpstr>
      <vt:lpstr>End-point Evolution</vt:lpstr>
      <vt:lpstr>End-point Evolution (Demo)</vt:lpstr>
      <vt:lpstr>Network Evolution</vt:lpstr>
      <vt:lpstr>Service Replication/Failover</vt:lpstr>
      <vt:lpstr>Demo</vt:lpstr>
      <vt:lpstr>Network Evolution</vt:lpstr>
      <vt:lpstr>Service Migration</vt:lpstr>
      <vt:lpstr>End-point Evolution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Dongsu</dc:creator>
  <cp:lastModifiedBy>Dongsu</cp:lastModifiedBy>
  <cp:revision>97</cp:revision>
  <dcterms:created xsi:type="dcterms:W3CDTF">2011-10-28T18:14:57Z</dcterms:created>
  <dcterms:modified xsi:type="dcterms:W3CDTF">2011-11-08T18:54:14Z</dcterms:modified>
</cp:coreProperties>
</file>