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A929BD-9240-42FB-BECA-FF48E77C516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1DF396-814D-4BE1-A2A3-0056B8A3C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F229458-2907-4E03-8C86-A312D0606EC4}"/>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E3F09449-F756-4CE8-B7A9-19EBCC6AC6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0B3ED7-FD43-4F8E-A081-E94FB2EDFCA8}"/>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320305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3ABB8C-1E2F-4688-8AA9-25EF429DFD6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BC67657-8848-4D18-85F5-AD13127C7DE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883956A-CCCE-4FDC-9883-C9149DE365B9}"/>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F6219889-AACD-441F-BD87-D5A9C89476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DE70EB-5AA1-430D-B786-368ED2EA4DD7}"/>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94762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34D5F3-D23C-48A7-8390-43A2F6BD805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765C82B-30E4-4AAE-985C-3014D0D0FD8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FD7645-62EB-4CBC-8CC8-737C726C95DE}"/>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54C5A43E-17D3-4E7B-AD58-0C1534C272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BAD3797-A625-49D9-910D-F0682E686821}"/>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139053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37752-71C3-41F9-B9EC-5A98D573D34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2D199C3-8462-485B-9C3E-EA93B3B9847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29CA7EE-199E-44EC-A488-23676724D310}"/>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3C59FBEE-D2D8-4C0C-8339-616D025306A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846D34-18F5-4F3B-9D4A-AFFACF852975}"/>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74716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7DBB0-B5BE-4471-B22B-66C2240FC77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1381FE7-0C0C-4DBD-A438-2B47291BF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0064381-A499-4B87-939C-6DD3FF1BC3C3}"/>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24EA240D-099D-40E6-959A-5CC5C8E156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7FA858B-C73C-482A-9EEA-C96F9EC2B218}"/>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121666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4C9EF-C603-4505-B59A-763B0EF25D9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BD40C78-EAAF-4DDC-8982-2356FE96E5E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4C256F3-D6F2-4FC9-817C-51F9E40401C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905ED9B-547C-4A0D-A40E-9019472A2255}"/>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6" name="頁尾版面配置區 5">
            <a:extLst>
              <a:ext uri="{FF2B5EF4-FFF2-40B4-BE49-F238E27FC236}">
                <a16:creationId xmlns:a16="http://schemas.microsoft.com/office/drawing/2014/main" id="{25B9F379-2F60-4F93-B7DB-AE08F7EBC6C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0636C9-C797-4AD0-9CF4-422B18DFF361}"/>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403868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FB6CEC-C757-4D8F-A891-18ED8770121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E7C75FD-48BF-4B48-A071-9C4DF9398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7FDEE6D-E09A-4DA9-8E27-FE4D3AC26E6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9563B8D-660B-4830-B113-56F4CD2B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0EDF79D-9B3D-4B64-8464-18C0FAA0047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4FB29DD-91E6-449E-B717-69E1BABB9FCD}"/>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8" name="頁尾版面配置區 7">
            <a:extLst>
              <a:ext uri="{FF2B5EF4-FFF2-40B4-BE49-F238E27FC236}">
                <a16:creationId xmlns:a16="http://schemas.microsoft.com/office/drawing/2014/main" id="{BF9AB99C-57BA-4FB1-ABD8-767E8DECFFB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1DA7061-646B-4A8D-8B78-22D264F05138}"/>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140210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2FC51-2B4F-4B09-BD0F-7A5C51D0251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27F41F-FFDB-4395-B1D9-1EF6703BC983}"/>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4" name="頁尾版面配置區 3">
            <a:extLst>
              <a:ext uri="{FF2B5EF4-FFF2-40B4-BE49-F238E27FC236}">
                <a16:creationId xmlns:a16="http://schemas.microsoft.com/office/drawing/2014/main" id="{541B16A7-09B0-48E9-9308-56DFA79AEF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95DAE55-3339-4C71-A8AB-037B378CFAE3}"/>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103159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DB1F5ED-DBD9-42FF-B0B9-2360E1BA1776}"/>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3" name="頁尾版面配置區 2">
            <a:extLst>
              <a:ext uri="{FF2B5EF4-FFF2-40B4-BE49-F238E27FC236}">
                <a16:creationId xmlns:a16="http://schemas.microsoft.com/office/drawing/2014/main" id="{BDF6EF19-06FB-4635-BE58-672E3E2C930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628655-957F-49CE-BFD3-671E3E97776A}"/>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195940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2BEFA8-8797-4CE2-B912-EAC720A9B9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81DAD1-90D2-4E89-9BFC-69F9DF2B6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5AB95B5-0A36-404A-90DA-E9CA02AA6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E97C8A6-9D9D-40AE-B067-639FB65FD000}"/>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6" name="頁尾版面配置區 5">
            <a:extLst>
              <a:ext uri="{FF2B5EF4-FFF2-40B4-BE49-F238E27FC236}">
                <a16:creationId xmlns:a16="http://schemas.microsoft.com/office/drawing/2014/main" id="{6ECA1C31-D7DE-4938-B107-6E328A60FD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D781472-08B8-43FC-A445-D2F1251815CB}"/>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42960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A58F6-022A-4EA2-BD80-2FC34F10A5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C86CCE3-8BB8-446E-9854-4CEF42A6A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C200780-B100-4841-B7AF-12C203F96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DBC840A-15AC-4822-90F8-A2E82D423357}"/>
              </a:ext>
            </a:extLst>
          </p:cNvPr>
          <p:cNvSpPr>
            <a:spLocks noGrp="1"/>
          </p:cNvSpPr>
          <p:nvPr>
            <p:ph type="dt" sz="half" idx="10"/>
          </p:nvPr>
        </p:nvSpPr>
        <p:spPr/>
        <p:txBody>
          <a:bodyPr/>
          <a:lstStyle/>
          <a:p>
            <a:fld id="{39FD94C8-8F50-45E4-81E2-3CB21915FCBE}" type="datetimeFigureOut">
              <a:rPr lang="zh-TW" altLang="en-US" smtClean="0"/>
              <a:t>2020/7/27</a:t>
            </a:fld>
            <a:endParaRPr lang="zh-TW" altLang="en-US"/>
          </a:p>
        </p:txBody>
      </p:sp>
      <p:sp>
        <p:nvSpPr>
          <p:cNvPr id="6" name="頁尾版面配置區 5">
            <a:extLst>
              <a:ext uri="{FF2B5EF4-FFF2-40B4-BE49-F238E27FC236}">
                <a16:creationId xmlns:a16="http://schemas.microsoft.com/office/drawing/2014/main" id="{76553D1B-C014-427D-BCFA-C263DA08B5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7A4130C-CD80-425F-987D-E1BF8A9961D1}"/>
              </a:ext>
            </a:extLst>
          </p:cNvPr>
          <p:cNvSpPr>
            <a:spLocks noGrp="1"/>
          </p:cNvSpPr>
          <p:nvPr>
            <p:ph type="sldNum" sz="quarter" idx="12"/>
          </p:nvPr>
        </p:nvSpPr>
        <p:spPr/>
        <p:txBody>
          <a:body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331506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FA845C5-3AF3-4A0D-A071-9DB5B6296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CCA2F1-50EC-45F5-89F3-72E8D031E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B0BBAFA-D4F8-40FF-8EF9-A0729B96E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D94C8-8F50-45E4-81E2-3CB21915FCBE}" type="datetimeFigureOut">
              <a:rPr lang="zh-TW" altLang="en-US" smtClean="0"/>
              <a:t>2020/7/27</a:t>
            </a:fld>
            <a:endParaRPr lang="zh-TW" altLang="en-US"/>
          </a:p>
        </p:txBody>
      </p:sp>
      <p:sp>
        <p:nvSpPr>
          <p:cNvPr id="5" name="頁尾版面配置區 4">
            <a:extLst>
              <a:ext uri="{FF2B5EF4-FFF2-40B4-BE49-F238E27FC236}">
                <a16:creationId xmlns:a16="http://schemas.microsoft.com/office/drawing/2014/main" id="{020B5006-F252-4AF3-8475-E2BD8C81F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00EA0E-A3F5-4073-87E2-4B20BB385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703C2-E717-478E-B701-5A72DEE70364}" type="slidenum">
              <a:rPr lang="zh-TW" altLang="en-US" smtClean="0"/>
              <a:t>‹#›</a:t>
            </a:fld>
            <a:endParaRPr lang="zh-TW" altLang="en-US"/>
          </a:p>
        </p:txBody>
      </p:sp>
    </p:spTree>
    <p:extLst>
      <p:ext uri="{BB962C8B-B14F-4D97-AF65-F5344CB8AC3E}">
        <p14:creationId xmlns:p14="http://schemas.microsoft.com/office/powerpoint/2010/main" val="3266115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url.cc/MvpnK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F4D1E9-D639-4915-8C25-BC42AD5325E4}"/>
              </a:ext>
            </a:extLst>
          </p:cNvPr>
          <p:cNvSpPr>
            <a:spLocks noGrp="1"/>
          </p:cNvSpPr>
          <p:nvPr>
            <p:ph type="ctrTitle"/>
          </p:nvPr>
        </p:nvSpPr>
        <p:spPr/>
        <p:txBody>
          <a:bodyPr/>
          <a:lstStyle/>
          <a:p>
            <a:r>
              <a:rPr lang="en-US" altLang="zh-TW" dirty="0"/>
              <a:t>KOL:</a:t>
            </a:r>
            <a:br>
              <a:rPr lang="en-US" altLang="zh-TW" dirty="0"/>
            </a:br>
            <a:r>
              <a:rPr lang="zh-TW" altLang="en-US" dirty="0"/>
              <a:t>豆豆媽咪</a:t>
            </a:r>
          </a:p>
        </p:txBody>
      </p:sp>
      <p:sp>
        <p:nvSpPr>
          <p:cNvPr id="3" name="副標題 2">
            <a:extLst>
              <a:ext uri="{FF2B5EF4-FFF2-40B4-BE49-F238E27FC236}">
                <a16:creationId xmlns:a16="http://schemas.microsoft.com/office/drawing/2014/main" id="{41BE0D19-C72A-4309-9BBB-E3D99A287A6A}"/>
              </a:ext>
            </a:extLst>
          </p:cNvPr>
          <p:cNvSpPr>
            <a:spLocks noGrp="1"/>
          </p:cNvSpPr>
          <p:nvPr>
            <p:ph type="subTitle" idx="1"/>
          </p:nvPr>
        </p:nvSpPr>
        <p:spPr/>
        <p:txBody>
          <a:bodyPr/>
          <a:lstStyle/>
          <a:p>
            <a:r>
              <a:rPr lang="zh-TW" altLang="en-US" dirty="0"/>
              <a:t>第二篇</a:t>
            </a:r>
            <a:r>
              <a:rPr lang="en-US" altLang="zh-TW" dirty="0"/>
              <a:t>FB</a:t>
            </a:r>
            <a:r>
              <a:rPr lang="zh-TW" altLang="en-US" dirty="0"/>
              <a:t>圖文交稿</a:t>
            </a:r>
            <a:endParaRPr lang="en-US" altLang="zh-TW" dirty="0"/>
          </a:p>
          <a:p>
            <a:r>
              <a:rPr lang="zh-TW" altLang="en-US" dirty="0"/>
              <a:t>上線時間：依過稿時間決定</a:t>
            </a:r>
          </a:p>
        </p:txBody>
      </p:sp>
    </p:spTree>
    <p:extLst>
      <p:ext uri="{BB962C8B-B14F-4D97-AF65-F5344CB8AC3E}">
        <p14:creationId xmlns:p14="http://schemas.microsoft.com/office/powerpoint/2010/main" val="162006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D8D47F-EFCC-425D-AD4C-79C6769E102B}"/>
              </a:ext>
            </a:extLst>
          </p:cNvPr>
          <p:cNvSpPr>
            <a:spLocks noGrp="1"/>
          </p:cNvSpPr>
          <p:nvPr>
            <p:ph type="title"/>
          </p:nvPr>
        </p:nvSpPr>
        <p:spPr>
          <a:xfrm>
            <a:off x="156713" y="158091"/>
            <a:ext cx="1059611" cy="333165"/>
          </a:xfrm>
        </p:spPr>
        <p:txBody>
          <a:bodyPr>
            <a:normAutofit fontScale="90000"/>
          </a:bodyPr>
          <a:lstStyle/>
          <a:p>
            <a:r>
              <a:rPr lang="zh-TW" altLang="en-US" sz="2000" dirty="0"/>
              <a:t>文案</a:t>
            </a:r>
            <a:r>
              <a:rPr lang="en-US" altLang="zh-TW" sz="2000" dirty="0"/>
              <a:t>:</a:t>
            </a:r>
            <a:endParaRPr lang="zh-TW" altLang="en-US" sz="2000" dirty="0"/>
          </a:p>
        </p:txBody>
      </p:sp>
      <p:sp>
        <p:nvSpPr>
          <p:cNvPr id="4" name="Rectangle 1">
            <a:extLst>
              <a:ext uri="{FF2B5EF4-FFF2-40B4-BE49-F238E27FC236}">
                <a16:creationId xmlns:a16="http://schemas.microsoft.com/office/drawing/2014/main" id="{0A32C421-5401-4693-8832-D2805B262182}"/>
              </a:ext>
            </a:extLst>
          </p:cNvPr>
          <p:cNvSpPr>
            <a:spLocks noGrp="1" noChangeArrowheads="1"/>
          </p:cNvSpPr>
          <p:nvPr>
            <p:ph idx="1"/>
          </p:nvPr>
        </p:nvSpPr>
        <p:spPr bwMode="auto">
          <a:xfrm>
            <a:off x="156713" y="466518"/>
            <a:ext cx="11663374" cy="626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上次和我公公討論他退休後的生涯規劃後，有一天晚上我問我老公：「你覺得我們退休後，退休金每個月至少要有多少才夠</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」我老公說：「</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3</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萬吧！」～</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3</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萬！乍聽之下好像很多，但如果要維持一個好的退休生活品質，算一算好像還真的每個月需要這些錢，因為我和我老公共同的理念都是：「老了之後不靠小孩養」～</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不是說等他們長大成人之後就要把小孩趕出去、不和他們一起生活，而是我們理解：小孩也有小孩的人生要過，我們也可以自在的過我們要的生活，盡量不成為他們的負擔。所以我們也像我公婆一樣，先把醫療保險準備好，將來萬一有什麼，也能減輕孩子們的負擔～</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所以，假設我們買了自己的房子，以後不用繳房租，醫療保險費用也不用太擔心，接著就是生活上的水電、飲食、娛樂費用</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，加一加、算一算，如果想要過還算愜意的退休生活，一個人一個月準備</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3</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萬的退休費用，還真的是需要耶～</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重點來了！！那我們以現在的勞保退休金來算，到底到我們真正退休時，每個月能領多少退休金呢？</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所以我上富邦富樂退的網站，試算一下我將來每個月可以領多少退休金。富樂退網站上有一個很可愛的單元叫　</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鬼谷子神算 ，先依照自己想要過的退休生活</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例如想要：簡單愜意的樸實生活、吃穿無虞無憂渡日、奢華無比雲游四海等等</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，以我們目前的經濟狀況，除非中樂透，將來才有可能奢華無比雲游四海吧～所以我默默的選了「吃穿無虞無憂渡日」的生活，然後再輸入今年的年紀、想要退休的年齡</a:t>
            </a:r>
            <a:r>
              <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，接著出現了「你為辭官養老之時攢了多少銀兩？」時，我傻眼了～　</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對～我目前好像只有勞保的退休金，並沒有特別為將來退休預定存一筆錢耶～</a:t>
            </a: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我在　＃樂退藏經閣　這個單元中試算了我將來的退休金，發現我們一般勞工的退休金，相較於軍公教，平均少了一半以上～</a:t>
            </a:r>
            <a:endParaRPr kumimoji="0" lang="en-US" altLang="zh-TW"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再加上，我為了照顧二寶，所以職掉了正職的工作，在家帶小孩。為了順利了銜接我的勞保年資，所以我在公會用最低薪資繳了勞保費用，將來能領到的勞退金，也會比一般上班族還要低，所以，這才意識到，及早規劃退休金的重要性！</a:t>
            </a: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還好在富樂退網站上，可以根據個人的退休規劃，給予適合的資產配置建議組合：例如：</a:t>
            </a:r>
            <a:r>
              <a:rPr kumimoji="0" lang="zh-TW" altLang="en-US" sz="1400" b="0" i="0" u="none" strike="noStrike" cap="none" normalizeH="0" baseline="0" dirty="0">
                <a:ln>
                  <a:noFill/>
                </a:ln>
                <a:solidFill>
                  <a:srgbClr val="000000"/>
                </a:solidFill>
                <a:effectLst/>
                <a:latin typeface="Calibri" panose="020F0502020204030204" pitchFamily="34" charset="0"/>
                <a:ea typeface="新細明體" panose="02020500000000000000" pitchFamily="18" charset="-120"/>
                <a:cs typeface="Calibri" panose="020F0502020204030204" pitchFamily="34" charset="0"/>
              </a:rPr>
              <a:t>保險、基金、海外債、奈米投等多元商品的投資選擇，大家可以依照自己的需求來預先做配置。</a:t>
            </a:r>
            <a:endParaRPr kumimoji="0" lang="en-US" altLang="zh-TW" sz="1400" b="0" i="0" u="none" strike="noStrike" cap="none" normalizeH="0" baseline="0" dirty="0">
              <a:ln>
                <a:noFill/>
              </a:ln>
              <a:solidFill>
                <a:srgbClr val="000000"/>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0000"/>
                </a:solidFill>
                <a:effectLst/>
                <a:latin typeface="Calibri" panose="020F0502020204030204" pitchFamily="34" charset="0"/>
                <a:ea typeface="新細明體" panose="02020500000000000000" pitchFamily="18" charset="-120"/>
                <a:cs typeface="Calibri" panose="020F0502020204030204" pitchFamily="34" charset="0"/>
              </a:rPr>
              <a:t>如果你和我一樣，將來不希望成為孩子們的負擔，及早做好退休規劃是很重要的！推薦大家有空可以到富邦富樂退網站試算哦～</a:t>
            </a:r>
            <a:endParaRPr kumimoji="0" lang="en-US" altLang="zh-TW" sz="1400" b="0" i="0" u="none" strike="noStrike" cap="none" normalizeH="0" baseline="0" dirty="0">
              <a:ln>
                <a:noFill/>
              </a:ln>
              <a:solidFill>
                <a:srgbClr val="000000"/>
              </a:solidFill>
              <a:effectLst/>
              <a:latin typeface="Calibri" panose="020F0502020204030204" pitchFamily="34" charset="0"/>
              <a:ea typeface="新細明體" panose="02020500000000000000" pitchFamily="18"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現在使用富樂退網站線上留資料並且到銀行進行諮詢退休理財相關內容，就可以領到兩百元商品禮券；實際購買理財商品還可以享有基金單筆手續費</a:t>
            </a:r>
            <a:r>
              <a:rPr kumimoji="0" lang="en-US" altLang="zh-TW"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4</a:t>
            </a:r>
            <a:r>
              <a:rPr kumimoji="0" lang="zh-TW" altLang="en-US"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折、定期定額</a:t>
            </a:r>
            <a:r>
              <a:rPr kumimoji="0" lang="en-US" altLang="zh-TW"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3.5</a:t>
            </a:r>
            <a:r>
              <a:rPr kumimoji="0" lang="zh-TW" altLang="en-US"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折、海外債</a:t>
            </a:r>
            <a:r>
              <a:rPr kumimoji="0" lang="en-US" altLang="zh-TW"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3</a:t>
            </a:r>
            <a:r>
              <a:rPr kumimoji="0" lang="zh-TW" altLang="en-US"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折的優惠喔！</a:t>
            </a:r>
            <a:endParaRPr kumimoji="0" lang="zh-TW" altLang="en-US" sz="900" b="0" i="0"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來這裡算</a:t>
            </a:r>
            <a:r>
              <a:rPr kumimoji="0" lang="zh-TW" altLang="en-US" sz="1400" b="0" i="0" u="none"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rPr>
              <a:t>：</a:t>
            </a:r>
            <a:r>
              <a:rPr kumimoji="0" lang="en-US" altLang="zh-TW" sz="1400" b="0" i="0" u="none"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Calibri" panose="020F0502020204030204" pitchFamily="34" charset="0"/>
                <a:hlinkClick r:id="rId2"/>
              </a:rPr>
              <a:t>https://reurl.cc/MvpnK4</a:t>
            </a:r>
            <a:endParaRPr kumimoji="0" lang="en-US" altLang="zh-TW"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506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85E52E-3565-4A2C-8449-3F4DCA68344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2FACF04-D6D1-401F-9C73-0F5BFD3AAA87}"/>
              </a:ext>
            </a:extLst>
          </p:cNvPr>
          <p:cNvSpPr>
            <a:spLocks noGrp="1"/>
          </p:cNvSpPr>
          <p:nvPr>
            <p:ph idx="1"/>
          </p:nvPr>
        </p:nvSpPr>
        <p:spPr>
          <a:xfrm>
            <a:off x="380085" y="4504887"/>
            <a:ext cx="5000538" cy="1655297"/>
          </a:xfrm>
        </p:spPr>
        <p:txBody>
          <a:bodyPr/>
          <a:lstStyle/>
          <a:p>
            <a:pPr marL="0" indent="0">
              <a:buNone/>
            </a:pPr>
            <a:r>
              <a:rPr lang="zh-TW" altLang="zh-TW" sz="1800" dirty="0">
                <a:effectLst/>
                <a:latin typeface="Calibri" panose="020F0502020204030204" pitchFamily="34" charset="0"/>
                <a:ea typeface="新細明體" panose="02020500000000000000" pitchFamily="18" charset="-120"/>
              </a:rPr>
              <a:t>鬼谷子神算：可以根據每個人選擇的退休花費型態，試算出資金缺口，再加上試算個人儲蓄以及職業退休金後，產出個人退休健診報告書</a:t>
            </a:r>
          </a:p>
          <a:p>
            <a:pPr marL="0" indent="0">
              <a:buNone/>
            </a:pPr>
            <a:endParaRPr lang="zh-TW" altLang="en-US" dirty="0"/>
          </a:p>
        </p:txBody>
      </p:sp>
      <p:pic>
        <p:nvPicPr>
          <p:cNvPr id="4" name="image13.jpg">
            <a:extLst>
              <a:ext uri="{FF2B5EF4-FFF2-40B4-BE49-F238E27FC236}">
                <a16:creationId xmlns:a16="http://schemas.microsoft.com/office/drawing/2014/main" id="{9556C597-5125-477C-8051-4D8B06ED65CE}"/>
              </a:ext>
            </a:extLst>
          </p:cNvPr>
          <p:cNvPicPr/>
          <p:nvPr/>
        </p:nvPicPr>
        <p:blipFill>
          <a:blip r:embed="rId2"/>
          <a:srcRect/>
          <a:stretch>
            <a:fillRect/>
          </a:stretch>
        </p:blipFill>
        <p:spPr>
          <a:xfrm>
            <a:off x="380085" y="785798"/>
            <a:ext cx="5274310" cy="3575050"/>
          </a:xfrm>
          <a:prstGeom prst="rect">
            <a:avLst/>
          </a:prstGeom>
          <a:ln/>
        </p:spPr>
      </p:pic>
      <p:pic>
        <p:nvPicPr>
          <p:cNvPr id="5" name="image2.jpg">
            <a:extLst>
              <a:ext uri="{FF2B5EF4-FFF2-40B4-BE49-F238E27FC236}">
                <a16:creationId xmlns:a16="http://schemas.microsoft.com/office/drawing/2014/main" id="{6420118D-B8B8-4DAF-918C-2F19BE8EBF22}"/>
              </a:ext>
            </a:extLst>
          </p:cNvPr>
          <p:cNvPicPr/>
          <p:nvPr/>
        </p:nvPicPr>
        <p:blipFill>
          <a:blip r:embed="rId3"/>
          <a:srcRect/>
          <a:stretch>
            <a:fillRect/>
          </a:stretch>
        </p:blipFill>
        <p:spPr>
          <a:xfrm>
            <a:off x="6095518" y="785797"/>
            <a:ext cx="5134425" cy="3575049"/>
          </a:xfrm>
          <a:prstGeom prst="rect">
            <a:avLst/>
          </a:prstGeom>
          <a:ln/>
        </p:spPr>
      </p:pic>
      <p:sp>
        <p:nvSpPr>
          <p:cNvPr id="7" name="文字方塊 6">
            <a:extLst>
              <a:ext uri="{FF2B5EF4-FFF2-40B4-BE49-F238E27FC236}">
                <a16:creationId xmlns:a16="http://schemas.microsoft.com/office/drawing/2014/main" id="{02560336-C78C-4F05-B6EA-FF45BC22F0F3}"/>
              </a:ext>
            </a:extLst>
          </p:cNvPr>
          <p:cNvSpPr txBox="1"/>
          <p:nvPr/>
        </p:nvSpPr>
        <p:spPr>
          <a:xfrm>
            <a:off x="6095518" y="4458352"/>
            <a:ext cx="6096000" cy="646331"/>
          </a:xfrm>
          <a:prstGeom prst="rect">
            <a:avLst/>
          </a:prstGeom>
          <a:noFill/>
        </p:spPr>
        <p:txBody>
          <a:bodyPr wrap="square">
            <a:spAutoFit/>
          </a:bodyPr>
          <a:lstStyle/>
          <a:p>
            <a:pPr>
              <a:spcAft>
                <a:spcPts val="0"/>
              </a:spcAft>
            </a:pPr>
            <a:r>
              <a:rPr lang="zh-TW" altLang="zh-TW" sz="1800" dirty="0">
                <a:effectLst/>
                <a:latin typeface="Calibri" panose="020F0502020204030204" pitchFamily="34" charset="0"/>
                <a:ea typeface="新細明體" panose="02020500000000000000" pitchFamily="18" charset="-120"/>
              </a:rPr>
              <a:t>大家有計劃自己幾歲退休嗎？第一次試算本來寫</a:t>
            </a:r>
            <a:r>
              <a:rPr lang="en-US" altLang="zh-TW" sz="1800" dirty="0">
                <a:effectLst/>
                <a:latin typeface="Calibri" panose="020F0502020204030204" pitchFamily="34" charset="0"/>
                <a:ea typeface="新細明體" panose="02020500000000000000" pitchFamily="18" charset="-120"/>
              </a:rPr>
              <a:t>55</a:t>
            </a:r>
            <a:r>
              <a:rPr lang="zh-TW" altLang="zh-TW" sz="1800" dirty="0">
                <a:effectLst/>
                <a:latin typeface="Calibri" panose="020F0502020204030204" pitchFamily="34" charset="0"/>
                <a:ea typeface="新細明體" panose="02020500000000000000" pitchFamily="18" charset="-120"/>
              </a:rPr>
              <a:t>歲，後來發現太早退休，退休金太少，後來默默改了</a:t>
            </a:r>
            <a:r>
              <a:rPr lang="en-US" altLang="zh-TW" sz="1800" dirty="0">
                <a:effectLst/>
                <a:latin typeface="Calibri" panose="020F0502020204030204" pitchFamily="34" charset="0"/>
                <a:ea typeface="新細明體" panose="02020500000000000000" pitchFamily="18" charset="-120"/>
              </a:rPr>
              <a:t>60</a:t>
            </a:r>
            <a:r>
              <a:rPr lang="zh-TW" altLang="zh-TW" sz="1800" dirty="0">
                <a:effectLst/>
                <a:latin typeface="Calibri" panose="020F0502020204030204" pitchFamily="34" charset="0"/>
                <a:ea typeface="新細明體" panose="02020500000000000000" pitchFamily="18" charset="-120"/>
              </a:rPr>
              <a:t>歲～　</a:t>
            </a:r>
          </a:p>
        </p:txBody>
      </p:sp>
    </p:spTree>
    <p:extLst>
      <p:ext uri="{BB962C8B-B14F-4D97-AF65-F5344CB8AC3E}">
        <p14:creationId xmlns:p14="http://schemas.microsoft.com/office/powerpoint/2010/main" val="257799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5030A-E96F-43EF-8255-031E0CA4CF5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3D744A7-A297-4A26-879B-50E5938EEB6D}"/>
              </a:ext>
            </a:extLst>
          </p:cNvPr>
          <p:cNvSpPr>
            <a:spLocks noGrp="1"/>
          </p:cNvSpPr>
          <p:nvPr>
            <p:ph idx="1"/>
          </p:nvPr>
        </p:nvSpPr>
        <p:spPr>
          <a:xfrm>
            <a:off x="334860" y="4608118"/>
            <a:ext cx="5274310" cy="1325563"/>
          </a:xfrm>
        </p:spPr>
        <p:txBody>
          <a:bodyPr/>
          <a:lstStyle/>
          <a:p>
            <a:pPr marL="0" indent="0">
              <a:buNone/>
            </a:pPr>
            <a:r>
              <a:rPr lang="zh-TW" altLang="zh-TW" sz="1800">
                <a:effectLst/>
                <a:latin typeface="Calibri" panose="020F0502020204030204" pitchFamily="34" charset="0"/>
                <a:ea typeface="新細明體" panose="02020500000000000000" pitchFamily="18" charset="-120"/>
              </a:rPr>
              <a:t>這是我的退休建診報告書。鬼谷子神算已經幫我試算出來了，想要達到我想要的退休生活，每個月應投入３萬５的預備退休金額～</a:t>
            </a:r>
          </a:p>
          <a:p>
            <a:pPr marL="0" indent="0">
              <a:buNone/>
            </a:pPr>
            <a:endParaRPr lang="zh-TW" altLang="en-US" dirty="0"/>
          </a:p>
        </p:txBody>
      </p:sp>
      <p:pic>
        <p:nvPicPr>
          <p:cNvPr id="4" name="image1.jpg">
            <a:extLst>
              <a:ext uri="{FF2B5EF4-FFF2-40B4-BE49-F238E27FC236}">
                <a16:creationId xmlns:a16="http://schemas.microsoft.com/office/drawing/2014/main" id="{69E33F5D-3004-4E99-B1E7-7D3D50575E55}"/>
              </a:ext>
            </a:extLst>
          </p:cNvPr>
          <p:cNvPicPr/>
          <p:nvPr/>
        </p:nvPicPr>
        <p:blipFill>
          <a:blip r:embed="rId2"/>
          <a:srcRect/>
          <a:stretch>
            <a:fillRect/>
          </a:stretch>
        </p:blipFill>
        <p:spPr>
          <a:xfrm>
            <a:off x="266700" y="841299"/>
            <a:ext cx="5274310" cy="3602990"/>
          </a:xfrm>
          <a:prstGeom prst="rect">
            <a:avLst/>
          </a:prstGeom>
          <a:ln/>
        </p:spPr>
      </p:pic>
      <p:sp>
        <p:nvSpPr>
          <p:cNvPr id="6" name="文字方塊 5">
            <a:extLst>
              <a:ext uri="{FF2B5EF4-FFF2-40B4-BE49-F238E27FC236}">
                <a16:creationId xmlns:a16="http://schemas.microsoft.com/office/drawing/2014/main" id="{AD029C37-40E4-4767-80B0-5AB1ADC9D571}"/>
              </a:ext>
            </a:extLst>
          </p:cNvPr>
          <p:cNvSpPr txBox="1"/>
          <p:nvPr/>
        </p:nvSpPr>
        <p:spPr>
          <a:xfrm>
            <a:off x="6293841" y="4608118"/>
            <a:ext cx="6094602" cy="923330"/>
          </a:xfrm>
          <a:prstGeom prst="rect">
            <a:avLst/>
          </a:prstGeom>
          <a:noFill/>
        </p:spPr>
        <p:txBody>
          <a:bodyPr wrap="square">
            <a:spAutoFit/>
          </a:bodyPr>
          <a:lstStyle/>
          <a:p>
            <a:pPr>
              <a:spcAft>
                <a:spcPts val="0"/>
              </a:spcAft>
            </a:pPr>
            <a:r>
              <a:rPr lang="zh-TW" altLang="zh-TW" sz="1800" dirty="0">
                <a:effectLst/>
                <a:latin typeface="Calibri" panose="020F0502020204030204" pitchFamily="34" charset="0"/>
                <a:ea typeface="新細明體" panose="02020500000000000000" pitchFamily="18" charset="-120"/>
              </a:rPr>
              <a:t>富識島預言：透過簡單的問答算出</a:t>
            </a:r>
            <a:r>
              <a:rPr lang="en-US" altLang="zh-TW" sz="1800" dirty="0">
                <a:effectLst/>
                <a:latin typeface="Calibri" panose="020F0502020204030204" pitchFamily="34" charset="0"/>
                <a:ea typeface="新細明體" panose="02020500000000000000" pitchFamily="18" charset="-120"/>
              </a:rPr>
              <a:t>20</a:t>
            </a:r>
            <a:r>
              <a:rPr lang="zh-TW" altLang="zh-TW" sz="1800" dirty="0">
                <a:effectLst/>
                <a:latin typeface="Calibri" panose="020F0502020204030204" pitchFamily="34" charset="0"/>
                <a:ea typeface="新細明體" panose="02020500000000000000" pitchFamily="18" charset="-120"/>
              </a:rPr>
              <a:t>年後年的樣態</a:t>
            </a:r>
            <a:endParaRPr lang="en-US" altLang="zh-TW" sz="1800" dirty="0">
              <a:effectLst/>
              <a:latin typeface="Calibri" panose="020F0502020204030204" pitchFamily="34" charset="0"/>
              <a:ea typeface="新細明體" panose="02020500000000000000" pitchFamily="18" charset="-120"/>
            </a:endParaRPr>
          </a:p>
          <a:p>
            <a:r>
              <a:rPr lang="zh-TW" altLang="zh-TW" sz="1800" dirty="0">
                <a:effectLst/>
                <a:latin typeface="Calibri" panose="020F0502020204030204" pitchFamily="34" charset="0"/>
                <a:ea typeface="新細明體" panose="02020500000000000000" pitchFamily="18" charset="-120"/>
              </a:rPr>
              <a:t>推薦大家一定要上來玩玩這個遊戲，超有趣的！！</a:t>
            </a:r>
          </a:p>
          <a:p>
            <a:pPr>
              <a:spcAft>
                <a:spcPts val="0"/>
              </a:spcAft>
            </a:pPr>
            <a:endParaRPr lang="zh-TW" altLang="zh-TW" sz="1800" dirty="0">
              <a:effectLst/>
              <a:latin typeface="Calibri" panose="020F0502020204030204" pitchFamily="34" charset="0"/>
              <a:ea typeface="新細明體" panose="02020500000000000000" pitchFamily="18" charset="-120"/>
            </a:endParaRPr>
          </a:p>
        </p:txBody>
      </p:sp>
      <p:pic>
        <p:nvPicPr>
          <p:cNvPr id="7" name="image11.jpg">
            <a:extLst>
              <a:ext uri="{FF2B5EF4-FFF2-40B4-BE49-F238E27FC236}">
                <a16:creationId xmlns:a16="http://schemas.microsoft.com/office/drawing/2014/main" id="{EF1C4EA6-16AE-4E1E-B00E-BF208ED207DA}"/>
              </a:ext>
            </a:extLst>
          </p:cNvPr>
          <p:cNvPicPr/>
          <p:nvPr/>
        </p:nvPicPr>
        <p:blipFill>
          <a:blip r:embed="rId3"/>
          <a:srcRect/>
          <a:stretch>
            <a:fillRect/>
          </a:stretch>
        </p:blipFill>
        <p:spPr>
          <a:xfrm>
            <a:off x="5975543" y="841299"/>
            <a:ext cx="6065350" cy="3602990"/>
          </a:xfrm>
          <a:prstGeom prst="rect">
            <a:avLst/>
          </a:prstGeom>
          <a:ln/>
        </p:spPr>
      </p:pic>
    </p:spTree>
    <p:extLst>
      <p:ext uri="{BB962C8B-B14F-4D97-AF65-F5344CB8AC3E}">
        <p14:creationId xmlns:p14="http://schemas.microsoft.com/office/powerpoint/2010/main" val="104989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0CC56D-E74C-407D-8A27-386C2677C99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832DBBE-7A8C-4BEA-B11E-0AA87950BE0A}"/>
              </a:ext>
            </a:extLst>
          </p:cNvPr>
          <p:cNvSpPr>
            <a:spLocks noGrp="1"/>
          </p:cNvSpPr>
          <p:nvPr>
            <p:ph idx="1"/>
          </p:nvPr>
        </p:nvSpPr>
        <p:spPr>
          <a:xfrm>
            <a:off x="412350" y="4303551"/>
            <a:ext cx="5125889" cy="1638519"/>
          </a:xfrm>
        </p:spPr>
        <p:txBody>
          <a:bodyPr>
            <a:normAutofit lnSpcReduction="10000"/>
          </a:bodyPr>
          <a:lstStyle/>
          <a:p>
            <a:pPr marL="0" indent="0">
              <a:spcAft>
                <a:spcPts val="0"/>
              </a:spcAft>
              <a:buNone/>
            </a:pPr>
            <a:r>
              <a:rPr lang="zh-TW" altLang="zh-TW" sz="1800" dirty="0">
                <a:solidFill>
                  <a:srgbClr val="000000"/>
                </a:solidFill>
                <a:effectLst/>
                <a:latin typeface="Calibri" panose="020F0502020204030204" pitchFamily="34" charset="0"/>
                <a:ea typeface="新細明體" panose="02020500000000000000" pitchFamily="18" charset="-120"/>
              </a:rPr>
              <a:t>它是透過有趣互動遊戲，透過簡單的問答算出</a:t>
            </a:r>
            <a:r>
              <a:rPr lang="en-US" altLang="zh-TW" sz="1800" dirty="0">
                <a:solidFill>
                  <a:srgbClr val="000000"/>
                </a:solidFill>
                <a:effectLst/>
                <a:latin typeface="Calibri" panose="020F0502020204030204" pitchFamily="34" charset="0"/>
                <a:ea typeface="新細明體" panose="02020500000000000000" pitchFamily="18" charset="-120"/>
              </a:rPr>
              <a:t>20</a:t>
            </a:r>
            <a:r>
              <a:rPr lang="zh-TW" altLang="zh-TW" sz="1800" dirty="0">
                <a:solidFill>
                  <a:srgbClr val="000000"/>
                </a:solidFill>
                <a:effectLst/>
                <a:latin typeface="Calibri" panose="020F0502020204030204" pitchFamily="34" charset="0"/>
                <a:ea typeface="新細明體" panose="02020500000000000000" pitchFamily="18" charset="-120"/>
              </a:rPr>
              <a:t>年後的樣態。</a:t>
            </a:r>
            <a:endParaRPr lang="zh-TW" altLang="zh-TW" sz="1800" dirty="0">
              <a:effectLst/>
              <a:latin typeface="Calibri" panose="020F0502020204030204" pitchFamily="34" charset="0"/>
              <a:ea typeface="新細明體" panose="02020500000000000000" pitchFamily="18" charset="-120"/>
            </a:endParaRPr>
          </a:p>
          <a:p>
            <a:pPr marL="0" indent="0">
              <a:spcAft>
                <a:spcPts val="0"/>
              </a:spcAft>
              <a:buNone/>
            </a:pPr>
            <a:r>
              <a:rPr lang="zh-TW" altLang="zh-TW" sz="1800" dirty="0">
                <a:solidFill>
                  <a:srgbClr val="000000"/>
                </a:solidFill>
                <a:effectLst/>
                <a:latin typeface="Calibri" panose="020F0502020204030204" pitchFamily="34" charset="0"/>
                <a:ea typeface="新細明體" panose="02020500000000000000" pitchFamily="18" charset="-120"/>
              </a:rPr>
              <a:t>第一題大家猜猜我選什麼？</a:t>
            </a:r>
            <a:endParaRPr lang="zh-TW" altLang="zh-TW" sz="1800" dirty="0">
              <a:effectLst/>
              <a:latin typeface="Calibri" panose="020F0502020204030204" pitchFamily="34" charset="0"/>
              <a:ea typeface="新細明體" panose="02020500000000000000" pitchFamily="18" charset="-120"/>
            </a:endParaRPr>
          </a:p>
          <a:p>
            <a:pPr marL="0" indent="0">
              <a:spcAft>
                <a:spcPts val="0"/>
              </a:spcAft>
              <a:buNone/>
            </a:pPr>
            <a:r>
              <a:rPr lang="zh-TW" altLang="zh-TW" sz="1800" dirty="0">
                <a:solidFill>
                  <a:srgbClr val="000000"/>
                </a:solidFill>
                <a:effectLst/>
                <a:latin typeface="Calibri" panose="020F0502020204030204" pitchFamily="34" charset="0"/>
                <a:ea typeface="新細明體" panose="02020500000000000000" pitchFamily="18" charset="-120"/>
              </a:rPr>
              <a:t>因為我在執行減醣，所以我當然只能吃雞腿啊～</a:t>
            </a:r>
            <a:endParaRPr lang="zh-TW" altLang="zh-TW" sz="1800" dirty="0">
              <a:effectLst/>
              <a:latin typeface="Calibri" panose="020F0502020204030204" pitchFamily="34" charset="0"/>
              <a:ea typeface="新細明體" panose="02020500000000000000" pitchFamily="18" charset="-120"/>
            </a:endParaRPr>
          </a:p>
          <a:p>
            <a:pPr marL="0" indent="0">
              <a:spcAft>
                <a:spcPts val="0"/>
              </a:spcAft>
              <a:buNone/>
            </a:pPr>
            <a:r>
              <a:rPr lang="zh-TW" altLang="zh-TW" sz="1800" dirty="0">
                <a:solidFill>
                  <a:srgbClr val="000000"/>
                </a:solidFill>
                <a:effectLst/>
                <a:latin typeface="Calibri" panose="020F0502020204030204" pitchFamily="34" charset="0"/>
                <a:ea typeface="新細明體" panose="02020500000000000000" pitchFamily="18" charset="-120"/>
              </a:rPr>
              <a:t>（此時營養師一定感到很欣慰吧～哈）</a:t>
            </a:r>
            <a:endParaRPr lang="zh-TW" altLang="zh-TW" sz="1800" dirty="0">
              <a:effectLst/>
              <a:latin typeface="Calibri" panose="020F0502020204030204" pitchFamily="34" charset="0"/>
              <a:ea typeface="新細明體" panose="02020500000000000000" pitchFamily="18" charset="-120"/>
            </a:endParaRPr>
          </a:p>
          <a:p>
            <a:pPr marL="0" indent="0">
              <a:buNone/>
            </a:pPr>
            <a:endParaRPr lang="zh-TW" altLang="en-US" dirty="0"/>
          </a:p>
        </p:txBody>
      </p:sp>
      <p:pic>
        <p:nvPicPr>
          <p:cNvPr id="4" name="image9.jpg">
            <a:extLst>
              <a:ext uri="{FF2B5EF4-FFF2-40B4-BE49-F238E27FC236}">
                <a16:creationId xmlns:a16="http://schemas.microsoft.com/office/drawing/2014/main" id="{BC752C15-7F3D-4953-8798-DDA82848561A}"/>
              </a:ext>
            </a:extLst>
          </p:cNvPr>
          <p:cNvPicPr/>
          <p:nvPr/>
        </p:nvPicPr>
        <p:blipFill>
          <a:blip r:embed="rId2"/>
          <a:srcRect/>
          <a:stretch>
            <a:fillRect/>
          </a:stretch>
        </p:blipFill>
        <p:spPr>
          <a:xfrm>
            <a:off x="338140" y="1027906"/>
            <a:ext cx="5274310" cy="3162300"/>
          </a:xfrm>
          <a:prstGeom prst="rect">
            <a:avLst/>
          </a:prstGeom>
          <a:ln/>
        </p:spPr>
      </p:pic>
      <p:pic>
        <p:nvPicPr>
          <p:cNvPr id="5" name="image5.jpg">
            <a:extLst>
              <a:ext uri="{FF2B5EF4-FFF2-40B4-BE49-F238E27FC236}">
                <a16:creationId xmlns:a16="http://schemas.microsoft.com/office/drawing/2014/main" id="{4738E15C-5383-4DD5-B370-361BAC6061D3}"/>
              </a:ext>
            </a:extLst>
          </p:cNvPr>
          <p:cNvPicPr/>
          <p:nvPr/>
        </p:nvPicPr>
        <p:blipFill>
          <a:blip r:embed="rId3"/>
          <a:srcRect/>
          <a:stretch>
            <a:fillRect/>
          </a:stretch>
        </p:blipFill>
        <p:spPr>
          <a:xfrm>
            <a:off x="5967153" y="908526"/>
            <a:ext cx="5274310" cy="3281680"/>
          </a:xfrm>
          <a:prstGeom prst="rect">
            <a:avLst/>
          </a:prstGeom>
          <a:ln/>
        </p:spPr>
      </p:pic>
      <p:sp>
        <p:nvSpPr>
          <p:cNvPr id="7" name="文字方塊 6">
            <a:extLst>
              <a:ext uri="{FF2B5EF4-FFF2-40B4-BE49-F238E27FC236}">
                <a16:creationId xmlns:a16="http://schemas.microsoft.com/office/drawing/2014/main" id="{5CF19B58-DEE5-4F64-B7A1-B74C3898AD71}"/>
              </a:ext>
            </a:extLst>
          </p:cNvPr>
          <p:cNvSpPr txBox="1"/>
          <p:nvPr/>
        </p:nvSpPr>
        <p:spPr>
          <a:xfrm>
            <a:off x="5891868" y="4190206"/>
            <a:ext cx="5461932" cy="646331"/>
          </a:xfrm>
          <a:prstGeom prst="rect">
            <a:avLst/>
          </a:prstGeom>
          <a:noFill/>
        </p:spPr>
        <p:txBody>
          <a:bodyPr wrap="square">
            <a:spAutoFit/>
          </a:bodyPr>
          <a:lstStyle/>
          <a:p>
            <a:pPr>
              <a:spcAft>
                <a:spcPts val="0"/>
              </a:spcAft>
            </a:pPr>
            <a:r>
              <a:rPr lang="zh-TW" altLang="zh-TW" sz="1800" dirty="0">
                <a:effectLst/>
                <a:latin typeface="Calibri" panose="020F0502020204030204" pitchFamily="34" charset="0"/>
                <a:ea typeface="新細明體" panose="02020500000000000000" pitchFamily="18" charset="-120"/>
              </a:rPr>
              <a:t>這題似乎是在看你的消費型態。我是標準的小資媽，當然選貨比三家不吃虧囉～</a:t>
            </a:r>
          </a:p>
        </p:txBody>
      </p:sp>
    </p:spTree>
    <p:extLst>
      <p:ext uri="{BB962C8B-B14F-4D97-AF65-F5344CB8AC3E}">
        <p14:creationId xmlns:p14="http://schemas.microsoft.com/office/powerpoint/2010/main" val="143721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2913A0-10F5-4139-A30E-EBCA451C08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E72D3CA-43C3-4310-9D8A-8CDC663B7361}"/>
              </a:ext>
            </a:extLst>
          </p:cNvPr>
          <p:cNvSpPr>
            <a:spLocks noGrp="1"/>
          </p:cNvSpPr>
          <p:nvPr>
            <p:ph idx="1"/>
          </p:nvPr>
        </p:nvSpPr>
        <p:spPr>
          <a:xfrm>
            <a:off x="648533" y="4756557"/>
            <a:ext cx="5084643" cy="1219069"/>
          </a:xfrm>
        </p:spPr>
        <p:txBody>
          <a:bodyPr>
            <a:normAutofit fontScale="92500" lnSpcReduction="10000"/>
          </a:bodyPr>
          <a:lstStyle/>
          <a:p>
            <a:pPr marL="0" indent="0">
              <a:spcAft>
                <a:spcPts val="0"/>
              </a:spcAft>
              <a:buNone/>
            </a:pPr>
            <a:r>
              <a:rPr lang="zh-TW" altLang="zh-TW" sz="1800" dirty="0">
                <a:effectLst/>
                <a:latin typeface="Calibri" panose="020F0502020204030204" pitchFamily="34" charset="0"/>
                <a:ea typeface="新細明體" panose="02020500000000000000" pitchFamily="18" charset="-120"/>
              </a:rPr>
              <a:t>這題超好笑～～～　你們選了什麼，趕快留言告訴我</a:t>
            </a:r>
          </a:p>
          <a:p>
            <a:pPr marL="0" indent="0">
              <a:spcAft>
                <a:spcPts val="0"/>
              </a:spcAft>
              <a:buNone/>
            </a:pPr>
            <a:r>
              <a:rPr lang="zh-TW" altLang="zh-TW" sz="1800" dirty="0">
                <a:effectLst/>
                <a:latin typeface="Calibri" panose="020F0502020204030204" pitchFamily="34" charset="0"/>
                <a:ea typeface="新細明體" panose="02020500000000000000" pitchFamily="18" charset="-120"/>
              </a:rPr>
              <a:t>這裡算：</a:t>
            </a:r>
            <a:r>
              <a:rPr lang="en-US" altLang="zh-TW" sz="1800" dirty="0">
                <a:effectLst/>
                <a:latin typeface="Calibri" panose="020F0502020204030204" pitchFamily="34" charset="0"/>
                <a:ea typeface="新細明體" panose="02020500000000000000" pitchFamily="18" charset="-120"/>
              </a:rPr>
              <a:t>https://reurl.cc/MvpnK4</a:t>
            </a:r>
            <a:endParaRPr lang="zh-TW" altLang="zh-TW" sz="1800" dirty="0">
              <a:effectLst/>
              <a:latin typeface="Calibri" panose="020F0502020204030204" pitchFamily="34" charset="0"/>
              <a:ea typeface="新細明體" panose="02020500000000000000" pitchFamily="18" charset="-120"/>
            </a:endParaRPr>
          </a:p>
          <a:p>
            <a:pPr marL="0" indent="0">
              <a:spcAft>
                <a:spcPts val="0"/>
              </a:spcAft>
              <a:buNone/>
            </a:pPr>
            <a:r>
              <a:rPr lang="zh-TW" altLang="zh-TW" sz="1800" dirty="0">
                <a:effectLst/>
                <a:latin typeface="Calibri" panose="020F0502020204030204" pitchFamily="34" charset="0"/>
                <a:ea typeface="新細明體" panose="02020500000000000000" pitchFamily="18" charset="-120"/>
              </a:rPr>
              <a:t>我選了「害羞掩面逃跑」　ＸＤ</a:t>
            </a:r>
          </a:p>
          <a:p>
            <a:pPr marL="0" indent="0">
              <a:buNone/>
            </a:pPr>
            <a:endParaRPr lang="zh-TW" altLang="en-US" dirty="0"/>
          </a:p>
        </p:txBody>
      </p:sp>
      <p:pic>
        <p:nvPicPr>
          <p:cNvPr id="4" name="image3.jpg">
            <a:extLst>
              <a:ext uri="{FF2B5EF4-FFF2-40B4-BE49-F238E27FC236}">
                <a16:creationId xmlns:a16="http://schemas.microsoft.com/office/drawing/2014/main" id="{BE505F5D-342E-4152-9223-11FD3F94A7CA}"/>
              </a:ext>
            </a:extLst>
          </p:cNvPr>
          <p:cNvPicPr/>
          <p:nvPr/>
        </p:nvPicPr>
        <p:blipFill>
          <a:blip r:embed="rId2"/>
          <a:srcRect/>
          <a:stretch>
            <a:fillRect/>
          </a:stretch>
        </p:blipFill>
        <p:spPr>
          <a:xfrm>
            <a:off x="648533" y="1027906"/>
            <a:ext cx="5274310" cy="3566795"/>
          </a:xfrm>
          <a:prstGeom prst="rect">
            <a:avLst/>
          </a:prstGeom>
          <a:ln/>
        </p:spPr>
      </p:pic>
      <p:pic>
        <p:nvPicPr>
          <p:cNvPr id="5" name="image7.jpg">
            <a:extLst>
              <a:ext uri="{FF2B5EF4-FFF2-40B4-BE49-F238E27FC236}">
                <a16:creationId xmlns:a16="http://schemas.microsoft.com/office/drawing/2014/main" id="{6C6DCA39-6392-4696-8CDC-08AB8B6F2E4E}"/>
              </a:ext>
            </a:extLst>
          </p:cNvPr>
          <p:cNvPicPr/>
          <p:nvPr/>
        </p:nvPicPr>
        <p:blipFill>
          <a:blip r:embed="rId3"/>
          <a:srcRect/>
          <a:stretch>
            <a:fillRect/>
          </a:stretch>
        </p:blipFill>
        <p:spPr>
          <a:xfrm>
            <a:off x="6269159" y="1027906"/>
            <a:ext cx="5274310" cy="3967480"/>
          </a:xfrm>
          <a:prstGeom prst="rect">
            <a:avLst/>
          </a:prstGeom>
          <a:ln/>
        </p:spPr>
      </p:pic>
      <p:sp>
        <p:nvSpPr>
          <p:cNvPr id="7" name="文字方塊 6">
            <a:extLst>
              <a:ext uri="{FF2B5EF4-FFF2-40B4-BE49-F238E27FC236}">
                <a16:creationId xmlns:a16="http://schemas.microsoft.com/office/drawing/2014/main" id="{668390C8-B907-4158-AE1D-9D8EEC750B09}"/>
              </a:ext>
            </a:extLst>
          </p:cNvPr>
          <p:cNvSpPr txBox="1"/>
          <p:nvPr/>
        </p:nvSpPr>
        <p:spPr>
          <a:xfrm>
            <a:off x="6026092" y="5119192"/>
            <a:ext cx="6096000" cy="646331"/>
          </a:xfrm>
          <a:prstGeom prst="rect">
            <a:avLst/>
          </a:prstGeom>
          <a:noFill/>
        </p:spPr>
        <p:txBody>
          <a:bodyPr wrap="square">
            <a:spAutoFit/>
          </a:bodyPr>
          <a:lstStyle/>
          <a:p>
            <a:pPr>
              <a:spcAft>
                <a:spcPts val="0"/>
              </a:spcAft>
            </a:pPr>
            <a:r>
              <a:rPr lang="zh-TW" altLang="zh-TW" sz="1800" dirty="0">
                <a:effectLst/>
                <a:latin typeface="Calibri" panose="020F0502020204030204" pitchFamily="34" charset="0"/>
                <a:ea typeface="新細明體" panose="02020500000000000000" pitchFamily="18" charset="-120"/>
              </a:rPr>
              <a:t>我滿開心試算完之後，結果告訴我以後會滿有錢的耶～～　</a:t>
            </a:r>
          </a:p>
          <a:p>
            <a:pPr>
              <a:spcAft>
                <a:spcPts val="0"/>
              </a:spcAft>
            </a:pPr>
            <a:r>
              <a:rPr lang="zh-TW" altLang="zh-TW" sz="1800" dirty="0">
                <a:effectLst/>
                <a:latin typeface="Calibri" panose="020F0502020204030204" pitchFamily="34" charset="0"/>
                <a:ea typeface="新細明體" panose="02020500000000000000" pitchFamily="18" charset="-120"/>
              </a:rPr>
              <a:t>哈哈，害我整晚高興到睡不著～今夜作夢也會笑啦！</a:t>
            </a:r>
          </a:p>
        </p:txBody>
      </p:sp>
    </p:spTree>
    <p:extLst>
      <p:ext uri="{BB962C8B-B14F-4D97-AF65-F5344CB8AC3E}">
        <p14:creationId xmlns:p14="http://schemas.microsoft.com/office/powerpoint/2010/main" val="23789436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1045</Words>
  <Application>Microsoft Office PowerPoint</Application>
  <PresentationFormat>寬螢幕</PresentationFormat>
  <Paragraphs>41</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KOL: 豆豆媽咪</vt:lpstr>
      <vt:lpstr>文案:</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 豆豆媽咪</dc:title>
  <dc:creator>Teresa</dc:creator>
  <cp:lastModifiedBy>Teresa</cp:lastModifiedBy>
  <cp:revision>1</cp:revision>
  <dcterms:created xsi:type="dcterms:W3CDTF">2020-07-27T07:56:43Z</dcterms:created>
  <dcterms:modified xsi:type="dcterms:W3CDTF">2020-07-27T08:04:46Z</dcterms:modified>
</cp:coreProperties>
</file>