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3" r:id="rId2"/>
    <p:sldMasterId id="2147483720" r:id="rId3"/>
    <p:sldMasterId id="2147483724" r:id="rId4"/>
    <p:sldMasterId id="2147483763" r:id="rId5"/>
    <p:sldMasterId id="2147483790" r:id="rId6"/>
  </p:sldMasterIdLst>
  <p:notesMasterIdLst>
    <p:notesMasterId r:id="rId39"/>
  </p:notesMasterIdLst>
  <p:sldIdLst>
    <p:sldId id="548" r:id="rId7"/>
    <p:sldId id="787" r:id="rId8"/>
    <p:sldId id="786" r:id="rId9"/>
    <p:sldId id="761" r:id="rId10"/>
    <p:sldId id="803" r:id="rId11"/>
    <p:sldId id="747" r:id="rId12"/>
    <p:sldId id="792" r:id="rId13"/>
    <p:sldId id="770" r:id="rId14"/>
    <p:sldId id="779" r:id="rId15"/>
    <p:sldId id="759" r:id="rId16"/>
    <p:sldId id="765" r:id="rId17"/>
    <p:sldId id="805" r:id="rId18"/>
    <p:sldId id="807" r:id="rId19"/>
    <p:sldId id="808" r:id="rId20"/>
    <p:sldId id="782" r:id="rId21"/>
    <p:sldId id="795" r:id="rId22"/>
    <p:sldId id="796" r:id="rId23"/>
    <p:sldId id="797" r:id="rId24"/>
    <p:sldId id="789" r:id="rId25"/>
    <p:sldId id="791" r:id="rId26"/>
    <p:sldId id="790" r:id="rId27"/>
    <p:sldId id="776" r:id="rId28"/>
    <p:sldId id="777" r:id="rId29"/>
    <p:sldId id="802" r:id="rId30"/>
    <p:sldId id="798" r:id="rId31"/>
    <p:sldId id="799" r:id="rId32"/>
    <p:sldId id="801" r:id="rId33"/>
    <p:sldId id="800" r:id="rId34"/>
    <p:sldId id="763" r:id="rId35"/>
    <p:sldId id="778" r:id="rId36"/>
    <p:sldId id="360" r:id="rId37"/>
    <p:sldId id="809" r:id="rId38"/>
  </p:sldIdLst>
  <p:sldSz cx="12192000" cy="6858000"/>
  <p:notesSz cx="68834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hua Lin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6600"/>
    <a:srgbClr val="9966FF"/>
    <a:srgbClr val="003366"/>
    <a:srgbClr val="FFFF99"/>
    <a:srgbClr val="FF7C80"/>
    <a:srgbClr val="FFFFCC"/>
    <a:srgbClr val="EAEAEA"/>
    <a:srgbClr val="0A1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 autoAdjust="0"/>
    <p:restoredTop sz="93531" autoAdjust="0"/>
  </p:normalViewPr>
  <p:slideViewPr>
    <p:cSldViewPr snapToGrid="0">
      <p:cViewPr varScale="1">
        <p:scale>
          <a:sx n="103" d="100"/>
          <a:sy n="103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SPEC\test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SPEC\test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SPEC\test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guangcheng/Documents/Box%20Sync/AI%20Performance%20Advisor/icp-ingress-controller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guangcheng/Documents/Box%20Sync/AI%20Performance%20Advisor/icp-ingress-controller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guangcheng/Documents/Box%20Sync/AI%20Performance%20Advisor/icp-ingress-controller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Box%20Sync\CfC-2018\AI%20Performance%20Advisor\GPFS\summary%20-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Maximum Performance Metric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92825896762902"/>
          <c:y val="0.28745370370370371"/>
          <c:w val="0.80596062992125983"/>
          <c:h val="0.504336176727908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Sheet1!$B$2:$B$100</c:f>
              <c:numCache>
                <c:formatCode>General</c:formatCode>
                <c:ptCount val="99"/>
                <c:pt idx="0">
                  <c:v>5203.4399999999996</c:v>
                </c:pt>
                <c:pt idx="1">
                  <c:v>5203.4399999999996</c:v>
                </c:pt>
                <c:pt idx="2">
                  <c:v>5320.77</c:v>
                </c:pt>
                <c:pt idx="3">
                  <c:v>5874.65</c:v>
                </c:pt>
                <c:pt idx="4">
                  <c:v>5874.65</c:v>
                </c:pt>
                <c:pt idx="5">
                  <c:v>6173.37</c:v>
                </c:pt>
                <c:pt idx="6">
                  <c:v>6173.37</c:v>
                </c:pt>
                <c:pt idx="7">
                  <c:v>6173.37</c:v>
                </c:pt>
                <c:pt idx="8">
                  <c:v>6173.37</c:v>
                </c:pt>
                <c:pt idx="9">
                  <c:v>6173.37</c:v>
                </c:pt>
                <c:pt idx="10">
                  <c:v>6173.37</c:v>
                </c:pt>
                <c:pt idx="11">
                  <c:v>6173.37</c:v>
                </c:pt>
                <c:pt idx="12">
                  <c:v>6601.7</c:v>
                </c:pt>
                <c:pt idx="13">
                  <c:v>6601.7</c:v>
                </c:pt>
                <c:pt idx="14">
                  <c:v>6601.7</c:v>
                </c:pt>
                <c:pt idx="15">
                  <c:v>6601.7</c:v>
                </c:pt>
                <c:pt idx="16">
                  <c:v>6601.7</c:v>
                </c:pt>
                <c:pt idx="17">
                  <c:v>6601.7</c:v>
                </c:pt>
                <c:pt idx="18">
                  <c:v>6601.7</c:v>
                </c:pt>
                <c:pt idx="19">
                  <c:v>6601.7</c:v>
                </c:pt>
                <c:pt idx="20">
                  <c:v>6601.7</c:v>
                </c:pt>
                <c:pt idx="21">
                  <c:v>6601.7</c:v>
                </c:pt>
                <c:pt idx="22">
                  <c:v>6601.7</c:v>
                </c:pt>
                <c:pt idx="23">
                  <c:v>6601.7</c:v>
                </c:pt>
                <c:pt idx="24">
                  <c:v>6601.7</c:v>
                </c:pt>
                <c:pt idx="25">
                  <c:v>8488.74</c:v>
                </c:pt>
                <c:pt idx="26">
                  <c:v>9019.2800000000007</c:v>
                </c:pt>
                <c:pt idx="27">
                  <c:v>9019.2800000000007</c:v>
                </c:pt>
                <c:pt idx="28">
                  <c:v>9019.2800000000007</c:v>
                </c:pt>
                <c:pt idx="29">
                  <c:v>9019.2800000000007</c:v>
                </c:pt>
                <c:pt idx="30">
                  <c:v>9019.2800000000007</c:v>
                </c:pt>
                <c:pt idx="31">
                  <c:v>9019.2800000000007</c:v>
                </c:pt>
                <c:pt idx="32">
                  <c:v>9019.2800000000007</c:v>
                </c:pt>
                <c:pt idx="33">
                  <c:v>9019.2800000000007</c:v>
                </c:pt>
                <c:pt idx="34">
                  <c:v>9019.2800000000007</c:v>
                </c:pt>
                <c:pt idx="35">
                  <c:v>9019.2800000000007</c:v>
                </c:pt>
                <c:pt idx="36">
                  <c:v>9019.2800000000007</c:v>
                </c:pt>
                <c:pt idx="37">
                  <c:v>9019.2800000000007</c:v>
                </c:pt>
                <c:pt idx="38">
                  <c:v>9019.2800000000007</c:v>
                </c:pt>
                <c:pt idx="39">
                  <c:v>9019.2800000000007</c:v>
                </c:pt>
                <c:pt idx="40">
                  <c:v>9019.2800000000007</c:v>
                </c:pt>
                <c:pt idx="41">
                  <c:v>9019.2800000000007</c:v>
                </c:pt>
                <c:pt idx="42">
                  <c:v>9019.2800000000007</c:v>
                </c:pt>
                <c:pt idx="43">
                  <c:v>9019.2800000000007</c:v>
                </c:pt>
                <c:pt idx="44">
                  <c:v>9019.2800000000007</c:v>
                </c:pt>
                <c:pt idx="45">
                  <c:v>9019.2800000000007</c:v>
                </c:pt>
                <c:pt idx="46">
                  <c:v>9019.2800000000007</c:v>
                </c:pt>
                <c:pt idx="47">
                  <c:v>9019.2800000000007</c:v>
                </c:pt>
                <c:pt idx="48">
                  <c:v>9019.2800000000007</c:v>
                </c:pt>
                <c:pt idx="49">
                  <c:v>9019.2800000000007</c:v>
                </c:pt>
                <c:pt idx="50">
                  <c:v>9019.2800000000007</c:v>
                </c:pt>
                <c:pt idx="51">
                  <c:v>9019.2800000000007</c:v>
                </c:pt>
                <c:pt idx="52">
                  <c:v>9019.2800000000007</c:v>
                </c:pt>
                <c:pt idx="53">
                  <c:v>9019.2800000000007</c:v>
                </c:pt>
                <c:pt idx="54">
                  <c:v>9019.2800000000007</c:v>
                </c:pt>
                <c:pt idx="55">
                  <c:v>9019.2800000000007</c:v>
                </c:pt>
                <c:pt idx="56">
                  <c:v>9019.2800000000007</c:v>
                </c:pt>
                <c:pt idx="57">
                  <c:v>9019.2800000000007</c:v>
                </c:pt>
                <c:pt idx="58">
                  <c:v>9019.2800000000007</c:v>
                </c:pt>
                <c:pt idx="59">
                  <c:v>9019.2800000000007</c:v>
                </c:pt>
                <c:pt idx="60">
                  <c:v>9019.2800000000007</c:v>
                </c:pt>
                <c:pt idx="61">
                  <c:v>9019.2800000000007</c:v>
                </c:pt>
                <c:pt idx="62">
                  <c:v>9019.2800000000007</c:v>
                </c:pt>
                <c:pt idx="63">
                  <c:v>9019.2800000000007</c:v>
                </c:pt>
                <c:pt idx="64">
                  <c:v>9019.2800000000007</c:v>
                </c:pt>
                <c:pt idx="65">
                  <c:v>9019.2800000000007</c:v>
                </c:pt>
                <c:pt idx="66">
                  <c:v>9019.2800000000007</c:v>
                </c:pt>
                <c:pt idx="67">
                  <c:v>9019.2800000000007</c:v>
                </c:pt>
                <c:pt idx="68">
                  <c:v>9019.2800000000007</c:v>
                </c:pt>
                <c:pt idx="69">
                  <c:v>9019.2800000000007</c:v>
                </c:pt>
                <c:pt idx="70">
                  <c:v>9019.2800000000007</c:v>
                </c:pt>
                <c:pt idx="71">
                  <c:v>9019.2800000000007</c:v>
                </c:pt>
                <c:pt idx="72">
                  <c:v>9019.2800000000007</c:v>
                </c:pt>
                <c:pt idx="73">
                  <c:v>9019.2800000000007</c:v>
                </c:pt>
                <c:pt idx="74">
                  <c:v>9019.2800000000007</c:v>
                </c:pt>
                <c:pt idx="75">
                  <c:v>9019.2800000000007</c:v>
                </c:pt>
                <c:pt idx="76">
                  <c:v>9019.2800000000007</c:v>
                </c:pt>
                <c:pt idx="77">
                  <c:v>9019.2800000000007</c:v>
                </c:pt>
                <c:pt idx="78">
                  <c:v>9019.2800000000007</c:v>
                </c:pt>
                <c:pt idx="79">
                  <c:v>9019.2800000000007</c:v>
                </c:pt>
                <c:pt idx="80">
                  <c:v>9019.2800000000007</c:v>
                </c:pt>
                <c:pt idx="81">
                  <c:v>9019.2800000000007</c:v>
                </c:pt>
                <c:pt idx="82">
                  <c:v>9019.2800000000007</c:v>
                </c:pt>
                <c:pt idx="83">
                  <c:v>9019.2800000000007</c:v>
                </c:pt>
                <c:pt idx="84">
                  <c:v>9019.2800000000007</c:v>
                </c:pt>
                <c:pt idx="85">
                  <c:v>9019.2800000000007</c:v>
                </c:pt>
                <c:pt idx="86">
                  <c:v>9019.2800000000007</c:v>
                </c:pt>
                <c:pt idx="87">
                  <c:v>9019.2800000000007</c:v>
                </c:pt>
                <c:pt idx="88">
                  <c:v>9019.2800000000007</c:v>
                </c:pt>
                <c:pt idx="89">
                  <c:v>9019.2800000000007</c:v>
                </c:pt>
                <c:pt idx="90">
                  <c:v>9019.2800000000007</c:v>
                </c:pt>
                <c:pt idx="91">
                  <c:v>9019.2800000000007</c:v>
                </c:pt>
                <c:pt idx="92">
                  <c:v>9019.2800000000007</c:v>
                </c:pt>
                <c:pt idx="93">
                  <c:v>9019.2800000000007</c:v>
                </c:pt>
                <c:pt idx="94">
                  <c:v>9019.2800000000007</c:v>
                </c:pt>
                <c:pt idx="95">
                  <c:v>9019.2800000000007</c:v>
                </c:pt>
                <c:pt idx="96">
                  <c:v>9019.2800000000007</c:v>
                </c:pt>
                <c:pt idx="97">
                  <c:v>9019.2800000000007</c:v>
                </c:pt>
                <c:pt idx="98">
                  <c:v>9019.2800000000007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2B-4FAA-92D4-335184680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Sheet1!$C$2:$C$100</c:f>
              <c:numCache>
                <c:formatCode>General</c:formatCode>
                <c:ptCount val="99"/>
                <c:pt idx="0">
                  <c:v>4784.62</c:v>
                </c:pt>
                <c:pt idx="1">
                  <c:v>4784.62</c:v>
                </c:pt>
                <c:pt idx="2">
                  <c:v>4784.62</c:v>
                </c:pt>
                <c:pt idx="3">
                  <c:v>4784.62</c:v>
                </c:pt>
                <c:pt idx="4">
                  <c:v>4784.62</c:v>
                </c:pt>
                <c:pt idx="5">
                  <c:v>4784.62</c:v>
                </c:pt>
                <c:pt idx="6">
                  <c:v>5626.52</c:v>
                </c:pt>
                <c:pt idx="7">
                  <c:v>5626.52</c:v>
                </c:pt>
                <c:pt idx="8">
                  <c:v>5626.52</c:v>
                </c:pt>
                <c:pt idx="9">
                  <c:v>5626.52</c:v>
                </c:pt>
                <c:pt idx="10">
                  <c:v>5626.52</c:v>
                </c:pt>
                <c:pt idx="11">
                  <c:v>5811.2</c:v>
                </c:pt>
                <c:pt idx="12">
                  <c:v>5811.2</c:v>
                </c:pt>
                <c:pt idx="13">
                  <c:v>6008.53</c:v>
                </c:pt>
                <c:pt idx="14">
                  <c:v>6246.8</c:v>
                </c:pt>
                <c:pt idx="15">
                  <c:v>6246.8</c:v>
                </c:pt>
                <c:pt idx="16">
                  <c:v>6499.29</c:v>
                </c:pt>
                <c:pt idx="17">
                  <c:v>6499.29</c:v>
                </c:pt>
                <c:pt idx="18">
                  <c:v>6499.29</c:v>
                </c:pt>
                <c:pt idx="19">
                  <c:v>6499.29</c:v>
                </c:pt>
                <c:pt idx="20">
                  <c:v>6499.29</c:v>
                </c:pt>
                <c:pt idx="21">
                  <c:v>6499.29</c:v>
                </c:pt>
                <c:pt idx="22">
                  <c:v>6499.29</c:v>
                </c:pt>
                <c:pt idx="23">
                  <c:v>6499.29</c:v>
                </c:pt>
                <c:pt idx="24">
                  <c:v>6499.29</c:v>
                </c:pt>
                <c:pt idx="25">
                  <c:v>6499.29</c:v>
                </c:pt>
                <c:pt idx="26">
                  <c:v>6499.29</c:v>
                </c:pt>
                <c:pt idx="27">
                  <c:v>6499.29</c:v>
                </c:pt>
                <c:pt idx="28">
                  <c:v>6499.29</c:v>
                </c:pt>
                <c:pt idx="29">
                  <c:v>6499.29</c:v>
                </c:pt>
                <c:pt idx="30">
                  <c:v>6499.29</c:v>
                </c:pt>
                <c:pt idx="31">
                  <c:v>6499.29</c:v>
                </c:pt>
                <c:pt idx="32">
                  <c:v>6499.29</c:v>
                </c:pt>
                <c:pt idx="33">
                  <c:v>6499.29</c:v>
                </c:pt>
                <c:pt idx="34">
                  <c:v>6499.29</c:v>
                </c:pt>
                <c:pt idx="35">
                  <c:v>6499.29</c:v>
                </c:pt>
                <c:pt idx="36">
                  <c:v>6499.29</c:v>
                </c:pt>
                <c:pt idx="37">
                  <c:v>6499.29</c:v>
                </c:pt>
                <c:pt idx="38">
                  <c:v>6499.29</c:v>
                </c:pt>
                <c:pt idx="39">
                  <c:v>6499.29</c:v>
                </c:pt>
                <c:pt idx="40">
                  <c:v>6499.29</c:v>
                </c:pt>
                <c:pt idx="41">
                  <c:v>6499.29</c:v>
                </c:pt>
                <c:pt idx="42">
                  <c:v>6499.29</c:v>
                </c:pt>
                <c:pt idx="43">
                  <c:v>6499.29</c:v>
                </c:pt>
                <c:pt idx="44">
                  <c:v>6499.29</c:v>
                </c:pt>
                <c:pt idx="45">
                  <c:v>6499.29</c:v>
                </c:pt>
                <c:pt idx="46">
                  <c:v>6499.29</c:v>
                </c:pt>
                <c:pt idx="47">
                  <c:v>6499.29</c:v>
                </c:pt>
                <c:pt idx="48">
                  <c:v>6499.29</c:v>
                </c:pt>
                <c:pt idx="49">
                  <c:v>6499.29</c:v>
                </c:pt>
                <c:pt idx="50">
                  <c:v>6499.29</c:v>
                </c:pt>
                <c:pt idx="51">
                  <c:v>6499.29</c:v>
                </c:pt>
                <c:pt idx="52">
                  <c:v>6499.29</c:v>
                </c:pt>
                <c:pt idx="53">
                  <c:v>6499.29</c:v>
                </c:pt>
                <c:pt idx="54">
                  <c:v>6499.29</c:v>
                </c:pt>
                <c:pt idx="55">
                  <c:v>6499.29</c:v>
                </c:pt>
                <c:pt idx="56">
                  <c:v>6499.29</c:v>
                </c:pt>
                <c:pt idx="57">
                  <c:v>6499.29</c:v>
                </c:pt>
                <c:pt idx="58">
                  <c:v>6499.29</c:v>
                </c:pt>
                <c:pt idx="59">
                  <c:v>6499.29</c:v>
                </c:pt>
                <c:pt idx="60">
                  <c:v>6499.29</c:v>
                </c:pt>
                <c:pt idx="61">
                  <c:v>6499.29</c:v>
                </c:pt>
                <c:pt idx="62">
                  <c:v>8487.65</c:v>
                </c:pt>
                <c:pt idx="63">
                  <c:v>8487.65</c:v>
                </c:pt>
                <c:pt idx="64">
                  <c:v>8487.65</c:v>
                </c:pt>
                <c:pt idx="65">
                  <c:v>8487.65</c:v>
                </c:pt>
                <c:pt idx="66">
                  <c:v>8487.65</c:v>
                </c:pt>
                <c:pt idx="67">
                  <c:v>8487.65</c:v>
                </c:pt>
                <c:pt idx="68">
                  <c:v>8487.65</c:v>
                </c:pt>
                <c:pt idx="69">
                  <c:v>8487.65</c:v>
                </c:pt>
                <c:pt idx="70">
                  <c:v>8487.65</c:v>
                </c:pt>
                <c:pt idx="71">
                  <c:v>8487.65</c:v>
                </c:pt>
                <c:pt idx="72">
                  <c:v>8487.65</c:v>
                </c:pt>
                <c:pt idx="73">
                  <c:v>8487.65</c:v>
                </c:pt>
                <c:pt idx="74">
                  <c:v>8487.65</c:v>
                </c:pt>
                <c:pt idx="75">
                  <c:v>8487.65</c:v>
                </c:pt>
                <c:pt idx="76">
                  <c:v>8487.65</c:v>
                </c:pt>
                <c:pt idx="77">
                  <c:v>8487.65</c:v>
                </c:pt>
                <c:pt idx="78">
                  <c:v>8487.65</c:v>
                </c:pt>
                <c:pt idx="79">
                  <c:v>8487.65</c:v>
                </c:pt>
                <c:pt idx="80">
                  <c:v>8487.65</c:v>
                </c:pt>
                <c:pt idx="81">
                  <c:v>8487.65</c:v>
                </c:pt>
                <c:pt idx="82">
                  <c:v>8487.65</c:v>
                </c:pt>
                <c:pt idx="83">
                  <c:v>8487.65</c:v>
                </c:pt>
                <c:pt idx="84">
                  <c:v>8487.65</c:v>
                </c:pt>
                <c:pt idx="85">
                  <c:v>8487.65</c:v>
                </c:pt>
                <c:pt idx="86">
                  <c:v>8487.65</c:v>
                </c:pt>
                <c:pt idx="87">
                  <c:v>8487.65</c:v>
                </c:pt>
                <c:pt idx="88">
                  <c:v>8487.65</c:v>
                </c:pt>
                <c:pt idx="89">
                  <c:v>8487.65</c:v>
                </c:pt>
                <c:pt idx="90">
                  <c:v>8487.65</c:v>
                </c:pt>
                <c:pt idx="91">
                  <c:v>8487.65</c:v>
                </c:pt>
                <c:pt idx="92">
                  <c:v>8487.65</c:v>
                </c:pt>
                <c:pt idx="93">
                  <c:v>8487.65</c:v>
                </c:pt>
                <c:pt idx="94">
                  <c:v>8487.65</c:v>
                </c:pt>
                <c:pt idx="95">
                  <c:v>8487.65</c:v>
                </c:pt>
                <c:pt idx="96">
                  <c:v>8487.65</c:v>
                </c:pt>
                <c:pt idx="97">
                  <c:v>8487.65</c:v>
                </c:pt>
                <c:pt idx="98">
                  <c:v>8487.65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2B-4FAA-92D4-335184680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995904"/>
        <c:axId val="603996888"/>
      </c:lineChart>
      <c:catAx>
        <c:axId val="60399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layout>
            <c:manualLayout>
              <c:xMode val="edge"/>
              <c:yMode val="edge"/>
              <c:x val="0.43423490813648291"/>
              <c:y val="0.897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96888"/>
        <c:crosses val="autoZero"/>
        <c:auto val="1"/>
        <c:lblAlgn val="ctr"/>
        <c:lblOffset val="100"/>
        <c:noMultiLvlLbl val="0"/>
      </c:catAx>
      <c:valAx>
        <c:axId val="60399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174978127734029"/>
          <c:y val="0.14409667541557306"/>
          <c:w val="0.3131671041119860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summary!$AO$1</c:f>
              <c:strCache>
                <c:ptCount val="1"/>
                <c:pt idx="0">
                  <c:v>Random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summary!$AO$2:$AO$101</c:f>
              <c:numCache>
                <c:formatCode>General</c:formatCode>
                <c:ptCount val="100"/>
                <c:pt idx="0">
                  <c:v>399</c:v>
                </c:pt>
                <c:pt idx="1">
                  <c:v>585</c:v>
                </c:pt>
                <c:pt idx="2">
                  <c:v>735</c:v>
                </c:pt>
                <c:pt idx="3">
                  <c:v>613</c:v>
                </c:pt>
                <c:pt idx="4">
                  <c:v>520</c:v>
                </c:pt>
                <c:pt idx="5">
                  <c:v>505</c:v>
                </c:pt>
                <c:pt idx="6">
                  <c:v>524</c:v>
                </c:pt>
                <c:pt idx="7">
                  <c:v>500</c:v>
                </c:pt>
                <c:pt idx="8">
                  <c:v>520</c:v>
                </c:pt>
                <c:pt idx="9">
                  <c:v>600</c:v>
                </c:pt>
                <c:pt idx="10">
                  <c:v>548</c:v>
                </c:pt>
                <c:pt idx="11">
                  <c:v>592</c:v>
                </c:pt>
                <c:pt idx="12">
                  <c:v>454</c:v>
                </c:pt>
                <c:pt idx="13">
                  <c:v>627</c:v>
                </c:pt>
                <c:pt idx="14">
                  <c:v>613</c:v>
                </c:pt>
                <c:pt idx="15">
                  <c:v>601</c:v>
                </c:pt>
                <c:pt idx="16">
                  <c:v>512</c:v>
                </c:pt>
                <c:pt idx="17">
                  <c:v>543</c:v>
                </c:pt>
                <c:pt idx="18">
                  <c:v>553</c:v>
                </c:pt>
                <c:pt idx="19">
                  <c:v>537</c:v>
                </c:pt>
                <c:pt idx="20">
                  <c:v>503</c:v>
                </c:pt>
                <c:pt idx="21">
                  <c:v>405</c:v>
                </c:pt>
                <c:pt idx="22">
                  <c:v>519</c:v>
                </c:pt>
                <c:pt idx="23">
                  <c:v>561</c:v>
                </c:pt>
                <c:pt idx="24">
                  <c:v>619</c:v>
                </c:pt>
                <c:pt idx="25">
                  <c:v>542</c:v>
                </c:pt>
                <c:pt idx="26">
                  <c:v>553</c:v>
                </c:pt>
                <c:pt idx="27">
                  <c:v>548</c:v>
                </c:pt>
                <c:pt idx="28">
                  <c:v>515</c:v>
                </c:pt>
                <c:pt idx="29">
                  <c:v>510</c:v>
                </c:pt>
                <c:pt idx="30">
                  <c:v>490</c:v>
                </c:pt>
                <c:pt idx="31">
                  <c:v>550</c:v>
                </c:pt>
                <c:pt idx="32">
                  <c:v>510</c:v>
                </c:pt>
                <c:pt idx="33">
                  <c:v>403</c:v>
                </c:pt>
                <c:pt idx="34">
                  <c:v>570</c:v>
                </c:pt>
                <c:pt idx="35">
                  <c:v>527</c:v>
                </c:pt>
                <c:pt idx="36">
                  <c:v>516</c:v>
                </c:pt>
                <c:pt idx="37">
                  <c:v>515</c:v>
                </c:pt>
                <c:pt idx="38">
                  <c:v>531</c:v>
                </c:pt>
                <c:pt idx="39">
                  <c:v>670</c:v>
                </c:pt>
                <c:pt idx="40">
                  <c:v>544</c:v>
                </c:pt>
                <c:pt idx="41">
                  <c:v>531</c:v>
                </c:pt>
                <c:pt idx="42">
                  <c:v>552</c:v>
                </c:pt>
                <c:pt idx="43">
                  <c:v>404</c:v>
                </c:pt>
                <c:pt idx="44">
                  <c:v>524</c:v>
                </c:pt>
                <c:pt idx="45">
                  <c:v>577</c:v>
                </c:pt>
                <c:pt idx="46">
                  <c:v>414</c:v>
                </c:pt>
                <c:pt idx="47">
                  <c:v>430</c:v>
                </c:pt>
                <c:pt idx="48">
                  <c:v>550</c:v>
                </c:pt>
                <c:pt idx="49">
                  <c:v>535</c:v>
                </c:pt>
                <c:pt idx="50">
                  <c:v>505</c:v>
                </c:pt>
                <c:pt idx="51">
                  <c:v>420</c:v>
                </c:pt>
                <c:pt idx="52">
                  <c:v>533</c:v>
                </c:pt>
                <c:pt idx="53">
                  <c:v>528</c:v>
                </c:pt>
                <c:pt idx="54">
                  <c:v>521</c:v>
                </c:pt>
                <c:pt idx="55">
                  <c:v>626</c:v>
                </c:pt>
                <c:pt idx="56">
                  <c:v>520</c:v>
                </c:pt>
                <c:pt idx="57">
                  <c:v>535</c:v>
                </c:pt>
                <c:pt idx="58">
                  <c:v>685</c:v>
                </c:pt>
                <c:pt idx="59">
                  <c:v>419</c:v>
                </c:pt>
                <c:pt idx="60">
                  <c:v>595</c:v>
                </c:pt>
                <c:pt idx="61">
                  <c:v>541</c:v>
                </c:pt>
                <c:pt idx="62">
                  <c:v>524</c:v>
                </c:pt>
                <c:pt idx="63">
                  <c:v>550</c:v>
                </c:pt>
                <c:pt idx="64">
                  <c:v>535</c:v>
                </c:pt>
                <c:pt idx="65">
                  <c:v>484</c:v>
                </c:pt>
                <c:pt idx="66">
                  <c:v>799</c:v>
                </c:pt>
                <c:pt idx="67">
                  <c:v>514</c:v>
                </c:pt>
                <c:pt idx="68">
                  <c:v>533</c:v>
                </c:pt>
                <c:pt idx="69">
                  <c:v>623</c:v>
                </c:pt>
                <c:pt idx="70">
                  <c:v>585</c:v>
                </c:pt>
                <c:pt idx="71">
                  <c:v>605</c:v>
                </c:pt>
                <c:pt idx="72">
                  <c:v>530</c:v>
                </c:pt>
                <c:pt idx="73">
                  <c:v>532</c:v>
                </c:pt>
                <c:pt idx="74">
                  <c:v>532</c:v>
                </c:pt>
                <c:pt idx="75">
                  <c:v>555</c:v>
                </c:pt>
                <c:pt idx="76">
                  <c:v>534</c:v>
                </c:pt>
                <c:pt idx="77">
                  <c:v>882</c:v>
                </c:pt>
                <c:pt idx="78">
                  <c:v>506</c:v>
                </c:pt>
                <c:pt idx="79">
                  <c:v>543</c:v>
                </c:pt>
                <c:pt idx="80">
                  <c:v>577</c:v>
                </c:pt>
                <c:pt idx="81">
                  <c:v>464</c:v>
                </c:pt>
                <c:pt idx="82">
                  <c:v>514</c:v>
                </c:pt>
                <c:pt idx="83">
                  <c:v>705</c:v>
                </c:pt>
                <c:pt idx="84">
                  <c:v>893</c:v>
                </c:pt>
                <c:pt idx="85">
                  <c:v>531</c:v>
                </c:pt>
                <c:pt idx="86">
                  <c:v>509</c:v>
                </c:pt>
                <c:pt idx="87">
                  <c:v>402</c:v>
                </c:pt>
                <c:pt idx="88">
                  <c:v>525</c:v>
                </c:pt>
                <c:pt idx="89">
                  <c:v>597</c:v>
                </c:pt>
                <c:pt idx="90">
                  <c:v>617</c:v>
                </c:pt>
                <c:pt idx="91">
                  <c:v>497</c:v>
                </c:pt>
                <c:pt idx="92">
                  <c:v>516</c:v>
                </c:pt>
                <c:pt idx="93">
                  <c:v>394</c:v>
                </c:pt>
                <c:pt idx="94">
                  <c:v>407</c:v>
                </c:pt>
                <c:pt idx="95">
                  <c:v>401</c:v>
                </c:pt>
                <c:pt idx="96">
                  <c:v>434</c:v>
                </c:pt>
                <c:pt idx="97">
                  <c:v>535</c:v>
                </c:pt>
                <c:pt idx="98">
                  <c:v>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A-4987-8ED5-6D9D7E5CD2CD}"/>
            </c:ext>
          </c:extLst>
        </c:ser>
        <c:ser>
          <c:idx val="1"/>
          <c:order val="1"/>
          <c:tx>
            <c:strRef>
              <c:f>summary!$AP$1</c:f>
              <c:strCache>
                <c:ptCount val="1"/>
                <c:pt idx="0">
                  <c:v>BO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summary!$AP$2:$AP$101</c:f>
              <c:numCache>
                <c:formatCode>General</c:formatCode>
                <c:ptCount val="100"/>
                <c:pt idx="0">
                  <c:v>840</c:v>
                </c:pt>
                <c:pt idx="1">
                  <c:v>587</c:v>
                </c:pt>
                <c:pt idx="2">
                  <c:v>697</c:v>
                </c:pt>
                <c:pt idx="3">
                  <c:v>591</c:v>
                </c:pt>
                <c:pt idx="4">
                  <c:v>587</c:v>
                </c:pt>
                <c:pt idx="5">
                  <c:v>750</c:v>
                </c:pt>
                <c:pt idx="6">
                  <c:v>761</c:v>
                </c:pt>
                <c:pt idx="7">
                  <c:v>668</c:v>
                </c:pt>
                <c:pt idx="8">
                  <c:v>565</c:v>
                </c:pt>
                <c:pt idx="9">
                  <c:v>777</c:v>
                </c:pt>
                <c:pt idx="10">
                  <c:v>636</c:v>
                </c:pt>
                <c:pt idx="11">
                  <c:v>729</c:v>
                </c:pt>
                <c:pt idx="12">
                  <c:v>608</c:v>
                </c:pt>
                <c:pt idx="13">
                  <c:v>633</c:v>
                </c:pt>
                <c:pt idx="14">
                  <c:v>677</c:v>
                </c:pt>
                <c:pt idx="15">
                  <c:v>664</c:v>
                </c:pt>
                <c:pt idx="16">
                  <c:v>518</c:v>
                </c:pt>
                <c:pt idx="17">
                  <c:v>511</c:v>
                </c:pt>
                <c:pt idx="18">
                  <c:v>523</c:v>
                </c:pt>
                <c:pt idx="19">
                  <c:v>532</c:v>
                </c:pt>
                <c:pt idx="20">
                  <c:v>596</c:v>
                </c:pt>
                <c:pt idx="21">
                  <c:v>549</c:v>
                </c:pt>
                <c:pt idx="22">
                  <c:v>537</c:v>
                </c:pt>
                <c:pt idx="23">
                  <c:v>538</c:v>
                </c:pt>
                <c:pt idx="24">
                  <c:v>529</c:v>
                </c:pt>
                <c:pt idx="25">
                  <c:v>536</c:v>
                </c:pt>
                <c:pt idx="26">
                  <c:v>544</c:v>
                </c:pt>
                <c:pt idx="27">
                  <c:v>520</c:v>
                </c:pt>
                <c:pt idx="28">
                  <c:v>542</c:v>
                </c:pt>
                <c:pt idx="29">
                  <c:v>489</c:v>
                </c:pt>
                <c:pt idx="30">
                  <c:v>473</c:v>
                </c:pt>
                <c:pt idx="31">
                  <c:v>461</c:v>
                </c:pt>
                <c:pt idx="32">
                  <c:v>468</c:v>
                </c:pt>
                <c:pt idx="33">
                  <c:v>440</c:v>
                </c:pt>
                <c:pt idx="34">
                  <c:v>435</c:v>
                </c:pt>
                <c:pt idx="35">
                  <c:v>428</c:v>
                </c:pt>
                <c:pt idx="36">
                  <c:v>429</c:v>
                </c:pt>
                <c:pt idx="37">
                  <c:v>431</c:v>
                </c:pt>
                <c:pt idx="38">
                  <c:v>427</c:v>
                </c:pt>
                <c:pt idx="39">
                  <c:v>479</c:v>
                </c:pt>
                <c:pt idx="40">
                  <c:v>427</c:v>
                </c:pt>
                <c:pt idx="41">
                  <c:v>433</c:v>
                </c:pt>
                <c:pt idx="42">
                  <c:v>433</c:v>
                </c:pt>
                <c:pt idx="43">
                  <c:v>441</c:v>
                </c:pt>
                <c:pt idx="44">
                  <c:v>439</c:v>
                </c:pt>
                <c:pt idx="45">
                  <c:v>445</c:v>
                </c:pt>
                <c:pt idx="46">
                  <c:v>441</c:v>
                </c:pt>
                <c:pt idx="47">
                  <c:v>484</c:v>
                </c:pt>
                <c:pt idx="48">
                  <c:v>420</c:v>
                </c:pt>
                <c:pt idx="49">
                  <c:v>425</c:v>
                </c:pt>
                <c:pt idx="50">
                  <c:v>424</c:v>
                </c:pt>
                <c:pt idx="51">
                  <c:v>417</c:v>
                </c:pt>
                <c:pt idx="52">
                  <c:v>441</c:v>
                </c:pt>
                <c:pt idx="53">
                  <c:v>419</c:v>
                </c:pt>
                <c:pt idx="54">
                  <c:v>419</c:v>
                </c:pt>
                <c:pt idx="55">
                  <c:v>424</c:v>
                </c:pt>
                <c:pt idx="56">
                  <c:v>420</c:v>
                </c:pt>
                <c:pt idx="57">
                  <c:v>430</c:v>
                </c:pt>
                <c:pt idx="58">
                  <c:v>441</c:v>
                </c:pt>
                <c:pt idx="59">
                  <c:v>440</c:v>
                </c:pt>
                <c:pt idx="60">
                  <c:v>432</c:v>
                </c:pt>
                <c:pt idx="61">
                  <c:v>438</c:v>
                </c:pt>
                <c:pt idx="62">
                  <c:v>434</c:v>
                </c:pt>
                <c:pt idx="63">
                  <c:v>436</c:v>
                </c:pt>
                <c:pt idx="64">
                  <c:v>440</c:v>
                </c:pt>
                <c:pt idx="65">
                  <c:v>438</c:v>
                </c:pt>
                <c:pt idx="66">
                  <c:v>462</c:v>
                </c:pt>
                <c:pt idx="67">
                  <c:v>457</c:v>
                </c:pt>
                <c:pt idx="68">
                  <c:v>442</c:v>
                </c:pt>
                <c:pt idx="69">
                  <c:v>448</c:v>
                </c:pt>
                <c:pt idx="70">
                  <c:v>440</c:v>
                </c:pt>
                <c:pt idx="71">
                  <c:v>444</c:v>
                </c:pt>
                <c:pt idx="72">
                  <c:v>431</c:v>
                </c:pt>
                <c:pt idx="73">
                  <c:v>435</c:v>
                </c:pt>
                <c:pt idx="74">
                  <c:v>447</c:v>
                </c:pt>
                <c:pt idx="75">
                  <c:v>452</c:v>
                </c:pt>
                <c:pt idx="76">
                  <c:v>451</c:v>
                </c:pt>
                <c:pt idx="77">
                  <c:v>461</c:v>
                </c:pt>
                <c:pt idx="78">
                  <c:v>440</c:v>
                </c:pt>
                <c:pt idx="79">
                  <c:v>442</c:v>
                </c:pt>
                <c:pt idx="80">
                  <c:v>435</c:v>
                </c:pt>
                <c:pt idx="81">
                  <c:v>445</c:v>
                </c:pt>
                <c:pt idx="82">
                  <c:v>453</c:v>
                </c:pt>
                <c:pt idx="83">
                  <c:v>441</c:v>
                </c:pt>
                <c:pt idx="84">
                  <c:v>453</c:v>
                </c:pt>
                <c:pt idx="85">
                  <c:v>475</c:v>
                </c:pt>
                <c:pt idx="86">
                  <c:v>463</c:v>
                </c:pt>
                <c:pt idx="87">
                  <c:v>454</c:v>
                </c:pt>
                <c:pt idx="88">
                  <c:v>451</c:v>
                </c:pt>
                <c:pt idx="89">
                  <c:v>448</c:v>
                </c:pt>
                <c:pt idx="90">
                  <c:v>473</c:v>
                </c:pt>
                <c:pt idx="91">
                  <c:v>456</c:v>
                </c:pt>
                <c:pt idx="92">
                  <c:v>446</c:v>
                </c:pt>
                <c:pt idx="93">
                  <c:v>549</c:v>
                </c:pt>
                <c:pt idx="94">
                  <c:v>420</c:v>
                </c:pt>
                <c:pt idx="95">
                  <c:v>445</c:v>
                </c:pt>
                <c:pt idx="96">
                  <c:v>441</c:v>
                </c:pt>
                <c:pt idx="97">
                  <c:v>432</c:v>
                </c:pt>
                <c:pt idx="98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A-4987-8ED5-6D9D7E5CD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4795712"/>
        <c:axId val="974789808"/>
      </c:lineChart>
      <c:catAx>
        <c:axId val="97479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layout>
            <c:manualLayout>
              <c:xMode val="edge"/>
              <c:yMode val="edge"/>
              <c:x val="0.49134186351706038"/>
              <c:y val="0.87092074153905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789808"/>
        <c:crosses val="autoZero"/>
        <c:auto val="1"/>
        <c:lblAlgn val="ctr"/>
        <c:lblOffset val="100"/>
        <c:noMultiLvlLbl val="0"/>
      </c:catAx>
      <c:valAx>
        <c:axId val="974789808"/>
        <c:scaling>
          <c:orientation val="minMax"/>
          <c:max val="9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79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 Performance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Sheet1!$B$2:$B$51</c:f>
              <c:numCache>
                <c:formatCode>General</c:formatCode>
                <c:ptCount val="50"/>
                <c:pt idx="0">
                  <c:v>20.301704999999998</c:v>
                </c:pt>
                <c:pt idx="1">
                  <c:v>34.745584999999998</c:v>
                </c:pt>
                <c:pt idx="2">
                  <c:v>16.716048000000001</c:v>
                </c:pt>
                <c:pt idx="3">
                  <c:v>35.289859999999997</c:v>
                </c:pt>
                <c:pt idx="4">
                  <c:v>41.263610999999997</c:v>
                </c:pt>
                <c:pt idx="5">
                  <c:v>35.139620000000001</c:v>
                </c:pt>
                <c:pt idx="6">
                  <c:v>1.9416880000000001</c:v>
                </c:pt>
                <c:pt idx="7">
                  <c:v>42.630699999999997</c:v>
                </c:pt>
                <c:pt idx="8">
                  <c:v>35.046779999999998</c:v>
                </c:pt>
                <c:pt idx="9">
                  <c:v>1.93771</c:v>
                </c:pt>
                <c:pt idx="10">
                  <c:v>34.977519999999998</c:v>
                </c:pt>
                <c:pt idx="11">
                  <c:v>35.366199999999999</c:v>
                </c:pt>
                <c:pt idx="12">
                  <c:v>31.387266</c:v>
                </c:pt>
                <c:pt idx="13">
                  <c:v>37.390599999999999</c:v>
                </c:pt>
                <c:pt idx="14">
                  <c:v>35.437440000000002</c:v>
                </c:pt>
                <c:pt idx="15">
                  <c:v>35.448079999999997</c:v>
                </c:pt>
                <c:pt idx="16">
                  <c:v>43.065840000000001</c:v>
                </c:pt>
                <c:pt idx="17">
                  <c:v>40.870159000000001</c:v>
                </c:pt>
                <c:pt idx="18">
                  <c:v>43.60454</c:v>
                </c:pt>
                <c:pt idx="19">
                  <c:v>42.759500000000003</c:v>
                </c:pt>
                <c:pt idx="20">
                  <c:v>45.364539999999998</c:v>
                </c:pt>
                <c:pt idx="21">
                  <c:v>42.682119999999998</c:v>
                </c:pt>
                <c:pt idx="22">
                  <c:v>35.531219999999998</c:v>
                </c:pt>
                <c:pt idx="23">
                  <c:v>42.93712</c:v>
                </c:pt>
                <c:pt idx="24">
                  <c:v>42.140707999999997</c:v>
                </c:pt>
                <c:pt idx="25">
                  <c:v>40.132674000000002</c:v>
                </c:pt>
                <c:pt idx="26">
                  <c:v>45.007460000000002</c:v>
                </c:pt>
                <c:pt idx="27">
                  <c:v>45.044319999999999</c:v>
                </c:pt>
                <c:pt idx="28">
                  <c:v>43.411700000000003</c:v>
                </c:pt>
                <c:pt idx="29">
                  <c:v>37.505899999999997</c:v>
                </c:pt>
                <c:pt idx="30">
                  <c:v>45.804920000000003</c:v>
                </c:pt>
                <c:pt idx="31">
                  <c:v>37.44746</c:v>
                </c:pt>
                <c:pt idx="32">
                  <c:v>45.008920000000003</c:v>
                </c:pt>
                <c:pt idx="33">
                  <c:v>42.463299999999997</c:v>
                </c:pt>
                <c:pt idx="34">
                  <c:v>44.639519999999997</c:v>
                </c:pt>
                <c:pt idx="35">
                  <c:v>36.254047999999997</c:v>
                </c:pt>
                <c:pt idx="36">
                  <c:v>44.6143</c:v>
                </c:pt>
                <c:pt idx="37">
                  <c:v>45.038400000000003</c:v>
                </c:pt>
                <c:pt idx="38">
                  <c:v>43.909619999999997</c:v>
                </c:pt>
                <c:pt idx="39">
                  <c:v>45.034300000000002</c:v>
                </c:pt>
                <c:pt idx="40">
                  <c:v>44.953560000000003</c:v>
                </c:pt>
                <c:pt idx="41">
                  <c:v>45.494999999999997</c:v>
                </c:pt>
                <c:pt idx="42">
                  <c:v>42.631999999999998</c:v>
                </c:pt>
                <c:pt idx="43">
                  <c:v>44.930979999999998</c:v>
                </c:pt>
                <c:pt idx="44">
                  <c:v>42.638719999999999</c:v>
                </c:pt>
                <c:pt idx="45">
                  <c:v>45.731079999999999</c:v>
                </c:pt>
                <c:pt idx="46">
                  <c:v>45.551639999999999</c:v>
                </c:pt>
                <c:pt idx="47">
                  <c:v>45.029220000000002</c:v>
                </c:pt>
                <c:pt idx="48">
                  <c:v>44.81756</c:v>
                </c:pt>
                <c:pt idx="49">
                  <c:v>45.475839999999998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7D-40E6-A114-12BF07F74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578296"/>
        <c:axId val="594562880"/>
      </c:lineChart>
      <c:catAx>
        <c:axId val="594578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62880"/>
        <c:crosses val="autoZero"/>
        <c:auto val="1"/>
        <c:lblAlgn val="ctr"/>
        <c:lblOffset val="100"/>
        <c:noMultiLvlLbl val="0"/>
      </c:catAx>
      <c:valAx>
        <c:axId val="5945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b="0" i="0" baseline="0">
                    <a:effectLst/>
                  </a:rPr>
                  <a:t>500_perlbench_r_peak</a:t>
                </a:r>
                <a:endParaRPr lang="zh-CN" altLang="zh-CN" sz="200">
                  <a:effectLst/>
                </a:endParaRPr>
              </a:p>
            </c:rich>
          </c:tx>
          <c:layout>
            <c:manualLayout>
              <c:xMode val="edge"/>
              <c:yMode val="edge"/>
              <c:x val="1.6666666666666666E-2"/>
              <c:y val="0.29939049285505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78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Maximum Performance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Sheet1!$A$2:$A$51</c:f>
              <c:numCache>
                <c:formatCode>General</c:formatCode>
                <c:ptCount val="50"/>
                <c:pt idx="0">
                  <c:v>20.301704999999998</c:v>
                </c:pt>
                <c:pt idx="1">
                  <c:v>34.745584999999998</c:v>
                </c:pt>
                <c:pt idx="2">
                  <c:v>34.745584999999998</c:v>
                </c:pt>
                <c:pt idx="3">
                  <c:v>35.289859999999997</c:v>
                </c:pt>
                <c:pt idx="4">
                  <c:v>41.263610999999997</c:v>
                </c:pt>
                <c:pt idx="5">
                  <c:v>41.263610999999997</c:v>
                </c:pt>
                <c:pt idx="6">
                  <c:v>41.263610999999997</c:v>
                </c:pt>
                <c:pt idx="7">
                  <c:v>42.630699999999997</c:v>
                </c:pt>
                <c:pt idx="8">
                  <c:v>42.630699999999997</c:v>
                </c:pt>
                <c:pt idx="9">
                  <c:v>42.630699999999997</c:v>
                </c:pt>
                <c:pt idx="10">
                  <c:v>42.630699999999997</c:v>
                </c:pt>
                <c:pt idx="11">
                  <c:v>42.630699999999997</c:v>
                </c:pt>
                <c:pt idx="12">
                  <c:v>42.630699999999997</c:v>
                </c:pt>
                <c:pt idx="13">
                  <c:v>42.630699999999997</c:v>
                </c:pt>
                <c:pt idx="14">
                  <c:v>42.630699999999997</c:v>
                </c:pt>
                <c:pt idx="15">
                  <c:v>42.630699999999997</c:v>
                </c:pt>
                <c:pt idx="16">
                  <c:v>43.065840000000001</c:v>
                </c:pt>
                <c:pt idx="17">
                  <c:v>43.065840000000001</c:v>
                </c:pt>
                <c:pt idx="18">
                  <c:v>43.60454</c:v>
                </c:pt>
                <c:pt idx="19">
                  <c:v>43.60454</c:v>
                </c:pt>
                <c:pt idx="20">
                  <c:v>45.364539999999998</c:v>
                </c:pt>
                <c:pt idx="21">
                  <c:v>45.364539999999998</c:v>
                </c:pt>
                <c:pt idx="22">
                  <c:v>45.364539999999998</c:v>
                </c:pt>
                <c:pt idx="23">
                  <c:v>45.364539999999998</c:v>
                </c:pt>
                <c:pt idx="24">
                  <c:v>45.364539999999998</c:v>
                </c:pt>
                <c:pt idx="25">
                  <c:v>45.364539999999998</c:v>
                </c:pt>
                <c:pt idx="26">
                  <c:v>45.364539999999998</c:v>
                </c:pt>
                <c:pt idx="27">
                  <c:v>45.364539999999998</c:v>
                </c:pt>
                <c:pt idx="28">
                  <c:v>45.364539999999998</c:v>
                </c:pt>
                <c:pt idx="29">
                  <c:v>45.364539999999998</c:v>
                </c:pt>
                <c:pt idx="30">
                  <c:v>45.804920000000003</c:v>
                </c:pt>
                <c:pt idx="31">
                  <c:v>45.804920000000003</c:v>
                </c:pt>
                <c:pt idx="32">
                  <c:v>45.804920000000003</c:v>
                </c:pt>
                <c:pt idx="33">
                  <c:v>45.804920000000003</c:v>
                </c:pt>
                <c:pt idx="34">
                  <c:v>45.804920000000003</c:v>
                </c:pt>
                <c:pt idx="35">
                  <c:v>45.804920000000003</c:v>
                </c:pt>
                <c:pt idx="36">
                  <c:v>45.804920000000003</c:v>
                </c:pt>
                <c:pt idx="37">
                  <c:v>45.804920000000003</c:v>
                </c:pt>
                <c:pt idx="38">
                  <c:v>45.804920000000003</c:v>
                </c:pt>
                <c:pt idx="39">
                  <c:v>45.804920000000003</c:v>
                </c:pt>
                <c:pt idx="40">
                  <c:v>45.804920000000003</c:v>
                </c:pt>
                <c:pt idx="41">
                  <c:v>45.804920000000003</c:v>
                </c:pt>
                <c:pt idx="42">
                  <c:v>45.804920000000003</c:v>
                </c:pt>
                <c:pt idx="43">
                  <c:v>45.804920000000003</c:v>
                </c:pt>
                <c:pt idx="44">
                  <c:v>45.804920000000003</c:v>
                </c:pt>
                <c:pt idx="45">
                  <c:v>45.804920000000003</c:v>
                </c:pt>
                <c:pt idx="46">
                  <c:v>45.804920000000003</c:v>
                </c:pt>
                <c:pt idx="47">
                  <c:v>45.804920000000003</c:v>
                </c:pt>
                <c:pt idx="48">
                  <c:v>45.804920000000003</c:v>
                </c:pt>
                <c:pt idx="49">
                  <c:v>45.804920000000003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BF-4C51-ADF4-DE080045C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13064"/>
        <c:axId val="594613392"/>
      </c:lineChart>
      <c:catAx>
        <c:axId val="594613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layout>
            <c:manualLayout>
              <c:xMode val="edge"/>
              <c:yMode val="edge"/>
              <c:x val="0.42704046369203852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13392"/>
        <c:crosses val="autoZero"/>
        <c:auto val="1"/>
        <c:lblAlgn val="ctr"/>
        <c:lblOffset val="100"/>
        <c:noMultiLvlLbl val="0"/>
      </c:catAx>
      <c:valAx>
        <c:axId val="594613392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b="0">
                    <a:effectLst/>
                  </a:rPr>
                  <a:t>500_perlbench_r_peak</a:t>
                </a:r>
                <a:endParaRPr lang="zh-CN" altLang="zh-CN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1.6666666666666666E-2"/>
              <c:y val="0.28087197433654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1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Efficiency with Identifying the Key</a:t>
            </a:r>
            <a:r>
              <a:rPr lang="en-US" altLang="zh-CN" baseline="0"/>
              <a:t> Parameter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Number of Copies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Sheet1!$E$2:$E$51</c:f>
              <c:numCache>
                <c:formatCode>General</c:formatCode>
                <c:ptCount val="50"/>
                <c:pt idx="0">
                  <c:v>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19</c:v>
                </c:pt>
                <c:pt idx="5">
                  <c:v>20</c:v>
                </c:pt>
                <c:pt idx="6">
                  <c:v>1</c:v>
                </c:pt>
                <c:pt idx="7">
                  <c:v>20</c:v>
                </c:pt>
                <c:pt idx="8">
                  <c:v>20</c:v>
                </c:pt>
                <c:pt idx="9">
                  <c:v>1</c:v>
                </c:pt>
                <c:pt idx="10">
                  <c:v>20</c:v>
                </c:pt>
                <c:pt idx="11">
                  <c:v>20</c:v>
                </c:pt>
                <c:pt idx="12">
                  <c:v>18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19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19</c:v>
                </c:pt>
                <c:pt idx="25">
                  <c:v>18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16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B2-4F1D-924C-BF2C690E8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23232"/>
        <c:axId val="594629136"/>
      </c:lineChart>
      <c:catAx>
        <c:axId val="59462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29136"/>
        <c:crosses val="autoZero"/>
        <c:auto val="1"/>
        <c:lblAlgn val="ctr"/>
        <c:lblOffset val="100"/>
        <c:noMultiLvlLbl val="0"/>
      </c:catAx>
      <c:valAx>
        <c:axId val="59462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Copies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2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ICP Ingress Controller Autotune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A-6845-B94F-29ACD786A88E}"/>
              </c:ext>
            </c:extLst>
          </c:dPt>
          <c:cat>
            <c:strRef>
              <c:f>Sheet1!$E$7:$F$7</c:f>
              <c:strCache>
                <c:ptCount val="2"/>
                <c:pt idx="0">
                  <c:v>Baseline</c:v>
                </c:pt>
                <c:pt idx="1">
                  <c:v>Autotune</c:v>
                </c:pt>
              </c:strCache>
            </c:strRef>
          </c:cat>
          <c:val>
            <c:numRef>
              <c:f>Sheet1!$E$8:$F$8</c:f>
              <c:numCache>
                <c:formatCode>General</c:formatCode>
                <c:ptCount val="2"/>
                <c:pt idx="0">
                  <c:v>3047</c:v>
                </c:pt>
                <c:pt idx="1">
                  <c:v>4980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BA-6845-B94F-29ACD786A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7298175"/>
        <c:axId val="747431455"/>
      </c:barChart>
      <c:catAx>
        <c:axId val="74729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431455"/>
        <c:crosses val="autoZero"/>
        <c:auto val="1"/>
        <c:lblAlgn val="ctr"/>
        <c:lblOffset val="100"/>
        <c:noMultiLvlLbl val="0"/>
      </c:catAx>
      <c:valAx>
        <c:axId val="74743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29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Convergence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Sheet1!$D$2:$D$101</c:f>
              <c:numCache>
                <c:formatCode>General</c:formatCode>
                <c:ptCount val="100"/>
                <c:pt idx="0">
                  <c:v>3770</c:v>
                </c:pt>
                <c:pt idx="1">
                  <c:v>3770</c:v>
                </c:pt>
                <c:pt idx="2">
                  <c:v>3770</c:v>
                </c:pt>
                <c:pt idx="3">
                  <c:v>4190</c:v>
                </c:pt>
                <c:pt idx="4">
                  <c:v>4190</c:v>
                </c:pt>
                <c:pt idx="5">
                  <c:v>4190</c:v>
                </c:pt>
                <c:pt idx="6">
                  <c:v>4190</c:v>
                </c:pt>
                <c:pt idx="7">
                  <c:v>4190</c:v>
                </c:pt>
                <c:pt idx="8">
                  <c:v>4190</c:v>
                </c:pt>
                <c:pt idx="9">
                  <c:v>4190</c:v>
                </c:pt>
                <c:pt idx="10">
                  <c:v>4190</c:v>
                </c:pt>
                <c:pt idx="11">
                  <c:v>4190</c:v>
                </c:pt>
                <c:pt idx="12">
                  <c:v>4190</c:v>
                </c:pt>
                <c:pt idx="13">
                  <c:v>4190</c:v>
                </c:pt>
                <c:pt idx="14">
                  <c:v>4190</c:v>
                </c:pt>
                <c:pt idx="15">
                  <c:v>4190</c:v>
                </c:pt>
                <c:pt idx="16">
                  <c:v>4190</c:v>
                </c:pt>
                <c:pt idx="17">
                  <c:v>4190</c:v>
                </c:pt>
                <c:pt idx="18">
                  <c:v>4190</c:v>
                </c:pt>
                <c:pt idx="19">
                  <c:v>4980</c:v>
                </c:pt>
                <c:pt idx="20">
                  <c:v>4980</c:v>
                </c:pt>
                <c:pt idx="21">
                  <c:v>4980</c:v>
                </c:pt>
                <c:pt idx="22">
                  <c:v>4980</c:v>
                </c:pt>
                <c:pt idx="23">
                  <c:v>4980</c:v>
                </c:pt>
                <c:pt idx="24">
                  <c:v>4980</c:v>
                </c:pt>
                <c:pt idx="25">
                  <c:v>4980</c:v>
                </c:pt>
                <c:pt idx="26">
                  <c:v>4980</c:v>
                </c:pt>
                <c:pt idx="27">
                  <c:v>4980</c:v>
                </c:pt>
                <c:pt idx="28">
                  <c:v>4980</c:v>
                </c:pt>
                <c:pt idx="29">
                  <c:v>4980</c:v>
                </c:pt>
                <c:pt idx="30">
                  <c:v>4980</c:v>
                </c:pt>
                <c:pt idx="31">
                  <c:v>4980</c:v>
                </c:pt>
                <c:pt idx="32">
                  <c:v>4980</c:v>
                </c:pt>
                <c:pt idx="33">
                  <c:v>4980</c:v>
                </c:pt>
                <c:pt idx="34">
                  <c:v>4980</c:v>
                </c:pt>
                <c:pt idx="35">
                  <c:v>4980</c:v>
                </c:pt>
                <c:pt idx="36">
                  <c:v>4980</c:v>
                </c:pt>
                <c:pt idx="37">
                  <c:v>4980</c:v>
                </c:pt>
                <c:pt idx="38">
                  <c:v>4980</c:v>
                </c:pt>
                <c:pt idx="39">
                  <c:v>4980</c:v>
                </c:pt>
                <c:pt idx="40">
                  <c:v>4980</c:v>
                </c:pt>
                <c:pt idx="41">
                  <c:v>4980</c:v>
                </c:pt>
                <c:pt idx="42">
                  <c:v>4980</c:v>
                </c:pt>
                <c:pt idx="43">
                  <c:v>4980</c:v>
                </c:pt>
                <c:pt idx="44">
                  <c:v>4980</c:v>
                </c:pt>
                <c:pt idx="45">
                  <c:v>4980</c:v>
                </c:pt>
                <c:pt idx="46">
                  <c:v>4980</c:v>
                </c:pt>
                <c:pt idx="47">
                  <c:v>4980</c:v>
                </c:pt>
                <c:pt idx="48">
                  <c:v>4980</c:v>
                </c:pt>
                <c:pt idx="49">
                  <c:v>4980</c:v>
                </c:pt>
                <c:pt idx="50">
                  <c:v>4980</c:v>
                </c:pt>
                <c:pt idx="51">
                  <c:v>4980</c:v>
                </c:pt>
                <c:pt idx="52">
                  <c:v>4980</c:v>
                </c:pt>
                <c:pt idx="53">
                  <c:v>4980</c:v>
                </c:pt>
                <c:pt idx="54">
                  <c:v>4980</c:v>
                </c:pt>
                <c:pt idx="55">
                  <c:v>4980</c:v>
                </c:pt>
                <c:pt idx="56">
                  <c:v>4980</c:v>
                </c:pt>
                <c:pt idx="57">
                  <c:v>4980</c:v>
                </c:pt>
                <c:pt idx="58">
                  <c:v>4980</c:v>
                </c:pt>
                <c:pt idx="59">
                  <c:v>4980</c:v>
                </c:pt>
                <c:pt idx="60">
                  <c:v>4980</c:v>
                </c:pt>
                <c:pt idx="61">
                  <c:v>4980</c:v>
                </c:pt>
                <c:pt idx="62">
                  <c:v>4980</c:v>
                </c:pt>
                <c:pt idx="63">
                  <c:v>4980</c:v>
                </c:pt>
                <c:pt idx="64">
                  <c:v>4980</c:v>
                </c:pt>
                <c:pt idx="65">
                  <c:v>4980</c:v>
                </c:pt>
                <c:pt idx="66">
                  <c:v>4980</c:v>
                </c:pt>
                <c:pt idx="67">
                  <c:v>4980</c:v>
                </c:pt>
                <c:pt idx="68">
                  <c:v>4980</c:v>
                </c:pt>
                <c:pt idx="69">
                  <c:v>4980</c:v>
                </c:pt>
                <c:pt idx="70">
                  <c:v>4980</c:v>
                </c:pt>
                <c:pt idx="71">
                  <c:v>4980</c:v>
                </c:pt>
                <c:pt idx="72">
                  <c:v>4980</c:v>
                </c:pt>
                <c:pt idx="73">
                  <c:v>4980</c:v>
                </c:pt>
                <c:pt idx="74">
                  <c:v>4980</c:v>
                </c:pt>
                <c:pt idx="75">
                  <c:v>4980</c:v>
                </c:pt>
                <c:pt idx="76">
                  <c:v>4980</c:v>
                </c:pt>
                <c:pt idx="77">
                  <c:v>4980</c:v>
                </c:pt>
                <c:pt idx="78">
                  <c:v>4980</c:v>
                </c:pt>
                <c:pt idx="79">
                  <c:v>4980</c:v>
                </c:pt>
                <c:pt idx="80">
                  <c:v>4980</c:v>
                </c:pt>
                <c:pt idx="81">
                  <c:v>4980</c:v>
                </c:pt>
                <c:pt idx="82">
                  <c:v>4980</c:v>
                </c:pt>
                <c:pt idx="83">
                  <c:v>4980</c:v>
                </c:pt>
                <c:pt idx="84">
                  <c:v>4980</c:v>
                </c:pt>
                <c:pt idx="85">
                  <c:v>4980</c:v>
                </c:pt>
                <c:pt idx="86">
                  <c:v>4980</c:v>
                </c:pt>
                <c:pt idx="87">
                  <c:v>4980</c:v>
                </c:pt>
                <c:pt idx="88">
                  <c:v>4980</c:v>
                </c:pt>
                <c:pt idx="89">
                  <c:v>4980</c:v>
                </c:pt>
                <c:pt idx="90">
                  <c:v>4980</c:v>
                </c:pt>
                <c:pt idx="91">
                  <c:v>4980</c:v>
                </c:pt>
                <c:pt idx="92">
                  <c:v>4980</c:v>
                </c:pt>
                <c:pt idx="93">
                  <c:v>4980</c:v>
                </c:pt>
                <c:pt idx="94">
                  <c:v>4980</c:v>
                </c:pt>
                <c:pt idx="95">
                  <c:v>4980</c:v>
                </c:pt>
                <c:pt idx="96">
                  <c:v>4980</c:v>
                </c:pt>
                <c:pt idx="97">
                  <c:v>4980</c:v>
                </c:pt>
                <c:pt idx="98">
                  <c:v>4980</c:v>
                </c:pt>
                <c:pt idx="99">
                  <c:v>4980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ED-174A-98B7-E58B45FBC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6918815"/>
        <c:axId val="747212319"/>
      </c:lineChart>
      <c:catAx>
        <c:axId val="7469188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212319"/>
        <c:crosses val="autoZero"/>
        <c:auto val="1"/>
        <c:lblAlgn val="ctr"/>
        <c:lblOffset val="100"/>
        <c:noMultiLvlLbl val="0"/>
      </c:catAx>
      <c:valAx>
        <c:axId val="74721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91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Parameters Correlation with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Sheet2!$A$1:$A$11</c:f>
              <c:strCache>
                <c:ptCount val="11"/>
                <c:pt idx="0">
                  <c:v>keepalive_requests </c:v>
                </c:pt>
                <c:pt idx="1">
                  <c:v>somaxconn </c:v>
                </c:pt>
                <c:pt idx="2">
                  <c:v>tcp_fin_timeout </c:v>
                </c:pt>
                <c:pt idx="3">
                  <c:v>tcp_low_latency </c:v>
                </c:pt>
                <c:pt idx="4">
                  <c:v>tcp_max_syn_backlog </c:v>
                </c:pt>
                <c:pt idx="5">
                  <c:v>tcp_max_tw_buckets </c:v>
                </c:pt>
                <c:pt idx="6">
                  <c:v>tcp_slow_start_after_idle </c:v>
                </c:pt>
                <c:pt idx="7">
                  <c:v>tcp_tw_recycle </c:v>
                </c:pt>
                <c:pt idx="8">
                  <c:v>tcp_tw_reuse </c:v>
                </c:pt>
                <c:pt idx="9">
                  <c:v>worker_connections </c:v>
                </c:pt>
                <c:pt idx="10">
                  <c:v>worker_processes </c:v>
                </c:pt>
              </c:strCache>
            </c:strRef>
          </c:cat>
          <c:val>
            <c:numRef>
              <c:f>Sheet2!$B$1:$B$11</c:f>
              <c:numCache>
                <c:formatCode>General</c:formatCode>
                <c:ptCount val="11"/>
                <c:pt idx="0">
                  <c:v>0.76137600000000005</c:v>
                </c:pt>
                <c:pt idx="1">
                  <c:v>0.70856699999999995</c:v>
                </c:pt>
                <c:pt idx="2">
                  <c:v>0.84197299999999997</c:v>
                </c:pt>
                <c:pt idx="3">
                  <c:v>0.66491599999999995</c:v>
                </c:pt>
                <c:pt idx="4">
                  <c:v>0.76849800000000001</c:v>
                </c:pt>
                <c:pt idx="5">
                  <c:v>0.77124899999999996</c:v>
                </c:pt>
                <c:pt idx="6">
                  <c:v>0.51742200000000005</c:v>
                </c:pt>
                <c:pt idx="7">
                  <c:v>0.39650800000000003</c:v>
                </c:pt>
                <c:pt idx="8">
                  <c:v>0.50314700000000001</c:v>
                </c:pt>
                <c:pt idx="9">
                  <c:v>0.69840599999999997</c:v>
                </c:pt>
                <c:pt idx="10">
                  <c:v>0.80735000000000001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D-514A-901A-2C16AF9C7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903327"/>
        <c:axId val="747328495"/>
      </c:barChart>
      <c:catAx>
        <c:axId val="536903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28495"/>
        <c:crosses val="autoZero"/>
        <c:auto val="1"/>
        <c:lblAlgn val="ctr"/>
        <c:lblOffset val="100"/>
        <c:noMultiLvlLbl val="0"/>
      </c:catAx>
      <c:valAx>
        <c:axId val="74732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 dirty="0"/>
                  <a:t>Cosine Similarity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03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GPFS </a:t>
            </a:r>
            <a:r>
              <a:rPr lang="en-US" altLang="zh-CN" dirty="0" err="1"/>
              <a:t>Mestor</a:t>
            </a:r>
            <a:r>
              <a:rPr lang="en-US" altLang="zh-CN" baseline="0" dirty="0"/>
              <a:t> Autotune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summary!$B$17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summary!$A$18:$A$25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summary!$B$18:$B$25</c:f>
              <c:numCache>
                <c:formatCode>General</c:formatCode>
                <c:ptCount val="8"/>
                <c:pt idx="0">
                  <c:v>457.51</c:v>
                </c:pt>
                <c:pt idx="1">
                  <c:v>894.69</c:v>
                </c:pt>
                <c:pt idx="2">
                  <c:v>459.65</c:v>
                </c:pt>
                <c:pt idx="3">
                  <c:v>841.7</c:v>
                </c:pt>
                <c:pt idx="4">
                  <c:v>455.8</c:v>
                </c:pt>
                <c:pt idx="5">
                  <c:v>822.38</c:v>
                </c:pt>
                <c:pt idx="6">
                  <c:v>452.3</c:v>
                </c:pt>
                <c:pt idx="7">
                  <c:v>838.4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F-48A3-855C-5456E9E2621E}"/>
            </c:ext>
          </c:extLst>
        </c:ser>
        <c:ser>
          <c:idx val="1"/>
          <c:order val="1"/>
          <c:tx>
            <c:strRef>
              <c:f>summary!$C$17</c:f>
              <c:strCache>
                <c:ptCount val="1"/>
                <c:pt idx="0">
                  <c:v>Autotune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summary!$A$18:$A$25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summary!$C$18:$C$25</c:f>
              <c:numCache>
                <c:formatCode>General</c:formatCode>
                <c:ptCount val="8"/>
                <c:pt idx="0">
                  <c:v>2058.41</c:v>
                </c:pt>
                <c:pt idx="1">
                  <c:v>3160.91</c:v>
                </c:pt>
                <c:pt idx="2">
                  <c:v>1949.51</c:v>
                </c:pt>
                <c:pt idx="3">
                  <c:v>2553.0500000000002</c:v>
                </c:pt>
                <c:pt idx="4">
                  <c:v>1251.02</c:v>
                </c:pt>
                <c:pt idx="5">
                  <c:v>2620.2399999999998</c:v>
                </c:pt>
                <c:pt idx="6">
                  <c:v>1232.6300000000001</c:v>
                </c:pt>
                <c:pt idx="7">
                  <c:v>2471.7800000000002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EF-48A3-855C-5456E9E262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6463528"/>
        <c:axId val="976466480"/>
      </c:barChart>
      <c:catAx>
        <c:axId val="97646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66480"/>
        <c:crosses val="autoZero"/>
        <c:auto val="1"/>
        <c:lblAlgn val="ctr"/>
        <c:lblOffset val="100"/>
        <c:noMultiLvlLbl val="0"/>
      </c:catAx>
      <c:valAx>
        <c:axId val="97646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6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Result with different</a:t>
            </a:r>
            <a:r>
              <a:rPr lang="en-US" altLang="zh-CN" baseline="0"/>
              <a:t> iterations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summary!$A$4:$A$11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summary!$B$4:$B$11</c:f>
              <c:numCache>
                <c:formatCode>General</c:formatCode>
                <c:ptCount val="8"/>
                <c:pt idx="0">
                  <c:v>457.51</c:v>
                </c:pt>
                <c:pt idx="1">
                  <c:v>894.69</c:v>
                </c:pt>
                <c:pt idx="2">
                  <c:v>459.65</c:v>
                </c:pt>
                <c:pt idx="3">
                  <c:v>841.7</c:v>
                </c:pt>
                <c:pt idx="4">
                  <c:v>455.8</c:v>
                </c:pt>
                <c:pt idx="5">
                  <c:v>822.38</c:v>
                </c:pt>
                <c:pt idx="6">
                  <c:v>452.3</c:v>
                </c:pt>
                <c:pt idx="7">
                  <c:v>838.4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7-479E-AAEE-B0636F3D0725}"/>
            </c:ext>
          </c:extLst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Autotune-25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summary!$A$4:$A$11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summary!$C$4:$C$11</c:f>
              <c:numCache>
                <c:formatCode>General</c:formatCode>
                <c:ptCount val="8"/>
                <c:pt idx="0">
                  <c:v>1425.12</c:v>
                </c:pt>
                <c:pt idx="1">
                  <c:v>3142.82</c:v>
                </c:pt>
                <c:pt idx="2">
                  <c:v>1648.63</c:v>
                </c:pt>
                <c:pt idx="3">
                  <c:v>2544.0300000000002</c:v>
                </c:pt>
                <c:pt idx="4">
                  <c:v>1155.3800000000001</c:v>
                </c:pt>
                <c:pt idx="5">
                  <c:v>2608.9299999999998</c:v>
                </c:pt>
                <c:pt idx="6">
                  <c:v>1229</c:v>
                </c:pt>
                <c:pt idx="7">
                  <c:v>2466.9499999999998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7-479E-AAEE-B0636F3D0725}"/>
            </c:ext>
          </c:extLst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Autotune-50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summary!$A$4:$A$11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summary!$D$4:$D$11</c:f>
              <c:numCache>
                <c:formatCode>General</c:formatCode>
                <c:ptCount val="8"/>
                <c:pt idx="0">
                  <c:v>1983.57</c:v>
                </c:pt>
                <c:pt idx="1">
                  <c:v>3150.7</c:v>
                </c:pt>
                <c:pt idx="2">
                  <c:v>1715.84</c:v>
                </c:pt>
                <c:pt idx="3">
                  <c:v>2547.7600000000002</c:v>
                </c:pt>
                <c:pt idx="4">
                  <c:v>1249.56</c:v>
                </c:pt>
                <c:pt idx="5">
                  <c:v>2620.2399999999998</c:v>
                </c:pt>
                <c:pt idx="6">
                  <c:v>1232.6300000000001</c:v>
                </c:pt>
                <c:pt idx="7">
                  <c:v>2471.7800000000002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7-479E-AAEE-B0636F3D0725}"/>
            </c:ext>
          </c:extLst>
        </c:ser>
        <c:ser>
          <c:idx val="3"/>
          <c:order val="3"/>
          <c:tx>
            <c:strRef>
              <c:f>summary!$E$3</c:f>
              <c:strCache>
                <c:ptCount val="1"/>
                <c:pt idx="0">
                  <c:v>Autotune-100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summary!$A$4:$A$11</c:f>
              <c:strCache>
                <c:ptCount val="8"/>
                <c:pt idx="0">
                  <c:v>Cache-Sequential-Write</c:v>
                </c:pt>
                <c:pt idx="1">
                  <c:v>Cache-Sequential-Read</c:v>
                </c:pt>
                <c:pt idx="2">
                  <c:v>Cache-Random-Write</c:v>
                </c:pt>
                <c:pt idx="3">
                  <c:v>Cache-Random-Read</c:v>
                </c:pt>
                <c:pt idx="4">
                  <c:v>Dio-Sequential-Write</c:v>
                </c:pt>
                <c:pt idx="5">
                  <c:v>Dio-Sequential-Read</c:v>
                </c:pt>
                <c:pt idx="6">
                  <c:v>Dio-Random-Write</c:v>
                </c:pt>
                <c:pt idx="7">
                  <c:v>Dio-Random-Read</c:v>
                </c:pt>
              </c:strCache>
            </c:strRef>
          </c:cat>
          <c:val>
            <c:numRef>
              <c:f>summary!$E$4:$E$11</c:f>
              <c:numCache>
                <c:formatCode>General</c:formatCode>
                <c:ptCount val="8"/>
                <c:pt idx="0">
                  <c:v>2058.41</c:v>
                </c:pt>
                <c:pt idx="1">
                  <c:v>3160.91</c:v>
                </c:pt>
                <c:pt idx="2">
                  <c:v>1949.51</c:v>
                </c:pt>
                <c:pt idx="3">
                  <c:v>2553.0500000000002</c:v>
                </c:pt>
                <c:pt idx="4">
                  <c:v>1251.02</c:v>
                </c:pt>
                <c:pt idx="5">
                  <c:v>2620.2399999999998</c:v>
                </c:pt>
                <c:pt idx="6">
                  <c:v>1232.6300000000001</c:v>
                </c:pt>
                <c:pt idx="7">
                  <c:v>2471.7800000000002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7-479E-AAEE-B0636F3D0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558152"/>
        <c:axId val="485556184"/>
      </c:barChart>
      <c:catAx>
        <c:axId val="48555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556184"/>
        <c:crosses val="autoZero"/>
        <c:auto val="1"/>
        <c:lblAlgn val="ctr"/>
        <c:lblOffset val="100"/>
        <c:noMultiLvlLbl val="0"/>
      </c:catAx>
      <c:valAx>
        <c:axId val="48555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55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Write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summary!$H$1</c:f>
              <c:strCache>
                <c:ptCount val="1"/>
                <c:pt idx="0">
                  <c:v>cache-sequential-write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summary!$H$2:$H$101</c:f>
              <c:numCache>
                <c:formatCode>General</c:formatCode>
                <c:ptCount val="100"/>
                <c:pt idx="0">
                  <c:v>705.99</c:v>
                </c:pt>
                <c:pt idx="1">
                  <c:v>1132.26</c:v>
                </c:pt>
                <c:pt idx="2">
                  <c:v>976.38</c:v>
                </c:pt>
                <c:pt idx="3">
                  <c:v>1140.43</c:v>
                </c:pt>
                <c:pt idx="4">
                  <c:v>1147.55</c:v>
                </c:pt>
                <c:pt idx="5">
                  <c:v>901.73</c:v>
                </c:pt>
                <c:pt idx="6">
                  <c:v>904.27</c:v>
                </c:pt>
                <c:pt idx="7">
                  <c:v>988.61</c:v>
                </c:pt>
                <c:pt idx="8">
                  <c:v>1242.78</c:v>
                </c:pt>
                <c:pt idx="9">
                  <c:v>972.75</c:v>
                </c:pt>
                <c:pt idx="10">
                  <c:v>1136.2</c:v>
                </c:pt>
                <c:pt idx="11">
                  <c:v>892.16</c:v>
                </c:pt>
                <c:pt idx="12">
                  <c:v>1159.6300000000001</c:v>
                </c:pt>
                <c:pt idx="13">
                  <c:v>1107.22</c:v>
                </c:pt>
                <c:pt idx="14">
                  <c:v>1028.8699999999999</c:v>
                </c:pt>
                <c:pt idx="15">
                  <c:v>1016.47</c:v>
                </c:pt>
                <c:pt idx="16">
                  <c:v>1394.1</c:v>
                </c:pt>
                <c:pt idx="17">
                  <c:v>1391.82</c:v>
                </c:pt>
                <c:pt idx="18">
                  <c:v>1382.69</c:v>
                </c:pt>
                <c:pt idx="19">
                  <c:v>1403.76</c:v>
                </c:pt>
                <c:pt idx="20">
                  <c:v>1357.89</c:v>
                </c:pt>
                <c:pt idx="21">
                  <c:v>1373.34</c:v>
                </c:pt>
                <c:pt idx="22">
                  <c:v>1341.28</c:v>
                </c:pt>
                <c:pt idx="23">
                  <c:v>1362.53</c:v>
                </c:pt>
                <c:pt idx="24">
                  <c:v>1425.12</c:v>
                </c:pt>
                <c:pt idx="25">
                  <c:v>1386.21</c:v>
                </c:pt>
                <c:pt idx="26">
                  <c:v>1311.31</c:v>
                </c:pt>
                <c:pt idx="27">
                  <c:v>1451.17</c:v>
                </c:pt>
                <c:pt idx="28">
                  <c:v>1330.07</c:v>
                </c:pt>
                <c:pt idx="29">
                  <c:v>1547.42</c:v>
                </c:pt>
                <c:pt idx="30">
                  <c:v>1633.07</c:v>
                </c:pt>
                <c:pt idx="31">
                  <c:v>1660.18</c:v>
                </c:pt>
                <c:pt idx="32">
                  <c:v>1600.8</c:v>
                </c:pt>
                <c:pt idx="33">
                  <c:v>1775.28</c:v>
                </c:pt>
                <c:pt idx="34">
                  <c:v>1788.4</c:v>
                </c:pt>
                <c:pt idx="35">
                  <c:v>1866.82</c:v>
                </c:pt>
                <c:pt idx="36">
                  <c:v>1827.16</c:v>
                </c:pt>
                <c:pt idx="37">
                  <c:v>1837.47</c:v>
                </c:pt>
                <c:pt idx="38">
                  <c:v>1884.34</c:v>
                </c:pt>
                <c:pt idx="39">
                  <c:v>1872.67</c:v>
                </c:pt>
                <c:pt idx="40">
                  <c:v>1856.14</c:v>
                </c:pt>
                <c:pt idx="41">
                  <c:v>1825.54</c:v>
                </c:pt>
                <c:pt idx="42">
                  <c:v>1864.26</c:v>
                </c:pt>
                <c:pt idx="43">
                  <c:v>1798.06</c:v>
                </c:pt>
                <c:pt idx="44">
                  <c:v>1834.77</c:v>
                </c:pt>
                <c:pt idx="45">
                  <c:v>1803.06</c:v>
                </c:pt>
                <c:pt idx="46">
                  <c:v>1843.57</c:v>
                </c:pt>
                <c:pt idx="47">
                  <c:v>1903.33</c:v>
                </c:pt>
                <c:pt idx="48">
                  <c:v>1983.57</c:v>
                </c:pt>
                <c:pt idx="49">
                  <c:v>1925.15</c:v>
                </c:pt>
                <c:pt idx="50">
                  <c:v>1923.31</c:v>
                </c:pt>
                <c:pt idx="51">
                  <c:v>1954.63</c:v>
                </c:pt>
                <c:pt idx="52">
                  <c:v>1965.68</c:v>
                </c:pt>
                <c:pt idx="53">
                  <c:v>1953.9</c:v>
                </c:pt>
                <c:pt idx="54">
                  <c:v>1990.16</c:v>
                </c:pt>
                <c:pt idx="55">
                  <c:v>1945.73</c:v>
                </c:pt>
                <c:pt idx="56">
                  <c:v>1944.02</c:v>
                </c:pt>
                <c:pt idx="57">
                  <c:v>1922.84</c:v>
                </c:pt>
                <c:pt idx="58">
                  <c:v>1925.84</c:v>
                </c:pt>
                <c:pt idx="59">
                  <c:v>1939.52</c:v>
                </c:pt>
                <c:pt idx="60">
                  <c:v>1962.65</c:v>
                </c:pt>
                <c:pt idx="61">
                  <c:v>1965.86</c:v>
                </c:pt>
                <c:pt idx="62">
                  <c:v>1919.99</c:v>
                </c:pt>
                <c:pt idx="63">
                  <c:v>1984.2</c:v>
                </c:pt>
                <c:pt idx="64">
                  <c:v>1836.02</c:v>
                </c:pt>
                <c:pt idx="65">
                  <c:v>1974.04</c:v>
                </c:pt>
                <c:pt idx="66">
                  <c:v>1934.81</c:v>
                </c:pt>
                <c:pt idx="67">
                  <c:v>1951.98</c:v>
                </c:pt>
                <c:pt idx="68">
                  <c:v>1943.56</c:v>
                </c:pt>
                <c:pt idx="69">
                  <c:v>1940.81</c:v>
                </c:pt>
                <c:pt idx="70">
                  <c:v>1929.77</c:v>
                </c:pt>
                <c:pt idx="71">
                  <c:v>1935.97</c:v>
                </c:pt>
                <c:pt idx="72">
                  <c:v>1948.78</c:v>
                </c:pt>
                <c:pt idx="73">
                  <c:v>1987.64</c:v>
                </c:pt>
                <c:pt idx="74">
                  <c:v>1926.94</c:v>
                </c:pt>
                <c:pt idx="75">
                  <c:v>1931.57</c:v>
                </c:pt>
                <c:pt idx="76">
                  <c:v>1998.99</c:v>
                </c:pt>
                <c:pt idx="77">
                  <c:v>2002.2</c:v>
                </c:pt>
                <c:pt idx="78">
                  <c:v>1960.98</c:v>
                </c:pt>
                <c:pt idx="79">
                  <c:v>1916.66</c:v>
                </c:pt>
                <c:pt idx="80">
                  <c:v>1961.5</c:v>
                </c:pt>
                <c:pt idx="81">
                  <c:v>1915.81</c:v>
                </c:pt>
                <c:pt idx="82">
                  <c:v>1962.04</c:v>
                </c:pt>
                <c:pt idx="83">
                  <c:v>1919.45</c:v>
                </c:pt>
                <c:pt idx="84">
                  <c:v>2020.09</c:v>
                </c:pt>
                <c:pt idx="85">
                  <c:v>1917.95</c:v>
                </c:pt>
                <c:pt idx="86">
                  <c:v>1976.51</c:v>
                </c:pt>
                <c:pt idx="87">
                  <c:v>2006.14</c:v>
                </c:pt>
                <c:pt idx="88">
                  <c:v>2003.95</c:v>
                </c:pt>
                <c:pt idx="89">
                  <c:v>2023.32</c:v>
                </c:pt>
                <c:pt idx="90">
                  <c:v>1909.51</c:v>
                </c:pt>
                <c:pt idx="91">
                  <c:v>1975.96</c:v>
                </c:pt>
                <c:pt idx="92">
                  <c:v>2058.41</c:v>
                </c:pt>
                <c:pt idx="93">
                  <c:v>1370.57</c:v>
                </c:pt>
                <c:pt idx="94">
                  <c:v>1984.98</c:v>
                </c:pt>
                <c:pt idx="95">
                  <c:v>1997.91</c:v>
                </c:pt>
                <c:pt idx="96">
                  <c:v>2050.15</c:v>
                </c:pt>
                <c:pt idx="97">
                  <c:v>2004.52</c:v>
                </c:pt>
                <c:pt idx="98">
                  <c:v>1994.98</c:v>
                </c:pt>
                <c:pt idx="99">
                  <c:v>1979.29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B-44F1-BCB1-9DCA6778D121}"/>
            </c:ext>
          </c:extLst>
        </c:ser>
        <c:ser>
          <c:idx val="1"/>
          <c:order val="1"/>
          <c:tx>
            <c:strRef>
              <c:f>summary!$J$1</c:f>
              <c:strCache>
                <c:ptCount val="1"/>
                <c:pt idx="0">
                  <c:v>cache-random-write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summary!$J$2:$J$101</c:f>
              <c:numCache>
                <c:formatCode>General</c:formatCode>
                <c:ptCount val="100"/>
                <c:pt idx="0">
                  <c:v>1313.56</c:v>
                </c:pt>
                <c:pt idx="1">
                  <c:v>1199.3599999999999</c:v>
                </c:pt>
                <c:pt idx="2">
                  <c:v>1261.28</c:v>
                </c:pt>
                <c:pt idx="3">
                  <c:v>1306.77</c:v>
                </c:pt>
                <c:pt idx="4">
                  <c:v>1303.53</c:v>
                </c:pt>
                <c:pt idx="5">
                  <c:v>1312</c:v>
                </c:pt>
                <c:pt idx="6">
                  <c:v>1303.8499999999999</c:v>
                </c:pt>
                <c:pt idx="7">
                  <c:v>1310.85</c:v>
                </c:pt>
                <c:pt idx="8">
                  <c:v>1307.78</c:v>
                </c:pt>
                <c:pt idx="9">
                  <c:v>1309.78</c:v>
                </c:pt>
                <c:pt idx="10">
                  <c:v>1302.07</c:v>
                </c:pt>
                <c:pt idx="11">
                  <c:v>1301.78</c:v>
                </c:pt>
                <c:pt idx="12">
                  <c:v>1304.76</c:v>
                </c:pt>
                <c:pt idx="13">
                  <c:v>1470.73</c:v>
                </c:pt>
                <c:pt idx="14">
                  <c:v>1339.31</c:v>
                </c:pt>
                <c:pt idx="15">
                  <c:v>1339.47</c:v>
                </c:pt>
                <c:pt idx="16">
                  <c:v>1454.75</c:v>
                </c:pt>
                <c:pt idx="17">
                  <c:v>1545.22</c:v>
                </c:pt>
                <c:pt idx="18">
                  <c:v>1534.75</c:v>
                </c:pt>
                <c:pt idx="19">
                  <c:v>1396.49</c:v>
                </c:pt>
                <c:pt idx="20">
                  <c:v>1519.53</c:v>
                </c:pt>
                <c:pt idx="21">
                  <c:v>1615.86</c:v>
                </c:pt>
                <c:pt idx="22">
                  <c:v>1640.78</c:v>
                </c:pt>
                <c:pt idx="23">
                  <c:v>1560.51</c:v>
                </c:pt>
                <c:pt idx="24">
                  <c:v>1648.63</c:v>
                </c:pt>
                <c:pt idx="25">
                  <c:v>1611.78</c:v>
                </c:pt>
                <c:pt idx="26">
                  <c:v>1554.28</c:v>
                </c:pt>
                <c:pt idx="27">
                  <c:v>1648.72</c:v>
                </c:pt>
                <c:pt idx="28">
                  <c:v>1694.73</c:v>
                </c:pt>
                <c:pt idx="29">
                  <c:v>1672.1</c:v>
                </c:pt>
                <c:pt idx="30">
                  <c:v>1573.3</c:v>
                </c:pt>
                <c:pt idx="31">
                  <c:v>1593.36</c:v>
                </c:pt>
                <c:pt idx="32">
                  <c:v>1618.59</c:v>
                </c:pt>
                <c:pt idx="33">
                  <c:v>1661.63</c:v>
                </c:pt>
                <c:pt idx="34">
                  <c:v>1665.45</c:v>
                </c:pt>
                <c:pt idx="35">
                  <c:v>1625.68</c:v>
                </c:pt>
                <c:pt idx="36">
                  <c:v>1567.48</c:v>
                </c:pt>
                <c:pt idx="37">
                  <c:v>1569.59</c:v>
                </c:pt>
                <c:pt idx="38">
                  <c:v>1590.04</c:v>
                </c:pt>
                <c:pt idx="39">
                  <c:v>1561.74</c:v>
                </c:pt>
                <c:pt idx="40">
                  <c:v>1582.36</c:v>
                </c:pt>
                <c:pt idx="41">
                  <c:v>1687.41</c:v>
                </c:pt>
                <c:pt idx="42">
                  <c:v>1522.07</c:v>
                </c:pt>
                <c:pt idx="43">
                  <c:v>1647.52</c:v>
                </c:pt>
                <c:pt idx="44">
                  <c:v>1696.76</c:v>
                </c:pt>
                <c:pt idx="45">
                  <c:v>1715.84</c:v>
                </c:pt>
                <c:pt idx="46">
                  <c:v>1657.56</c:v>
                </c:pt>
                <c:pt idx="47">
                  <c:v>1713.26</c:v>
                </c:pt>
                <c:pt idx="48">
                  <c:v>1683.06</c:v>
                </c:pt>
                <c:pt idx="49">
                  <c:v>1650.52</c:v>
                </c:pt>
                <c:pt idx="50">
                  <c:v>1689.51</c:v>
                </c:pt>
                <c:pt idx="51">
                  <c:v>1734.66</c:v>
                </c:pt>
                <c:pt idx="52">
                  <c:v>1682.05</c:v>
                </c:pt>
                <c:pt idx="53">
                  <c:v>1431.64</c:v>
                </c:pt>
                <c:pt idx="54">
                  <c:v>1677.1</c:v>
                </c:pt>
                <c:pt idx="55">
                  <c:v>1615.1</c:v>
                </c:pt>
                <c:pt idx="56">
                  <c:v>1674.58</c:v>
                </c:pt>
                <c:pt idx="57">
                  <c:v>1400.13</c:v>
                </c:pt>
                <c:pt idx="58">
                  <c:v>1685.3</c:v>
                </c:pt>
                <c:pt idx="59">
                  <c:v>1683.4</c:v>
                </c:pt>
                <c:pt idx="60">
                  <c:v>1637.73</c:v>
                </c:pt>
                <c:pt idx="61">
                  <c:v>1629.29</c:v>
                </c:pt>
                <c:pt idx="62">
                  <c:v>1621.09</c:v>
                </c:pt>
                <c:pt idx="63">
                  <c:v>1600.63</c:v>
                </c:pt>
                <c:pt idx="64">
                  <c:v>1647.59</c:v>
                </c:pt>
                <c:pt idx="65">
                  <c:v>1661.43</c:v>
                </c:pt>
                <c:pt idx="66">
                  <c:v>1725.04</c:v>
                </c:pt>
                <c:pt idx="67">
                  <c:v>1663.06</c:v>
                </c:pt>
                <c:pt idx="68">
                  <c:v>1700.27</c:v>
                </c:pt>
                <c:pt idx="69">
                  <c:v>1609.26</c:v>
                </c:pt>
                <c:pt idx="70">
                  <c:v>1688.59</c:v>
                </c:pt>
                <c:pt idx="71">
                  <c:v>1677.78</c:v>
                </c:pt>
                <c:pt idx="72">
                  <c:v>1518.81</c:v>
                </c:pt>
                <c:pt idx="73">
                  <c:v>1773.31</c:v>
                </c:pt>
                <c:pt idx="74">
                  <c:v>1631.81</c:v>
                </c:pt>
                <c:pt idx="75">
                  <c:v>1629.78</c:v>
                </c:pt>
                <c:pt idx="76">
                  <c:v>1705.58</c:v>
                </c:pt>
                <c:pt idx="77">
                  <c:v>1487.77</c:v>
                </c:pt>
                <c:pt idx="78">
                  <c:v>1619.8</c:v>
                </c:pt>
                <c:pt idx="79">
                  <c:v>1858.01</c:v>
                </c:pt>
                <c:pt idx="80">
                  <c:v>1916.73</c:v>
                </c:pt>
                <c:pt idx="81">
                  <c:v>1765.66</c:v>
                </c:pt>
                <c:pt idx="82">
                  <c:v>1891.88</c:v>
                </c:pt>
                <c:pt idx="83">
                  <c:v>1885.21</c:v>
                </c:pt>
                <c:pt idx="84">
                  <c:v>1871.08</c:v>
                </c:pt>
                <c:pt idx="85">
                  <c:v>1863.8</c:v>
                </c:pt>
                <c:pt idx="86">
                  <c:v>1850.95</c:v>
                </c:pt>
                <c:pt idx="87">
                  <c:v>1907.11</c:v>
                </c:pt>
                <c:pt idx="88">
                  <c:v>1870.81</c:v>
                </c:pt>
                <c:pt idx="89">
                  <c:v>1913.12</c:v>
                </c:pt>
                <c:pt idx="90">
                  <c:v>1879.11</c:v>
                </c:pt>
                <c:pt idx="91">
                  <c:v>1949.51</c:v>
                </c:pt>
                <c:pt idx="92">
                  <c:v>1851</c:v>
                </c:pt>
                <c:pt idx="93">
                  <c:v>1846.24</c:v>
                </c:pt>
                <c:pt idx="94">
                  <c:v>1691.54</c:v>
                </c:pt>
                <c:pt idx="95">
                  <c:v>1862.69</c:v>
                </c:pt>
                <c:pt idx="96">
                  <c:v>1874.33</c:v>
                </c:pt>
                <c:pt idx="97">
                  <c:v>1888.53</c:v>
                </c:pt>
                <c:pt idx="98">
                  <c:v>1872.29</c:v>
                </c:pt>
                <c:pt idx="99">
                  <c:v>1904.48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B-44F1-BCB1-9DCA6778D121}"/>
            </c:ext>
          </c:extLst>
        </c:ser>
        <c:ser>
          <c:idx val="2"/>
          <c:order val="2"/>
          <c:tx>
            <c:strRef>
              <c:f>summary!$L$1</c:f>
              <c:strCache>
                <c:ptCount val="1"/>
                <c:pt idx="0">
                  <c:v>dio-sequential-write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summary!$L$2:$L$101</c:f>
              <c:numCache>
                <c:formatCode>General</c:formatCode>
                <c:ptCount val="100"/>
                <c:pt idx="0">
                  <c:v>1003.6</c:v>
                </c:pt>
                <c:pt idx="1">
                  <c:v>1154.0999999999999</c:v>
                </c:pt>
                <c:pt idx="2">
                  <c:v>1148.93</c:v>
                </c:pt>
                <c:pt idx="3">
                  <c:v>1148.8</c:v>
                </c:pt>
                <c:pt idx="4">
                  <c:v>1144.3800000000001</c:v>
                </c:pt>
                <c:pt idx="5">
                  <c:v>1152.25</c:v>
                </c:pt>
                <c:pt idx="6">
                  <c:v>1152.55</c:v>
                </c:pt>
                <c:pt idx="7">
                  <c:v>1150.22</c:v>
                </c:pt>
                <c:pt idx="8">
                  <c:v>1150.45</c:v>
                </c:pt>
                <c:pt idx="9">
                  <c:v>1147.03</c:v>
                </c:pt>
                <c:pt idx="10">
                  <c:v>777.66</c:v>
                </c:pt>
                <c:pt idx="11">
                  <c:v>1150.81</c:v>
                </c:pt>
                <c:pt idx="12">
                  <c:v>1144.68</c:v>
                </c:pt>
                <c:pt idx="13">
                  <c:v>1150.42</c:v>
                </c:pt>
                <c:pt idx="14">
                  <c:v>1154.3</c:v>
                </c:pt>
                <c:pt idx="15">
                  <c:v>1153.8</c:v>
                </c:pt>
                <c:pt idx="16">
                  <c:v>1149.82</c:v>
                </c:pt>
                <c:pt idx="17">
                  <c:v>1155.3800000000001</c:v>
                </c:pt>
                <c:pt idx="18">
                  <c:v>1149.98</c:v>
                </c:pt>
                <c:pt idx="19">
                  <c:v>1154.56</c:v>
                </c:pt>
                <c:pt idx="20">
                  <c:v>1149.0999999999999</c:v>
                </c:pt>
                <c:pt idx="21">
                  <c:v>1153.3900000000001</c:v>
                </c:pt>
                <c:pt idx="22">
                  <c:v>1144.07</c:v>
                </c:pt>
                <c:pt idx="23">
                  <c:v>1153.04</c:v>
                </c:pt>
                <c:pt idx="24">
                  <c:v>1151.44</c:v>
                </c:pt>
                <c:pt idx="25">
                  <c:v>1148.69</c:v>
                </c:pt>
                <c:pt idx="26">
                  <c:v>1150.92</c:v>
                </c:pt>
                <c:pt idx="27">
                  <c:v>1080.57</c:v>
                </c:pt>
                <c:pt idx="28">
                  <c:v>1150.3599999999999</c:v>
                </c:pt>
                <c:pt idx="29">
                  <c:v>1145.6099999999999</c:v>
                </c:pt>
                <c:pt idx="30">
                  <c:v>1150.82</c:v>
                </c:pt>
                <c:pt idx="31">
                  <c:v>1150.45</c:v>
                </c:pt>
                <c:pt idx="32">
                  <c:v>1152.6099999999999</c:v>
                </c:pt>
                <c:pt idx="33">
                  <c:v>1222.3599999999999</c:v>
                </c:pt>
                <c:pt idx="34">
                  <c:v>1223.97</c:v>
                </c:pt>
                <c:pt idx="35">
                  <c:v>1211.82</c:v>
                </c:pt>
                <c:pt idx="36">
                  <c:v>1215.75</c:v>
                </c:pt>
                <c:pt idx="37">
                  <c:v>1215.45</c:v>
                </c:pt>
                <c:pt idx="38">
                  <c:v>1248.77</c:v>
                </c:pt>
                <c:pt idx="39">
                  <c:v>1238.8900000000001</c:v>
                </c:pt>
                <c:pt idx="40">
                  <c:v>1246.8800000000001</c:v>
                </c:pt>
                <c:pt idx="41">
                  <c:v>1249.56</c:v>
                </c:pt>
                <c:pt idx="42">
                  <c:v>1245.08</c:v>
                </c:pt>
                <c:pt idx="43">
                  <c:v>1225.29</c:v>
                </c:pt>
                <c:pt idx="44">
                  <c:v>1242.31</c:v>
                </c:pt>
                <c:pt idx="45">
                  <c:v>1237.8</c:v>
                </c:pt>
                <c:pt idx="46">
                  <c:v>1236.82</c:v>
                </c:pt>
                <c:pt idx="47">
                  <c:v>1242.5</c:v>
                </c:pt>
                <c:pt idx="48">
                  <c:v>1241.25</c:v>
                </c:pt>
                <c:pt idx="49">
                  <c:v>1214.79</c:v>
                </c:pt>
                <c:pt idx="50">
                  <c:v>1240.1400000000001</c:v>
                </c:pt>
                <c:pt idx="51">
                  <c:v>1225.3399999999999</c:v>
                </c:pt>
                <c:pt idx="52">
                  <c:v>1246.3699999999999</c:v>
                </c:pt>
                <c:pt idx="53">
                  <c:v>1244.29</c:v>
                </c:pt>
                <c:pt idx="54">
                  <c:v>1240.52</c:v>
                </c:pt>
                <c:pt idx="55">
                  <c:v>1243.8399999999999</c:v>
                </c:pt>
                <c:pt idx="56">
                  <c:v>1240.01</c:v>
                </c:pt>
                <c:pt idx="57">
                  <c:v>1241.27</c:v>
                </c:pt>
                <c:pt idx="58">
                  <c:v>1230.4000000000001</c:v>
                </c:pt>
                <c:pt idx="59">
                  <c:v>1246.22</c:v>
                </c:pt>
                <c:pt idx="60">
                  <c:v>1238.43</c:v>
                </c:pt>
                <c:pt idx="61">
                  <c:v>1238.52</c:v>
                </c:pt>
                <c:pt idx="62">
                  <c:v>1246.47</c:v>
                </c:pt>
                <c:pt idx="63">
                  <c:v>1242.8900000000001</c:v>
                </c:pt>
                <c:pt idx="64">
                  <c:v>1244.78</c:v>
                </c:pt>
                <c:pt idx="65">
                  <c:v>1241.99</c:v>
                </c:pt>
                <c:pt idx="66">
                  <c:v>1240.08</c:v>
                </c:pt>
                <c:pt idx="67">
                  <c:v>1244.73</c:v>
                </c:pt>
                <c:pt idx="68">
                  <c:v>1248.52</c:v>
                </c:pt>
                <c:pt idx="69">
                  <c:v>1250.8599999999999</c:v>
                </c:pt>
                <c:pt idx="70">
                  <c:v>1240.07</c:v>
                </c:pt>
                <c:pt idx="71">
                  <c:v>1243.72</c:v>
                </c:pt>
                <c:pt idx="72">
                  <c:v>976.28</c:v>
                </c:pt>
                <c:pt idx="73">
                  <c:v>1248.6099999999999</c:v>
                </c:pt>
                <c:pt idx="74">
                  <c:v>1243.68</c:v>
                </c:pt>
                <c:pt idx="75">
                  <c:v>1247.02</c:v>
                </c:pt>
                <c:pt idx="76">
                  <c:v>1246.73</c:v>
                </c:pt>
                <c:pt idx="77">
                  <c:v>1250.94</c:v>
                </c:pt>
                <c:pt idx="78">
                  <c:v>1239.8599999999999</c:v>
                </c:pt>
                <c:pt idx="79">
                  <c:v>1223.52</c:v>
                </c:pt>
                <c:pt idx="80">
                  <c:v>1247.74</c:v>
                </c:pt>
                <c:pt idx="81">
                  <c:v>1247.29</c:v>
                </c:pt>
                <c:pt idx="82">
                  <c:v>1244.78</c:v>
                </c:pt>
                <c:pt idx="83">
                  <c:v>1246.33</c:v>
                </c:pt>
                <c:pt idx="84">
                  <c:v>1247.03</c:v>
                </c:pt>
                <c:pt idx="85">
                  <c:v>1244.29</c:v>
                </c:pt>
                <c:pt idx="86">
                  <c:v>1251.02</c:v>
                </c:pt>
                <c:pt idx="87">
                  <c:v>1244.44</c:v>
                </c:pt>
                <c:pt idx="88">
                  <c:v>1240.93</c:v>
                </c:pt>
                <c:pt idx="89">
                  <c:v>1240.25</c:v>
                </c:pt>
                <c:pt idx="90">
                  <c:v>1246.72</c:v>
                </c:pt>
                <c:pt idx="91">
                  <c:v>1249.46</c:v>
                </c:pt>
                <c:pt idx="92">
                  <c:v>1241.82</c:v>
                </c:pt>
                <c:pt idx="93">
                  <c:v>1243.42</c:v>
                </c:pt>
                <c:pt idx="94">
                  <c:v>1242.0999999999999</c:v>
                </c:pt>
                <c:pt idx="95">
                  <c:v>1235.6199999999999</c:v>
                </c:pt>
                <c:pt idx="96">
                  <c:v>1241.28</c:v>
                </c:pt>
                <c:pt idx="97">
                  <c:v>1238.7</c:v>
                </c:pt>
                <c:pt idx="98">
                  <c:v>1242.69</c:v>
                </c:pt>
                <c:pt idx="99">
                  <c:v>1242.05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B-44F1-BCB1-9DCA6778D121}"/>
            </c:ext>
          </c:extLst>
        </c:ser>
        <c:ser>
          <c:idx val="3"/>
          <c:order val="3"/>
          <c:tx>
            <c:strRef>
              <c:f>summary!$N$1</c:f>
              <c:strCache>
                <c:ptCount val="1"/>
                <c:pt idx="0">
                  <c:v>dio-random-write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summary!$N$2:$N$101</c:f>
              <c:numCache>
                <c:formatCode>General</c:formatCode>
                <c:ptCount val="100"/>
                <c:pt idx="0">
                  <c:v>1137.18</c:v>
                </c:pt>
                <c:pt idx="1">
                  <c:v>1143.6099999999999</c:v>
                </c:pt>
                <c:pt idx="2">
                  <c:v>1138.25</c:v>
                </c:pt>
                <c:pt idx="3">
                  <c:v>1141.04</c:v>
                </c:pt>
                <c:pt idx="4">
                  <c:v>1142.1400000000001</c:v>
                </c:pt>
                <c:pt idx="5">
                  <c:v>1142.29</c:v>
                </c:pt>
                <c:pt idx="6">
                  <c:v>1144.49</c:v>
                </c:pt>
                <c:pt idx="7">
                  <c:v>1140.47</c:v>
                </c:pt>
                <c:pt idx="8">
                  <c:v>1140.3599999999999</c:v>
                </c:pt>
                <c:pt idx="9">
                  <c:v>1143.69</c:v>
                </c:pt>
                <c:pt idx="10">
                  <c:v>1145.8900000000001</c:v>
                </c:pt>
                <c:pt idx="11">
                  <c:v>1142.5899999999999</c:v>
                </c:pt>
                <c:pt idx="12">
                  <c:v>1139.8699999999999</c:v>
                </c:pt>
                <c:pt idx="13">
                  <c:v>1143.46</c:v>
                </c:pt>
                <c:pt idx="14">
                  <c:v>1145.94</c:v>
                </c:pt>
                <c:pt idx="15">
                  <c:v>1143.79</c:v>
                </c:pt>
                <c:pt idx="16">
                  <c:v>1144.57</c:v>
                </c:pt>
                <c:pt idx="17">
                  <c:v>1139.8800000000001</c:v>
                </c:pt>
                <c:pt idx="18">
                  <c:v>1142.6400000000001</c:v>
                </c:pt>
                <c:pt idx="19">
                  <c:v>1140.47</c:v>
                </c:pt>
                <c:pt idx="20">
                  <c:v>1221.69</c:v>
                </c:pt>
                <c:pt idx="21">
                  <c:v>1226.19</c:v>
                </c:pt>
                <c:pt idx="22">
                  <c:v>1229</c:v>
                </c:pt>
                <c:pt idx="23">
                  <c:v>1225.97</c:v>
                </c:pt>
                <c:pt idx="24">
                  <c:v>1221.82</c:v>
                </c:pt>
                <c:pt idx="25">
                  <c:v>1225.8</c:v>
                </c:pt>
                <c:pt idx="26">
                  <c:v>1223.17</c:v>
                </c:pt>
                <c:pt idx="27">
                  <c:v>1221.0899999999999</c:v>
                </c:pt>
                <c:pt idx="28">
                  <c:v>1219.9100000000001</c:v>
                </c:pt>
                <c:pt idx="29">
                  <c:v>1218.44</c:v>
                </c:pt>
                <c:pt idx="30">
                  <c:v>1222.78</c:v>
                </c:pt>
                <c:pt idx="31">
                  <c:v>1222.5999999999999</c:v>
                </c:pt>
                <c:pt idx="32">
                  <c:v>1227.4000000000001</c:v>
                </c:pt>
                <c:pt idx="33">
                  <c:v>1223.1300000000001</c:v>
                </c:pt>
                <c:pt idx="34">
                  <c:v>1219.1400000000001</c:v>
                </c:pt>
                <c:pt idx="35">
                  <c:v>1224.68</c:v>
                </c:pt>
                <c:pt idx="36">
                  <c:v>1220.8699999999999</c:v>
                </c:pt>
                <c:pt idx="37">
                  <c:v>1224.6099999999999</c:v>
                </c:pt>
                <c:pt idx="38">
                  <c:v>1219.8800000000001</c:v>
                </c:pt>
                <c:pt idx="39">
                  <c:v>1216.96</c:v>
                </c:pt>
                <c:pt idx="40">
                  <c:v>1224.01</c:v>
                </c:pt>
                <c:pt idx="41">
                  <c:v>1224.42</c:v>
                </c:pt>
                <c:pt idx="42">
                  <c:v>1219.92</c:v>
                </c:pt>
                <c:pt idx="43">
                  <c:v>1225.3</c:v>
                </c:pt>
                <c:pt idx="44">
                  <c:v>1224.42</c:v>
                </c:pt>
                <c:pt idx="45">
                  <c:v>1219.93</c:v>
                </c:pt>
                <c:pt idx="46">
                  <c:v>1227</c:v>
                </c:pt>
                <c:pt idx="47">
                  <c:v>1229.17</c:v>
                </c:pt>
                <c:pt idx="48">
                  <c:v>1227.54</c:v>
                </c:pt>
                <c:pt idx="49">
                  <c:v>1232.6300000000001</c:v>
                </c:pt>
                <c:pt idx="50">
                  <c:v>1219.19</c:v>
                </c:pt>
                <c:pt idx="51">
                  <c:v>1219.8599999999999</c:v>
                </c:pt>
                <c:pt idx="52">
                  <c:v>1218.96</c:v>
                </c:pt>
                <c:pt idx="53">
                  <c:v>1164.28</c:v>
                </c:pt>
                <c:pt idx="54">
                  <c:v>1226.68</c:v>
                </c:pt>
                <c:pt idx="55">
                  <c:v>1224.01</c:v>
                </c:pt>
                <c:pt idx="56">
                  <c:v>1135.04</c:v>
                </c:pt>
                <c:pt idx="57">
                  <c:v>1225.03</c:v>
                </c:pt>
                <c:pt idx="58">
                  <c:v>1221.27</c:v>
                </c:pt>
                <c:pt idx="59">
                  <c:v>1220.92</c:v>
                </c:pt>
                <c:pt idx="60">
                  <c:v>1224.1199999999999</c:v>
                </c:pt>
                <c:pt idx="61">
                  <c:v>1224.78</c:v>
                </c:pt>
                <c:pt idx="62">
                  <c:v>1223.6199999999999</c:v>
                </c:pt>
                <c:pt idx="63">
                  <c:v>1220.18</c:v>
                </c:pt>
                <c:pt idx="64">
                  <c:v>1221.32</c:v>
                </c:pt>
                <c:pt idx="65">
                  <c:v>1218.99</c:v>
                </c:pt>
                <c:pt idx="66">
                  <c:v>1208.8900000000001</c:v>
                </c:pt>
                <c:pt idx="67">
                  <c:v>1139.1199999999999</c:v>
                </c:pt>
                <c:pt idx="68">
                  <c:v>1222.8900000000001</c:v>
                </c:pt>
                <c:pt idx="69">
                  <c:v>1227.78</c:v>
                </c:pt>
                <c:pt idx="70">
                  <c:v>1224.8599999999999</c:v>
                </c:pt>
                <c:pt idx="71">
                  <c:v>1226.9100000000001</c:v>
                </c:pt>
                <c:pt idx="72">
                  <c:v>1225.6099999999999</c:v>
                </c:pt>
                <c:pt idx="73">
                  <c:v>1223.49</c:v>
                </c:pt>
                <c:pt idx="74">
                  <c:v>1224.58</c:v>
                </c:pt>
                <c:pt idx="75">
                  <c:v>1220.28</c:v>
                </c:pt>
                <c:pt idx="76">
                  <c:v>1223.52</c:v>
                </c:pt>
                <c:pt idx="77">
                  <c:v>1229.6600000000001</c:v>
                </c:pt>
                <c:pt idx="78">
                  <c:v>1221.06</c:v>
                </c:pt>
                <c:pt idx="79">
                  <c:v>1214.43</c:v>
                </c:pt>
                <c:pt idx="80">
                  <c:v>1223.46</c:v>
                </c:pt>
                <c:pt idx="81">
                  <c:v>1228.1400000000001</c:v>
                </c:pt>
                <c:pt idx="82">
                  <c:v>1225.08</c:v>
                </c:pt>
                <c:pt idx="83">
                  <c:v>1217.03</c:v>
                </c:pt>
                <c:pt idx="84">
                  <c:v>1218.97</c:v>
                </c:pt>
                <c:pt idx="85">
                  <c:v>1216.33</c:v>
                </c:pt>
                <c:pt idx="86">
                  <c:v>1224.94</c:v>
                </c:pt>
                <c:pt idx="87">
                  <c:v>1223.68</c:v>
                </c:pt>
                <c:pt idx="88">
                  <c:v>1227.76</c:v>
                </c:pt>
                <c:pt idx="89">
                  <c:v>1218.97</c:v>
                </c:pt>
                <c:pt idx="90">
                  <c:v>1216.3699999999999</c:v>
                </c:pt>
                <c:pt idx="91">
                  <c:v>1214.67</c:v>
                </c:pt>
                <c:pt idx="92">
                  <c:v>1221.83</c:v>
                </c:pt>
                <c:pt idx="93">
                  <c:v>1225.73</c:v>
                </c:pt>
                <c:pt idx="94">
                  <c:v>1223.1400000000001</c:v>
                </c:pt>
                <c:pt idx="95">
                  <c:v>1216.48</c:v>
                </c:pt>
                <c:pt idx="96">
                  <c:v>1221.6099999999999</c:v>
                </c:pt>
                <c:pt idx="97">
                  <c:v>1226.1300000000001</c:v>
                </c:pt>
                <c:pt idx="98">
                  <c:v>1221.52</c:v>
                </c:pt>
                <c:pt idx="99">
                  <c:v>1221.19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EB-44F1-BCB1-9DCA6778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7451432"/>
        <c:axId val="927451104"/>
      </c:lineChart>
      <c:catAx>
        <c:axId val="927451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451104"/>
        <c:crosses val="autoZero"/>
        <c:auto val="1"/>
        <c:lblAlgn val="ctr"/>
        <c:lblOffset val="100"/>
        <c:noMultiLvlLbl val="0"/>
      </c:catAx>
      <c:valAx>
        <c:axId val="927451104"/>
        <c:scaling>
          <c:orientation val="minMax"/>
          <c:max val="210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451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Read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summary!$I$1</c:f>
              <c:strCache>
                <c:ptCount val="1"/>
                <c:pt idx="0">
                  <c:v>cache-sequential-read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summary!$I$2:$I$101</c:f>
              <c:numCache>
                <c:formatCode>General</c:formatCode>
                <c:ptCount val="100"/>
                <c:pt idx="0">
                  <c:v>2568.39</c:v>
                </c:pt>
                <c:pt idx="1">
                  <c:v>3036.17</c:v>
                </c:pt>
                <c:pt idx="2">
                  <c:v>3069.06</c:v>
                </c:pt>
                <c:pt idx="3">
                  <c:v>3065.07</c:v>
                </c:pt>
                <c:pt idx="4">
                  <c:v>3082.56</c:v>
                </c:pt>
                <c:pt idx="5">
                  <c:v>3099.57</c:v>
                </c:pt>
                <c:pt idx="6">
                  <c:v>3081.44</c:v>
                </c:pt>
                <c:pt idx="7">
                  <c:v>3106.63</c:v>
                </c:pt>
                <c:pt idx="8">
                  <c:v>3122.66</c:v>
                </c:pt>
                <c:pt idx="9">
                  <c:v>3090.67</c:v>
                </c:pt>
                <c:pt idx="10">
                  <c:v>3067.05</c:v>
                </c:pt>
                <c:pt idx="11">
                  <c:v>3083.12</c:v>
                </c:pt>
                <c:pt idx="12">
                  <c:v>3136.63</c:v>
                </c:pt>
                <c:pt idx="13">
                  <c:v>3099.13</c:v>
                </c:pt>
                <c:pt idx="14">
                  <c:v>3073.31</c:v>
                </c:pt>
                <c:pt idx="15">
                  <c:v>3123.64</c:v>
                </c:pt>
                <c:pt idx="16">
                  <c:v>3108.83</c:v>
                </c:pt>
                <c:pt idx="17">
                  <c:v>3094.99</c:v>
                </c:pt>
                <c:pt idx="18">
                  <c:v>3142.82</c:v>
                </c:pt>
                <c:pt idx="19">
                  <c:v>3119.41</c:v>
                </c:pt>
                <c:pt idx="20">
                  <c:v>3117.07</c:v>
                </c:pt>
                <c:pt idx="21">
                  <c:v>3113.55</c:v>
                </c:pt>
                <c:pt idx="22">
                  <c:v>3061.66</c:v>
                </c:pt>
                <c:pt idx="23">
                  <c:v>3112.23</c:v>
                </c:pt>
                <c:pt idx="24">
                  <c:v>3088.61</c:v>
                </c:pt>
                <c:pt idx="25">
                  <c:v>3097.3</c:v>
                </c:pt>
                <c:pt idx="26">
                  <c:v>3086.97</c:v>
                </c:pt>
                <c:pt idx="27">
                  <c:v>3102.84</c:v>
                </c:pt>
                <c:pt idx="28">
                  <c:v>3123.87</c:v>
                </c:pt>
                <c:pt idx="29">
                  <c:v>2978.46</c:v>
                </c:pt>
                <c:pt idx="30">
                  <c:v>3032.62</c:v>
                </c:pt>
                <c:pt idx="31">
                  <c:v>3122.75</c:v>
                </c:pt>
                <c:pt idx="32">
                  <c:v>3051.69</c:v>
                </c:pt>
                <c:pt idx="33">
                  <c:v>3101.29</c:v>
                </c:pt>
                <c:pt idx="34">
                  <c:v>3150.7</c:v>
                </c:pt>
                <c:pt idx="35">
                  <c:v>3053.53</c:v>
                </c:pt>
                <c:pt idx="36">
                  <c:v>3087.39</c:v>
                </c:pt>
                <c:pt idx="37">
                  <c:v>3065.22</c:v>
                </c:pt>
                <c:pt idx="38">
                  <c:v>3073.32</c:v>
                </c:pt>
                <c:pt idx="39">
                  <c:v>3118.31</c:v>
                </c:pt>
                <c:pt idx="40">
                  <c:v>3089.44</c:v>
                </c:pt>
                <c:pt idx="41">
                  <c:v>3088.25</c:v>
                </c:pt>
                <c:pt idx="42">
                  <c:v>3082.24</c:v>
                </c:pt>
                <c:pt idx="43">
                  <c:v>3062.73</c:v>
                </c:pt>
                <c:pt idx="44">
                  <c:v>3140.5</c:v>
                </c:pt>
                <c:pt idx="45">
                  <c:v>3064.33</c:v>
                </c:pt>
                <c:pt idx="46">
                  <c:v>3095.71</c:v>
                </c:pt>
                <c:pt idx="47">
                  <c:v>3058.29</c:v>
                </c:pt>
                <c:pt idx="48">
                  <c:v>3072.28</c:v>
                </c:pt>
                <c:pt idx="49">
                  <c:v>3101.54</c:v>
                </c:pt>
                <c:pt idx="50">
                  <c:v>3147.03</c:v>
                </c:pt>
                <c:pt idx="51">
                  <c:v>3142.93</c:v>
                </c:pt>
                <c:pt idx="52">
                  <c:v>3106.9</c:v>
                </c:pt>
                <c:pt idx="53">
                  <c:v>3105.62</c:v>
                </c:pt>
                <c:pt idx="54">
                  <c:v>3140.74</c:v>
                </c:pt>
                <c:pt idx="55">
                  <c:v>3021.14</c:v>
                </c:pt>
                <c:pt idx="56">
                  <c:v>3102.9</c:v>
                </c:pt>
                <c:pt idx="57">
                  <c:v>3130.22</c:v>
                </c:pt>
                <c:pt idx="58">
                  <c:v>3100.15</c:v>
                </c:pt>
                <c:pt idx="59">
                  <c:v>3129.89</c:v>
                </c:pt>
                <c:pt idx="60">
                  <c:v>3117.32</c:v>
                </c:pt>
                <c:pt idx="61">
                  <c:v>3105.33</c:v>
                </c:pt>
                <c:pt idx="62">
                  <c:v>3112.03</c:v>
                </c:pt>
                <c:pt idx="63">
                  <c:v>3113.27</c:v>
                </c:pt>
                <c:pt idx="64">
                  <c:v>3083.37</c:v>
                </c:pt>
                <c:pt idx="65">
                  <c:v>3136.37</c:v>
                </c:pt>
                <c:pt idx="66">
                  <c:v>3096.65</c:v>
                </c:pt>
                <c:pt idx="67">
                  <c:v>3135.9</c:v>
                </c:pt>
                <c:pt idx="68">
                  <c:v>3153.05</c:v>
                </c:pt>
                <c:pt idx="69">
                  <c:v>3045.07</c:v>
                </c:pt>
                <c:pt idx="70">
                  <c:v>3111.43</c:v>
                </c:pt>
                <c:pt idx="71">
                  <c:v>3143.39</c:v>
                </c:pt>
                <c:pt idx="72">
                  <c:v>3052.77</c:v>
                </c:pt>
                <c:pt idx="73">
                  <c:v>3121.13</c:v>
                </c:pt>
                <c:pt idx="74">
                  <c:v>3058.12</c:v>
                </c:pt>
                <c:pt idx="75">
                  <c:v>3122.02</c:v>
                </c:pt>
                <c:pt idx="76">
                  <c:v>3130.1</c:v>
                </c:pt>
                <c:pt idx="77">
                  <c:v>3109.49</c:v>
                </c:pt>
                <c:pt idx="78">
                  <c:v>3120.47</c:v>
                </c:pt>
                <c:pt idx="79">
                  <c:v>3121.27</c:v>
                </c:pt>
                <c:pt idx="80">
                  <c:v>3115.88</c:v>
                </c:pt>
                <c:pt idx="81">
                  <c:v>3090.11</c:v>
                </c:pt>
                <c:pt idx="82">
                  <c:v>3081.44</c:v>
                </c:pt>
                <c:pt idx="83">
                  <c:v>3116.9</c:v>
                </c:pt>
                <c:pt idx="84">
                  <c:v>3119.65</c:v>
                </c:pt>
                <c:pt idx="85">
                  <c:v>3101.56</c:v>
                </c:pt>
                <c:pt idx="86">
                  <c:v>3132.07</c:v>
                </c:pt>
                <c:pt idx="87">
                  <c:v>3153.46</c:v>
                </c:pt>
                <c:pt idx="88">
                  <c:v>3079.98</c:v>
                </c:pt>
                <c:pt idx="89">
                  <c:v>3068.52</c:v>
                </c:pt>
                <c:pt idx="90">
                  <c:v>3075.27</c:v>
                </c:pt>
                <c:pt idx="91">
                  <c:v>3112.42</c:v>
                </c:pt>
                <c:pt idx="92">
                  <c:v>3046.55</c:v>
                </c:pt>
                <c:pt idx="93">
                  <c:v>3091.36</c:v>
                </c:pt>
                <c:pt idx="94">
                  <c:v>3111.44</c:v>
                </c:pt>
                <c:pt idx="95">
                  <c:v>3072.25</c:v>
                </c:pt>
                <c:pt idx="96">
                  <c:v>3074.89</c:v>
                </c:pt>
                <c:pt idx="97">
                  <c:v>3150.01</c:v>
                </c:pt>
                <c:pt idx="98">
                  <c:v>3160.91</c:v>
                </c:pt>
                <c:pt idx="99">
                  <c:v>3107.83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6-407D-8E3D-2271C3B8E68F}"/>
            </c:ext>
          </c:extLst>
        </c:ser>
        <c:ser>
          <c:idx val="1"/>
          <c:order val="1"/>
          <c:tx>
            <c:strRef>
              <c:f>summary!$K$1</c:f>
              <c:strCache>
                <c:ptCount val="1"/>
                <c:pt idx="0">
                  <c:v>cache-random-read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summary!$K$2:$K$101</c:f>
              <c:numCache>
                <c:formatCode>General</c:formatCode>
                <c:ptCount val="100"/>
                <c:pt idx="0">
                  <c:v>2530.41</c:v>
                </c:pt>
                <c:pt idx="1">
                  <c:v>2492.4</c:v>
                </c:pt>
                <c:pt idx="2">
                  <c:v>2469.7800000000002</c:v>
                </c:pt>
                <c:pt idx="3">
                  <c:v>2522.67</c:v>
                </c:pt>
                <c:pt idx="4">
                  <c:v>2535.41</c:v>
                </c:pt>
                <c:pt idx="5">
                  <c:v>2534.3200000000002</c:v>
                </c:pt>
                <c:pt idx="6">
                  <c:v>2543.98</c:v>
                </c:pt>
                <c:pt idx="7">
                  <c:v>2542.8200000000002</c:v>
                </c:pt>
                <c:pt idx="8">
                  <c:v>2518.61</c:v>
                </c:pt>
                <c:pt idx="9">
                  <c:v>2534.1</c:v>
                </c:pt>
                <c:pt idx="10">
                  <c:v>2533.71</c:v>
                </c:pt>
                <c:pt idx="11">
                  <c:v>2526.0300000000002</c:v>
                </c:pt>
                <c:pt idx="12">
                  <c:v>2527.7600000000002</c:v>
                </c:pt>
                <c:pt idx="13">
                  <c:v>2528.2199999999998</c:v>
                </c:pt>
                <c:pt idx="14">
                  <c:v>2528.42</c:v>
                </c:pt>
                <c:pt idx="15">
                  <c:v>2511.9899999999998</c:v>
                </c:pt>
                <c:pt idx="16">
                  <c:v>2531.65</c:v>
                </c:pt>
                <c:pt idx="17">
                  <c:v>2527.1</c:v>
                </c:pt>
                <c:pt idx="18">
                  <c:v>2528.7800000000002</c:v>
                </c:pt>
                <c:pt idx="19">
                  <c:v>2544.0300000000002</c:v>
                </c:pt>
                <c:pt idx="20">
                  <c:v>2512.89</c:v>
                </c:pt>
                <c:pt idx="21">
                  <c:v>2526.98</c:v>
                </c:pt>
                <c:pt idx="22">
                  <c:v>2525.7199999999998</c:v>
                </c:pt>
                <c:pt idx="23">
                  <c:v>2524.17</c:v>
                </c:pt>
                <c:pt idx="24">
                  <c:v>2513.12</c:v>
                </c:pt>
                <c:pt idx="25">
                  <c:v>2533.06</c:v>
                </c:pt>
                <c:pt idx="26">
                  <c:v>2531.64</c:v>
                </c:pt>
                <c:pt idx="27">
                  <c:v>2533.4499999999998</c:v>
                </c:pt>
                <c:pt idx="28">
                  <c:v>2521.13</c:v>
                </c:pt>
                <c:pt idx="29">
                  <c:v>2530.6999999999998</c:v>
                </c:pt>
                <c:pt idx="30">
                  <c:v>2519.39</c:v>
                </c:pt>
                <c:pt idx="31">
                  <c:v>2537.17</c:v>
                </c:pt>
                <c:pt idx="32">
                  <c:v>2544.92</c:v>
                </c:pt>
                <c:pt idx="33">
                  <c:v>2514.23</c:v>
                </c:pt>
                <c:pt idx="34">
                  <c:v>2547.7600000000002</c:v>
                </c:pt>
                <c:pt idx="35">
                  <c:v>2531.19</c:v>
                </c:pt>
                <c:pt idx="36">
                  <c:v>2527.89</c:v>
                </c:pt>
                <c:pt idx="37">
                  <c:v>2530.4899999999998</c:v>
                </c:pt>
                <c:pt idx="38">
                  <c:v>2512.21</c:v>
                </c:pt>
                <c:pt idx="39">
                  <c:v>2511.79</c:v>
                </c:pt>
                <c:pt idx="40">
                  <c:v>2535.96</c:v>
                </c:pt>
                <c:pt idx="41">
                  <c:v>2534.66</c:v>
                </c:pt>
                <c:pt idx="42">
                  <c:v>2518.89</c:v>
                </c:pt>
                <c:pt idx="43">
                  <c:v>2515.33</c:v>
                </c:pt>
                <c:pt idx="44">
                  <c:v>2511.0100000000002</c:v>
                </c:pt>
                <c:pt idx="45">
                  <c:v>2532.9499999999998</c:v>
                </c:pt>
                <c:pt idx="46">
                  <c:v>2523.2800000000002</c:v>
                </c:pt>
                <c:pt idx="47">
                  <c:v>2525.48</c:v>
                </c:pt>
                <c:pt idx="48">
                  <c:v>2526.2800000000002</c:v>
                </c:pt>
                <c:pt idx="49">
                  <c:v>2521.08</c:v>
                </c:pt>
                <c:pt idx="50">
                  <c:v>2542.0500000000002</c:v>
                </c:pt>
                <c:pt idx="51">
                  <c:v>2534.4499999999998</c:v>
                </c:pt>
                <c:pt idx="52">
                  <c:v>2520.6999999999998</c:v>
                </c:pt>
                <c:pt idx="53">
                  <c:v>2529.84</c:v>
                </c:pt>
                <c:pt idx="54">
                  <c:v>2534.27</c:v>
                </c:pt>
                <c:pt idx="55">
                  <c:v>2532.9</c:v>
                </c:pt>
                <c:pt idx="56">
                  <c:v>2544.83</c:v>
                </c:pt>
                <c:pt idx="57">
                  <c:v>2516.33</c:v>
                </c:pt>
                <c:pt idx="58">
                  <c:v>2527.91</c:v>
                </c:pt>
                <c:pt idx="59">
                  <c:v>2530.36</c:v>
                </c:pt>
                <c:pt idx="60">
                  <c:v>2536.77</c:v>
                </c:pt>
                <c:pt idx="61">
                  <c:v>2537.89</c:v>
                </c:pt>
                <c:pt idx="62">
                  <c:v>2532</c:v>
                </c:pt>
                <c:pt idx="63">
                  <c:v>2540.9899999999998</c:v>
                </c:pt>
                <c:pt idx="64">
                  <c:v>2524.6999999999998</c:v>
                </c:pt>
                <c:pt idx="65">
                  <c:v>2531.04</c:v>
                </c:pt>
                <c:pt idx="66">
                  <c:v>2527.14</c:v>
                </c:pt>
                <c:pt idx="67">
                  <c:v>2511.9499999999998</c:v>
                </c:pt>
                <c:pt idx="68">
                  <c:v>2524.23</c:v>
                </c:pt>
                <c:pt idx="69">
                  <c:v>2507.25</c:v>
                </c:pt>
                <c:pt idx="70">
                  <c:v>2541.13</c:v>
                </c:pt>
                <c:pt idx="71">
                  <c:v>2462.46</c:v>
                </c:pt>
                <c:pt idx="72">
                  <c:v>2523.13</c:v>
                </c:pt>
                <c:pt idx="73">
                  <c:v>2532.71</c:v>
                </c:pt>
                <c:pt idx="74">
                  <c:v>2520.64</c:v>
                </c:pt>
                <c:pt idx="75">
                  <c:v>2496.58</c:v>
                </c:pt>
                <c:pt idx="76">
                  <c:v>2515.9299999999998</c:v>
                </c:pt>
                <c:pt idx="77">
                  <c:v>2532.86</c:v>
                </c:pt>
                <c:pt idx="78">
                  <c:v>2528.4499999999998</c:v>
                </c:pt>
                <c:pt idx="79">
                  <c:v>2522.5</c:v>
                </c:pt>
                <c:pt idx="80">
                  <c:v>2531.46</c:v>
                </c:pt>
                <c:pt idx="81">
                  <c:v>2521.36</c:v>
                </c:pt>
                <c:pt idx="82">
                  <c:v>2513.8200000000002</c:v>
                </c:pt>
                <c:pt idx="83">
                  <c:v>2502.2800000000002</c:v>
                </c:pt>
                <c:pt idx="84">
                  <c:v>2522.9499999999998</c:v>
                </c:pt>
                <c:pt idx="85">
                  <c:v>2538.46</c:v>
                </c:pt>
                <c:pt idx="86">
                  <c:v>2541.62</c:v>
                </c:pt>
                <c:pt idx="87">
                  <c:v>2496.39</c:v>
                </c:pt>
                <c:pt idx="88">
                  <c:v>2522.66</c:v>
                </c:pt>
                <c:pt idx="89">
                  <c:v>2497.5</c:v>
                </c:pt>
                <c:pt idx="90">
                  <c:v>2532.2199999999998</c:v>
                </c:pt>
                <c:pt idx="91">
                  <c:v>2553.0500000000002</c:v>
                </c:pt>
                <c:pt idx="92">
                  <c:v>2526.94</c:v>
                </c:pt>
                <c:pt idx="93">
                  <c:v>2535.73</c:v>
                </c:pt>
                <c:pt idx="94">
                  <c:v>2467.29</c:v>
                </c:pt>
                <c:pt idx="95">
                  <c:v>2411.9899999999998</c:v>
                </c:pt>
                <c:pt idx="96">
                  <c:v>2448.6799999999998</c:v>
                </c:pt>
                <c:pt idx="97">
                  <c:v>2517.4899999999998</c:v>
                </c:pt>
                <c:pt idx="98">
                  <c:v>2519.8200000000002</c:v>
                </c:pt>
                <c:pt idx="99">
                  <c:v>2532.92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6-407D-8E3D-2271C3B8E68F}"/>
            </c:ext>
          </c:extLst>
        </c:ser>
        <c:ser>
          <c:idx val="2"/>
          <c:order val="2"/>
          <c:tx>
            <c:strRef>
              <c:f>summary!$M$1</c:f>
              <c:strCache>
                <c:ptCount val="1"/>
                <c:pt idx="0">
                  <c:v>dio-sequential-read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summary!$M$2:$M$101</c:f>
              <c:numCache>
                <c:formatCode>General</c:formatCode>
                <c:ptCount val="100"/>
                <c:pt idx="0">
                  <c:v>2502.98</c:v>
                </c:pt>
                <c:pt idx="1">
                  <c:v>2225.21</c:v>
                </c:pt>
                <c:pt idx="2">
                  <c:v>2302.0100000000002</c:v>
                </c:pt>
                <c:pt idx="3">
                  <c:v>2539.16</c:v>
                </c:pt>
                <c:pt idx="4">
                  <c:v>2434.23</c:v>
                </c:pt>
                <c:pt idx="5">
                  <c:v>2304.3000000000002</c:v>
                </c:pt>
                <c:pt idx="6">
                  <c:v>2297.4699999999998</c:v>
                </c:pt>
                <c:pt idx="7">
                  <c:v>2459.4699999999998</c:v>
                </c:pt>
                <c:pt idx="8">
                  <c:v>2603.2399999999998</c:v>
                </c:pt>
                <c:pt idx="9">
                  <c:v>2430.94</c:v>
                </c:pt>
                <c:pt idx="10">
                  <c:v>2493.13</c:v>
                </c:pt>
                <c:pt idx="11">
                  <c:v>2357.13</c:v>
                </c:pt>
                <c:pt idx="12">
                  <c:v>2534.41</c:v>
                </c:pt>
                <c:pt idx="13">
                  <c:v>2593.02</c:v>
                </c:pt>
                <c:pt idx="14">
                  <c:v>2472.7399999999998</c:v>
                </c:pt>
                <c:pt idx="15">
                  <c:v>2403.3000000000002</c:v>
                </c:pt>
                <c:pt idx="16">
                  <c:v>2313.2600000000002</c:v>
                </c:pt>
                <c:pt idx="17">
                  <c:v>2529.71</c:v>
                </c:pt>
                <c:pt idx="18">
                  <c:v>2582.66</c:v>
                </c:pt>
                <c:pt idx="19">
                  <c:v>2449.4899999999998</c:v>
                </c:pt>
                <c:pt idx="20">
                  <c:v>2441.0500000000002</c:v>
                </c:pt>
                <c:pt idx="21">
                  <c:v>2560.31</c:v>
                </c:pt>
                <c:pt idx="22">
                  <c:v>2607.09</c:v>
                </c:pt>
                <c:pt idx="23">
                  <c:v>2581.27</c:v>
                </c:pt>
                <c:pt idx="24">
                  <c:v>2608.9299999999998</c:v>
                </c:pt>
                <c:pt idx="25">
                  <c:v>2620.2399999999998</c:v>
                </c:pt>
                <c:pt idx="26">
                  <c:v>2588.19</c:v>
                </c:pt>
                <c:pt idx="27">
                  <c:v>2607.88</c:v>
                </c:pt>
                <c:pt idx="28">
                  <c:v>2490.61</c:v>
                </c:pt>
                <c:pt idx="29">
                  <c:v>2528.79</c:v>
                </c:pt>
                <c:pt idx="30">
                  <c:v>2452.69</c:v>
                </c:pt>
                <c:pt idx="31">
                  <c:v>2534.89</c:v>
                </c:pt>
                <c:pt idx="32">
                  <c:v>2591.44</c:v>
                </c:pt>
                <c:pt idx="33">
                  <c:v>2591.87</c:v>
                </c:pt>
                <c:pt idx="34">
                  <c:v>2593.9</c:v>
                </c:pt>
                <c:pt idx="35">
                  <c:v>2479.41</c:v>
                </c:pt>
                <c:pt idx="36">
                  <c:v>2611.36</c:v>
                </c:pt>
                <c:pt idx="37">
                  <c:v>2544.38</c:v>
                </c:pt>
                <c:pt idx="38">
                  <c:v>2617.1999999999998</c:v>
                </c:pt>
                <c:pt idx="39">
                  <c:v>2589.7800000000002</c:v>
                </c:pt>
                <c:pt idx="40">
                  <c:v>2535.4</c:v>
                </c:pt>
                <c:pt idx="41">
                  <c:v>2465.06</c:v>
                </c:pt>
                <c:pt idx="42">
                  <c:v>2585.64</c:v>
                </c:pt>
                <c:pt idx="43">
                  <c:v>2466.66</c:v>
                </c:pt>
                <c:pt idx="44">
                  <c:v>2288.5</c:v>
                </c:pt>
                <c:pt idx="45">
                  <c:v>2494.79</c:v>
                </c:pt>
                <c:pt idx="46">
                  <c:v>2583.86</c:v>
                </c:pt>
                <c:pt idx="47">
                  <c:v>2543</c:v>
                </c:pt>
                <c:pt idx="48">
                  <c:v>2605.8000000000002</c:v>
                </c:pt>
                <c:pt idx="49">
                  <c:v>2608.54</c:v>
                </c:pt>
                <c:pt idx="50">
                  <c:v>2562.4299999999998</c:v>
                </c:pt>
                <c:pt idx="51">
                  <c:v>2610.75</c:v>
                </c:pt>
                <c:pt idx="52">
                  <c:v>2587.14</c:v>
                </c:pt>
                <c:pt idx="53">
                  <c:v>2611.36</c:v>
                </c:pt>
                <c:pt idx="54">
                  <c:v>2554.2800000000002</c:v>
                </c:pt>
                <c:pt idx="55">
                  <c:v>2619.0500000000002</c:v>
                </c:pt>
                <c:pt idx="56">
                  <c:v>2579.89</c:v>
                </c:pt>
                <c:pt idx="57">
                  <c:v>2493.9499999999998</c:v>
                </c:pt>
                <c:pt idx="58">
                  <c:v>2549.4299999999998</c:v>
                </c:pt>
                <c:pt idx="59">
                  <c:v>2480.27</c:v>
                </c:pt>
                <c:pt idx="60">
                  <c:v>2548.8000000000002</c:v>
                </c:pt>
                <c:pt idx="61">
                  <c:v>2597.56</c:v>
                </c:pt>
                <c:pt idx="62">
                  <c:v>2589.73</c:v>
                </c:pt>
                <c:pt idx="63">
                  <c:v>2610.58</c:v>
                </c:pt>
                <c:pt idx="64">
                  <c:v>2552.37</c:v>
                </c:pt>
                <c:pt idx="65">
                  <c:v>2538.0100000000002</c:v>
                </c:pt>
                <c:pt idx="66">
                  <c:v>2519.89</c:v>
                </c:pt>
                <c:pt idx="67">
                  <c:v>2585.38</c:v>
                </c:pt>
                <c:pt idx="68">
                  <c:v>2596.29</c:v>
                </c:pt>
                <c:pt idx="69">
                  <c:v>2585.0700000000002</c:v>
                </c:pt>
                <c:pt idx="70">
                  <c:v>2611.98</c:v>
                </c:pt>
                <c:pt idx="71">
                  <c:v>2477.21</c:v>
                </c:pt>
                <c:pt idx="72">
                  <c:v>2490.2199999999998</c:v>
                </c:pt>
                <c:pt idx="73">
                  <c:v>2607.0500000000002</c:v>
                </c:pt>
                <c:pt idx="74">
                  <c:v>2527.8200000000002</c:v>
                </c:pt>
                <c:pt idx="75">
                  <c:v>2601</c:v>
                </c:pt>
                <c:pt idx="76">
                  <c:v>2532.5100000000002</c:v>
                </c:pt>
                <c:pt idx="77">
                  <c:v>2565.4899999999998</c:v>
                </c:pt>
                <c:pt idx="78">
                  <c:v>2583.31</c:v>
                </c:pt>
                <c:pt idx="79">
                  <c:v>2531.2600000000002</c:v>
                </c:pt>
                <c:pt idx="80">
                  <c:v>2575.73</c:v>
                </c:pt>
                <c:pt idx="81">
                  <c:v>2613.27</c:v>
                </c:pt>
                <c:pt idx="82">
                  <c:v>2555.5100000000002</c:v>
                </c:pt>
                <c:pt idx="83">
                  <c:v>2604.0100000000002</c:v>
                </c:pt>
                <c:pt idx="84">
                  <c:v>2487.37</c:v>
                </c:pt>
                <c:pt idx="85">
                  <c:v>2552.8000000000002</c:v>
                </c:pt>
                <c:pt idx="86">
                  <c:v>2534.63</c:v>
                </c:pt>
                <c:pt idx="87">
                  <c:v>2583.39</c:v>
                </c:pt>
                <c:pt idx="88">
                  <c:v>2578.58</c:v>
                </c:pt>
                <c:pt idx="89">
                  <c:v>2557.71</c:v>
                </c:pt>
                <c:pt idx="90">
                  <c:v>2523.91</c:v>
                </c:pt>
                <c:pt idx="91">
                  <c:v>2561.35</c:v>
                </c:pt>
                <c:pt idx="92">
                  <c:v>2569.09</c:v>
                </c:pt>
                <c:pt idx="93">
                  <c:v>2540.8200000000002</c:v>
                </c:pt>
                <c:pt idx="94">
                  <c:v>2543.6999999999998</c:v>
                </c:pt>
                <c:pt idx="95">
                  <c:v>2565.0300000000002</c:v>
                </c:pt>
                <c:pt idx="96">
                  <c:v>2556.61</c:v>
                </c:pt>
                <c:pt idx="97">
                  <c:v>2530.85</c:v>
                </c:pt>
                <c:pt idx="98">
                  <c:v>2518.25</c:v>
                </c:pt>
                <c:pt idx="99">
                  <c:v>2533.91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6-407D-8E3D-2271C3B8E68F}"/>
            </c:ext>
          </c:extLst>
        </c:ser>
        <c:ser>
          <c:idx val="3"/>
          <c:order val="3"/>
          <c:tx>
            <c:strRef>
              <c:f>summary!$O$1</c:f>
              <c:strCache>
                <c:ptCount val="1"/>
                <c:pt idx="0">
                  <c:v>dio-random-read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summary!$O$2:$O$101</c:f>
              <c:numCache>
                <c:formatCode>General</c:formatCode>
                <c:ptCount val="100"/>
                <c:pt idx="0">
                  <c:v>2411.98</c:v>
                </c:pt>
                <c:pt idx="1">
                  <c:v>2409.65</c:v>
                </c:pt>
                <c:pt idx="2">
                  <c:v>2371.94</c:v>
                </c:pt>
                <c:pt idx="3">
                  <c:v>2432.79</c:v>
                </c:pt>
                <c:pt idx="4">
                  <c:v>2453.73</c:v>
                </c:pt>
                <c:pt idx="5">
                  <c:v>2451.5700000000002</c:v>
                </c:pt>
                <c:pt idx="6">
                  <c:v>2456.17</c:v>
                </c:pt>
                <c:pt idx="7">
                  <c:v>2456.34</c:v>
                </c:pt>
                <c:pt idx="8">
                  <c:v>2466.9499999999998</c:v>
                </c:pt>
                <c:pt idx="9">
                  <c:v>2453.77</c:v>
                </c:pt>
                <c:pt idx="10">
                  <c:v>2458.16</c:v>
                </c:pt>
                <c:pt idx="11">
                  <c:v>2461.17</c:v>
                </c:pt>
                <c:pt idx="12">
                  <c:v>2449.5500000000002</c:v>
                </c:pt>
                <c:pt idx="13">
                  <c:v>2424.5500000000002</c:v>
                </c:pt>
                <c:pt idx="14">
                  <c:v>2435.1</c:v>
                </c:pt>
                <c:pt idx="15">
                  <c:v>2457.86</c:v>
                </c:pt>
                <c:pt idx="16">
                  <c:v>2442.9</c:v>
                </c:pt>
                <c:pt idx="17">
                  <c:v>2461.56</c:v>
                </c:pt>
                <c:pt idx="18">
                  <c:v>2396.89</c:v>
                </c:pt>
                <c:pt idx="19">
                  <c:v>2455.34</c:v>
                </c:pt>
                <c:pt idx="20">
                  <c:v>2454.56</c:v>
                </c:pt>
                <c:pt idx="21">
                  <c:v>2449.7600000000002</c:v>
                </c:pt>
                <c:pt idx="22">
                  <c:v>2437.39</c:v>
                </c:pt>
                <c:pt idx="23">
                  <c:v>2447.2800000000002</c:v>
                </c:pt>
                <c:pt idx="24">
                  <c:v>2382.7600000000002</c:v>
                </c:pt>
                <c:pt idx="25">
                  <c:v>2451.34</c:v>
                </c:pt>
                <c:pt idx="26">
                  <c:v>2461.65</c:v>
                </c:pt>
                <c:pt idx="27">
                  <c:v>2433.7199999999998</c:v>
                </c:pt>
                <c:pt idx="28">
                  <c:v>2459.33</c:v>
                </c:pt>
                <c:pt idx="29">
                  <c:v>2451.1999999999998</c:v>
                </c:pt>
                <c:pt idx="30">
                  <c:v>2438.67</c:v>
                </c:pt>
                <c:pt idx="31">
                  <c:v>2423.23</c:v>
                </c:pt>
                <c:pt idx="32">
                  <c:v>2463.61</c:v>
                </c:pt>
                <c:pt idx="33">
                  <c:v>2458.3000000000002</c:v>
                </c:pt>
                <c:pt idx="34">
                  <c:v>2448.64</c:v>
                </c:pt>
                <c:pt idx="35">
                  <c:v>2471.7800000000002</c:v>
                </c:pt>
                <c:pt idx="36">
                  <c:v>2447.98</c:v>
                </c:pt>
                <c:pt idx="37">
                  <c:v>2444.7800000000002</c:v>
                </c:pt>
                <c:pt idx="38">
                  <c:v>2453.16</c:v>
                </c:pt>
                <c:pt idx="39">
                  <c:v>2452.94</c:v>
                </c:pt>
                <c:pt idx="40">
                  <c:v>2460.39</c:v>
                </c:pt>
                <c:pt idx="41">
                  <c:v>2461.38</c:v>
                </c:pt>
                <c:pt idx="42">
                  <c:v>2455.92</c:v>
                </c:pt>
                <c:pt idx="43">
                  <c:v>2443.0500000000002</c:v>
                </c:pt>
                <c:pt idx="44">
                  <c:v>2455.35</c:v>
                </c:pt>
                <c:pt idx="45">
                  <c:v>2433.46</c:v>
                </c:pt>
                <c:pt idx="46">
                  <c:v>2438.87</c:v>
                </c:pt>
                <c:pt idx="47">
                  <c:v>2452.34</c:v>
                </c:pt>
                <c:pt idx="48">
                  <c:v>2446.38</c:v>
                </c:pt>
                <c:pt idx="49">
                  <c:v>2434.65</c:v>
                </c:pt>
                <c:pt idx="50">
                  <c:v>2380.54</c:v>
                </c:pt>
                <c:pt idx="51">
                  <c:v>2456.71</c:v>
                </c:pt>
                <c:pt idx="52">
                  <c:v>2456.0100000000002</c:v>
                </c:pt>
                <c:pt idx="53">
                  <c:v>2447.41</c:v>
                </c:pt>
                <c:pt idx="54">
                  <c:v>2446.5700000000002</c:v>
                </c:pt>
                <c:pt idx="55">
                  <c:v>2444.69</c:v>
                </c:pt>
                <c:pt idx="56">
                  <c:v>2460.9899999999998</c:v>
                </c:pt>
                <c:pt idx="57">
                  <c:v>2449.98</c:v>
                </c:pt>
                <c:pt idx="58">
                  <c:v>2400.41</c:v>
                </c:pt>
                <c:pt idx="59">
                  <c:v>2462</c:v>
                </c:pt>
                <c:pt idx="60">
                  <c:v>2456.4299999999998</c:v>
                </c:pt>
                <c:pt idx="61">
                  <c:v>2446.9499999999998</c:v>
                </c:pt>
                <c:pt idx="62">
                  <c:v>2465.3200000000002</c:v>
                </c:pt>
                <c:pt idx="63">
                  <c:v>2451.37</c:v>
                </c:pt>
                <c:pt idx="64">
                  <c:v>2453.09</c:v>
                </c:pt>
                <c:pt idx="65">
                  <c:v>2402.92</c:v>
                </c:pt>
                <c:pt idx="66">
                  <c:v>2411.23</c:v>
                </c:pt>
                <c:pt idx="67">
                  <c:v>2452.63</c:v>
                </c:pt>
                <c:pt idx="68">
                  <c:v>2458.5100000000002</c:v>
                </c:pt>
                <c:pt idx="69">
                  <c:v>2399.75</c:v>
                </c:pt>
                <c:pt idx="70">
                  <c:v>2454.7199999999998</c:v>
                </c:pt>
                <c:pt idx="71">
                  <c:v>2460.88</c:v>
                </c:pt>
                <c:pt idx="72">
                  <c:v>2457.87</c:v>
                </c:pt>
                <c:pt idx="73">
                  <c:v>2451.1799999999998</c:v>
                </c:pt>
                <c:pt idx="74">
                  <c:v>2452.31</c:v>
                </c:pt>
                <c:pt idx="75">
                  <c:v>2412.0500000000002</c:v>
                </c:pt>
                <c:pt idx="76">
                  <c:v>2446.44</c:v>
                </c:pt>
                <c:pt idx="77">
                  <c:v>2437.09</c:v>
                </c:pt>
                <c:pt idx="78">
                  <c:v>2440.31</c:v>
                </c:pt>
                <c:pt idx="79">
                  <c:v>2461.33</c:v>
                </c:pt>
                <c:pt idx="80">
                  <c:v>2456.83</c:v>
                </c:pt>
                <c:pt idx="81">
                  <c:v>2462.33</c:v>
                </c:pt>
                <c:pt idx="82">
                  <c:v>2439.94</c:v>
                </c:pt>
                <c:pt idx="83">
                  <c:v>2452.4299999999998</c:v>
                </c:pt>
                <c:pt idx="84">
                  <c:v>2460.54</c:v>
                </c:pt>
                <c:pt idx="85">
                  <c:v>2466.4899999999998</c:v>
                </c:pt>
                <c:pt idx="86">
                  <c:v>2422.84</c:v>
                </c:pt>
                <c:pt idx="87">
                  <c:v>2465.23</c:v>
                </c:pt>
                <c:pt idx="88">
                  <c:v>2457.4</c:v>
                </c:pt>
                <c:pt idx="89">
                  <c:v>2453.4899999999998</c:v>
                </c:pt>
                <c:pt idx="90">
                  <c:v>2456.1</c:v>
                </c:pt>
                <c:pt idx="91">
                  <c:v>2449.25</c:v>
                </c:pt>
                <c:pt idx="92">
                  <c:v>2432.69</c:v>
                </c:pt>
                <c:pt idx="93">
                  <c:v>2444.56</c:v>
                </c:pt>
                <c:pt idx="94">
                  <c:v>2434.61</c:v>
                </c:pt>
                <c:pt idx="95">
                  <c:v>2442.58</c:v>
                </c:pt>
                <c:pt idx="96">
                  <c:v>2444.2600000000002</c:v>
                </c:pt>
                <c:pt idx="97">
                  <c:v>2458.06</c:v>
                </c:pt>
                <c:pt idx="98">
                  <c:v>2450.4899999999998</c:v>
                </c:pt>
                <c:pt idx="99">
                  <c:v>2455.4299999999998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6-407D-8E3D-2271C3B8E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7601488"/>
        <c:axId val="927601816"/>
      </c:lineChart>
      <c:catAx>
        <c:axId val="92760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layout>
            <c:manualLayout>
              <c:xMode val="edge"/>
              <c:yMode val="edge"/>
              <c:x val="0.49336219517495505"/>
              <c:y val="0.80461120539461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601816"/>
        <c:crosses val="autoZero"/>
        <c:auto val="1"/>
        <c:lblAlgn val="ctr"/>
        <c:lblOffset val="100"/>
        <c:noMultiLvlLbl val="0"/>
      </c:catAx>
      <c:valAx>
        <c:axId val="927601816"/>
        <c:scaling>
          <c:orientation val="minMax"/>
          <c:max val="3200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60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summary!$Q$1</c:f>
              <c:strCache>
                <c:ptCount val="1"/>
                <c:pt idx="0">
                  <c:v>random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summary!$Q$2:$Q$101</c:f>
              <c:numCache>
                <c:formatCode>General</c:formatCode>
                <c:ptCount val="100"/>
                <c:pt idx="0">
                  <c:v>1965.98</c:v>
                </c:pt>
                <c:pt idx="1">
                  <c:v>1125.6300000000001</c:v>
                </c:pt>
                <c:pt idx="2">
                  <c:v>834.26</c:v>
                </c:pt>
                <c:pt idx="3">
                  <c:v>1067.47</c:v>
                </c:pt>
                <c:pt idx="4">
                  <c:v>1304.26</c:v>
                </c:pt>
                <c:pt idx="5">
                  <c:v>1380.15</c:v>
                </c:pt>
                <c:pt idx="6">
                  <c:v>1296.23</c:v>
                </c:pt>
                <c:pt idx="7">
                  <c:v>1402.22</c:v>
                </c:pt>
                <c:pt idx="8">
                  <c:v>1313.87</c:v>
                </c:pt>
                <c:pt idx="9">
                  <c:v>1085.69</c:v>
                </c:pt>
                <c:pt idx="10">
                  <c:v>1219.19</c:v>
                </c:pt>
                <c:pt idx="11">
                  <c:v>1101.05</c:v>
                </c:pt>
                <c:pt idx="12">
                  <c:v>1591.6</c:v>
                </c:pt>
                <c:pt idx="13">
                  <c:v>1029.92</c:v>
                </c:pt>
                <c:pt idx="14">
                  <c:v>1053.24</c:v>
                </c:pt>
                <c:pt idx="15">
                  <c:v>1086.02</c:v>
                </c:pt>
                <c:pt idx="16">
                  <c:v>1335.86</c:v>
                </c:pt>
                <c:pt idx="17">
                  <c:v>1254.43</c:v>
                </c:pt>
                <c:pt idx="18">
                  <c:v>1204.6099999999999</c:v>
                </c:pt>
                <c:pt idx="19">
                  <c:v>1254.7</c:v>
                </c:pt>
                <c:pt idx="20">
                  <c:v>1374.17</c:v>
                </c:pt>
                <c:pt idx="21">
                  <c:v>1880.11</c:v>
                </c:pt>
                <c:pt idx="22">
                  <c:v>1320.24</c:v>
                </c:pt>
                <c:pt idx="23">
                  <c:v>1176.0899999999999</c:v>
                </c:pt>
                <c:pt idx="24">
                  <c:v>1176.6600000000001</c:v>
                </c:pt>
                <c:pt idx="25">
                  <c:v>1235.24</c:v>
                </c:pt>
                <c:pt idx="26">
                  <c:v>1202.48</c:v>
                </c:pt>
                <c:pt idx="27">
                  <c:v>1244.44</c:v>
                </c:pt>
                <c:pt idx="28">
                  <c:v>1320.01</c:v>
                </c:pt>
                <c:pt idx="29">
                  <c:v>1376.3</c:v>
                </c:pt>
                <c:pt idx="30">
                  <c:v>1431.01</c:v>
                </c:pt>
                <c:pt idx="31">
                  <c:v>1219.0899999999999</c:v>
                </c:pt>
                <c:pt idx="32">
                  <c:v>1339.83</c:v>
                </c:pt>
                <c:pt idx="33">
                  <c:v>1915.89</c:v>
                </c:pt>
                <c:pt idx="34">
                  <c:v>1166.03</c:v>
                </c:pt>
                <c:pt idx="35">
                  <c:v>1296.56</c:v>
                </c:pt>
                <c:pt idx="36">
                  <c:v>1342.54</c:v>
                </c:pt>
                <c:pt idx="37">
                  <c:v>1344.11</c:v>
                </c:pt>
                <c:pt idx="38">
                  <c:v>1292.1500000000001</c:v>
                </c:pt>
                <c:pt idx="39">
                  <c:v>945.37</c:v>
                </c:pt>
                <c:pt idx="40">
                  <c:v>1256.98</c:v>
                </c:pt>
                <c:pt idx="41">
                  <c:v>1275.2</c:v>
                </c:pt>
                <c:pt idx="42">
                  <c:v>1209.9100000000001</c:v>
                </c:pt>
                <c:pt idx="43">
                  <c:v>1927.08</c:v>
                </c:pt>
                <c:pt idx="44">
                  <c:v>1293.5899999999999</c:v>
                </c:pt>
                <c:pt idx="45">
                  <c:v>1140.19</c:v>
                </c:pt>
                <c:pt idx="46">
                  <c:v>1915.23</c:v>
                </c:pt>
                <c:pt idx="47">
                  <c:v>1712.14</c:v>
                </c:pt>
                <c:pt idx="48">
                  <c:v>1215.93</c:v>
                </c:pt>
                <c:pt idx="49">
                  <c:v>1252.3900000000001</c:v>
                </c:pt>
                <c:pt idx="50">
                  <c:v>1371.78</c:v>
                </c:pt>
                <c:pt idx="51">
                  <c:v>1795.55</c:v>
                </c:pt>
                <c:pt idx="52">
                  <c:v>1262.2</c:v>
                </c:pt>
                <c:pt idx="53">
                  <c:v>1271.78</c:v>
                </c:pt>
                <c:pt idx="54">
                  <c:v>1583.48</c:v>
                </c:pt>
                <c:pt idx="55">
                  <c:v>1018.67</c:v>
                </c:pt>
                <c:pt idx="56">
                  <c:v>1318</c:v>
                </c:pt>
                <c:pt idx="57">
                  <c:v>1273.76</c:v>
                </c:pt>
                <c:pt idx="58">
                  <c:v>915.45</c:v>
                </c:pt>
                <c:pt idx="59">
                  <c:v>1830.23</c:v>
                </c:pt>
                <c:pt idx="60">
                  <c:v>1087.29</c:v>
                </c:pt>
                <c:pt idx="61">
                  <c:v>1272.68</c:v>
                </c:pt>
                <c:pt idx="62">
                  <c:v>1305.7</c:v>
                </c:pt>
                <c:pt idx="63">
                  <c:v>1234.8699999999999</c:v>
                </c:pt>
                <c:pt idx="64">
                  <c:v>1258.96</c:v>
                </c:pt>
                <c:pt idx="65">
                  <c:v>1467.07</c:v>
                </c:pt>
                <c:pt idx="66">
                  <c:v>754.79</c:v>
                </c:pt>
                <c:pt idx="67">
                  <c:v>1347.47</c:v>
                </c:pt>
                <c:pt idx="68">
                  <c:v>1301.55</c:v>
                </c:pt>
                <c:pt idx="69">
                  <c:v>1052.45</c:v>
                </c:pt>
                <c:pt idx="70">
                  <c:v>1117.3699999999999</c:v>
                </c:pt>
                <c:pt idx="71">
                  <c:v>1091.33</c:v>
                </c:pt>
                <c:pt idx="72">
                  <c:v>1276.55</c:v>
                </c:pt>
                <c:pt idx="73">
                  <c:v>1270.93</c:v>
                </c:pt>
                <c:pt idx="74">
                  <c:v>1278.6600000000001</c:v>
                </c:pt>
                <c:pt idx="75">
                  <c:v>1204.51</c:v>
                </c:pt>
                <c:pt idx="76">
                  <c:v>1256.08</c:v>
                </c:pt>
                <c:pt idx="77">
                  <c:v>667.56</c:v>
                </c:pt>
                <c:pt idx="78">
                  <c:v>1386.35</c:v>
                </c:pt>
                <c:pt idx="79">
                  <c:v>1251.3499999999999</c:v>
                </c:pt>
                <c:pt idx="80">
                  <c:v>1306.92</c:v>
                </c:pt>
                <c:pt idx="81">
                  <c:v>1548.42</c:v>
                </c:pt>
                <c:pt idx="82">
                  <c:v>1318.44</c:v>
                </c:pt>
                <c:pt idx="83">
                  <c:v>888.63</c:v>
                </c:pt>
                <c:pt idx="84">
                  <c:v>658.53</c:v>
                </c:pt>
                <c:pt idx="85">
                  <c:v>1282.68</c:v>
                </c:pt>
                <c:pt idx="86">
                  <c:v>1363.16</c:v>
                </c:pt>
                <c:pt idx="87">
                  <c:v>1880.67</c:v>
                </c:pt>
                <c:pt idx="88">
                  <c:v>1293.1099999999999</c:v>
                </c:pt>
                <c:pt idx="89">
                  <c:v>1100.1500000000001</c:v>
                </c:pt>
                <c:pt idx="90">
                  <c:v>1201.8</c:v>
                </c:pt>
                <c:pt idx="91">
                  <c:v>1398.59</c:v>
                </c:pt>
                <c:pt idx="92">
                  <c:v>1333.06</c:v>
                </c:pt>
                <c:pt idx="93">
                  <c:v>1973.37</c:v>
                </c:pt>
                <c:pt idx="94">
                  <c:v>1901.47</c:v>
                </c:pt>
                <c:pt idx="95">
                  <c:v>1915.18</c:v>
                </c:pt>
                <c:pt idx="96">
                  <c:v>1744.99</c:v>
                </c:pt>
                <c:pt idx="97">
                  <c:v>1270.9000000000001</c:v>
                </c:pt>
                <c:pt idx="98">
                  <c:v>956.92</c:v>
                </c:pt>
                <c:pt idx="99">
                  <c:v>1396.33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6B-4D91-94DA-7469CD0D2605}"/>
            </c:ext>
          </c:extLst>
        </c:ser>
        <c:ser>
          <c:idx val="1"/>
          <c:order val="1"/>
          <c:tx>
            <c:strRef>
              <c:f>summary!$R$1</c:f>
              <c:strCache>
                <c:ptCount val="1"/>
                <c:pt idx="0">
                  <c:v>BO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summary!$R$2:$R$101</c:f>
              <c:numCache>
                <c:formatCode>General</c:formatCode>
                <c:ptCount val="100"/>
                <c:pt idx="0">
                  <c:v>705.99</c:v>
                </c:pt>
                <c:pt idx="1">
                  <c:v>1132.26</c:v>
                </c:pt>
                <c:pt idx="2">
                  <c:v>976.38</c:v>
                </c:pt>
                <c:pt idx="3">
                  <c:v>1140.43</c:v>
                </c:pt>
                <c:pt idx="4">
                  <c:v>1147.55</c:v>
                </c:pt>
                <c:pt idx="5">
                  <c:v>901.73</c:v>
                </c:pt>
                <c:pt idx="6">
                  <c:v>904.27</c:v>
                </c:pt>
                <c:pt idx="7">
                  <c:v>988.61</c:v>
                </c:pt>
                <c:pt idx="8">
                  <c:v>1242.78</c:v>
                </c:pt>
                <c:pt idx="9">
                  <c:v>972.75</c:v>
                </c:pt>
                <c:pt idx="10">
                  <c:v>1136.2</c:v>
                </c:pt>
                <c:pt idx="11">
                  <c:v>892.16</c:v>
                </c:pt>
                <c:pt idx="12">
                  <c:v>1159.6300000000001</c:v>
                </c:pt>
                <c:pt idx="13">
                  <c:v>1107.22</c:v>
                </c:pt>
                <c:pt idx="14">
                  <c:v>1028.8699999999999</c:v>
                </c:pt>
                <c:pt idx="15">
                  <c:v>1016.47</c:v>
                </c:pt>
                <c:pt idx="16">
                  <c:v>1394.1</c:v>
                </c:pt>
                <c:pt idx="17">
                  <c:v>1391.82</c:v>
                </c:pt>
                <c:pt idx="18">
                  <c:v>1382.69</c:v>
                </c:pt>
                <c:pt idx="19">
                  <c:v>1403.76</c:v>
                </c:pt>
                <c:pt idx="20">
                  <c:v>1357.89</c:v>
                </c:pt>
                <c:pt idx="21">
                  <c:v>1373.34</c:v>
                </c:pt>
                <c:pt idx="22">
                  <c:v>1341.28</c:v>
                </c:pt>
                <c:pt idx="23">
                  <c:v>1362.53</c:v>
                </c:pt>
                <c:pt idx="24">
                  <c:v>1425.12</c:v>
                </c:pt>
                <c:pt idx="25">
                  <c:v>1386.21</c:v>
                </c:pt>
                <c:pt idx="26">
                  <c:v>1311.31</c:v>
                </c:pt>
                <c:pt idx="27">
                  <c:v>1451.17</c:v>
                </c:pt>
                <c:pt idx="28">
                  <c:v>1330.07</c:v>
                </c:pt>
                <c:pt idx="29">
                  <c:v>1547.42</c:v>
                </c:pt>
                <c:pt idx="30">
                  <c:v>1633.07</c:v>
                </c:pt>
                <c:pt idx="31">
                  <c:v>1660.18</c:v>
                </c:pt>
                <c:pt idx="32">
                  <c:v>1600.8</c:v>
                </c:pt>
                <c:pt idx="33">
                  <c:v>1775.28</c:v>
                </c:pt>
                <c:pt idx="34">
                  <c:v>1788.4</c:v>
                </c:pt>
                <c:pt idx="35">
                  <c:v>1866.82</c:v>
                </c:pt>
                <c:pt idx="36">
                  <c:v>1827.16</c:v>
                </c:pt>
                <c:pt idx="37">
                  <c:v>1837.47</c:v>
                </c:pt>
                <c:pt idx="38">
                  <c:v>1884.34</c:v>
                </c:pt>
                <c:pt idx="39">
                  <c:v>1872.67</c:v>
                </c:pt>
                <c:pt idx="40">
                  <c:v>1856.14</c:v>
                </c:pt>
                <c:pt idx="41">
                  <c:v>1825.54</c:v>
                </c:pt>
                <c:pt idx="42">
                  <c:v>1864.26</c:v>
                </c:pt>
                <c:pt idx="43">
                  <c:v>1798.06</c:v>
                </c:pt>
                <c:pt idx="44">
                  <c:v>1834.77</c:v>
                </c:pt>
                <c:pt idx="45">
                  <c:v>1803.06</c:v>
                </c:pt>
                <c:pt idx="46">
                  <c:v>1843.57</c:v>
                </c:pt>
                <c:pt idx="47">
                  <c:v>1903.33</c:v>
                </c:pt>
                <c:pt idx="48">
                  <c:v>1983.57</c:v>
                </c:pt>
                <c:pt idx="49">
                  <c:v>1925.15</c:v>
                </c:pt>
                <c:pt idx="50">
                  <c:v>1923.31</c:v>
                </c:pt>
                <c:pt idx="51">
                  <c:v>1954.63</c:v>
                </c:pt>
                <c:pt idx="52">
                  <c:v>1965.68</c:v>
                </c:pt>
                <c:pt idx="53">
                  <c:v>1953.9</c:v>
                </c:pt>
                <c:pt idx="54">
                  <c:v>1990.16</c:v>
                </c:pt>
                <c:pt idx="55">
                  <c:v>1945.73</c:v>
                </c:pt>
                <c:pt idx="56">
                  <c:v>1944.02</c:v>
                </c:pt>
                <c:pt idx="57">
                  <c:v>1922.84</c:v>
                </c:pt>
                <c:pt idx="58">
                  <c:v>1925.84</c:v>
                </c:pt>
                <c:pt idx="59">
                  <c:v>1939.52</c:v>
                </c:pt>
                <c:pt idx="60">
                  <c:v>1962.65</c:v>
                </c:pt>
                <c:pt idx="61">
                  <c:v>1965.86</c:v>
                </c:pt>
                <c:pt idx="62">
                  <c:v>1919.99</c:v>
                </c:pt>
                <c:pt idx="63">
                  <c:v>1984.2</c:v>
                </c:pt>
                <c:pt idx="64">
                  <c:v>1836.02</c:v>
                </c:pt>
                <c:pt idx="65">
                  <c:v>1974.04</c:v>
                </c:pt>
                <c:pt idx="66">
                  <c:v>1934.81</c:v>
                </c:pt>
                <c:pt idx="67">
                  <c:v>1951.98</c:v>
                </c:pt>
                <c:pt idx="68">
                  <c:v>1943.56</c:v>
                </c:pt>
                <c:pt idx="69">
                  <c:v>1940.81</c:v>
                </c:pt>
                <c:pt idx="70">
                  <c:v>1929.77</c:v>
                </c:pt>
                <c:pt idx="71">
                  <c:v>1935.97</c:v>
                </c:pt>
                <c:pt idx="72">
                  <c:v>1948.78</c:v>
                </c:pt>
                <c:pt idx="73">
                  <c:v>1987.64</c:v>
                </c:pt>
                <c:pt idx="74">
                  <c:v>1926.94</c:v>
                </c:pt>
                <c:pt idx="75">
                  <c:v>1931.57</c:v>
                </c:pt>
                <c:pt idx="76">
                  <c:v>1998.99</c:v>
                </c:pt>
                <c:pt idx="77">
                  <c:v>2002.2</c:v>
                </c:pt>
                <c:pt idx="78">
                  <c:v>1960.98</c:v>
                </c:pt>
                <c:pt idx="79">
                  <c:v>1916.66</c:v>
                </c:pt>
                <c:pt idx="80">
                  <c:v>1961.5</c:v>
                </c:pt>
                <c:pt idx="81">
                  <c:v>1915.81</c:v>
                </c:pt>
                <c:pt idx="82">
                  <c:v>1962.04</c:v>
                </c:pt>
                <c:pt idx="83">
                  <c:v>1919.45</c:v>
                </c:pt>
                <c:pt idx="84">
                  <c:v>2020.09</c:v>
                </c:pt>
                <c:pt idx="85">
                  <c:v>1917.95</c:v>
                </c:pt>
                <c:pt idx="86">
                  <c:v>1976.51</c:v>
                </c:pt>
                <c:pt idx="87">
                  <c:v>2006.14</c:v>
                </c:pt>
                <c:pt idx="88">
                  <c:v>2003.95</c:v>
                </c:pt>
                <c:pt idx="89">
                  <c:v>2023.32</c:v>
                </c:pt>
                <c:pt idx="90">
                  <c:v>1909.51</c:v>
                </c:pt>
                <c:pt idx="91">
                  <c:v>1975.96</c:v>
                </c:pt>
                <c:pt idx="92">
                  <c:v>2058.41</c:v>
                </c:pt>
                <c:pt idx="93">
                  <c:v>1370.57</c:v>
                </c:pt>
                <c:pt idx="94">
                  <c:v>1984.98</c:v>
                </c:pt>
                <c:pt idx="95">
                  <c:v>1997.91</c:v>
                </c:pt>
                <c:pt idx="96">
                  <c:v>2050.15</c:v>
                </c:pt>
                <c:pt idx="97">
                  <c:v>2004.52</c:v>
                </c:pt>
                <c:pt idx="98">
                  <c:v>1994.98</c:v>
                </c:pt>
                <c:pt idx="99">
                  <c:v>1979.29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6B-4D91-94DA-7469CD0D2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7398144"/>
        <c:axId val="977399784"/>
      </c:lineChart>
      <c:catAx>
        <c:axId val="97739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399784"/>
        <c:crosses val="autoZero"/>
        <c:auto val="1"/>
        <c:lblAlgn val="ctr"/>
        <c:lblOffset val="100"/>
        <c:noMultiLvlLbl val="0"/>
      </c:catAx>
      <c:valAx>
        <c:axId val="977399784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Throughput(MB/s)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39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96888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1" y="0"/>
            <a:ext cx="2982913" cy="496888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E151EBF5-EBAF-4896-8C72-26D06419179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67264"/>
            <a:ext cx="5505450" cy="3900487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9113"/>
            <a:ext cx="2982913" cy="496887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1" y="9409113"/>
            <a:ext cx="2982913" cy="496887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9ADF5789-9BE7-439C-B396-DBF2D7B29B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0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4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0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numaMemoryInterleave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yes|no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4k ~ 1024k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nsdMaxWorkerThreads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512 ~ 8192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nsdRAIDSmallThreadRatio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20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nsdRAIDThreadsPerQueue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128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nsdRAIDFastWriteFSDataLimit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nsdRAIDFastWriteFSMetadataLimit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nsdRAIDFlusherFWLogHighWatermarkMB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 ~ 65536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nsdRAIDFlusherFWLogLimitMB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262144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nsdRAIDFlusherThreadsLowWatermark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nsdRAIDFlusherThreadsHighWatermark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nsdRAIDBlockDeviceMaxSectorsKB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64|128|256|512|1024|2048|4096|8192|16384    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nsdRAIDBlockDeviceNrRequests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32|64|128|256|512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nsdRAIDBlockDeviceQueueDepth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16|32|64|128|256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nsdMultiQueue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32K ~ 8192k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maxMBpS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1024~16000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nspdQueues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1024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nsdRAIDTracks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64k 96k 128k 160k 192k 224k 256k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nsdRAIDBufferPoolSizePct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50~90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0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numaMemoryInterleave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yes|no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4k ~ 1024k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nsdMaxWorkerThreads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512 ~ 8192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nsdRAIDSmallThreadRatio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20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nsdRAIDThreadsPerQueue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128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nsdRAIDFastWriteFSDataLimit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nsdRAIDFastWriteFSMetadataLimit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nsdRAIDFlusherFWLogHighWatermarkMB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 ~ 65536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nsdRAIDFlusherFWLogLimitMB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262144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nsdRAIDFlusherThreadsLowWatermark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nsdRAIDFlusherThreadsHighWatermark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nsdRAIDBlockDeviceMaxSectorsKB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64|128|256|512|1024|2048|4096|8192|16384    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nsdRAIDBlockDeviceNrRequests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32|64|128|256|512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nsdRAIDBlockDeviceQueueDepth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16|32|64|128|256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nsdMultiQueue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32K ~ 8192k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maxMBpS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1024~16000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nspdQueues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1024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nsdRAIDTracks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64k 96k 128k 160k 192k 224k 256k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nsdRAIDBufferPoolSizePct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50~90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2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18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0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8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5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1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16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94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9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29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3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7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6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6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2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0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① ② ③ ④ ⑤ ⑥ ⑦ ⑧ ⑨ ⑩ ⑪ ⑫ ⑬ ⑭ ⑮ ⑯ ⑰ ⑱ ⑲ ⑳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9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numaMemoryInterleave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yes|no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4k ~ 1024k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nsdMaxWorkerThreads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512 ~ 8192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nsdRAIDSmallThreadRatio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20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nsdRAIDThreadsPerQueue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128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nsdRAIDFastWriteFSDataLimit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nsdRAIDFastWriteFSMetadataLimit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~ (8192*1024)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nsdRAIDFlusherBuffersLimitPct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nsdRAIDFlusherTracksLowWatermarkPct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nsdRAIDFlusherTracksLimitPct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90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nsdRAIDFlusherFWLogHighWatermarkMB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 ~ 65536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nsdRAIDFlusherFWLogLimitMB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262144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nsdRAIDFlusherThreadsLowWatermark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nsdRAIDFlusherThreadsHighWatermark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nsdRAIDBlockDeviceMaxSectorsKB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64|128|256|512|1024|2048|4096|8192|16384    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nsdRAIDBlockDeviceNrRequests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32|64|128|256|512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nsdRAIDBlockDeviceQueueDepth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16|32|64|128|256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nsdMultiQueue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~ 512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scatterBufferSize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32K ~ 8192k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maxMBpS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1024~16000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nspdQueues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~ 1024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nsdRAIDTracks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64k 96k 128k 160k 192k 224k 256k</a:t>
            </a:r>
          </a:p>
          <a:p>
            <a:pPr>
              <a:spcBef>
                <a:spcPts val="0"/>
              </a:spcBef>
            </a:pP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nsdRAIDBufferPoolSizePct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50~90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F5789-9BE7-439C-B396-DBF2D7B29B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" descr="IVT_PPT_Cov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35" y="1693863"/>
            <a:ext cx="769026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2199" y="1417640"/>
            <a:ext cx="11073220" cy="2011363"/>
          </a:xfrm>
        </p:spPr>
        <p:txBody>
          <a:bodyPr anchor="b"/>
          <a:lstStyle>
            <a:lvl1pPr>
              <a:defRPr sz="3500">
                <a:solidFill>
                  <a:srgbClr val="83D1F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2201" y="4760450"/>
            <a:ext cx="10268719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84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BM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334963"/>
            <a:ext cx="825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736601" y="712788"/>
            <a:ext cx="107505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29" tIns="45714" rIns="91429" bIns="45714"/>
          <a:lstStyle/>
          <a:p>
            <a:pPr algn="ctr" eaLnBrk="1" hangingPunct="1">
              <a:buFont typeface="Arial" charset="0"/>
              <a:buNone/>
            </a:pPr>
            <a:endParaRPr lang="en-US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0989"/>
            <a:ext cx="164888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/>
          <p:nvPr userDrawn="1"/>
        </p:nvSpPr>
        <p:spPr>
          <a:xfrm>
            <a:off x="10181167" y="6610351"/>
            <a:ext cx="2588684" cy="200025"/>
          </a:xfrm>
          <a:prstGeom prst="rect">
            <a:avLst/>
          </a:prstGeom>
          <a:noFill/>
        </p:spPr>
        <p:txBody>
          <a:bodyPr lIns="91429" tIns="45714" rIns="91429" bIns="45714">
            <a:spAutoFit/>
          </a:bodyPr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algn="ctr" defTabSz="914284" eaLnBrk="1" hangingPunct="1">
              <a:defRPr/>
            </a:pPr>
            <a:r>
              <a:rPr lang="en-US" sz="700" b="1">
                <a:solidFill>
                  <a:srgbClr val="7F7F7F"/>
                </a:solidFill>
                <a:latin typeface="Arial" charset="0"/>
              </a:rPr>
              <a:t>  </a:t>
            </a:r>
          </a:p>
        </p:txBody>
      </p:sp>
      <p:sp>
        <p:nvSpPr>
          <p:cNvPr id="8" name="Rectangle 5"/>
          <p:cNvSpPr txBox="1">
            <a:spLocks noGrp="1" noChangeArrowheads="1"/>
          </p:cNvSpPr>
          <p:nvPr userDrawn="1"/>
        </p:nvSpPr>
        <p:spPr bwMode="auto">
          <a:xfrm>
            <a:off x="10267952" y="6637338"/>
            <a:ext cx="1924049" cy="188912"/>
          </a:xfrm>
          <a:prstGeom prst="rect">
            <a:avLst/>
          </a:prstGeom>
          <a:noFill/>
          <a:ln>
            <a:miter lim="800000"/>
            <a:headEnd/>
            <a:tailEnd/>
          </a:ln>
          <a:extLst/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defTabSz="914284" eaLnBrk="1" hangingPunct="1">
              <a:defRPr/>
            </a:pPr>
            <a:r>
              <a:rPr lang="en-US" sz="700">
                <a:latin typeface="Arial" charset="0"/>
              </a:rPr>
              <a:t>© 2014 IBM Corporation</a:t>
            </a:r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1" y="6618289"/>
            <a:ext cx="47836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algn="r" defTabSz="914284" eaLnBrk="1" hangingPunct="1">
              <a:defRPr/>
            </a:pPr>
            <a:fld id="{AB3FDD59-7922-F749-9578-6DEA1F3444E0}" type="slidenum">
              <a:rPr lang="en-US" sz="700"/>
              <a:pPr algn="r" defTabSz="914284" eaLnBrk="1" hangingPunct="1">
                <a:defRPr/>
              </a:pPr>
              <a:t>‹#›</a:t>
            </a:fld>
            <a:endParaRPr lang="en-US" sz="70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2370" y="1822454"/>
            <a:ext cx="1072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2pPr>
              <a:defRPr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2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IBM Confidentail until Announced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EF9DE-4E84-5045-A10D-8B24B136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0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2370" y="906464"/>
            <a:ext cx="10725151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2370" y="1822454"/>
            <a:ext cx="1072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360627">
              <a:defRPr>
                <a:latin typeface="Arial" charset="0"/>
              </a:defRPr>
            </a:lvl1pPr>
          </a:lstStyle>
          <a:p>
            <a:pPr>
              <a:defRPr/>
            </a:pPr>
            <a:fld id="{18A93F3A-C166-BA4A-AAC4-3C907A837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defTabSz="1360627">
              <a:defRPr>
                <a:ea typeface="MS PGothic" charset="0"/>
              </a:defRPr>
            </a:lvl1pPr>
          </a:lstStyle>
          <a:p>
            <a:pPr>
              <a:defRPr/>
            </a:pPr>
            <a:r>
              <a:rPr lang="en-US"/>
              <a:t>IBM Confidentail until Announced</a:t>
            </a:r>
          </a:p>
        </p:txBody>
      </p:sp>
    </p:spTree>
    <p:extLst>
      <p:ext uri="{BB962C8B-B14F-4D97-AF65-F5344CB8AC3E}">
        <p14:creationId xmlns:p14="http://schemas.microsoft.com/office/powerpoint/2010/main" val="175771934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360627">
              <a:defRPr>
                <a:latin typeface="Arial" charset="0"/>
              </a:defRPr>
            </a:lvl1pPr>
          </a:lstStyle>
          <a:p>
            <a:pPr>
              <a:defRPr/>
            </a:pPr>
            <a:fld id="{0CAD8BFD-A1AB-C84F-845B-D2D83F899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defTabSz="1360627">
              <a:defRPr>
                <a:ea typeface="MS PGothic" charset="0"/>
              </a:defRPr>
            </a:lvl1pPr>
          </a:lstStyle>
          <a:p>
            <a:pPr>
              <a:defRPr/>
            </a:pPr>
            <a:r>
              <a:rPr lang="en-US"/>
              <a:t>IBM Confidentail until Announced</a:t>
            </a:r>
          </a:p>
        </p:txBody>
      </p:sp>
    </p:spTree>
    <p:extLst>
      <p:ext uri="{BB962C8B-B14F-4D97-AF65-F5344CB8AC3E}">
        <p14:creationId xmlns:p14="http://schemas.microsoft.com/office/powerpoint/2010/main" val="2911014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BM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334963"/>
            <a:ext cx="825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5"/>
          <p:cNvSpPr>
            <a:spLocks noChangeShapeType="1"/>
          </p:cNvSpPr>
          <p:nvPr/>
        </p:nvSpPr>
        <p:spPr bwMode="auto">
          <a:xfrm>
            <a:off x="736601" y="712788"/>
            <a:ext cx="107505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29" tIns="45714" rIns="91429" bIns="45714"/>
          <a:lstStyle/>
          <a:p>
            <a:pPr algn="ctr" eaLnBrk="1" hangingPunct="1">
              <a:buFont typeface="Arial" charset="0"/>
              <a:buNone/>
            </a:pPr>
            <a:endParaRPr lang="en-US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0989"/>
            <a:ext cx="164888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Grp="1" noChangeArrowheads="1"/>
          </p:cNvSpPr>
          <p:nvPr userDrawn="1"/>
        </p:nvSpPr>
        <p:spPr bwMode="auto">
          <a:xfrm>
            <a:off x="10267952" y="6577013"/>
            <a:ext cx="1924049" cy="188912"/>
          </a:xfrm>
          <a:prstGeom prst="rect">
            <a:avLst/>
          </a:prstGeom>
          <a:noFill/>
          <a:ln>
            <a:miter lim="800000"/>
            <a:headEnd/>
            <a:tailEnd/>
          </a:ln>
          <a:extLst/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defTabSz="914284" eaLnBrk="1" hangingPunct="1">
              <a:defRPr/>
            </a:pPr>
            <a:r>
              <a:rPr lang="en-US" sz="700">
                <a:latin typeface="Arial" charset="0"/>
              </a:rPr>
              <a:t>© 2014 IBM Corporation</a:t>
            </a:r>
          </a:p>
        </p:txBody>
      </p:sp>
      <p:sp>
        <p:nvSpPr>
          <p:cNvPr id="6" name="Slide Number Placeholder 3"/>
          <p:cNvSpPr txBox="1">
            <a:spLocks noGrp="1"/>
          </p:cNvSpPr>
          <p:nvPr userDrawn="1"/>
        </p:nvSpPr>
        <p:spPr bwMode="auto">
          <a:xfrm>
            <a:off x="0" y="6586538"/>
            <a:ext cx="577851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algn="r" defTabSz="914284" eaLnBrk="1" hangingPunct="1">
              <a:defRPr/>
            </a:pPr>
            <a:fld id="{2CE54CF0-D234-F44B-AC5B-731A229CD6AF}" type="slidenum">
              <a:rPr lang="en-US" sz="700"/>
              <a:pPr algn="r" defTabSz="914284" eaLnBrk="1" hangingPunct="1">
                <a:defRPr/>
              </a:pPr>
              <a:t>‹#›</a:t>
            </a:fld>
            <a:endParaRPr lang="en-US" sz="7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52467" y="6570663"/>
            <a:ext cx="2844800" cy="201612"/>
          </a:xfrm>
        </p:spPr>
        <p:txBody>
          <a:bodyPr/>
          <a:lstStyle>
            <a:lvl1pPr defTabSz="1360627">
              <a:defRPr>
                <a:latin typeface="Arial" charset="0"/>
              </a:defRPr>
            </a:lvl1pPr>
          </a:lstStyle>
          <a:p>
            <a:pPr>
              <a:defRPr/>
            </a:pPr>
            <a:fld id="{4DC3B8FB-9F24-D944-AAD5-80218ADBF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0718" y="6656388"/>
            <a:ext cx="7395633" cy="201612"/>
          </a:xfrm>
        </p:spPr>
        <p:txBody>
          <a:bodyPr/>
          <a:lstStyle>
            <a:lvl1pPr algn="ctr" defTabSz="1360627">
              <a:defRPr>
                <a:ea typeface="MS PGothic" charset="0"/>
              </a:defRPr>
            </a:lvl1pPr>
          </a:lstStyle>
          <a:p>
            <a:pPr>
              <a:defRPr/>
            </a:pPr>
            <a:r>
              <a:rPr lang="en-US"/>
              <a:t>IBM Confidentail until Announced</a:t>
            </a:r>
          </a:p>
        </p:txBody>
      </p:sp>
    </p:spTree>
    <p:extLst>
      <p:ext uri="{BB962C8B-B14F-4D97-AF65-F5344CB8AC3E}">
        <p14:creationId xmlns:p14="http://schemas.microsoft.com/office/powerpoint/2010/main" val="40895362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2371" y="1819276"/>
            <a:ext cx="10728959" cy="43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230718" y="6497638"/>
            <a:ext cx="7395633" cy="203200"/>
          </a:xfrm>
        </p:spPr>
        <p:txBody>
          <a:bodyPr lIns="91423" tIns="45711" rIns="91423" bIns="45711"/>
          <a:lstStyle>
            <a:lvl1pPr algn="ctr" defTabSz="457118">
              <a:defRPr>
                <a:ea typeface="MS PGothic" charset="0"/>
              </a:defRPr>
            </a:lvl1pPr>
          </a:lstStyle>
          <a:p>
            <a:pPr>
              <a:defRPr/>
            </a:pPr>
            <a:r>
              <a:rPr lang="en-US" altLang="en-US"/>
              <a:t>© 2014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9152467" y="6497638"/>
            <a:ext cx="2844800" cy="203200"/>
          </a:xfrm>
        </p:spPr>
        <p:txBody>
          <a:bodyPr lIns="91423" tIns="45711" rIns="91423" bIns="45711"/>
          <a:lstStyle>
            <a:lvl1pPr defTabSz="455905">
              <a:defRPr>
                <a:latin typeface="Arial" charset="0"/>
              </a:defRPr>
            </a:lvl1pPr>
          </a:lstStyle>
          <a:p>
            <a:pPr>
              <a:defRPr/>
            </a:pPr>
            <a:fld id="{4E6EE686-C3DE-6146-B22F-610A4218F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461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2371" y="1819276"/>
            <a:ext cx="10728959" cy="43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algn="ctr" defTabSz="457140">
              <a:defRPr>
                <a:latin typeface="Arial" pitchFamily="34" charset="0"/>
                <a:ea typeface="MS PGothic" charset="0"/>
              </a:defRPr>
            </a:lvl1pPr>
          </a:lstStyle>
          <a:p>
            <a:pPr>
              <a:defRPr/>
            </a:pPr>
            <a:r>
              <a:rPr lang="en-US" altLang="en-US"/>
              <a:t>© 2014 International Business Machines Corporation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 defTabSz="455905">
              <a:defRPr>
                <a:latin typeface="Arial" charset="0"/>
              </a:defRPr>
            </a:lvl1pPr>
          </a:lstStyle>
          <a:p>
            <a:pPr>
              <a:defRPr/>
            </a:pPr>
            <a:fld id="{D2CFAE35-4456-6046-BF87-F42C9BCFF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2371" y="1819276"/>
            <a:ext cx="10728959" cy="43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algn="ctr" defTabSz="457140">
              <a:defRPr>
                <a:latin typeface="Arial" pitchFamily="34" charset="0"/>
                <a:ea typeface="MS PGothic" charset="0"/>
              </a:defRPr>
            </a:lvl1pPr>
          </a:lstStyle>
          <a:p>
            <a:pPr>
              <a:defRPr/>
            </a:pPr>
            <a:r>
              <a:rPr lang="en-US" altLang="en-US"/>
              <a:t>© 2014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 defTabSz="455905">
              <a:defRPr>
                <a:latin typeface="Arial" charset="0"/>
              </a:defRPr>
            </a:lvl1pPr>
          </a:lstStyle>
          <a:p>
            <a:pPr>
              <a:defRPr/>
            </a:pPr>
            <a:fld id="{EBBF01A9-6C30-354B-A371-1EB34591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2367" y="1819275"/>
            <a:ext cx="10728960" cy="43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defTabSz="45720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International Business Machines Corporation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 defTabSz="457200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1C27F56-21F0-6A45-862D-F4103282B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54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International Business Machines Corporation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7F75579F-E150-4B8A-A3C6-46B60C4C6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2367" y="1819275"/>
            <a:ext cx="10728960" cy="43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744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371600"/>
            <a:ext cx="5619749" cy="493776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90" y="1371600"/>
            <a:ext cx="5619751" cy="493776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7952" y="597807"/>
            <a:ext cx="11448288" cy="33855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AB7BE-B912-428A-AF34-A566F6683F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Things:  A 2015 HorizonWatch Trend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0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1355170" y="6553200"/>
            <a:ext cx="34298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>
            <a:lvl1pPr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fld id="{85EBC56F-6DAB-4C56-8F7A-07CC7FD524BB}" type="slidenum">
              <a:rPr lang="en-US" altLang="zh-CN" sz="800" smtClean="0">
                <a:solidFill>
                  <a:srgbClr val="83D1F5"/>
                </a:solidFill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800" dirty="0">
              <a:solidFill>
                <a:srgbClr val="83D1F5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800">
              <a:solidFill>
                <a:srgbClr val="83D1F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2199" y="1874839"/>
            <a:ext cx="11481492" cy="4479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1964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36600" y="712788"/>
            <a:ext cx="1074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pic>
        <p:nvPicPr>
          <p:cNvPr id="6" name="Picture 14" descr="Cover_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2408238"/>
            <a:ext cx="6695948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0988"/>
            <a:ext cx="1646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618" y="968376"/>
            <a:ext cx="6275916" cy="1362075"/>
          </a:xfrm>
        </p:spPr>
        <p:txBody>
          <a:bodyPr anchor="b"/>
          <a:lstStyle>
            <a:lvl1pPr>
              <a:lnSpc>
                <a:spcPct val="90000"/>
              </a:lnSpc>
              <a:defRPr sz="3200">
                <a:solidFill>
                  <a:srgbClr val="004266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7918" y="2935289"/>
            <a:ext cx="3877733" cy="484187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8" name="Picture 10" descr="R120_G137_B251-20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28" y="225911"/>
            <a:ext cx="947456" cy="38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53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00"/>
              </a:spcBef>
              <a:spcAft>
                <a:spcPts val="100"/>
              </a:spcAft>
              <a:defRPr sz="2000"/>
            </a:lvl1pPr>
            <a:lvl2pPr>
              <a:spcBef>
                <a:spcPts val="400"/>
              </a:spcBef>
              <a:spcAft>
                <a:spcPts val="100"/>
              </a:spcAft>
              <a:defRPr sz="1800"/>
            </a:lvl2pPr>
            <a:lvl3pPr marL="1200150" indent="-285750">
              <a:spcBef>
                <a:spcPts val="4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600"/>
            </a:lvl3pPr>
            <a:lvl4pPr>
              <a:spcBef>
                <a:spcPts val="400"/>
              </a:spcBef>
              <a:spcAft>
                <a:spcPts val="100"/>
              </a:spcAft>
              <a:defRPr sz="1400"/>
            </a:lvl4pPr>
            <a:lvl5pPr>
              <a:spcBef>
                <a:spcPts val="400"/>
              </a:spcBef>
              <a:spcAft>
                <a:spcPts val="1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498013" y="6540500"/>
            <a:ext cx="2498725" cy="2127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75FDE2-9FA5-4C64-BF6A-E22D2CC0C7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0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822450"/>
            <a:ext cx="5259917" cy="4525963"/>
          </a:xfrm>
        </p:spPr>
        <p:txBody>
          <a:bodyPr/>
          <a:lstStyle>
            <a:lvl1pPr>
              <a:spcBef>
                <a:spcPts val="400"/>
              </a:spcBef>
              <a:spcAft>
                <a:spcPts val="100"/>
              </a:spcAft>
              <a:defRPr sz="2000"/>
            </a:lvl1pPr>
            <a:lvl2pPr>
              <a:spcBef>
                <a:spcPts val="400"/>
              </a:spcBef>
              <a:spcAft>
                <a:spcPts val="100"/>
              </a:spcAft>
              <a:defRPr sz="1800"/>
            </a:lvl2pPr>
            <a:lvl3pPr marL="1200150" indent="-285750">
              <a:spcBef>
                <a:spcPts val="4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 sz="1600"/>
            </a:lvl3pPr>
            <a:lvl4pPr>
              <a:spcBef>
                <a:spcPts val="400"/>
              </a:spcBef>
              <a:spcAft>
                <a:spcPts val="100"/>
              </a:spcAft>
              <a:defRPr sz="1400"/>
            </a:lvl4pPr>
            <a:lvl5pPr>
              <a:spcBef>
                <a:spcPts val="400"/>
              </a:spcBef>
              <a:spcAft>
                <a:spcPts val="1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822450"/>
            <a:ext cx="5262033" cy="4525963"/>
          </a:xfrm>
        </p:spPr>
        <p:txBody>
          <a:bodyPr/>
          <a:lstStyle>
            <a:lvl1pPr>
              <a:spcBef>
                <a:spcPts val="400"/>
              </a:spcBef>
              <a:spcAft>
                <a:spcPts val="100"/>
              </a:spcAft>
              <a:defRPr sz="2000"/>
            </a:lvl1pPr>
            <a:lvl2pPr>
              <a:spcBef>
                <a:spcPts val="400"/>
              </a:spcBef>
              <a:spcAft>
                <a:spcPts val="100"/>
              </a:spcAft>
              <a:defRPr sz="1800"/>
            </a:lvl2pPr>
            <a:lvl3pPr marL="1200150" indent="-285750">
              <a:spcBef>
                <a:spcPts val="4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 sz="1600"/>
            </a:lvl3pPr>
            <a:lvl4pPr>
              <a:spcBef>
                <a:spcPts val="400"/>
              </a:spcBef>
              <a:spcAft>
                <a:spcPts val="100"/>
              </a:spcAft>
              <a:defRPr sz="1400"/>
            </a:lvl4pPr>
            <a:lvl5pPr>
              <a:spcBef>
                <a:spcPts val="400"/>
              </a:spcBef>
              <a:spcAft>
                <a:spcPts val="1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546781" y="6540500"/>
            <a:ext cx="2498725" cy="2127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637A1A7-0403-4409-BB73-AB57DC16E9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54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7889FB"/>
              </a:solidFill>
              <a:latin typeface="Arial" panose="020B0604020202020204" pitchFamily="34" charset="0"/>
              <a:ea typeface="+mn-ea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684214"/>
            <a:ext cx="785284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1" y="4465639"/>
            <a:ext cx="4984749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5639"/>
            <a:ext cx="3727451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8" y="4465639"/>
            <a:ext cx="389043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267" y="1417638"/>
            <a:ext cx="11639551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418" y="528639"/>
            <a:ext cx="10358967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301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04" y="640080"/>
            <a:ext cx="11582400" cy="5897245"/>
          </a:xfrm>
        </p:spPr>
        <p:txBody>
          <a:bodyPr/>
          <a:lstStyle>
            <a:lvl1pPr>
              <a:defRPr sz="2400" b="1">
                <a:latin typeface="Calibri Light" panose="020F0302020204030204" pitchFamily="34" charset="0"/>
              </a:defRPr>
            </a:lvl1pPr>
            <a:lvl2pPr>
              <a:defRPr sz="2000" b="0">
                <a:latin typeface="Calibri Light" panose="020F0302020204030204" pitchFamily="34" charset="0"/>
              </a:defRPr>
            </a:lvl2pPr>
            <a:lvl3pPr>
              <a:defRPr sz="1800" b="0"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B9C6E-A4CE-4F53-A2D3-01B7CEC32E2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92C2-A41E-403A-B869-4C394245643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29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26767-8215-4409-BA29-3AE4DDB98F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C7E5D-AA09-49F6-980B-6DE3D89E0D63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18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7" y="1874839"/>
            <a:ext cx="5689600" cy="4479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6217" y="1874839"/>
            <a:ext cx="5689600" cy="4479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01CE-EEEB-48D1-A35E-4B3DCB89420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47759-B7F9-42ED-A8AA-4A81427ABE1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51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E95-7EDE-422A-84B1-222BCA7F9B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6714E-E9D0-498F-B519-6F69B088322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47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03CC-2567-40DF-BCD2-A2A29F2DAEF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C49D0-7111-4A74-84A4-5DC76EEAD4D3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97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9054A-77BB-4F70-815B-DE09DFB27B6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9BA4-FB8F-4DA0-82FD-CCD8D58890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2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2EE21-BDC5-45F7-9A9C-A12305088D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8728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7419E-7097-4C8A-9038-870E88B67B1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47B3A-1804-476A-8B69-6DBCF981CB6E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54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E581-711D-4AD0-80CA-65A1A0235FD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BD24B-3FEA-47D2-8C17-661CF83E2F5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11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F246-2177-499C-A130-18768DF194B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3495-BF9C-4C30-A553-8F2763545D47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13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217" y="593725"/>
            <a:ext cx="2895600" cy="57610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417" y="593725"/>
            <a:ext cx="8483600" cy="57610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25C6C-5B88-4E28-B12C-7697BB0C307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D137F-21A7-48A9-9C08-ED5AD4F913D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31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186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7889FB"/>
              </a:solidFill>
              <a:latin typeface="Arial" panose="020B0604020202020204" pitchFamily="34" charset="0"/>
              <a:ea typeface="ＭＳ Ｐゴシック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9842500" y="3919538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1" tIns="46026" rIns="92051" bIns="46026"/>
          <a:lstStyle>
            <a:lvl1pPr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zh-CN" sz="800" b="0">
                <a:solidFill>
                  <a:srgbClr val="000000"/>
                </a:solidFill>
                <a:ea typeface="ＭＳ Ｐゴシック" charset="0"/>
              </a:rPr>
              <a:t>© 2013 IBM Corporation</a:t>
            </a:r>
            <a:endParaRPr lang="en-US" altLang="zh-CN" sz="1799" b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684216"/>
            <a:ext cx="785284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2" y="4465641"/>
            <a:ext cx="4984749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65641"/>
            <a:ext cx="3727451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9" y="4465641"/>
            <a:ext cx="389043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268" y="1417638"/>
            <a:ext cx="11639551" cy="2011362"/>
          </a:xfrm>
        </p:spPr>
        <p:txBody>
          <a:bodyPr anchor="b"/>
          <a:lstStyle>
            <a:lvl1pPr>
              <a:defRPr sz="34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419" y="528641"/>
            <a:ext cx="10358967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269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defRPr sz="2800">
                <a:latin typeface="Calibri" panose="020F0502020204030204" pitchFamily="34" charset="0"/>
              </a:defRPr>
            </a:lvl1pPr>
            <a:lvl2pPr marL="723900" indent="-333375">
              <a:defRPr sz="2400">
                <a:latin typeface="Calibri Light" panose="020F0302020204030204" pitchFamily="34" charset="0"/>
              </a:defRPr>
            </a:lvl2pPr>
            <a:lvl3pPr marL="1079500" indent="-307975">
              <a:defRPr sz="2000">
                <a:latin typeface="Calibri Light" panose="020F0302020204030204" pitchFamily="34" charset="0"/>
              </a:defRPr>
            </a:lvl3pPr>
            <a:lvl4pPr>
              <a:defRPr sz="2800">
                <a:latin typeface="Calibri Light" panose="020F0302020204030204" pitchFamily="34" charset="0"/>
              </a:defRPr>
            </a:lvl4pPr>
            <a:lvl5pPr>
              <a:defRPr sz="2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8AB4-44AA-2341-ADC6-EC2A54FF01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1135403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Intelligent_Security_ppt_1021-0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261" r="220" b="4380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2239107"/>
            <a:ext cx="12192000" cy="2309448"/>
          </a:xfrm>
          <a:prstGeom prst="rect">
            <a:avLst/>
          </a:prstGeom>
          <a:solidFill>
            <a:srgbClr val="000000">
              <a:lumMod val="85000"/>
              <a:lumOff val="15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rgbClr val="83D1F5">
                <a:lumMod val="75000"/>
                <a:alpha val="40000"/>
              </a:srgbClr>
            </a:glow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5" name="Picture 6" descr="C:\Users\kskap\Desktop\Archive\IBM_DemandGen_SecurityDEF-Layered_Final_09292011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7" y="2492376"/>
            <a:ext cx="1768936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737" y="2780910"/>
            <a:ext cx="8931565" cy="1296180"/>
          </a:xfr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2BC4-B28F-DE4D-AE6A-1C70941E5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3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2" cy="1362075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2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02" indent="0">
              <a:buNone/>
              <a:defRPr sz="2000"/>
            </a:lvl2pPr>
            <a:lvl3pPr marL="1033405" indent="0">
              <a:buNone/>
              <a:defRPr sz="1800"/>
            </a:lvl3pPr>
            <a:lvl4pPr marL="1550107" indent="0">
              <a:buNone/>
              <a:defRPr sz="1600"/>
            </a:lvl4pPr>
            <a:lvl5pPr marL="2066810" indent="0">
              <a:buNone/>
              <a:defRPr sz="1600"/>
            </a:lvl5pPr>
            <a:lvl6pPr marL="2583513" indent="0">
              <a:buNone/>
              <a:defRPr sz="1600"/>
            </a:lvl6pPr>
            <a:lvl7pPr marL="3100215" indent="0">
              <a:buNone/>
              <a:defRPr sz="1600"/>
            </a:lvl7pPr>
            <a:lvl8pPr marL="3616918" indent="0">
              <a:buNone/>
              <a:defRPr sz="1600"/>
            </a:lvl8pPr>
            <a:lvl9pPr marL="413362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04E56-075F-934A-9E18-C41D499305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34892459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8" y="1874843"/>
            <a:ext cx="5689600" cy="447992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6218" y="1874843"/>
            <a:ext cx="5689600" cy="447992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108FB-1FF0-6145-8EB0-1A4233111B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1144908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1E83D-B060-104D-BD67-A02454EE5A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18835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896" y="1874839"/>
            <a:ext cx="5651384" cy="4478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720" y="1874839"/>
            <a:ext cx="5651385" cy="4478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51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DB310-D08B-4548-BC6F-ABF2005AF3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3361581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37" y="2129900"/>
            <a:ext cx="10363729" cy="602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271" y="3886729"/>
            <a:ext cx="8535459" cy="1751542"/>
          </a:xfrm>
        </p:spPr>
        <p:txBody>
          <a:bodyPr/>
          <a:lstStyle>
            <a:lvl1pPr marL="0" indent="0" algn="ctr">
              <a:buNone/>
              <a:defRPr/>
            </a:lvl1pPr>
            <a:lvl2pPr marL="380850" indent="0" algn="ctr">
              <a:buNone/>
              <a:defRPr/>
            </a:lvl2pPr>
            <a:lvl3pPr marL="761701" indent="0" algn="ctr">
              <a:buNone/>
              <a:defRPr/>
            </a:lvl3pPr>
            <a:lvl4pPr marL="1142551" indent="0" algn="ctr">
              <a:buNone/>
              <a:defRPr/>
            </a:lvl4pPr>
            <a:lvl5pPr marL="1523400" indent="0" algn="ctr">
              <a:buNone/>
              <a:defRPr/>
            </a:lvl5pPr>
            <a:lvl6pPr marL="1904251" indent="0" algn="ctr">
              <a:buNone/>
              <a:defRPr/>
            </a:lvl6pPr>
            <a:lvl7pPr marL="2285101" indent="0" algn="ctr">
              <a:buNone/>
              <a:defRPr/>
            </a:lvl7pPr>
            <a:lvl8pPr marL="2665951" indent="0" algn="ctr">
              <a:buNone/>
              <a:defRPr/>
            </a:lvl8pPr>
            <a:lvl9pPr marL="30468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786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4183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637"/>
            <a:ext cx="10363729" cy="617692"/>
          </a:xfrm>
        </p:spPr>
        <p:txBody>
          <a:bodyPr/>
          <a:lstStyle>
            <a:lvl1pPr algn="l">
              <a:defRPr sz="3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449"/>
            <a:ext cx="10363729" cy="1500188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50" indent="0">
              <a:buNone/>
              <a:defRPr sz="1500"/>
            </a:lvl2pPr>
            <a:lvl3pPr marL="761701" indent="0">
              <a:buNone/>
              <a:defRPr sz="1300"/>
            </a:lvl3pPr>
            <a:lvl4pPr marL="1142551" indent="0">
              <a:buNone/>
              <a:defRPr sz="1200"/>
            </a:lvl4pPr>
            <a:lvl5pPr marL="1523400" indent="0">
              <a:buNone/>
              <a:defRPr sz="1200"/>
            </a:lvl5pPr>
            <a:lvl6pPr marL="1904251" indent="0">
              <a:buNone/>
              <a:defRPr sz="1200"/>
            </a:lvl6pPr>
            <a:lvl7pPr marL="2285101" indent="0">
              <a:buNone/>
              <a:defRPr sz="1200"/>
            </a:lvl7pPr>
            <a:lvl8pPr marL="2665951" indent="0">
              <a:buNone/>
              <a:defRPr sz="1200"/>
            </a:lvl8pPr>
            <a:lvl9pPr marL="304680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058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45" y="1846792"/>
            <a:ext cx="5791729" cy="4496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273" y="1846792"/>
            <a:ext cx="5791729" cy="4496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467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69" y="275170"/>
            <a:ext cx="10972270" cy="6023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864" y="1534583"/>
            <a:ext cx="5386917" cy="6402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50" indent="0">
              <a:buNone/>
              <a:defRPr sz="1700" b="1"/>
            </a:lvl2pPr>
            <a:lvl3pPr marL="761701" indent="0">
              <a:buNone/>
              <a:defRPr sz="1500" b="1"/>
            </a:lvl3pPr>
            <a:lvl4pPr marL="1142551" indent="0">
              <a:buNone/>
              <a:defRPr sz="1300" b="1"/>
            </a:lvl4pPr>
            <a:lvl5pPr marL="1523400" indent="0">
              <a:buNone/>
              <a:defRPr sz="1300" b="1"/>
            </a:lvl5pPr>
            <a:lvl6pPr marL="1904251" indent="0">
              <a:buNone/>
              <a:defRPr sz="1300" b="1"/>
            </a:lvl6pPr>
            <a:lvl7pPr marL="2285101" indent="0">
              <a:buNone/>
              <a:defRPr sz="1300" b="1"/>
            </a:lvl7pPr>
            <a:lvl8pPr marL="2665951" indent="0">
              <a:buNone/>
              <a:defRPr sz="1300" b="1"/>
            </a:lvl8pPr>
            <a:lvl9pPr marL="3046802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864" y="2174878"/>
            <a:ext cx="5386917" cy="395155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898" y="1534583"/>
            <a:ext cx="5388240" cy="6402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50" indent="0">
              <a:buNone/>
              <a:defRPr sz="1700" b="1"/>
            </a:lvl2pPr>
            <a:lvl3pPr marL="761701" indent="0">
              <a:buNone/>
              <a:defRPr sz="1500" b="1"/>
            </a:lvl3pPr>
            <a:lvl4pPr marL="1142551" indent="0">
              <a:buNone/>
              <a:defRPr sz="1300" b="1"/>
            </a:lvl4pPr>
            <a:lvl5pPr marL="1523400" indent="0">
              <a:buNone/>
              <a:defRPr sz="1300" b="1"/>
            </a:lvl5pPr>
            <a:lvl6pPr marL="1904251" indent="0">
              <a:buNone/>
              <a:defRPr sz="1300" b="1"/>
            </a:lvl6pPr>
            <a:lvl7pPr marL="2285101" indent="0">
              <a:buNone/>
              <a:defRPr sz="1300" b="1"/>
            </a:lvl7pPr>
            <a:lvl8pPr marL="2665951" indent="0">
              <a:buNone/>
              <a:defRPr sz="1300" b="1"/>
            </a:lvl8pPr>
            <a:lvl9pPr marL="3046802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898" y="2174878"/>
            <a:ext cx="5388240" cy="395155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577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6173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048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68" y="272537"/>
            <a:ext cx="4011084" cy="37147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2525"/>
            <a:ext cx="6815667" cy="58539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868" y="1435368"/>
            <a:ext cx="4011084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0850" indent="0">
              <a:buNone/>
              <a:defRPr sz="1000"/>
            </a:lvl2pPr>
            <a:lvl3pPr marL="761701" indent="0">
              <a:buNone/>
              <a:defRPr sz="800"/>
            </a:lvl3pPr>
            <a:lvl4pPr marL="1142551" indent="0">
              <a:buNone/>
              <a:defRPr sz="700"/>
            </a:lvl4pPr>
            <a:lvl5pPr marL="1523400" indent="0">
              <a:buNone/>
              <a:defRPr sz="700"/>
            </a:lvl5pPr>
            <a:lvl6pPr marL="1904251" indent="0">
              <a:buNone/>
              <a:defRPr sz="700"/>
            </a:lvl6pPr>
            <a:lvl7pPr marL="2285101" indent="0">
              <a:buNone/>
              <a:defRPr sz="700"/>
            </a:lvl7pPr>
            <a:lvl8pPr marL="2665951" indent="0">
              <a:buNone/>
              <a:defRPr sz="700"/>
            </a:lvl8pPr>
            <a:lvl9pPr marL="304680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2204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90" y="4800868"/>
            <a:ext cx="7315729" cy="37148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90" y="612515"/>
            <a:ext cx="7315729" cy="4115593"/>
          </a:xfrm>
        </p:spPr>
        <p:txBody>
          <a:bodyPr/>
          <a:lstStyle>
            <a:lvl1pPr marL="0" indent="0">
              <a:buNone/>
              <a:defRPr sz="2700"/>
            </a:lvl1pPr>
            <a:lvl2pPr marL="380850" indent="0">
              <a:buNone/>
              <a:defRPr sz="2300"/>
            </a:lvl2pPr>
            <a:lvl3pPr marL="761701" indent="0">
              <a:buNone/>
              <a:defRPr sz="2000"/>
            </a:lvl3pPr>
            <a:lvl4pPr marL="1142551" indent="0">
              <a:buNone/>
              <a:defRPr sz="1700"/>
            </a:lvl4pPr>
            <a:lvl5pPr marL="1523400" indent="0">
              <a:buNone/>
              <a:defRPr sz="1700"/>
            </a:lvl5pPr>
            <a:lvl6pPr marL="1904251" indent="0">
              <a:buNone/>
              <a:defRPr sz="1700"/>
            </a:lvl6pPr>
            <a:lvl7pPr marL="2285101" indent="0">
              <a:buNone/>
              <a:defRPr sz="1700"/>
            </a:lvl7pPr>
            <a:lvl8pPr marL="2665951" indent="0">
              <a:buNone/>
              <a:defRPr sz="1700"/>
            </a:lvl8pPr>
            <a:lvl9pPr marL="3046802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90" y="5367075"/>
            <a:ext cx="7315729" cy="805656"/>
          </a:xfrm>
        </p:spPr>
        <p:txBody>
          <a:bodyPr/>
          <a:lstStyle>
            <a:lvl1pPr marL="0" indent="0">
              <a:buNone/>
              <a:defRPr sz="1200"/>
            </a:lvl1pPr>
            <a:lvl2pPr marL="380850" indent="0">
              <a:buNone/>
              <a:defRPr sz="1000"/>
            </a:lvl2pPr>
            <a:lvl3pPr marL="761701" indent="0">
              <a:buNone/>
              <a:defRPr sz="800"/>
            </a:lvl3pPr>
            <a:lvl4pPr marL="1142551" indent="0">
              <a:buNone/>
              <a:defRPr sz="700"/>
            </a:lvl4pPr>
            <a:lvl5pPr marL="1523400" indent="0">
              <a:buNone/>
              <a:defRPr sz="700"/>
            </a:lvl5pPr>
            <a:lvl6pPr marL="1904251" indent="0">
              <a:buNone/>
              <a:defRPr sz="700"/>
            </a:lvl6pPr>
            <a:lvl7pPr marL="2285101" indent="0">
              <a:buNone/>
              <a:defRPr sz="700"/>
            </a:lvl7pPr>
            <a:lvl8pPr marL="2665951" indent="0">
              <a:buNone/>
              <a:defRPr sz="700"/>
            </a:lvl8pPr>
            <a:lvl9pPr marL="304680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42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1355170" y="6553200"/>
            <a:ext cx="34298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>
            <a:lvl1pPr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fld id="{48F9BB73-F73C-4243-8F73-C7571968B5BB}" type="slidenum">
              <a:rPr lang="en-US" altLang="en-US" sz="800" smtClean="0">
                <a:solidFill>
                  <a:srgbClr val="83D1F5"/>
                </a:solidFill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 dirty="0">
              <a:solidFill>
                <a:srgbClr val="83D1F5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800" dirty="0">
              <a:solidFill>
                <a:srgbClr val="83D1F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2199" y="1874839"/>
            <a:ext cx="11481492" cy="4479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006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812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79843" y="609866"/>
            <a:ext cx="712161" cy="57335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544" y="609866"/>
            <a:ext cx="8655844" cy="57335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863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9" y="382592"/>
            <a:ext cx="11701428" cy="54070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101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09760" y="549275"/>
            <a:ext cx="10943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108809" tIns="54405" rIns="108809" bIns="54405"/>
          <a:lstStyle/>
          <a:p>
            <a:pPr eaLnBrk="1" hangingPunct="1">
              <a:defRPr/>
            </a:pPr>
            <a:endParaRPr lang="en-US" sz="1500">
              <a:solidFill>
                <a:srgbClr val="000000"/>
              </a:solidFill>
              <a:latin typeface="Arial" pitchFamily="-65" charset="0"/>
              <a:ea typeface="ＭＳ Ｐゴシック"/>
            </a:endParaRPr>
          </a:p>
        </p:txBody>
      </p:sp>
      <p:pic>
        <p:nvPicPr>
          <p:cNvPr id="5" name="Picture 11" descr="IBM_logoNe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5660" y="231778"/>
            <a:ext cx="578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489078" y="6496053"/>
            <a:ext cx="4072999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546" tIns="54774" rIns="109546" bIns="54774">
            <a:spAutoFit/>
          </a:bodyPr>
          <a:lstStyle/>
          <a:p>
            <a:pPr eaLnBrk="1" hangingPunct="1">
              <a:defRPr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© 2017 International Business Machines Corporation</a:t>
            </a:r>
          </a:p>
        </p:txBody>
      </p:sp>
      <p:sp>
        <p:nvSpPr>
          <p:cNvPr id="8" name="Text Box 39"/>
          <p:cNvSpPr txBox="1">
            <a:spLocks noChangeArrowheads="1"/>
          </p:cNvSpPr>
          <p:nvPr userDrawn="1"/>
        </p:nvSpPr>
        <p:spPr bwMode="auto">
          <a:xfrm>
            <a:off x="10788285" y="6450016"/>
            <a:ext cx="77649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61" tIns="38079" rIns="76161" bIns="38079">
            <a:spAutoFit/>
          </a:bodyPr>
          <a:lstStyle/>
          <a:p>
            <a:pPr defTabSz="1088333" eaLnBrk="1" hangingPunct="1">
              <a:spcBef>
                <a:spcPct val="50000"/>
              </a:spcBef>
              <a:defRPr/>
            </a:pPr>
            <a:endParaRPr lang="en-US" sz="2200">
              <a:solidFill>
                <a:srgbClr val="000000"/>
              </a:solidFill>
              <a:latin typeface="Arial" charset="0"/>
              <a:ea typeface="ＭＳ Ｐゴシック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11386928" y="6553200"/>
            <a:ext cx="546242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88333" eaLnBrk="1" hangingPunct="1">
              <a:spcBef>
                <a:spcPct val="50000"/>
              </a:spcBef>
              <a:defRPr/>
            </a:pPr>
            <a:fld id="{4FD8089D-64CD-4D98-8DA4-8D440A90FFA6}" type="slidenum">
              <a:rPr lang="en-US" sz="90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pPr defTabSz="1088333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11355171" y="6553200"/>
            <a:ext cx="342989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92039" tIns="46020" rIns="92039" bIns="46020"/>
          <a:lstStyle>
            <a:lvl1pPr eaLnBrk="0" hangingPunct="0"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fld id="{F6C4D93F-9525-4CAE-B691-CCAEDD98786B}" type="slidenum">
              <a:rPr lang="en-US" altLang="en-US" sz="800" smtClean="0">
                <a:solidFill>
                  <a:srgbClr val="83D1F5"/>
                </a:solidFill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>
              <a:solidFill>
                <a:srgbClr val="83D1F5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800">
              <a:solidFill>
                <a:srgbClr val="83D1F5"/>
              </a:solidFill>
              <a:ea typeface="SimSun" pitchFamily="2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2200" y="1874839"/>
            <a:ext cx="11481492" cy="4479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22006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BM_100412-01.png"/>
          <p:cNvPicPr preferRelativeResize="0"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7722" y="187328"/>
            <a:ext cx="619286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" y="0"/>
            <a:ext cx="606583" cy="685800"/>
          </a:xfrm>
          <a:prstGeom prst="rect">
            <a:avLst/>
          </a:prstGeom>
          <a:noFill/>
          <a:ln>
            <a:noFill/>
          </a:ln>
          <a:extLst/>
        </p:spPr>
        <p:txBody>
          <a:bodyPr lIns="91436" tIns="45719" rIns="91436" bIns="45719"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sz="2300">
              <a:solidFill>
                <a:srgbClr val="009999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12897" y="6537325"/>
            <a:ext cx="6121407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1" tIns="46036" rIns="92071" bIns="46036"/>
          <a:lstStyle>
            <a:lvl1pPr eaLnBrk="0" hangingPunct="0"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">
                <a:solidFill>
                  <a:srgbClr val="FFFFFF"/>
                </a:solidFill>
              </a:rPr>
              <a:t>Global Technology Outlook 2014  -  Integrated Briefing  -  </a:t>
            </a:r>
            <a:r>
              <a:rPr lang="en-US" altLang="en-US" sz="800">
                <a:solidFill>
                  <a:srgbClr val="FFFFFF"/>
                </a:solidFill>
              </a:rPr>
              <a:t>© 2014 IBM Corporation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1355171" y="6553200"/>
            <a:ext cx="342989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92071" tIns="46036" rIns="92071" bIns="46036"/>
          <a:lstStyle/>
          <a:p>
            <a:pPr eaLnBrk="1" hangingPunct="1">
              <a:lnSpc>
                <a:spcPct val="90000"/>
              </a:lnSpc>
              <a:defRPr/>
            </a:pPr>
            <a:fld id="{DCEF422F-2000-4425-87E4-CBB95CD7D2F7}" type="slidenum">
              <a:rPr lang="en-US" altLang="en-US" sz="800">
                <a:solidFill>
                  <a:srgbClr val="83D1F5"/>
                </a:solidFill>
                <a:latin typeface="Arial" pitchFamily="34" charset="0"/>
                <a:ea typeface="ＭＳ Ｐゴシック"/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>
              <a:solidFill>
                <a:srgbClr val="83D1F5"/>
              </a:solidFill>
              <a:latin typeface="Arial" pitchFamily="34" charset="0"/>
              <a:ea typeface="ＭＳ Ｐゴシック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800">
              <a:solidFill>
                <a:srgbClr val="83D1F5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2199" y="1874839"/>
            <a:ext cx="11481492" cy="4479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4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black">
          <a:xfrm>
            <a:off x="11161445" y="6537325"/>
            <a:ext cx="48907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>
            <a:lvl1pPr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F1C44AD-22AB-4D25-A7BA-EA52B448D0EE}" type="slidenum">
              <a:rPr lang="en-US" altLang="zh-CN" sz="800" smtClean="0">
                <a:solidFill>
                  <a:srgbClr val="83D1F5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800" dirty="0">
              <a:solidFill>
                <a:srgbClr val="83D1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1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97" y="593726"/>
            <a:ext cx="11321823" cy="6397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2896" y="1874839"/>
            <a:ext cx="11456796" cy="4479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D608-2B20-4AE0-991B-CBDCA0E82E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78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97" y="593726"/>
            <a:ext cx="11321823" cy="6397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896" y="1874839"/>
            <a:ext cx="5651384" cy="4479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16720" y="1874838"/>
            <a:ext cx="5652972" cy="21637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16720" y="4191001"/>
            <a:ext cx="5652972" cy="21637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F837-58F7-4B3E-A41A-4D1871B180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9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BM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334963"/>
            <a:ext cx="825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Cover_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42" b="50432"/>
          <a:stretch>
            <a:fillRect/>
          </a:stretch>
        </p:blipFill>
        <p:spPr bwMode="auto">
          <a:xfrm>
            <a:off x="3026834" y="2181226"/>
            <a:ext cx="916516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627" y="968379"/>
            <a:ext cx="6275917" cy="1362075"/>
          </a:xfrm>
        </p:spPr>
        <p:txBody>
          <a:bodyPr anchor="b"/>
          <a:lstStyle>
            <a:lvl1pPr>
              <a:lnSpc>
                <a:spcPct val="90000"/>
              </a:lnSpc>
              <a:defRPr sz="3300">
                <a:solidFill>
                  <a:srgbClr val="004266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7917" y="2935288"/>
            <a:ext cx="3877735" cy="484188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30718" y="6497638"/>
            <a:ext cx="7395633" cy="203200"/>
          </a:xfrm>
        </p:spPr>
        <p:txBody>
          <a:bodyPr/>
          <a:lstStyle>
            <a:lvl1pPr algn="ctr" defTabSz="1360627">
              <a:defRPr>
                <a:ea typeface="MS PGothic" charset="0"/>
              </a:defRPr>
            </a:lvl1pPr>
          </a:lstStyle>
          <a:p>
            <a:pPr>
              <a:defRPr/>
            </a:pPr>
            <a:r>
              <a:rPr lang="en-US"/>
              <a:t>IBM Confidentail until Announced</a:t>
            </a:r>
          </a:p>
        </p:txBody>
      </p:sp>
    </p:spTree>
    <p:extLst>
      <p:ext uri="{BB962C8B-B14F-4D97-AF65-F5344CB8AC3E}">
        <p14:creationId xmlns:p14="http://schemas.microsoft.com/office/powerpoint/2010/main" val="1963816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BM_100412-01.png"/>
          <p:cNvPicPr preferRelativeResize="0"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720" y="187326"/>
            <a:ext cx="619286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896" y="1874839"/>
            <a:ext cx="11456796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 flipV="1">
            <a:off x="606583" y="549275"/>
            <a:ext cx="10977247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9" rIns="91436" bIns="45719"/>
          <a:lstStyle/>
          <a:p>
            <a:endParaRPr lang="zh-CN" altLang="en-US" sz="2300">
              <a:solidFill>
                <a:srgbClr val="7889FB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61445" y="6537325"/>
            <a:ext cx="48907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036" rIns="92071" bIns="4603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3D1F5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D254DB-019E-4126-9738-35083514BAD4}" type="slidenum">
              <a:rPr lang="en-US" altLang="zh-CN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2897" y="593726"/>
            <a:ext cx="1132182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0" y="0"/>
            <a:ext cx="6065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zh-CN" altLang="en-US" sz="2300">
              <a:solidFill>
                <a:srgbClr val="7889FB"/>
              </a:solidFill>
            </a:endParaRP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512897" y="6537325"/>
            <a:ext cx="6121406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>
            <a:lvl1pPr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CN" sz="800" dirty="0">
                <a:solidFill>
                  <a:srgbClr val="FFFFFF"/>
                </a:solidFill>
              </a:rPr>
              <a:t>IBM Confidential       |         Do Not Distribute          © 2014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605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4" r:id="rId4"/>
    <p:sldLayoutId id="2147483695" r:id="rId5"/>
    <p:sldLayoutId id="2147483698" r:id="rId6"/>
    <p:sldLayoutId id="2147483701" r:id="rId7"/>
    <p:sldLayoutId id="2147483702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300">
          <a:solidFill>
            <a:srgbClr val="83D1F5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300">
          <a:solidFill>
            <a:srgbClr val="83D1F5"/>
          </a:solidFill>
          <a:latin typeface="Arial" charset="0"/>
          <a:ea typeface="宋体" pitchFamily="2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300">
          <a:solidFill>
            <a:srgbClr val="83D1F5"/>
          </a:solidFill>
          <a:latin typeface="Arial" charset="0"/>
          <a:ea typeface="宋体" pitchFamily="2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300">
          <a:solidFill>
            <a:srgbClr val="83D1F5"/>
          </a:solidFill>
          <a:latin typeface="Arial" charset="0"/>
          <a:ea typeface="宋体" pitchFamily="2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300">
          <a:solidFill>
            <a:srgbClr val="83D1F5"/>
          </a:solidFill>
          <a:latin typeface="Arial" charset="0"/>
          <a:ea typeface="宋体" pitchFamily="2" charset="-122"/>
          <a:cs typeface="Arial" charset="0"/>
        </a:defRPr>
      </a:lvl5pPr>
      <a:lvl6pPr marL="457181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6pPr>
      <a:lvl7pPr marL="914361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7pPr>
      <a:lvl8pPr marL="1371543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8pPr>
      <a:lvl9pPr marL="182872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1450" indent="-171450" algn="l" rtl="0" eaLnBrk="0" fontAlgn="base" hangingPunct="0">
        <a:spcBef>
          <a:spcPts val="1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kumimoji="1" sz="1600">
          <a:solidFill>
            <a:schemeClr val="bg1"/>
          </a:solidFill>
          <a:latin typeface="+mn-lt"/>
          <a:ea typeface="宋体" pitchFamily="2" charset="-122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kumimoji="1" sz="1600">
          <a:solidFill>
            <a:schemeClr val="bg1"/>
          </a:solidFill>
          <a:latin typeface="+mn-lt"/>
          <a:ea typeface="Arial" pitchFamily="-103" charset="0"/>
          <a:cs typeface="+mn-cs"/>
        </a:defRPr>
      </a:lvl2pPr>
      <a:lvl3pPr marL="854075" indent="-1714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Char char="•"/>
        <a:defRPr kumimoji="1" sz="1600">
          <a:solidFill>
            <a:schemeClr val="bg1"/>
          </a:solidFill>
          <a:latin typeface="+mn-lt"/>
          <a:ea typeface="Arial" pitchFamily="-103" charset="0"/>
          <a:cs typeface="+mn-cs"/>
        </a:defRPr>
      </a:lvl3pPr>
      <a:lvl4pPr marL="1201738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kumimoji="1" sz="1600">
          <a:solidFill>
            <a:schemeClr val="bg1"/>
          </a:solidFill>
          <a:latin typeface="+mn-lt"/>
          <a:ea typeface="Arial" pitchFamily="-103" charset="0"/>
          <a:cs typeface="+mn-cs"/>
        </a:defRPr>
      </a:lvl4pPr>
      <a:lvl5pPr marL="1538288" indent="-16192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>
          <a:solidFill>
            <a:schemeClr val="bg1"/>
          </a:solidFill>
          <a:latin typeface="+mn-lt"/>
          <a:ea typeface="Arial" pitchFamily="-103" charset="0"/>
          <a:cs typeface="+mn-cs"/>
        </a:defRPr>
      </a:lvl5pPr>
      <a:lvl6pPr marL="1996992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173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353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534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1" y="908050"/>
            <a:ext cx="10727267" cy="71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1" y="1822451"/>
            <a:ext cx="10727267" cy="4524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2467" y="6577013"/>
            <a:ext cx="2844800" cy="20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284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</a:lstStyle>
          <a:p>
            <a:pPr eaLnBrk="1" hangingPunct="1">
              <a:buFont typeface="Arial" charset="0"/>
              <a:buNone/>
              <a:defRPr/>
            </a:pPr>
            <a:fld id="{B4C28E61-9AD5-0444-9793-F453C56C1617}" type="slidenum">
              <a:rPr lang="en-US"/>
              <a:pPr eaLnBrk="1" hangingPunct="1">
                <a:buFont typeface="Arial" charset="0"/>
                <a:buNone/>
                <a:defRPr/>
              </a:pPr>
              <a:t>‹#›</a:t>
            </a:fld>
            <a:endParaRPr lang="en-US"/>
          </a:p>
        </p:txBody>
      </p:sp>
      <p:pic>
        <p:nvPicPr>
          <p:cNvPr id="16389" name="Picture 14" descr="IBM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334963"/>
            <a:ext cx="825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Line 15"/>
          <p:cNvSpPr>
            <a:spLocks noChangeShapeType="1"/>
          </p:cNvSpPr>
          <p:nvPr/>
        </p:nvSpPr>
        <p:spPr bwMode="auto">
          <a:xfrm>
            <a:off x="736601" y="712788"/>
            <a:ext cx="107505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29" tIns="45714" rIns="91429" bIns="45714"/>
          <a:lstStyle/>
          <a:p>
            <a:pPr algn="ctr" eaLnBrk="1" hangingPunct="1">
              <a:buFont typeface="Arial" charset="0"/>
              <a:buNone/>
            </a:pPr>
            <a:endParaRPr lang="en-US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718" y="6577013"/>
            <a:ext cx="7395633" cy="20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defTabSz="914284">
              <a:defRPr sz="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eaLnBrk="1" hangingPunct="1">
              <a:buFont typeface="Arial" charset="0"/>
              <a:buNone/>
              <a:defRPr/>
            </a:pPr>
            <a:r>
              <a:rPr lang="en-US"/>
              <a:t>IBM Confidentail until Announced</a:t>
            </a:r>
          </a:p>
        </p:txBody>
      </p:sp>
      <p:pic>
        <p:nvPicPr>
          <p:cNvPr id="16392" name="Picture 1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0989"/>
            <a:ext cx="164888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76" name="Rectangle 5"/>
          <p:cNvSpPr txBox="1">
            <a:spLocks noGrp="1" noChangeArrowheads="1"/>
          </p:cNvSpPr>
          <p:nvPr userDrawn="1"/>
        </p:nvSpPr>
        <p:spPr bwMode="auto">
          <a:xfrm>
            <a:off x="10267952" y="6583363"/>
            <a:ext cx="1924049" cy="190500"/>
          </a:xfrm>
          <a:prstGeom prst="rect">
            <a:avLst/>
          </a:prstGeom>
          <a:noFill/>
          <a:ln>
            <a:miter lim="800000"/>
            <a:headEnd/>
            <a:tailEnd/>
          </a:ln>
          <a:extLst/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defTabSz="914284" eaLnBrk="1" hangingPunct="1">
              <a:defRPr/>
            </a:pPr>
            <a:r>
              <a:rPr lang="en-US" sz="700">
                <a:latin typeface="Arial" charset="0"/>
              </a:rPr>
              <a:t>© 2014 IBM Corporation</a:t>
            </a:r>
          </a:p>
        </p:txBody>
      </p:sp>
      <p:sp>
        <p:nvSpPr>
          <p:cNvPr id="1035" name="Slide Number Placeholder 3"/>
          <p:cNvSpPr txBox="1">
            <a:spLocks noGrp="1"/>
          </p:cNvSpPr>
          <p:nvPr userDrawn="1"/>
        </p:nvSpPr>
        <p:spPr bwMode="auto">
          <a:xfrm>
            <a:off x="1" y="6592889"/>
            <a:ext cx="607484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>
            <a:lvl1pPr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2pPr>
            <a:lvl3pPr marL="11430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3pPr>
            <a:lvl4pPr marL="16002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4pPr>
            <a:lvl5pPr marL="2057400" indent="-228600"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700">
                <a:solidFill>
                  <a:srgbClr val="000000"/>
                </a:solidFill>
                <a:latin typeface="Cambria" charset="0"/>
                <a:ea typeface="ＭＳ Ｐゴシック" charset="0"/>
              </a:defRPr>
            </a:lvl9pPr>
          </a:lstStyle>
          <a:p>
            <a:pPr algn="r" defTabSz="914284" eaLnBrk="1" hangingPunct="1">
              <a:defRPr/>
            </a:pPr>
            <a:fld id="{42AA8CA0-A100-8445-B832-D91C9EA9C123}" type="slidenum">
              <a:rPr lang="en-US" sz="700"/>
              <a:pPr algn="r" defTabSz="914284" eaLnBrk="1" hangingPunct="1">
                <a:defRPr/>
              </a:pPr>
              <a:t>‹#›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3071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2" r:id="rId8"/>
    <p:sldLayoutId id="2147483713" r:id="rId9"/>
    <p:sldLayoutId id="2147483714" r:id="rId10"/>
    <p:sldLayoutId id="2147483716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14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28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42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567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4213" indent="-282575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5425" algn="l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278" indent="-228570" algn="l" defTabSz="9142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0" indent="-228570" algn="l" defTabSz="9142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2" indent="-228570" algn="l" defTabSz="9142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02" indent="-228570" algn="l" defTabSz="9142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4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4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7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8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8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0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2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906463"/>
            <a:ext cx="1072515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822450"/>
            <a:ext cx="107251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1456" y="6643686"/>
            <a:ext cx="2663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000000"/>
                </a:solidFill>
                <a:latin typeface="+mn-lt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IBM Confidential </a:t>
            </a:r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736600" y="712788"/>
            <a:ext cx="1074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2575"/>
            <a:ext cx="16462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"/>
          <p:cNvSpPr>
            <a:spLocks noChangeArrowheads="1"/>
          </p:cNvSpPr>
          <p:nvPr/>
        </p:nvSpPr>
        <p:spPr bwMode="auto">
          <a:xfrm>
            <a:off x="4126706" y="6643687"/>
            <a:ext cx="3968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© 2014, 2015 International Business Machines Corporation</a:t>
            </a:r>
          </a:p>
        </p:txBody>
      </p:sp>
      <p:pic>
        <p:nvPicPr>
          <p:cNvPr id="10" name="Picture 10" descr="R120_G137_B251-20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032" y="263832"/>
            <a:ext cx="839206" cy="3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498013" y="6559830"/>
            <a:ext cx="2498725" cy="212725"/>
          </a:xfrm>
          <a:prstGeom prst="rect">
            <a:avLst/>
          </a:prstGeom>
        </p:spPr>
        <p:txBody>
          <a:bodyPr/>
          <a:lstStyle>
            <a:lvl1pPr algn="r" eaLnBrk="1" hangingPunct="1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B599A6-A810-4996-8D41-2535D2192536}" type="slidenum"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9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7889FB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zh-CN" sz="800" b="0">
                <a:solidFill>
                  <a:srgbClr val="000000"/>
                </a:solidFill>
              </a:rPr>
              <a:t>© 2013 IBM Corporation</a:t>
            </a:r>
            <a:endParaRPr lang="en-US" altLang="zh-CN" sz="1800" b="0">
              <a:solidFill>
                <a:srgbClr val="000000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D300B2-2E6A-4B24-AC06-A0676F8A8FA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537325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59411BA-B592-4A4A-A080-425D752BBDEE}" type="datetime3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2018年10月18日星期四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10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227014"/>
            <a:ext cx="785284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43417" y="593726"/>
            <a:ext cx="11582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2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952" y="1874839"/>
            <a:ext cx="11582241" cy="4479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55" tIns="51677" rIns="103355" bIns="51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 flipV="1">
            <a:off x="366809" y="549275"/>
            <a:ext cx="1145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355" tIns="51677" rIns="103355" bIns="51677"/>
          <a:lstStyle/>
          <a:p>
            <a:endParaRPr lang="en-US" sz="2200">
              <a:solidFill>
                <a:srgbClr val="00649D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black">
          <a:xfrm>
            <a:off x="10119774" y="6537325"/>
            <a:ext cx="1829276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72" tIns="52037" rIns="104072" bIns="52037"/>
          <a:lstStyle/>
          <a:p>
            <a:pPr algn="r" eaLnBrk="1" hangingPunct="1"/>
            <a:r>
              <a:rPr lang="en-US" sz="8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© 2017 IBM Corporation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2951" y="6537325"/>
            <a:ext cx="48907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072" tIns="52037" rIns="104072" bIns="5203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cs typeface="Arial" charset="0"/>
              </a:defRPr>
            </a:lvl1pPr>
          </a:lstStyle>
          <a:p>
            <a:fld id="{F9112F12-4452-FC4F-B733-4386737BA00D}" type="slidenum">
              <a:rPr lang="en-US">
                <a:latin typeface="Arial" charset="0"/>
                <a:ea typeface="ＭＳ Ｐゴシック" charset="0"/>
              </a:rPr>
              <a:pPr/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28" y="6537325"/>
            <a:ext cx="7925276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072" tIns="52037" rIns="104072" bIns="52037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029" y="6537325"/>
            <a:ext cx="1340199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072" tIns="52037" rIns="104072" bIns="52037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  <p:sp>
        <p:nvSpPr>
          <p:cNvPr id="205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42952" y="593725"/>
            <a:ext cx="11582241" cy="731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55" tIns="51677" rIns="103355" bIns="51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7" name="Picture 14" descr="blue-logo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45" y="165100"/>
            <a:ext cx="61134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516773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6pPr>
      <a:lvl7pPr marL="1033546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7pPr>
      <a:lvl8pPr marL="1550319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8pPr>
      <a:lvl9pPr marL="2067093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841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0"/>
        </a:defRPr>
      </a:lvl2pPr>
      <a:lvl3pPr marL="966788" indent="-19526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358900" indent="-19526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  <a:ea typeface="ＭＳ Ｐゴシック" charset="0"/>
        </a:defRPr>
      </a:lvl4pPr>
      <a:lvl5pPr marL="1739900" indent="-1841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>
          <a:solidFill>
            <a:schemeClr val="bg1"/>
          </a:solidFill>
          <a:latin typeface="+mn-lt"/>
          <a:ea typeface="ＭＳ Ｐゴシック" charset="0"/>
        </a:defRPr>
      </a:lvl5pPr>
      <a:lvl6pPr marL="2257294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6pPr>
      <a:lvl7pPr marL="2774067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7pPr>
      <a:lvl8pPr marL="3290840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8pPr>
      <a:lvl9pPr marL="3807613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73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46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319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93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66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639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412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85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668" y="609600"/>
            <a:ext cx="11701334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797" tIns="54399" rIns="108797" bIns="5439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138" y="1846266"/>
            <a:ext cx="11710862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797" tIns="54399" rIns="108797" bIns="54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760" y="549275"/>
            <a:ext cx="10943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108809" tIns="54405" rIns="108809" bIns="54405"/>
          <a:lstStyle/>
          <a:p>
            <a:pPr eaLnBrk="1" hangingPunct="1">
              <a:defRPr/>
            </a:pPr>
            <a:endParaRPr lang="en-US" sz="1500">
              <a:solidFill>
                <a:srgbClr val="000000"/>
              </a:solidFill>
              <a:latin typeface="Arial" pitchFamily="-65" charset="0"/>
              <a:ea typeface="ＭＳ Ｐゴシック"/>
            </a:endParaRPr>
          </a:p>
        </p:txBody>
      </p:sp>
      <p:pic>
        <p:nvPicPr>
          <p:cNvPr id="1029" name="Picture 11" descr="IBM_logoNeg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975660" y="231778"/>
            <a:ext cx="578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489078" y="6496053"/>
            <a:ext cx="4072999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546" tIns="54774" rIns="109546" bIns="54774">
            <a:spAutoFit/>
          </a:bodyPr>
          <a:lstStyle/>
          <a:p>
            <a:pPr eaLnBrk="1" hangingPunct="1">
              <a:defRPr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t>© 2015 International Business Machines Corporation</a:t>
            </a:r>
          </a:p>
        </p:txBody>
      </p:sp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10788285" y="6450016"/>
            <a:ext cx="77649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61" tIns="38079" rIns="76161" bIns="38079">
            <a:spAutoFit/>
          </a:bodyPr>
          <a:lstStyle/>
          <a:p>
            <a:pPr defTabSz="1088333" eaLnBrk="1" hangingPunct="1">
              <a:spcBef>
                <a:spcPct val="50000"/>
              </a:spcBef>
              <a:defRPr/>
            </a:pPr>
            <a:endParaRPr lang="en-US" sz="2200">
              <a:solidFill>
                <a:srgbClr val="000000"/>
              </a:solidFill>
              <a:latin typeface="Arial" charset="0"/>
              <a:ea typeface="ＭＳ Ｐゴシック"/>
            </a:endParaRPr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auto">
          <a:xfrm>
            <a:off x="11386928" y="6553203"/>
            <a:ext cx="54624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88333" eaLnBrk="1" hangingPunct="1">
              <a:spcBef>
                <a:spcPct val="50000"/>
              </a:spcBef>
              <a:defRPr/>
            </a:pPr>
            <a:fld id="{80D1EF54-6A5A-4CE5-9E2A-E3C66DFCF28C}" type="slidenum">
              <a:rPr lang="en-US" sz="900">
                <a:solidFill>
                  <a:srgbClr val="FFFFFF"/>
                </a:solidFill>
                <a:latin typeface="Arial" pitchFamily="34" charset="0"/>
                <a:ea typeface="ＭＳ Ｐゴシック"/>
              </a:rPr>
              <a:pPr defTabSz="1088333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679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</p:sldLayoutIdLst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+mj-lt"/>
          <a:ea typeface="MS PGothic" pitchFamily="34" charset="-128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MS PGothic" pitchFamily="34" charset="-128"/>
          <a:cs typeface="Arial" charset="0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MS PGothic" pitchFamily="34" charset="-128"/>
          <a:cs typeface="Arial" charset="0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MS PGothic" pitchFamily="34" charset="-128"/>
          <a:cs typeface="Arial" charset="0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MS PGothic" pitchFamily="34" charset="-128"/>
          <a:cs typeface="Arial" charset="0"/>
        </a:defRPr>
      </a:lvl5pPr>
      <a:lvl6pPr marL="380850" algn="l" defTabSz="1088333" rtl="0" fontAlgn="base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761701" algn="l" defTabSz="1088333" rtl="0" fontAlgn="base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1142551" algn="l" defTabSz="1088333" rtl="0" fontAlgn="base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523400" algn="l" defTabSz="1088333" rtl="0" fontAlgn="base">
        <a:spcBef>
          <a:spcPct val="0"/>
        </a:spcBef>
        <a:spcAft>
          <a:spcPct val="0"/>
        </a:spcAft>
        <a:defRPr sz="32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203200" indent="-203200" algn="l" defTabSz="1087438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2300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681038" indent="-274638" algn="l" defTabSz="1087438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–"/>
        <a:defRPr>
          <a:solidFill>
            <a:schemeClr val="bg1"/>
          </a:solidFill>
          <a:latin typeface="+mn-lt"/>
          <a:ea typeface="MS PGothic" pitchFamily="34" charset="-128"/>
          <a:cs typeface="+mn-cs"/>
        </a:defRPr>
      </a:lvl2pPr>
      <a:lvl3pPr marL="1220788" indent="-269875" algn="l" defTabSz="1087438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MS PGothic" pitchFamily="34" charset="-128"/>
          <a:cs typeface="+mn-cs"/>
        </a:defRPr>
      </a:lvl3pPr>
      <a:lvl4pPr marL="1762125" indent="-268288" algn="l" defTabSz="1087438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MS PGothic" pitchFamily="34" charset="-128"/>
          <a:cs typeface="+mn-cs"/>
        </a:defRPr>
      </a:lvl4pPr>
      <a:lvl5pPr marL="2308225" indent="-271463" algn="l" defTabSz="1087438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MS PGothic" pitchFamily="34" charset="-128"/>
          <a:cs typeface="+mn-cs"/>
        </a:defRPr>
      </a:lvl5pPr>
      <a:lvl6pPr marL="2689754" indent="-272414" algn="l" defTabSz="1088333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3070604" indent="-272414" algn="l" defTabSz="1088333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3451455" indent="-272414" algn="l" defTabSz="1088333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3832304" indent="-272414" algn="l" defTabSz="1088333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50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01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551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00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251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101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951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6802" algn="l" defTabSz="3808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guangc@cn.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Excel_Worksheet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fu.ca/~ssurjano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ai-advisor-perf/config_agent" TargetMode="External"/><Relationship Id="rId2" Type="http://schemas.openxmlformats.org/officeDocument/2006/relationships/hyperlink" Target="https://github.ibm.com/ai-advisor-perf/monitor_agent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ibm.com/ai-advisor-perf/advisor/blob/master/README.md" TargetMode="External"/><Relationship Id="rId5" Type="http://schemas.openxmlformats.org/officeDocument/2006/relationships/hyperlink" Target="https://github.ibm.com/ai-advisor-perf/advisor/examples" TargetMode="External"/><Relationship Id="rId4" Type="http://schemas.openxmlformats.org/officeDocument/2006/relationships/hyperlink" Target="https://github.ibm.com/ai-advisor-perf/advis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68406" y="1214438"/>
            <a:ext cx="11255187" cy="1370012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ea typeface="宋体" panose="02010600030101010101" pitchFamily="2" charset="-122"/>
              </a:rPr>
              <a:t>AI Performance Advisor</a:t>
            </a:r>
            <a:br>
              <a:rPr lang="en-US" altLang="zh-CN" sz="3200" b="1" dirty="0">
                <a:ea typeface="宋体" panose="02010600030101010101" pitchFamily="2" charset="-122"/>
              </a:rPr>
            </a:br>
            <a:br>
              <a:rPr lang="en-US" altLang="zh-CN" sz="3200" b="1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Automatic Software Performance Tuning Using AI Techniques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02D9C-B31A-4597-8AB2-B366982B73CB}"/>
              </a:ext>
            </a:extLst>
          </p:cNvPr>
          <p:cNvSpPr txBox="1">
            <a:spLocks/>
          </p:cNvSpPr>
          <p:nvPr/>
        </p:nvSpPr>
        <p:spPr bwMode="auto">
          <a:xfrm>
            <a:off x="643384" y="2905125"/>
            <a:ext cx="11255187" cy="152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Cheng</a:t>
            </a:r>
          </a:p>
          <a:p>
            <a:pPr algn="ctr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liguangc@cn.ibm.com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 China Research Lab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0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zh-CN" altLang="en-US" sz="2000" dirty="0"/>
              <a:t> </a:t>
            </a:r>
            <a:r>
              <a:rPr kumimoji="1" lang="en-US" altLang="zh-CN" sz="2000" dirty="0"/>
              <a:t>Automatic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 tuning for </a:t>
            </a:r>
            <a:r>
              <a:rPr kumimoji="1" lang="en-US" altLang="zh-CN" sz="2000" dirty="0" err="1"/>
              <a:t>nginx</a:t>
            </a:r>
            <a:r>
              <a:rPr kumimoji="1" lang="en-US" altLang="zh-CN" sz="2000" dirty="0"/>
              <a:t> service in ICP (1/2)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D43AD-2B39-4E39-B0A6-6AEA42B62332}"/>
              </a:ext>
            </a:extLst>
          </p:cNvPr>
          <p:cNvCxnSpPr>
            <a:cxnSpLocks/>
          </p:cNvCxnSpPr>
          <p:nvPr/>
        </p:nvCxnSpPr>
        <p:spPr bwMode="auto">
          <a:xfrm>
            <a:off x="5937214" y="3258917"/>
            <a:ext cx="615975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3A2367-A6B6-4E2E-8C4A-79684F380322}"/>
              </a:ext>
            </a:extLst>
          </p:cNvPr>
          <p:cNvSpPr txBox="1"/>
          <p:nvPr/>
        </p:nvSpPr>
        <p:spPr>
          <a:xfrm>
            <a:off x="5864730" y="3321157"/>
            <a:ext cx="110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system</a:t>
            </a:r>
            <a:endParaRPr lang="zh-CN" alt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5780F-C05A-4DCD-AD06-500043ACC954}"/>
              </a:ext>
            </a:extLst>
          </p:cNvPr>
          <p:cNvSpPr txBox="1"/>
          <p:nvPr/>
        </p:nvSpPr>
        <p:spPr>
          <a:xfrm>
            <a:off x="5864731" y="2924781"/>
            <a:ext cx="86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AI Advisor</a:t>
            </a:r>
            <a:endParaRPr lang="zh-CN" altLang="en-US" sz="1200" dirty="0"/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1" y="547318"/>
            <a:ext cx="5729960" cy="5982593"/>
          </a:xfrm>
        </p:spPr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Tunable Parameters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38125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worker_processes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 – 64)</a:t>
            </a:r>
          </a:p>
          <a:p>
            <a:pPr lvl="1" indent="-238125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(100 – 1024)</a:t>
            </a:r>
          </a:p>
          <a:p>
            <a:pPr lvl="1" indent="-238125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keepalive_requests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(100 – 1024)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metrics</a:t>
            </a:r>
          </a:p>
          <a:p>
            <a:pPr lvl="1" indent="-238125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throughput(Requests per second)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Configuration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ICP 2.1.0.1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1.18.3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VMs: 4C/8G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Noisy neighbors, thus noisy performance data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 GPU or FPGA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①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Connects to ICP API and get the service/PODs information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② 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tunables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suggestion from BO engine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③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 the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tunables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the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instances through action agent on the nodes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④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 performance metrics through the monitor agent on the web client node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⑤ 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Feeds the new performance metric to BO engine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400" dirty="0"/>
              <a:t>⑥ </a:t>
            </a:r>
            <a:r>
              <a:rPr lang="en-US" altLang="zh-CN" sz="1400" dirty="0"/>
              <a:t>	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 the steps 2, 3, 4 and 5 until a predefined condition is met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20EA27-F2EF-44C2-87EA-884D073A4D03}"/>
              </a:ext>
            </a:extLst>
          </p:cNvPr>
          <p:cNvGrpSpPr/>
          <p:nvPr/>
        </p:nvGrpSpPr>
        <p:grpSpPr>
          <a:xfrm>
            <a:off x="10080071" y="5748915"/>
            <a:ext cx="1854858" cy="763169"/>
            <a:chOff x="9554655" y="3561899"/>
            <a:chExt cx="2193441" cy="2821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7E0080-90AD-4420-8014-DD37FD310CF7}"/>
                </a:ext>
              </a:extLst>
            </p:cNvPr>
            <p:cNvSpPr/>
            <p:nvPr/>
          </p:nvSpPr>
          <p:spPr>
            <a:xfrm>
              <a:off x="9647487" y="3561899"/>
              <a:ext cx="2100609" cy="2821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650411-2712-4F6E-A78E-8C72319DCB49}"/>
                </a:ext>
              </a:extLst>
            </p:cNvPr>
            <p:cNvSpPr txBox="1"/>
            <p:nvPr/>
          </p:nvSpPr>
          <p:spPr>
            <a:xfrm>
              <a:off x="9554655" y="3602101"/>
              <a:ext cx="1736216" cy="967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     ICP Worker Node2</a:t>
              </a:r>
              <a:endParaRPr lang="zh-CN" altLang="en-US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28F1D33-ABB7-43D6-B61B-B75DB36A7949}"/>
                </a:ext>
              </a:extLst>
            </p:cNvPr>
            <p:cNvSpPr/>
            <p:nvPr/>
          </p:nvSpPr>
          <p:spPr>
            <a:xfrm>
              <a:off x="9839000" y="4452070"/>
              <a:ext cx="1270019" cy="992813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9966FF"/>
              </a:solidFill>
            </a:ln>
            <a:effectLst>
              <a:glow rad="63500">
                <a:sysClr val="window" lastClr="FFFFFF">
                  <a:alpha val="40000"/>
                </a:sys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Nginx Instance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84FF77-0998-4CF8-A5C5-5FF0325A4E0E}"/>
                </a:ext>
              </a:extLst>
            </p:cNvPr>
            <p:cNvSpPr/>
            <p:nvPr/>
          </p:nvSpPr>
          <p:spPr bwMode="auto">
            <a:xfrm rot="16200000">
              <a:off x="10179686" y="4762386"/>
              <a:ext cx="2641589" cy="37218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 Agent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30737D-267F-4415-8F48-64A680848316}"/>
              </a:ext>
            </a:extLst>
          </p:cNvPr>
          <p:cNvGrpSpPr/>
          <p:nvPr/>
        </p:nvGrpSpPr>
        <p:grpSpPr>
          <a:xfrm>
            <a:off x="5878956" y="3609787"/>
            <a:ext cx="2100609" cy="915917"/>
            <a:chOff x="5967856" y="3609787"/>
            <a:chExt cx="2100609" cy="9159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E8AECD-F498-4B04-B907-BAFBAA1F136A}"/>
                </a:ext>
              </a:extLst>
            </p:cNvPr>
            <p:cNvSpPr/>
            <p:nvPr/>
          </p:nvSpPr>
          <p:spPr>
            <a:xfrm>
              <a:off x="5967856" y="3609787"/>
              <a:ext cx="2100609" cy="9159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3C96BA-245E-445F-B9D9-C7913D3DBD4B}"/>
                </a:ext>
              </a:extLst>
            </p:cNvPr>
            <p:cNvSpPr txBox="1"/>
            <p:nvPr/>
          </p:nvSpPr>
          <p:spPr>
            <a:xfrm>
              <a:off x="6332250" y="3621183"/>
              <a:ext cx="1390142" cy="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Web Client Node</a:t>
              </a:r>
              <a:endParaRPr lang="zh-CN" altLang="en-US" sz="11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4DE516-AA36-4F44-9B2F-82F33C6F9130}"/>
                </a:ext>
              </a:extLst>
            </p:cNvPr>
            <p:cNvSpPr/>
            <p:nvPr/>
          </p:nvSpPr>
          <p:spPr>
            <a:xfrm>
              <a:off x="6176007" y="3929845"/>
              <a:ext cx="1276594" cy="281143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9966FF"/>
              </a:solidFill>
            </a:ln>
            <a:effectLst>
              <a:glow rad="63500">
                <a:sysClr val="window" lastClr="FFFFFF">
                  <a:alpha val="40000"/>
                </a:sys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Web Benchmark Tool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CCB222-316F-4165-AF20-79C245960BB1}"/>
                </a:ext>
              </a:extLst>
            </p:cNvPr>
            <p:cNvSpPr/>
            <p:nvPr/>
          </p:nvSpPr>
          <p:spPr bwMode="auto">
            <a:xfrm rot="16200000">
              <a:off x="7456751" y="3884926"/>
              <a:ext cx="857931" cy="3604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Monitoring Agent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F285E7-212F-495C-B1C8-B5C29AFA1879}"/>
              </a:ext>
            </a:extLst>
          </p:cNvPr>
          <p:cNvCxnSpPr>
            <a:cxnSpLocks/>
            <a:stCxn id="109" idx="0"/>
            <a:endCxn id="100" idx="3"/>
          </p:cNvCxnSpPr>
          <p:nvPr/>
        </p:nvCxnSpPr>
        <p:spPr bwMode="auto">
          <a:xfrm flipH="1">
            <a:off x="7363701" y="4065144"/>
            <a:ext cx="252897" cy="5273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74456-3D71-4216-A4BA-3F83886DF00C}"/>
              </a:ext>
            </a:extLst>
          </p:cNvPr>
          <p:cNvCxnSpPr>
            <a:cxnSpLocks/>
            <a:stCxn id="59" idx="0"/>
            <a:endCxn id="66" idx="3"/>
          </p:cNvCxnSpPr>
          <p:nvPr/>
        </p:nvCxnSpPr>
        <p:spPr bwMode="auto">
          <a:xfrm flipH="1" flipV="1">
            <a:off x="11394501" y="6123925"/>
            <a:ext cx="173667" cy="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2769D-E4AD-4713-BD4C-F1727688FED0}"/>
              </a:ext>
            </a:extLst>
          </p:cNvPr>
          <p:cNvSpPr/>
          <p:nvPr/>
        </p:nvSpPr>
        <p:spPr>
          <a:xfrm>
            <a:off x="10118208" y="34623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0EC77E-1343-4911-B995-FB486746BFCC}"/>
              </a:ext>
            </a:extLst>
          </p:cNvPr>
          <p:cNvSpPr/>
          <p:nvPr/>
        </p:nvSpPr>
        <p:spPr>
          <a:xfrm>
            <a:off x="10548171" y="34623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AA795-C692-4A0D-B511-D5988703CA2A}"/>
              </a:ext>
            </a:extLst>
          </p:cNvPr>
          <p:cNvSpPr/>
          <p:nvPr/>
        </p:nvSpPr>
        <p:spPr>
          <a:xfrm>
            <a:off x="9597062" y="34557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F61AFB2-49A1-4F56-B9FD-A77FEE46E4A3}"/>
              </a:ext>
            </a:extLst>
          </p:cNvPr>
          <p:cNvGrpSpPr/>
          <p:nvPr/>
        </p:nvGrpSpPr>
        <p:grpSpPr>
          <a:xfrm>
            <a:off x="9630108" y="4836081"/>
            <a:ext cx="1147752" cy="522553"/>
            <a:chOff x="9647487" y="3561899"/>
            <a:chExt cx="2100609" cy="28217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D710E81-29D1-4F29-9ADD-DC9679F4CB62}"/>
                </a:ext>
              </a:extLst>
            </p:cNvPr>
            <p:cNvSpPr/>
            <p:nvPr/>
          </p:nvSpPr>
          <p:spPr>
            <a:xfrm>
              <a:off x="9647487" y="3561899"/>
              <a:ext cx="2100609" cy="2821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ICP Master Node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1F4550-EA1E-4C70-B5D9-9B4E40116AE6}"/>
                </a:ext>
              </a:extLst>
            </p:cNvPr>
            <p:cNvSpPr/>
            <p:nvPr/>
          </p:nvSpPr>
          <p:spPr bwMode="auto">
            <a:xfrm>
              <a:off x="9656574" y="3594353"/>
              <a:ext cx="2091518" cy="1004148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ICP API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3D0866-C694-4777-884E-E27E3A174E9C}"/>
              </a:ext>
            </a:extLst>
          </p:cNvPr>
          <p:cNvSpPr/>
          <p:nvPr/>
        </p:nvSpPr>
        <p:spPr>
          <a:xfrm>
            <a:off x="8298422" y="4816648"/>
            <a:ext cx="1067141" cy="476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/>
              <a:t>ICP Load Balancer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F6BC67C-498C-4611-8CE1-5A23F577086E}"/>
              </a:ext>
            </a:extLst>
          </p:cNvPr>
          <p:cNvGrpSpPr/>
          <p:nvPr/>
        </p:nvGrpSpPr>
        <p:grpSpPr>
          <a:xfrm>
            <a:off x="8298422" y="5733569"/>
            <a:ext cx="1681232" cy="763169"/>
            <a:chOff x="7105373" y="5733596"/>
            <a:chExt cx="2100609" cy="76316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2A5F844-4D13-4B0A-9066-D2D8349A4881}"/>
                </a:ext>
              </a:extLst>
            </p:cNvPr>
            <p:cNvGrpSpPr/>
            <p:nvPr/>
          </p:nvGrpSpPr>
          <p:grpSpPr>
            <a:xfrm>
              <a:off x="7105373" y="5733596"/>
              <a:ext cx="2100609" cy="763169"/>
              <a:chOff x="9647487" y="3561899"/>
              <a:chExt cx="2100609" cy="2821777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0A137C3-0C7F-407F-9DEE-0D73F0D6C117}"/>
                  </a:ext>
                </a:extLst>
              </p:cNvPr>
              <p:cNvSpPr/>
              <p:nvPr/>
            </p:nvSpPr>
            <p:spPr>
              <a:xfrm>
                <a:off x="9647487" y="3561899"/>
                <a:ext cx="2100609" cy="2821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9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352838E-6E1F-466D-A453-FF6E37DD3546}"/>
                  </a:ext>
                </a:extLst>
              </p:cNvPr>
              <p:cNvSpPr txBox="1"/>
              <p:nvPr/>
            </p:nvSpPr>
            <p:spPr>
              <a:xfrm>
                <a:off x="10011880" y="3597006"/>
                <a:ext cx="1706784" cy="9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 ICP Worker Node1</a:t>
                </a:r>
                <a:endParaRPr lang="zh-CN" altLang="en-US" sz="11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5CBC19F-6269-44D6-926E-269CB3294940}"/>
                  </a:ext>
                </a:extLst>
              </p:cNvPr>
              <p:cNvSpPr/>
              <p:nvPr/>
            </p:nvSpPr>
            <p:spPr>
              <a:xfrm>
                <a:off x="10325873" y="4493748"/>
                <a:ext cx="1270019" cy="99281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rgbClr val="9966FF"/>
                </a:solidFill>
              </a:ln>
              <a:effectLst>
                <a:glow rad="63500">
                  <a:sysClr val="window" lastClr="FFFFFF">
                    <a:alpha val="4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Nginx Instance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405AAA0-78B8-40BA-BCB9-F83ADC26C858}"/>
                  </a:ext>
                </a:extLst>
              </p:cNvPr>
              <p:cNvSpPr/>
              <p:nvPr/>
            </p:nvSpPr>
            <p:spPr bwMode="auto">
              <a:xfrm rot="16200000">
                <a:off x="8581117" y="4801629"/>
                <a:ext cx="2641589" cy="372188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9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Action Agent</a:t>
                </a:r>
                <a:endParaRPr kumimoji="0" lang="zh-CN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444FBAB-BF4D-47FB-B7B0-C7DE133A1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45892" y="6098706"/>
              <a:ext cx="237867" cy="658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4D5F35B8-9C10-4156-8698-BBAFC7AFEECA}"/>
              </a:ext>
            </a:extLst>
          </p:cNvPr>
          <p:cNvCxnSpPr>
            <a:cxnSpLocks/>
            <a:stCxn id="104" idx="2"/>
            <a:endCxn id="122" idx="0"/>
          </p:cNvCxnSpPr>
          <p:nvPr/>
        </p:nvCxnSpPr>
        <p:spPr bwMode="auto">
          <a:xfrm rot="16200000" flipH="1">
            <a:off x="9063623" y="3699247"/>
            <a:ext cx="2284089" cy="15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C817B37-034E-4407-8590-FDC84DC68BBD}"/>
              </a:ext>
            </a:extLst>
          </p:cNvPr>
          <p:cNvCxnSpPr>
            <a:cxnSpLocks/>
            <a:stCxn id="71" idx="2"/>
            <a:endCxn id="96" idx="1"/>
          </p:cNvCxnSpPr>
          <p:nvPr/>
        </p:nvCxnSpPr>
        <p:spPr bwMode="auto">
          <a:xfrm rot="5400000">
            <a:off x="7655053" y="3147179"/>
            <a:ext cx="3611344" cy="2324606"/>
          </a:xfrm>
          <a:prstGeom prst="bentConnector4">
            <a:avLst>
              <a:gd name="adj1" fmla="val 52454"/>
              <a:gd name="adj2" fmla="val 1098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5E3A23B-A229-4EB0-AADA-939A73CF27C5}"/>
              </a:ext>
            </a:extLst>
          </p:cNvPr>
          <p:cNvCxnSpPr>
            <a:stCxn id="112" idx="2"/>
            <a:endCxn id="102" idx="0"/>
          </p:cNvCxnSpPr>
          <p:nvPr/>
        </p:nvCxnSpPr>
        <p:spPr bwMode="auto">
          <a:xfrm flipH="1">
            <a:off x="9273082" y="5358634"/>
            <a:ext cx="930902" cy="384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1060EBC-E847-41F6-AAA7-5E85B7E1E18B}"/>
              </a:ext>
            </a:extLst>
          </p:cNvPr>
          <p:cNvCxnSpPr>
            <a:cxnSpLocks/>
            <a:stCxn id="112" idx="2"/>
            <a:endCxn id="63" idx="0"/>
          </p:cNvCxnSpPr>
          <p:nvPr/>
        </p:nvCxnSpPr>
        <p:spPr bwMode="auto">
          <a:xfrm>
            <a:off x="10203984" y="5358634"/>
            <a:ext cx="610193" cy="4011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73424AF-7E7A-4214-B6D9-1843160B3E1A}"/>
              </a:ext>
            </a:extLst>
          </p:cNvPr>
          <p:cNvCxnSpPr>
            <a:cxnSpLocks/>
            <a:stCxn id="100" idx="2"/>
            <a:endCxn id="131" idx="1"/>
          </p:cNvCxnSpPr>
          <p:nvPr/>
        </p:nvCxnSpPr>
        <p:spPr bwMode="auto">
          <a:xfrm rot="16200000" flipH="1">
            <a:off x="7089899" y="3846493"/>
            <a:ext cx="844029" cy="157301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468AE41-6F67-4F3E-8F86-B617D79AC796}"/>
              </a:ext>
            </a:extLst>
          </p:cNvPr>
          <p:cNvCxnSpPr>
            <a:cxnSpLocks/>
            <a:stCxn id="131" idx="2"/>
            <a:endCxn id="107" idx="0"/>
          </p:cNvCxnSpPr>
          <p:nvPr/>
        </p:nvCxnSpPr>
        <p:spPr bwMode="auto">
          <a:xfrm>
            <a:off x="8831993" y="5293386"/>
            <a:ext cx="517611" cy="692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6E0D6FB-2328-45C2-85EA-98730131F034}"/>
              </a:ext>
            </a:extLst>
          </p:cNvPr>
          <p:cNvCxnSpPr>
            <a:cxnSpLocks/>
            <a:stCxn id="131" idx="2"/>
            <a:endCxn id="66" idx="0"/>
          </p:cNvCxnSpPr>
          <p:nvPr/>
        </p:nvCxnSpPr>
        <p:spPr bwMode="auto">
          <a:xfrm>
            <a:off x="8831993" y="5293386"/>
            <a:ext cx="2025520" cy="6962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7A626F20-4A07-4DB9-889B-A8CF90C53047}"/>
              </a:ext>
            </a:extLst>
          </p:cNvPr>
          <p:cNvCxnSpPr>
            <a:cxnSpLocks/>
            <a:stCxn id="72" idx="2"/>
            <a:endCxn id="90" idx="3"/>
          </p:cNvCxnSpPr>
          <p:nvPr/>
        </p:nvCxnSpPr>
        <p:spPr bwMode="auto">
          <a:xfrm rot="5400000">
            <a:off x="8172279" y="2322442"/>
            <a:ext cx="1552591" cy="193801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F0CBB-7766-40FD-8239-866232279D0F}"/>
              </a:ext>
            </a:extLst>
          </p:cNvPr>
          <p:cNvGrpSpPr/>
          <p:nvPr/>
        </p:nvGrpSpPr>
        <p:grpSpPr>
          <a:xfrm>
            <a:off x="8591262" y="957022"/>
            <a:ext cx="3053892" cy="1694357"/>
            <a:chOff x="8349962" y="1198322"/>
            <a:chExt cx="3053892" cy="169435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8D769-741D-4D12-BCAC-A48D83E7FE17}"/>
                </a:ext>
              </a:extLst>
            </p:cNvPr>
            <p:cNvSpPr/>
            <p:nvPr/>
          </p:nvSpPr>
          <p:spPr>
            <a:xfrm>
              <a:off x="8349962" y="1198322"/>
              <a:ext cx="3053892" cy="1694357"/>
            </a:xfrm>
            <a:prstGeom prst="roundRect">
              <a:avLst>
                <a:gd name="adj" fmla="val 4981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zh-CN" altLang="en-US" sz="1400" dirty="0"/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8515464" y="1333205"/>
              <a:ext cx="2843178" cy="524503"/>
            </a:xfrm>
            <a:prstGeom prst="roundRect">
              <a:avLst>
                <a:gd name="adj" fmla="val 8559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1" i="0" u="none" strike="noStrike" cap="none" normalizeH="0" baseline="0" dirty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rPr>
                <a:t>Bayesian Optimization Engine</a:t>
              </a:r>
              <a:endPara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环形箭头 87"/>
            <p:cNvSpPr/>
            <p:nvPr/>
          </p:nvSpPr>
          <p:spPr bwMode="auto">
            <a:xfrm>
              <a:off x="9701408" y="1862915"/>
              <a:ext cx="480324" cy="479082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环形箭头 92"/>
            <p:cNvSpPr/>
            <p:nvPr/>
          </p:nvSpPr>
          <p:spPr bwMode="auto">
            <a:xfrm flipH="1" flipV="1">
              <a:off x="9710055" y="1873308"/>
              <a:ext cx="480345" cy="446718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21288B25-2F3D-457E-A360-FA7F11A658E8}"/>
                </a:ext>
              </a:extLst>
            </p:cNvPr>
            <p:cNvSpPr/>
            <p:nvPr/>
          </p:nvSpPr>
          <p:spPr>
            <a:xfrm>
              <a:off x="9238076" y="2357597"/>
              <a:ext cx="1450985" cy="4417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/>
                <a:t>Control Logic</a:t>
              </a:r>
              <a:endParaRPr lang="zh-CN" alt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757E2F-22E1-41D2-A916-4A4F37D9CFB0}"/>
                </a:ext>
              </a:extLst>
            </p:cNvPr>
            <p:cNvSpPr/>
            <p:nvPr/>
          </p:nvSpPr>
          <p:spPr>
            <a:xfrm>
              <a:off x="9124119" y="191200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59AC53E-457A-4E62-A8C0-2B23E2329C5C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0175320" y="2099841"/>
              <a:ext cx="521495" cy="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C534F300-5FCB-416E-9A64-559D23267C3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9210575" y="2126813"/>
              <a:ext cx="545341" cy="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7DDFE5-6510-425D-AF29-3D727BE25164}"/>
                </a:ext>
              </a:extLst>
            </p:cNvPr>
            <p:cNvSpPr/>
            <p:nvPr/>
          </p:nvSpPr>
          <p:spPr>
            <a:xfrm>
              <a:off x="10408780" y="192759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EB76C-A31D-4C19-8ED5-AB3CEE67D79F}"/>
                </a:ext>
              </a:extLst>
            </p:cNvPr>
            <p:cNvSpPr/>
            <p:nvPr/>
          </p:nvSpPr>
          <p:spPr>
            <a:xfrm>
              <a:off x="9754054" y="19229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5622D-F22B-4CA1-826A-5C0750CA3417}"/>
                </a:ext>
              </a:extLst>
            </p:cNvPr>
            <p:cNvSpPr/>
            <p:nvPr/>
          </p:nvSpPr>
          <p:spPr>
            <a:xfrm>
              <a:off x="9741292" y="1917790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4CEB4E13-004F-4BE3-A851-E9D4C2C51803}"/>
                </a:ext>
              </a:extLst>
            </p:cNvPr>
            <p:cNvSpPr/>
            <p:nvPr/>
          </p:nvSpPr>
          <p:spPr>
            <a:xfrm>
              <a:off x="10096206" y="2538176"/>
              <a:ext cx="571043" cy="2069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700" dirty="0"/>
                <a:t>Action Daemon</a:t>
              </a:r>
              <a:endParaRPr lang="zh-CN" altLang="en-US" sz="700" dirty="0"/>
            </a:p>
          </p:txBody>
        </p:sp>
        <p:sp>
          <p:nvSpPr>
            <p:cNvPr id="72" name="Rectangle 43">
              <a:extLst>
                <a:ext uri="{FF2B5EF4-FFF2-40B4-BE49-F238E27FC236}">
                  <a16:creationId xmlns:a16="http://schemas.microsoft.com/office/drawing/2014/main" id="{CED0CB2C-4EFF-4731-BF63-DC0D2E642041}"/>
                </a:ext>
              </a:extLst>
            </p:cNvPr>
            <p:cNvSpPr/>
            <p:nvPr/>
          </p:nvSpPr>
          <p:spPr>
            <a:xfrm>
              <a:off x="9390760" y="2549521"/>
              <a:ext cx="571043" cy="2069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700" dirty="0"/>
                <a:t>Observation Daemon</a:t>
              </a:r>
              <a:endParaRPr lang="zh-CN" altLang="en-US" sz="700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684C23-AF68-4699-9330-7C820B9C75C9}"/>
              </a:ext>
            </a:extLst>
          </p:cNvPr>
          <p:cNvCxnSpPr>
            <a:cxnSpLocks/>
            <a:stCxn id="27" idx="1"/>
            <a:endCxn id="64" idx="3"/>
          </p:cNvCxnSpPr>
          <p:nvPr/>
        </p:nvCxnSpPr>
        <p:spPr bwMode="auto">
          <a:xfrm rot="10800000" flipV="1">
            <a:off x="8047396" y="1804201"/>
            <a:ext cx="543867" cy="1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8480F-F9DA-4268-A30F-0D62A1BCDC57}"/>
              </a:ext>
            </a:extLst>
          </p:cNvPr>
          <p:cNvGrpSpPr/>
          <p:nvPr/>
        </p:nvGrpSpPr>
        <p:grpSpPr>
          <a:xfrm>
            <a:off x="6357447" y="741727"/>
            <a:ext cx="1739185" cy="2250463"/>
            <a:chOff x="5227147" y="1071928"/>
            <a:chExt cx="1445396" cy="2059568"/>
          </a:xfrm>
        </p:grpSpPr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4D38CEF4-631F-4340-A211-1A6D4C6FBB87}"/>
                </a:ext>
              </a:extLst>
            </p:cNvPr>
            <p:cNvSpPr/>
            <p:nvPr/>
          </p:nvSpPr>
          <p:spPr>
            <a:xfrm>
              <a:off x="5393555" y="1150574"/>
              <a:ext cx="1071660" cy="4703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Tunable Parameters</a:t>
              </a:r>
            </a:p>
          </p:txBody>
        </p:sp>
        <p:sp>
          <p:nvSpPr>
            <p:cNvPr id="106" name="Rectangle 43">
              <a:extLst>
                <a:ext uri="{FF2B5EF4-FFF2-40B4-BE49-F238E27FC236}">
                  <a16:creationId xmlns:a16="http://schemas.microsoft.com/office/drawing/2014/main" id="{AB8DC271-7948-483B-8A69-C51BCDF441C9}"/>
                </a:ext>
              </a:extLst>
            </p:cNvPr>
            <p:cNvSpPr/>
            <p:nvPr/>
          </p:nvSpPr>
          <p:spPr>
            <a:xfrm>
              <a:off x="5393555" y="2253608"/>
              <a:ext cx="1071660" cy="35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ICP </a:t>
              </a:r>
              <a:r>
                <a:rPr lang="en-US" altLang="zh-CN" sz="1100" kern="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Env</a:t>
              </a: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 Config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A2DFA53-377E-4BAE-915A-DBD8FE9BB614}"/>
                </a:ext>
              </a:extLst>
            </p:cNvPr>
            <p:cNvSpPr/>
            <p:nvPr/>
          </p:nvSpPr>
          <p:spPr bwMode="auto">
            <a:xfrm>
              <a:off x="5227147" y="1071928"/>
              <a:ext cx="1404476" cy="194657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3">
              <a:extLst>
                <a:ext uri="{FF2B5EF4-FFF2-40B4-BE49-F238E27FC236}">
                  <a16:creationId xmlns:a16="http://schemas.microsoft.com/office/drawing/2014/main" id="{14FA9E7D-EE5A-4E4F-B01A-78987B17F6B2}"/>
                </a:ext>
              </a:extLst>
            </p:cNvPr>
            <p:cNvSpPr/>
            <p:nvPr/>
          </p:nvSpPr>
          <p:spPr>
            <a:xfrm>
              <a:off x="5393555" y="1748519"/>
              <a:ext cx="1071660" cy="35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Perf Metrics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D68084-5A3F-4901-AD43-508C26D5BD0B}"/>
                </a:ext>
              </a:extLst>
            </p:cNvPr>
            <p:cNvSpPr txBox="1"/>
            <p:nvPr/>
          </p:nvSpPr>
          <p:spPr>
            <a:xfrm>
              <a:off x="5369306" y="2708991"/>
              <a:ext cx="1303237" cy="4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 File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FE3C9179-57B4-4C82-8074-0F1C6C40F1C9}"/>
              </a:ext>
            </a:extLst>
          </p:cNvPr>
          <p:cNvCxnSpPr>
            <a:cxnSpLocks/>
            <a:endCxn id="62" idx="3"/>
          </p:cNvCxnSpPr>
          <p:nvPr/>
        </p:nvCxnSpPr>
        <p:spPr bwMode="auto">
          <a:xfrm rot="16200000" flipH="1">
            <a:off x="9466212" y="3661782"/>
            <a:ext cx="3615345" cy="1322090"/>
          </a:xfrm>
          <a:prstGeom prst="bentConnector4">
            <a:avLst>
              <a:gd name="adj1" fmla="val 52100"/>
              <a:gd name="adj2" fmla="val 11152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289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 tuning for </a:t>
            </a:r>
            <a:r>
              <a:rPr kumimoji="1" lang="en-US" altLang="zh-CN" sz="2000" dirty="0" err="1"/>
              <a:t>nginx</a:t>
            </a:r>
            <a:r>
              <a:rPr kumimoji="1" lang="en-US" altLang="zh-CN" sz="2000" dirty="0"/>
              <a:t> service in ICP (2/2)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30" y="571501"/>
            <a:ext cx="3928670" cy="5982593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File</a:t>
            </a:r>
          </a:p>
          <a:p>
            <a:pPr marL="0" indent="0">
              <a:buNone/>
            </a:pP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"nginx-demo"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parameters:</a:t>
            </a:r>
            <a:b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"worker_processes"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"int"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configCmd: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"sed -i 's/worker_processes.*/worker_processes $var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/' /etc/nginx/nginx.conf"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configTarget: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podContainers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"worker_connections"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"int"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configCmd: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"sed -i 's/worker_connections.*/worker_connections $var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/' /etc/nginx/nginx.conf"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configTarget: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"podContainers"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"keepalive_requests"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"int"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configCmd: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"sed -i 's/keepalive_requests.*/keepalive_requests $var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/' /etc/nginx/nginx.conf"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configTarget: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"podContainers"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postHook: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"/etc/init.d/nginx reload"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metrics:</a:t>
            </a:r>
            <a:b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"qps"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benchmarkClient: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"9.186.106.204"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benchmarkCmd: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"ab -k -t 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-c 100 -n 5000000 http://10.0.189.6:30291/ 2&gt;/dev/null | grep \"Requests per second\" | awk  '{print $4}'"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weight: </a:t>
            </a:r>
            <a: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br>
              <a:rPr lang="zh-CN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icpEnv:</a:t>
            </a:r>
            <a:b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k8s_endpoint: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"https://9.186.106.205:8001"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k8s_namespace: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"default"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k8s_servicename: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"my-nginx"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k8s_token: 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"eyJhbGciOiJSUzI1NiIsInR5cCI6IkpXVCJ9.eyJpc3MiOiJrd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exitCriteria:</a:t>
            </a:r>
            <a:b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duration: </a:t>
            </a:r>
            <a:r>
              <a:rPr lang="zh-CN" altLang="en-US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hours"</a:t>
            </a:r>
            <a:b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maxIterations: </a:t>
            </a:r>
            <a:r>
              <a:rPr lang="en-US" altLang="zh-CN" sz="9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endParaRPr lang="zh-CN" altLang="zh-CN" sz="900" b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85EB15-69ED-4055-8515-2AE47A8172D0}"/>
              </a:ext>
            </a:extLst>
          </p:cNvPr>
          <p:cNvSpPr txBox="1">
            <a:spLocks/>
          </p:cNvSpPr>
          <p:nvPr/>
        </p:nvSpPr>
        <p:spPr bwMode="auto">
          <a:xfrm>
            <a:off x="3452585" y="615873"/>
            <a:ext cx="4451922" cy="567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73038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Result</a:t>
            </a:r>
          </a:p>
          <a:p>
            <a:pPr marL="519113" lvl="2">
              <a:spcBef>
                <a:spcPts val="4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Bayesian Optimization: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200 iterations in 224 minutes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 the “best” parameters in 27 iteration, uses 26 minutes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Suggested Tunable parameters: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worker_processes = 3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keepalive_requests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555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Improvements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With default parameters:  5934.36 QPS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With suggested parameters:  9019.28 QPS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Improvement:   52%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19113" lvl="2">
              <a:spcBef>
                <a:spcPts val="4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Search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200 iterations in 212 minutes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 the “best” parameters in 62 iteration, uses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66 minutes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Suggested Tunable parameters: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worker_processes = 3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670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keepalive_requests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886</a:t>
            </a:r>
          </a:p>
          <a:p>
            <a:pPr lvl="2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Improvements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With default parameters:  5934.36 QPS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With suggested parameters:  8487.65 QPS</a:t>
            </a:r>
          </a:p>
          <a:p>
            <a:pPr lvl="3" indent="-238125">
              <a:spcBef>
                <a:spcPts val="400"/>
              </a:spcBef>
              <a:tabLst>
                <a:tab pos="539750" algn="l"/>
              </a:tabLst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Improvement:   43%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DAAE1BEE-3FFB-49BA-A452-256FDEFDB627}"/>
              </a:ext>
            </a:extLst>
          </p:cNvPr>
          <p:cNvSpPr txBox="1">
            <a:spLocks/>
          </p:cNvSpPr>
          <p:nvPr/>
        </p:nvSpPr>
        <p:spPr bwMode="auto">
          <a:xfrm>
            <a:off x="7722314" y="4424978"/>
            <a:ext cx="4143810" cy="135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73038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Analysis(BO vs Random)</a:t>
            </a:r>
          </a:p>
          <a:p>
            <a:pPr marL="519113" lvl="2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 converges much faster</a:t>
            </a:r>
          </a:p>
          <a:p>
            <a:pPr marL="519113" lvl="2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 gets better performance metric</a:t>
            </a:r>
          </a:p>
          <a:p>
            <a:pPr marL="519113" lvl="2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 uses a little bit more computing time(5%)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A78B57F-B6BC-48EA-989F-7D3A9D2C0C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646943" y="634450"/>
          <a:ext cx="4572000" cy="377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55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ICP Ingress Controller - Configuration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D5F32EF-B55E-4466-9F4E-3C9B970B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06" y="752175"/>
            <a:ext cx="5677572" cy="57394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Configuration 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 3.1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master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 (8C 16G VM)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proxy nodes (8C 16G VM)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 worker nodes(8C 16G VM)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vegeta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 nodes(32C 128GB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baremetal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backend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PODs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Performance Advisor Deployment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config_agent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daemonset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all proxy nodes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monitor_agent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deployment with 1 POD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advisor deployment with 1 POD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 Settings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 target: the ingress URL for the 1000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PODs(http://icp-master-ligc.sl.cloud9.ibm.com/s1)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egeta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 sends 10000 requests per second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10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vegeta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clients runs benchmark in parallel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for 90 seconds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内容占位符 2">
            <a:extLst>
              <a:ext uri="{FF2B5EF4-FFF2-40B4-BE49-F238E27FC236}">
                <a16:creationId xmlns:a16="http://schemas.microsoft.com/office/drawing/2014/main" id="{B1B43337-28BD-A04E-8CD3-8F164314F5EC}"/>
              </a:ext>
            </a:extLst>
          </p:cNvPr>
          <p:cNvSpPr txBox="1">
            <a:spLocks/>
          </p:cNvSpPr>
          <p:nvPr/>
        </p:nvSpPr>
        <p:spPr bwMode="auto">
          <a:xfrm>
            <a:off x="6368222" y="797894"/>
            <a:ext cx="5677572" cy="57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Ingress Controller Tunable Parameters: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worker_processes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 – 128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100 – 65536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keepalive_requests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100– 65536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 Parameters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net.core.somaxconn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100 – 65536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net.ipv4.tcp_max_tw_buckets: 65536 – 1440000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net.ipv4.tcp_max_syn_backlog: 512 – 3240000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net.ipv4.tcp_tw_reuse: 0,1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net.ipv4.tcp_tw_recycle: 0,1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net.ipv4.tcp_fin_timeout: 10 - 60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net.ipv4.tcp_slow_start_after_idle: 0,1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net.ipv4.tcp_low_latency: 0,1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iterations</a:t>
            </a:r>
          </a:p>
        </p:txBody>
      </p:sp>
    </p:spTree>
    <p:extLst>
      <p:ext uri="{BB962C8B-B14F-4D97-AF65-F5344CB8AC3E}">
        <p14:creationId xmlns:p14="http://schemas.microsoft.com/office/powerpoint/2010/main" val="410606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</a:t>
            </a:r>
            <a:r>
              <a:rPr kumimoji="1" lang="en-US" altLang="zh-CN" sz="2000"/>
              <a:t>for ICP-Ingress-Controller - </a:t>
            </a:r>
            <a:r>
              <a:rPr kumimoji="1" lang="en-US" altLang="zh-CN" sz="2000" dirty="0"/>
              <a:t>Result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2CA8D-7662-4183-BAA9-2CB20B582B3C}"/>
              </a:ext>
            </a:extLst>
          </p:cNvPr>
          <p:cNvSpPr/>
          <p:nvPr/>
        </p:nvSpPr>
        <p:spPr>
          <a:xfrm>
            <a:off x="243418" y="754421"/>
            <a:ext cx="5676615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 over the baseline number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 QPS with default parameters: 3047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Autotuning QPS: 4980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Improves: 60%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F4654-7035-40B7-96A4-BBB0D202FEC8}"/>
              </a:ext>
            </a:extLst>
          </p:cNvPr>
          <p:cNvSpPr/>
          <p:nvPr/>
        </p:nvSpPr>
        <p:spPr>
          <a:xfrm>
            <a:off x="6000054" y="754421"/>
            <a:ext cx="6025406" cy="6617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Converge in 20 iterations in 2 hours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 &lt;dimensions&gt;*2 as the minimal iterations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D9D61BD-B1CA-1349-B61C-3B01A4A0F68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0043" y="2699952"/>
          <a:ext cx="5779989" cy="363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6DF91B3-3DB1-814A-A691-8F0CC2A414C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3708" y="2699951"/>
          <a:ext cx="5469924" cy="351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067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ICP Ingress Controller </a:t>
            </a:r>
            <a:r>
              <a:rPr kumimoji="1" lang="en-US" altLang="zh-CN" sz="2000"/>
              <a:t>– Analysis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61F2F6-D3A8-CE44-9648-CD78C7DB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8076"/>
              </p:ext>
            </p:extLst>
          </p:nvPr>
        </p:nvGraphicFramePr>
        <p:xfrm>
          <a:off x="956920" y="786104"/>
          <a:ext cx="4080076" cy="372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445">
                  <a:extLst>
                    <a:ext uri="{9D8B030D-6E8A-4147-A177-3AD203B41FA5}">
                      <a16:colId xmlns:a16="http://schemas.microsoft.com/office/drawing/2014/main" val="2038857158"/>
                    </a:ext>
                  </a:extLst>
                </a:gridCol>
                <a:gridCol w="1146631">
                  <a:extLst>
                    <a:ext uri="{9D8B030D-6E8A-4147-A177-3AD203B41FA5}">
                      <a16:colId xmlns:a16="http://schemas.microsoft.com/office/drawing/2014/main" val="1417063801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Suggested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341766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worker_connections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886671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worker_processes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18439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keepalive_requests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65536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662135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net.ipv4.tcp_slow_start_after_idle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072564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net.ipv4.tcp_tw_recycle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56972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net.ipv4.tcp_fin_timeout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09915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net.ipv4.tcp_max_syn_backlog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170124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net.ipv4.tcp_tw_reuse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438009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net.core.somaxconn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849579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net.ipv4.tcp_low_latency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83518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net.ipv4.tcp_max_tw_buckets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65536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88282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BF123C-4227-C94F-A930-445133F84E39}"/>
              </a:ext>
            </a:extLst>
          </p:cNvPr>
          <p:cNvGraphicFramePr>
            <a:graphicFrameLocks/>
          </p:cNvGraphicFramePr>
          <p:nvPr/>
        </p:nvGraphicFramePr>
        <p:xfrm>
          <a:off x="5261548" y="786104"/>
          <a:ext cx="6481892" cy="5751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1F6CBD-C16E-874F-80C4-29586A6343DA}"/>
              </a:ext>
            </a:extLst>
          </p:cNvPr>
          <p:cNvSpPr txBox="1"/>
          <p:nvPr/>
        </p:nvSpPr>
        <p:spPr>
          <a:xfrm>
            <a:off x="539646" y="4886793"/>
            <a:ext cx="35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tcp_fin_timeout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worker_processes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tcp_max_tw_buckets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FECC5D0-E71E-43D0-8D2E-CA2A51324C24}"/>
              </a:ext>
            </a:extLst>
          </p:cNvPr>
          <p:cNvSpPr/>
          <p:nvPr/>
        </p:nvSpPr>
        <p:spPr bwMode="auto">
          <a:xfrm>
            <a:off x="7438882" y="3896449"/>
            <a:ext cx="3349191" cy="674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- Configuration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D5F32EF-B55E-4466-9F4E-3C9B970B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06" y="752175"/>
            <a:ext cx="5677572" cy="57394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x3650m4 nodes(99GB memory, 8 SAS disks per node, 16 logic processors per node, 2.7GHz CPU frequency)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10GB ethernet  adapter per node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Mestor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configuration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disks as RAID for data and meta data(2 as replace threshold)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disks as RAID for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logtip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as replace threshold)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2MB as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4K checksum granularity for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logTip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way replication + 2MB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+ 4K checksum granularity for log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way replication + 1MB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+ 32K checksum granularity for meta disks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4+2P + 8MB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+ 32K checksum granularity for data disks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Note: cluster is configured with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mmvdisk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Scale File System configuration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pool with 1M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 pool with 2MB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blocksize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replica 1 and meta replica 1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B9E5F-FEAF-4839-BEB2-6783BB8EE4CD}"/>
              </a:ext>
            </a:extLst>
          </p:cNvPr>
          <p:cNvGrpSpPr>
            <a:grpSpLocks/>
          </p:cNvGrpSpPr>
          <p:nvPr/>
        </p:nvGrpSpPr>
        <p:grpSpPr bwMode="auto">
          <a:xfrm>
            <a:off x="7608611" y="3498490"/>
            <a:ext cx="352425" cy="747712"/>
            <a:chOff x="658963" y="2033918"/>
            <a:chExt cx="427321" cy="896112"/>
          </a:xfrm>
        </p:grpSpPr>
        <p:pic>
          <p:nvPicPr>
            <p:cNvPr id="8" name="Picture 275" descr="Blue Server Icon 2.png">
              <a:extLst>
                <a:ext uri="{FF2B5EF4-FFF2-40B4-BE49-F238E27FC236}">
                  <a16:creationId xmlns:a16="http://schemas.microsoft.com/office/drawing/2014/main" id="{D1B5D388-A0D9-4442-9D94-5D708690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3" y="2033918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E34DBB-86A7-4BEA-B7E8-AD5D72154DA4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E0BB7B-5E58-4A8F-94B5-D31E1876DCE4}"/>
              </a:ext>
            </a:extLst>
          </p:cNvPr>
          <p:cNvGrpSpPr>
            <a:grpSpLocks/>
          </p:cNvGrpSpPr>
          <p:nvPr/>
        </p:nvGrpSpPr>
        <p:grpSpPr bwMode="auto">
          <a:xfrm>
            <a:off x="8088757" y="3461546"/>
            <a:ext cx="352425" cy="747712"/>
            <a:chOff x="585817" y="1890274"/>
            <a:chExt cx="427321" cy="896112"/>
          </a:xfrm>
        </p:grpSpPr>
        <p:pic>
          <p:nvPicPr>
            <p:cNvPr id="12" name="Picture 275" descr="Blue Server Icon 2.png">
              <a:extLst>
                <a:ext uri="{FF2B5EF4-FFF2-40B4-BE49-F238E27FC236}">
                  <a16:creationId xmlns:a16="http://schemas.microsoft.com/office/drawing/2014/main" id="{1B784F43-59BD-48E4-9171-7B0D7C0F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17" y="1890274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E7D620-C2EB-4984-8D88-D4FCA9A65CDB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ED286-C542-42FF-972E-3D3CDD94B96D}"/>
              </a:ext>
            </a:extLst>
          </p:cNvPr>
          <p:cNvGrpSpPr>
            <a:grpSpLocks/>
          </p:cNvGrpSpPr>
          <p:nvPr/>
        </p:nvGrpSpPr>
        <p:grpSpPr bwMode="auto">
          <a:xfrm>
            <a:off x="8605847" y="3452310"/>
            <a:ext cx="352425" cy="747712"/>
            <a:chOff x="658963" y="2033918"/>
            <a:chExt cx="427321" cy="896112"/>
          </a:xfrm>
        </p:grpSpPr>
        <p:pic>
          <p:nvPicPr>
            <p:cNvPr id="16" name="Picture 275" descr="Blue Server Icon 2.png">
              <a:extLst>
                <a:ext uri="{FF2B5EF4-FFF2-40B4-BE49-F238E27FC236}">
                  <a16:creationId xmlns:a16="http://schemas.microsoft.com/office/drawing/2014/main" id="{B4285ED6-DF18-43AF-B6E1-30193F227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3" y="2033918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6688C-14E3-44F3-917E-D716F94CF839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3781F3-211B-47E6-80E2-5DF01A5EE867}"/>
              </a:ext>
            </a:extLst>
          </p:cNvPr>
          <p:cNvGrpSpPr>
            <a:grpSpLocks/>
          </p:cNvGrpSpPr>
          <p:nvPr/>
        </p:nvGrpSpPr>
        <p:grpSpPr bwMode="auto">
          <a:xfrm>
            <a:off x="9132173" y="3422184"/>
            <a:ext cx="352425" cy="747712"/>
            <a:chOff x="658963" y="2033918"/>
            <a:chExt cx="427321" cy="896112"/>
          </a:xfrm>
        </p:grpSpPr>
        <p:pic>
          <p:nvPicPr>
            <p:cNvPr id="19" name="Picture 275" descr="Blue Server Icon 2.png">
              <a:extLst>
                <a:ext uri="{FF2B5EF4-FFF2-40B4-BE49-F238E27FC236}">
                  <a16:creationId xmlns:a16="http://schemas.microsoft.com/office/drawing/2014/main" id="{77C366A0-3225-47CF-84C6-D8EB7FC79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3" y="2033918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729946-A95F-4A34-9A1E-6224B951BC9B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0DB69-DCDE-474A-85CB-81A796DCFFA3}"/>
              </a:ext>
            </a:extLst>
          </p:cNvPr>
          <p:cNvGrpSpPr>
            <a:grpSpLocks/>
          </p:cNvGrpSpPr>
          <p:nvPr/>
        </p:nvGrpSpPr>
        <p:grpSpPr bwMode="auto">
          <a:xfrm>
            <a:off x="9704679" y="3422184"/>
            <a:ext cx="352425" cy="747712"/>
            <a:chOff x="585817" y="1890274"/>
            <a:chExt cx="427321" cy="896112"/>
          </a:xfrm>
        </p:grpSpPr>
        <p:pic>
          <p:nvPicPr>
            <p:cNvPr id="22" name="Picture 275" descr="Blue Server Icon 2.png">
              <a:extLst>
                <a:ext uri="{FF2B5EF4-FFF2-40B4-BE49-F238E27FC236}">
                  <a16:creationId xmlns:a16="http://schemas.microsoft.com/office/drawing/2014/main" id="{33E77C65-4030-4C6C-A66D-E61903AA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17" y="1890274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44BB39-03C2-4680-A59F-1DF8A17296E2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64C7C-4187-4488-9AE7-6BBB12A7FC55}"/>
              </a:ext>
            </a:extLst>
          </p:cNvPr>
          <p:cNvGrpSpPr>
            <a:grpSpLocks/>
          </p:cNvGrpSpPr>
          <p:nvPr/>
        </p:nvGrpSpPr>
        <p:grpSpPr bwMode="auto">
          <a:xfrm>
            <a:off x="10221362" y="3422184"/>
            <a:ext cx="352425" cy="747712"/>
            <a:chOff x="658963" y="2033918"/>
            <a:chExt cx="427321" cy="896112"/>
          </a:xfrm>
        </p:grpSpPr>
        <p:pic>
          <p:nvPicPr>
            <p:cNvPr id="25" name="Picture 275" descr="Blue Server Icon 2.png">
              <a:extLst>
                <a:ext uri="{FF2B5EF4-FFF2-40B4-BE49-F238E27FC236}">
                  <a16:creationId xmlns:a16="http://schemas.microsoft.com/office/drawing/2014/main" id="{38B14D7F-6076-422B-8E75-1B0B2D42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3" y="2033918"/>
              <a:ext cx="427321" cy="8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1F9B70-7A79-462A-B7BE-A6246F52A305}"/>
                </a:ext>
              </a:extLst>
            </p:cNvPr>
            <p:cNvSpPr txBox="1"/>
            <p:nvPr/>
          </p:nvSpPr>
          <p:spPr>
            <a:xfrm>
              <a:off x="707084" y="2070066"/>
              <a:ext cx="184787" cy="2149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+mn-lt"/>
              </a:endParaRPr>
            </a:p>
          </p:txBody>
        </p:sp>
      </p:grpSp>
      <p:sp>
        <p:nvSpPr>
          <p:cNvPr id="27" name="Can 33">
            <a:extLst>
              <a:ext uri="{FF2B5EF4-FFF2-40B4-BE49-F238E27FC236}">
                <a16:creationId xmlns:a16="http://schemas.microsoft.com/office/drawing/2014/main" id="{983A653F-42BF-4307-AD35-CCBDF8F294E8}"/>
              </a:ext>
            </a:extLst>
          </p:cNvPr>
          <p:cNvSpPr/>
          <p:nvPr/>
        </p:nvSpPr>
        <p:spPr bwMode="auto">
          <a:xfrm>
            <a:off x="7626522" y="3392617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29" name="Can 33">
            <a:extLst>
              <a:ext uri="{FF2B5EF4-FFF2-40B4-BE49-F238E27FC236}">
                <a16:creationId xmlns:a16="http://schemas.microsoft.com/office/drawing/2014/main" id="{D164DACF-A27D-44E4-8683-CEFB3BB3543B}"/>
              </a:ext>
            </a:extLst>
          </p:cNvPr>
          <p:cNvSpPr/>
          <p:nvPr/>
        </p:nvSpPr>
        <p:spPr bwMode="auto">
          <a:xfrm>
            <a:off x="8091799" y="3385061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30" name="Can 33">
            <a:extLst>
              <a:ext uri="{FF2B5EF4-FFF2-40B4-BE49-F238E27FC236}">
                <a16:creationId xmlns:a16="http://schemas.microsoft.com/office/drawing/2014/main" id="{5EEBFCC1-AF2B-4450-99B6-A8D23907DAAB}"/>
              </a:ext>
            </a:extLst>
          </p:cNvPr>
          <p:cNvSpPr/>
          <p:nvPr/>
        </p:nvSpPr>
        <p:spPr bwMode="auto">
          <a:xfrm>
            <a:off x="8600832" y="3382003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31" name="Can 33">
            <a:extLst>
              <a:ext uri="{FF2B5EF4-FFF2-40B4-BE49-F238E27FC236}">
                <a16:creationId xmlns:a16="http://schemas.microsoft.com/office/drawing/2014/main" id="{7558A26F-C2FD-4257-8E6E-F7E2A984899B}"/>
              </a:ext>
            </a:extLst>
          </p:cNvPr>
          <p:cNvSpPr/>
          <p:nvPr/>
        </p:nvSpPr>
        <p:spPr bwMode="auto">
          <a:xfrm>
            <a:off x="9154752" y="3375825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32" name="Can 33">
            <a:extLst>
              <a:ext uri="{FF2B5EF4-FFF2-40B4-BE49-F238E27FC236}">
                <a16:creationId xmlns:a16="http://schemas.microsoft.com/office/drawing/2014/main" id="{EE34010A-9622-40FE-B590-FC9F83F38120}"/>
              </a:ext>
            </a:extLst>
          </p:cNvPr>
          <p:cNvSpPr/>
          <p:nvPr/>
        </p:nvSpPr>
        <p:spPr bwMode="auto">
          <a:xfrm>
            <a:off x="9684743" y="3379461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33" name="Can 33">
            <a:extLst>
              <a:ext uri="{FF2B5EF4-FFF2-40B4-BE49-F238E27FC236}">
                <a16:creationId xmlns:a16="http://schemas.microsoft.com/office/drawing/2014/main" id="{F8A6426F-7449-48AB-94D0-D3AA7EB77D84}"/>
              </a:ext>
            </a:extLst>
          </p:cNvPr>
          <p:cNvSpPr/>
          <p:nvPr/>
        </p:nvSpPr>
        <p:spPr bwMode="auto">
          <a:xfrm>
            <a:off x="10221362" y="3324011"/>
            <a:ext cx="140217" cy="151494"/>
          </a:xfrm>
          <a:prstGeom prst="can">
            <a:avLst>
              <a:gd name="adj" fmla="val 14744"/>
            </a:avLst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rgbClr val="34B1E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kern="0" dirty="0">
              <a:solidFill>
                <a:srgbClr val="34B1EC">
                  <a:lumMod val="50000"/>
                </a:srgbClr>
              </a:solidFill>
              <a:latin typeface="Arial"/>
              <a:cs typeface="Chalkboard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469776-3B4F-4EFD-8E8C-90F84DFE6DE1}"/>
              </a:ext>
            </a:extLst>
          </p:cNvPr>
          <p:cNvSpPr/>
          <p:nvPr/>
        </p:nvSpPr>
        <p:spPr bwMode="auto">
          <a:xfrm>
            <a:off x="7438883" y="2911221"/>
            <a:ext cx="3122388" cy="314228"/>
          </a:xfrm>
          <a:prstGeom prst="roundRect">
            <a:avLst/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hlink"/>
                </a:solidFill>
                <a:latin typeface="Arial" panose="020B0604020202020204" pitchFamily="34" charset="0"/>
              </a:rPr>
              <a:t>Mestor</a:t>
            </a:r>
            <a:r>
              <a:rPr 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chemeClr val="hlink"/>
                </a:solidFill>
                <a:latin typeface="Arial" panose="020B0604020202020204" pitchFamily="34" charset="0"/>
              </a:rPr>
              <a:t>Declustered</a:t>
            </a:r>
            <a:r>
              <a:rPr 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 RAID)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82D92A-EBAB-45A6-BAF2-9CB7FA89F2DA}"/>
              </a:ext>
            </a:extLst>
          </p:cNvPr>
          <p:cNvSpPr/>
          <p:nvPr/>
        </p:nvSpPr>
        <p:spPr bwMode="auto">
          <a:xfrm>
            <a:off x="7438882" y="2601725"/>
            <a:ext cx="3122389" cy="292217"/>
          </a:xfrm>
          <a:prstGeom prst="roundRect">
            <a:avLst/>
          </a:prstGeom>
          <a:solidFill>
            <a:srgbClr val="34B1EC">
              <a:lumMod val="20000"/>
              <a:lumOff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Spectrum Scale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A6878DB-F700-49F7-8C2E-74B89F02811A}"/>
              </a:ext>
            </a:extLst>
          </p:cNvPr>
          <p:cNvSpPr/>
          <p:nvPr/>
        </p:nvSpPr>
        <p:spPr bwMode="auto">
          <a:xfrm rot="5400000">
            <a:off x="8884823" y="-137271"/>
            <a:ext cx="45719" cy="301152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F3EB69-27C5-41BC-B1A2-86BDB002398E}"/>
              </a:ext>
            </a:extLst>
          </p:cNvPr>
          <p:cNvSpPr txBox="1"/>
          <p:nvPr/>
        </p:nvSpPr>
        <p:spPr>
          <a:xfrm>
            <a:off x="8655013" y="927102"/>
            <a:ext cx="119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mpi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E11CC9-D50B-44FC-88E9-FAA2B7D1A8AC}"/>
              </a:ext>
            </a:extLst>
          </p:cNvPr>
          <p:cNvGrpSpPr/>
          <p:nvPr/>
        </p:nvGrpSpPr>
        <p:grpSpPr>
          <a:xfrm>
            <a:off x="7401919" y="1473715"/>
            <a:ext cx="449206" cy="980781"/>
            <a:chOff x="10893939" y="1172938"/>
            <a:chExt cx="449206" cy="9807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35E8B3-3BA8-4A79-B5CA-CFC4EF6C3FD1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AAC9D1-7FC9-4966-A4A6-E08A6FB08B0A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BBF33-CF0D-408E-BB12-0BF3F20AD661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4EC9E9-BDDE-4943-99D8-43C44457E219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F101E5-4C8D-4655-BE76-214BC7F08922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18A05C-161C-4B4F-B48C-A7828F67284A}"/>
              </a:ext>
            </a:extLst>
          </p:cNvPr>
          <p:cNvGrpSpPr/>
          <p:nvPr/>
        </p:nvGrpSpPr>
        <p:grpSpPr>
          <a:xfrm>
            <a:off x="8012658" y="1456436"/>
            <a:ext cx="449206" cy="980781"/>
            <a:chOff x="10893939" y="1172938"/>
            <a:chExt cx="449206" cy="9807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FFE446-611C-4AD4-AE4B-E870D0FBA256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0741AA-7FB2-4ED2-A60A-F297B0E33925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E0E10D-5538-4D94-A61D-A52E10F0C743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3BAFF7-E081-4CB5-BAC7-2D8964B5F376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61387B-D970-4288-8219-7C8F479C15D7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B3F269-6911-4707-A49C-0847B9B23BE0}"/>
              </a:ext>
            </a:extLst>
          </p:cNvPr>
          <p:cNvGrpSpPr/>
          <p:nvPr/>
        </p:nvGrpSpPr>
        <p:grpSpPr>
          <a:xfrm>
            <a:off x="8516719" y="1464704"/>
            <a:ext cx="449206" cy="980781"/>
            <a:chOff x="10893939" y="1172938"/>
            <a:chExt cx="449206" cy="98078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93ABC8-43B9-4DEA-8BDF-B8F9AF6C056A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7BBA94-9832-49B1-AAD6-8A1C9E934AF2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262CCB-ADF9-40A8-BEA9-BC9A333B7A9F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40F2DD-563C-45D9-A82F-7C8300BE1F21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B4F55F-91D1-4351-A575-274A37D13E6B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06FAEA-D993-42A7-926F-D207195D2D1D}"/>
              </a:ext>
            </a:extLst>
          </p:cNvPr>
          <p:cNvGrpSpPr/>
          <p:nvPr/>
        </p:nvGrpSpPr>
        <p:grpSpPr>
          <a:xfrm>
            <a:off x="9058612" y="1452430"/>
            <a:ext cx="449206" cy="980781"/>
            <a:chOff x="10893939" y="1172938"/>
            <a:chExt cx="449206" cy="98078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0810CC-A0F5-4603-89A5-04FEFF9A7C10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F0DE88-519F-4120-AD17-0943C77F39AE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EC272C-2EC8-4067-955A-6FD1E6C1FEFF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8B4EA9-C4B9-434B-9C98-923025B8DD3A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E55F5-646A-468E-9362-0E0AC9A467B4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D17BE3-60C1-4C9A-82C6-2D53894D1D9F}"/>
              </a:ext>
            </a:extLst>
          </p:cNvPr>
          <p:cNvGrpSpPr/>
          <p:nvPr/>
        </p:nvGrpSpPr>
        <p:grpSpPr>
          <a:xfrm>
            <a:off x="9594575" y="1452430"/>
            <a:ext cx="449206" cy="980781"/>
            <a:chOff x="10893939" y="1172938"/>
            <a:chExt cx="449206" cy="9807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3C803D-143A-4BBA-B1FB-2D87BE4E3D4E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490CC7-1975-49F0-A8E8-E5A336EB6F21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BD0E6-5169-4F29-857E-E8967E8D0C6E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A4DE42F-A21F-4A48-B01E-FA71F90338D7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CF6D1A-BED8-4ADC-9EF0-44D935604840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2F0AAB-4090-4E72-AB63-D9FE24D80E50}"/>
              </a:ext>
            </a:extLst>
          </p:cNvPr>
          <p:cNvGrpSpPr/>
          <p:nvPr/>
        </p:nvGrpSpPr>
        <p:grpSpPr>
          <a:xfrm>
            <a:off x="10112066" y="1452430"/>
            <a:ext cx="449206" cy="980781"/>
            <a:chOff x="10893939" y="1172938"/>
            <a:chExt cx="449206" cy="98078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D6F169-B5D3-405C-8AD1-72834FD2F065}"/>
                </a:ext>
              </a:extLst>
            </p:cNvPr>
            <p:cNvSpPr txBox="1"/>
            <p:nvPr/>
          </p:nvSpPr>
          <p:spPr>
            <a:xfrm>
              <a:off x="10893940" y="117293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E89E591-8F28-499C-916A-D64BE7511E92}"/>
                </a:ext>
              </a:extLst>
            </p:cNvPr>
            <p:cNvSpPr txBox="1"/>
            <p:nvPr/>
          </p:nvSpPr>
          <p:spPr>
            <a:xfrm>
              <a:off x="10893940" y="129604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ADC0A9-4853-4C06-AEE6-7497BC0779E8}"/>
                </a:ext>
              </a:extLst>
            </p:cNvPr>
            <p:cNvSpPr txBox="1"/>
            <p:nvPr/>
          </p:nvSpPr>
          <p:spPr>
            <a:xfrm>
              <a:off x="10893940" y="1465727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47CB0E-6C2F-44CD-A87C-171826B1EC4B}"/>
                </a:ext>
              </a:extLst>
            </p:cNvPr>
            <p:cNvSpPr txBox="1"/>
            <p:nvPr/>
          </p:nvSpPr>
          <p:spPr>
            <a:xfrm>
              <a:off x="10893939" y="1907498"/>
              <a:ext cx="44920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IOR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1BA598C-7E3B-4825-87FB-B4208FCD2B9E}"/>
                </a:ext>
              </a:extLst>
            </p:cNvPr>
            <p:cNvCxnSpPr/>
            <p:nvPr/>
          </p:nvCxnSpPr>
          <p:spPr bwMode="auto">
            <a:xfrm>
              <a:off x="11118542" y="1711948"/>
              <a:ext cx="0" cy="17966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24744A6-9A5D-4C3A-A509-1A8149BB2D76}"/>
              </a:ext>
            </a:extLst>
          </p:cNvPr>
          <p:cNvSpPr txBox="1"/>
          <p:nvPr/>
        </p:nvSpPr>
        <p:spPr>
          <a:xfrm>
            <a:off x="8341170" y="4278402"/>
            <a:ext cx="164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10Gb Ethernet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403BC-30DD-45AA-BDB9-E0D74D95B87C}"/>
              </a:ext>
            </a:extLst>
          </p:cNvPr>
          <p:cNvSpPr txBox="1"/>
          <p:nvPr/>
        </p:nvSpPr>
        <p:spPr>
          <a:xfrm>
            <a:off x="7331188" y="4988224"/>
            <a:ext cx="452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 among those 36 disks for data and meta data were broken before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32 disks valid; considering 4+2P,  around 21.44 disks for real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SAS disk: IOPS is 120 for sequential 4K DIO; 150MB throughput for sequential 2M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maximal throughput for large IO WRITE is 150 MB * 21.44 ~ 3216MB/s </a:t>
            </a:r>
          </a:p>
        </p:txBody>
      </p:sp>
    </p:spTree>
    <p:extLst>
      <p:ext uri="{BB962C8B-B14F-4D97-AF65-F5344CB8AC3E}">
        <p14:creationId xmlns:p14="http://schemas.microsoft.com/office/powerpoint/2010/main" val="27605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- Configuration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DDDD681-5B75-41A3-9DEB-194EF4457B42}"/>
              </a:ext>
            </a:extLst>
          </p:cNvPr>
          <p:cNvSpPr txBox="1">
            <a:spLocks/>
          </p:cNvSpPr>
          <p:nvPr/>
        </p:nvSpPr>
        <p:spPr bwMode="auto">
          <a:xfrm>
            <a:off x="487892" y="522235"/>
            <a:ext cx="6088168" cy="42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Selected 24 configurations and the valid values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EF2CF-0FC0-4160-B55F-883BF8BC2457}"/>
              </a:ext>
            </a:extLst>
          </p:cNvPr>
          <p:cNvSpPr txBox="1"/>
          <p:nvPr/>
        </p:nvSpPr>
        <p:spPr>
          <a:xfrm>
            <a:off x="548640" y="893655"/>
            <a:ext cx="68656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numaMemoryInterleave</a:t>
            </a:r>
            <a:r>
              <a:rPr lang="en-US" sz="1200" dirty="0"/>
              <a:t>                                                  </a:t>
            </a:r>
            <a:r>
              <a:rPr lang="en-US" sz="1200" dirty="0" err="1"/>
              <a:t>yes|no</a:t>
            </a:r>
            <a:endParaRPr lang="en-US" sz="1200" dirty="0"/>
          </a:p>
          <a:p>
            <a:r>
              <a:rPr lang="en-US" sz="1200" dirty="0" err="1"/>
              <a:t>nsdRAIDSmallBufferSize</a:t>
            </a:r>
            <a:r>
              <a:rPr lang="en-US" sz="1200" dirty="0"/>
              <a:t>                                                  4k ~ 1024k</a:t>
            </a:r>
          </a:p>
          <a:p>
            <a:r>
              <a:rPr lang="en-US" sz="1200" dirty="0" err="1"/>
              <a:t>nsdMaxWorkerThreads</a:t>
            </a:r>
            <a:r>
              <a:rPr lang="en-US" sz="1200" dirty="0"/>
              <a:t>                                                   512 ~ 8192</a:t>
            </a:r>
          </a:p>
          <a:p>
            <a:r>
              <a:rPr lang="en-US" sz="1200" dirty="0" err="1"/>
              <a:t>nsdRAIDSmallThreadRatio</a:t>
            </a:r>
            <a:r>
              <a:rPr lang="en-US" sz="1200" dirty="0"/>
              <a:t>                                              0 ~ 20</a:t>
            </a:r>
          </a:p>
          <a:p>
            <a:r>
              <a:rPr lang="en-US" sz="1200" dirty="0" err="1"/>
              <a:t>nsdRAIDThreadsPerQueue</a:t>
            </a:r>
            <a:r>
              <a:rPr lang="en-US" sz="1200" dirty="0"/>
              <a:t>                                             1 ~ 128</a:t>
            </a:r>
          </a:p>
          <a:p>
            <a:r>
              <a:rPr lang="en-US" sz="1200" dirty="0"/>
              <a:t>nsdRAIDFastWriteFSDataLimit                                       0 ~ (8192*1024)</a:t>
            </a:r>
          </a:p>
          <a:p>
            <a:r>
              <a:rPr lang="en-US" sz="1200" dirty="0" err="1"/>
              <a:t>nsdRAIDFastWriteFSMetadataLimit</a:t>
            </a:r>
            <a:r>
              <a:rPr lang="en-US" sz="1200" dirty="0"/>
              <a:t>                              0 ~ (8192*1024)</a:t>
            </a:r>
          </a:p>
          <a:p>
            <a:r>
              <a:rPr lang="en-US" sz="1200" dirty="0" err="1"/>
              <a:t>nsdRAIDFlusherBuffersLowWatermarkPct</a:t>
            </a:r>
            <a:r>
              <a:rPr lang="en-US" sz="1200" dirty="0"/>
              <a:t>                   1 ~ 90</a:t>
            </a:r>
          </a:p>
          <a:p>
            <a:r>
              <a:rPr lang="en-US" sz="1200" dirty="0" err="1"/>
              <a:t>nsdRAIDFlusherBuffersLimitPct</a:t>
            </a:r>
            <a:r>
              <a:rPr lang="en-US" sz="1200" dirty="0"/>
              <a:t>                                     1 ~ 90</a:t>
            </a:r>
          </a:p>
          <a:p>
            <a:r>
              <a:rPr lang="en-US" sz="1200" dirty="0" err="1"/>
              <a:t>nsdRAIDFlusherTracksLowWatermarkPct</a:t>
            </a:r>
            <a:r>
              <a:rPr lang="en-US" sz="1200" dirty="0"/>
              <a:t>                    1 ~ 90</a:t>
            </a:r>
          </a:p>
          <a:p>
            <a:r>
              <a:rPr lang="en-US" sz="1200" dirty="0" err="1"/>
              <a:t>nsdRAIDFlusherTracksLimitPct</a:t>
            </a:r>
            <a:r>
              <a:rPr lang="en-US" sz="1200" dirty="0"/>
              <a:t>                                      1 ~ 90</a:t>
            </a:r>
          </a:p>
          <a:p>
            <a:r>
              <a:rPr lang="en-US" sz="1200" dirty="0" err="1"/>
              <a:t>nsdRAIDFlusherFWLogHighWatermarkMB</a:t>
            </a:r>
            <a:r>
              <a:rPr lang="en-US" sz="1200" dirty="0"/>
              <a:t>                 16 ~ 65536</a:t>
            </a:r>
          </a:p>
          <a:p>
            <a:r>
              <a:rPr lang="en-US" sz="1200" dirty="0" err="1"/>
              <a:t>nsdRAIDFlusherFWLogLimitMB</a:t>
            </a:r>
            <a:r>
              <a:rPr lang="en-US" sz="1200" dirty="0"/>
              <a:t>                                    64 ~ 262144</a:t>
            </a:r>
          </a:p>
          <a:p>
            <a:r>
              <a:rPr lang="en-US" sz="1200" dirty="0" err="1"/>
              <a:t>nsdRAIDFlusherThreadsLowWatermark</a:t>
            </a:r>
            <a:r>
              <a:rPr lang="en-US" sz="1200" dirty="0"/>
              <a:t>                      1 ~ 512</a:t>
            </a:r>
          </a:p>
          <a:p>
            <a:r>
              <a:rPr lang="en-US" sz="1200" dirty="0" err="1"/>
              <a:t>nsdRAIDFlusherThreadsHighWatermark</a:t>
            </a:r>
            <a:r>
              <a:rPr lang="en-US" sz="1200" dirty="0"/>
              <a:t>                     1 ~ 512</a:t>
            </a:r>
          </a:p>
          <a:p>
            <a:endParaRPr lang="en-US" sz="1200" dirty="0"/>
          </a:p>
          <a:p>
            <a:r>
              <a:rPr lang="en-US" sz="1200" dirty="0" err="1"/>
              <a:t>nsdRAIDBlockDeviceMaxSectorsKB</a:t>
            </a:r>
            <a:r>
              <a:rPr lang="en-US" sz="1200" dirty="0"/>
              <a:t>                              64|128|256|512|1024|2048|4096|8192|16384    </a:t>
            </a:r>
          </a:p>
          <a:p>
            <a:r>
              <a:rPr lang="en-US" sz="1200" dirty="0" err="1"/>
              <a:t>nsdRAIDBlockDeviceNrRequests</a:t>
            </a:r>
            <a:r>
              <a:rPr lang="en-US" sz="1200" dirty="0"/>
              <a:t>                                   32|64|128|256|512</a:t>
            </a:r>
          </a:p>
          <a:p>
            <a:r>
              <a:rPr lang="en-US" sz="1200" dirty="0" err="1"/>
              <a:t>nsdRAIDBlockDeviceQueueDepth</a:t>
            </a:r>
            <a:r>
              <a:rPr lang="en-US" sz="1200" dirty="0"/>
              <a:t>                                16|32|64|128|256</a:t>
            </a:r>
          </a:p>
          <a:p>
            <a:endParaRPr lang="en-US" sz="1200" dirty="0"/>
          </a:p>
          <a:p>
            <a:r>
              <a:rPr lang="en-US" sz="1200" dirty="0" err="1"/>
              <a:t>nsdMultiQueue</a:t>
            </a:r>
            <a:r>
              <a:rPr lang="en-US" sz="1200" dirty="0"/>
              <a:t>                                                               2 ~ 512</a:t>
            </a:r>
          </a:p>
          <a:p>
            <a:r>
              <a:rPr lang="en-US" sz="1200" dirty="0" err="1"/>
              <a:t>scatterBufferSize</a:t>
            </a:r>
            <a:r>
              <a:rPr lang="en-US" sz="1200" dirty="0"/>
              <a:t>                                                            32K ~ 8192k</a:t>
            </a:r>
          </a:p>
          <a:p>
            <a:endParaRPr lang="en-US" sz="1200" dirty="0"/>
          </a:p>
          <a:p>
            <a:r>
              <a:rPr lang="en-US" sz="1200" dirty="0" err="1"/>
              <a:t>maxMBpS</a:t>
            </a:r>
            <a:r>
              <a:rPr lang="en-US" sz="1200" dirty="0"/>
              <a:t>                                                                        1024~16000</a:t>
            </a:r>
          </a:p>
          <a:p>
            <a:r>
              <a:rPr lang="en-US" sz="1200" dirty="0" err="1"/>
              <a:t>nspdQueues</a:t>
            </a:r>
            <a:r>
              <a:rPr lang="en-US" sz="1200" dirty="0"/>
              <a:t>                                                                   64 ~ 1024</a:t>
            </a:r>
          </a:p>
          <a:p>
            <a:endParaRPr lang="en-US" sz="1200" dirty="0"/>
          </a:p>
          <a:p>
            <a:r>
              <a:rPr lang="en-US" sz="1200" dirty="0" err="1"/>
              <a:t>nsdRAIDTracks</a:t>
            </a:r>
            <a:r>
              <a:rPr lang="en-US" sz="1200" dirty="0"/>
              <a:t>                                                                64k 96k 128k 160k 192k 224k 256k</a:t>
            </a:r>
          </a:p>
          <a:p>
            <a:r>
              <a:rPr lang="en-US" sz="1200" dirty="0" err="1"/>
              <a:t>nsdRAIDBufferPoolSizePct</a:t>
            </a:r>
            <a:r>
              <a:rPr lang="en-US" sz="1200" dirty="0"/>
              <a:t>                                            10~90 </a:t>
            </a:r>
            <a:r>
              <a:rPr lang="en-US" sz="1200" dirty="0">
                <a:sym typeface="Wingdings" panose="05000000000000000000" pitchFamily="2" charset="2"/>
              </a:rPr>
              <a:t> 50 ~ 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871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- Result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E7825BB-F970-4CF8-8A87-F917A6595A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5738" y="1934724"/>
          <a:ext cx="5734295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222CA8D-7662-4183-BAA9-2CB20B582B3C}"/>
              </a:ext>
            </a:extLst>
          </p:cNvPr>
          <p:cNvSpPr/>
          <p:nvPr/>
        </p:nvSpPr>
        <p:spPr>
          <a:xfrm>
            <a:off x="243418" y="754421"/>
            <a:ext cx="5676615" cy="9848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 over the baseline numbers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Closing to the hardware/theoretical bandwidth limit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Around 12 hours for each performance metric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F4654-7035-40B7-96A4-BBB0D202FEC8}"/>
              </a:ext>
            </a:extLst>
          </p:cNvPr>
          <p:cNvSpPr/>
          <p:nvPr/>
        </p:nvSpPr>
        <p:spPr>
          <a:xfrm>
            <a:off x="6000054" y="754421"/>
            <a:ext cx="6025406" cy="90794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iterations achieves acceptable result for most of the scenarios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 &lt;dimensions&gt;*2 as the minimal iterations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515777-3526-44B6-8315-A9C506D482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00054" y="1934724"/>
          <a:ext cx="6103962" cy="469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335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– Parameters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ABC856-9E9C-49FD-95B6-46E5542C401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5738" y="698500"/>
          <a:ext cx="11818937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4" imgW="8867753" imgH="4352976" progId="Excel.Sheet.12">
                  <p:embed/>
                </p:oleObj>
              </mc:Choice>
              <mc:Fallback>
                <p:oleObj name="Worksheet" r:id="rId4" imgW="8867753" imgH="4352976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CABC856-9E9C-49FD-95B6-46E5542C4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738" y="698500"/>
                        <a:ext cx="11818937" cy="54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718422-A88E-4775-8A42-2F28BEA579F5}"/>
              </a:ext>
            </a:extLst>
          </p:cNvPr>
          <p:cNvSpPr txBox="1"/>
          <p:nvPr/>
        </p:nvSpPr>
        <p:spPr>
          <a:xfrm>
            <a:off x="185738" y="6167993"/>
            <a:ext cx="1003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key parameters: nsdRAIDFastWriteFSDataLimit, </a:t>
            </a:r>
            <a:r>
              <a:rPr lang="en-US" altLang="zh-CN" dirty="0" err="1"/>
              <a:t>scatterBufferSize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65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– Convergence progress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2CA8D-7662-4183-BAA9-2CB20B582B3C}"/>
              </a:ext>
            </a:extLst>
          </p:cNvPr>
          <p:cNvSpPr/>
          <p:nvPr/>
        </p:nvSpPr>
        <p:spPr>
          <a:xfrm>
            <a:off x="243418" y="754421"/>
            <a:ext cx="11445819" cy="90794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write performance is affected by more tunable parameters, thus converged slower but got more improvements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 configuration needs optimization – small baseline numbers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197E3D-F05F-44BC-B46B-12F96751C84C}"/>
              </a:ext>
            </a:extLst>
          </p:cNvPr>
          <p:cNvGraphicFramePr>
            <a:graphicFrameLocks/>
          </p:cNvGraphicFramePr>
          <p:nvPr/>
        </p:nvGraphicFramePr>
        <p:xfrm>
          <a:off x="243418" y="1677972"/>
          <a:ext cx="5595407" cy="456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5C7EDE-90B4-4B80-9D28-161AC9DF9637}"/>
              </a:ext>
            </a:extLst>
          </p:cNvPr>
          <p:cNvGraphicFramePr>
            <a:graphicFrameLocks/>
          </p:cNvGraphicFramePr>
          <p:nvPr/>
        </p:nvGraphicFramePr>
        <p:xfrm>
          <a:off x="6271969" y="1677972"/>
          <a:ext cx="5676613" cy="479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79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3176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software performance tuning and AI techniques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5E8BB2-3D10-4370-B191-414EA921D11B}"/>
              </a:ext>
            </a:extLst>
          </p:cNvPr>
          <p:cNvGrpSpPr/>
          <p:nvPr/>
        </p:nvGrpSpPr>
        <p:grpSpPr>
          <a:xfrm>
            <a:off x="3355942" y="929384"/>
            <a:ext cx="8836058" cy="5607941"/>
            <a:chOff x="4397901" y="903031"/>
            <a:chExt cx="7949067" cy="560794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4A05959-4A1B-46C7-A7B5-15BF389D33A1}"/>
                </a:ext>
              </a:extLst>
            </p:cNvPr>
            <p:cNvGrpSpPr/>
            <p:nvPr/>
          </p:nvGrpSpPr>
          <p:grpSpPr>
            <a:xfrm>
              <a:off x="4397901" y="903031"/>
              <a:ext cx="7949067" cy="2512243"/>
              <a:chOff x="4560133" y="1876425"/>
              <a:chExt cx="7949067" cy="251224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8448517-1BF1-492F-82FC-1529949FD0F0}"/>
                  </a:ext>
                </a:extLst>
              </p:cNvPr>
              <p:cNvGrpSpPr/>
              <p:nvPr/>
            </p:nvGrpSpPr>
            <p:grpSpPr>
              <a:xfrm>
                <a:off x="4560133" y="1876425"/>
                <a:ext cx="7148317" cy="2512243"/>
                <a:chOff x="4560133" y="1876425"/>
                <a:chExt cx="7148317" cy="2512243"/>
              </a:xfrm>
            </p:grpSpPr>
            <p:sp>
              <p:nvSpPr>
                <p:cNvPr id="5" name="Cube 4">
                  <a:extLst>
                    <a:ext uri="{FF2B5EF4-FFF2-40B4-BE49-F238E27FC236}">
                      <a16:creationId xmlns:a16="http://schemas.microsoft.com/office/drawing/2014/main" id="{8B2527CE-E167-457C-8DB3-C94BC6CE2356}"/>
                    </a:ext>
                  </a:extLst>
                </p:cNvPr>
                <p:cNvSpPr/>
                <p:nvPr/>
              </p:nvSpPr>
              <p:spPr bwMode="auto">
                <a:xfrm>
                  <a:off x="7058025" y="1876425"/>
                  <a:ext cx="2447925" cy="1781175"/>
                </a:xfrm>
                <a:prstGeom prst="cub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1" i="0" u="none" strike="noStrike" cap="none" normalizeH="0" baseline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ACEE22C-FDCB-469D-97CB-21A922858BF2}"/>
                    </a:ext>
                  </a:extLst>
                </p:cNvPr>
                <p:cNvCxnSpPr/>
                <p:nvPr/>
              </p:nvCxnSpPr>
              <p:spPr bwMode="auto">
                <a:xfrm>
                  <a:off x="5900227" y="247650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1DA0DB4F-63B0-4ABE-950A-07E0C4669B0B}"/>
                    </a:ext>
                  </a:extLst>
                </p:cNvPr>
                <p:cNvCxnSpPr/>
                <p:nvPr/>
              </p:nvCxnSpPr>
              <p:spPr bwMode="auto">
                <a:xfrm>
                  <a:off x="5902353" y="269367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9D9EFD95-C645-4234-8311-C773181F4190}"/>
                    </a:ext>
                  </a:extLst>
                </p:cNvPr>
                <p:cNvCxnSpPr/>
                <p:nvPr/>
              </p:nvCxnSpPr>
              <p:spPr bwMode="auto">
                <a:xfrm>
                  <a:off x="5895975" y="291084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CCCE66D1-58D7-4C58-B55E-D4198A5B2964}"/>
                    </a:ext>
                  </a:extLst>
                </p:cNvPr>
                <p:cNvCxnSpPr/>
                <p:nvPr/>
              </p:nvCxnSpPr>
              <p:spPr bwMode="auto">
                <a:xfrm>
                  <a:off x="5904479" y="312801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967E2E4-6D9A-45BA-83E3-D803529F78FC}"/>
                    </a:ext>
                  </a:extLst>
                </p:cNvPr>
                <p:cNvCxnSpPr/>
                <p:nvPr/>
              </p:nvCxnSpPr>
              <p:spPr bwMode="auto">
                <a:xfrm>
                  <a:off x="5898101" y="334518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645236CA-E70E-4E8F-A222-8F8B352BB892}"/>
                    </a:ext>
                  </a:extLst>
                </p:cNvPr>
                <p:cNvCxnSpPr/>
                <p:nvPr/>
              </p:nvCxnSpPr>
              <p:spPr bwMode="auto">
                <a:xfrm>
                  <a:off x="5906604" y="356235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168D5925-7853-4C63-A4F9-D8A527DE0A70}"/>
                    </a:ext>
                  </a:extLst>
                </p:cNvPr>
                <p:cNvCxnSpPr/>
                <p:nvPr/>
              </p:nvCxnSpPr>
              <p:spPr bwMode="auto">
                <a:xfrm>
                  <a:off x="9278013" y="278035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46E0CCC-4052-45B9-BB9A-367D143C370C}"/>
                    </a:ext>
                  </a:extLst>
                </p:cNvPr>
                <p:cNvCxnSpPr/>
                <p:nvPr/>
              </p:nvCxnSpPr>
              <p:spPr bwMode="auto">
                <a:xfrm>
                  <a:off x="9271635" y="2997520"/>
                  <a:ext cx="116205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5E4F62B-2D1D-430F-AC74-BAD6B9907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3829" y="2542306"/>
                  <a:ext cx="1764267" cy="1105566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7D45B9-FBD4-4FF1-99E1-674056DC83AE}"/>
                    </a:ext>
                  </a:extLst>
                </p:cNvPr>
                <p:cNvSpPr txBox="1"/>
                <p:nvPr/>
              </p:nvSpPr>
              <p:spPr>
                <a:xfrm>
                  <a:off x="7136102" y="2315052"/>
                  <a:ext cx="1959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Objective function??</a:t>
                  </a:r>
                  <a:endParaRPr lang="zh-CN" altLang="en-US" sz="1400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A2D7CE3-13CD-4929-8D92-6A4FC98A47D7}"/>
                    </a:ext>
                  </a:extLst>
                </p:cNvPr>
                <p:cNvGrpSpPr/>
                <p:nvPr/>
              </p:nvGrpSpPr>
              <p:grpSpPr>
                <a:xfrm>
                  <a:off x="4985044" y="2017156"/>
                  <a:ext cx="818909" cy="1781176"/>
                  <a:chOff x="4835601" y="1993986"/>
                  <a:chExt cx="957926" cy="2239500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9791D4FB-4C48-41BA-ADF4-9B826FDC5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49889" y="1993986"/>
                    <a:ext cx="943638" cy="786361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209BA3B7-4784-4E37-9DF6-731DB8E23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46283" y="2755508"/>
                    <a:ext cx="943638" cy="786361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0838AE96-D3C1-481D-BBBD-F45FAD6FD7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35601" y="3447125"/>
                    <a:ext cx="943638" cy="78636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A5ACA1F-2973-4615-88CA-3922D328E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46399" y="2354448"/>
                  <a:ext cx="1162051" cy="990769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7B9049-BE10-4B8A-B477-703D9556C913}"/>
                    </a:ext>
                  </a:extLst>
                </p:cNvPr>
                <p:cNvSpPr txBox="1"/>
                <p:nvPr/>
              </p:nvSpPr>
              <p:spPr>
                <a:xfrm>
                  <a:off x="4560133" y="3742337"/>
                  <a:ext cx="26095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Tunable parameters as Independent variables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B13DF5-05A7-407E-B3DC-4D022AC38758}"/>
                  </a:ext>
                </a:extLst>
              </p:cNvPr>
              <p:cNvSpPr txBox="1"/>
              <p:nvPr/>
            </p:nvSpPr>
            <p:spPr>
              <a:xfrm>
                <a:off x="9673250" y="3336436"/>
                <a:ext cx="2835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Performance metrics as Dependent variables</a:t>
                </a:r>
              </a:p>
              <a:p>
                <a:endParaRPr lang="zh-CN" alt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5F9512-B62D-4030-A649-9B16F8D37874}"/>
                </a:ext>
              </a:extLst>
            </p:cNvPr>
            <p:cNvGrpSpPr/>
            <p:nvPr/>
          </p:nvGrpSpPr>
          <p:grpSpPr>
            <a:xfrm>
              <a:off x="5120036" y="3178285"/>
              <a:ext cx="6655414" cy="3332687"/>
              <a:chOff x="5120036" y="3178285"/>
              <a:chExt cx="6655414" cy="333268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A72E2F8-9A8E-46B5-98B1-135984D9B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0036" y="4607699"/>
                <a:ext cx="2402220" cy="1903273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D77BC52-1122-413A-A817-2C365C418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9805" y="4954180"/>
                <a:ext cx="3255645" cy="1190565"/>
              </a:xfrm>
              <a:prstGeom prst="rect">
                <a:avLst/>
              </a:prstGeom>
            </p:spPr>
          </p:pic>
          <p:sp>
            <p:nvSpPr>
              <p:cNvPr id="36" name="Thought Bubble: Cloud 35">
                <a:extLst>
                  <a:ext uri="{FF2B5EF4-FFF2-40B4-BE49-F238E27FC236}">
                    <a16:creationId xmlns:a16="http://schemas.microsoft.com/office/drawing/2014/main" id="{46AF6653-6DCF-49A5-839B-496DEF844EE6}"/>
                  </a:ext>
                </a:extLst>
              </p:cNvPr>
              <p:cNvSpPr/>
              <p:nvPr/>
            </p:nvSpPr>
            <p:spPr bwMode="auto">
              <a:xfrm>
                <a:off x="5855205" y="3178285"/>
                <a:ext cx="4808706" cy="1289743"/>
              </a:xfrm>
              <a:prstGeom prst="cloudCallout">
                <a:avLst>
                  <a:gd name="adj1" fmla="val -8291"/>
                  <a:gd name="adj2" fmla="val -88943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Machine Learning &amp; Deep Learning to learn the patterns</a:t>
                </a:r>
                <a:endPara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7D0BA455-7DEB-4508-A9FD-E246F8C2A79A}"/>
                  </a:ext>
                </a:extLst>
              </p:cNvPr>
              <p:cNvSpPr/>
              <p:nvPr/>
            </p:nvSpPr>
            <p:spPr bwMode="auto">
              <a:xfrm rot="2778614">
                <a:off x="6701998" y="4258274"/>
                <a:ext cx="244089" cy="646331"/>
              </a:xfrm>
              <a:prstGeom prst="downArrow">
                <a:avLst>
                  <a:gd name="adj1" fmla="val 50000"/>
                  <a:gd name="adj2" fmla="val 46831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BEE365CC-BAE2-4877-9727-C57FA6946C38}"/>
                  </a:ext>
                </a:extLst>
              </p:cNvPr>
              <p:cNvSpPr/>
              <p:nvPr/>
            </p:nvSpPr>
            <p:spPr bwMode="auto">
              <a:xfrm rot="19710824">
                <a:off x="9752719" y="4233154"/>
                <a:ext cx="244089" cy="646331"/>
              </a:xfrm>
              <a:prstGeom prst="downArrow">
                <a:avLst>
                  <a:gd name="adj1" fmla="val 50000"/>
                  <a:gd name="adj2" fmla="val 46831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2493B198-D22C-4304-ABC6-DD6229A7C2CA}"/>
              </a:ext>
            </a:extLst>
          </p:cNvPr>
          <p:cNvSpPr txBox="1">
            <a:spLocks/>
          </p:cNvSpPr>
          <p:nvPr/>
        </p:nvSpPr>
        <p:spPr bwMode="auto">
          <a:xfrm>
            <a:off x="69439" y="584500"/>
            <a:ext cx="3547507" cy="59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Performance Tuning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tunes software, automatic tuning, autotuning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 mainly driven by HPC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is a new use case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White-box vs Black-box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ML/DL Techniques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Bayesian Optimization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Reinforcement Learning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Existing evaluation data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the pattern between tunable parameters and performance metrics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 the optimal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6166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/>
              <a:t>Automatic Performance Tuning for GPFS Mestor – Random </a:t>
            </a:r>
            <a:r>
              <a:rPr kumimoji="1" lang="en-US" altLang="zh-CN" sz="2000" dirty="0"/>
              <a:t>Search vs BO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2CA8D-7662-4183-BAA9-2CB20B582B3C}"/>
              </a:ext>
            </a:extLst>
          </p:cNvPr>
          <p:cNvSpPr/>
          <p:nvPr/>
        </p:nvSpPr>
        <p:spPr>
          <a:xfrm>
            <a:off x="243419" y="754421"/>
            <a:ext cx="5686041" cy="6001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search best: 1973.37 MB/s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 best: 2058.41 MB/s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DAD43-2547-4B51-BA9B-4943765E8F81}"/>
              </a:ext>
            </a:extLst>
          </p:cNvPr>
          <p:cNvSpPr/>
          <p:nvPr/>
        </p:nvSpPr>
        <p:spPr>
          <a:xfrm>
            <a:off x="6262542" y="754421"/>
            <a:ext cx="5467653" cy="6001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search: 15 hours 2 minutes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BO: 13 hours 42 minutes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B377FB4-F36D-4906-93BE-11649AD9C92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74" y="1537505"/>
          <a:ext cx="5856886" cy="478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B7BD9BB-9AFE-4460-9E49-4497374EDC2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3204" y="1537505"/>
          <a:ext cx="5791200" cy="478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53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Performance Tuning for GPFS </a:t>
            </a:r>
            <a:r>
              <a:rPr kumimoji="1" lang="en-US" altLang="zh-CN" sz="2000" dirty="0" err="1"/>
              <a:t>Mestor</a:t>
            </a:r>
            <a:r>
              <a:rPr kumimoji="1" lang="en-US" altLang="zh-CN" sz="2000" dirty="0"/>
              <a:t> – An example of throughput and all </a:t>
            </a:r>
            <a:r>
              <a:rPr kumimoji="1" lang="en-US" altLang="zh-CN" sz="2000" dirty="0" err="1"/>
              <a:t>tunables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C87C-F7C3-483D-AE08-9613F6C1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" y="819150"/>
            <a:ext cx="12066836" cy="6286499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E99B621-3974-47AD-AA1B-488F7DEF53D0}"/>
              </a:ext>
            </a:extLst>
          </p:cNvPr>
          <p:cNvSpPr/>
          <p:nvPr/>
        </p:nvSpPr>
        <p:spPr bwMode="auto">
          <a:xfrm>
            <a:off x="2126899" y="2320004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326C40D-CAB9-4126-AEE5-E622C4DEEAE4}"/>
              </a:ext>
            </a:extLst>
          </p:cNvPr>
          <p:cNvSpPr/>
          <p:nvPr/>
        </p:nvSpPr>
        <p:spPr bwMode="auto">
          <a:xfrm>
            <a:off x="2133599" y="4862236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390915C-C22F-433C-8FD5-D0E4E8FBB4B4}"/>
              </a:ext>
            </a:extLst>
          </p:cNvPr>
          <p:cNvSpPr/>
          <p:nvPr/>
        </p:nvSpPr>
        <p:spPr bwMode="auto">
          <a:xfrm>
            <a:off x="2126900" y="3701142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8337DDA-CECF-4FAF-9018-60834068BCC5}"/>
              </a:ext>
            </a:extLst>
          </p:cNvPr>
          <p:cNvSpPr/>
          <p:nvPr/>
        </p:nvSpPr>
        <p:spPr bwMode="auto">
          <a:xfrm>
            <a:off x="2110150" y="6276068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3D9BE45B-5EDC-4EAA-AABD-EFE15F18D5EA}"/>
              </a:ext>
            </a:extLst>
          </p:cNvPr>
          <p:cNvSpPr/>
          <p:nvPr/>
        </p:nvSpPr>
        <p:spPr bwMode="auto">
          <a:xfrm>
            <a:off x="4516734" y="1201078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23B3C7C-CBCB-475A-B9E2-281F9AB3C2EC}"/>
              </a:ext>
            </a:extLst>
          </p:cNvPr>
          <p:cNvSpPr/>
          <p:nvPr/>
        </p:nvSpPr>
        <p:spPr bwMode="auto">
          <a:xfrm>
            <a:off x="4435725" y="2320004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ABE235D-F4DB-49BF-9FF0-1077059BA9B2}"/>
              </a:ext>
            </a:extLst>
          </p:cNvPr>
          <p:cNvSpPr/>
          <p:nvPr/>
        </p:nvSpPr>
        <p:spPr bwMode="auto">
          <a:xfrm>
            <a:off x="4430078" y="3701141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6B97CAB-0E0F-4718-9AC2-5A7E61FF72BF}"/>
              </a:ext>
            </a:extLst>
          </p:cNvPr>
          <p:cNvSpPr/>
          <p:nvPr/>
        </p:nvSpPr>
        <p:spPr bwMode="auto">
          <a:xfrm>
            <a:off x="4513812" y="4792552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448B018-D5E9-495F-B362-2901F8884C77}"/>
              </a:ext>
            </a:extLst>
          </p:cNvPr>
          <p:cNvSpPr/>
          <p:nvPr/>
        </p:nvSpPr>
        <p:spPr bwMode="auto">
          <a:xfrm>
            <a:off x="4460219" y="5996390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0F127B98-52F5-4944-8C40-348EB4A7F038}"/>
              </a:ext>
            </a:extLst>
          </p:cNvPr>
          <p:cNvSpPr/>
          <p:nvPr/>
        </p:nvSpPr>
        <p:spPr bwMode="auto">
          <a:xfrm>
            <a:off x="6965183" y="825954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3A2FEDD-7C6D-4348-B236-DA2E253F1790}"/>
              </a:ext>
            </a:extLst>
          </p:cNvPr>
          <p:cNvSpPr/>
          <p:nvPr/>
        </p:nvSpPr>
        <p:spPr bwMode="auto">
          <a:xfrm>
            <a:off x="6942163" y="2434865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93DEE70-3F1D-4621-8A63-C5F5742E8BA1}"/>
              </a:ext>
            </a:extLst>
          </p:cNvPr>
          <p:cNvSpPr/>
          <p:nvPr/>
        </p:nvSpPr>
        <p:spPr bwMode="auto">
          <a:xfrm>
            <a:off x="6963937" y="3701140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158723A-F5A4-41A2-9560-FFB5CD3BF4A5}"/>
              </a:ext>
            </a:extLst>
          </p:cNvPr>
          <p:cNvSpPr/>
          <p:nvPr/>
        </p:nvSpPr>
        <p:spPr bwMode="auto">
          <a:xfrm>
            <a:off x="9368414" y="1220599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D0F8AAF-1984-476B-8F4C-21084626D51B}"/>
              </a:ext>
            </a:extLst>
          </p:cNvPr>
          <p:cNvSpPr/>
          <p:nvPr/>
        </p:nvSpPr>
        <p:spPr bwMode="auto">
          <a:xfrm>
            <a:off x="9400137" y="2450632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D6A12C31-DA44-4BF6-BF8E-4E74C2D3471B}"/>
              </a:ext>
            </a:extLst>
          </p:cNvPr>
          <p:cNvSpPr/>
          <p:nvPr/>
        </p:nvSpPr>
        <p:spPr bwMode="auto">
          <a:xfrm>
            <a:off x="9368413" y="5053809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8DBCB359-84A1-4D66-8DEE-D6B7B1E754DE}"/>
              </a:ext>
            </a:extLst>
          </p:cNvPr>
          <p:cNvSpPr/>
          <p:nvPr/>
        </p:nvSpPr>
        <p:spPr bwMode="auto">
          <a:xfrm>
            <a:off x="9368412" y="6257647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64069C3-E754-4862-B13B-65E405EE3F4A}"/>
              </a:ext>
            </a:extLst>
          </p:cNvPr>
          <p:cNvSpPr/>
          <p:nvPr/>
        </p:nvSpPr>
        <p:spPr bwMode="auto">
          <a:xfrm>
            <a:off x="11840118" y="4731607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F9D105BA-E769-4002-9880-114B4C808F41}"/>
              </a:ext>
            </a:extLst>
          </p:cNvPr>
          <p:cNvSpPr/>
          <p:nvPr/>
        </p:nvSpPr>
        <p:spPr bwMode="auto">
          <a:xfrm>
            <a:off x="11800974" y="3701140"/>
            <a:ext cx="271305" cy="26125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196B88A-8D91-41EA-937A-5F7C7B60C285}"/>
              </a:ext>
            </a:extLst>
          </p:cNvPr>
          <p:cNvSpPr/>
          <p:nvPr/>
        </p:nvSpPr>
        <p:spPr bwMode="auto">
          <a:xfrm>
            <a:off x="11665321" y="2565493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EEA73DC-8D85-42D9-90C9-F88C6CC86F66}"/>
              </a:ext>
            </a:extLst>
          </p:cNvPr>
          <p:cNvSpPr/>
          <p:nvPr/>
        </p:nvSpPr>
        <p:spPr bwMode="auto">
          <a:xfrm>
            <a:off x="11665320" y="6257646"/>
            <a:ext cx="271305" cy="261257"/>
          </a:xfrm>
          <a:prstGeom prst="star5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6B3A9AA-06F4-489A-B730-665B2D638993}"/>
              </a:ext>
            </a:extLst>
          </p:cNvPr>
          <p:cNvSpPr/>
          <p:nvPr/>
        </p:nvSpPr>
        <p:spPr bwMode="auto">
          <a:xfrm>
            <a:off x="11664503" y="1089970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36B4E13-4728-4522-90DD-97416FF5D1DE}"/>
              </a:ext>
            </a:extLst>
          </p:cNvPr>
          <p:cNvSpPr/>
          <p:nvPr/>
        </p:nvSpPr>
        <p:spPr bwMode="auto">
          <a:xfrm>
            <a:off x="6878713" y="4992864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8DAE62E9-60E2-40C1-AAC9-4E7BDF7B54B3}"/>
              </a:ext>
            </a:extLst>
          </p:cNvPr>
          <p:cNvSpPr/>
          <p:nvPr/>
        </p:nvSpPr>
        <p:spPr bwMode="auto">
          <a:xfrm>
            <a:off x="9368412" y="3823776"/>
            <a:ext cx="271305" cy="261257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2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Performance tuning for SPEC CPU 2017 on POWER(1/2)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1" y="547318"/>
            <a:ext cx="3763559" cy="6444032"/>
          </a:xfrm>
        </p:spPr>
        <p:txBody>
          <a:bodyPr/>
          <a:lstStyle/>
          <a:p>
            <a:pPr indent="-238125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 POWER 8 cores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128 GB memory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Ubuntu 16.04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SPEC CPU 2017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5.4.0-6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Tunable Parameters</a:t>
            </a:r>
          </a:p>
          <a:p>
            <a:pPr lvl="1" indent="-238125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prefetch level (0 – 33554431)</a:t>
            </a:r>
          </a:p>
          <a:p>
            <a:pPr lvl="1" indent="-238125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 – 8)</a:t>
            </a:r>
          </a:p>
          <a:p>
            <a:pPr lvl="1" indent="-238125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Huge pages (0 – 256)</a:t>
            </a:r>
          </a:p>
          <a:p>
            <a:pPr lvl="1" indent="-238125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Jemalloc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chunk size (16 - 32)</a:t>
            </a:r>
          </a:p>
          <a:p>
            <a:pPr lvl="1" indent="-238125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copies (1 - 20)</a:t>
            </a:r>
          </a:p>
          <a:p>
            <a:pPr lvl="1" indent="-238125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optimization level(0,1,2,3,s,fast,g)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metrics</a:t>
            </a:r>
          </a:p>
          <a:p>
            <a:pPr lvl="1" indent="-238125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500_perlbench_r_peak</a:t>
            </a:r>
          </a:p>
          <a:p>
            <a:pPr lvl="1" indent="-238125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 command: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runcpu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--config ppc64le-example.cfg --size ref --tuning peak --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ignore_errors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77325-8D20-468C-BBC5-FFD95B46BBA6}"/>
              </a:ext>
            </a:extLst>
          </p:cNvPr>
          <p:cNvSpPr/>
          <p:nvPr/>
        </p:nvSpPr>
        <p:spPr>
          <a:xfrm>
            <a:off x="3977640" y="1225461"/>
            <a:ext cx="30746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"spec-cpu-power8"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environment: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"standalone"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parameters:</a:t>
            </a:r>
            <a:b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"dscr"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"int"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min: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max: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33554431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"ppc64_cpu --dscr=$var"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"smt"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"int"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min: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max: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"ppc64_cpu --smt=$var"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"nr_hugepages"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"int"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min: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max: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256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"sysctl -w vm.nr_hugepages=$var"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</a:t>
            </a:r>
            <a:r>
              <a:rPr lang="zh-CN" altLang="en-US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endParaRPr lang="en-US" altLang="zh-CN" sz="1200" b="1" dirty="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4D4F-983D-48AB-B4A5-D7ACE155E1DF}"/>
              </a:ext>
            </a:extLst>
          </p:cNvPr>
          <p:cNvSpPr/>
          <p:nvPr/>
        </p:nvSpPr>
        <p:spPr>
          <a:xfrm>
            <a:off x="7052311" y="1225461"/>
            <a:ext cx="51396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"lg_chunk"</a:t>
            </a:r>
            <a:b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"int"</a:t>
            </a:r>
            <a:b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min: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max: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32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"echo MALLOC_CONF=lg_chunk:$var &gt; /root/ligc/spec/run_500_perlbench_r_peak.conf"</a:t>
            </a:r>
            <a:b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dirty="0">
                <a:solidFill>
                  <a:srgbClr val="008000"/>
                </a:solidFill>
                <a:latin typeface="宋体" panose="02010600030101010101" pitchFamily="2" charset="-122"/>
              </a:rPr>
              <a:t>"127.0.0.1</a:t>
            </a:r>
            <a:r>
              <a:rPr lang="zh-CN" altLang="en-US" sz="1200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endParaRPr lang="en-US" altLang="zh-CN" sz="1200" dirty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marL="171450" indent="-171450">
              <a:buFontTx/>
              <a:buChar char="-"/>
            </a:pP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"number_of_copies"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"int"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min: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max: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20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"sed -i 's/copies = .*/copies = $var/' /root/ligc/spec/config/ppc64le-example.cfg"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"gcc_optimization_level"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type: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"enum"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en-US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values: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"0,1,2,3,s,fast,g"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"sed -i 's/-O.* -mcpu/-O$var -mcpu/g' /root/ligc/spec/config/ppc64le-example.cfg"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configTarget: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metrics:</a:t>
            </a:r>
            <a:b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name: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"500_perlbench_r_peak"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benchmarkClient: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"127.0.0.1"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benchmarkCmd: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"/root/ligc/spec/run_500_perlbench_r_peak.sh"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weight: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1024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exitCriteria:</a:t>
            </a:r>
            <a:b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  duration: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"96hours"</a:t>
            </a:r>
            <a:b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maxIterations: </a:t>
            </a:r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C4B4F-461F-4AF0-B98F-0C41350BF477}"/>
              </a:ext>
            </a:extLst>
          </p:cNvPr>
          <p:cNvSpPr/>
          <p:nvPr/>
        </p:nvSpPr>
        <p:spPr>
          <a:xfrm>
            <a:off x="6044565" y="654879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8125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286389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Performance tuning for SPEC CPU 2017 on POWER(2/2)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1" y="547318"/>
            <a:ext cx="5729960" cy="327030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Result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iterations in 12 hours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with default configuration: 2.434475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performance: 45.80492 in iteration 31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dscr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gcc_optimization_level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3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lg_chunk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23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nr_hugepages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</a:t>
            </a:r>
          </a:p>
          <a:p>
            <a:pPr lvl="2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number_of_copies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20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5 achieves 90%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8 achieves 93%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obvious computing overhead from BO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6CC464-4BD9-47A4-AB03-5C7929427C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4443" y="676276"/>
          <a:ext cx="5729960" cy="301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301B275-2CE0-4AD0-94AC-EEF8124A98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3203" y="3695699"/>
          <a:ext cx="58992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92D9B8-C564-4BF1-839B-CA3CF6F74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3418" y="3886200"/>
          <a:ext cx="56160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8438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26509-6844-4CEF-810F-27AFCE8C6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9054A-77BB-4F70-815B-DE09DFB27B6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63C5E-9972-46D7-8C28-BCD41C3F16F1}"/>
              </a:ext>
            </a:extLst>
          </p:cNvPr>
          <p:cNvSpPr txBox="1"/>
          <p:nvPr/>
        </p:nvSpPr>
        <p:spPr>
          <a:xfrm>
            <a:off x="3800475" y="2628784"/>
            <a:ext cx="468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Milestones and Roadmap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21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AutoShape 23">
            <a:extLst>
              <a:ext uri="{FF2B5EF4-FFF2-40B4-BE49-F238E27FC236}">
                <a16:creationId xmlns:a16="http://schemas.microsoft.com/office/drawing/2014/main" id="{964F4DCB-BDF8-41A7-A316-A67CA74BB2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7392" y="5296350"/>
            <a:ext cx="1092888" cy="2"/>
          </a:xfrm>
          <a:prstGeom prst="bentConnector3">
            <a:avLst>
              <a:gd name="adj1" fmla="val 50000"/>
            </a:avLst>
          </a:prstGeom>
          <a:noFill/>
          <a:ln w="28440" cap="sq">
            <a:solidFill>
              <a:srgbClr val="00B1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233" name="Group 9232">
            <a:extLst>
              <a:ext uri="{FF2B5EF4-FFF2-40B4-BE49-F238E27FC236}">
                <a16:creationId xmlns:a16="http://schemas.microsoft.com/office/drawing/2014/main" id="{2705CF42-B9DB-4C48-91E0-39067422C511}"/>
              </a:ext>
            </a:extLst>
          </p:cNvPr>
          <p:cNvGrpSpPr/>
          <p:nvPr/>
        </p:nvGrpSpPr>
        <p:grpSpPr>
          <a:xfrm>
            <a:off x="371719" y="654707"/>
            <a:ext cx="11820281" cy="5827094"/>
            <a:chOff x="371719" y="654707"/>
            <a:chExt cx="11820281" cy="582709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973264" y="654707"/>
              <a:ext cx="2675" cy="5233331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963141" y="698501"/>
              <a:ext cx="54823" cy="5189537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6004665" y="712789"/>
              <a:ext cx="54823" cy="4968874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7977984" y="712789"/>
              <a:ext cx="135729" cy="5165724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"/>
            <p:cNvSpPr>
              <a:spLocks noChangeShapeType="1"/>
            </p:cNvSpPr>
            <p:nvPr/>
          </p:nvSpPr>
          <p:spPr bwMode="auto">
            <a:xfrm>
              <a:off x="10147300" y="710839"/>
              <a:ext cx="12700" cy="5194661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71719" y="5694363"/>
              <a:ext cx="11820281" cy="463550"/>
              <a:chOff x="-748" y="3587"/>
              <a:chExt cx="6543" cy="292"/>
            </a:xfrm>
          </p:grpSpPr>
          <p:pic>
            <p:nvPicPr>
              <p:cNvPr id="12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8" y="3587"/>
                <a:ext cx="654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40" y="3676"/>
                <a:ext cx="5566" cy="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492375" y="6110288"/>
              <a:ext cx="996950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en-GB" altLang="en-US" sz="1800" dirty="0">
                  <a:solidFill>
                    <a:srgbClr val="0E7BAE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rPr>
                <a:t>1Q2018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537075" y="6110288"/>
              <a:ext cx="99853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en-GB" altLang="en-US" sz="1800" dirty="0">
                  <a:solidFill>
                    <a:srgbClr val="0E7BAE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rPr>
                <a:t>2Q2018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892133" y="6083011"/>
              <a:ext cx="99695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en-GB" altLang="en-US" sz="1800" dirty="0">
                  <a:solidFill>
                    <a:srgbClr val="0E7BAE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rPr>
                <a:t>3Q2018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04915" y="4255699"/>
              <a:ext cx="3057525" cy="1065855"/>
            </a:xfrm>
            <a:prstGeom prst="rect">
              <a:avLst/>
            </a:prstGeom>
            <a:solidFill>
              <a:srgbClr val="E5E9FF">
                <a:alpha val="70000"/>
              </a:srgbClr>
            </a:solidFill>
            <a:ln w="6480" cap="sq">
              <a:solidFill>
                <a:srgbClr val="1C5AE4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>
                  <a:alpha val="75014"/>
                </a:srgbClr>
              </a:outerShdw>
            </a:effectLst>
          </p:spPr>
          <p:txBody>
            <a:bodyPr/>
            <a:lstStyle>
              <a:lvl1pPr marL="58738" indent="-53975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800100" indent="-338138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r>
                <a:rPr lang="en-US" altLang="en-US" sz="1200" b="1" dirty="0"/>
                <a:t>3/2018 - Development</a:t>
              </a:r>
              <a:endParaRPr lang="en-US" altLang="en-US" sz="1000" dirty="0">
                <a:solidFill>
                  <a:srgbClr val="0000CC"/>
                </a:solidFill>
              </a:endParaRP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Framework development – Done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Random search support – Done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Bayesian Optimization support - Done</a:t>
              </a:r>
            </a:p>
          </p:txBody>
        </p:sp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75" y="5765009"/>
              <a:ext cx="330200" cy="325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1" name="AutoShape 19"/>
            <p:cNvCxnSpPr>
              <a:cxnSpLocks noChangeShapeType="1"/>
              <a:stCxn id="26" idx="2"/>
              <a:endCxn id="30" idx="0"/>
            </p:cNvCxnSpPr>
            <p:nvPr/>
          </p:nvCxnSpPr>
          <p:spPr bwMode="auto">
            <a:xfrm rot="16200000" flipH="1">
              <a:off x="6420854" y="4098237"/>
              <a:ext cx="3105954" cy="228721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00B1E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5899894" y="5752445"/>
              <a:ext cx="330200" cy="317500"/>
              <a:chOff x="2304" y="3606"/>
              <a:chExt cx="208" cy="200"/>
            </a:xfrm>
          </p:grpSpPr>
          <p:pic>
            <p:nvPicPr>
              <p:cNvPr id="23" name="Picture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3606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360" y="3646"/>
                <a:ext cx="97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5" name="AutoShape 23"/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 rot="16200000" flipH="1">
              <a:off x="3403299" y="5151932"/>
              <a:ext cx="443455" cy="782697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00B1E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6344239" y="1102937"/>
              <a:ext cx="3030463" cy="1556684"/>
            </a:xfrm>
            <a:prstGeom prst="rect">
              <a:avLst/>
            </a:prstGeom>
            <a:solidFill>
              <a:srgbClr val="E5E9FF">
                <a:alpha val="70000"/>
              </a:srgbClr>
            </a:solidFill>
            <a:ln w="6480" cap="sq">
              <a:solidFill>
                <a:srgbClr val="1C5AE4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>
                  <a:alpha val="75014"/>
                </a:srgbClr>
              </a:outerShdw>
            </a:effectLst>
          </p:spPr>
          <p:txBody>
            <a:bodyPr/>
            <a:lstStyle>
              <a:lvl1pPr marL="58738" indent="-53975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800100" indent="-338138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r>
                <a:rPr lang="en-US" altLang="en-US" sz="1200" b="1" dirty="0"/>
                <a:t> 9/2018  -  Refinement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Build performance tuning knowledge-base for typical workloads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Fully automatic performance tuning for typical workloads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Bayesian Optimization research – adaptive noise-level, discrete objective function</a:t>
              </a:r>
            </a:p>
          </p:txBody>
        </p:sp>
        <p:cxnSp>
          <p:nvCxnSpPr>
            <p:cNvPr id="28" name="AutoShape 36"/>
            <p:cNvCxnSpPr>
              <a:cxnSpLocks noChangeShapeType="1"/>
              <a:stCxn id="32" idx="2"/>
              <a:endCxn id="23" idx="0"/>
            </p:cNvCxnSpPr>
            <p:nvPr/>
          </p:nvCxnSpPr>
          <p:spPr bwMode="auto">
            <a:xfrm rot="16200000" flipH="1">
              <a:off x="5202278" y="4889728"/>
              <a:ext cx="1616603" cy="108829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00B1E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7923092" y="5765575"/>
              <a:ext cx="330200" cy="317500"/>
              <a:chOff x="4164" y="3607"/>
              <a:chExt cx="208" cy="200"/>
            </a:xfrm>
          </p:grpSpPr>
          <p:pic>
            <p:nvPicPr>
              <p:cNvPr id="30" name="Picture 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" y="3607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 Box 39"/>
              <p:cNvSpPr txBox="1">
                <a:spLocks noChangeArrowheads="1"/>
              </p:cNvSpPr>
              <p:nvPr/>
            </p:nvSpPr>
            <p:spPr bwMode="auto">
              <a:xfrm>
                <a:off x="4220" y="3646"/>
                <a:ext cx="97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4342606" y="2935846"/>
              <a:ext cx="3227117" cy="1199996"/>
            </a:xfrm>
            <a:prstGeom prst="rect">
              <a:avLst/>
            </a:prstGeom>
            <a:solidFill>
              <a:srgbClr val="E5E9FF">
                <a:alpha val="70000"/>
              </a:srgbClr>
            </a:solidFill>
            <a:ln w="6480" cap="sq">
              <a:solidFill>
                <a:srgbClr val="1C5AE4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>
                  <a:alpha val="75014"/>
                </a:srgbClr>
              </a:outerShdw>
            </a:effectLst>
          </p:spPr>
          <p:txBody>
            <a:bodyPr/>
            <a:lstStyle>
              <a:lvl1pPr marL="58738" indent="-53975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800100" indent="-338138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r>
                <a:rPr lang="en-US" altLang="en-US" sz="1200" b="1" dirty="0"/>
                <a:t>6/2018 – Beta &amp; Early users</a:t>
              </a:r>
              <a:endParaRPr lang="en-US" altLang="en-US" sz="1000" dirty="0">
                <a:solidFill>
                  <a:srgbClr val="3333FF"/>
                </a:solidFill>
              </a:endParaRP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Identify early users - Ongoing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Integrate and validate with pilot applications - Ongoing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3333FF"/>
                  </a:solidFill>
                </a:rPr>
                <a:t>Bayesian Optimization research – Higher dimensions, </a:t>
              </a:r>
              <a:r>
                <a:rPr lang="en-US" altLang="en-US" sz="1100" b="1" dirty="0" err="1">
                  <a:solidFill>
                    <a:srgbClr val="3333FF"/>
                  </a:solidFill>
                </a:rPr>
                <a:t>tunables</a:t>
              </a:r>
              <a:r>
                <a:rPr lang="en-US" altLang="en-US" sz="1100" b="1" dirty="0">
                  <a:solidFill>
                    <a:srgbClr val="3333FF"/>
                  </a:solidFill>
                </a:rPr>
                <a:t> dependencies</a:t>
              </a:r>
            </a:p>
            <a:p>
              <a:pPr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r>
                <a:rPr lang="en-US" altLang="en-US" sz="1000" dirty="0"/>
                <a:t> </a:t>
              </a:r>
            </a:p>
            <a:p>
              <a:pPr lvl="1"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endParaRPr lang="en-US" altLang="en-US" sz="1000" dirty="0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682612" y="6072845"/>
              <a:ext cx="99695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en-GB" altLang="en-US" sz="1800" dirty="0">
                  <a:solidFill>
                    <a:srgbClr val="0E7BAE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rPr>
                <a:t>4Q2018</a:t>
              </a:r>
            </a:p>
          </p:txBody>
        </p:sp>
        <p:grpSp>
          <p:nvGrpSpPr>
            <p:cNvPr id="37" name="Group 20"/>
            <p:cNvGrpSpPr>
              <a:grpSpLocks/>
            </p:cNvGrpSpPr>
            <p:nvPr/>
          </p:nvGrpSpPr>
          <p:grpSpPr bwMode="auto">
            <a:xfrm>
              <a:off x="9994900" y="5779295"/>
              <a:ext cx="330200" cy="317500"/>
              <a:chOff x="2304" y="3606"/>
              <a:chExt cx="208" cy="200"/>
            </a:xfrm>
          </p:grpSpPr>
          <p:pic>
            <p:nvPicPr>
              <p:cNvPr id="38" name="Picture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3606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Text Box 22"/>
              <p:cNvSpPr txBox="1">
                <a:spLocks noChangeArrowheads="1"/>
              </p:cNvSpPr>
              <p:nvPr/>
            </p:nvSpPr>
            <p:spPr bwMode="auto">
              <a:xfrm>
                <a:off x="2360" y="3646"/>
                <a:ext cx="97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51" name="AutoShape 19"/>
            <p:cNvCxnSpPr>
              <a:cxnSpLocks noChangeShapeType="1"/>
              <a:stCxn id="52" idx="2"/>
              <a:endCxn id="38" idx="0"/>
            </p:cNvCxnSpPr>
            <p:nvPr/>
          </p:nvCxnSpPr>
          <p:spPr bwMode="auto">
            <a:xfrm rot="5400000">
              <a:off x="9155407" y="4134293"/>
              <a:ext cx="2649596" cy="640409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00B1E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9523858" y="775249"/>
              <a:ext cx="2553101" cy="2354450"/>
            </a:xfrm>
            <a:prstGeom prst="rect">
              <a:avLst/>
            </a:prstGeom>
            <a:solidFill>
              <a:srgbClr val="E5E9FF">
                <a:alpha val="70000"/>
              </a:srgbClr>
            </a:solidFill>
            <a:ln w="6480" cap="sq">
              <a:solidFill>
                <a:srgbClr val="1C5AE4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>
                  <a:alpha val="75014"/>
                </a:srgbClr>
              </a:outerShdw>
            </a:effectLst>
          </p:spPr>
          <p:txBody>
            <a:bodyPr/>
            <a:lstStyle>
              <a:lvl1pPr marL="58738" indent="-53975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800100" indent="-338138"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58738" algn="l"/>
                  <a:tab pos="515938" algn="l"/>
                  <a:tab pos="973138" algn="l"/>
                  <a:tab pos="1430338" algn="l"/>
                  <a:tab pos="1887538" algn="l"/>
                  <a:tab pos="2344738" algn="l"/>
                  <a:tab pos="2801938" algn="l"/>
                  <a:tab pos="3259138" algn="l"/>
                  <a:tab pos="3716338" algn="l"/>
                  <a:tab pos="4173538" algn="l"/>
                  <a:tab pos="4630738" algn="l"/>
                  <a:tab pos="5087938" algn="l"/>
                  <a:tab pos="5545138" algn="l"/>
                  <a:tab pos="6002338" algn="l"/>
                  <a:tab pos="6459538" algn="l"/>
                  <a:tab pos="6916738" algn="l"/>
                  <a:tab pos="7373938" algn="l"/>
                  <a:tab pos="7831138" algn="l"/>
                  <a:tab pos="8288338" algn="l"/>
                  <a:tab pos="8745538" algn="l"/>
                  <a:tab pos="9202738" algn="l"/>
                </a:tabLst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375"/>
                </a:spcBef>
                <a:buSzPct val="100000"/>
                <a:defRPr/>
              </a:pPr>
              <a:r>
                <a:rPr lang="en-US" altLang="en-US" sz="1200" b="1" dirty="0"/>
                <a:t> 12/2018 - Explore</a:t>
              </a:r>
              <a:r>
                <a:rPr lang="en-US" altLang="en-US" sz="1000" dirty="0">
                  <a:solidFill>
                    <a:srgbClr val="0000FF"/>
                  </a:solidFill>
                </a:rPr>
                <a:t> 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Online performance tuning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Deep reinforcement learning mechanism for automatic performance tuning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Automatically identify tunable parameters based on application performance characteristics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Domain knowledge aware automatic performance tuning</a:t>
              </a:r>
            </a:p>
            <a:p>
              <a:pPr marL="273050" indent="-269875" eaLnBrk="1" hangingPunct="1">
                <a:lnSpc>
                  <a:spcPct val="90000"/>
                </a:lnSpc>
                <a:spcBef>
                  <a:spcPts val="375"/>
                </a:spcBef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/>
              </a:pPr>
              <a:r>
                <a:rPr lang="en-US" altLang="en-US" sz="1100" b="1" dirty="0">
                  <a:solidFill>
                    <a:srgbClr val="0000FF"/>
                  </a:solidFill>
                </a:rPr>
                <a:t>Automatic benchmark tool designer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0679683" y="6065839"/>
              <a:ext cx="99695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en-GB" altLang="en-US" sz="1800" dirty="0">
                  <a:solidFill>
                    <a:srgbClr val="0E7BAE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rPr>
                <a:t>1Q2019</a:t>
              </a:r>
            </a:p>
          </p:txBody>
        </p:sp>
        <p:sp>
          <p:nvSpPr>
            <p:cNvPr id="59" name="Line 2"/>
            <p:cNvSpPr>
              <a:spLocks noChangeShapeType="1"/>
            </p:cNvSpPr>
            <p:nvPr/>
          </p:nvSpPr>
          <p:spPr bwMode="auto">
            <a:xfrm flipH="1">
              <a:off x="12076959" y="710839"/>
              <a:ext cx="44004" cy="5054168"/>
            </a:xfrm>
            <a:prstGeom prst="line">
              <a:avLst/>
            </a:prstGeom>
            <a:noFill/>
            <a:ln w="9360" cap="sq">
              <a:solidFill>
                <a:srgbClr val="47FFD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Milestones and Status</a:t>
            </a:r>
            <a:endParaRPr lang="en-GB" dirty="0"/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73D80DFB-DF1C-4E96-AF60-7997D8664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5793" y="6523035"/>
            <a:ext cx="488949" cy="184150"/>
          </a:xfrm>
        </p:spPr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3" name="Text Box 9">
            <a:extLst>
              <a:ext uri="{FF2B5EF4-FFF2-40B4-BE49-F238E27FC236}">
                <a16:creationId xmlns:a16="http://schemas.microsoft.com/office/drawing/2014/main" id="{6DC00B78-C638-4CD5-8C93-F23F12BDF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36" y="6108681"/>
            <a:ext cx="9969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GB" altLang="en-US" sz="1800" dirty="0">
                <a:solidFill>
                  <a:srgbClr val="0E7BAE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4Q2017</a:t>
            </a:r>
          </a:p>
        </p:txBody>
      </p:sp>
      <p:pic>
        <p:nvPicPr>
          <p:cNvPr id="57" name="Picture 17">
            <a:extLst>
              <a:ext uri="{FF2B5EF4-FFF2-40B4-BE49-F238E27FC236}">
                <a16:creationId xmlns:a16="http://schemas.microsoft.com/office/drawing/2014/main" id="{0EEDA4D6-BF17-46BC-B1C6-7A5E876A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11" y="5753894"/>
            <a:ext cx="33020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7" name="Wave 9226">
            <a:extLst>
              <a:ext uri="{FF2B5EF4-FFF2-40B4-BE49-F238E27FC236}">
                <a16:creationId xmlns:a16="http://schemas.microsoft.com/office/drawing/2014/main" id="{FB4BD53B-E875-483C-A677-7E63CAC0B25B}"/>
              </a:ext>
            </a:extLst>
          </p:cNvPr>
          <p:cNvSpPr/>
          <p:nvPr/>
        </p:nvSpPr>
        <p:spPr bwMode="auto">
          <a:xfrm>
            <a:off x="60323" y="4607911"/>
            <a:ext cx="920874" cy="910647"/>
          </a:xfrm>
          <a:prstGeom prst="wav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Project Launch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2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3176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Technical roadmap for 2019 and beyond (1/2)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00B708-4D8E-437F-BCEE-C2CD5C046025}"/>
              </a:ext>
            </a:extLst>
          </p:cNvPr>
          <p:cNvGrpSpPr/>
          <p:nvPr/>
        </p:nvGrpSpPr>
        <p:grpSpPr>
          <a:xfrm>
            <a:off x="250290" y="1539037"/>
            <a:ext cx="5072798" cy="4381816"/>
            <a:chOff x="6198489" y="555589"/>
            <a:chExt cx="5324475" cy="501685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5ACE202-4512-43DE-987B-7E85D314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489" y="555589"/>
              <a:ext cx="5324475" cy="21336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9EE88A-4F8E-498C-8AEB-8CBB043C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8489" y="2895916"/>
              <a:ext cx="5084408" cy="2676525"/>
            </a:xfrm>
            <a:prstGeom prst="rect">
              <a:avLst/>
            </a:prstGeom>
          </p:spPr>
        </p:pic>
      </p:grp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D90B844-DE59-4521-9F8A-E32A9777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48" y="942083"/>
            <a:ext cx="5432051" cy="329512"/>
          </a:xfrm>
        </p:spPr>
        <p:txBody>
          <a:bodyPr/>
          <a:lstStyle/>
          <a:p>
            <a:pPr marL="346075" lvl="1" indent="0">
              <a:spcBef>
                <a:spcPts val="600"/>
              </a:spcBef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Reinforcement Learning for online tuning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2A09C-4B64-4882-8C1D-8DCD7B937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106" y="1062876"/>
            <a:ext cx="2585301" cy="2337729"/>
          </a:xfrm>
          <a:prstGeom prst="rect">
            <a:avLst/>
          </a:prstGeom>
        </p:spPr>
      </p:pic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ACAF8B4E-3086-4607-81E3-763A4C0D8552}"/>
              </a:ext>
            </a:extLst>
          </p:cNvPr>
          <p:cNvSpPr txBox="1">
            <a:spLocks/>
          </p:cNvSpPr>
          <p:nvPr/>
        </p:nvSpPr>
        <p:spPr bwMode="auto">
          <a:xfrm>
            <a:off x="5225313" y="569307"/>
            <a:ext cx="3287202" cy="32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performance characteristics</a:t>
            </a: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D602A1-421E-49E6-8E17-4336EF427CE2}"/>
              </a:ext>
            </a:extLst>
          </p:cNvPr>
          <p:cNvSpPr txBox="1">
            <a:spLocks/>
          </p:cNvSpPr>
          <p:nvPr/>
        </p:nvSpPr>
        <p:spPr bwMode="auto">
          <a:xfrm>
            <a:off x="8929110" y="552451"/>
            <a:ext cx="3025294" cy="32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performance statistics snapshots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4FA05-9C49-48B0-B68C-6FD2D8AD6466}"/>
              </a:ext>
            </a:extLst>
          </p:cNvPr>
          <p:cNvGrpSpPr/>
          <p:nvPr/>
        </p:nvGrpSpPr>
        <p:grpSpPr>
          <a:xfrm>
            <a:off x="5917575" y="1244850"/>
            <a:ext cx="2419582" cy="1973118"/>
            <a:chOff x="6589336" y="732375"/>
            <a:chExt cx="2419582" cy="197311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650167-D356-4915-9746-946AF0C38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9336" y="732375"/>
              <a:ext cx="0" cy="19731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16F476-6AC9-4071-B5EC-8B9DF7FDFF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89336" y="2705493"/>
              <a:ext cx="241958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EA61FB-1E17-4C34-9A6D-AFC5053A328E}"/>
                </a:ext>
              </a:extLst>
            </p:cNvPr>
            <p:cNvSpPr/>
            <p:nvPr/>
          </p:nvSpPr>
          <p:spPr bwMode="auto">
            <a:xfrm rot="19255246">
              <a:off x="7029034" y="1259326"/>
              <a:ext cx="936006" cy="536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CPU Intensive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43D592-910E-48BF-ADE5-3CB79F1723C1}"/>
                </a:ext>
              </a:extLst>
            </p:cNvPr>
            <p:cNvSpPr/>
            <p:nvPr/>
          </p:nvSpPr>
          <p:spPr bwMode="auto">
            <a:xfrm>
              <a:off x="7752599" y="1619639"/>
              <a:ext cx="936006" cy="5307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Memory Intensive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E46BBA-476C-4548-8719-D3C8CAFA2F32}"/>
                </a:ext>
              </a:extLst>
            </p:cNvPr>
            <p:cNvSpPr/>
            <p:nvPr/>
          </p:nvSpPr>
          <p:spPr bwMode="auto">
            <a:xfrm rot="1647902">
              <a:off x="7206433" y="2012916"/>
              <a:ext cx="936006" cy="42068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Disk I/O Intensive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FDE7C5-A943-4D9B-A3DF-C365501C0A79}"/>
                </a:ext>
              </a:extLst>
            </p:cNvPr>
            <p:cNvSpPr/>
            <p:nvPr/>
          </p:nvSpPr>
          <p:spPr bwMode="auto">
            <a:xfrm rot="20408651">
              <a:off x="6647316" y="775083"/>
              <a:ext cx="936006" cy="5166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Network Intensive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25B2BD3-8422-48B5-B743-77EC46043A6B}"/>
                </a:ext>
              </a:extLst>
            </p:cNvPr>
            <p:cNvSpPr/>
            <p:nvPr/>
          </p:nvSpPr>
          <p:spPr bwMode="auto">
            <a:xfrm rot="3694482">
              <a:off x="6363097" y="1829373"/>
              <a:ext cx="1146819" cy="42068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Multi-threading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D8B533-1824-4183-A7D9-91328CFDCE53}"/>
                </a:ext>
              </a:extLst>
            </p:cNvPr>
            <p:cNvSpPr/>
            <p:nvPr/>
          </p:nvSpPr>
          <p:spPr bwMode="auto">
            <a:xfrm rot="2089175">
              <a:off x="7726989" y="822790"/>
              <a:ext cx="936006" cy="54359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GPU workload</a:t>
              </a:r>
              <a:endParaRPr kumimoji="0" lang="zh-CN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09DDAE6-8BDD-4323-943F-51295E02B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60938" y="3708493"/>
            <a:ext cx="1455171" cy="17183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6F54841-1A3D-425C-B682-186E892436CE}"/>
              </a:ext>
            </a:extLst>
          </p:cNvPr>
          <p:cNvGrpSpPr/>
          <p:nvPr/>
        </p:nvGrpSpPr>
        <p:grpSpPr>
          <a:xfrm>
            <a:off x="7531707" y="5837129"/>
            <a:ext cx="2664328" cy="642098"/>
            <a:chOff x="7111211" y="5671473"/>
            <a:chExt cx="2664328" cy="64209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180F7B0-1045-4CA5-BE1A-EC73FB4E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1211" y="5688142"/>
              <a:ext cx="896709" cy="62542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CA04A09-07FA-4143-A3DC-ADD0B56D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7920" y="5688141"/>
              <a:ext cx="896709" cy="62542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F0F9C71-3F3F-4D78-A11F-C006F814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78830" y="5671473"/>
              <a:ext cx="896709" cy="625429"/>
            </a:xfrm>
            <a:prstGeom prst="rect">
              <a:avLst/>
            </a:prstGeom>
          </p:spPr>
        </p:pic>
      </p:grp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2DFC1FE1-6F95-4C13-9974-2A83EB434C50}"/>
              </a:ext>
            </a:extLst>
          </p:cNvPr>
          <p:cNvSpPr txBox="1">
            <a:spLocks/>
          </p:cNvSpPr>
          <p:nvPr/>
        </p:nvSpPr>
        <p:spPr bwMode="auto">
          <a:xfrm>
            <a:off x="7080838" y="6495894"/>
            <a:ext cx="3287202" cy="32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Tunable parameters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CBF4771-3266-42E1-93B3-57BC25CA830B}"/>
              </a:ext>
            </a:extLst>
          </p:cNvPr>
          <p:cNvSpPr/>
          <p:nvPr/>
        </p:nvSpPr>
        <p:spPr bwMode="auto">
          <a:xfrm>
            <a:off x="8826774" y="5392882"/>
            <a:ext cx="204671" cy="31172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8947158-3AF1-4683-926B-72298F8F0F53}"/>
              </a:ext>
            </a:extLst>
          </p:cNvPr>
          <p:cNvSpPr/>
          <p:nvPr/>
        </p:nvSpPr>
        <p:spPr bwMode="auto">
          <a:xfrm rot="5400000">
            <a:off x="8491612" y="480980"/>
            <a:ext cx="652296" cy="6036831"/>
          </a:xfrm>
          <a:prstGeom prst="rightBrace">
            <a:avLst>
              <a:gd name="adj1" fmla="val 8333"/>
              <a:gd name="adj2" fmla="val 486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内容占位符 2">
            <a:extLst>
              <a:ext uri="{FF2B5EF4-FFF2-40B4-BE49-F238E27FC236}">
                <a16:creationId xmlns:a16="http://schemas.microsoft.com/office/drawing/2014/main" id="{41D66C5A-5F9C-4DDF-A626-B41C1F869720}"/>
              </a:ext>
            </a:extLst>
          </p:cNvPr>
          <p:cNvSpPr txBox="1">
            <a:spLocks/>
          </p:cNvSpPr>
          <p:nvPr/>
        </p:nvSpPr>
        <p:spPr bwMode="auto">
          <a:xfrm>
            <a:off x="5340227" y="5087374"/>
            <a:ext cx="3287202" cy="134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tunable parameters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41438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3176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Technical roadmap for 2019 and beyond (2/2)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D90B844-DE59-4521-9F8A-E32A9777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04" y="806910"/>
            <a:ext cx="5261366" cy="594674"/>
          </a:xfrm>
        </p:spPr>
        <p:txBody>
          <a:bodyPr/>
          <a:lstStyle/>
          <a:p>
            <a:pPr marL="346075" lvl="1" indent="0">
              <a:spcBef>
                <a:spcPts val="600"/>
              </a:spcBef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Domain-knowledge aware black-box automatic performance tuning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1DEAD4-43F9-4DA4-9107-A1B65CF28DB9}"/>
              </a:ext>
            </a:extLst>
          </p:cNvPr>
          <p:cNvGrpSpPr/>
          <p:nvPr/>
        </p:nvGrpSpPr>
        <p:grpSpPr>
          <a:xfrm>
            <a:off x="615699" y="1993870"/>
            <a:ext cx="2432115" cy="3282568"/>
            <a:chOff x="1216058" y="1536757"/>
            <a:chExt cx="2432115" cy="328256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1D3861-993D-4D37-8410-36E130F8BBD0}"/>
                </a:ext>
              </a:extLst>
            </p:cNvPr>
            <p:cNvSpPr/>
            <p:nvPr/>
          </p:nvSpPr>
          <p:spPr bwMode="auto">
            <a:xfrm>
              <a:off x="1216058" y="2552189"/>
              <a:ext cx="2432115" cy="128787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Black-box application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6755CE-374F-439E-A9AC-6F088258A91D}"/>
                </a:ext>
              </a:extLst>
            </p:cNvPr>
            <p:cNvCxnSpPr/>
            <p:nvPr/>
          </p:nvCxnSpPr>
          <p:spPr bwMode="auto">
            <a:xfrm>
              <a:off x="1536569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3E183F-E9A0-4D6F-9A8A-816149FF3A99}"/>
                </a:ext>
              </a:extLst>
            </p:cNvPr>
            <p:cNvCxnSpPr/>
            <p:nvPr/>
          </p:nvCxnSpPr>
          <p:spPr bwMode="auto">
            <a:xfrm>
              <a:off x="1849743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B6377-A964-4C2B-A42A-6990E101BCDC}"/>
                </a:ext>
              </a:extLst>
            </p:cNvPr>
            <p:cNvCxnSpPr/>
            <p:nvPr/>
          </p:nvCxnSpPr>
          <p:spPr bwMode="auto">
            <a:xfrm>
              <a:off x="2132772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24D27A-0B1C-43F3-B829-1FD630C609CC}"/>
                </a:ext>
              </a:extLst>
            </p:cNvPr>
            <p:cNvCxnSpPr/>
            <p:nvPr/>
          </p:nvCxnSpPr>
          <p:spPr bwMode="auto">
            <a:xfrm>
              <a:off x="2424174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CB31A1-A6C1-42D1-B81E-B5DF30A56FCA}"/>
                </a:ext>
              </a:extLst>
            </p:cNvPr>
            <p:cNvCxnSpPr/>
            <p:nvPr/>
          </p:nvCxnSpPr>
          <p:spPr bwMode="auto">
            <a:xfrm>
              <a:off x="2747396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0B5BE20-B005-43B7-BD86-CDB8CD034DC8}"/>
                </a:ext>
              </a:extLst>
            </p:cNvPr>
            <p:cNvCxnSpPr/>
            <p:nvPr/>
          </p:nvCxnSpPr>
          <p:spPr bwMode="auto">
            <a:xfrm>
              <a:off x="3058895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2DE33D2-9C96-4A46-B3B8-4FA05C350337}"/>
                </a:ext>
              </a:extLst>
            </p:cNvPr>
            <p:cNvCxnSpPr/>
            <p:nvPr/>
          </p:nvCxnSpPr>
          <p:spPr bwMode="auto">
            <a:xfrm>
              <a:off x="3390490" y="1956906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9DA8B6-0AF4-4448-BB61-4EAC132C2366}"/>
                </a:ext>
              </a:extLst>
            </p:cNvPr>
            <p:cNvSpPr txBox="1"/>
            <p:nvPr/>
          </p:nvSpPr>
          <p:spPr>
            <a:xfrm>
              <a:off x="1296237" y="1536757"/>
              <a:ext cx="219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10000" dirty="0"/>
                <a:t>1</a:t>
              </a:r>
              <a:r>
                <a:rPr lang="en-US" altLang="zh-CN" dirty="0"/>
                <a:t>,   x</a:t>
              </a:r>
              <a:r>
                <a:rPr lang="en-US" altLang="zh-CN" baseline="-10000" dirty="0"/>
                <a:t>2</a:t>
              </a:r>
              <a:r>
                <a:rPr lang="en-US" altLang="zh-CN" dirty="0"/>
                <a:t>,        …            x</a:t>
              </a:r>
              <a:r>
                <a:rPr lang="en-US" altLang="zh-CN" baseline="-10000" dirty="0"/>
                <a:t>n</a:t>
              </a:r>
              <a:endParaRPr lang="zh-CN" altLang="en-US" baseline="-100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2D65A2C-1CCB-4E11-8B41-B68A32B99469}"/>
                </a:ext>
              </a:extLst>
            </p:cNvPr>
            <p:cNvCxnSpPr/>
            <p:nvPr/>
          </p:nvCxnSpPr>
          <p:spPr bwMode="auto">
            <a:xfrm>
              <a:off x="2424174" y="3840063"/>
              <a:ext cx="0" cy="5952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F179E-473F-4DED-A3C0-D78B2C30E6FB}"/>
                </a:ext>
              </a:extLst>
            </p:cNvPr>
            <p:cNvSpPr/>
            <p:nvPr/>
          </p:nvSpPr>
          <p:spPr>
            <a:xfrm>
              <a:off x="2188399" y="4449993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</a:t>
              </a:r>
              <a:r>
                <a:rPr lang="en-US" altLang="zh-CN" baseline="-10000" dirty="0"/>
                <a:t>(x)</a:t>
              </a:r>
              <a:endParaRPr lang="zh-CN" alt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BE849-321E-4F64-9971-06B28EFB370B}"/>
              </a:ext>
            </a:extLst>
          </p:cNvPr>
          <p:cNvSpPr/>
          <p:nvPr/>
        </p:nvSpPr>
        <p:spPr bwMode="auto">
          <a:xfrm>
            <a:off x="4176764" y="3429000"/>
            <a:ext cx="1919236" cy="30898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 Performance Advisor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BB8BF1-9C17-485B-927F-907E2A8733DE}"/>
              </a:ext>
            </a:extLst>
          </p:cNvPr>
          <p:cNvCxnSpPr>
            <a:stCxn id="11" idx="0"/>
            <a:endCxn id="9" idx="0"/>
          </p:cNvCxnSpPr>
          <p:nvPr/>
        </p:nvCxnSpPr>
        <p:spPr bwMode="auto">
          <a:xfrm rot="16200000" flipV="1">
            <a:off x="2748521" y="1041138"/>
            <a:ext cx="1435130" cy="3340593"/>
          </a:xfrm>
          <a:prstGeom prst="bentConnector3">
            <a:avLst>
              <a:gd name="adj1" fmla="val 129232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F270367-C11E-47F5-BB07-73F2FB49C6D4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 bwMode="auto">
          <a:xfrm flipV="1">
            <a:off x="2038804" y="3737987"/>
            <a:ext cx="3097578" cy="1353785"/>
          </a:xfrm>
          <a:prstGeom prst="bentConnector2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C8E7E-1EEB-4217-80D8-3B22903DA31E}"/>
              </a:ext>
            </a:extLst>
          </p:cNvPr>
          <p:cNvGrpSpPr/>
          <p:nvPr/>
        </p:nvGrpSpPr>
        <p:grpSpPr>
          <a:xfrm>
            <a:off x="2145317" y="3822670"/>
            <a:ext cx="727828" cy="474506"/>
            <a:chOff x="5275677" y="2522136"/>
            <a:chExt cx="1476475" cy="874868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E40697B5-97C8-4BA1-AEBD-E924D7414A0C}"/>
                </a:ext>
              </a:extLst>
            </p:cNvPr>
            <p:cNvSpPr/>
            <p:nvPr/>
          </p:nvSpPr>
          <p:spPr bwMode="auto">
            <a:xfrm>
              <a:off x="5785065" y="2522136"/>
              <a:ext cx="377547" cy="502325"/>
            </a:xfrm>
            <a:prstGeom prst="triangl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229B4E-0FC4-4394-A10D-8806E8AE166C}"/>
                </a:ext>
              </a:extLst>
            </p:cNvPr>
            <p:cNvSpPr txBox="1"/>
            <p:nvPr/>
          </p:nvSpPr>
          <p:spPr>
            <a:xfrm>
              <a:off x="5275677" y="2999780"/>
              <a:ext cx="1476475" cy="39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App Metric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383A3F4-83F1-4620-9CBD-78BCCB6E0642}"/>
              </a:ext>
            </a:extLst>
          </p:cNvPr>
          <p:cNvGrpSpPr/>
          <p:nvPr/>
        </p:nvGrpSpPr>
        <p:grpSpPr>
          <a:xfrm>
            <a:off x="933872" y="3834167"/>
            <a:ext cx="660938" cy="474506"/>
            <a:chOff x="5272920" y="2522136"/>
            <a:chExt cx="1340782" cy="874868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6733818F-C80E-45DB-BBCF-EDB2FA02D7EB}"/>
                </a:ext>
              </a:extLst>
            </p:cNvPr>
            <p:cNvSpPr/>
            <p:nvPr/>
          </p:nvSpPr>
          <p:spPr bwMode="auto">
            <a:xfrm>
              <a:off x="5785065" y="2522136"/>
              <a:ext cx="377547" cy="502325"/>
            </a:xfrm>
            <a:prstGeom prst="triangl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E197A7-450F-410C-8E0E-CA335A6E0DD7}"/>
                </a:ext>
              </a:extLst>
            </p:cNvPr>
            <p:cNvSpPr txBox="1"/>
            <p:nvPr/>
          </p:nvSpPr>
          <p:spPr>
            <a:xfrm>
              <a:off x="5272920" y="2999780"/>
              <a:ext cx="1340782" cy="39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App Metric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337C51-C726-4FC9-A362-94BBB5E5A279}"/>
              </a:ext>
            </a:extLst>
          </p:cNvPr>
          <p:cNvSpPr/>
          <p:nvPr/>
        </p:nvSpPr>
        <p:spPr bwMode="auto">
          <a:xfrm>
            <a:off x="193853" y="2545665"/>
            <a:ext cx="3779476" cy="212693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AFBD09-ABC9-47BB-B486-6B15DCDCBD41}"/>
              </a:ext>
            </a:extLst>
          </p:cNvPr>
          <p:cNvGrpSpPr/>
          <p:nvPr/>
        </p:nvGrpSpPr>
        <p:grpSpPr>
          <a:xfrm>
            <a:off x="3181316" y="2858037"/>
            <a:ext cx="616606" cy="524432"/>
            <a:chOff x="6075596" y="2794876"/>
            <a:chExt cx="616606" cy="524432"/>
          </a:xfrm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E7A36818-83C1-4FB1-8117-E2C907C6A536}"/>
                </a:ext>
              </a:extLst>
            </p:cNvPr>
            <p:cNvSpPr/>
            <p:nvPr/>
          </p:nvSpPr>
          <p:spPr bwMode="auto">
            <a:xfrm>
              <a:off x="6163204" y="2794876"/>
              <a:ext cx="328031" cy="308987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7C55D5-EB42-4CDF-9098-A91B3F358EC6}"/>
                </a:ext>
              </a:extLst>
            </p:cNvPr>
            <p:cNvSpPr txBox="1"/>
            <p:nvPr/>
          </p:nvSpPr>
          <p:spPr>
            <a:xfrm>
              <a:off x="6075596" y="3103864"/>
              <a:ext cx="6166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OS Stats</a:t>
              </a:r>
              <a:endParaRPr lang="zh-CN" altLang="en-US" sz="8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C348A64-E7E0-4EA2-BC66-1C90BDBB1400}"/>
              </a:ext>
            </a:extLst>
          </p:cNvPr>
          <p:cNvGrpSpPr/>
          <p:nvPr/>
        </p:nvGrpSpPr>
        <p:grpSpPr>
          <a:xfrm>
            <a:off x="3180815" y="3459485"/>
            <a:ext cx="616606" cy="589944"/>
            <a:chOff x="6075596" y="2852474"/>
            <a:chExt cx="616606" cy="589944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AC9BC544-D661-4483-8F62-7D5D88CD05FD}"/>
                </a:ext>
              </a:extLst>
            </p:cNvPr>
            <p:cNvSpPr/>
            <p:nvPr/>
          </p:nvSpPr>
          <p:spPr bwMode="auto">
            <a:xfrm>
              <a:off x="6163204" y="2852474"/>
              <a:ext cx="328031" cy="251389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D0827D-2783-47F9-8889-74F1965C5979}"/>
                </a:ext>
              </a:extLst>
            </p:cNvPr>
            <p:cNvSpPr txBox="1"/>
            <p:nvPr/>
          </p:nvSpPr>
          <p:spPr>
            <a:xfrm>
              <a:off x="6075596" y="3103864"/>
              <a:ext cx="616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Middle-ware Stats</a:t>
              </a:r>
              <a:endParaRPr lang="zh-CN" altLang="en-US" sz="800" dirty="0"/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CF6A3FD-BFE6-451C-A70E-D9763CE4D68D}"/>
              </a:ext>
            </a:extLst>
          </p:cNvPr>
          <p:cNvCxnSpPr>
            <a:stCxn id="52" idx="3"/>
            <a:endCxn id="11" idx="1"/>
          </p:cNvCxnSpPr>
          <p:nvPr/>
        </p:nvCxnSpPr>
        <p:spPr bwMode="auto">
          <a:xfrm>
            <a:off x="3596955" y="3012531"/>
            <a:ext cx="579809" cy="57096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389B800-4D5F-42CC-99A8-DCBFD32D8211}"/>
              </a:ext>
            </a:extLst>
          </p:cNvPr>
          <p:cNvCxnSpPr>
            <a:cxnSpLocks/>
            <a:stCxn id="72" idx="3"/>
            <a:endCxn id="11" idx="1"/>
          </p:cNvCxnSpPr>
          <p:nvPr/>
        </p:nvCxnSpPr>
        <p:spPr bwMode="auto">
          <a:xfrm flipV="1">
            <a:off x="3596454" y="3583494"/>
            <a:ext cx="580310" cy="1686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0C88B88-D8B1-4109-8BAE-18D3160AD6F4}"/>
              </a:ext>
            </a:extLst>
          </p:cNvPr>
          <p:cNvCxnSpPr>
            <a:cxnSpLocks/>
            <a:stCxn id="66" idx="0"/>
            <a:endCxn id="86" idx="2"/>
          </p:cNvCxnSpPr>
          <p:nvPr/>
        </p:nvCxnSpPr>
        <p:spPr bwMode="auto">
          <a:xfrm rot="5400000" flipH="1" flipV="1">
            <a:off x="3380251" y="2846440"/>
            <a:ext cx="364272" cy="2106312"/>
          </a:xfrm>
          <a:prstGeom prst="bentConnector3">
            <a:avLst>
              <a:gd name="adj1" fmla="val -109992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3EF98C-86A8-46D5-B343-A3D5C7BB991E}"/>
              </a:ext>
            </a:extLst>
          </p:cNvPr>
          <p:cNvSpPr/>
          <p:nvPr/>
        </p:nvSpPr>
        <p:spPr bwMode="auto">
          <a:xfrm>
            <a:off x="4176764" y="3671741"/>
            <a:ext cx="877557" cy="4571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152DDF9-611A-4DB4-AB2A-2853F5187301}"/>
              </a:ext>
            </a:extLst>
          </p:cNvPr>
          <p:cNvCxnSpPr>
            <a:cxnSpLocks/>
            <a:stCxn id="69" idx="0"/>
            <a:endCxn id="86" idx="2"/>
          </p:cNvCxnSpPr>
          <p:nvPr/>
        </p:nvCxnSpPr>
        <p:spPr bwMode="auto">
          <a:xfrm rot="5400000" flipH="1" flipV="1">
            <a:off x="2752058" y="2229744"/>
            <a:ext cx="375769" cy="3351202"/>
          </a:xfrm>
          <a:prstGeom prst="bentConnector3">
            <a:avLst>
              <a:gd name="adj1" fmla="val -10242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397AD4B-A1E4-468A-9A35-1DE013589391}"/>
              </a:ext>
            </a:extLst>
          </p:cNvPr>
          <p:cNvSpPr txBox="1"/>
          <p:nvPr/>
        </p:nvSpPr>
        <p:spPr>
          <a:xfrm>
            <a:off x="480754" y="5350834"/>
            <a:ext cx="4655628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Blindly black-box optimization slows down the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Leverage useful domain knowledge items either from application itself or underneath layers like OS and middle-ware</a:t>
            </a:r>
            <a:endParaRPr lang="zh-CN" altLang="en-US" sz="16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F83143-F95D-4F3C-9612-40D660B788DE}"/>
              </a:ext>
            </a:extLst>
          </p:cNvPr>
          <p:cNvCxnSpPr/>
          <p:nvPr/>
        </p:nvCxnSpPr>
        <p:spPr bwMode="auto">
          <a:xfrm>
            <a:off x="1529103" y="4297176"/>
            <a:ext cx="0" cy="5952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6C28B4-0986-44BD-B374-73AE6417E733}"/>
              </a:ext>
            </a:extLst>
          </p:cNvPr>
          <p:cNvCxnSpPr/>
          <p:nvPr/>
        </p:nvCxnSpPr>
        <p:spPr bwMode="auto">
          <a:xfrm>
            <a:off x="2145317" y="4297176"/>
            <a:ext cx="0" cy="5952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内容占位符 2">
            <a:extLst>
              <a:ext uri="{FF2B5EF4-FFF2-40B4-BE49-F238E27FC236}">
                <a16:creationId xmlns:a16="http://schemas.microsoft.com/office/drawing/2014/main" id="{8650B435-AAAB-4890-B074-AF86B3449593}"/>
              </a:ext>
            </a:extLst>
          </p:cNvPr>
          <p:cNvSpPr txBox="1">
            <a:spLocks/>
          </p:cNvSpPr>
          <p:nvPr/>
        </p:nvSpPr>
        <p:spPr bwMode="auto">
          <a:xfrm>
            <a:off x="6427596" y="1225923"/>
            <a:ext cx="5261366" cy="30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AI-based benchmark designer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36E336F-F390-475B-8948-BDEBF0636A09}"/>
              </a:ext>
            </a:extLst>
          </p:cNvPr>
          <p:cNvSpPr/>
          <p:nvPr/>
        </p:nvSpPr>
        <p:spPr bwMode="auto">
          <a:xfrm>
            <a:off x="6757204" y="5590522"/>
            <a:ext cx="1979526" cy="84406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Production System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570F85D-10BF-49E3-8E5F-70ADA93F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094714" y="3618046"/>
            <a:ext cx="1284413" cy="1264416"/>
          </a:xfrm>
          <a:prstGeom prst="rect">
            <a:avLst/>
          </a:prstGeom>
        </p:spPr>
      </p:pic>
      <p:sp>
        <p:nvSpPr>
          <p:cNvPr id="121" name="Arrow: Up 120">
            <a:extLst>
              <a:ext uri="{FF2B5EF4-FFF2-40B4-BE49-F238E27FC236}">
                <a16:creationId xmlns:a16="http://schemas.microsoft.com/office/drawing/2014/main" id="{38D771B7-1626-41E7-8A32-201455E3FFFE}"/>
              </a:ext>
            </a:extLst>
          </p:cNvPr>
          <p:cNvSpPr/>
          <p:nvPr/>
        </p:nvSpPr>
        <p:spPr bwMode="auto">
          <a:xfrm>
            <a:off x="7606291" y="5011044"/>
            <a:ext cx="261257" cy="443728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Arrow: Up 121">
            <a:extLst>
              <a:ext uri="{FF2B5EF4-FFF2-40B4-BE49-F238E27FC236}">
                <a16:creationId xmlns:a16="http://schemas.microsoft.com/office/drawing/2014/main" id="{4B564094-6369-4DAA-ADDD-91DFE6D59EF4}"/>
              </a:ext>
            </a:extLst>
          </p:cNvPr>
          <p:cNvSpPr/>
          <p:nvPr/>
        </p:nvSpPr>
        <p:spPr bwMode="auto">
          <a:xfrm>
            <a:off x="7576455" y="2858037"/>
            <a:ext cx="261257" cy="582841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58CB97E-BA1A-4C74-9B91-C7E50C432DDB}"/>
              </a:ext>
            </a:extLst>
          </p:cNvPr>
          <p:cNvSpPr/>
          <p:nvPr/>
        </p:nvSpPr>
        <p:spPr bwMode="auto">
          <a:xfrm>
            <a:off x="6868265" y="2273395"/>
            <a:ext cx="1858418" cy="42623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Workload Patterns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1947AF-949C-4DB5-8598-63218D4929F6}"/>
              </a:ext>
            </a:extLst>
          </p:cNvPr>
          <p:cNvSpPr/>
          <p:nvPr/>
        </p:nvSpPr>
        <p:spPr bwMode="auto">
          <a:xfrm>
            <a:off x="9193578" y="3198705"/>
            <a:ext cx="1919236" cy="623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Benchmark Designer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Arrow: Bent 124">
            <a:extLst>
              <a:ext uri="{FF2B5EF4-FFF2-40B4-BE49-F238E27FC236}">
                <a16:creationId xmlns:a16="http://schemas.microsoft.com/office/drawing/2014/main" id="{D1D75826-364D-4D84-A218-41EB12847048}"/>
              </a:ext>
            </a:extLst>
          </p:cNvPr>
          <p:cNvSpPr/>
          <p:nvPr/>
        </p:nvSpPr>
        <p:spPr bwMode="auto">
          <a:xfrm rot="5400000">
            <a:off x="9097225" y="2185546"/>
            <a:ext cx="782833" cy="1112643"/>
          </a:xfrm>
          <a:prstGeom prst="bentArrow">
            <a:avLst>
              <a:gd name="adj1" fmla="val 25000"/>
              <a:gd name="adj2" fmla="val 22218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14FF7A3-8960-4B4F-9802-30E60082D806}"/>
              </a:ext>
            </a:extLst>
          </p:cNvPr>
          <p:cNvSpPr/>
          <p:nvPr/>
        </p:nvSpPr>
        <p:spPr bwMode="auto">
          <a:xfrm>
            <a:off x="9193578" y="5588761"/>
            <a:ext cx="1979526" cy="84406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Testing System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9868687-CB05-4F6B-8A76-119D9251116F}"/>
              </a:ext>
            </a:extLst>
          </p:cNvPr>
          <p:cNvSpPr/>
          <p:nvPr/>
        </p:nvSpPr>
        <p:spPr bwMode="auto">
          <a:xfrm>
            <a:off x="9254132" y="4428874"/>
            <a:ext cx="1858418" cy="42623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Benchmark Cases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Arrow: Up 127">
            <a:extLst>
              <a:ext uri="{FF2B5EF4-FFF2-40B4-BE49-F238E27FC236}">
                <a16:creationId xmlns:a16="http://schemas.microsoft.com/office/drawing/2014/main" id="{94FDD293-DC82-4C5A-ACFB-10C0FF90C9C8}"/>
              </a:ext>
            </a:extLst>
          </p:cNvPr>
          <p:cNvSpPr/>
          <p:nvPr/>
        </p:nvSpPr>
        <p:spPr bwMode="auto">
          <a:xfrm rot="10800000">
            <a:off x="10106928" y="3932362"/>
            <a:ext cx="261257" cy="426233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Arrow: Up 128">
            <a:extLst>
              <a:ext uri="{FF2B5EF4-FFF2-40B4-BE49-F238E27FC236}">
                <a16:creationId xmlns:a16="http://schemas.microsoft.com/office/drawing/2014/main" id="{3AFF98B3-C7BE-479A-9CCE-ED99E88AF8C5}"/>
              </a:ext>
            </a:extLst>
          </p:cNvPr>
          <p:cNvSpPr/>
          <p:nvPr/>
        </p:nvSpPr>
        <p:spPr bwMode="auto">
          <a:xfrm rot="10800000">
            <a:off x="10109170" y="4985949"/>
            <a:ext cx="261257" cy="44373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Cylinder 129">
            <a:extLst>
              <a:ext uri="{FF2B5EF4-FFF2-40B4-BE49-F238E27FC236}">
                <a16:creationId xmlns:a16="http://schemas.microsoft.com/office/drawing/2014/main" id="{00FA45F5-DF99-4AC7-9BA8-4CC8CD09F368}"/>
              </a:ext>
            </a:extLst>
          </p:cNvPr>
          <p:cNvSpPr/>
          <p:nvPr/>
        </p:nvSpPr>
        <p:spPr bwMode="auto">
          <a:xfrm>
            <a:off x="10998728" y="1239063"/>
            <a:ext cx="994787" cy="1079479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067B7CB-83F1-4C43-93D1-6BF9234AF958}"/>
              </a:ext>
            </a:extLst>
          </p:cNvPr>
          <p:cNvSpPr txBox="1"/>
          <p:nvPr/>
        </p:nvSpPr>
        <p:spPr>
          <a:xfrm>
            <a:off x="10681055" y="2340191"/>
            <a:ext cx="155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Benchmark Cases Store</a:t>
            </a:r>
            <a:endParaRPr lang="zh-CN" altLang="en-US" sz="1100" dirty="0"/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2F1B4FE2-4534-418C-A736-C0B934FEDABE}"/>
              </a:ext>
            </a:extLst>
          </p:cNvPr>
          <p:cNvSpPr/>
          <p:nvPr/>
        </p:nvSpPr>
        <p:spPr bwMode="auto">
          <a:xfrm rot="5400000" flipV="1">
            <a:off x="9843652" y="2103393"/>
            <a:ext cx="1324579" cy="735206"/>
          </a:xfrm>
          <a:prstGeom prst="bentArrow">
            <a:avLst>
              <a:gd name="adj1" fmla="val 25000"/>
              <a:gd name="adj2" fmla="val 22218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6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77558"/>
            <a:ext cx="11582400" cy="420686"/>
          </a:xfrm>
        </p:spPr>
        <p:txBody>
          <a:bodyPr/>
          <a:lstStyle/>
          <a:p>
            <a:r>
              <a:rPr kumimoji="1" lang="en-US" altLang="zh-CN" sz="2400" dirty="0"/>
              <a:t>Long Term - AI Techniques for Performance Engineering 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6" y="614944"/>
            <a:ext cx="12329510" cy="61065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performance tuning(AI performance advisor currently does)</a:t>
            </a:r>
          </a:p>
          <a:p>
            <a:pPr lvl="1">
              <a:spcBef>
                <a:spcPts val="0"/>
              </a:spcBef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Bayesian Optimization for offline performance tuning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Reinforcement learning for online performance tuning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Knowledge-base for typical workloads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advice through Logging/monitoring/events data analysis –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AIOps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Traditional: rule-based, feature engineering 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Unsupervised learning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monitoring and alert – binary classification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6037" lvl="3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 normal patterns in performance related logging/monitoring/events</a:t>
            </a:r>
          </a:p>
          <a:p>
            <a:pPr marL="1316037" lvl="3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Anomaly alert 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anti-pattern information is found</a:t>
            </a:r>
          </a:p>
          <a:p>
            <a:pPr lvl="2">
              <a:spcBef>
                <a:spcPts val="60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detection and aggregation - clustering</a:t>
            </a:r>
          </a:p>
          <a:p>
            <a:pPr marL="1316037" lvl="3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and associate data and events from different components, helpful for root cause analysis</a:t>
            </a:r>
          </a:p>
          <a:p>
            <a:pPr lvl="2">
              <a:spcBef>
                <a:spcPts val="60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prediction - regression</a:t>
            </a:r>
          </a:p>
          <a:p>
            <a:pPr marL="1316037" lvl="3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performance trend through analyzing cross-layer performance metrics and indicators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learning: multi-class classification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Training: mapping between the existing data and tunable suggestions(bottlenecks, tunable parameters, autoscaling)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Inference: performance advice for logging/monitoring/events data that matches any pattern in trained models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Assigning a performance advice label to a piece of logging data from a predefined set of categories. 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learning for workloads with similar characteristics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Real-time or offline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1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77558"/>
            <a:ext cx="11582400" cy="420686"/>
          </a:xfrm>
        </p:spPr>
        <p:txBody>
          <a:bodyPr/>
          <a:lstStyle/>
          <a:p>
            <a:r>
              <a:rPr kumimoji="1" lang="en-US" altLang="zh-CN" sz="2400" dirty="0"/>
              <a:t>References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77" y="614945"/>
            <a:ext cx="11727727" cy="57327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Jasper Snoek, Hugo Larochelle, Ryan P. Adams. Practical Bayesian Optimization of Machine Learning Algorithms. NIPS 2012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P. Adams. A Tutorial on Bayesian Optimization for Machine Learning. 2012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Nando de Freitas. Bayesian optimization, bandits and Thompson sampling. 2013</a:t>
            </a:r>
          </a:p>
          <a:p>
            <a:pPr>
              <a:spcBef>
                <a:spcPts val="600"/>
              </a:spcBef>
            </a:pPr>
            <a:r>
              <a:rPr lang="pt-BR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Luis Miguel Rios, Nikolaos V. Sahinidis. 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Derivative-free optimization: a review of algorithms and comparison of software implementations. 2013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Bobak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Shahriari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Swersky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Ziyu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Ryan P. Adams and Nando de Freitas. Taking the Human Out of the Loop: A Review of Bayesian Optimization. 2015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Javier González. Global Optimization with Gaussian Processes. 2015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Ian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Dewancker,Michael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McCourt,Scott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Clark,Patrick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Hayes,Alexandra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Johnson,George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A Stratified Analysis of Bayesian Optimization Methods.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SigOpt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2016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JianQiao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Liu, Ramki Ramakrishna, Alex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Wiltschko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Twitter: Automated Tuning of the JVM with Bayesian Optimization.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JavaOne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2016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Daniel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Golovin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Benjamin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Solnik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Subhodeep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Moitra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Greg Kochanski, John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Karro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 Sculley. Google Vizier: A Service for Black-Box Optimization. 2017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Muhammad Bilal, Marco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Canini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Towards Automatic Parameter Tuning of Stream Processing Systems.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SoCC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Omid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Alipourfard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Hongqiang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Harry Liu,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Jianshu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Chen, Shivaram Venkataraman,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Minlan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Yu, Ming Zhang.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CherryPick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Adaptively Unearthing the Best Cloud Configurations for Big Data Analytics. NSDI, 2017.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Joshua Cohen, Ramki Ramakrishna. Twitter:  Automated Performance Tuning with Bayesian Optimization.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MesosCon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</a:p>
          <a:p>
            <a:pPr>
              <a:spcBef>
                <a:spcPts val="600"/>
              </a:spcBef>
            </a:pP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Yan Li, Kenneth Chang, 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Oceane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Bel, Ethan L. Miller, Darrell D. E. Long. CAPES: Unsupervised Storage Performance Tuning Using Neural Network-Based Deep Reinforcement Learning. SC 2017</a:t>
            </a:r>
          </a:p>
        </p:txBody>
      </p:sp>
    </p:spTree>
    <p:extLst>
      <p:ext uri="{BB962C8B-B14F-4D97-AF65-F5344CB8AC3E}">
        <p14:creationId xmlns:p14="http://schemas.microsoft.com/office/powerpoint/2010/main" val="15477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3176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Automatic software performance tuning – Iterative Approach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3BDCE75-129B-4A81-98BF-AE798838E1B1}"/>
              </a:ext>
            </a:extLst>
          </p:cNvPr>
          <p:cNvGrpSpPr/>
          <p:nvPr/>
        </p:nvGrpSpPr>
        <p:grpSpPr>
          <a:xfrm>
            <a:off x="7734707" y="1774634"/>
            <a:ext cx="2964441" cy="1596896"/>
            <a:chOff x="8192485" y="2012929"/>
            <a:chExt cx="2964441" cy="1596896"/>
          </a:xfrm>
          <a:solidFill>
            <a:schemeClr val="accent1"/>
          </a:solidFill>
        </p:grpSpPr>
        <p:pic>
          <p:nvPicPr>
            <p:cNvPr id="14" name="Graphic 13" descr="Computer">
              <a:extLst>
                <a:ext uri="{FF2B5EF4-FFF2-40B4-BE49-F238E27FC236}">
                  <a16:creationId xmlns:a16="http://schemas.microsoft.com/office/drawing/2014/main" id="{97CEC44A-EA70-4026-82A2-B51752D6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2485" y="2012929"/>
              <a:ext cx="1698977" cy="14816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D6811B-F8D1-458A-8E08-683A89CE7588}"/>
                </a:ext>
              </a:extLst>
            </p:cNvPr>
            <p:cNvSpPr txBox="1"/>
            <p:nvPr/>
          </p:nvSpPr>
          <p:spPr>
            <a:xfrm>
              <a:off x="8502935" y="3240493"/>
              <a:ext cx="26539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System</a:t>
              </a:r>
              <a:endParaRPr lang="zh-CN" altLang="en-US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588B4D-7EEC-4DBF-97BF-269F01F982DE}"/>
              </a:ext>
            </a:extLst>
          </p:cNvPr>
          <p:cNvGrpSpPr/>
          <p:nvPr/>
        </p:nvGrpSpPr>
        <p:grpSpPr>
          <a:xfrm>
            <a:off x="5150326" y="544705"/>
            <a:ext cx="1844814" cy="1216404"/>
            <a:chOff x="537142" y="3151837"/>
            <a:chExt cx="1844814" cy="121640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99F293C-FD30-49F6-967D-DA3757DA8CF4}"/>
                </a:ext>
              </a:extLst>
            </p:cNvPr>
            <p:cNvSpPr txBox="1"/>
            <p:nvPr/>
          </p:nvSpPr>
          <p:spPr>
            <a:xfrm>
              <a:off x="537142" y="3998909"/>
              <a:ext cx="184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Configure Engine</a:t>
              </a:r>
              <a:endParaRPr lang="zh-CN" altLang="en-US" dirty="0"/>
            </a:p>
          </p:txBody>
        </p:sp>
        <p:pic>
          <p:nvPicPr>
            <p:cNvPr id="130" name="Graphic 129" descr="Tools">
              <a:extLst>
                <a:ext uri="{FF2B5EF4-FFF2-40B4-BE49-F238E27FC236}">
                  <a16:creationId xmlns:a16="http://schemas.microsoft.com/office/drawing/2014/main" id="{7A18C963-4403-465E-9C09-2092AD51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2349" y="3151837"/>
              <a:ext cx="914400" cy="914400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64878D0-F9E1-431B-A3FF-41FC35A41E74}"/>
              </a:ext>
            </a:extLst>
          </p:cNvPr>
          <p:cNvGrpSpPr/>
          <p:nvPr/>
        </p:nvGrpSpPr>
        <p:grpSpPr>
          <a:xfrm>
            <a:off x="-99874" y="4366188"/>
            <a:ext cx="1851638" cy="1496779"/>
            <a:chOff x="13559" y="717074"/>
            <a:chExt cx="1851638" cy="1496779"/>
          </a:xfrm>
        </p:grpSpPr>
        <p:pic>
          <p:nvPicPr>
            <p:cNvPr id="138" name="Graphic 137" descr="Database">
              <a:extLst>
                <a:ext uri="{FF2B5EF4-FFF2-40B4-BE49-F238E27FC236}">
                  <a16:creationId xmlns:a16="http://schemas.microsoft.com/office/drawing/2014/main" id="{8AE7F1FC-0305-4B5E-A443-D83CA0DA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59" y="717074"/>
              <a:ext cx="914400" cy="914400"/>
            </a:xfrm>
            <a:prstGeom prst="rect">
              <a:avLst/>
            </a:prstGeom>
          </p:spPr>
        </p:pic>
        <p:pic>
          <p:nvPicPr>
            <p:cNvPr id="141" name="Graphic 140" descr="Teacher">
              <a:extLst>
                <a:ext uri="{FF2B5EF4-FFF2-40B4-BE49-F238E27FC236}">
                  <a16:creationId xmlns:a16="http://schemas.microsoft.com/office/drawing/2014/main" id="{66C4AB17-8D0D-4F76-8077-A837FA87D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273" y="780778"/>
              <a:ext cx="914400" cy="914400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5B5721F-A906-4D6B-8556-FF1781A6DEAB}"/>
                </a:ext>
              </a:extLst>
            </p:cNvPr>
            <p:cNvSpPr/>
            <p:nvPr/>
          </p:nvSpPr>
          <p:spPr>
            <a:xfrm>
              <a:off x="194450" y="1567522"/>
              <a:ext cx="16707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Knowledgebase or users input</a:t>
              </a:r>
              <a:endParaRPr lang="zh-CN" altLang="en-US" dirty="0"/>
            </a:p>
          </p:txBody>
        </p:sp>
      </p:grpSp>
      <p:sp>
        <p:nvSpPr>
          <p:cNvPr id="167" name="Arrow: Up 166">
            <a:extLst>
              <a:ext uri="{FF2B5EF4-FFF2-40B4-BE49-F238E27FC236}">
                <a16:creationId xmlns:a16="http://schemas.microsoft.com/office/drawing/2014/main" id="{497684DC-688D-4801-91FA-A041A9967181}"/>
              </a:ext>
            </a:extLst>
          </p:cNvPr>
          <p:cNvSpPr/>
          <p:nvPr/>
        </p:nvSpPr>
        <p:spPr bwMode="auto">
          <a:xfrm rot="7240774">
            <a:off x="7202919" y="1052852"/>
            <a:ext cx="474914" cy="1156595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4E77C820-6BDE-4B4E-8C82-9A0341A29307}"/>
              </a:ext>
            </a:extLst>
          </p:cNvPr>
          <p:cNvSpPr/>
          <p:nvPr/>
        </p:nvSpPr>
        <p:spPr bwMode="auto">
          <a:xfrm rot="3415819">
            <a:off x="4377570" y="1078805"/>
            <a:ext cx="474914" cy="906119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8F30C870-5E4D-4DDA-896D-E37D288BB03F}"/>
              </a:ext>
            </a:extLst>
          </p:cNvPr>
          <p:cNvSpPr/>
          <p:nvPr/>
        </p:nvSpPr>
        <p:spPr bwMode="auto">
          <a:xfrm rot="10800000">
            <a:off x="8532317" y="3438017"/>
            <a:ext cx="474914" cy="789576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BC11FDC1-44A8-4020-850D-72A5DDE2DFC2}"/>
              </a:ext>
            </a:extLst>
          </p:cNvPr>
          <p:cNvSpPr/>
          <p:nvPr/>
        </p:nvSpPr>
        <p:spPr bwMode="auto">
          <a:xfrm rot="15054225">
            <a:off x="6892264" y="5513806"/>
            <a:ext cx="474914" cy="1188128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Arrow: Up 179">
            <a:extLst>
              <a:ext uri="{FF2B5EF4-FFF2-40B4-BE49-F238E27FC236}">
                <a16:creationId xmlns:a16="http://schemas.microsoft.com/office/drawing/2014/main" id="{FDEC747D-7DB8-429C-8485-C1CDD1593449}"/>
              </a:ext>
            </a:extLst>
          </p:cNvPr>
          <p:cNvSpPr/>
          <p:nvPr/>
        </p:nvSpPr>
        <p:spPr bwMode="auto">
          <a:xfrm>
            <a:off x="3144895" y="3231940"/>
            <a:ext cx="474914" cy="998434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57E43FD-E320-45AA-91D0-4B82ABA68A86}"/>
              </a:ext>
            </a:extLst>
          </p:cNvPr>
          <p:cNvGrpSpPr/>
          <p:nvPr/>
        </p:nvGrpSpPr>
        <p:grpSpPr>
          <a:xfrm>
            <a:off x="7459734" y="4294080"/>
            <a:ext cx="2111429" cy="1529045"/>
            <a:chOff x="6369774" y="3897707"/>
            <a:chExt cx="2111429" cy="1712097"/>
          </a:xfrm>
        </p:grpSpPr>
        <p:pic>
          <p:nvPicPr>
            <p:cNvPr id="187" name="Graphic 186" descr="Microscope">
              <a:extLst>
                <a:ext uri="{FF2B5EF4-FFF2-40B4-BE49-F238E27FC236}">
                  <a16:creationId xmlns:a16="http://schemas.microsoft.com/office/drawing/2014/main" id="{5731C7F6-39C1-4A48-B44C-6D1BD9C7A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17410" y="3897707"/>
              <a:ext cx="1523671" cy="1360143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FCC8562-9ED4-4A91-BBDB-B2520A9B0D1A}"/>
                </a:ext>
              </a:extLst>
            </p:cNvPr>
            <p:cNvSpPr txBox="1"/>
            <p:nvPr/>
          </p:nvSpPr>
          <p:spPr>
            <a:xfrm>
              <a:off x="6369774" y="5240472"/>
              <a:ext cx="211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Observation Engine</a:t>
              </a:r>
              <a:endParaRPr lang="zh-CN" altLang="en-US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C9211B-7AFB-4E87-BE2C-9569C6CD26EF}"/>
              </a:ext>
            </a:extLst>
          </p:cNvPr>
          <p:cNvGrpSpPr/>
          <p:nvPr/>
        </p:nvGrpSpPr>
        <p:grpSpPr>
          <a:xfrm>
            <a:off x="2692849" y="1776336"/>
            <a:ext cx="1774309" cy="1397194"/>
            <a:chOff x="2546698" y="1525735"/>
            <a:chExt cx="1774309" cy="1397194"/>
          </a:xfrm>
          <a:solidFill>
            <a:schemeClr val="accent1"/>
          </a:solidFill>
        </p:grpSpPr>
        <p:sp>
          <p:nvSpPr>
            <p:cNvPr id="159" name="Thought Bubble: Cloud 158">
              <a:extLst>
                <a:ext uri="{FF2B5EF4-FFF2-40B4-BE49-F238E27FC236}">
                  <a16:creationId xmlns:a16="http://schemas.microsoft.com/office/drawing/2014/main" id="{DC94468B-6985-4C37-A49B-A77C55F6C467}"/>
                </a:ext>
              </a:extLst>
            </p:cNvPr>
            <p:cNvSpPr/>
            <p:nvPr/>
          </p:nvSpPr>
          <p:spPr bwMode="auto">
            <a:xfrm>
              <a:off x="2546698" y="1525735"/>
              <a:ext cx="1774309" cy="1002769"/>
            </a:xfrm>
            <a:prstGeom prst="cloudCallout">
              <a:avLst>
                <a:gd name="adj1" fmla="val -24"/>
                <a:gd name="adj2" fmla="val 47754"/>
              </a:avLst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F55BFE6-0944-4B35-9EC1-86700CF2E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52009" y="1634171"/>
              <a:ext cx="859106" cy="519235"/>
            </a:xfrm>
            <a:prstGeom prst="rect">
              <a:avLst/>
            </a:prstGeom>
            <a:grpFill/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7D6367F0-F409-477C-99D1-671A1B347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46787" y="1826105"/>
              <a:ext cx="859106" cy="470458"/>
            </a:xfrm>
            <a:prstGeom prst="rect">
              <a:avLst/>
            </a:prstGeom>
            <a:grpFill/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7B694CC-B579-41AE-98DC-BC3EE25B6417}"/>
                </a:ext>
              </a:extLst>
            </p:cNvPr>
            <p:cNvSpPr txBox="1"/>
            <p:nvPr/>
          </p:nvSpPr>
          <p:spPr>
            <a:xfrm>
              <a:off x="2876108" y="2553597"/>
              <a:ext cx="11375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Advisor</a:t>
              </a:r>
              <a:endParaRPr lang="zh-CN" alt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4563C83-D5F0-4FE0-B617-F7DFD6BEB974}"/>
              </a:ext>
            </a:extLst>
          </p:cNvPr>
          <p:cNvGrpSpPr/>
          <p:nvPr/>
        </p:nvGrpSpPr>
        <p:grpSpPr>
          <a:xfrm>
            <a:off x="2824688" y="4289865"/>
            <a:ext cx="1137569" cy="1206797"/>
            <a:chOff x="448130" y="3023363"/>
            <a:chExt cx="1137569" cy="1206797"/>
          </a:xfrm>
        </p:grpSpPr>
        <p:pic>
          <p:nvPicPr>
            <p:cNvPr id="192" name="Graphic 191" descr="Head with Gears">
              <a:extLst>
                <a:ext uri="{FF2B5EF4-FFF2-40B4-BE49-F238E27FC236}">
                  <a16:creationId xmlns:a16="http://schemas.microsoft.com/office/drawing/2014/main" id="{784A2269-F086-4465-92AA-E5D3CC6EF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9715" y="3023363"/>
              <a:ext cx="914400" cy="914400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95D2B07-5641-43FE-A17F-7AC2A7F0E833}"/>
                </a:ext>
              </a:extLst>
            </p:cNvPr>
            <p:cNvSpPr txBox="1"/>
            <p:nvPr/>
          </p:nvSpPr>
          <p:spPr>
            <a:xfrm>
              <a:off x="448130" y="3860828"/>
              <a:ext cx="113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5732972-8299-4608-B7A8-04D494B7324F}"/>
              </a:ext>
            </a:extLst>
          </p:cNvPr>
          <p:cNvGrpSpPr/>
          <p:nvPr/>
        </p:nvGrpSpPr>
        <p:grpSpPr>
          <a:xfrm>
            <a:off x="5525918" y="5622641"/>
            <a:ext cx="1273214" cy="1226607"/>
            <a:chOff x="2281648" y="4910275"/>
            <a:chExt cx="1273214" cy="1226607"/>
          </a:xfrm>
        </p:grpSpPr>
        <p:pic>
          <p:nvPicPr>
            <p:cNvPr id="194" name="Graphic 193" descr="Database">
              <a:extLst>
                <a:ext uri="{FF2B5EF4-FFF2-40B4-BE49-F238E27FC236}">
                  <a16:creationId xmlns:a16="http://schemas.microsoft.com/office/drawing/2014/main" id="{361D7BDB-312E-4B1E-8E3E-22C12A93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90464" y="4910275"/>
              <a:ext cx="914400" cy="914400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710C1F8-4CB5-4970-97F9-B5142CD30E11}"/>
                </a:ext>
              </a:extLst>
            </p:cNvPr>
            <p:cNvSpPr txBox="1"/>
            <p:nvPr/>
          </p:nvSpPr>
          <p:spPr>
            <a:xfrm>
              <a:off x="2281648" y="5767550"/>
              <a:ext cx="127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Data</a:t>
              </a:r>
              <a:endParaRPr lang="zh-CN" altLang="en-US" dirty="0"/>
            </a:p>
          </p:txBody>
        </p:sp>
      </p:grpSp>
      <p:sp>
        <p:nvSpPr>
          <p:cNvPr id="200" name="Arrow: Up 199">
            <a:extLst>
              <a:ext uri="{FF2B5EF4-FFF2-40B4-BE49-F238E27FC236}">
                <a16:creationId xmlns:a16="http://schemas.microsoft.com/office/drawing/2014/main" id="{8ACBA3B0-4AF9-45F4-B946-34ECD9AA1E45}"/>
              </a:ext>
            </a:extLst>
          </p:cNvPr>
          <p:cNvSpPr/>
          <p:nvPr/>
        </p:nvSpPr>
        <p:spPr bwMode="auto">
          <a:xfrm rot="17748726">
            <a:off x="4313200" y="5127449"/>
            <a:ext cx="474914" cy="1391352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Arrow: Up 200">
            <a:extLst>
              <a:ext uri="{FF2B5EF4-FFF2-40B4-BE49-F238E27FC236}">
                <a16:creationId xmlns:a16="http://schemas.microsoft.com/office/drawing/2014/main" id="{8806E799-A91A-486D-9EB4-1C81A74A131E}"/>
              </a:ext>
            </a:extLst>
          </p:cNvPr>
          <p:cNvSpPr/>
          <p:nvPr/>
        </p:nvSpPr>
        <p:spPr bwMode="auto">
          <a:xfrm rot="5400000">
            <a:off x="2188229" y="4324171"/>
            <a:ext cx="474914" cy="998434"/>
          </a:xfrm>
          <a:prstGeom prst="upArrow">
            <a:avLst>
              <a:gd name="adj1" fmla="val 50000"/>
              <a:gd name="adj2" fmla="val 49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DD6532F-45E0-4333-9B02-EAE5BF1402EC}"/>
              </a:ext>
            </a:extLst>
          </p:cNvPr>
          <p:cNvSpPr/>
          <p:nvPr/>
        </p:nvSpPr>
        <p:spPr>
          <a:xfrm>
            <a:off x="9287312" y="1024391"/>
            <a:ext cx="2823672" cy="9848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Expensive evaluation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Guide the sampling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up convergence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4D96C91-8328-4DDC-A346-BE57B0FF61A2}"/>
              </a:ext>
            </a:extLst>
          </p:cNvPr>
          <p:cNvSpPr/>
          <p:nvPr/>
        </p:nvSpPr>
        <p:spPr>
          <a:xfrm>
            <a:off x="9719779" y="640717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Iterative?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33A4576-ADF1-410B-919D-7DDE5A95BB4C}"/>
              </a:ext>
            </a:extLst>
          </p:cNvPr>
          <p:cNvSpPr/>
          <p:nvPr/>
        </p:nvSpPr>
        <p:spPr>
          <a:xfrm>
            <a:off x="4977097" y="3120885"/>
            <a:ext cx="2019788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augment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C3E9A87-F2BB-4B70-99D7-FD1C298BE22E}"/>
              </a:ext>
            </a:extLst>
          </p:cNvPr>
          <p:cNvSpPr/>
          <p:nvPr/>
        </p:nvSpPr>
        <p:spPr>
          <a:xfrm>
            <a:off x="5368560" y="2624012"/>
            <a:ext cx="1122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8CFBAB1-0B85-4106-9CD2-23FCCE6F9161}"/>
              </a:ext>
            </a:extLst>
          </p:cNvPr>
          <p:cNvSpPr/>
          <p:nvPr/>
        </p:nvSpPr>
        <p:spPr>
          <a:xfrm>
            <a:off x="61938" y="3267371"/>
            <a:ext cx="2823672" cy="9848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Tunable parameters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metrics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007E8FC-170C-4F96-9227-2C0A8900357A}"/>
              </a:ext>
            </a:extLst>
          </p:cNvPr>
          <p:cNvSpPr/>
          <p:nvPr/>
        </p:nvSpPr>
        <p:spPr>
          <a:xfrm>
            <a:off x="888817" y="2821809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600752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26509-6844-4CEF-810F-27AFCE8C6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9054A-77BB-4F70-815B-DE09DFB27B6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63C5E-9972-46D7-8C28-BCD41C3F16F1}"/>
              </a:ext>
            </a:extLst>
          </p:cNvPr>
          <p:cNvSpPr txBox="1"/>
          <p:nvPr/>
        </p:nvSpPr>
        <p:spPr>
          <a:xfrm>
            <a:off x="4605868" y="3048000"/>
            <a:ext cx="38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Backup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9781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5880DB6-646A-476D-BC38-95554C86DA77}"/>
              </a:ext>
            </a:extLst>
          </p:cNvPr>
          <p:cNvSpPr txBox="1">
            <a:spLocks/>
          </p:cNvSpPr>
          <p:nvPr/>
        </p:nvSpPr>
        <p:spPr bwMode="auto">
          <a:xfrm>
            <a:off x="372004" y="150815"/>
            <a:ext cx="11582400" cy="42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00336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CN" sz="2000" dirty="0"/>
              <a:t>Bayesian Optimization with different dimensions and number of iterations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F46D0-288F-4D4D-A430-A60A6533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4334"/>
            <a:ext cx="6081035" cy="4078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ABD8E-36B0-451D-AFFA-B64712FDA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66" y="2294334"/>
            <a:ext cx="6002477" cy="4108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F0ED9F-E898-4093-A3D8-C48DE9611C23}"/>
              </a:ext>
            </a:extLst>
          </p:cNvPr>
          <p:cNvSpPr/>
          <p:nvPr/>
        </p:nvSpPr>
        <p:spPr>
          <a:xfrm>
            <a:off x="372004" y="717950"/>
            <a:ext cx="5834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Details of the functions at </a:t>
            </a:r>
            <a:r>
              <a:rPr lang="zh-CN" altLang="en-US" dirty="0">
                <a:hlinkClick r:id="rId4"/>
              </a:rPr>
              <a:t>https://www.sfu.ca/~ssurjano/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Bayesian Optimization in higher dimensions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Convergence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Computing overhead optimization</a:t>
            </a:r>
          </a:p>
        </p:txBody>
      </p:sp>
    </p:spTree>
    <p:extLst>
      <p:ext uri="{BB962C8B-B14F-4D97-AF65-F5344CB8AC3E}">
        <p14:creationId xmlns:p14="http://schemas.microsoft.com/office/powerpoint/2010/main" val="506948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53B-8289-374A-8922-DFE0853D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0111-6370-694B-ADBF-276ACC08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Repositories: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https://github.ibm.com/ai-advisor-perf/monitor_agent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https://github.ibm.com/ai-advisor-perf/</a:t>
            </a:r>
            <a:r>
              <a:rPr lang="en-US" altLang="zh-CN" dirty="0">
                <a:hlinkClick r:id="rId3"/>
              </a:rPr>
              <a:t>config</a:t>
            </a:r>
            <a:r>
              <a:rPr lang="en-US" dirty="0">
                <a:hlinkClick r:id="rId3"/>
              </a:rPr>
              <a:t>_agent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https://github.ibm.com/ai-advisor-perf/advisor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dirty="0"/>
              <a:t>Configuration files and benchmark scripts</a:t>
            </a:r>
          </a:p>
          <a:p>
            <a:pPr lvl="1"/>
            <a:r>
              <a:rPr lang="en-US" dirty="0">
                <a:hlinkClick r:id="rId5"/>
              </a:rPr>
              <a:t>https://github.ibm.com/ai-advisor-perf/advisor/examples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6"/>
              </a:rPr>
              <a:t>https://github.ibm.com/ai-advisor-perf/advisor/blob/master/README.md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45C8-3F7B-8742-BD91-31526CE60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54" y="16827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What is Bayesian Optimization?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77" y="614944"/>
            <a:ext cx="6327052" cy="62430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Bayesian optimization is a sequential design strategy for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optimization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black-box functions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doesn't require derivatives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Historical Overview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Closely related to statistical ideas such as Gaussian Process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Studied first by Kushner in 1964 and then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Mockus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1978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Started receiving serious attention in the current AI wave since 2007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Interest exploded when it was realized that Bayesian optimization provides an excellent tool for finding good ML hyperparameters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Being used widely in auto machine learning, emerging as a tool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generic global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black-box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 cases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Iterative Logic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a probabilistic model for the objective, and compute the posterior predictive distribution</a:t>
            </a:r>
          </a:p>
          <a:p>
            <a:pPr lvl="2"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GP to fit the existing performance metric data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Optimize a proxy function(Utility Function, Acquisition Function) based on the posterior predictive distribution</a:t>
            </a:r>
          </a:p>
          <a:p>
            <a:pPr lvl="2">
              <a:spcBef>
                <a:spcPts val="0"/>
              </a:spcBef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the next point to evaluate based on the acquisition function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Augment the data and update GP</a:t>
            </a:r>
          </a:p>
          <a:p>
            <a:pPr lvl="1">
              <a:spcBef>
                <a:spcPts val="0"/>
              </a:spcBef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the lo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 until some criteria is met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FB097B8A-00C1-4BF4-B372-8EA4FF04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72" y="616852"/>
            <a:ext cx="4846869" cy="1764546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DD02C11E-A045-42AB-A6E0-AA81FF8CA09A}"/>
              </a:ext>
            </a:extLst>
          </p:cNvPr>
          <p:cNvSpPr txBox="1"/>
          <p:nvPr/>
        </p:nvSpPr>
        <p:spPr>
          <a:xfrm>
            <a:off x="8279136" y="2378793"/>
            <a:ext cx="179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Gaussian Process</a:t>
            </a:r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9382F-FD82-4329-8647-C5CC73562AD5}"/>
              </a:ext>
            </a:extLst>
          </p:cNvPr>
          <p:cNvSpPr txBox="1"/>
          <p:nvPr/>
        </p:nvSpPr>
        <p:spPr>
          <a:xfrm>
            <a:off x="8008100" y="6437676"/>
            <a:ext cx="254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Bayesian Optimization</a:t>
            </a:r>
            <a:endParaRPr lang="zh-CN" alt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1F0F05-C166-40DE-BC2B-F65D29EEA65A}"/>
              </a:ext>
            </a:extLst>
          </p:cNvPr>
          <p:cNvGrpSpPr/>
          <p:nvPr/>
        </p:nvGrpSpPr>
        <p:grpSpPr>
          <a:xfrm>
            <a:off x="7102130" y="2823659"/>
            <a:ext cx="4925893" cy="3601084"/>
            <a:chOff x="7102130" y="3140296"/>
            <a:chExt cx="4925893" cy="360108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6D11B0B-8645-4176-9B1B-84D9589F86B7}"/>
                </a:ext>
              </a:extLst>
            </p:cNvPr>
            <p:cNvGrpSpPr/>
            <p:nvPr/>
          </p:nvGrpSpPr>
          <p:grpSpPr>
            <a:xfrm>
              <a:off x="7102130" y="3140296"/>
              <a:ext cx="4925893" cy="3601084"/>
              <a:chOff x="7102130" y="3140296"/>
              <a:chExt cx="4925893" cy="3601084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0029095-8B21-416E-ABFC-38C4A2D5274C}"/>
                  </a:ext>
                </a:extLst>
              </p:cNvPr>
              <p:cNvGrpSpPr/>
              <p:nvPr/>
            </p:nvGrpSpPr>
            <p:grpSpPr>
              <a:xfrm>
                <a:off x="7102130" y="3140296"/>
                <a:ext cx="4925893" cy="3341686"/>
                <a:chOff x="7034468" y="2375995"/>
                <a:chExt cx="4925893" cy="3533916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8D25D7E-5A2A-451E-B4B8-A3767E800530}"/>
                    </a:ext>
                  </a:extLst>
                </p:cNvPr>
                <p:cNvSpPr/>
                <p:nvPr/>
              </p:nvSpPr>
              <p:spPr bwMode="auto">
                <a:xfrm>
                  <a:off x="7034468" y="2375995"/>
                  <a:ext cx="4772554" cy="54864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altLang="zh-CN" dirty="0"/>
                    <a:t>History of how past parameters have performed</a:t>
                  </a:r>
                  <a:endParaRPr kumimoji="0" lang="zh-CN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61EF61C-4483-4DA4-B892-D8A1D0F6B816}"/>
                    </a:ext>
                  </a:extLst>
                </p:cNvPr>
                <p:cNvSpPr/>
                <p:nvPr/>
              </p:nvSpPr>
              <p:spPr bwMode="auto">
                <a:xfrm>
                  <a:off x="7253543" y="3363328"/>
                  <a:ext cx="2459373" cy="688155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1" hangingPunct="1">
                    <a:lnSpc>
                      <a:spcPct val="90000"/>
                    </a:lnSpc>
                  </a:pPr>
                  <a:r>
                    <a:rPr lang="en-US" altLang="zh-CN" dirty="0"/>
                    <a:t>Bayesian Optimization</a:t>
                  </a:r>
                  <a:endParaRPr kumimoji="0" lang="zh-CN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D4A8F31-45C5-449A-B528-3C1375FD7ADC}"/>
                    </a:ext>
                  </a:extLst>
                </p:cNvPr>
                <p:cNvSpPr/>
                <p:nvPr/>
              </p:nvSpPr>
              <p:spPr bwMode="auto">
                <a:xfrm>
                  <a:off x="7102129" y="4595219"/>
                  <a:ext cx="4772554" cy="54864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altLang="zh-CN" dirty="0"/>
                    <a:t>New, optimal parameters</a:t>
                  </a:r>
                  <a:endParaRPr kumimoji="0" lang="zh-CN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Thought Bubble: Cloud 7">
                  <a:extLst>
                    <a:ext uri="{FF2B5EF4-FFF2-40B4-BE49-F238E27FC236}">
                      <a16:creationId xmlns:a16="http://schemas.microsoft.com/office/drawing/2014/main" id="{0F66D68C-554D-48E0-A4ED-BEC2123CAECB}"/>
                    </a:ext>
                  </a:extLst>
                </p:cNvPr>
                <p:cNvSpPr/>
                <p:nvPr/>
              </p:nvSpPr>
              <p:spPr bwMode="auto">
                <a:xfrm>
                  <a:off x="10186052" y="3193096"/>
                  <a:ext cx="1774309" cy="1060453"/>
                </a:xfrm>
                <a:prstGeom prst="cloudCallout">
                  <a:avLst>
                    <a:gd name="adj1" fmla="val -79554"/>
                    <a:gd name="adj2" fmla="val -4032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1" i="0" u="none" strike="noStrike" cap="none" normalizeH="0" baseline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1AEA5D9-DF7C-475C-A71B-38D9A4DD9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5208" y="3341104"/>
                  <a:ext cx="859106" cy="54910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E1C7BA4-1EC8-4F98-8207-E7DFD151D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79986" y="3544079"/>
                  <a:ext cx="859106" cy="497521"/>
                </a:xfrm>
                <a:prstGeom prst="rect">
                  <a:avLst/>
                </a:prstGeom>
              </p:spPr>
            </p:pic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EE79BFA-2208-4F43-A4F6-AF341C993216}"/>
                    </a:ext>
                  </a:extLst>
                </p:cNvPr>
                <p:cNvSpPr/>
                <p:nvPr/>
              </p:nvSpPr>
              <p:spPr bwMode="auto">
                <a:xfrm>
                  <a:off x="8177750" y="2934666"/>
                  <a:ext cx="308610" cy="385753"/>
                </a:xfrm>
                <a:prstGeom prst="downArrow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1" i="0" u="none" strike="noStrike" cap="none" normalizeH="0" baseline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B0B3126D-5A1F-4577-9E80-C65FB5EB083B}"/>
                    </a:ext>
                  </a:extLst>
                </p:cNvPr>
                <p:cNvSpPr/>
                <p:nvPr/>
              </p:nvSpPr>
              <p:spPr bwMode="auto">
                <a:xfrm>
                  <a:off x="8174619" y="4086473"/>
                  <a:ext cx="308610" cy="449580"/>
                </a:xfrm>
                <a:prstGeom prst="downArrow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1" i="0" u="none" strike="noStrike" cap="none" normalizeH="0" baseline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3E957C2F-60C2-417C-B50F-DB76933ED0C4}"/>
                    </a:ext>
                  </a:extLst>
                </p:cNvPr>
                <p:cNvCxnSpPr>
                  <a:cxnSpLocks/>
                  <a:stCxn id="48" idx="1"/>
                  <a:endCxn id="7" idx="1"/>
                </p:cNvCxnSpPr>
                <p:nvPr/>
              </p:nvCxnSpPr>
              <p:spPr bwMode="auto">
                <a:xfrm rot="10800000">
                  <a:off x="7034469" y="2650315"/>
                  <a:ext cx="90639" cy="3259596"/>
                </a:xfrm>
                <a:prstGeom prst="bentConnector3">
                  <a:avLst>
                    <a:gd name="adj1" fmla="val 604419"/>
                  </a:avLst>
                </a:prstGeom>
                <a:noFill/>
                <a:ln w="1397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A35D3EE-2054-4F10-A7FA-28AFDFF5ABC6}"/>
                  </a:ext>
                </a:extLst>
              </p:cNvPr>
              <p:cNvSpPr/>
              <p:nvPr/>
            </p:nvSpPr>
            <p:spPr bwMode="auto">
              <a:xfrm>
                <a:off x="7192769" y="6222584"/>
                <a:ext cx="4772554" cy="51879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altLang="zh-CN" dirty="0"/>
                  <a:t>Evaluate the new, optimal parameters</a:t>
                </a:r>
                <a:endPara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8BDFE2E1-B891-412C-A95F-6689E538D7BE}"/>
                </a:ext>
              </a:extLst>
            </p:cNvPr>
            <p:cNvSpPr/>
            <p:nvPr/>
          </p:nvSpPr>
          <p:spPr bwMode="auto">
            <a:xfrm>
              <a:off x="8279136" y="5833134"/>
              <a:ext cx="308610" cy="351030"/>
            </a:xfrm>
            <a:prstGeom prst="downArrow">
              <a:avLst/>
            </a:prstGeom>
            <a:solidFill>
              <a:schemeClr val="accent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08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7DD-DFE5-498C-A66F-1FE52CA5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Bayesian Optimization illustration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A7D27-37DF-4713-B9DB-4ED4556A7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885B7-D590-44EA-818E-6B97E087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658810"/>
            <a:ext cx="1180094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8ACC5-4D28-4ABB-84C7-6EEE9A1A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29" y="175234"/>
            <a:ext cx="4897755" cy="3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643D95-FEF4-4B6B-BE80-004A4DC2E531}"/>
              </a:ext>
            </a:extLst>
          </p:cNvPr>
          <p:cNvSpPr/>
          <p:nvPr/>
        </p:nvSpPr>
        <p:spPr>
          <a:xfrm>
            <a:off x="6372720" y="585923"/>
            <a:ext cx="2572103" cy="8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108000" bIns="72000" rtlCol="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UI</a:t>
            </a: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67" y="638008"/>
            <a:ext cx="1877731" cy="67764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C48D769-741D-4D12-BCAC-A48D83E7FE17}"/>
              </a:ext>
            </a:extLst>
          </p:cNvPr>
          <p:cNvSpPr/>
          <p:nvPr/>
        </p:nvSpPr>
        <p:spPr>
          <a:xfrm>
            <a:off x="6124398" y="1729640"/>
            <a:ext cx="3464634" cy="1509983"/>
          </a:xfrm>
          <a:prstGeom prst="roundRect">
            <a:avLst>
              <a:gd name="adj" fmla="val 49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/>
              <a:t>AI Performance Advisor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92" name="圆角矩形 91"/>
          <p:cNvSpPr/>
          <p:nvPr/>
        </p:nvSpPr>
        <p:spPr bwMode="auto">
          <a:xfrm>
            <a:off x="6247539" y="2110823"/>
            <a:ext cx="2003343" cy="866215"/>
          </a:xfrm>
          <a:prstGeom prst="roundRect">
            <a:avLst>
              <a:gd name="adj" fmla="val 8559"/>
            </a:avLst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/>
              <a:t>AI Performance Advisor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004" y="640080"/>
            <a:ext cx="4918741" cy="62179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performance tuning toolkit, using AI techniques</a:t>
            </a: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any application, from simple client-server system to complex distributed applications</a:t>
            </a: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Black-box derivative-free optimization</a:t>
            </a: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Cross-layer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tunables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metrics</a:t>
            </a: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Iterative sampling-&gt;training-&gt;inference cycles</a:t>
            </a:r>
          </a:p>
          <a:p>
            <a:pPr lvl="1" indent="-238125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Coding-free experiments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cases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performance with factory defaults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optimization on new customer deployments, or after configuration changes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 performance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7226811" y="2210129"/>
            <a:ext cx="944978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6EEC4B-BB4A-4007-8BE6-0F501AF2E9EC}"/>
              </a:ext>
            </a:extLst>
          </p:cNvPr>
          <p:cNvSpPr/>
          <p:nvPr/>
        </p:nvSpPr>
        <p:spPr>
          <a:xfrm>
            <a:off x="5065671" y="5470712"/>
            <a:ext cx="6548348" cy="310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1EC54-866B-44A3-9DB6-48C563E2FC14}"/>
              </a:ext>
            </a:extLst>
          </p:cNvPr>
          <p:cNvSpPr/>
          <p:nvPr/>
        </p:nvSpPr>
        <p:spPr>
          <a:xfrm>
            <a:off x="5073776" y="5844443"/>
            <a:ext cx="6540243" cy="271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Linux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FCEC2-6151-49BF-A6A1-0EC8D473D50F}"/>
              </a:ext>
            </a:extLst>
          </p:cNvPr>
          <p:cNvSpPr/>
          <p:nvPr/>
        </p:nvSpPr>
        <p:spPr>
          <a:xfrm>
            <a:off x="5073776" y="5072900"/>
            <a:ext cx="6540243" cy="3589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ysClr val="window" lastClr="FFFFFF">
                <a:alpha val="40000"/>
              </a:sys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Workload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78DDC78-7850-44DD-A828-0CE69FF5DE79}"/>
              </a:ext>
            </a:extLst>
          </p:cNvPr>
          <p:cNvCxnSpPr>
            <a:cxnSpLocks/>
          </p:cNvCxnSpPr>
          <p:nvPr/>
        </p:nvCxnSpPr>
        <p:spPr>
          <a:xfrm>
            <a:off x="11472690" y="3166521"/>
            <a:ext cx="0" cy="27831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1694A30-FB21-4E32-B756-F978EF6430B4}"/>
              </a:ext>
            </a:extLst>
          </p:cNvPr>
          <p:cNvCxnSpPr>
            <a:cxnSpLocks/>
          </p:cNvCxnSpPr>
          <p:nvPr/>
        </p:nvCxnSpPr>
        <p:spPr>
          <a:xfrm flipV="1">
            <a:off x="5589445" y="2537325"/>
            <a:ext cx="0" cy="3037986"/>
          </a:xfrm>
          <a:prstGeom prst="straightConnector1">
            <a:avLst/>
          </a:prstGeom>
          <a:ln w="28575">
            <a:headEnd type="oval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FDA96C9-06A0-4AED-990E-A329DBF5936C}"/>
              </a:ext>
            </a:extLst>
          </p:cNvPr>
          <p:cNvCxnSpPr>
            <a:cxnSpLocks/>
          </p:cNvCxnSpPr>
          <p:nvPr/>
        </p:nvCxnSpPr>
        <p:spPr>
          <a:xfrm flipH="1" flipV="1">
            <a:off x="5352679" y="2360425"/>
            <a:ext cx="12697" cy="3596116"/>
          </a:xfrm>
          <a:prstGeom prst="straightConnector1">
            <a:avLst/>
          </a:prstGeom>
          <a:ln w="28575">
            <a:solidFill>
              <a:srgbClr val="17AF4B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7">
            <a:extLst>
              <a:ext uri="{FF2B5EF4-FFF2-40B4-BE49-F238E27FC236}">
                <a16:creationId xmlns:a16="http://schemas.microsoft.com/office/drawing/2014/main" id="{B5A1EC54-866B-44A3-9DB6-48C563E2FC14}"/>
              </a:ext>
            </a:extLst>
          </p:cNvPr>
          <p:cNvSpPr/>
          <p:nvPr/>
        </p:nvSpPr>
        <p:spPr>
          <a:xfrm>
            <a:off x="5073776" y="6174407"/>
            <a:ext cx="6540243" cy="271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Hardware Systems</a:t>
            </a:r>
          </a:p>
        </p:txBody>
      </p:sp>
      <p:cxnSp>
        <p:nvCxnSpPr>
          <p:cNvPr id="71" name="Connector: Curved 25">
            <a:extLst>
              <a:ext uri="{FF2B5EF4-FFF2-40B4-BE49-F238E27FC236}">
                <a16:creationId xmlns:a16="http://schemas.microsoft.com/office/drawing/2014/main" id="{51694A30-FB21-4E32-B756-F978EF6430B4}"/>
              </a:ext>
            </a:extLst>
          </p:cNvPr>
          <p:cNvCxnSpPr>
            <a:cxnSpLocks/>
          </p:cNvCxnSpPr>
          <p:nvPr/>
        </p:nvCxnSpPr>
        <p:spPr>
          <a:xfrm>
            <a:off x="5575159" y="2537325"/>
            <a:ext cx="520602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27">
            <a:extLst>
              <a:ext uri="{FF2B5EF4-FFF2-40B4-BE49-F238E27FC236}">
                <a16:creationId xmlns:a16="http://schemas.microsoft.com/office/drawing/2014/main" id="{6FDA96C9-06A0-4AED-990E-A329DBF5936C}"/>
              </a:ext>
            </a:extLst>
          </p:cNvPr>
          <p:cNvCxnSpPr>
            <a:cxnSpLocks/>
          </p:cNvCxnSpPr>
          <p:nvPr/>
        </p:nvCxnSpPr>
        <p:spPr>
          <a:xfrm flipV="1">
            <a:off x="5352679" y="2369959"/>
            <a:ext cx="743082" cy="4628"/>
          </a:xfrm>
          <a:prstGeom prst="straightConnector1">
            <a:avLst/>
          </a:prstGeom>
          <a:ln w="28575">
            <a:solidFill>
              <a:srgbClr val="17AF4B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8">
            <a:extLst>
              <a:ext uri="{FF2B5EF4-FFF2-40B4-BE49-F238E27FC236}">
                <a16:creationId xmlns:a16="http://schemas.microsoft.com/office/drawing/2014/main" id="{CB1FC097-FF8B-4C52-9B94-25652CDE5E07}"/>
              </a:ext>
            </a:extLst>
          </p:cNvPr>
          <p:cNvSpPr/>
          <p:nvPr/>
        </p:nvSpPr>
        <p:spPr>
          <a:xfrm>
            <a:off x="6354200" y="2301423"/>
            <a:ext cx="643922" cy="4971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models</a:t>
            </a:r>
          </a:p>
        </p:txBody>
      </p:sp>
      <p:sp>
        <p:nvSpPr>
          <p:cNvPr id="90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7226811" y="2618895"/>
            <a:ext cx="944978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Inference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6889279" y="2350032"/>
            <a:ext cx="488992" cy="479082"/>
            <a:chOff x="5712854" y="2287184"/>
            <a:chExt cx="1971653" cy="2151708"/>
          </a:xfrm>
        </p:grpSpPr>
        <p:sp>
          <p:nvSpPr>
            <p:cNvPr id="88" name="环形箭头 87"/>
            <p:cNvSpPr/>
            <p:nvPr/>
          </p:nvSpPr>
          <p:spPr bwMode="auto">
            <a:xfrm>
              <a:off x="5712854" y="2287184"/>
              <a:ext cx="1936701" cy="2151708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环形箭头 92"/>
            <p:cNvSpPr/>
            <p:nvPr/>
          </p:nvSpPr>
          <p:spPr bwMode="auto">
            <a:xfrm flipH="1" flipV="1">
              <a:off x="5747719" y="2333864"/>
              <a:ext cx="1936788" cy="2006349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8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8364233" y="1832449"/>
            <a:ext cx="1088115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Fusing</a:t>
            </a:r>
            <a:endParaRPr lang="zh-CN" altLang="en-US" sz="1400" dirty="0"/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8364233" y="2166261"/>
            <a:ext cx="1088115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Reasoning</a:t>
            </a:r>
            <a:endParaRPr lang="zh-CN" altLang="en-US" sz="1400" dirty="0"/>
          </a:p>
        </p:txBody>
      </p:sp>
      <p:sp>
        <p:nvSpPr>
          <p:cNvPr id="100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8364233" y="2537325"/>
            <a:ext cx="1088115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Advising</a:t>
            </a:r>
            <a:endParaRPr lang="zh-CN" altLang="en-US" sz="1400" dirty="0"/>
          </a:p>
        </p:txBody>
      </p:sp>
      <p:sp>
        <p:nvSpPr>
          <p:cNvPr id="101" name="Rectangle 43">
            <a:extLst>
              <a:ext uri="{FF2B5EF4-FFF2-40B4-BE49-F238E27FC236}">
                <a16:creationId xmlns:a16="http://schemas.microsoft.com/office/drawing/2014/main" id="{723C44DB-4B89-4ADC-9C59-4D49EEA876E8}"/>
              </a:ext>
            </a:extLst>
          </p:cNvPr>
          <p:cNvSpPr/>
          <p:nvPr/>
        </p:nvSpPr>
        <p:spPr>
          <a:xfrm>
            <a:off x="8364233" y="2884435"/>
            <a:ext cx="1088115" cy="29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Tuning</a:t>
            </a:r>
            <a:endParaRPr lang="zh-CN" altLang="en-US" sz="1400" dirty="0"/>
          </a:p>
        </p:txBody>
      </p:sp>
      <p:sp>
        <p:nvSpPr>
          <p:cNvPr id="114" name="上下箭头 113"/>
          <p:cNvSpPr/>
          <p:nvPr/>
        </p:nvSpPr>
        <p:spPr bwMode="auto">
          <a:xfrm>
            <a:off x="7499525" y="1324793"/>
            <a:ext cx="318491" cy="396521"/>
          </a:xfrm>
          <a:prstGeom prst="upDownArrow">
            <a:avLst>
              <a:gd name="adj1" fmla="val 50000"/>
              <a:gd name="adj2" fmla="val 35631"/>
            </a:avLst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9523459" y="2301423"/>
            <a:ext cx="318491" cy="231210"/>
          </a:xfrm>
          <a:prstGeom prst="rightArrow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9A0039-E1A9-4673-86DC-A9E6D5A6B643}"/>
              </a:ext>
            </a:extLst>
          </p:cNvPr>
          <p:cNvSpPr/>
          <p:nvPr/>
        </p:nvSpPr>
        <p:spPr>
          <a:xfrm>
            <a:off x="6007016" y="3876216"/>
            <a:ext cx="1948294" cy="646331"/>
          </a:xfrm>
          <a:prstGeom prst="wedgeRectCallout">
            <a:avLst>
              <a:gd name="adj1" fmla="val -71363"/>
              <a:gd name="adj2" fmla="val -159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platform metrics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workload metrics &amp; logs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workload patterns ...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EB9A0039-E1A9-4673-86DC-A9E6D5A6B643}"/>
              </a:ext>
            </a:extLst>
          </p:cNvPr>
          <p:cNvSpPr/>
          <p:nvPr/>
        </p:nvSpPr>
        <p:spPr>
          <a:xfrm>
            <a:off x="6007016" y="4555194"/>
            <a:ext cx="1948293" cy="461665"/>
          </a:xfrm>
          <a:prstGeom prst="wedgeRectCallout">
            <a:avLst>
              <a:gd name="adj1" fmla="val -83240"/>
              <a:gd name="adj2" fmla="val 311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system metrics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system logs</a:t>
            </a:r>
            <a:endParaRPr lang="zh-CN" altLang="en-US" sz="1200" dirty="0"/>
          </a:p>
        </p:txBody>
      </p:sp>
      <p:cxnSp>
        <p:nvCxnSpPr>
          <p:cNvPr id="128" name="Connector: Curved 24">
            <a:extLst>
              <a:ext uri="{FF2B5EF4-FFF2-40B4-BE49-F238E27FC236}">
                <a16:creationId xmlns:a16="http://schemas.microsoft.com/office/drawing/2014/main" id="{778DDC78-7850-44DD-A828-0CE69FF5DE79}"/>
              </a:ext>
            </a:extLst>
          </p:cNvPr>
          <p:cNvCxnSpPr>
            <a:cxnSpLocks/>
          </p:cNvCxnSpPr>
          <p:nvPr/>
        </p:nvCxnSpPr>
        <p:spPr>
          <a:xfrm>
            <a:off x="11285495" y="3197239"/>
            <a:ext cx="0" cy="23809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10BC2A-40A6-4B6F-93EF-9D80AB99B145}"/>
              </a:ext>
            </a:extLst>
          </p:cNvPr>
          <p:cNvSpPr/>
          <p:nvPr/>
        </p:nvSpPr>
        <p:spPr>
          <a:xfrm>
            <a:off x="9841950" y="687331"/>
            <a:ext cx="2112454" cy="2509908"/>
          </a:xfrm>
          <a:prstGeom prst="foldedCorner">
            <a:avLst>
              <a:gd name="adj" fmla="val 116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t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Tuning Guide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9999622" y="972431"/>
            <a:ext cx="1820374" cy="196830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] tweak job parallelism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>[ ] granularity of jobs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] increase CPU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>[ ] increase memory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] decrease CPU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>[ ] decrease memory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] affinity vs. anti-affinity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>[ ] reduce interference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</a:rPr>
              <a:t>[ ] enable CPU binding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altLang="zh-CN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] ...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29">
            <a:extLst>
              <a:ext uri="{FF2B5EF4-FFF2-40B4-BE49-F238E27FC236}">
                <a16:creationId xmlns:a16="http://schemas.microsoft.com/office/drawing/2014/main" id="{EB9A0039-E1A9-4673-86DC-A9E6D5A6B643}"/>
              </a:ext>
            </a:extLst>
          </p:cNvPr>
          <p:cNvSpPr/>
          <p:nvPr/>
        </p:nvSpPr>
        <p:spPr>
          <a:xfrm>
            <a:off x="8970824" y="4494861"/>
            <a:ext cx="1822484" cy="461665"/>
          </a:xfrm>
          <a:prstGeom prst="wedgeRectCallout">
            <a:avLst>
              <a:gd name="adj1" fmla="val 86367"/>
              <a:gd name="adj2" fmla="val 2544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cgroups</a:t>
            </a:r>
            <a:r>
              <a:rPr lang="en-US" altLang="zh-CN" sz="1200" dirty="0"/>
              <a:t> tuning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smt</a:t>
            </a:r>
            <a:r>
              <a:rPr lang="en-US" altLang="zh-CN" sz="1200" dirty="0"/>
              <a:t> toggling</a:t>
            </a:r>
            <a:endParaRPr lang="zh-CN" altLang="en-US" sz="1200" dirty="0"/>
          </a:p>
        </p:txBody>
      </p:sp>
      <p:sp>
        <p:nvSpPr>
          <p:cNvPr id="134" name="Rectangle 29">
            <a:extLst>
              <a:ext uri="{FF2B5EF4-FFF2-40B4-BE49-F238E27FC236}">
                <a16:creationId xmlns:a16="http://schemas.microsoft.com/office/drawing/2014/main" id="{EB9A0039-E1A9-4673-86DC-A9E6D5A6B643}"/>
              </a:ext>
            </a:extLst>
          </p:cNvPr>
          <p:cNvSpPr/>
          <p:nvPr/>
        </p:nvSpPr>
        <p:spPr>
          <a:xfrm>
            <a:off x="8993384" y="3937226"/>
            <a:ext cx="1829961" cy="461665"/>
          </a:xfrm>
          <a:prstGeom prst="wedgeRectCallout">
            <a:avLst>
              <a:gd name="adj1" fmla="val 76969"/>
              <a:gd name="adj2" fmla="val 321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scheduling parameters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affinity, ...</a:t>
            </a:r>
            <a:endParaRPr lang="zh-CN" altLang="en-US" sz="1200" dirty="0"/>
          </a:p>
        </p:txBody>
      </p:sp>
      <p:cxnSp>
        <p:nvCxnSpPr>
          <p:cNvPr id="37" name="Connector: Curved 25">
            <a:extLst>
              <a:ext uri="{FF2B5EF4-FFF2-40B4-BE49-F238E27FC236}">
                <a16:creationId xmlns:a16="http://schemas.microsoft.com/office/drawing/2014/main" id="{697317BE-5A1F-4496-A57C-5FE2104E2346}"/>
              </a:ext>
            </a:extLst>
          </p:cNvPr>
          <p:cNvCxnSpPr>
            <a:cxnSpLocks/>
          </p:cNvCxnSpPr>
          <p:nvPr/>
        </p:nvCxnSpPr>
        <p:spPr>
          <a:xfrm flipV="1">
            <a:off x="5827524" y="2977039"/>
            <a:ext cx="0" cy="227123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25">
            <a:extLst>
              <a:ext uri="{FF2B5EF4-FFF2-40B4-BE49-F238E27FC236}">
                <a16:creationId xmlns:a16="http://schemas.microsoft.com/office/drawing/2014/main" id="{098423CE-F740-448F-BFCA-9F223A3C2A53}"/>
              </a:ext>
            </a:extLst>
          </p:cNvPr>
          <p:cNvCxnSpPr>
            <a:cxnSpLocks/>
          </p:cNvCxnSpPr>
          <p:nvPr/>
        </p:nvCxnSpPr>
        <p:spPr>
          <a:xfrm>
            <a:off x="5827524" y="2990849"/>
            <a:ext cx="29413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29">
            <a:extLst>
              <a:ext uri="{FF2B5EF4-FFF2-40B4-BE49-F238E27FC236}">
                <a16:creationId xmlns:a16="http://schemas.microsoft.com/office/drawing/2014/main" id="{27ECAB9B-FF34-48B1-A22E-6B62A6DDEC9E}"/>
              </a:ext>
            </a:extLst>
          </p:cNvPr>
          <p:cNvSpPr/>
          <p:nvPr/>
        </p:nvSpPr>
        <p:spPr>
          <a:xfrm>
            <a:off x="6016308" y="3348402"/>
            <a:ext cx="1939001" cy="461665"/>
          </a:xfrm>
          <a:prstGeom prst="wedgeRectCallout">
            <a:avLst>
              <a:gd name="adj1" fmla="val -58749"/>
              <a:gd name="adj2" fmla="val -1268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application metrics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qps</a:t>
            </a:r>
            <a:r>
              <a:rPr lang="en-US" altLang="zh-CN" sz="1200" dirty="0"/>
              <a:t>, latency, etc. </a:t>
            </a: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5FDB15A3-50C0-45DC-8AF2-1A9766E537A7}"/>
              </a:ext>
            </a:extLst>
          </p:cNvPr>
          <p:cNvSpPr/>
          <p:nvPr/>
        </p:nvSpPr>
        <p:spPr>
          <a:xfrm>
            <a:off x="8993384" y="3316838"/>
            <a:ext cx="1829961" cy="461665"/>
          </a:xfrm>
          <a:prstGeom prst="wedgeRectCallout">
            <a:avLst>
              <a:gd name="adj1" fmla="val 62915"/>
              <a:gd name="adj2" fmla="val 424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application </a:t>
            </a:r>
            <a:r>
              <a:rPr lang="en-US" altLang="zh-CN" sz="1200" dirty="0" err="1"/>
              <a:t>tunables</a:t>
            </a:r>
            <a:endParaRPr lang="en-US" altLang="zh-CN" sz="120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1200" dirty="0"/>
              <a:t>container configuration</a:t>
            </a:r>
          </a:p>
        </p:txBody>
      </p:sp>
      <p:cxnSp>
        <p:nvCxnSpPr>
          <p:cNvPr id="59" name="Connector: Curved 24">
            <a:extLst>
              <a:ext uri="{FF2B5EF4-FFF2-40B4-BE49-F238E27FC236}">
                <a16:creationId xmlns:a16="http://schemas.microsoft.com/office/drawing/2014/main" id="{0939596E-7912-4D5E-9FCF-334A2D885DD9}"/>
              </a:ext>
            </a:extLst>
          </p:cNvPr>
          <p:cNvCxnSpPr>
            <a:cxnSpLocks/>
          </p:cNvCxnSpPr>
          <p:nvPr/>
        </p:nvCxnSpPr>
        <p:spPr>
          <a:xfrm>
            <a:off x="11066420" y="3208438"/>
            <a:ext cx="0" cy="203983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5BE9-F569-4354-B573-F4B439FBD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A56ED-37DF-4075-93A9-9FDEA269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How it works</a:t>
            </a:r>
            <a:endParaRPr lang="zh-CN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D96AE530-EA42-44BF-B03C-075B4DA8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8295" y="2321874"/>
            <a:ext cx="523053" cy="5230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19">
            <a:extLst>
              <a:ext uri="{FF2B5EF4-FFF2-40B4-BE49-F238E27FC236}">
                <a16:creationId xmlns:a16="http://schemas.microsoft.com/office/drawing/2014/main" id="{E87DC7E8-1C7D-4466-8974-FAC604781E26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l="20266" t="42136" r="17821"/>
          <a:stretch>
            <a:fillRect/>
          </a:stretch>
        </p:blipFill>
        <p:spPr bwMode="auto">
          <a:xfrm>
            <a:off x="5276913" y="3206066"/>
            <a:ext cx="521208" cy="52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BF7872C1-B757-4483-A00A-F226AB94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866" y="4013073"/>
            <a:ext cx="521208" cy="52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D2F4929D-ECDC-4A14-93AC-056DE77E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819" y="3168396"/>
            <a:ext cx="521208" cy="52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1275F1-08F6-4C61-AA95-7C282F01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28" y="587887"/>
            <a:ext cx="765111" cy="956389"/>
          </a:xfrm>
          <a:prstGeom prst="rect">
            <a:avLst/>
          </a:prstGeom>
        </p:spPr>
      </p:pic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50F9FF4B-E1C3-49BC-92FE-9CDC607D6EDE}"/>
              </a:ext>
            </a:extLst>
          </p:cNvPr>
          <p:cNvSpPr/>
          <p:nvPr/>
        </p:nvSpPr>
        <p:spPr bwMode="auto">
          <a:xfrm>
            <a:off x="487892" y="1658321"/>
            <a:ext cx="2488978" cy="118660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Define the configurations that can be tuned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Parameter1: value1, value2,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Parameter2: string1,string2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Parameter3: x &lt;= value &lt;= y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How to configure the parameters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D826ADF3-ECBF-4D9D-8328-48E1533DFD20}"/>
              </a:ext>
            </a:extLst>
          </p:cNvPr>
          <p:cNvSpPr/>
          <p:nvPr/>
        </p:nvSpPr>
        <p:spPr bwMode="auto">
          <a:xfrm>
            <a:off x="487892" y="2947928"/>
            <a:ext cx="2488978" cy="15185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Define how to benchmark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Tune the configuration and initialize the environment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Run the benchmark1/</a:t>
            </a: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 benchmark2/benchmark3 </a:t>
            </a:r>
            <a:r>
              <a:rPr lang="en-US" sz="1000" b="1" dirty="0" err="1">
                <a:solidFill>
                  <a:schemeClr val="hlink"/>
                </a:solidFill>
                <a:latin typeface="Arial" panose="020B0604020202020204" pitchFamily="34" charset="0"/>
              </a:rPr>
              <a:t>etc</a:t>
            </a:r>
            <a:endParaRPr lang="en-US" sz="10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Finalize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 the tuning results with calculating different benchmark results with weight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Clean up environment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874DEDC-3551-4BEF-A09F-B1F80340F2B5}"/>
              </a:ext>
            </a:extLst>
          </p:cNvPr>
          <p:cNvSpPr/>
          <p:nvPr/>
        </p:nvSpPr>
        <p:spPr bwMode="auto">
          <a:xfrm>
            <a:off x="3462357" y="3293165"/>
            <a:ext cx="1139627" cy="434109"/>
          </a:xfrm>
          <a:prstGeom prst="rightArrow">
            <a:avLst/>
          </a:prstGeom>
          <a:solidFill>
            <a:srgbClr val="99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038B84-CA32-4A81-95F3-D7B0D79DBB65}"/>
              </a:ext>
            </a:extLst>
          </p:cNvPr>
          <p:cNvSpPr/>
          <p:nvPr/>
        </p:nvSpPr>
        <p:spPr bwMode="auto">
          <a:xfrm>
            <a:off x="5956943" y="2946679"/>
            <a:ext cx="1497054" cy="96464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AI Performance Advisor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6056A71-AF3F-4EFE-8289-D12C52ED0B04}"/>
              </a:ext>
            </a:extLst>
          </p:cNvPr>
          <p:cNvSpPr/>
          <p:nvPr/>
        </p:nvSpPr>
        <p:spPr bwMode="auto">
          <a:xfrm>
            <a:off x="8684059" y="3168396"/>
            <a:ext cx="1139627" cy="434109"/>
          </a:xfrm>
          <a:prstGeom prst="rightArrow">
            <a:avLst/>
          </a:prstGeom>
          <a:solidFill>
            <a:srgbClr val="99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00585B-ECDD-4B5F-80B2-A942D1A36717}"/>
              </a:ext>
            </a:extLst>
          </p:cNvPr>
          <p:cNvSpPr txBox="1"/>
          <p:nvPr/>
        </p:nvSpPr>
        <p:spPr>
          <a:xfrm>
            <a:off x="3462357" y="2723555"/>
            <a:ext cx="12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9F313E-1237-4FA7-9C2B-14767FFDB1B2}"/>
              </a:ext>
            </a:extLst>
          </p:cNvPr>
          <p:cNvSpPr txBox="1"/>
          <p:nvPr/>
        </p:nvSpPr>
        <p:spPr>
          <a:xfrm>
            <a:off x="8749419" y="2719413"/>
            <a:ext cx="12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D4CFD-0E07-4224-9225-171882DE79EE}"/>
              </a:ext>
            </a:extLst>
          </p:cNvPr>
          <p:cNvSpPr txBox="1"/>
          <p:nvPr/>
        </p:nvSpPr>
        <p:spPr>
          <a:xfrm>
            <a:off x="9979481" y="2459504"/>
            <a:ext cx="2141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Optimal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Parameter1=value1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Parameter2=value2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Parameter3=…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Parameter</a:t>
            </a:r>
            <a:r>
              <a:rPr lang="en-US" sz="1200" i="1" dirty="0" err="1"/>
              <a:t>X</a:t>
            </a:r>
            <a:r>
              <a:rPr lang="en-US" sz="1200" dirty="0"/>
              <a:t>=…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Performance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metric1 = value1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metric2 = value2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metric3 = value3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13542914-AFDA-470F-A52C-13004846CA9C}"/>
              </a:ext>
            </a:extLst>
          </p:cNvPr>
          <p:cNvSpPr/>
          <p:nvPr/>
        </p:nvSpPr>
        <p:spPr bwMode="auto">
          <a:xfrm rot="16200000">
            <a:off x="1663166" y="4338493"/>
            <a:ext cx="184148" cy="24889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64C4E03-C860-4743-BB7D-15650042C127}"/>
              </a:ext>
            </a:extLst>
          </p:cNvPr>
          <p:cNvSpPr/>
          <p:nvPr/>
        </p:nvSpPr>
        <p:spPr bwMode="auto">
          <a:xfrm rot="16200000">
            <a:off x="6627747" y="4084243"/>
            <a:ext cx="184148" cy="24889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22DD402-CE40-4A5E-AAE7-EF2CFEF53F4C}"/>
              </a:ext>
            </a:extLst>
          </p:cNvPr>
          <p:cNvSpPr/>
          <p:nvPr/>
        </p:nvSpPr>
        <p:spPr bwMode="auto">
          <a:xfrm rot="16200000">
            <a:off x="11178145" y="4680072"/>
            <a:ext cx="92074" cy="15076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C6ED19-F814-4C1B-A045-F24F6A924789}"/>
              </a:ext>
            </a:extLst>
          </p:cNvPr>
          <p:cNvSpPr txBox="1"/>
          <p:nvPr/>
        </p:nvSpPr>
        <p:spPr>
          <a:xfrm>
            <a:off x="1415230" y="5803469"/>
            <a:ext cx="84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775351-47E7-46D7-B5DE-14D3F7BA5149}"/>
              </a:ext>
            </a:extLst>
          </p:cNvPr>
          <p:cNvSpPr txBox="1"/>
          <p:nvPr/>
        </p:nvSpPr>
        <p:spPr>
          <a:xfrm>
            <a:off x="5956943" y="5582982"/>
            <a:ext cx="210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Tuning/Iterating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89B002-A1B3-4868-B0A4-D63065B176FB}"/>
              </a:ext>
            </a:extLst>
          </p:cNvPr>
          <p:cNvSpPr txBox="1"/>
          <p:nvPr/>
        </p:nvSpPr>
        <p:spPr>
          <a:xfrm>
            <a:off x="10171469" y="5490908"/>
            <a:ext cx="210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Finalized Configurations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5E01A7B6-A510-4A4B-853D-8BED08F7306C}"/>
              </a:ext>
            </a:extLst>
          </p:cNvPr>
          <p:cNvSpPr/>
          <p:nvPr/>
        </p:nvSpPr>
        <p:spPr bwMode="auto">
          <a:xfrm>
            <a:off x="487892" y="4596838"/>
            <a:ext cx="2488978" cy="7318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Define exit criteria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How many iterations to run</a:t>
            </a: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000" b="1" dirty="0">
                <a:solidFill>
                  <a:schemeClr val="hlink"/>
                </a:solidFill>
                <a:latin typeface="Arial" panose="020B0604020202020204" pitchFamily="34" charset="0"/>
              </a:rPr>
              <a:t>How much time we have to run the autotune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7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04" y="150815"/>
            <a:ext cx="11582400" cy="420686"/>
          </a:xfrm>
        </p:spPr>
        <p:txBody>
          <a:bodyPr/>
          <a:lstStyle/>
          <a:p>
            <a:r>
              <a:rPr kumimoji="1" lang="en-US" altLang="zh-CN" sz="2000" dirty="0"/>
              <a:t>Deployment Topology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9C6E-A4CE-4F53-A2D3-01B7CEC32E2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D43AD-2B39-4E39-B0A6-6AEA42B62332}"/>
              </a:ext>
            </a:extLst>
          </p:cNvPr>
          <p:cNvCxnSpPr>
            <a:cxnSpLocks/>
          </p:cNvCxnSpPr>
          <p:nvPr/>
        </p:nvCxnSpPr>
        <p:spPr bwMode="auto">
          <a:xfrm>
            <a:off x="5937214" y="3258917"/>
            <a:ext cx="615975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3A2367-A6B6-4E2E-8C4A-79684F380322}"/>
              </a:ext>
            </a:extLst>
          </p:cNvPr>
          <p:cNvSpPr txBox="1"/>
          <p:nvPr/>
        </p:nvSpPr>
        <p:spPr>
          <a:xfrm>
            <a:off x="5864730" y="3321157"/>
            <a:ext cx="110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system</a:t>
            </a:r>
            <a:endParaRPr lang="zh-CN" alt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5780F-C05A-4DCD-AD06-500043ACC954}"/>
              </a:ext>
            </a:extLst>
          </p:cNvPr>
          <p:cNvSpPr txBox="1"/>
          <p:nvPr/>
        </p:nvSpPr>
        <p:spPr>
          <a:xfrm>
            <a:off x="5879001" y="2935451"/>
            <a:ext cx="188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AI Performance Advisor</a:t>
            </a:r>
            <a:endParaRPr lang="zh-CN" altLang="en-US" sz="1200" dirty="0"/>
          </a:p>
        </p:txBody>
      </p:sp>
      <p:sp>
        <p:nvSpPr>
          <p:cNvPr id="169" name="内容占位符 2">
            <a:extLst>
              <a:ext uri="{FF2B5EF4-FFF2-40B4-BE49-F238E27FC236}">
                <a16:creationId xmlns:a16="http://schemas.microsoft.com/office/drawing/2014/main" id="{54881C89-E6E9-4D32-9571-823ABF7C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1" y="547318"/>
            <a:ext cx="5614205" cy="5982593"/>
          </a:xfrm>
        </p:spPr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Systems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performance advisor node(service node)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system to be optimized(client system)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Components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file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 engine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 agent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 agent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 tool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Controller reads and parses the configuration file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/>
              <a:t>② </a:t>
            </a: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 tunable parameters suggestion from optimization engine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/>
              <a:t>③</a:t>
            </a: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 the tunable parameters to the target system through config agent on the nodes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/>
              <a:t>④</a:t>
            </a: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 performance metrics through the monitor agent on the benchmark node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/>
              <a:t>⑤ </a:t>
            </a: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Augment the new performance metric to optimization engine</a:t>
            </a:r>
          </a:p>
          <a:p>
            <a:pPr marL="539750" lvl="1" indent="-357188">
              <a:spcBef>
                <a:spcPts val="400"/>
              </a:spcBef>
              <a:buNone/>
              <a:tabLst>
                <a:tab pos="539750" algn="l"/>
              </a:tabLst>
            </a:pPr>
            <a:r>
              <a:rPr lang="zh-CN" altLang="en-US" sz="1600" dirty="0"/>
              <a:t>⑥ </a:t>
            </a: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 the steps 2, 3, 4 and 5 until a predefined condition is met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30737D-267F-4415-8F48-64A680848316}"/>
              </a:ext>
            </a:extLst>
          </p:cNvPr>
          <p:cNvGrpSpPr/>
          <p:nvPr/>
        </p:nvGrpSpPr>
        <p:grpSpPr>
          <a:xfrm>
            <a:off x="6898131" y="3609787"/>
            <a:ext cx="2100609" cy="915917"/>
            <a:chOff x="5967856" y="3609787"/>
            <a:chExt cx="2100609" cy="9159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E8AECD-F498-4B04-B907-BAFBAA1F136A}"/>
                </a:ext>
              </a:extLst>
            </p:cNvPr>
            <p:cNvSpPr/>
            <p:nvPr/>
          </p:nvSpPr>
          <p:spPr>
            <a:xfrm>
              <a:off x="5967856" y="3609787"/>
              <a:ext cx="2100609" cy="9159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3C96BA-245E-445F-B9D9-C7913D3DBD4B}"/>
                </a:ext>
              </a:extLst>
            </p:cNvPr>
            <p:cNvSpPr txBox="1"/>
            <p:nvPr/>
          </p:nvSpPr>
          <p:spPr>
            <a:xfrm>
              <a:off x="6332250" y="3621183"/>
              <a:ext cx="1390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Benchmark Node</a:t>
              </a:r>
              <a:endParaRPr lang="zh-CN" altLang="en-US" sz="11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4DE516-AA36-4F44-9B2F-82F33C6F9130}"/>
                </a:ext>
              </a:extLst>
            </p:cNvPr>
            <p:cNvSpPr/>
            <p:nvPr/>
          </p:nvSpPr>
          <p:spPr>
            <a:xfrm>
              <a:off x="6176007" y="3929845"/>
              <a:ext cx="1276594" cy="281143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9966FF"/>
              </a:solidFill>
            </a:ln>
            <a:effectLst>
              <a:glow rad="63500">
                <a:sysClr val="window" lastClr="FFFFFF">
                  <a:alpha val="40000"/>
                </a:sys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Benchmark Tool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CCB222-316F-4165-AF20-79C245960BB1}"/>
                </a:ext>
              </a:extLst>
            </p:cNvPr>
            <p:cNvSpPr/>
            <p:nvPr/>
          </p:nvSpPr>
          <p:spPr bwMode="auto">
            <a:xfrm rot="16200000">
              <a:off x="7456751" y="3884926"/>
              <a:ext cx="857931" cy="3604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 Agent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F285E7-212F-495C-B1C8-B5C29AFA1879}"/>
              </a:ext>
            </a:extLst>
          </p:cNvPr>
          <p:cNvCxnSpPr>
            <a:cxnSpLocks/>
            <a:stCxn id="109" idx="0"/>
            <a:endCxn id="100" idx="3"/>
          </p:cNvCxnSpPr>
          <p:nvPr/>
        </p:nvCxnSpPr>
        <p:spPr bwMode="auto">
          <a:xfrm flipH="1">
            <a:off x="8382876" y="4065144"/>
            <a:ext cx="252897" cy="5273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2769D-E4AD-4713-BD4C-F1727688FED0}"/>
              </a:ext>
            </a:extLst>
          </p:cNvPr>
          <p:cNvSpPr/>
          <p:nvPr/>
        </p:nvSpPr>
        <p:spPr>
          <a:xfrm>
            <a:off x="8127136" y="14799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0EC77E-1343-4911-B995-FB486746BFCC}"/>
              </a:ext>
            </a:extLst>
          </p:cNvPr>
          <p:cNvSpPr/>
          <p:nvPr/>
        </p:nvSpPr>
        <p:spPr>
          <a:xfrm>
            <a:off x="10598320" y="34365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AA795-C692-4A0D-B511-D5988703CA2A}"/>
              </a:ext>
            </a:extLst>
          </p:cNvPr>
          <p:cNvSpPr/>
          <p:nvPr/>
        </p:nvSpPr>
        <p:spPr>
          <a:xfrm>
            <a:off x="9824358" y="34091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F0CBB-7766-40FD-8239-866232279D0F}"/>
              </a:ext>
            </a:extLst>
          </p:cNvPr>
          <p:cNvGrpSpPr/>
          <p:nvPr/>
        </p:nvGrpSpPr>
        <p:grpSpPr>
          <a:xfrm>
            <a:off x="8591262" y="957022"/>
            <a:ext cx="3053892" cy="1694357"/>
            <a:chOff x="8349962" y="1198322"/>
            <a:chExt cx="3053892" cy="169435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8D769-741D-4D12-BCAC-A48D83E7FE17}"/>
                </a:ext>
              </a:extLst>
            </p:cNvPr>
            <p:cNvSpPr/>
            <p:nvPr/>
          </p:nvSpPr>
          <p:spPr>
            <a:xfrm>
              <a:off x="8349962" y="1198322"/>
              <a:ext cx="3053892" cy="1694357"/>
            </a:xfrm>
            <a:prstGeom prst="roundRect">
              <a:avLst>
                <a:gd name="adj" fmla="val 4981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zh-CN" altLang="en-US" sz="1400" dirty="0"/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8515464" y="1333205"/>
              <a:ext cx="2843178" cy="524503"/>
            </a:xfrm>
            <a:prstGeom prst="roundRect">
              <a:avLst>
                <a:gd name="adj" fmla="val 8559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1" i="0" u="none" strike="noStrike" cap="none" normalizeH="0" baseline="0" dirty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</a:rPr>
                <a:t>Optimization Engine</a:t>
              </a:r>
              <a:endPara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环形箭头 87"/>
            <p:cNvSpPr/>
            <p:nvPr/>
          </p:nvSpPr>
          <p:spPr bwMode="auto">
            <a:xfrm>
              <a:off x="9701408" y="1862915"/>
              <a:ext cx="480324" cy="479082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环形箭头 92"/>
            <p:cNvSpPr/>
            <p:nvPr/>
          </p:nvSpPr>
          <p:spPr bwMode="auto">
            <a:xfrm flipH="1" flipV="1">
              <a:off x="9710055" y="1873308"/>
              <a:ext cx="480345" cy="446718"/>
            </a:xfrm>
            <a:prstGeom prst="circularArrow">
              <a:avLst>
                <a:gd name="adj1" fmla="val 13649"/>
                <a:gd name="adj2" fmla="val 1835907"/>
                <a:gd name="adj3" fmla="val 19650676"/>
                <a:gd name="adj4" fmla="val 10855580"/>
                <a:gd name="adj5" fmla="val 17181"/>
              </a:avLst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21288B25-2F3D-457E-A360-FA7F11A658E8}"/>
                </a:ext>
              </a:extLst>
            </p:cNvPr>
            <p:cNvSpPr/>
            <p:nvPr/>
          </p:nvSpPr>
          <p:spPr>
            <a:xfrm>
              <a:off x="9238076" y="2357597"/>
              <a:ext cx="1450985" cy="4417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/>
                <a:t>Controller</a:t>
              </a:r>
              <a:endParaRPr lang="zh-CN" alt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757E2F-22E1-41D2-A916-4A4F37D9CFB0}"/>
                </a:ext>
              </a:extLst>
            </p:cNvPr>
            <p:cNvSpPr/>
            <p:nvPr/>
          </p:nvSpPr>
          <p:spPr>
            <a:xfrm>
              <a:off x="9124119" y="191200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59AC53E-457A-4E62-A8C0-2B23E2329C5C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0175320" y="2099841"/>
              <a:ext cx="521495" cy="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C534F300-5FCB-416E-9A64-559D23267C3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9210575" y="2126813"/>
              <a:ext cx="545341" cy="4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7DDFE5-6510-425D-AF29-3D727BE25164}"/>
                </a:ext>
              </a:extLst>
            </p:cNvPr>
            <p:cNvSpPr/>
            <p:nvPr/>
          </p:nvSpPr>
          <p:spPr>
            <a:xfrm>
              <a:off x="10408780" y="192759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EB76C-A31D-4C19-8ED5-AB3CEE67D79F}"/>
                </a:ext>
              </a:extLst>
            </p:cNvPr>
            <p:cNvSpPr/>
            <p:nvPr/>
          </p:nvSpPr>
          <p:spPr>
            <a:xfrm>
              <a:off x="9754054" y="19229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5622D-F22B-4CA1-826A-5C0750CA3417}"/>
                </a:ext>
              </a:extLst>
            </p:cNvPr>
            <p:cNvSpPr/>
            <p:nvPr/>
          </p:nvSpPr>
          <p:spPr>
            <a:xfrm>
              <a:off x="9741292" y="1917790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</a:t>
              </a:r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684C23-AF68-4699-9330-7C820B9C75C9}"/>
              </a:ext>
            </a:extLst>
          </p:cNvPr>
          <p:cNvCxnSpPr>
            <a:cxnSpLocks/>
            <a:stCxn id="104" idx="1"/>
            <a:endCxn id="64" idx="3"/>
          </p:cNvCxnSpPr>
          <p:nvPr/>
        </p:nvCxnSpPr>
        <p:spPr bwMode="auto">
          <a:xfrm rot="10800000">
            <a:off x="8047396" y="1805226"/>
            <a:ext cx="1431981" cy="5319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18480F-F9DA-4268-A30F-0D62A1BCDC57}"/>
              </a:ext>
            </a:extLst>
          </p:cNvPr>
          <p:cNvGrpSpPr/>
          <p:nvPr/>
        </p:nvGrpSpPr>
        <p:grpSpPr>
          <a:xfrm>
            <a:off x="6357447" y="741727"/>
            <a:ext cx="1739185" cy="2250463"/>
            <a:chOff x="5227147" y="1071928"/>
            <a:chExt cx="1445396" cy="2059568"/>
          </a:xfrm>
        </p:grpSpPr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4D38CEF4-631F-4340-A211-1A6D4C6FBB87}"/>
                </a:ext>
              </a:extLst>
            </p:cNvPr>
            <p:cNvSpPr/>
            <p:nvPr/>
          </p:nvSpPr>
          <p:spPr>
            <a:xfrm>
              <a:off x="5393555" y="1150574"/>
              <a:ext cx="1071660" cy="4703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Tunable Parameters</a:t>
              </a:r>
            </a:p>
          </p:txBody>
        </p:sp>
        <p:sp>
          <p:nvSpPr>
            <p:cNvPr id="106" name="Rectangle 43">
              <a:extLst>
                <a:ext uri="{FF2B5EF4-FFF2-40B4-BE49-F238E27FC236}">
                  <a16:creationId xmlns:a16="http://schemas.microsoft.com/office/drawing/2014/main" id="{AB8DC271-7948-483B-8A69-C51BCDF441C9}"/>
                </a:ext>
              </a:extLst>
            </p:cNvPr>
            <p:cNvSpPr/>
            <p:nvPr/>
          </p:nvSpPr>
          <p:spPr>
            <a:xfrm>
              <a:off x="5393555" y="2253608"/>
              <a:ext cx="1071660" cy="35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Experiment Setup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A2DFA53-377E-4BAE-915A-DBD8FE9BB614}"/>
                </a:ext>
              </a:extLst>
            </p:cNvPr>
            <p:cNvSpPr/>
            <p:nvPr/>
          </p:nvSpPr>
          <p:spPr bwMode="auto">
            <a:xfrm>
              <a:off x="5227147" y="1071928"/>
              <a:ext cx="1404476" cy="194657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3">
              <a:extLst>
                <a:ext uri="{FF2B5EF4-FFF2-40B4-BE49-F238E27FC236}">
                  <a16:creationId xmlns:a16="http://schemas.microsoft.com/office/drawing/2014/main" id="{14FA9E7D-EE5A-4E4F-B01A-78987B17F6B2}"/>
                </a:ext>
              </a:extLst>
            </p:cNvPr>
            <p:cNvSpPr/>
            <p:nvPr/>
          </p:nvSpPr>
          <p:spPr>
            <a:xfrm>
              <a:off x="5393555" y="1748519"/>
              <a:ext cx="1071660" cy="35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Perf Metrics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D68084-5A3F-4901-AD43-508C26D5BD0B}"/>
                </a:ext>
              </a:extLst>
            </p:cNvPr>
            <p:cNvSpPr txBox="1"/>
            <p:nvPr/>
          </p:nvSpPr>
          <p:spPr>
            <a:xfrm>
              <a:off x="5369306" y="2708991"/>
              <a:ext cx="1303237" cy="42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 File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7A626F20-4A07-4DB9-889B-A8CF90C53047}"/>
              </a:ext>
            </a:extLst>
          </p:cNvPr>
          <p:cNvCxnSpPr>
            <a:cxnSpLocks/>
            <a:stCxn id="104" idx="2"/>
            <a:endCxn id="90" idx="3"/>
          </p:cNvCxnSpPr>
          <p:nvPr/>
        </p:nvCxnSpPr>
        <p:spPr bwMode="auto">
          <a:xfrm rot="5400000">
            <a:off x="8846933" y="2709810"/>
            <a:ext cx="1509744" cy="120612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B47022-DACC-4B17-9D1A-C78AEAE48722}"/>
              </a:ext>
            </a:extLst>
          </p:cNvPr>
          <p:cNvGrpSpPr/>
          <p:nvPr/>
        </p:nvGrpSpPr>
        <p:grpSpPr>
          <a:xfrm>
            <a:off x="8298421" y="5580821"/>
            <a:ext cx="1742992" cy="949090"/>
            <a:chOff x="8298421" y="5580821"/>
            <a:chExt cx="1742992" cy="94909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A137C3-0C7F-407F-9DEE-0D73F0D6C117}"/>
                </a:ext>
              </a:extLst>
            </p:cNvPr>
            <p:cNvSpPr/>
            <p:nvPr/>
          </p:nvSpPr>
          <p:spPr>
            <a:xfrm>
              <a:off x="8298421" y="5580821"/>
              <a:ext cx="1681232" cy="9159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52838E-6E1F-466D-A453-FF6E37DD3546}"/>
                </a:ext>
              </a:extLst>
            </p:cNvPr>
            <p:cNvSpPr txBox="1"/>
            <p:nvPr/>
          </p:nvSpPr>
          <p:spPr>
            <a:xfrm>
              <a:off x="8675380" y="6268301"/>
              <a:ext cx="1366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Worker Node1</a:t>
              </a:r>
              <a:endParaRPr lang="zh-CN" altLang="en-US" sz="11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CBC19F-6269-44D6-926E-269CB3294940}"/>
                </a:ext>
              </a:extLst>
            </p:cNvPr>
            <p:cNvSpPr/>
            <p:nvPr/>
          </p:nvSpPr>
          <p:spPr>
            <a:xfrm>
              <a:off x="8491803" y="5981610"/>
              <a:ext cx="1366033" cy="205822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9966FF"/>
              </a:solidFill>
            </a:ln>
            <a:effectLst>
              <a:glow rad="63500">
                <a:sysClr val="window" lastClr="FFFFFF">
                  <a:alpha val="40000"/>
                </a:sys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Application Instance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405AAA0-78B8-40BA-BCB9-F83ADC26C858}"/>
                </a:ext>
              </a:extLst>
            </p:cNvPr>
            <p:cNvSpPr/>
            <p:nvPr/>
          </p:nvSpPr>
          <p:spPr bwMode="auto">
            <a:xfrm>
              <a:off x="8491803" y="5684075"/>
              <a:ext cx="1366033" cy="195584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 Agent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CACFC3F-968A-4E17-B9E7-E74557CFAF0B}"/>
                </a:ext>
              </a:extLst>
            </p:cNvPr>
            <p:cNvCxnSpPr>
              <a:cxnSpLocks/>
              <a:stCxn id="108" idx="2"/>
              <a:endCxn id="107" idx="0"/>
            </p:cNvCxnSpPr>
            <p:nvPr/>
          </p:nvCxnSpPr>
          <p:spPr bwMode="auto">
            <a:xfrm>
              <a:off x="9174820" y="5879659"/>
              <a:ext cx="0" cy="101951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0608663-FF2A-4E55-BD77-E1A0BC64C614}"/>
              </a:ext>
            </a:extLst>
          </p:cNvPr>
          <p:cNvGrpSpPr/>
          <p:nvPr/>
        </p:nvGrpSpPr>
        <p:grpSpPr>
          <a:xfrm>
            <a:off x="10307707" y="5588303"/>
            <a:ext cx="1742992" cy="949090"/>
            <a:chOff x="8298421" y="5580821"/>
            <a:chExt cx="1742992" cy="9490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4658D0-B0DA-43C8-8B9B-8892D73BB61C}"/>
                </a:ext>
              </a:extLst>
            </p:cNvPr>
            <p:cNvSpPr/>
            <p:nvPr/>
          </p:nvSpPr>
          <p:spPr>
            <a:xfrm>
              <a:off x="8298421" y="5580821"/>
              <a:ext cx="1681232" cy="9159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9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9C0946-5918-4565-952F-DE6E0E61E18C}"/>
                </a:ext>
              </a:extLst>
            </p:cNvPr>
            <p:cNvSpPr txBox="1"/>
            <p:nvPr/>
          </p:nvSpPr>
          <p:spPr>
            <a:xfrm>
              <a:off x="8675380" y="6268301"/>
              <a:ext cx="1366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Worker Node2</a:t>
              </a:r>
              <a:endParaRPr lang="zh-CN" altLang="en-US" sz="11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B6BFABD-3C9D-481A-821F-3A92A03622EB}"/>
                </a:ext>
              </a:extLst>
            </p:cNvPr>
            <p:cNvSpPr/>
            <p:nvPr/>
          </p:nvSpPr>
          <p:spPr>
            <a:xfrm>
              <a:off x="8491803" y="5981610"/>
              <a:ext cx="1366033" cy="205822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9966FF"/>
              </a:solidFill>
            </a:ln>
            <a:effectLst>
              <a:glow rad="63500">
                <a:sysClr val="window" lastClr="FFFFFF">
                  <a:alpha val="40000"/>
                </a:sys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Application Instance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A719B9E-F1A3-40D1-BDC5-C87528093AA8}"/>
                </a:ext>
              </a:extLst>
            </p:cNvPr>
            <p:cNvSpPr/>
            <p:nvPr/>
          </p:nvSpPr>
          <p:spPr bwMode="auto">
            <a:xfrm>
              <a:off x="8491803" y="5684075"/>
              <a:ext cx="1366033" cy="195584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 Agent</a:t>
              </a:r>
              <a:endParaRPr kumimoji="0" lang="zh-CN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61AD600-AB04-48B0-BE85-A5923147BA58}"/>
                </a:ext>
              </a:extLst>
            </p:cNvPr>
            <p:cNvCxnSpPr>
              <a:cxnSpLocks/>
              <a:stCxn id="98" idx="2"/>
              <a:endCxn id="97" idx="0"/>
            </p:cNvCxnSpPr>
            <p:nvPr/>
          </p:nvCxnSpPr>
          <p:spPr bwMode="auto">
            <a:xfrm>
              <a:off x="9174820" y="5879659"/>
              <a:ext cx="0" cy="101951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C817B37-034E-4407-8590-FDC84DC68BBD}"/>
              </a:ext>
            </a:extLst>
          </p:cNvPr>
          <p:cNvCxnSpPr>
            <a:cxnSpLocks/>
            <a:endCxn id="108" idx="0"/>
          </p:cNvCxnSpPr>
          <p:nvPr/>
        </p:nvCxnSpPr>
        <p:spPr bwMode="auto">
          <a:xfrm rot="5400000">
            <a:off x="8336256" y="3407983"/>
            <a:ext cx="3114656" cy="1437528"/>
          </a:xfrm>
          <a:prstGeom prst="bentConnector3">
            <a:avLst>
              <a:gd name="adj1" fmla="val 548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FE3C9179-57B4-4C82-8074-0F1C6C40F1C9}"/>
              </a:ext>
            </a:extLst>
          </p:cNvPr>
          <p:cNvCxnSpPr>
            <a:cxnSpLocks/>
            <a:endCxn id="98" idx="0"/>
          </p:cNvCxnSpPr>
          <p:nvPr/>
        </p:nvCxnSpPr>
        <p:spPr bwMode="auto">
          <a:xfrm rot="16200000" flipH="1">
            <a:off x="9315180" y="3822630"/>
            <a:ext cx="3161033" cy="576820"/>
          </a:xfrm>
          <a:prstGeom prst="bentConnector3">
            <a:avLst>
              <a:gd name="adj1" fmla="val 551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AB281B5-3448-4C3F-8598-098D6A778D4E}"/>
              </a:ext>
            </a:extLst>
          </p:cNvPr>
          <p:cNvCxnSpPr>
            <a:cxnSpLocks/>
            <a:stCxn id="100" idx="2"/>
            <a:endCxn id="107" idx="1"/>
          </p:cNvCxnSpPr>
          <p:nvPr/>
        </p:nvCxnSpPr>
        <p:spPr bwMode="auto">
          <a:xfrm rot="16200000" flipH="1">
            <a:off x="7181425" y="4774142"/>
            <a:ext cx="1873533" cy="7472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DC509C9-EB95-4A8D-AC20-3D847C70DD06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 rot="16200000" flipH="1">
            <a:off x="9794299" y="5385212"/>
            <a:ext cx="1013867" cy="39971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67D9C9-817D-47B2-9170-7DECE3F6A6AF}"/>
              </a:ext>
            </a:extLst>
          </p:cNvPr>
          <p:cNvCxnSpPr>
            <a:cxnSpLocks/>
          </p:cNvCxnSpPr>
          <p:nvPr/>
        </p:nvCxnSpPr>
        <p:spPr bwMode="auto">
          <a:xfrm>
            <a:off x="7740301" y="5078135"/>
            <a:ext cx="235885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BF411B8-F72A-4C9D-A826-3F740735AFA0}"/>
              </a:ext>
            </a:extLst>
          </p:cNvPr>
          <p:cNvSpPr/>
          <p:nvPr/>
        </p:nvSpPr>
        <p:spPr>
          <a:xfrm>
            <a:off x="7681134" y="45690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73762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26509-6844-4CEF-810F-27AFCE8C6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9054A-77BB-4F70-815B-DE09DFB27B6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63C5E-9972-46D7-8C28-BCD41C3F16F1}"/>
              </a:ext>
            </a:extLst>
          </p:cNvPr>
          <p:cNvSpPr txBox="1"/>
          <p:nvPr/>
        </p:nvSpPr>
        <p:spPr>
          <a:xfrm>
            <a:off x="3800475" y="2628784"/>
            <a:ext cx="839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cases and Examples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7564886"/>
      </p:ext>
    </p:extLst>
  </p:cSld>
  <p:clrMapOvr>
    <a:masterClrMapping/>
  </p:clrMapOvr>
</p:sld>
</file>

<file path=ppt/theme/theme1.xml><?xml version="1.0" encoding="utf-8"?>
<a:theme xmlns:a="http://schemas.openxmlformats.org/drawingml/2006/main" name="6_10 September 2009">
  <a:themeElements>
    <a:clrScheme name="4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4_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0">
          <a:gsLst>
            <a:gs pos="11000">
              <a:srgbClr val="336699"/>
            </a:gs>
            <a:gs pos="0">
              <a:srgbClr val="577AC1">
                <a:alpha val="89000"/>
              </a:srgbClr>
            </a:gs>
            <a:gs pos="77000">
              <a:srgbClr val="D4DEFF"/>
            </a:gs>
            <a:gs pos="73000">
              <a:srgbClr val="D4DEFF"/>
            </a:gs>
            <a:gs pos="100000">
              <a:schemeClr val="bg1"/>
            </a:gs>
          </a:gsLst>
          <a:lin ang="16200000" scaled="1"/>
          <a:tileRect/>
        </a:gradFill>
        <a:ln w="19050">
          <a:noFill/>
        </a:ln>
        <a:effectLst/>
        <a:extLst/>
      </a:spPr>
      <a:bodyPr/>
      <a:lstStyle>
        <a:defPPr algn="ctr">
          <a:lnSpc>
            <a:spcPct val="80000"/>
          </a:lnSpc>
          <a:spcBef>
            <a:spcPct val="50000"/>
          </a:spcBef>
          <a:buClr>
            <a:srgbClr val="4D4D4D"/>
          </a:buClr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sz="1600" b="1">
            <a:solidFill>
              <a:srgbClr val="0000FF"/>
            </a:solidFill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BM_Power_Systems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_Power_Systems_template II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5">
                <a:lumMod val="75000"/>
              </a:schemeClr>
            </a:gs>
            <a:gs pos="50000">
              <a:schemeClr val="accent5">
                <a:lumMod val="90000"/>
              </a:schemeClr>
            </a:gs>
            <a:gs pos="100000">
              <a:schemeClr val="hlink">
                <a:tint val="23500"/>
                <a:satMod val="160000"/>
              </a:schemeClr>
            </a:gs>
          </a:gsLst>
          <a:lin ang="2700000" scaled="1"/>
          <a:tileRect/>
        </a:gradFill>
        <a:ln w="9525">
          <a:solidFill>
            <a:schemeClr val="bg1"/>
          </a:solidFill>
          <a:miter lim="800000"/>
          <a:headEnd/>
          <a:tailEnd/>
        </a:ln>
        <a:effectLst>
          <a:outerShdw dist="12700" dir="5400000" algn="t" rotWithShape="0">
            <a:srgbClr val="000000">
              <a:alpha val="9000"/>
            </a:srgbClr>
          </a:outerShdw>
        </a:effectLst>
      </a:spPr>
      <a:bodyPr lIns="210312" tIns="60960" rIns="90000" bIns="60960"/>
      <a:lstStyle>
        <a:defPPr marL="342900" indent="-342900" defTabSz="711200" eaLnBrk="1" hangingPunct="1">
          <a:spcBef>
            <a:spcPct val="40000"/>
          </a:spcBef>
          <a:defRPr sz="1200" b="1" i="1" dirty="0">
            <a:latin typeface="Arial" charset="0"/>
            <a:ea typeface="+mn-ea"/>
          </a:defRPr>
        </a:defPPr>
      </a:lstStyle>
    </a:sp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 September 200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January 2013">
  <a:themeElements>
    <a:clrScheme name="IBM 2014-02-14">
      <a:dk1>
        <a:srgbClr val="000000"/>
      </a:dk1>
      <a:lt1>
        <a:srgbClr val="FFFFFF"/>
      </a:lt1>
      <a:dk2>
        <a:srgbClr val="00B2EF"/>
      </a:dk2>
      <a:lt2>
        <a:srgbClr val="D5DFE3"/>
      </a:lt2>
      <a:accent1>
        <a:srgbClr val="00649D"/>
      </a:accent1>
      <a:accent2>
        <a:srgbClr val="F04E37"/>
      </a:accent2>
      <a:accent3>
        <a:srgbClr val="8CC640"/>
      </a:accent3>
      <a:accent4>
        <a:srgbClr val="AB1A86"/>
      </a:accent4>
      <a:accent5>
        <a:srgbClr val="00A6A0"/>
      </a:accent5>
      <a:accent6>
        <a:srgbClr val="F19027"/>
      </a:accent6>
      <a:hlink>
        <a:srgbClr val="00649D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C_Shanghai_template_16x9">
  <a:themeElements>
    <a:clrScheme name="SC_Shanghai_template_16x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71BFC5"/>
      </a:accent2>
      <a:accent3>
        <a:srgbClr val="FFFFFF"/>
      </a:accent3>
      <a:accent4>
        <a:srgbClr val="000000"/>
      </a:accent4>
      <a:accent5>
        <a:srgbClr val="BEC4FD"/>
      </a:accent5>
      <a:accent6>
        <a:srgbClr val="66ADB2"/>
      </a:accent6>
      <a:hlink>
        <a:srgbClr val="009999"/>
      </a:hlink>
      <a:folHlink>
        <a:srgbClr val="99CC0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90879</TotalTime>
  <Words>3416</Words>
  <Application>Microsoft Macintosh PowerPoint</Application>
  <PresentationFormat>Widescreen</PresentationFormat>
  <Paragraphs>743</Paragraphs>
  <Slides>32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4" baseType="lpstr">
      <vt:lpstr>微软雅黑</vt:lpstr>
      <vt:lpstr>ＭＳ Ｐゴシック</vt:lpstr>
      <vt:lpstr>ＭＳ Ｐゴシック</vt:lpstr>
      <vt:lpstr>宋体</vt:lpstr>
      <vt:lpstr>宋体</vt:lpstr>
      <vt:lpstr>ヒラギノ角ゴ Pro W3</vt:lpstr>
      <vt:lpstr>Arial</vt:lpstr>
      <vt:lpstr>Calibri</vt:lpstr>
      <vt:lpstr>Calibri Light</vt:lpstr>
      <vt:lpstr>Cambria</vt:lpstr>
      <vt:lpstr>Chalkboard</vt:lpstr>
      <vt:lpstr>Corbel</vt:lpstr>
      <vt:lpstr>Courier New</vt:lpstr>
      <vt:lpstr>Times New Roman</vt:lpstr>
      <vt:lpstr>Wingdings</vt:lpstr>
      <vt:lpstr>6_10 September 2009</vt:lpstr>
      <vt:lpstr>1_IBM_Power_Systems_template</vt:lpstr>
      <vt:lpstr>IBM_Power_Systems_template II</vt:lpstr>
      <vt:lpstr>10 September 2009</vt:lpstr>
      <vt:lpstr>January 2013</vt:lpstr>
      <vt:lpstr>SC_Shanghai_template_16x9</vt:lpstr>
      <vt:lpstr>Worksheet</vt:lpstr>
      <vt:lpstr>AI Performance Advisor  Automatic Software Performance Tuning Using AI Techniques</vt:lpstr>
      <vt:lpstr>Automatic software performance tuning and AI techniques</vt:lpstr>
      <vt:lpstr>Automatic software performance tuning – Iterative Approach</vt:lpstr>
      <vt:lpstr>What is Bayesian Optimization? </vt:lpstr>
      <vt:lpstr>Bayesian Optimization illustration</vt:lpstr>
      <vt:lpstr>AI Performance Advisor</vt:lpstr>
      <vt:lpstr>How it works</vt:lpstr>
      <vt:lpstr>Deployment Topology</vt:lpstr>
      <vt:lpstr>PowerPoint Presentation</vt:lpstr>
      <vt:lpstr> Automatic Performance tuning for nginx service in ICP (1/2)</vt:lpstr>
      <vt:lpstr>Automatic Performance tuning for nginx service in ICP (2/2)</vt:lpstr>
      <vt:lpstr>Automatic Performance Tuning for ICP Ingress Controller - Configuration</vt:lpstr>
      <vt:lpstr>Automatic Performance Tuning for ICP-Ingress-Controller - Result</vt:lpstr>
      <vt:lpstr>Automatic Performance Tuning for ICP Ingress Controller – Analysis</vt:lpstr>
      <vt:lpstr>Automatic Performance Tuning for GPFS Mestor - Configuration</vt:lpstr>
      <vt:lpstr>Automatic Performance Tuning for GPFS Mestor - Configuration</vt:lpstr>
      <vt:lpstr>Automatic Performance Tuning for GPFS Mestor - Result</vt:lpstr>
      <vt:lpstr>Automatic Performance Tuning for GPFS Mestor – Parameters</vt:lpstr>
      <vt:lpstr>Automatic Performance Tuning for GPFS Mestor – Convergence progress</vt:lpstr>
      <vt:lpstr>Automatic Performance Tuning for GPFS Mestor – Random Search vs BO</vt:lpstr>
      <vt:lpstr>Automatic Performance Tuning for GPFS Mestor – An example of throughput and all tunables</vt:lpstr>
      <vt:lpstr>Performance tuning for SPEC CPU 2017 on POWER(1/2)</vt:lpstr>
      <vt:lpstr>Performance tuning for SPEC CPU 2017 on POWER(2/2)</vt:lpstr>
      <vt:lpstr>PowerPoint Presentation</vt:lpstr>
      <vt:lpstr>Milestones and Status</vt:lpstr>
      <vt:lpstr>Technical roadmap for 2019 and beyond (1/2)</vt:lpstr>
      <vt:lpstr>Technical roadmap for 2019 and beyond (2/2)</vt:lpstr>
      <vt:lpstr>Long Term - AI Techniques for Performance Engineering </vt:lpstr>
      <vt:lpstr>References</vt:lpstr>
      <vt:lpstr>PowerPoint Presentation</vt:lpstr>
      <vt:lpstr>PowerPoint Presentation</vt:lpstr>
      <vt:lpstr>Resources</vt:lpstr>
    </vt:vector>
  </TitlesOfParts>
  <Company>IBM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Meng Jie Li</cp:lastModifiedBy>
  <cp:revision>6296</cp:revision>
  <cp:lastPrinted>2016-02-26T05:44:22Z</cp:lastPrinted>
  <dcterms:created xsi:type="dcterms:W3CDTF">2014-10-13T02:46:17Z</dcterms:created>
  <dcterms:modified xsi:type="dcterms:W3CDTF">2018-10-18T08:35:16Z</dcterms:modified>
</cp:coreProperties>
</file>