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7" r:id="rId2"/>
    <p:sldId id="1026" r:id="rId3"/>
    <p:sldId id="275" r:id="rId4"/>
    <p:sldId id="1029" r:id="rId5"/>
    <p:sldId id="1040" r:id="rId6"/>
    <p:sldId id="1057" r:id="rId7"/>
    <p:sldId id="1045" r:id="rId8"/>
    <p:sldId id="1046" r:id="rId9"/>
    <p:sldId id="1047" r:id="rId10"/>
    <p:sldId id="1048" r:id="rId11"/>
    <p:sldId id="1049" r:id="rId12"/>
    <p:sldId id="1050" r:id="rId13"/>
    <p:sldId id="1051" r:id="rId14"/>
    <p:sldId id="1053" r:id="rId15"/>
    <p:sldId id="1037" r:id="rId16"/>
    <p:sldId id="1041" r:id="rId17"/>
    <p:sldId id="1042" r:id="rId18"/>
    <p:sldId id="1043" r:id="rId19"/>
    <p:sldId id="1044" r:id="rId20"/>
    <p:sldId id="1055" r:id="rId21"/>
    <p:sldId id="1054" r:id="rId22"/>
    <p:sldId id="105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F85B4-A467-4B5C-B35B-A3E2A8841D96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0CACA-CE99-4A66-A81F-001C30CDE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85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65887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E336D-5138-4F47-858D-FA78D87F2E6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661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65887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E336D-5138-4F47-858D-FA78D87F2E6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185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65887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E336D-5138-4F47-858D-FA78D87F2E6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42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65887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E336D-5138-4F47-858D-FA78D87F2E6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470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65887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E336D-5138-4F47-858D-FA78D87F2E6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40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65887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E336D-5138-4F47-858D-FA78D87F2E6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185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65887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E336D-5138-4F47-858D-FA78D87F2E6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950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65887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E336D-5138-4F47-858D-FA78D87F2E6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642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65887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E336D-5138-4F47-858D-FA78D87F2E6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889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65887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E336D-5138-4F47-858D-FA78D87F2E6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956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65887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E336D-5138-4F47-858D-FA78D87F2E6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31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65887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E336D-5138-4F47-858D-FA78D87F2E6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362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6A98-F08A-4CFD-BE0D-05F2CBB67E88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AFF93-A918-488E-9D55-876856AC5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33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6A98-F08A-4CFD-BE0D-05F2CBB67E88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AFF93-A918-488E-9D55-876856AC5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69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6A98-F08A-4CFD-BE0D-05F2CBB67E88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AFF93-A918-488E-9D55-876856AC5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54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6A98-F08A-4CFD-BE0D-05F2CBB67E88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AFF93-A918-488E-9D55-876856AC5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11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6A98-F08A-4CFD-BE0D-05F2CBB67E88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AFF93-A918-488E-9D55-876856AC5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2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6A98-F08A-4CFD-BE0D-05F2CBB67E88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AFF93-A918-488E-9D55-876856AC5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46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6A98-F08A-4CFD-BE0D-05F2CBB67E88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AFF93-A918-488E-9D55-876856AC5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37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6A98-F08A-4CFD-BE0D-05F2CBB67E88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AFF93-A918-488E-9D55-876856AC5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56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6A98-F08A-4CFD-BE0D-05F2CBB67E88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AFF93-A918-488E-9D55-876856AC5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1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6A98-F08A-4CFD-BE0D-05F2CBB67E88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AFF93-A918-488E-9D55-876856AC5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11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6A98-F08A-4CFD-BE0D-05F2CBB67E88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AFF93-A918-488E-9D55-876856AC5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03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36A98-F08A-4CFD-BE0D-05F2CBB67E88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AFF93-A918-488E-9D55-876856AC5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22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26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23.emf"/><Relationship Id="rId17" Type="http://schemas.openxmlformats.org/officeDocument/2006/relationships/oleObject" Target="../embeddings/oleObject8.bin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5.emf"/><Relationship Id="rId20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22.emf"/><Relationship Id="rId19" Type="http://schemas.openxmlformats.org/officeDocument/2006/relationships/package" Target="../embeddings/Microsoft_Excel_Worksheet.xlsx"/><Relationship Id="rId4" Type="http://schemas.openxmlformats.org/officeDocument/2006/relationships/image" Target="../media/image19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24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712D0E-4255-47A9-A32E-AD6C61901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016" y="0"/>
            <a:ext cx="10512552" cy="4066540"/>
          </a:xfrm>
        </p:spPr>
        <p:txBody>
          <a:bodyPr anchor="b">
            <a:normAutofit/>
          </a:bodyPr>
          <a:lstStyle/>
          <a:p>
            <a:pPr algn="l"/>
            <a:br>
              <a:rPr lang="en-US" sz="6600" b="1" dirty="0"/>
            </a:br>
            <a:r>
              <a:rPr lang="en-US" sz="6600" b="1" dirty="0"/>
              <a:t>Auto Insurance Case Study</a:t>
            </a:r>
            <a:br>
              <a:rPr lang="en-US" sz="6600" b="1" dirty="0"/>
            </a:b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21AE7B-8539-4105-BD56-7330AD9AF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/>
              <a:t>Jin </a:t>
            </a:r>
            <a:r>
              <a:rPr lang="en-US" dirty="0"/>
              <a:t>Meng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2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6BEDA-8233-44FD-84E5-B35FB9B04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0184"/>
          </a:xfrm>
        </p:spPr>
        <p:txBody>
          <a:bodyPr>
            <a:normAutofit/>
          </a:bodyPr>
          <a:lstStyle/>
          <a:p>
            <a:r>
              <a:rPr lang="en-US" sz="3600" b="1" dirty="0"/>
              <a:t>Gender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59FDAB28-97D0-410A-810F-57A80EF742BA}"/>
              </a:ext>
            </a:extLst>
          </p:cNvPr>
          <p:cNvSpPr/>
          <p:nvPr/>
        </p:nvSpPr>
        <p:spPr>
          <a:xfrm rot="16200000">
            <a:off x="3461025" y="4881763"/>
            <a:ext cx="158262" cy="1294851"/>
          </a:xfrm>
          <a:prstGeom prst="leftBrac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E6361E-EE6A-4D87-8A66-204A51DE7713}"/>
              </a:ext>
            </a:extLst>
          </p:cNvPr>
          <p:cNvSpPr txBox="1"/>
          <p:nvPr/>
        </p:nvSpPr>
        <p:spPr>
          <a:xfrm>
            <a:off x="2374234" y="5716417"/>
            <a:ext cx="233184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Top 10 least risky predictor group;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In preferred business, 767 / 2986 show it as the top 1 or 2 reason.   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5C678DFA-FBB4-4E0E-8950-36725775A6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857" y="1121412"/>
            <a:ext cx="8599935" cy="4352544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471DDCD-AE60-4712-843B-0C421C127E10}"/>
              </a:ext>
            </a:extLst>
          </p:cNvPr>
          <p:cNvCxnSpPr>
            <a:cxnSpLocks/>
          </p:cNvCxnSpPr>
          <p:nvPr/>
        </p:nvCxnSpPr>
        <p:spPr>
          <a:xfrm>
            <a:off x="3508744" y="3429000"/>
            <a:ext cx="0" cy="1334386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54A98A-A86D-4CDF-83B0-430DC6C5B6CE}"/>
              </a:ext>
            </a:extLst>
          </p:cNvPr>
          <p:cNvSpPr txBox="1"/>
          <p:nvPr/>
        </p:nvSpPr>
        <p:spPr>
          <a:xfrm>
            <a:off x="3174822" y="3973331"/>
            <a:ext cx="593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$</a:t>
            </a:r>
            <a:r>
              <a:rPr lang="en-US" sz="1100" dirty="0"/>
              <a:t>250</a:t>
            </a:r>
          </a:p>
        </p:txBody>
      </p:sp>
    </p:spTree>
    <p:extLst>
      <p:ext uri="{BB962C8B-B14F-4D97-AF65-F5344CB8AC3E}">
        <p14:creationId xmlns:p14="http://schemas.microsoft.com/office/powerpoint/2010/main" val="4054658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6BEDA-8233-44FD-84E5-B35FB9B04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0184"/>
          </a:xfrm>
        </p:spPr>
        <p:txBody>
          <a:bodyPr>
            <a:normAutofit/>
          </a:bodyPr>
          <a:lstStyle/>
          <a:p>
            <a:r>
              <a:rPr lang="en-US" sz="3600" b="1" dirty="0"/>
              <a:t>Vehicle Value Category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10755E-FEF1-428F-BEE5-FAD23AC0B33B}"/>
              </a:ext>
            </a:extLst>
          </p:cNvPr>
          <p:cNvSpPr txBox="1"/>
          <p:nvPr/>
        </p:nvSpPr>
        <p:spPr>
          <a:xfrm>
            <a:off x="2511148" y="5799347"/>
            <a:ext cx="269831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Top 4 and 8 least risky predictor groups;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In sub-standard business,  1396 / 2986 show it as the top 1 or top 2 reason.   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59FDAB28-97D0-410A-810F-57A80EF742BA}"/>
              </a:ext>
            </a:extLst>
          </p:cNvPr>
          <p:cNvSpPr/>
          <p:nvPr/>
        </p:nvSpPr>
        <p:spPr>
          <a:xfrm rot="16200000">
            <a:off x="3769677" y="4840431"/>
            <a:ext cx="181253" cy="1496098"/>
          </a:xfrm>
          <a:prstGeom prst="leftBrac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70C1DE1-2966-43D4-9620-03B7827AFF30}"/>
              </a:ext>
            </a:extLst>
          </p:cNvPr>
          <p:cNvSpPr txBox="1"/>
          <p:nvPr/>
        </p:nvSpPr>
        <p:spPr>
          <a:xfrm>
            <a:off x="7863972" y="5799347"/>
            <a:ext cx="245854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Top 8 most risky predictor group;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In preferred business, 247 / 1493 show it as the top 1 or 2 reason. </a:t>
            </a: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5E638C3A-1757-467F-B788-9D1D831F5F87}"/>
              </a:ext>
            </a:extLst>
          </p:cNvPr>
          <p:cNvSpPr/>
          <p:nvPr/>
        </p:nvSpPr>
        <p:spPr>
          <a:xfrm rot="16200000">
            <a:off x="9003583" y="5292468"/>
            <a:ext cx="179328" cy="593949"/>
          </a:xfrm>
          <a:prstGeom prst="leftBrac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CE61291F-A7FA-43CD-B211-8CD0E1791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635" y="1145310"/>
            <a:ext cx="8752909" cy="435254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0A3923-DD6B-4B8B-9C6F-E78DFDC05935}"/>
              </a:ext>
            </a:extLst>
          </p:cNvPr>
          <p:cNvCxnSpPr>
            <a:cxnSpLocks/>
          </p:cNvCxnSpPr>
          <p:nvPr/>
        </p:nvCxnSpPr>
        <p:spPr>
          <a:xfrm flipH="1">
            <a:off x="3112253" y="3519377"/>
            <a:ext cx="1951" cy="127036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750B73D-2160-4FD4-B218-161782B09943}"/>
              </a:ext>
            </a:extLst>
          </p:cNvPr>
          <p:cNvSpPr txBox="1"/>
          <p:nvPr/>
        </p:nvSpPr>
        <p:spPr>
          <a:xfrm>
            <a:off x="2815279" y="4016057"/>
            <a:ext cx="593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$</a:t>
            </a:r>
            <a:r>
              <a:rPr lang="en-US" sz="1100" dirty="0"/>
              <a:t>390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8EFD638-0AD9-4408-8E72-33288F0206B2}"/>
              </a:ext>
            </a:extLst>
          </p:cNvPr>
          <p:cNvCxnSpPr>
            <a:cxnSpLocks/>
          </p:cNvCxnSpPr>
          <p:nvPr/>
        </p:nvCxnSpPr>
        <p:spPr>
          <a:xfrm>
            <a:off x="4600744" y="3519333"/>
            <a:ext cx="0" cy="773723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8C2D9A1-9D0B-4C9F-A41F-FA003BA3CC98}"/>
              </a:ext>
            </a:extLst>
          </p:cNvPr>
          <p:cNvSpPr txBox="1"/>
          <p:nvPr/>
        </p:nvSpPr>
        <p:spPr>
          <a:xfrm>
            <a:off x="8796272" y="2514323"/>
            <a:ext cx="593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$</a:t>
            </a:r>
            <a:r>
              <a:rPr lang="en-US" sz="1100" dirty="0"/>
              <a:t>570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8916BCC-945D-46DE-84A0-BA009438F6D8}"/>
              </a:ext>
            </a:extLst>
          </p:cNvPr>
          <p:cNvCxnSpPr>
            <a:cxnSpLocks/>
          </p:cNvCxnSpPr>
          <p:nvPr/>
        </p:nvCxnSpPr>
        <p:spPr>
          <a:xfrm>
            <a:off x="9093247" y="1786270"/>
            <a:ext cx="0" cy="1733107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B390A8F-BBC1-4C33-AB7F-4DB847BB79B7}"/>
              </a:ext>
            </a:extLst>
          </p:cNvPr>
          <p:cNvSpPr txBox="1"/>
          <p:nvPr/>
        </p:nvSpPr>
        <p:spPr>
          <a:xfrm>
            <a:off x="4282463" y="3767694"/>
            <a:ext cx="593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$</a:t>
            </a:r>
            <a:r>
              <a:rPr lang="en-US" sz="1100" dirty="0"/>
              <a:t>250</a:t>
            </a:r>
          </a:p>
        </p:txBody>
      </p:sp>
    </p:spTree>
    <p:extLst>
      <p:ext uri="{BB962C8B-B14F-4D97-AF65-F5344CB8AC3E}">
        <p14:creationId xmlns:p14="http://schemas.microsoft.com/office/powerpoint/2010/main" val="2917238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6BEDA-8233-44FD-84E5-B35FB9B04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0184"/>
          </a:xfrm>
        </p:spPr>
        <p:txBody>
          <a:bodyPr>
            <a:normAutofit/>
          </a:bodyPr>
          <a:lstStyle/>
          <a:p>
            <a:r>
              <a:rPr lang="en-US" sz="3600" b="1" dirty="0"/>
              <a:t>Vehicle Body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10755E-FEF1-428F-BEE5-FAD23AC0B33B}"/>
              </a:ext>
            </a:extLst>
          </p:cNvPr>
          <p:cNvSpPr txBox="1"/>
          <p:nvPr/>
        </p:nvSpPr>
        <p:spPr>
          <a:xfrm>
            <a:off x="2190307" y="5581623"/>
            <a:ext cx="7995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Top 3 (COUPE), 4 (TRUCK), 6 (Other -  motorized caravan, convertible, bus, and roadster), and 7 (HDTOP) most risky predictor groups;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In sub-standard business, 152 / 1492 show it as the top 1 or 2 reason.   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For these four vehicle body types, nearly half are predicted as sub-standard policies. Hence, do not recommend writing the uncommon vehicle body types due to a lot of uncertainty.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290324D6-F37D-4BCC-97CC-746674472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456" y="1145310"/>
            <a:ext cx="8705088" cy="435254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7673F9B-CE39-409E-A7D3-70C9B19775BA}"/>
              </a:ext>
            </a:extLst>
          </p:cNvPr>
          <p:cNvCxnSpPr>
            <a:cxnSpLocks/>
          </p:cNvCxnSpPr>
          <p:nvPr/>
        </p:nvCxnSpPr>
        <p:spPr>
          <a:xfrm>
            <a:off x="2720163" y="1788494"/>
            <a:ext cx="0" cy="2559577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4970E8F-4FEA-4FD7-87CF-FD8D85B7D4E3}"/>
              </a:ext>
            </a:extLst>
          </p:cNvPr>
          <p:cNvCxnSpPr>
            <a:cxnSpLocks/>
          </p:cNvCxnSpPr>
          <p:nvPr/>
        </p:nvCxnSpPr>
        <p:spPr>
          <a:xfrm>
            <a:off x="4245261" y="3068282"/>
            <a:ext cx="0" cy="1279789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7146795-5CCD-45F5-A643-5B238FF329D0}"/>
              </a:ext>
            </a:extLst>
          </p:cNvPr>
          <p:cNvCxnSpPr>
            <a:cxnSpLocks/>
          </p:cNvCxnSpPr>
          <p:nvPr/>
        </p:nvCxnSpPr>
        <p:spPr>
          <a:xfrm>
            <a:off x="5726730" y="2789105"/>
            <a:ext cx="0" cy="1558966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2E4EB07-59C6-4DCD-AD46-57914CB1E2E2}"/>
              </a:ext>
            </a:extLst>
          </p:cNvPr>
          <p:cNvCxnSpPr>
            <a:cxnSpLocks/>
          </p:cNvCxnSpPr>
          <p:nvPr/>
        </p:nvCxnSpPr>
        <p:spPr>
          <a:xfrm>
            <a:off x="8718023" y="1870034"/>
            <a:ext cx="0" cy="2478037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DE4C960-E499-45CA-B24D-4749AB9A55A9}"/>
              </a:ext>
            </a:extLst>
          </p:cNvPr>
          <p:cNvSpPr txBox="1"/>
          <p:nvPr/>
        </p:nvSpPr>
        <p:spPr>
          <a:xfrm>
            <a:off x="2423188" y="3044582"/>
            <a:ext cx="593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$</a:t>
            </a:r>
            <a:r>
              <a:rPr lang="en-US" sz="1100" dirty="0"/>
              <a:t>1200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15EF63-F09D-4854-81FC-7FD291F5822E}"/>
              </a:ext>
            </a:extLst>
          </p:cNvPr>
          <p:cNvSpPr txBox="1"/>
          <p:nvPr/>
        </p:nvSpPr>
        <p:spPr>
          <a:xfrm>
            <a:off x="3926472" y="3713298"/>
            <a:ext cx="593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$</a:t>
            </a:r>
            <a:r>
              <a:rPr lang="en-US" sz="1100" dirty="0"/>
              <a:t>610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1956B1-511A-451D-BC93-6F81823ACDD3}"/>
              </a:ext>
            </a:extLst>
          </p:cNvPr>
          <p:cNvSpPr txBox="1"/>
          <p:nvPr/>
        </p:nvSpPr>
        <p:spPr>
          <a:xfrm>
            <a:off x="5473386" y="3721344"/>
            <a:ext cx="593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$</a:t>
            </a:r>
            <a:r>
              <a:rPr lang="en-US" sz="1100" dirty="0"/>
              <a:t>720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1E7B50-D264-4667-A994-837A88C0666D}"/>
              </a:ext>
            </a:extLst>
          </p:cNvPr>
          <p:cNvSpPr txBox="1"/>
          <p:nvPr/>
        </p:nvSpPr>
        <p:spPr>
          <a:xfrm>
            <a:off x="8450501" y="3044581"/>
            <a:ext cx="593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$</a:t>
            </a:r>
            <a:r>
              <a:rPr lang="en-US" sz="1100" dirty="0"/>
              <a:t>1190</a:t>
            </a:r>
          </a:p>
        </p:txBody>
      </p:sp>
    </p:spTree>
    <p:extLst>
      <p:ext uri="{BB962C8B-B14F-4D97-AF65-F5344CB8AC3E}">
        <p14:creationId xmlns:p14="http://schemas.microsoft.com/office/powerpoint/2010/main" val="1058551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6BEDA-8233-44FD-84E5-B35FB9B04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0184"/>
          </a:xfrm>
        </p:spPr>
        <p:txBody>
          <a:bodyPr>
            <a:normAutofit/>
          </a:bodyPr>
          <a:lstStyle/>
          <a:p>
            <a:r>
              <a:rPr lang="en-US" sz="3600" b="1" dirty="0"/>
              <a:t>Driver’s Area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10755E-FEF1-428F-BEE5-FAD23AC0B33B}"/>
              </a:ext>
            </a:extLst>
          </p:cNvPr>
          <p:cNvSpPr txBox="1"/>
          <p:nvPr/>
        </p:nvSpPr>
        <p:spPr>
          <a:xfrm>
            <a:off x="5182937" y="5755160"/>
            <a:ext cx="2641283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Top 10 most risky predictor group;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In sub-standard business, 110 / 1492 show it as the top 1 or 2 reason, mostly as the top 2 reason.   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59FDAB28-97D0-410A-810F-57A80EF742BA}"/>
              </a:ext>
            </a:extLst>
          </p:cNvPr>
          <p:cNvSpPr/>
          <p:nvPr/>
        </p:nvSpPr>
        <p:spPr>
          <a:xfrm rot="16200000">
            <a:off x="6424449" y="5266151"/>
            <a:ext cx="158261" cy="602876"/>
          </a:xfrm>
          <a:prstGeom prst="leftBrac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C62600E7-0D4E-4467-8C3F-F39D6FD7F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981" y="1142093"/>
            <a:ext cx="8631474" cy="435254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F43AFD-0DF4-4E9E-B4A8-1DCB5030F5B2}"/>
              </a:ext>
            </a:extLst>
          </p:cNvPr>
          <p:cNvCxnSpPr>
            <a:cxnSpLocks/>
          </p:cNvCxnSpPr>
          <p:nvPr/>
        </p:nvCxnSpPr>
        <p:spPr>
          <a:xfrm>
            <a:off x="6503580" y="1774407"/>
            <a:ext cx="0" cy="2319128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A9451ED-4FC1-4ACB-8D86-ECE03CEB6492}"/>
              </a:ext>
            </a:extLst>
          </p:cNvPr>
          <p:cNvSpPr txBox="1"/>
          <p:nvPr/>
        </p:nvSpPr>
        <p:spPr>
          <a:xfrm>
            <a:off x="6206605" y="2795471"/>
            <a:ext cx="593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$</a:t>
            </a:r>
            <a:r>
              <a:rPr lang="en-US" sz="1100" dirty="0"/>
              <a:t>490</a:t>
            </a:r>
          </a:p>
        </p:txBody>
      </p:sp>
    </p:spTree>
    <p:extLst>
      <p:ext uri="{BB962C8B-B14F-4D97-AF65-F5344CB8AC3E}">
        <p14:creationId xmlns:p14="http://schemas.microsoft.com/office/powerpoint/2010/main" val="3926263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069E4AC2-C814-436A-9193-E9472EAB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877" y="361394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b="1" dirty="0"/>
              <a:t>Risk Group </a:t>
            </a:r>
            <a:r>
              <a:rPr lang="en-US" b="1" dirty="0"/>
              <a:t>Summary and </a:t>
            </a:r>
            <a:r>
              <a:rPr lang="en-US" sz="4400" b="1" dirty="0"/>
              <a:t>Marketing Campaign </a:t>
            </a:r>
            <a:endParaRPr lang="en-US" sz="4400" b="1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C1C3-C832-FA4C-9911-3E1C355083B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5C605EA-8980-40B5-A6F9-D9F69A3FC42A}"/>
              </a:ext>
            </a:extLst>
          </p:cNvPr>
          <p:cNvSpPr/>
          <p:nvPr/>
        </p:nvSpPr>
        <p:spPr>
          <a:xfrm>
            <a:off x="2204131" y="1695630"/>
            <a:ext cx="2144441" cy="235228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B050"/>
                </a:solidFill>
              </a:rPr>
              <a:t>Preferred Group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9AB3506-EC52-4E22-A8B2-A9FF9AE218C1}"/>
              </a:ext>
            </a:extLst>
          </p:cNvPr>
          <p:cNvSpPr/>
          <p:nvPr/>
        </p:nvSpPr>
        <p:spPr>
          <a:xfrm>
            <a:off x="2209800" y="2103230"/>
            <a:ext cx="2144441" cy="3770031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Excellent, good, and fair credit score;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Date of birth between 1970 – 1989;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Female;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Vehicle value lower than $15000;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Vehicle body type: HBACK, SEDAN, STNWG;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Areas other than D.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0051B2D-28E3-408A-AACC-46DFA1B66E4B}"/>
              </a:ext>
            </a:extLst>
          </p:cNvPr>
          <p:cNvSpPr/>
          <p:nvPr/>
        </p:nvSpPr>
        <p:spPr>
          <a:xfrm>
            <a:off x="5023779" y="1695630"/>
            <a:ext cx="2144441" cy="23522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Sub-standard Group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30C612E-A2A6-49DA-8821-061960EBC5AA}"/>
              </a:ext>
            </a:extLst>
          </p:cNvPr>
          <p:cNvSpPr/>
          <p:nvPr/>
        </p:nvSpPr>
        <p:spPr>
          <a:xfrm>
            <a:off x="5023778" y="2089274"/>
            <a:ext cx="2144441" cy="378398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Very bad credit score;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Vehicle is in the youngest age group;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Date of birth before 1950 or after 1990;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Vehicle value higher than $25000;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Vehicle body type: COUPE, HDTOP, TRUCH, etc.;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Area D.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68F9238-F468-4034-893B-2F18301BBCFD}"/>
              </a:ext>
            </a:extLst>
          </p:cNvPr>
          <p:cNvSpPr/>
          <p:nvPr/>
        </p:nvSpPr>
        <p:spPr>
          <a:xfrm>
            <a:off x="7748267" y="1690016"/>
            <a:ext cx="2233933" cy="23522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Marketing Campaign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DE505B9-B849-4D9A-B0AA-7461AA8089E9}"/>
              </a:ext>
            </a:extLst>
          </p:cNvPr>
          <p:cNvSpPr/>
          <p:nvPr/>
        </p:nvSpPr>
        <p:spPr>
          <a:xfrm>
            <a:off x="7837759" y="2092146"/>
            <a:ext cx="2144441" cy="3781115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Educational opportunities;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Driving trackers; 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Advertising low premium;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Loyalty discount reward.</a:t>
            </a:r>
          </a:p>
          <a:p>
            <a:pPr marL="342900" indent="-342900">
              <a:buAutoNum type="arabicPeriod"/>
            </a:pPr>
            <a:endParaRPr lang="en-US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04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6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9DCC7-83EB-46E6-B0E4-A2CFA8D42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Model Technique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04DDB-CC5A-4B9F-B7A7-14422F046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689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Model structure</a:t>
            </a:r>
          </a:p>
          <a:p>
            <a:pPr marL="742950" lvl="1" indent="-285750">
              <a:spcBef>
                <a:spcPts val="600"/>
              </a:spcBef>
            </a:pPr>
            <a:r>
              <a:rPr lang="en-US" sz="1400" dirty="0"/>
              <a:t>Frequency sub-model: Gradient Boosting Machine (GBM) with Poisson likelihood as loss function</a:t>
            </a:r>
          </a:p>
          <a:p>
            <a:pPr marL="742950" lvl="1" indent="-285750">
              <a:spcBef>
                <a:spcPts val="600"/>
              </a:spcBef>
            </a:pPr>
            <a:r>
              <a:rPr lang="en-US" sz="1400" dirty="0"/>
              <a:t>Severity sub-model: Gradient Boosting Machine (GBM) with Poisson likelihood as loss function</a:t>
            </a:r>
          </a:p>
          <a:p>
            <a:pPr marL="742950" lvl="1" indent="-285750"/>
            <a:endParaRPr lang="en-US" sz="1800" dirty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tx1"/>
                </a:solidFill>
                <a:cs typeface="Calibri" panose="020F0502020204030204" pitchFamily="34" charset="0"/>
              </a:rPr>
              <a:t>Tree-based Models</a:t>
            </a:r>
          </a:p>
          <a:p>
            <a:pPr lvl="1">
              <a:spcBef>
                <a:spcPts val="600"/>
              </a:spcBef>
            </a:pPr>
            <a:r>
              <a:rPr lang="en-US" sz="1400" dirty="0">
                <a:cs typeface="Calibri" panose="020F0502020204030204" pitchFamily="34" charset="0"/>
              </a:rPr>
              <a:t>Decision Tree </a:t>
            </a:r>
          </a:p>
          <a:p>
            <a:pPr lvl="1">
              <a:spcBef>
                <a:spcPts val="600"/>
              </a:spcBef>
            </a:pPr>
            <a:r>
              <a:rPr lang="en-US" sz="1400" dirty="0">
                <a:cs typeface="Calibri" panose="020F0502020204030204" pitchFamily="34" charset="0"/>
              </a:rPr>
              <a:t>Ensemble Tree </a:t>
            </a:r>
          </a:p>
          <a:p>
            <a:pPr marL="914400" lvl="2" indent="0">
              <a:spcBef>
                <a:spcPts val="600"/>
              </a:spcBef>
              <a:buClr>
                <a:srgbClr val="C00000"/>
              </a:buClr>
              <a:buNone/>
            </a:pPr>
            <a:r>
              <a:rPr lang="en-US" sz="1400" dirty="0">
                <a:cs typeface="Calibri" panose="020F0502020204030204" pitchFamily="34" charset="0"/>
              </a:rPr>
              <a:t>– </a:t>
            </a:r>
            <a:r>
              <a:rPr lang="en-US" sz="1400" dirty="0">
                <a:solidFill>
                  <a:schemeClr val="tx1"/>
                </a:solidFill>
                <a:cs typeface="Calibri" panose="020F0502020204030204" pitchFamily="34" charset="0"/>
              </a:rPr>
              <a:t>Random Forest </a:t>
            </a:r>
          </a:p>
          <a:p>
            <a:pPr marL="914400" lvl="2" indent="0">
              <a:spcBef>
                <a:spcPts val="600"/>
              </a:spcBef>
              <a:buClr>
                <a:srgbClr val="C00000"/>
              </a:buClr>
              <a:buNone/>
            </a:pPr>
            <a:r>
              <a:rPr lang="en-US" sz="1400" dirty="0">
                <a:cs typeface="Calibri" panose="020F0502020204030204" pitchFamily="34" charset="0"/>
              </a:rPr>
              <a:t>– </a:t>
            </a:r>
            <a:r>
              <a:rPr lang="en-US" sz="1400" dirty="0">
                <a:solidFill>
                  <a:schemeClr val="tx1"/>
                </a:solidFill>
                <a:cs typeface="Calibri" panose="020F0502020204030204" pitchFamily="34" charset="0"/>
              </a:rPr>
              <a:t>Gradient Boosting Machine (GBM)</a:t>
            </a:r>
            <a:endParaRPr lang="en-US" sz="1400" dirty="0"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039CA4-41AF-4FDF-B1AF-1188CD316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820" y="4184845"/>
            <a:ext cx="1055711" cy="1052512"/>
          </a:xfrm>
          <a:prstGeom prst="rect">
            <a:avLst/>
          </a:prstGeom>
        </p:spPr>
      </p:pic>
      <p:pic>
        <p:nvPicPr>
          <p:cNvPr id="5" name="Picture 4" descr="ssss&#10;Diagram&#10;&#10;Description automatically generated">
            <a:extLst>
              <a:ext uri="{FF2B5EF4-FFF2-40B4-BE49-F238E27FC236}">
                <a16:creationId xmlns:a16="http://schemas.microsoft.com/office/drawing/2014/main" id="{7CF96010-8239-4A88-95B1-F50D7CB201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349" y="2634749"/>
            <a:ext cx="5598042" cy="31001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FD2752-E220-4B4D-80D5-F60AC0E2E2AB}"/>
              </a:ext>
            </a:extLst>
          </p:cNvPr>
          <p:cNvSpPr txBox="1"/>
          <p:nvPr/>
        </p:nvSpPr>
        <p:spPr>
          <a:xfrm>
            <a:off x="6347879" y="5784347"/>
            <a:ext cx="3906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Predict whether you’d survive the sinking of Titanic</a:t>
            </a:r>
          </a:p>
        </p:txBody>
      </p:sp>
    </p:spTree>
    <p:extLst>
      <p:ext uri="{BB962C8B-B14F-4D97-AF65-F5344CB8AC3E}">
        <p14:creationId xmlns:p14="http://schemas.microsoft.com/office/powerpoint/2010/main" val="27678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uiExpan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069E4AC2-C814-436A-9193-E9472EAB1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Data Exploration</a:t>
            </a:r>
            <a:endParaRPr lang="en-US" sz="3600" b="1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C1C3-C832-FA4C-9911-3E1C355083B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938B37-ADEE-429C-A69D-8E98D7151855}"/>
              </a:ext>
            </a:extLst>
          </p:cNvPr>
          <p:cNvSpPr txBox="1"/>
          <p:nvPr/>
        </p:nvSpPr>
        <p:spPr>
          <a:xfrm>
            <a:off x="838200" y="1674674"/>
            <a:ext cx="10411047" cy="2939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Target variable analysis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Check the adequacy of using Poisson and  Gamma distributions 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Cap the heavy tailed claim amount target variable</a:t>
            </a:r>
          </a:p>
          <a:p>
            <a:pPr lvl="1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Univariate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analysis on predictors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Variable profiling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Stability check</a:t>
            </a:r>
          </a:p>
          <a:p>
            <a:pPr lvl="1"/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Split data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Random split 2017 samples into training and holdout data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A306A7F6-C4BE-4B2D-99B2-9B0A18CDF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551" y="777681"/>
            <a:ext cx="4639809" cy="530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27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069E4AC2-C814-436A-9193-E9472EAB1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Data </a:t>
            </a:r>
            <a:r>
              <a:rPr lang="en-US" sz="3600" b="1"/>
              <a:t>Exploration (C</a:t>
            </a:r>
            <a:r>
              <a:rPr lang="en-US" altLang="zh-CN" sz="3600" b="1"/>
              <a:t>ont’d)</a:t>
            </a:r>
            <a:endParaRPr lang="en-US" sz="3600" b="1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C1C3-C832-FA4C-9911-3E1C355083BA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938B37-ADEE-429C-A69D-8E98D7151855}"/>
              </a:ext>
            </a:extLst>
          </p:cNvPr>
          <p:cNvSpPr txBox="1"/>
          <p:nvPr/>
        </p:nvSpPr>
        <p:spPr>
          <a:xfrm>
            <a:off x="838200" y="1674674"/>
            <a:ext cx="1041104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Variable reduction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Remove predictors that are purely noise or weak signals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Reduce collinearity among predictors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8CDDE-94DE-44AC-B7F9-6351AD896B3A}"/>
              </a:ext>
            </a:extLst>
          </p:cNvPr>
          <p:cNvSpPr txBox="1"/>
          <p:nvPr/>
        </p:nvSpPr>
        <p:spPr>
          <a:xfrm>
            <a:off x="838200" y="2714203"/>
            <a:ext cx="1692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analysis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F04868-AA39-4801-8F69-DBD2CC7C7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932" y="3165899"/>
            <a:ext cx="4318454" cy="2267363"/>
          </a:xfrm>
          <a:prstGeom prst="rect">
            <a:avLst/>
          </a:prstGeom>
        </p:spPr>
      </p:pic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5E255882-098C-438D-927A-3BCAAC3F1085}"/>
              </a:ext>
            </a:extLst>
          </p:cNvPr>
          <p:cNvSpPr/>
          <p:nvPr/>
        </p:nvSpPr>
        <p:spPr>
          <a:xfrm>
            <a:off x="956932" y="3306433"/>
            <a:ext cx="336698" cy="279051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6BAA309-D6B3-4701-955C-6DC6431A3F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23" y="2898693"/>
            <a:ext cx="5279076" cy="3959307"/>
          </a:xfrm>
          <a:prstGeom prst="rect">
            <a:avLst/>
          </a:prstGeom>
        </p:spPr>
      </p:pic>
      <p:pic>
        <p:nvPicPr>
          <p:cNvPr id="29" name="Picture 28" descr="Chart, histogram&#10;&#10;Description automatically generated">
            <a:extLst>
              <a:ext uri="{FF2B5EF4-FFF2-40B4-BE49-F238E27FC236}">
                <a16:creationId xmlns:a16="http://schemas.microsoft.com/office/drawing/2014/main" id="{1BF143D0-18F7-4E59-AC39-BDDD79D12A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580" y="706861"/>
            <a:ext cx="6119048" cy="203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59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069E4AC2-C814-436A-9193-E9472EAB1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Model Selection</a:t>
            </a:r>
            <a:endParaRPr lang="en-US" sz="3600" b="1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C1C3-C832-FA4C-9911-3E1C355083BA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938B37-ADEE-429C-A69D-8E98D7151855}"/>
              </a:ext>
            </a:extLst>
          </p:cNvPr>
          <p:cNvSpPr txBox="1"/>
          <p:nvPr/>
        </p:nvSpPr>
        <p:spPr>
          <a:xfrm>
            <a:off x="838200" y="1674674"/>
            <a:ext cx="1041104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Hyper-parameter tuning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Focused on tuning tree specific hyper-parameters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Totally went through two rounds. 1</a:t>
            </a:r>
            <a:r>
              <a:rPr lang="en-US" sz="1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round on learn rate and learn rate annealing; 2</a:t>
            </a:r>
            <a:r>
              <a:rPr lang="en-US" sz="1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round on max depth, min rows, and minimum split improvement.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AD0193DA-F022-4B7D-A429-9DBBDE597F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987" y="2901133"/>
            <a:ext cx="9168820" cy="382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71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069E4AC2-C814-436A-9193-E9472EAB1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Model Selection (Cont’d)</a:t>
            </a:r>
            <a:endParaRPr lang="en-US" sz="3600" b="1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C1C3-C832-FA4C-9911-3E1C355083BA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938B37-ADEE-429C-A69D-8E98D7151855}"/>
              </a:ext>
            </a:extLst>
          </p:cNvPr>
          <p:cNvSpPr txBox="1"/>
          <p:nvPr/>
        </p:nvSpPr>
        <p:spPr>
          <a:xfrm>
            <a:off x="838200" y="1674674"/>
            <a:ext cx="104110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Final models evaluation: performance on holdout sample (25% randomly selected 2017 samples)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4B7DD5AD-683D-42A6-A9C4-26B4C2ABAE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05" y="2044006"/>
            <a:ext cx="4813994" cy="4813994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 with medium confidence">
            <a:extLst>
              <a:ext uri="{FF2B5EF4-FFF2-40B4-BE49-F238E27FC236}">
                <a16:creationId xmlns:a16="http://schemas.microsoft.com/office/drawing/2014/main" id="{721C9FD7-B3E3-48FA-9417-C198A6E9DF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101" y="2044006"/>
            <a:ext cx="4813994" cy="481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43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069E4AC2-C814-436A-9193-E9472EAB1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+mj-lt"/>
              </a:rPr>
              <a:t>Modeling Procedure O</a:t>
            </a:r>
            <a:r>
              <a:rPr lang="en-US" altLang="zh-CN" sz="3600" b="1" dirty="0">
                <a:latin typeface="+mj-lt"/>
              </a:rPr>
              <a:t>verview</a:t>
            </a:r>
            <a:endParaRPr lang="en-US" sz="3600" b="1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C1C3-C832-FA4C-9911-3E1C355083B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5" name="Chevron 12">
            <a:extLst>
              <a:ext uri="{FF2B5EF4-FFF2-40B4-BE49-F238E27FC236}">
                <a16:creationId xmlns:a16="http://schemas.microsoft.com/office/drawing/2014/main" id="{C6B15127-6DAA-4B30-856A-EB2F8BBC25F5}"/>
              </a:ext>
            </a:extLst>
          </p:cNvPr>
          <p:cNvSpPr/>
          <p:nvPr/>
        </p:nvSpPr>
        <p:spPr>
          <a:xfrm>
            <a:off x="714208" y="1722163"/>
            <a:ext cx="2099427" cy="48768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Design</a:t>
            </a:r>
          </a:p>
        </p:txBody>
      </p:sp>
      <p:sp>
        <p:nvSpPr>
          <p:cNvPr id="16" name="Chevron 13">
            <a:extLst>
              <a:ext uri="{FF2B5EF4-FFF2-40B4-BE49-F238E27FC236}">
                <a16:creationId xmlns:a16="http://schemas.microsoft.com/office/drawing/2014/main" id="{2716A8A3-80C5-4DDF-81FB-DD089E36DF6D}"/>
              </a:ext>
            </a:extLst>
          </p:cNvPr>
          <p:cNvSpPr/>
          <p:nvPr/>
        </p:nvSpPr>
        <p:spPr>
          <a:xfrm>
            <a:off x="2813635" y="1722163"/>
            <a:ext cx="2220842" cy="48768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Collection</a:t>
            </a:r>
          </a:p>
        </p:txBody>
      </p:sp>
      <p:sp>
        <p:nvSpPr>
          <p:cNvPr id="17" name="Chevron 15">
            <a:extLst>
              <a:ext uri="{FF2B5EF4-FFF2-40B4-BE49-F238E27FC236}">
                <a16:creationId xmlns:a16="http://schemas.microsoft.com/office/drawing/2014/main" id="{C89AD9A7-C755-4AF7-BDC9-12F6669D0BF4}"/>
              </a:ext>
            </a:extLst>
          </p:cNvPr>
          <p:cNvSpPr/>
          <p:nvPr/>
        </p:nvSpPr>
        <p:spPr>
          <a:xfrm>
            <a:off x="7263065" y="1708990"/>
            <a:ext cx="2098573" cy="48768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Selection</a:t>
            </a:r>
          </a:p>
        </p:txBody>
      </p:sp>
      <p:sp>
        <p:nvSpPr>
          <p:cNvPr id="18" name="Chevron 15">
            <a:extLst>
              <a:ext uri="{FF2B5EF4-FFF2-40B4-BE49-F238E27FC236}">
                <a16:creationId xmlns:a16="http://schemas.microsoft.com/office/drawing/2014/main" id="{24FB11A1-9AE8-42E6-AD73-774C11BF4D06}"/>
              </a:ext>
            </a:extLst>
          </p:cNvPr>
          <p:cNvSpPr/>
          <p:nvPr/>
        </p:nvSpPr>
        <p:spPr>
          <a:xfrm>
            <a:off x="9361639" y="1703224"/>
            <a:ext cx="2211965" cy="48768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3343CA-989C-4754-B987-42C7D78D35F2}"/>
              </a:ext>
            </a:extLst>
          </p:cNvPr>
          <p:cNvSpPr/>
          <p:nvPr/>
        </p:nvSpPr>
        <p:spPr>
          <a:xfrm>
            <a:off x="798220" y="2524873"/>
            <a:ext cx="1897588" cy="3144847"/>
          </a:xfrm>
          <a:prstGeom prst="rect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Recap business problem</a:t>
            </a:r>
          </a:p>
          <a:p>
            <a:endParaRPr 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Decide model structure</a:t>
            </a:r>
          </a:p>
          <a:p>
            <a:endParaRPr 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8860EE-3DDB-4461-AB8D-B15A27DF2D8B}"/>
              </a:ext>
            </a:extLst>
          </p:cNvPr>
          <p:cNvSpPr/>
          <p:nvPr/>
        </p:nvSpPr>
        <p:spPr>
          <a:xfrm>
            <a:off x="2979568" y="2521151"/>
            <a:ext cx="1897588" cy="3139239"/>
          </a:xfrm>
          <a:prstGeom prst="rect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Minor change to the collected data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F0DFF96-B566-4D26-A4AD-30B9C5FF7528}"/>
              </a:ext>
            </a:extLst>
          </p:cNvPr>
          <p:cNvSpPr/>
          <p:nvPr/>
        </p:nvSpPr>
        <p:spPr>
          <a:xfrm>
            <a:off x="7314844" y="2524875"/>
            <a:ext cx="1897588" cy="3144846"/>
          </a:xfrm>
          <a:prstGeom prst="rect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Hyper-parameter tuning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 model evaluation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8559B2-D579-4640-99EC-B8D9B46899F0}"/>
              </a:ext>
            </a:extLst>
          </p:cNvPr>
          <p:cNvSpPr/>
          <p:nvPr/>
        </p:nvSpPr>
        <p:spPr>
          <a:xfrm>
            <a:off x="9496192" y="2515544"/>
            <a:ext cx="1942860" cy="3144846"/>
          </a:xfrm>
          <a:prstGeom prst="rect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risk groups</a:t>
            </a:r>
          </a:p>
          <a:p>
            <a:pPr marL="243834" indent="-243834">
              <a:buFont typeface="Wingdings" panose="05000000000000000000" pitchFamily="2" charset="2"/>
              <a:buChar char="q"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Revival business insight</a:t>
            </a:r>
            <a:endParaRPr lang="en-US" sz="1467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Chevron 13">
            <a:extLst>
              <a:ext uri="{FF2B5EF4-FFF2-40B4-BE49-F238E27FC236}">
                <a16:creationId xmlns:a16="http://schemas.microsoft.com/office/drawing/2014/main" id="{A01A8963-4267-4DD3-B233-AB2BA3C6F311}"/>
              </a:ext>
            </a:extLst>
          </p:cNvPr>
          <p:cNvSpPr/>
          <p:nvPr/>
        </p:nvSpPr>
        <p:spPr>
          <a:xfrm>
            <a:off x="5034477" y="1722163"/>
            <a:ext cx="2228589" cy="48768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Exploration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F6F9E5-F1F5-4D6F-A3A4-887D4E55562D}"/>
              </a:ext>
            </a:extLst>
          </p:cNvPr>
          <p:cNvSpPr/>
          <p:nvPr/>
        </p:nvSpPr>
        <p:spPr>
          <a:xfrm>
            <a:off x="5147206" y="2527680"/>
            <a:ext cx="1897588" cy="3148566"/>
          </a:xfrm>
          <a:prstGeom prst="rect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Pre-analysis on data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Split data</a:t>
            </a:r>
          </a:p>
          <a:p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Conduct variable reduction</a:t>
            </a:r>
          </a:p>
        </p:txBody>
      </p:sp>
    </p:spTree>
    <p:extLst>
      <p:ext uri="{BB962C8B-B14F-4D97-AF65-F5344CB8AC3E}">
        <p14:creationId xmlns:p14="http://schemas.microsoft.com/office/powerpoint/2010/main" val="51796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7" grpId="0" animBg="1"/>
      <p:bldP spid="2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hape, arrow&#10;&#10;Description automatically generated">
            <a:extLst>
              <a:ext uri="{FF2B5EF4-FFF2-40B4-BE49-F238E27FC236}">
                <a16:creationId xmlns:a16="http://schemas.microsoft.com/office/drawing/2014/main" id="{B288EBF1-D52B-452F-B7F3-9A532E7E7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622" y="643466"/>
            <a:ext cx="4860755" cy="557106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16BC1C3-C832-FA4C-9911-3E1C355083BA}" type="slidenum">
              <a:rPr lang="en-US" smtClean="0"/>
              <a:pPr defTabSz="914400">
                <a:spcAft>
                  <a:spcPts val="600"/>
                </a:spcAft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069E4AC2-C814-436A-9193-E9472EAB1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+mj-lt"/>
              </a:rPr>
              <a:t>Suppleme</a:t>
            </a:r>
            <a:r>
              <a:rPr lang="en-US" sz="3600" b="1" dirty="0"/>
              <a:t>ntal Material </a:t>
            </a:r>
            <a:endParaRPr lang="en-US" sz="3600" b="1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C1C3-C832-FA4C-9911-3E1C355083BA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3E8AFBC-215A-41EF-AF6A-32FE9FFCA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82245"/>
              </p:ext>
            </p:extLst>
          </p:nvPr>
        </p:nvGraphicFramePr>
        <p:xfrm>
          <a:off x="838200" y="1690688"/>
          <a:ext cx="5418666" cy="502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93752357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45980413"/>
                    </a:ext>
                  </a:extLst>
                </a:gridCol>
              </a:tblGrid>
              <a:tr h="1005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Stability charts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4663273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Frequency and severity sub-models predict vs actual plots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4026272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Predict vs actual plots on combined prediction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3272999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Partial dependence plots on combined model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0247141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Model spec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511791"/>
                  </a:ext>
                </a:extLst>
              </a:tr>
            </a:tbl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4447721-11DC-4AE0-857A-A7A36257CE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66282"/>
              </p:ext>
            </p:extLst>
          </p:nvPr>
        </p:nvGraphicFramePr>
        <p:xfrm>
          <a:off x="3547533" y="189865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showAsIcon="1" r:id="rId3" imgW="914400" imgH="771525" progId="Acrobat.Document.DC">
                  <p:embed/>
                </p:oleObj>
              </mc:Choice>
              <mc:Fallback>
                <p:oleObj name="Acrobat Document" showAsIcon="1" r:id="rId3" imgW="914400" imgH="771525" progId="Acrobat.Document.DC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34447721-11DC-4AE0-857A-A7A36257CE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47533" y="189865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51C7862-F4D6-46AC-9EE5-57DF94A78A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223935"/>
              </p:ext>
            </p:extLst>
          </p:nvPr>
        </p:nvGraphicFramePr>
        <p:xfrm>
          <a:off x="3547533" y="2878137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showAsIcon="1" r:id="rId5" imgW="914400" imgH="771525" progId="Acrobat.Document.DC">
                  <p:embed/>
                </p:oleObj>
              </mc:Choice>
              <mc:Fallback>
                <p:oleObj name="Acrobat Document" showAsIcon="1" r:id="rId5" imgW="914400" imgH="771525" progId="Acrobat.Document.DC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851C7862-F4D6-46AC-9EE5-57DF94A78A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47533" y="2878137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B43BABA0-B953-4ED8-82AE-E81C725AA3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2816538"/>
              </p:ext>
            </p:extLst>
          </p:nvPr>
        </p:nvGraphicFramePr>
        <p:xfrm>
          <a:off x="4724400" y="288009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showAsIcon="1" r:id="rId7" imgW="914400" imgH="771525" progId="Acrobat.Document.DC">
                  <p:embed/>
                </p:oleObj>
              </mc:Choice>
              <mc:Fallback>
                <p:oleObj name="Acrobat Document" showAsIcon="1" r:id="rId7" imgW="914400" imgH="771525" progId="Acrobat.Document.DC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B43BABA0-B953-4ED8-82AE-E81C725AA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24400" y="288009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A2E3611A-3057-459F-B887-0D9A0E4B40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2465138"/>
              </p:ext>
            </p:extLst>
          </p:nvPr>
        </p:nvGraphicFramePr>
        <p:xfrm>
          <a:off x="5901267" y="2866231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showAsIcon="1" r:id="rId9" imgW="914400" imgH="771525" progId="Acrobat.Document.DC">
                  <p:embed/>
                </p:oleObj>
              </mc:Choice>
              <mc:Fallback>
                <p:oleObj name="Acrobat Document" showAsIcon="1" r:id="rId9" imgW="914400" imgH="771525" progId="Acrobat.Document.DC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A2E3611A-3057-459F-B887-0D9A0E4B40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01267" y="2866231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0169E3D6-91B0-4ACD-8596-9BE4E5A03E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171146"/>
              </p:ext>
            </p:extLst>
          </p:nvPr>
        </p:nvGraphicFramePr>
        <p:xfrm>
          <a:off x="3542323" y="3909216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showAsIcon="1" r:id="rId11" imgW="914400" imgH="771525" progId="Acrobat.Document.DC">
                  <p:embed/>
                </p:oleObj>
              </mc:Choice>
              <mc:Fallback>
                <p:oleObj name="Acrobat Document" showAsIcon="1" r:id="rId11" imgW="914400" imgH="771525" progId="Acrobat.Document.DC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0169E3D6-91B0-4ACD-8596-9BE4E5A03E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42323" y="3909216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3ABD56B5-6D66-4173-93CD-FD535A94FE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553930"/>
              </p:ext>
            </p:extLst>
          </p:nvPr>
        </p:nvGraphicFramePr>
        <p:xfrm>
          <a:off x="7078134" y="286623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showAsIcon="1" r:id="rId13" imgW="914400" imgH="771525" progId="Acrobat.Document.DC">
                  <p:embed/>
                </p:oleObj>
              </mc:Choice>
              <mc:Fallback>
                <p:oleObj name="Acrobat Document" showAsIcon="1" r:id="rId13" imgW="914400" imgH="771525" progId="Acrobat.Document.DC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3ABD56B5-6D66-4173-93CD-FD535A94FE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078134" y="286623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A572D6B0-31F4-4861-A07A-3FBA12EAAF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084748"/>
              </p:ext>
            </p:extLst>
          </p:nvPr>
        </p:nvGraphicFramePr>
        <p:xfrm>
          <a:off x="4719190" y="390921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showAsIcon="1" r:id="rId15" imgW="914400" imgH="771525" progId="Acrobat.Document.DC">
                  <p:embed/>
                </p:oleObj>
              </mc:Choice>
              <mc:Fallback>
                <p:oleObj name="Acrobat Document" showAsIcon="1" r:id="rId15" imgW="914400" imgH="771525" progId="Acrobat.Document.DC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A572D6B0-31F4-4861-A07A-3FBA12EAAF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719190" y="3909215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3A717252-BEA0-4972-A256-045E3D4157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965012"/>
              </p:ext>
            </p:extLst>
          </p:nvPr>
        </p:nvGraphicFramePr>
        <p:xfrm>
          <a:off x="3541713" y="4799013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showAsIcon="1" r:id="rId17" imgW="914400" imgH="771525" progId="Acrobat.Document.DC">
                  <p:embed/>
                </p:oleObj>
              </mc:Choice>
              <mc:Fallback>
                <p:oleObj name="Acrobat Document" showAsIcon="1" r:id="rId17" imgW="914400" imgH="771525" progId="Acrobat.Document.DC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3A717252-BEA0-4972-A256-045E3D4157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541713" y="4799013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9CA2FC20-068F-4206-A354-C22EFC06B8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747783"/>
              </p:ext>
            </p:extLst>
          </p:nvPr>
        </p:nvGraphicFramePr>
        <p:xfrm>
          <a:off x="3542323" y="575945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19" imgW="914400" imgH="771525" progId="Excel.Sheet.12">
                  <p:embed/>
                </p:oleObj>
              </mc:Choice>
              <mc:Fallback>
                <p:oleObj name="Worksheet" showAsIcon="1" r:id="rId19" imgW="914400" imgH="771525" progId="Excel.Sheet.12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9CA2FC20-068F-4206-A354-C22EFC06B8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542323" y="575945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576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069E4AC2-C814-436A-9193-E9472EAB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877" y="361394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b="1" dirty="0"/>
              <a:t>Risk Group </a:t>
            </a:r>
            <a:r>
              <a:rPr lang="en-US" b="1" dirty="0"/>
              <a:t>Summary and </a:t>
            </a:r>
            <a:r>
              <a:rPr lang="en-US" sz="4400" b="1" dirty="0"/>
              <a:t>Marketing Campaign </a:t>
            </a:r>
            <a:endParaRPr lang="en-US" sz="4400" b="1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C1C3-C832-FA4C-9911-3E1C355083BA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5C605EA-8980-40B5-A6F9-D9F69A3FC42A}"/>
              </a:ext>
            </a:extLst>
          </p:cNvPr>
          <p:cNvSpPr/>
          <p:nvPr/>
        </p:nvSpPr>
        <p:spPr>
          <a:xfrm>
            <a:off x="948877" y="1685685"/>
            <a:ext cx="2144441" cy="235228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B050"/>
                </a:solidFill>
              </a:rPr>
              <a:t>Preferred Group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9AB3506-EC52-4E22-A8B2-A9FF9AE218C1}"/>
              </a:ext>
            </a:extLst>
          </p:cNvPr>
          <p:cNvSpPr/>
          <p:nvPr/>
        </p:nvSpPr>
        <p:spPr>
          <a:xfrm>
            <a:off x="948878" y="2204223"/>
            <a:ext cx="2144441" cy="3629601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Excellent, good, and fair credit score;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Date of birth between 1970 – 1989;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Female;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Vehicle value lower than $15000;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Vehicle body type: HBACK, SEDAN, STNWG;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Areas other than C.</a:t>
            </a:r>
          </a:p>
          <a:p>
            <a:pPr marL="342900" indent="-342900">
              <a:buAutoNum type="arabicPeriod"/>
            </a:pPr>
            <a:endParaRPr lang="en-US" sz="1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0051B2D-28E3-408A-AACC-46DFA1B66E4B}"/>
              </a:ext>
            </a:extLst>
          </p:cNvPr>
          <p:cNvSpPr/>
          <p:nvPr/>
        </p:nvSpPr>
        <p:spPr>
          <a:xfrm>
            <a:off x="3691230" y="1685685"/>
            <a:ext cx="2144441" cy="23522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Sub-standard Group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30C612E-A2A6-49DA-8821-061960EBC5AA}"/>
              </a:ext>
            </a:extLst>
          </p:cNvPr>
          <p:cNvSpPr/>
          <p:nvPr/>
        </p:nvSpPr>
        <p:spPr>
          <a:xfrm>
            <a:off x="3691229" y="2198426"/>
            <a:ext cx="2144441" cy="36206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Very bad credit score;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Vehicle is in the youngest age group;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Date of birth before 1950 or after 1990;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Vehicle value higher than $25000;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Vehicle body type: COUPE, HDTOP, TRUCH, etc.;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Area C.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68F9238-F468-4034-893B-2F18301BBCFD}"/>
              </a:ext>
            </a:extLst>
          </p:cNvPr>
          <p:cNvSpPr/>
          <p:nvPr/>
        </p:nvSpPr>
        <p:spPr>
          <a:xfrm>
            <a:off x="6433584" y="1699971"/>
            <a:ext cx="4720046" cy="220942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Marketing Campaign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DE505B9-B849-4D9A-B0AA-7461AA8089E9}"/>
              </a:ext>
            </a:extLst>
          </p:cNvPr>
          <p:cNvSpPr/>
          <p:nvPr/>
        </p:nvSpPr>
        <p:spPr>
          <a:xfrm>
            <a:off x="6523076" y="2222498"/>
            <a:ext cx="4720046" cy="3611325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Supplying educational opportunities for the customers in the sub-standard group; with the focus on young and old drivers; Giving gifts if they complete the program.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Providing Driving trackers to customers. Driving assessment and comments to help drivers to aware and improve their driving behaviors.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Advertising low premium charge to attract new customers (specially to give low premium to preferred group); Cooperating with underwriters on carrying out the detailed promotion based on the predicted loss.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Providing loyalty discount reward for customers in preferred group when they renew their policies.</a:t>
            </a:r>
          </a:p>
          <a:p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55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745" y="358256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Model Design</a:t>
            </a:r>
          </a:p>
        </p:txBody>
      </p:sp>
      <p:sp>
        <p:nvSpPr>
          <p:cNvPr id="22" name="Right Arrow 13">
            <a:extLst>
              <a:ext uri="{FF2B5EF4-FFF2-40B4-BE49-F238E27FC236}">
                <a16:creationId xmlns:a16="http://schemas.microsoft.com/office/drawing/2014/main" id="{89D4EA8A-38A0-4202-AAC7-E419435412F8}"/>
              </a:ext>
            </a:extLst>
          </p:cNvPr>
          <p:cNvSpPr/>
          <p:nvPr/>
        </p:nvSpPr>
        <p:spPr>
          <a:xfrm>
            <a:off x="681141" y="1832154"/>
            <a:ext cx="10888809" cy="70906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  Experience period			  			      Exposure period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895CA4-ED36-43EC-B4B6-92005280817D}"/>
              </a:ext>
            </a:extLst>
          </p:cNvPr>
          <p:cNvCxnSpPr>
            <a:cxnSpLocks/>
          </p:cNvCxnSpPr>
          <p:nvPr/>
        </p:nvCxnSpPr>
        <p:spPr>
          <a:xfrm>
            <a:off x="4311520" y="1717595"/>
            <a:ext cx="0" cy="365198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2E07696-B222-410A-83FD-D47FB0C073D1}"/>
              </a:ext>
            </a:extLst>
          </p:cNvPr>
          <p:cNvSpPr txBox="1"/>
          <p:nvPr/>
        </p:nvSpPr>
        <p:spPr>
          <a:xfrm>
            <a:off x="3416490" y="5106686"/>
            <a:ext cx="1790059" cy="369332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Pol effective date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3E18613-99F7-4AA6-8357-717F468111BF}"/>
              </a:ext>
            </a:extLst>
          </p:cNvPr>
          <p:cNvCxnSpPr>
            <a:cxnSpLocks/>
          </p:cNvCxnSpPr>
          <p:nvPr/>
        </p:nvCxnSpPr>
        <p:spPr>
          <a:xfrm>
            <a:off x="10511386" y="1738045"/>
            <a:ext cx="0" cy="365198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ACAFCFB-0294-4381-B505-EB84CF05805E}"/>
              </a:ext>
            </a:extLst>
          </p:cNvPr>
          <p:cNvSpPr txBox="1"/>
          <p:nvPr/>
        </p:nvSpPr>
        <p:spPr>
          <a:xfrm>
            <a:off x="9545443" y="5102476"/>
            <a:ext cx="1931885" cy="36933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Pol expiration date</a:t>
            </a:r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FF985F64-41B7-4355-8EA6-24582855B0AE}"/>
              </a:ext>
            </a:extLst>
          </p:cNvPr>
          <p:cNvSpPr/>
          <p:nvPr/>
        </p:nvSpPr>
        <p:spPr>
          <a:xfrm>
            <a:off x="2991696" y="2691241"/>
            <a:ext cx="180965" cy="1293920"/>
          </a:xfrm>
          <a:prstGeom prst="rightBrace">
            <a:avLst>
              <a:gd name="adj1" fmla="val 0"/>
              <a:gd name="adj2" fmla="val 50000"/>
            </a:avLst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D0AC1643-0176-464C-9C18-7D89D13CF52D}"/>
              </a:ext>
            </a:extLst>
          </p:cNvPr>
          <p:cNvSpPr/>
          <p:nvPr/>
        </p:nvSpPr>
        <p:spPr>
          <a:xfrm>
            <a:off x="3657162" y="3123422"/>
            <a:ext cx="1504061" cy="410777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/>
              <a:t>ML Model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AC6DBCB-6C02-4DD9-B5BB-2CD95A60DCB3}"/>
              </a:ext>
            </a:extLst>
          </p:cNvPr>
          <p:cNvSpPr/>
          <p:nvPr/>
        </p:nvSpPr>
        <p:spPr>
          <a:xfrm>
            <a:off x="6648029" y="4503601"/>
            <a:ext cx="1336165" cy="238009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Total claim loss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A856F77-B36A-4F74-A0C8-EBC7E35680E6}"/>
              </a:ext>
            </a:extLst>
          </p:cNvPr>
          <p:cNvSpPr txBox="1"/>
          <p:nvPr/>
        </p:nvSpPr>
        <p:spPr>
          <a:xfrm>
            <a:off x="7211543" y="4106157"/>
            <a:ext cx="28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AA500FEC-052B-4A2F-A305-9E1858448774}"/>
              </a:ext>
            </a:extLst>
          </p:cNvPr>
          <p:cNvSpPr/>
          <p:nvPr/>
        </p:nvSpPr>
        <p:spPr>
          <a:xfrm>
            <a:off x="5915816" y="3884328"/>
            <a:ext cx="2872149" cy="23522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Claim severity given a claim happens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539B542-52B7-4F42-ACA1-7A1CC50385E5}"/>
              </a:ext>
            </a:extLst>
          </p:cNvPr>
          <p:cNvSpPr/>
          <p:nvPr/>
        </p:nvSpPr>
        <p:spPr>
          <a:xfrm>
            <a:off x="6243892" y="3265055"/>
            <a:ext cx="2144441" cy="23522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Claim Frequency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A84464D-551B-4D23-920D-CA187BAB6884}"/>
              </a:ext>
            </a:extLst>
          </p:cNvPr>
          <p:cNvSpPr txBox="1"/>
          <p:nvPr/>
        </p:nvSpPr>
        <p:spPr>
          <a:xfrm>
            <a:off x="964182" y="2593994"/>
            <a:ext cx="292433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Driver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Age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Credit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Area of residence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Traffic index</a:t>
            </a:r>
          </a:p>
          <a:p>
            <a:endParaRPr lang="en-US" sz="1400" dirty="0"/>
          </a:p>
          <a:p>
            <a:r>
              <a:rPr lang="en-US" sz="1400" dirty="0"/>
              <a:t>Vehicle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Age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Body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dirty="0"/>
              <a:t>Target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Total claim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Claim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Claim severity</a:t>
            </a:r>
          </a:p>
          <a:p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4E8145-10F9-4C01-9D88-2DD80329ED81}"/>
              </a:ext>
            </a:extLst>
          </p:cNvPr>
          <p:cNvSpPr txBox="1"/>
          <p:nvPr/>
        </p:nvSpPr>
        <p:spPr>
          <a:xfrm>
            <a:off x="5487032" y="2689553"/>
            <a:ext cx="3658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Target potential customers in 2018 with low risk</a:t>
            </a:r>
          </a:p>
          <a:p>
            <a:pPr marL="342900" indent="-342900">
              <a:buAutoNum type="arabicPeriod"/>
            </a:pPr>
            <a:endParaRPr lang="en-US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2F2D3E4-A416-4BEE-A617-C5965B151D29}"/>
              </a:ext>
            </a:extLst>
          </p:cNvPr>
          <p:cNvSpPr txBox="1"/>
          <p:nvPr/>
        </p:nvSpPr>
        <p:spPr>
          <a:xfrm>
            <a:off x="7211543" y="3500283"/>
            <a:ext cx="28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0585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65" grpId="0" animBg="1"/>
      <p:bldP spid="27" grpId="0" animBg="1"/>
      <p:bldP spid="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069E4AC2-C814-436A-9193-E9472EAB1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+mj-lt"/>
              </a:rPr>
              <a:t>Model Structure and Performance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C1C3-C832-FA4C-9911-3E1C355083B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09813A-4291-4121-B476-6FD3A1366B48}"/>
              </a:ext>
            </a:extLst>
          </p:cNvPr>
          <p:cNvSpPr txBox="1"/>
          <p:nvPr/>
        </p:nvSpPr>
        <p:spPr>
          <a:xfrm>
            <a:off x="298939" y="1690688"/>
            <a:ext cx="340262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US" b="1" dirty="0"/>
              <a:t>Model structure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Frequency sub-model: GBM with Poisson likelihood as loss function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Severity sub-model: GBM with Gamma likelihood as loss function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9CD2D3-B942-4296-9EC4-31C4821B9E14}"/>
              </a:ext>
            </a:extLst>
          </p:cNvPr>
          <p:cNvSpPr txBox="1"/>
          <p:nvPr/>
        </p:nvSpPr>
        <p:spPr>
          <a:xfrm>
            <a:off x="298939" y="3437005"/>
            <a:ext cx="3976320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US" b="1" dirty="0"/>
              <a:t>Model performance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Top lift = 7.32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Gini = 0.83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RMSE = $2415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MAE = $692</a:t>
            </a:r>
          </a:p>
        </p:txBody>
      </p:sp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B281D057-E5EA-405D-B403-6711C49F1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036" y="1690688"/>
            <a:ext cx="7571764" cy="454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5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069E4AC2-C814-436A-9193-E9472EAB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408" y="365126"/>
            <a:ext cx="10515600" cy="909036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j-lt"/>
              </a:rPr>
              <a:t>Risk </a:t>
            </a:r>
            <a:r>
              <a:rPr lang="en-US" sz="3600" b="1" dirty="0"/>
              <a:t>Grouping</a:t>
            </a:r>
            <a:endParaRPr lang="en-US" sz="3600" b="1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65808" y="6356350"/>
            <a:ext cx="2743200" cy="365125"/>
          </a:xfrm>
        </p:spPr>
        <p:txBody>
          <a:bodyPr/>
          <a:lstStyle/>
          <a:p>
            <a:fld id="{716BC1C3-C832-FA4C-9911-3E1C355083B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117426-192D-4491-B95C-4A1AF29EDD7F}"/>
              </a:ext>
            </a:extLst>
          </p:cNvPr>
          <p:cNvSpPr txBox="1"/>
          <p:nvPr/>
        </p:nvSpPr>
        <p:spPr>
          <a:xfrm>
            <a:off x="6919069" y="2114687"/>
            <a:ext cx="17404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Preferred group</a:t>
            </a:r>
            <a:endParaRPr lang="en-US" sz="1400" b="1" dirty="0"/>
          </a:p>
          <a:p>
            <a:r>
              <a:rPr lang="en-US" sz="1400" dirty="0"/>
              <a:t>40% policies with 1.4% predict loss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426EE6-D66C-4D08-8017-6B4B29A17D52}"/>
              </a:ext>
            </a:extLst>
          </p:cNvPr>
          <p:cNvSpPr txBox="1"/>
          <p:nvPr/>
        </p:nvSpPr>
        <p:spPr>
          <a:xfrm>
            <a:off x="6919069" y="2910478"/>
            <a:ext cx="17467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Standard group</a:t>
            </a:r>
            <a:endParaRPr lang="en-US" sz="1400" b="1" dirty="0"/>
          </a:p>
          <a:p>
            <a:r>
              <a:rPr lang="en-US" sz="1400" dirty="0"/>
              <a:t>40% policies with 12% predict loss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124936-5170-4C44-9A44-3F1A7A20D6EA}"/>
              </a:ext>
            </a:extLst>
          </p:cNvPr>
          <p:cNvSpPr txBox="1"/>
          <p:nvPr/>
        </p:nvSpPr>
        <p:spPr>
          <a:xfrm>
            <a:off x="6919069" y="3755114"/>
            <a:ext cx="17404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Sub-standard group</a:t>
            </a:r>
            <a:endParaRPr lang="en-US" sz="1400" b="1" dirty="0"/>
          </a:p>
          <a:p>
            <a:r>
              <a:rPr lang="en-US" sz="1400" dirty="0"/>
              <a:t>20% policies with 87% predict loss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604B8A0-E717-4758-A011-B5E2449709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816154"/>
              </p:ext>
            </p:extLst>
          </p:nvPr>
        </p:nvGraphicFramePr>
        <p:xfrm>
          <a:off x="893408" y="1329349"/>
          <a:ext cx="53975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452572072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103550899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79968280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1307136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706688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21330929"/>
                    </a:ext>
                  </a:extLst>
                </a:gridCol>
              </a:tblGrid>
              <a:tr h="6781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Bin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Number of Policies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Average predict loss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Predict loss lower boundary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Predict loss upper boundary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effectLst/>
                        </a:rPr>
                        <a:t>Percentage of total predict loss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9642584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747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$               7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$                 2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$                10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0.11%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37094724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2</a:t>
                      </a:r>
                      <a:endParaRPr lang="en-US" sz="12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746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$             14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$              10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$                18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0.23%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94662909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3</a:t>
                      </a:r>
                      <a:endParaRPr lang="en-US" sz="12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747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$             23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$              18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$                30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0.39%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1871729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4</a:t>
                      </a:r>
                      <a:endParaRPr lang="en-US" sz="12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746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 $             38 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$              30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$                48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0.64%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99653107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5</a:t>
                      </a:r>
                      <a:endParaRPr lang="en-US" sz="1200" b="1" i="0" u="none" strike="noStrike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746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$             62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$              48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$                77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1.03%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05661583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6</a:t>
                      </a:r>
                      <a:endParaRPr lang="en-US" sz="1200" b="1" i="0" u="none" strike="noStrike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747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$          100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$              77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$             129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1.68%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53568011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7</a:t>
                      </a:r>
                      <a:endParaRPr lang="en-US" sz="1200" b="1" i="0" u="none" strike="noStrike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746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 $          181 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 $            129 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$             252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3.02%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05135456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8</a:t>
                      </a:r>
                      <a:endParaRPr lang="en-US" sz="1200" b="1" i="0" u="none" strike="noStrike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747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 $          374 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 $            252 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$             540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6.28%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10613487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9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746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$          899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$            540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$          1,442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15.05%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18749348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746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 $       4,275 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 $        1,443 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 $       37,853 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71.56%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79074968"/>
                  </a:ext>
                </a:extLst>
              </a:tr>
            </a:tbl>
          </a:graphicData>
        </a:graphic>
      </p:graphicFrame>
      <p:sp>
        <p:nvSpPr>
          <p:cNvPr id="9" name="Left Brace 8">
            <a:extLst>
              <a:ext uri="{FF2B5EF4-FFF2-40B4-BE49-F238E27FC236}">
                <a16:creationId xmlns:a16="http://schemas.microsoft.com/office/drawing/2014/main" id="{6B0C403D-1146-40B4-8B07-6B59D4FE7DE8}"/>
              </a:ext>
            </a:extLst>
          </p:cNvPr>
          <p:cNvSpPr/>
          <p:nvPr/>
        </p:nvSpPr>
        <p:spPr>
          <a:xfrm rot="10800000">
            <a:off x="6571529" y="2138950"/>
            <a:ext cx="158262" cy="714399"/>
          </a:xfrm>
          <a:prstGeom prst="leftBrac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1AA3F08F-1096-4725-B6B7-EA4457F52F4D}"/>
              </a:ext>
            </a:extLst>
          </p:cNvPr>
          <p:cNvSpPr/>
          <p:nvPr/>
        </p:nvSpPr>
        <p:spPr>
          <a:xfrm rot="10800000">
            <a:off x="6571531" y="3028234"/>
            <a:ext cx="158262" cy="714399"/>
          </a:xfrm>
          <a:prstGeom prst="leftBrac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00B506B8-C443-4BCD-A20C-6C5C8A27B1EC}"/>
              </a:ext>
            </a:extLst>
          </p:cNvPr>
          <p:cNvSpPr/>
          <p:nvPr/>
        </p:nvSpPr>
        <p:spPr>
          <a:xfrm rot="10800000">
            <a:off x="6571530" y="3956846"/>
            <a:ext cx="158262" cy="317442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CA5DAF8-E334-4062-9FBB-D7CF34BEDA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386410"/>
              </p:ext>
            </p:extLst>
          </p:nvPr>
        </p:nvGraphicFramePr>
        <p:xfrm>
          <a:off x="893408" y="4752639"/>
          <a:ext cx="10936723" cy="1713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205">
                  <a:extLst>
                    <a:ext uri="{9D8B030D-6E8A-4147-A177-3AD203B41FA5}">
                      <a16:colId xmlns:a16="http://schemas.microsoft.com/office/drawing/2014/main" val="1932620560"/>
                    </a:ext>
                  </a:extLst>
                </a:gridCol>
                <a:gridCol w="339719">
                  <a:extLst>
                    <a:ext uri="{9D8B030D-6E8A-4147-A177-3AD203B41FA5}">
                      <a16:colId xmlns:a16="http://schemas.microsoft.com/office/drawing/2014/main" val="1273237741"/>
                    </a:ext>
                  </a:extLst>
                </a:gridCol>
                <a:gridCol w="871256">
                  <a:extLst>
                    <a:ext uri="{9D8B030D-6E8A-4147-A177-3AD203B41FA5}">
                      <a16:colId xmlns:a16="http://schemas.microsoft.com/office/drawing/2014/main" val="390251691"/>
                    </a:ext>
                  </a:extLst>
                </a:gridCol>
                <a:gridCol w="887205">
                  <a:extLst>
                    <a:ext uri="{9D8B030D-6E8A-4147-A177-3AD203B41FA5}">
                      <a16:colId xmlns:a16="http://schemas.microsoft.com/office/drawing/2014/main" val="1078707886"/>
                    </a:ext>
                  </a:extLst>
                </a:gridCol>
                <a:gridCol w="2506606">
                  <a:extLst>
                    <a:ext uri="{9D8B030D-6E8A-4147-A177-3AD203B41FA5}">
                      <a16:colId xmlns:a16="http://schemas.microsoft.com/office/drawing/2014/main" val="505736226"/>
                    </a:ext>
                  </a:extLst>
                </a:gridCol>
                <a:gridCol w="2717767">
                  <a:extLst>
                    <a:ext uri="{9D8B030D-6E8A-4147-A177-3AD203B41FA5}">
                      <a16:colId xmlns:a16="http://schemas.microsoft.com/office/drawing/2014/main" val="2478050199"/>
                    </a:ext>
                  </a:extLst>
                </a:gridCol>
                <a:gridCol w="2726965">
                  <a:extLst>
                    <a:ext uri="{9D8B030D-6E8A-4147-A177-3AD203B41FA5}">
                      <a16:colId xmlns:a16="http://schemas.microsoft.com/office/drawing/2014/main" val="496291401"/>
                    </a:ext>
                  </a:extLst>
                </a:gridCol>
              </a:tblGrid>
              <a:tr h="34228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Quote Number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Bin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Predict loss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Top reason category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Top 1 reason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Top 2 reason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Top 3 reason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144099013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88242762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$                   2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Preferred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Credit score is excellent (750 - 850)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Vehicle value is not high (&lt; $10000)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Age of vehicle is not young (4)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11115138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10939415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$                   9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Preferred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Credit score is excellent (750 - 850)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Driver is 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Vehicle type has low loss experience (hardtop)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25127778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78842794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$                 18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Preferred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Vehicle value is not high (&lt;$10000)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Age of vehicle is not young (4)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Driver is female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2460196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54073896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9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$               622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Sub-standard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Age of driver is young (DOB 1990 - 1999)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Vehicle type has high loss experience (truck)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Driver is male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309944873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87705237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$         37,853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Sub-standard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Credit score is very bad (less than 560)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Age of vehicle is young (1)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Age of driver is old (DOB less than 1949)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2714101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710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069E4AC2-C814-436A-9193-E9472EAB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408" y="365126"/>
            <a:ext cx="10515600" cy="909036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j-lt"/>
              </a:rPr>
              <a:t>T</a:t>
            </a:r>
            <a:r>
              <a:rPr lang="en-US" sz="3600" b="1" dirty="0"/>
              <a:t>op</a:t>
            </a:r>
            <a:r>
              <a:rPr lang="zh-CN" altLang="en-US" sz="3600" b="1" dirty="0"/>
              <a:t> </a:t>
            </a:r>
            <a:r>
              <a:rPr lang="en-US" altLang="zh-CN" sz="3600" b="1"/>
              <a:t>Reasons</a:t>
            </a:r>
            <a:endParaRPr lang="en-US" sz="3600" b="1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65808" y="6356350"/>
            <a:ext cx="2743200" cy="365125"/>
          </a:xfrm>
        </p:spPr>
        <p:txBody>
          <a:bodyPr/>
          <a:lstStyle/>
          <a:p>
            <a:fld id="{716BC1C3-C832-FA4C-9911-3E1C355083B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117426-192D-4491-B95C-4A1AF29EDD7F}"/>
              </a:ext>
            </a:extLst>
          </p:cNvPr>
          <p:cNvSpPr txBox="1"/>
          <p:nvPr/>
        </p:nvSpPr>
        <p:spPr>
          <a:xfrm>
            <a:off x="6919069" y="2114687"/>
            <a:ext cx="17404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Preferred group</a:t>
            </a:r>
            <a:endParaRPr lang="en-US" sz="1400" b="1" dirty="0"/>
          </a:p>
          <a:p>
            <a:r>
              <a:rPr lang="en-US" sz="1400" dirty="0"/>
              <a:t>40% policies with 1.4% predict loss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426EE6-D66C-4D08-8017-6B4B29A17D52}"/>
              </a:ext>
            </a:extLst>
          </p:cNvPr>
          <p:cNvSpPr txBox="1"/>
          <p:nvPr/>
        </p:nvSpPr>
        <p:spPr>
          <a:xfrm>
            <a:off x="6919069" y="2910478"/>
            <a:ext cx="17467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Standard group</a:t>
            </a:r>
            <a:endParaRPr lang="en-US" sz="1400" b="1" dirty="0"/>
          </a:p>
          <a:p>
            <a:r>
              <a:rPr lang="en-US" sz="1400" dirty="0"/>
              <a:t>40% policies with 12% predict loss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124936-5170-4C44-9A44-3F1A7A20D6EA}"/>
              </a:ext>
            </a:extLst>
          </p:cNvPr>
          <p:cNvSpPr txBox="1"/>
          <p:nvPr/>
        </p:nvSpPr>
        <p:spPr>
          <a:xfrm>
            <a:off x="6919069" y="3755114"/>
            <a:ext cx="17404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Sub-standard group</a:t>
            </a:r>
            <a:endParaRPr lang="en-US" sz="1400" b="1" dirty="0"/>
          </a:p>
          <a:p>
            <a:r>
              <a:rPr lang="en-US" sz="1400" dirty="0"/>
              <a:t>20% policies with 87% predict loss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604B8A0-E717-4758-A011-B5E2449709B5}"/>
              </a:ext>
            </a:extLst>
          </p:cNvPr>
          <p:cNvGraphicFramePr>
            <a:graphicFrameLocks noGrp="1"/>
          </p:cNvGraphicFramePr>
          <p:nvPr/>
        </p:nvGraphicFramePr>
        <p:xfrm>
          <a:off x="893408" y="1329349"/>
          <a:ext cx="53975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452572072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103550899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79968280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1307136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706688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21330929"/>
                    </a:ext>
                  </a:extLst>
                </a:gridCol>
              </a:tblGrid>
              <a:tr h="6781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Bin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Number of Policies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Average predict loss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Predict loss lower boundary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Predict loss upper boundary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effectLst/>
                        </a:rPr>
                        <a:t>Percentage of total predict loss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9642584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747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$               7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$                 2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$                10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0.11%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37094724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2</a:t>
                      </a:r>
                      <a:endParaRPr lang="en-US" sz="12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746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$             14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$              10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$                18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0.23%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94662909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3</a:t>
                      </a:r>
                      <a:endParaRPr lang="en-US" sz="12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747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$             23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$              18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$                30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0.39%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1871729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4</a:t>
                      </a:r>
                      <a:endParaRPr lang="en-US" sz="12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746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 $             38 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$              30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$                48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0.64%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99653107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5</a:t>
                      </a:r>
                      <a:endParaRPr lang="en-US" sz="1200" b="1" i="0" u="none" strike="noStrike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746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$             62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$              48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$                77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1.03%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05661583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6</a:t>
                      </a:r>
                      <a:endParaRPr lang="en-US" sz="1200" b="1" i="0" u="none" strike="noStrike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747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$          100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$              77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$             129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1.68%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53568011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7</a:t>
                      </a:r>
                      <a:endParaRPr lang="en-US" sz="1200" b="1" i="0" u="none" strike="noStrike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746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 $          181 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 $            129 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$             252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3.02%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05135456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u="none" strike="noStrike" dirty="0">
                          <a:solidFill>
                            <a:srgbClr val="FFC000"/>
                          </a:solidFill>
                          <a:effectLst/>
                        </a:rPr>
                        <a:t>8</a:t>
                      </a:r>
                      <a:endParaRPr lang="en-US" sz="1200" b="1" i="0" u="none" strike="noStrike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747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 $          374 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 $            252 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$             540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6.28%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10613487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9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746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$          899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$            540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$          1,442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15.05%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18749348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746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 $       4,275 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 $        1,443 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>
                          <a:solidFill>
                            <a:schemeClr val="tx1"/>
                          </a:solidFill>
                          <a:effectLst/>
                        </a:rPr>
                        <a:t> $       37,853 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71.56%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79074968"/>
                  </a:ext>
                </a:extLst>
              </a:tr>
            </a:tbl>
          </a:graphicData>
        </a:graphic>
      </p:graphicFrame>
      <p:sp>
        <p:nvSpPr>
          <p:cNvPr id="9" name="Left Brace 8">
            <a:extLst>
              <a:ext uri="{FF2B5EF4-FFF2-40B4-BE49-F238E27FC236}">
                <a16:creationId xmlns:a16="http://schemas.microsoft.com/office/drawing/2014/main" id="{6B0C403D-1146-40B4-8B07-6B59D4FE7DE8}"/>
              </a:ext>
            </a:extLst>
          </p:cNvPr>
          <p:cNvSpPr/>
          <p:nvPr/>
        </p:nvSpPr>
        <p:spPr>
          <a:xfrm rot="10800000">
            <a:off x="6571529" y="2138950"/>
            <a:ext cx="158262" cy="714399"/>
          </a:xfrm>
          <a:prstGeom prst="leftBrac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1AA3F08F-1096-4725-B6B7-EA4457F52F4D}"/>
              </a:ext>
            </a:extLst>
          </p:cNvPr>
          <p:cNvSpPr/>
          <p:nvPr/>
        </p:nvSpPr>
        <p:spPr>
          <a:xfrm rot="10800000">
            <a:off x="6571531" y="3028234"/>
            <a:ext cx="158262" cy="714399"/>
          </a:xfrm>
          <a:prstGeom prst="leftBrac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00B506B8-C443-4BCD-A20C-6C5C8A27B1EC}"/>
              </a:ext>
            </a:extLst>
          </p:cNvPr>
          <p:cNvSpPr/>
          <p:nvPr/>
        </p:nvSpPr>
        <p:spPr>
          <a:xfrm rot="10800000">
            <a:off x="6571530" y="3956846"/>
            <a:ext cx="158262" cy="317442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CA5DAF8-E334-4062-9FBB-D7CF34BEDA26}"/>
              </a:ext>
            </a:extLst>
          </p:cNvPr>
          <p:cNvGraphicFramePr>
            <a:graphicFrameLocks noGrp="1"/>
          </p:cNvGraphicFramePr>
          <p:nvPr/>
        </p:nvGraphicFramePr>
        <p:xfrm>
          <a:off x="893408" y="4752639"/>
          <a:ext cx="10936723" cy="1713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7205">
                  <a:extLst>
                    <a:ext uri="{9D8B030D-6E8A-4147-A177-3AD203B41FA5}">
                      <a16:colId xmlns:a16="http://schemas.microsoft.com/office/drawing/2014/main" val="1932620560"/>
                    </a:ext>
                  </a:extLst>
                </a:gridCol>
                <a:gridCol w="339719">
                  <a:extLst>
                    <a:ext uri="{9D8B030D-6E8A-4147-A177-3AD203B41FA5}">
                      <a16:colId xmlns:a16="http://schemas.microsoft.com/office/drawing/2014/main" val="1273237741"/>
                    </a:ext>
                  </a:extLst>
                </a:gridCol>
                <a:gridCol w="871256">
                  <a:extLst>
                    <a:ext uri="{9D8B030D-6E8A-4147-A177-3AD203B41FA5}">
                      <a16:colId xmlns:a16="http://schemas.microsoft.com/office/drawing/2014/main" val="390251691"/>
                    </a:ext>
                  </a:extLst>
                </a:gridCol>
                <a:gridCol w="887205">
                  <a:extLst>
                    <a:ext uri="{9D8B030D-6E8A-4147-A177-3AD203B41FA5}">
                      <a16:colId xmlns:a16="http://schemas.microsoft.com/office/drawing/2014/main" val="1078707886"/>
                    </a:ext>
                  </a:extLst>
                </a:gridCol>
                <a:gridCol w="2506606">
                  <a:extLst>
                    <a:ext uri="{9D8B030D-6E8A-4147-A177-3AD203B41FA5}">
                      <a16:colId xmlns:a16="http://schemas.microsoft.com/office/drawing/2014/main" val="505736226"/>
                    </a:ext>
                  </a:extLst>
                </a:gridCol>
                <a:gridCol w="2717767">
                  <a:extLst>
                    <a:ext uri="{9D8B030D-6E8A-4147-A177-3AD203B41FA5}">
                      <a16:colId xmlns:a16="http://schemas.microsoft.com/office/drawing/2014/main" val="2478050199"/>
                    </a:ext>
                  </a:extLst>
                </a:gridCol>
                <a:gridCol w="2726965">
                  <a:extLst>
                    <a:ext uri="{9D8B030D-6E8A-4147-A177-3AD203B41FA5}">
                      <a16:colId xmlns:a16="http://schemas.microsoft.com/office/drawing/2014/main" val="496291401"/>
                    </a:ext>
                  </a:extLst>
                </a:gridCol>
              </a:tblGrid>
              <a:tr h="34228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Quote Number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Bin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Predict loss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Top reason category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Top 1 reason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Top 2 reason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Top 3 reason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144099013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88242762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$                   2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Preferred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Credit score is excellent (750 - 850)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Vehicle value is not high (&lt; $10000)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Age of vehicle is not young (4)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11115138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10939415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$                   9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Preferred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Credit score is excellent (750 - 850)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Driver is 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Vehicle type has low loss experience (hardtop)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25127778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78842794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$                 18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Preferred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Vehicle value is not high (&lt;$10000)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Age of vehicle is not young (4)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Driver is female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2460196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54073896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9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$               622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Sub-standard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Age of driver is young (DOB 1990 - 1999)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Vehicle type has high loss experience (truck)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Driver is male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309944873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87705237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$         37,853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Sub-standard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Credit score is very bad (less than 560)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Age of vehicle is young (1)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Age of driver is old (DOB less than 1949)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2714101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855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6BEDA-8233-44FD-84E5-B35FB9B04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0184"/>
          </a:xfrm>
        </p:spPr>
        <p:txBody>
          <a:bodyPr>
            <a:normAutofit/>
          </a:bodyPr>
          <a:lstStyle/>
          <a:p>
            <a:r>
              <a:rPr lang="en-US" sz="3600" b="1" dirty="0"/>
              <a:t>Credit Score Category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10755E-FEF1-428F-BEE5-FAD23AC0B33B}"/>
              </a:ext>
            </a:extLst>
          </p:cNvPr>
          <p:cNvSpPr txBox="1"/>
          <p:nvPr/>
        </p:nvSpPr>
        <p:spPr>
          <a:xfrm>
            <a:off x="2106553" y="5687804"/>
            <a:ext cx="227201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Top 1 most risky predictor group;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In sub-standard business, 1220 / 1492 show it as the top 1 reason.   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59FDAB28-97D0-410A-810F-57A80EF742BA}"/>
              </a:ext>
            </a:extLst>
          </p:cNvPr>
          <p:cNvSpPr/>
          <p:nvPr/>
        </p:nvSpPr>
        <p:spPr>
          <a:xfrm rot="16200000">
            <a:off x="3025352" y="5185687"/>
            <a:ext cx="158262" cy="780184"/>
          </a:xfrm>
          <a:prstGeom prst="leftBrac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Content Placeholder 19" descr="Chart&#10;&#10;Description automatically generated">
            <a:extLst>
              <a:ext uri="{FF2B5EF4-FFF2-40B4-BE49-F238E27FC236}">
                <a16:creationId xmlns:a16="http://schemas.microsoft.com/office/drawing/2014/main" id="{207E628C-F0AA-413A-A6A9-A65AC5892D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1" y="1145310"/>
            <a:ext cx="8702676" cy="4351338"/>
          </a:xfr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F66E90-4703-4F0E-82BD-DCF47DD99727}"/>
              </a:ext>
            </a:extLst>
          </p:cNvPr>
          <p:cNvCxnSpPr>
            <a:cxnSpLocks/>
          </p:cNvCxnSpPr>
          <p:nvPr/>
        </p:nvCxnSpPr>
        <p:spPr>
          <a:xfrm>
            <a:off x="3104481" y="1776046"/>
            <a:ext cx="1" cy="2162908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623ED6A-9CB0-4415-8E02-8657954BE533}"/>
              </a:ext>
            </a:extLst>
          </p:cNvPr>
          <p:cNvSpPr txBox="1"/>
          <p:nvPr/>
        </p:nvSpPr>
        <p:spPr>
          <a:xfrm>
            <a:off x="2807507" y="2865493"/>
            <a:ext cx="593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$</a:t>
            </a:r>
            <a:r>
              <a:rPr lang="en-US" sz="1100" dirty="0"/>
              <a:t>1450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1800E8-8380-43B2-B794-1AB1BB1C5C96}"/>
              </a:ext>
            </a:extLst>
          </p:cNvPr>
          <p:cNvCxnSpPr>
            <a:cxnSpLocks/>
          </p:cNvCxnSpPr>
          <p:nvPr/>
        </p:nvCxnSpPr>
        <p:spPr>
          <a:xfrm flipH="1">
            <a:off x="6096000" y="3938954"/>
            <a:ext cx="1" cy="703384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2599B15-0584-4D98-8A68-6522822ECAAB}"/>
              </a:ext>
            </a:extLst>
          </p:cNvPr>
          <p:cNvSpPr txBox="1"/>
          <p:nvPr/>
        </p:nvSpPr>
        <p:spPr>
          <a:xfrm>
            <a:off x="5799025" y="4152146"/>
            <a:ext cx="593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$</a:t>
            </a:r>
            <a:r>
              <a:rPr lang="en-US" sz="1100" dirty="0"/>
              <a:t>480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24E4F23-E518-4D02-B6C1-26E3B18B2F6D}"/>
              </a:ext>
            </a:extLst>
          </p:cNvPr>
          <p:cNvCxnSpPr>
            <a:cxnSpLocks/>
          </p:cNvCxnSpPr>
          <p:nvPr/>
        </p:nvCxnSpPr>
        <p:spPr>
          <a:xfrm flipH="1">
            <a:off x="7591759" y="3938954"/>
            <a:ext cx="3" cy="703384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742B00F-F34B-4E73-8BF2-89831AEE39AA}"/>
              </a:ext>
            </a:extLst>
          </p:cNvPr>
          <p:cNvSpPr txBox="1"/>
          <p:nvPr/>
        </p:nvSpPr>
        <p:spPr>
          <a:xfrm>
            <a:off x="7287861" y="4152146"/>
            <a:ext cx="593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$</a:t>
            </a:r>
            <a:r>
              <a:rPr lang="en-US" sz="1100" dirty="0"/>
              <a:t>510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C39B8E-25E4-4BF3-AE59-A1FA11B5A258}"/>
              </a:ext>
            </a:extLst>
          </p:cNvPr>
          <p:cNvSpPr txBox="1"/>
          <p:nvPr/>
        </p:nvSpPr>
        <p:spPr>
          <a:xfrm>
            <a:off x="8794445" y="4152145"/>
            <a:ext cx="593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$</a:t>
            </a:r>
            <a:r>
              <a:rPr lang="en-US" sz="1100" dirty="0"/>
              <a:t>550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7E5B358-3292-476C-A6CD-71E7A6BDEAEF}"/>
              </a:ext>
            </a:extLst>
          </p:cNvPr>
          <p:cNvCxnSpPr>
            <a:cxnSpLocks/>
          </p:cNvCxnSpPr>
          <p:nvPr/>
        </p:nvCxnSpPr>
        <p:spPr>
          <a:xfrm>
            <a:off x="9087521" y="3938954"/>
            <a:ext cx="0" cy="773723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Left Brace 41">
            <a:extLst>
              <a:ext uri="{FF2B5EF4-FFF2-40B4-BE49-F238E27FC236}">
                <a16:creationId xmlns:a16="http://schemas.microsoft.com/office/drawing/2014/main" id="{B369882D-AF6F-450E-B26F-82F8B3ADF1AB}"/>
              </a:ext>
            </a:extLst>
          </p:cNvPr>
          <p:cNvSpPr/>
          <p:nvPr/>
        </p:nvSpPr>
        <p:spPr>
          <a:xfrm rot="16200000">
            <a:off x="7512629" y="4066651"/>
            <a:ext cx="158264" cy="2991521"/>
          </a:xfrm>
          <a:prstGeom prst="leftBrac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70C1DE1-2966-43D4-9620-03B7827AFF30}"/>
              </a:ext>
            </a:extLst>
          </p:cNvPr>
          <p:cNvSpPr txBox="1"/>
          <p:nvPr/>
        </p:nvSpPr>
        <p:spPr>
          <a:xfrm>
            <a:off x="6096000" y="5687804"/>
            <a:ext cx="299152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Top 1, 2, 3 least risky predictor groups;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In preferred business, 2656 / 2986 show it as the top 1 reason. </a:t>
            </a:r>
          </a:p>
        </p:txBody>
      </p:sp>
    </p:spTree>
    <p:extLst>
      <p:ext uri="{BB962C8B-B14F-4D97-AF65-F5344CB8AC3E}">
        <p14:creationId xmlns:p14="http://schemas.microsoft.com/office/powerpoint/2010/main" val="1924463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6BEDA-8233-44FD-84E5-B35FB9B04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0184"/>
          </a:xfrm>
        </p:spPr>
        <p:txBody>
          <a:bodyPr>
            <a:normAutofit/>
          </a:bodyPr>
          <a:lstStyle/>
          <a:p>
            <a:r>
              <a:rPr lang="en-US" sz="3600" b="1" dirty="0"/>
              <a:t>Vehicle 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10755E-FEF1-428F-BEE5-FAD23AC0B33B}"/>
              </a:ext>
            </a:extLst>
          </p:cNvPr>
          <p:cNvSpPr txBox="1"/>
          <p:nvPr/>
        </p:nvSpPr>
        <p:spPr>
          <a:xfrm>
            <a:off x="1813758" y="5679107"/>
            <a:ext cx="2272015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Top 5 most risky predictor group;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In sub-standard business, 391 / 1492 show it as the top 1 or 2 reason.   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59FDAB28-97D0-410A-810F-57A80EF742BA}"/>
              </a:ext>
            </a:extLst>
          </p:cNvPr>
          <p:cNvSpPr/>
          <p:nvPr/>
        </p:nvSpPr>
        <p:spPr>
          <a:xfrm rot="16200000">
            <a:off x="2810007" y="5118956"/>
            <a:ext cx="158262" cy="780184"/>
          </a:xfrm>
          <a:prstGeom prst="leftBrac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70C1DE1-2966-43D4-9620-03B7827AFF30}"/>
              </a:ext>
            </a:extLst>
          </p:cNvPr>
          <p:cNvSpPr txBox="1"/>
          <p:nvPr/>
        </p:nvSpPr>
        <p:spPr>
          <a:xfrm>
            <a:off x="7260370" y="5684938"/>
            <a:ext cx="245854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Top 5 least risky predictor group;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In preferred business, 488 / 2986 show it as the top 1 or 2 reason. 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8C15A739-46A3-4114-B759-E2D4AEC9B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715" y="1144707"/>
            <a:ext cx="8507928" cy="4352544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A2214C3-79CC-4772-93BD-485A80460117}"/>
              </a:ext>
            </a:extLst>
          </p:cNvPr>
          <p:cNvCxnSpPr>
            <a:cxnSpLocks/>
          </p:cNvCxnSpPr>
          <p:nvPr/>
        </p:nvCxnSpPr>
        <p:spPr>
          <a:xfrm>
            <a:off x="2889139" y="1797867"/>
            <a:ext cx="1" cy="2162908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9FE9B21-3663-4493-84B5-D209B3D806BB}"/>
              </a:ext>
            </a:extLst>
          </p:cNvPr>
          <p:cNvSpPr txBox="1"/>
          <p:nvPr/>
        </p:nvSpPr>
        <p:spPr>
          <a:xfrm>
            <a:off x="2592164" y="2740821"/>
            <a:ext cx="593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$</a:t>
            </a:r>
            <a:r>
              <a:rPr lang="en-US" sz="1100" dirty="0"/>
              <a:t>960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2E8F3FD-CF00-44B8-A3B5-D8ECD617D38E}"/>
              </a:ext>
            </a:extLst>
          </p:cNvPr>
          <p:cNvCxnSpPr>
            <a:cxnSpLocks/>
          </p:cNvCxnSpPr>
          <p:nvPr/>
        </p:nvCxnSpPr>
        <p:spPr>
          <a:xfrm>
            <a:off x="8489644" y="3960775"/>
            <a:ext cx="0" cy="773723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3086848-4D4B-44CA-BCC6-9FDFA1155D2C}"/>
              </a:ext>
            </a:extLst>
          </p:cNvPr>
          <p:cNvSpPr txBox="1"/>
          <p:nvPr/>
        </p:nvSpPr>
        <p:spPr>
          <a:xfrm>
            <a:off x="8254215" y="4209136"/>
            <a:ext cx="593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$</a:t>
            </a:r>
            <a:r>
              <a:rPr lang="en-US" sz="1100" dirty="0"/>
              <a:t>330</a:t>
            </a: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5E638C3A-1757-467F-B788-9D1D831F5F87}"/>
              </a:ext>
            </a:extLst>
          </p:cNvPr>
          <p:cNvSpPr/>
          <p:nvPr/>
        </p:nvSpPr>
        <p:spPr>
          <a:xfrm rot="16200000">
            <a:off x="8410513" y="5118956"/>
            <a:ext cx="158262" cy="780184"/>
          </a:xfrm>
          <a:prstGeom prst="leftBrac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58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6BEDA-8233-44FD-84E5-B35FB9B04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0184"/>
          </a:xfrm>
        </p:spPr>
        <p:txBody>
          <a:bodyPr>
            <a:normAutofit/>
          </a:bodyPr>
          <a:lstStyle/>
          <a:p>
            <a:r>
              <a:rPr lang="en-US" sz="3600" b="1" dirty="0"/>
              <a:t>Driver Age Category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10755E-FEF1-428F-BEE5-FAD23AC0B33B}"/>
              </a:ext>
            </a:extLst>
          </p:cNvPr>
          <p:cNvSpPr txBox="1"/>
          <p:nvPr/>
        </p:nvSpPr>
        <p:spPr>
          <a:xfrm>
            <a:off x="1813758" y="5712690"/>
            <a:ext cx="243929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Top 2 most risky predictor group;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In sub-standard business, 333 / 1492 show it as the top 1 or 2 reason.   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59FDAB28-97D0-410A-810F-57A80EF742BA}"/>
              </a:ext>
            </a:extLst>
          </p:cNvPr>
          <p:cNvSpPr/>
          <p:nvPr/>
        </p:nvSpPr>
        <p:spPr>
          <a:xfrm rot="16200000">
            <a:off x="2944648" y="5272558"/>
            <a:ext cx="158263" cy="593949"/>
          </a:xfrm>
          <a:prstGeom prst="leftBrac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70C1DE1-2966-43D4-9620-03B7827AFF30}"/>
              </a:ext>
            </a:extLst>
          </p:cNvPr>
          <p:cNvSpPr txBox="1"/>
          <p:nvPr/>
        </p:nvSpPr>
        <p:spPr>
          <a:xfrm>
            <a:off x="7989997" y="5720953"/>
            <a:ext cx="245854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Top 9 most risky predictor group;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In sub-standard business, 125 / 1492 show it as the top 1 or 2 reason. 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F1EBCDC2-555D-4E6F-83B7-B5430256C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456" y="1145310"/>
            <a:ext cx="8705088" cy="4352544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569CA7-FFD1-4C81-9DB5-2E6A047E1D02}"/>
              </a:ext>
            </a:extLst>
          </p:cNvPr>
          <p:cNvCxnSpPr>
            <a:cxnSpLocks/>
          </p:cNvCxnSpPr>
          <p:nvPr/>
        </p:nvCxnSpPr>
        <p:spPr>
          <a:xfrm>
            <a:off x="2962778" y="1790764"/>
            <a:ext cx="0" cy="2411957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53345F6-5212-4147-99C1-8AD0EA88FC41}"/>
              </a:ext>
            </a:extLst>
          </p:cNvPr>
          <p:cNvSpPr txBox="1"/>
          <p:nvPr/>
        </p:nvSpPr>
        <p:spPr>
          <a:xfrm>
            <a:off x="2665804" y="2858244"/>
            <a:ext cx="593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$</a:t>
            </a:r>
            <a:r>
              <a:rPr lang="en-US" sz="1100" dirty="0"/>
              <a:t>1260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F600FD1E-52F9-47FC-8625-32649CC56661}"/>
              </a:ext>
            </a:extLst>
          </p:cNvPr>
          <p:cNvSpPr/>
          <p:nvPr/>
        </p:nvSpPr>
        <p:spPr>
          <a:xfrm rot="16200000">
            <a:off x="9155944" y="5272557"/>
            <a:ext cx="158263" cy="593949"/>
          </a:xfrm>
          <a:prstGeom prst="leftBrac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984A484-9B7B-4379-B615-A525FEDB71D4}"/>
              </a:ext>
            </a:extLst>
          </p:cNvPr>
          <p:cNvCxnSpPr>
            <a:cxnSpLocks/>
          </p:cNvCxnSpPr>
          <p:nvPr/>
        </p:nvCxnSpPr>
        <p:spPr>
          <a:xfrm>
            <a:off x="9214016" y="3222936"/>
            <a:ext cx="0" cy="979787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673090B-78F9-4CA6-BD2C-B72AEAE91085}"/>
              </a:ext>
            </a:extLst>
          </p:cNvPr>
          <p:cNvSpPr txBox="1"/>
          <p:nvPr/>
        </p:nvSpPr>
        <p:spPr>
          <a:xfrm>
            <a:off x="8917041" y="3574329"/>
            <a:ext cx="593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$</a:t>
            </a:r>
            <a:r>
              <a:rPr lang="en-US" sz="1100" dirty="0"/>
              <a:t>520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5131A1F8-6CE1-4EE8-84A5-D11F880F35E5}"/>
              </a:ext>
            </a:extLst>
          </p:cNvPr>
          <p:cNvSpPr/>
          <p:nvPr/>
        </p:nvSpPr>
        <p:spPr>
          <a:xfrm rot="16200000">
            <a:off x="6050296" y="4806081"/>
            <a:ext cx="158263" cy="1526902"/>
          </a:xfrm>
          <a:prstGeom prst="leftBrac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E6361E-EE6A-4D87-8A66-204A51DE7713}"/>
              </a:ext>
            </a:extLst>
          </p:cNvPr>
          <p:cNvSpPr txBox="1"/>
          <p:nvPr/>
        </p:nvSpPr>
        <p:spPr>
          <a:xfrm>
            <a:off x="4779092" y="5717513"/>
            <a:ext cx="270066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Top 7 and 10 least risky predictor groups;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In preferred business, 586 / 2986 show it as the top 1 or 2 reason.  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2E10D65-A0A5-4C8A-BBB7-8BB3E7770C59}"/>
              </a:ext>
            </a:extLst>
          </p:cNvPr>
          <p:cNvCxnSpPr>
            <a:cxnSpLocks/>
          </p:cNvCxnSpPr>
          <p:nvPr/>
        </p:nvCxnSpPr>
        <p:spPr>
          <a:xfrm>
            <a:off x="5478228" y="4202721"/>
            <a:ext cx="0" cy="528305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18E618F-3F6F-4449-A487-B58E1C439A41}"/>
              </a:ext>
            </a:extLst>
          </p:cNvPr>
          <p:cNvCxnSpPr>
            <a:cxnSpLocks/>
          </p:cNvCxnSpPr>
          <p:nvPr/>
        </p:nvCxnSpPr>
        <p:spPr>
          <a:xfrm>
            <a:off x="6719957" y="4202721"/>
            <a:ext cx="0" cy="448792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A316210-0933-485B-95F6-ED2454646D3A}"/>
              </a:ext>
            </a:extLst>
          </p:cNvPr>
          <p:cNvSpPr txBox="1"/>
          <p:nvPr/>
        </p:nvSpPr>
        <p:spPr>
          <a:xfrm>
            <a:off x="5175069" y="4328373"/>
            <a:ext cx="593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$</a:t>
            </a:r>
            <a:r>
              <a:rPr lang="en-US" sz="1100" dirty="0"/>
              <a:t>280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3A1E0B-0B69-42DC-BA90-78C6B52ED0E5}"/>
              </a:ext>
            </a:extLst>
          </p:cNvPr>
          <p:cNvSpPr txBox="1"/>
          <p:nvPr/>
        </p:nvSpPr>
        <p:spPr>
          <a:xfrm>
            <a:off x="6436553" y="4328373"/>
            <a:ext cx="593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$</a:t>
            </a:r>
            <a:r>
              <a:rPr lang="en-US" sz="1100" dirty="0"/>
              <a:t>240</a:t>
            </a:r>
          </a:p>
        </p:txBody>
      </p:sp>
    </p:spTree>
    <p:extLst>
      <p:ext uri="{BB962C8B-B14F-4D97-AF65-F5344CB8AC3E}">
        <p14:creationId xmlns:p14="http://schemas.microsoft.com/office/powerpoint/2010/main" val="4041144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2905</TotalTime>
  <Words>1812</Words>
  <Application>Microsoft Office PowerPoint</Application>
  <PresentationFormat>Widescreen</PresentationFormat>
  <Paragraphs>450</Paragraphs>
  <Slides>22</Slides>
  <Notes>12</Notes>
  <HiddenSlides>1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Wingdings</vt:lpstr>
      <vt:lpstr>Office Theme</vt:lpstr>
      <vt:lpstr>Acrobat Document</vt:lpstr>
      <vt:lpstr>Worksheet</vt:lpstr>
      <vt:lpstr> Auto Insurance Case Study </vt:lpstr>
      <vt:lpstr>Modeling Procedure Overview</vt:lpstr>
      <vt:lpstr>Model Design</vt:lpstr>
      <vt:lpstr>Model Structure and Performance</vt:lpstr>
      <vt:lpstr>Risk Grouping</vt:lpstr>
      <vt:lpstr>Top Reasons</vt:lpstr>
      <vt:lpstr>Credit Score Category</vt:lpstr>
      <vt:lpstr>Vehicle Age</vt:lpstr>
      <vt:lpstr>Driver Age Category</vt:lpstr>
      <vt:lpstr>Gender</vt:lpstr>
      <vt:lpstr>Vehicle Value Category</vt:lpstr>
      <vt:lpstr>Vehicle Body</vt:lpstr>
      <vt:lpstr>Driver’s Area</vt:lpstr>
      <vt:lpstr>Risk Group Summary and Marketing Campaign </vt:lpstr>
      <vt:lpstr>Model Technique</vt:lpstr>
      <vt:lpstr>Data Exploration</vt:lpstr>
      <vt:lpstr>Data Exploration (Cont’d)</vt:lpstr>
      <vt:lpstr>Model Selection</vt:lpstr>
      <vt:lpstr>Model Selection (Cont’d)</vt:lpstr>
      <vt:lpstr>PowerPoint Presentation</vt:lpstr>
      <vt:lpstr>Supplemental Material </vt:lpstr>
      <vt:lpstr>Risk Group Summary and Marketing Campaign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Meng, Jin</dc:creator>
  <cp:lastModifiedBy>Meng, Jin</cp:lastModifiedBy>
  <cp:revision>85</cp:revision>
  <dcterms:created xsi:type="dcterms:W3CDTF">2022-01-17T17:41:09Z</dcterms:created>
  <dcterms:modified xsi:type="dcterms:W3CDTF">2025-08-28T14:54:06Z</dcterms:modified>
</cp:coreProperties>
</file>