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1057" r:id="rId3"/>
    <p:sldId id="1056" r:id="rId4"/>
    <p:sldId id="275" r:id="rId5"/>
    <p:sldId id="1033" r:id="rId6"/>
    <p:sldId id="1034" r:id="rId7"/>
    <p:sldId id="1037" r:id="rId8"/>
    <p:sldId id="1038" r:id="rId9"/>
    <p:sldId id="1039" r:id="rId10"/>
    <p:sldId id="260" r:id="rId11"/>
    <p:sldId id="105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5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F85B4-A467-4B5C-B35B-A3E2A8841D96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0CACA-CE99-4A66-A81F-001C30CDE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85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8E592-6CB4-EE61-203C-820C906E2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720F32-0CC2-9866-EE46-DE9BF6C322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0B744F-9244-96BD-7C4D-00F61C1B8F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65887"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DAB94-9A3A-5BFC-D67D-A268B2F138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E336D-5138-4F47-858D-FA78D87F2E6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925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97824-8388-D8C5-6594-9B56D114C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5BB97D-B8F9-07A1-6E28-AA9C49B649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9CBBF4-A08C-60B0-C6C6-8E3A5FBC4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65887"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BA248-39D8-32A1-2466-33002713F9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E336D-5138-4F47-858D-FA78D87F2E6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38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465887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5E336D-5138-4F47-858D-FA78D87F2E6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185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6A98-F08A-4CFD-BE0D-05F2CBB67E88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FF93-A918-488E-9D55-876856AC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63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6A98-F08A-4CFD-BE0D-05F2CBB67E88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FF93-A918-488E-9D55-876856AC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6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6A98-F08A-4CFD-BE0D-05F2CBB67E88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FF93-A918-488E-9D55-876856AC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854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6A98-F08A-4CFD-BE0D-05F2CBB67E88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FF93-A918-488E-9D55-876856AC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1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6A98-F08A-4CFD-BE0D-05F2CBB67E88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FF93-A918-488E-9D55-876856AC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26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6A98-F08A-4CFD-BE0D-05F2CBB67E88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FF93-A918-488E-9D55-876856AC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34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6A98-F08A-4CFD-BE0D-05F2CBB67E88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FF93-A918-488E-9D55-876856AC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3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6A98-F08A-4CFD-BE0D-05F2CBB67E88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FF93-A918-488E-9D55-876856AC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5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6A98-F08A-4CFD-BE0D-05F2CBB67E88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FF93-A918-488E-9D55-876856AC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1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6A98-F08A-4CFD-BE0D-05F2CBB67E88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FF93-A918-488E-9D55-876856AC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1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36A98-F08A-4CFD-BE0D-05F2CBB67E88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EAFF93-A918-488E-9D55-876856AC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03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36A98-F08A-4CFD-BE0D-05F2CBB67E88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EAFF93-A918-488E-9D55-876856AC5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2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12D0E-4255-47A9-A32E-AD6C61901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016" y="0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b="1" dirty="0"/>
              <a:t>Data Science </a:t>
            </a:r>
            <a:br>
              <a:rPr lang="en-US" sz="6600" b="1" dirty="0"/>
            </a:br>
            <a:r>
              <a:rPr lang="en-US" sz="6600" b="1" dirty="0"/>
              <a:t>Insurance Application on Tabular Data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1AE7B-8539-4105-BD56-7330AD9AF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Jin Meng</a:t>
            </a:r>
          </a:p>
          <a:p>
            <a:pPr algn="l"/>
            <a:r>
              <a:rPr lang="en-US" dirty="0"/>
              <a:t>Oct 14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2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0360-A31F-4E4C-BD31-8FB1FBA8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Some personal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11576-9089-42E2-8E7B-A0214A0F9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/>
              <a:t>Rigorous statistical training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Master / </a:t>
            </a:r>
            <a:r>
              <a:rPr lang="en-US" sz="1800" dirty="0">
                <a:highlight>
                  <a:srgbClr val="FFFF00"/>
                </a:highlight>
              </a:rPr>
              <a:t>know</a:t>
            </a:r>
            <a:r>
              <a:rPr lang="en-US" sz="1800" dirty="0"/>
              <a:t> / </a:t>
            </a:r>
            <a:r>
              <a:rPr lang="en-US" sz="1800" dirty="0">
                <a:highlight>
                  <a:srgbClr val="FFFF00"/>
                </a:highlight>
              </a:rPr>
              <a:t>browse</a:t>
            </a:r>
            <a:r>
              <a:rPr lang="en-US" sz="1800" dirty="0"/>
              <a:t> ML techniques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Python / R / SAS / SQL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501D1AF-3282-4508-98DE-A5C443984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91" y="1867057"/>
            <a:ext cx="1958686" cy="2898388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1643C587-7DD7-4DF4-9A4E-5F2B1FC39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375" y="1864725"/>
            <a:ext cx="1958686" cy="2903053"/>
          </a:xfrm>
          <a:prstGeom prst="rect">
            <a:avLst/>
          </a:prstGeom>
        </p:spPr>
      </p:pic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2228E19F-3019-4146-AB05-D45FB75C86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4563"/>
            <a:ext cx="1971337" cy="61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91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hape, arrow&#10;&#10;Description automatically generated">
            <a:extLst>
              <a:ext uri="{FF2B5EF4-FFF2-40B4-BE49-F238E27FC236}">
                <a16:creationId xmlns:a16="http://schemas.microsoft.com/office/drawing/2014/main" id="{B288EBF1-D52B-452F-B7F3-9A532E7E7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622" y="643466"/>
            <a:ext cx="4860755" cy="557106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16BC1C3-C832-FA4C-9911-3E1C355083BA}" type="slidenum">
              <a:rPr lang="en-US" smtClean="0"/>
              <a:pPr defTabSz="914400"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0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5684F-43DB-88A2-A546-24196D60B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0BF95DDF-692F-5ED7-6B99-C14795F64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j-lt"/>
              </a:rPr>
              <a:t>Data S</a:t>
            </a:r>
            <a:r>
              <a:rPr lang="en-US" sz="3600" b="1" dirty="0"/>
              <a:t>cience in Insurance</a:t>
            </a:r>
            <a:endParaRPr lang="en-US" sz="36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79E26F-2B7D-B836-BF1A-C815CACEE73A}"/>
              </a:ext>
            </a:extLst>
          </p:cNvPr>
          <p:cNvSpPr txBox="1"/>
          <p:nvPr/>
        </p:nvSpPr>
        <p:spPr>
          <a:xfrm>
            <a:off x="898769" y="1625600"/>
            <a:ext cx="1051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/>
              <a:t>Who are we</a:t>
            </a:r>
            <a:r>
              <a:rPr lang="en-US" dirty="0"/>
              <a:t>? Data scientists </a:t>
            </a:r>
            <a:r>
              <a:rPr lang="en-US" dirty="0">
                <a:sym typeface="Wingdings" panose="05000000000000000000" pitchFamily="2" charset="2"/>
              </a:rPr>
              <a:t> Advanced Analytics  </a:t>
            </a:r>
            <a:r>
              <a:rPr lang="en-US" dirty="0"/>
              <a:t>Chief Data Office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en-US" dirty="0">
                <a:sym typeface="Wingdings" panose="05000000000000000000" pitchFamily="2" charset="2"/>
              </a:rPr>
              <a:t>What is our value? Help other divisions – Underwriting, Claims, Actual Pricing, Sales and Marketing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Turn data into insights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Build predictive, prescriptive, and diagnostic models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Enable automation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Support experimentation and data-driven decision-making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US" dirty="0">
                <a:sym typeface="Wingdings" panose="05000000000000000000" pitchFamily="2" charset="2"/>
              </a:rPr>
              <a:t>What are our deliveries?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Models: Pricing/rating model, rating selection model, submission prioritization/triage model (smart renewal model), claim reserve model, claim triage model, claim life circle model, fraud model, litigation potential detection, 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Apps: Pattern mining, document extraction, document summarization, document chat, …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Dashboards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Data pipelines</a:t>
            </a:r>
          </a:p>
          <a:p>
            <a:pPr lvl="2"/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73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A0A7A-0289-54CE-4CA1-658BE9401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44BE6A4F-F460-A3E3-58EC-CABCC3E4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j-lt"/>
              </a:rPr>
              <a:t>Modeling Procedure O</a:t>
            </a:r>
            <a:r>
              <a:rPr lang="en-US" altLang="zh-CN" sz="3600" b="1" dirty="0">
                <a:latin typeface="+mj-lt"/>
              </a:rPr>
              <a:t>verview</a:t>
            </a:r>
            <a:endParaRPr lang="en-US" sz="3600" b="1" dirty="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40E384-2FE0-C02F-CB60-5ADEB231A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BC1C3-C832-FA4C-9911-3E1C355083B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Chevron 12">
            <a:extLst>
              <a:ext uri="{FF2B5EF4-FFF2-40B4-BE49-F238E27FC236}">
                <a16:creationId xmlns:a16="http://schemas.microsoft.com/office/drawing/2014/main" id="{906FA8FD-2F23-146E-669C-D8CA09395F5E}"/>
              </a:ext>
            </a:extLst>
          </p:cNvPr>
          <p:cNvSpPr/>
          <p:nvPr/>
        </p:nvSpPr>
        <p:spPr>
          <a:xfrm>
            <a:off x="714208" y="1722163"/>
            <a:ext cx="2099427" cy="48768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Design</a:t>
            </a:r>
          </a:p>
        </p:txBody>
      </p:sp>
      <p:sp>
        <p:nvSpPr>
          <p:cNvPr id="16" name="Chevron 13">
            <a:extLst>
              <a:ext uri="{FF2B5EF4-FFF2-40B4-BE49-F238E27FC236}">
                <a16:creationId xmlns:a16="http://schemas.microsoft.com/office/drawing/2014/main" id="{BA5DE428-BE05-D370-92E5-0F689E92DB96}"/>
              </a:ext>
            </a:extLst>
          </p:cNvPr>
          <p:cNvSpPr/>
          <p:nvPr/>
        </p:nvSpPr>
        <p:spPr>
          <a:xfrm>
            <a:off x="2813635" y="1722163"/>
            <a:ext cx="2220842" cy="48768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Collection</a:t>
            </a:r>
          </a:p>
        </p:txBody>
      </p:sp>
      <p:sp>
        <p:nvSpPr>
          <p:cNvPr id="17" name="Chevron 15">
            <a:extLst>
              <a:ext uri="{FF2B5EF4-FFF2-40B4-BE49-F238E27FC236}">
                <a16:creationId xmlns:a16="http://schemas.microsoft.com/office/drawing/2014/main" id="{2950ACCC-DAE1-1BBA-2B2A-AD8233A62A09}"/>
              </a:ext>
            </a:extLst>
          </p:cNvPr>
          <p:cNvSpPr/>
          <p:nvPr/>
        </p:nvSpPr>
        <p:spPr>
          <a:xfrm>
            <a:off x="7263065" y="1708990"/>
            <a:ext cx="2098573" cy="48768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Selection</a:t>
            </a:r>
          </a:p>
        </p:txBody>
      </p:sp>
      <p:sp>
        <p:nvSpPr>
          <p:cNvPr id="18" name="Chevron 15">
            <a:extLst>
              <a:ext uri="{FF2B5EF4-FFF2-40B4-BE49-F238E27FC236}">
                <a16:creationId xmlns:a16="http://schemas.microsoft.com/office/drawing/2014/main" id="{0E476B75-EC67-955A-F03A-BE5D8754EAE3}"/>
              </a:ext>
            </a:extLst>
          </p:cNvPr>
          <p:cNvSpPr/>
          <p:nvPr/>
        </p:nvSpPr>
        <p:spPr>
          <a:xfrm>
            <a:off x="9361639" y="1703224"/>
            <a:ext cx="2211965" cy="48768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Implementation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60DB46C-F56C-384F-67D9-FDE7B6676727}"/>
              </a:ext>
            </a:extLst>
          </p:cNvPr>
          <p:cNvSpPr/>
          <p:nvPr/>
        </p:nvSpPr>
        <p:spPr>
          <a:xfrm>
            <a:off x="798220" y="2524873"/>
            <a:ext cx="1897588" cy="3144847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Recap business problem</a:t>
            </a:r>
          </a:p>
          <a:p>
            <a:endParaRPr 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Decide model structure</a:t>
            </a:r>
          </a:p>
          <a:p>
            <a:endParaRPr 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90A417-55AA-11C1-A507-07DEBF71C2DC}"/>
              </a:ext>
            </a:extLst>
          </p:cNvPr>
          <p:cNvSpPr/>
          <p:nvPr/>
        </p:nvSpPr>
        <p:spPr>
          <a:xfrm>
            <a:off x="2979568" y="2521151"/>
            <a:ext cx="1897588" cy="3139239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 data from internal and 3</a:t>
            </a:r>
            <a:r>
              <a:rPr lang="en-US" sz="1400" baseline="30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rd</a:t>
            </a: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party sources</a:t>
            </a:r>
          </a:p>
          <a:p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ETL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D8ECC4-E000-EBA6-DFB4-CA2B08D7F380}"/>
              </a:ext>
            </a:extLst>
          </p:cNvPr>
          <p:cNvSpPr/>
          <p:nvPr/>
        </p:nvSpPr>
        <p:spPr>
          <a:xfrm>
            <a:off x="7314844" y="2524875"/>
            <a:ext cx="1897588" cy="3144846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Compare and select modeling techniques</a:t>
            </a:r>
          </a:p>
          <a:p>
            <a:pPr marL="243834" indent="-243834">
              <a:buFont typeface="Wingdings" panose="05000000000000000000" pitchFamily="2" charset="2"/>
              <a:buChar char="q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Fine tune model – Hyper-parameter tuning</a:t>
            </a:r>
          </a:p>
          <a:p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 and validate final model performance</a:t>
            </a:r>
          </a:p>
          <a:p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E9B04D-742B-C36B-83C2-DC4B33BC0A83}"/>
              </a:ext>
            </a:extLst>
          </p:cNvPr>
          <p:cNvSpPr/>
          <p:nvPr/>
        </p:nvSpPr>
        <p:spPr>
          <a:xfrm>
            <a:off x="9496192" y="2515544"/>
            <a:ext cx="1942860" cy="3144846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Help deploy and maintain model in production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Help generate explainable predictions on new, unseen data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 training for model users</a:t>
            </a:r>
          </a:p>
          <a:p>
            <a:endParaRPr lang="en-US" sz="1467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Chevron 13">
            <a:extLst>
              <a:ext uri="{FF2B5EF4-FFF2-40B4-BE49-F238E27FC236}">
                <a16:creationId xmlns:a16="http://schemas.microsoft.com/office/drawing/2014/main" id="{B82E1E00-A874-85C9-0A68-E604FF3D0556}"/>
              </a:ext>
            </a:extLst>
          </p:cNvPr>
          <p:cNvSpPr/>
          <p:nvPr/>
        </p:nvSpPr>
        <p:spPr>
          <a:xfrm>
            <a:off x="5034477" y="1722163"/>
            <a:ext cx="2228589" cy="487680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Exploration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6FAAB7-1CB2-9E04-6529-1EB453969853}"/>
              </a:ext>
            </a:extLst>
          </p:cNvPr>
          <p:cNvSpPr/>
          <p:nvPr/>
        </p:nvSpPr>
        <p:spPr>
          <a:xfrm>
            <a:off x="5147206" y="2527680"/>
            <a:ext cx="1897588" cy="3148566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Sampling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 missing value imputation, variable transformation, stability check, predictiveness check, etc.</a:t>
            </a:r>
          </a:p>
          <a:p>
            <a:endParaRPr lang="en-US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Conduct variable reduction</a:t>
            </a:r>
          </a:p>
        </p:txBody>
      </p:sp>
    </p:spTree>
    <p:extLst>
      <p:ext uri="{BB962C8B-B14F-4D97-AF65-F5344CB8AC3E}">
        <p14:creationId xmlns:p14="http://schemas.microsoft.com/office/powerpoint/2010/main" val="246231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  <p:bldP spid="22" grpId="0" animBg="1"/>
      <p:bldP spid="23" grpId="0" animBg="1"/>
      <p:bldP spid="27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745" y="358256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/>
              <a:t>Model Design</a:t>
            </a:r>
          </a:p>
        </p:txBody>
      </p:sp>
      <p:sp>
        <p:nvSpPr>
          <p:cNvPr id="22" name="Right Arrow 13">
            <a:extLst>
              <a:ext uri="{FF2B5EF4-FFF2-40B4-BE49-F238E27FC236}">
                <a16:creationId xmlns:a16="http://schemas.microsoft.com/office/drawing/2014/main" id="{89D4EA8A-38A0-4202-AAC7-E419435412F8}"/>
              </a:ext>
            </a:extLst>
          </p:cNvPr>
          <p:cNvSpPr/>
          <p:nvPr/>
        </p:nvSpPr>
        <p:spPr>
          <a:xfrm>
            <a:off x="681141" y="1832154"/>
            <a:ext cx="10888809" cy="709064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rtlCol="0" anchor="ctr">
            <a:no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Experience period			  			      Exposure period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895CA4-ED36-43EC-B4B6-92005280817D}"/>
              </a:ext>
            </a:extLst>
          </p:cNvPr>
          <p:cNvCxnSpPr>
            <a:cxnSpLocks/>
          </p:cNvCxnSpPr>
          <p:nvPr/>
        </p:nvCxnSpPr>
        <p:spPr>
          <a:xfrm>
            <a:off x="4311520" y="1717595"/>
            <a:ext cx="0" cy="365198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E07696-B222-410A-83FD-D47FB0C073D1}"/>
              </a:ext>
            </a:extLst>
          </p:cNvPr>
          <p:cNvSpPr txBox="1"/>
          <p:nvPr/>
        </p:nvSpPr>
        <p:spPr>
          <a:xfrm>
            <a:off x="3416490" y="5106686"/>
            <a:ext cx="1790059" cy="369332"/>
          </a:xfrm>
          <a:prstGeom prst="rect">
            <a:avLst/>
          </a:prstGeom>
          <a:ln w="28575"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Pol effective date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3E18613-99F7-4AA6-8357-717F468111BF}"/>
              </a:ext>
            </a:extLst>
          </p:cNvPr>
          <p:cNvCxnSpPr>
            <a:cxnSpLocks/>
          </p:cNvCxnSpPr>
          <p:nvPr/>
        </p:nvCxnSpPr>
        <p:spPr>
          <a:xfrm>
            <a:off x="10511386" y="1738045"/>
            <a:ext cx="0" cy="3651987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ACAFCFB-0294-4381-B505-EB84CF05805E}"/>
              </a:ext>
            </a:extLst>
          </p:cNvPr>
          <p:cNvSpPr txBox="1"/>
          <p:nvPr/>
        </p:nvSpPr>
        <p:spPr>
          <a:xfrm>
            <a:off x="9545443" y="5102476"/>
            <a:ext cx="1931885" cy="369332"/>
          </a:xfrm>
          <a:prstGeom prst="rect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Pol expiration date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F985F64-41B7-4355-8EA6-24582855B0AE}"/>
              </a:ext>
            </a:extLst>
          </p:cNvPr>
          <p:cNvSpPr/>
          <p:nvPr/>
        </p:nvSpPr>
        <p:spPr>
          <a:xfrm>
            <a:off x="2991696" y="2691241"/>
            <a:ext cx="180965" cy="1293920"/>
          </a:xfrm>
          <a:prstGeom prst="rightBrace">
            <a:avLst>
              <a:gd name="adj1" fmla="val 0"/>
              <a:gd name="adj2" fmla="val 50000"/>
            </a:avLst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0AC1643-0176-464C-9C18-7D89D13CF52D}"/>
              </a:ext>
            </a:extLst>
          </p:cNvPr>
          <p:cNvSpPr/>
          <p:nvPr/>
        </p:nvSpPr>
        <p:spPr>
          <a:xfrm>
            <a:off x="3657162" y="3123422"/>
            <a:ext cx="1504061" cy="410777"/>
          </a:xfrm>
          <a:prstGeom prst="rightArrow">
            <a:avLst/>
          </a:prstGeom>
          <a:solidFill>
            <a:schemeClr val="accent2"/>
          </a:solidFill>
          <a:ln w="28575"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 dirty="0"/>
              <a:t>ML Model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9AC6DBCB-6C02-4DD9-B5BB-2CD95A60DCB3}"/>
              </a:ext>
            </a:extLst>
          </p:cNvPr>
          <p:cNvSpPr/>
          <p:nvPr/>
        </p:nvSpPr>
        <p:spPr>
          <a:xfrm>
            <a:off x="6648029" y="4503601"/>
            <a:ext cx="1336165" cy="238009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Total claim loss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A856F77-B36A-4F74-A0C8-EBC7E35680E6}"/>
              </a:ext>
            </a:extLst>
          </p:cNvPr>
          <p:cNvSpPr txBox="1"/>
          <p:nvPr/>
        </p:nvSpPr>
        <p:spPr>
          <a:xfrm>
            <a:off x="7211543" y="4106157"/>
            <a:ext cx="28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AA500FEC-052B-4A2F-A305-9E1858448774}"/>
              </a:ext>
            </a:extLst>
          </p:cNvPr>
          <p:cNvSpPr/>
          <p:nvPr/>
        </p:nvSpPr>
        <p:spPr>
          <a:xfrm>
            <a:off x="5915816" y="3884328"/>
            <a:ext cx="2872149" cy="235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Claim severity given a claim happens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539B542-52B7-4F42-ACA1-7A1CC50385E5}"/>
              </a:ext>
            </a:extLst>
          </p:cNvPr>
          <p:cNvSpPr/>
          <p:nvPr/>
        </p:nvSpPr>
        <p:spPr>
          <a:xfrm>
            <a:off x="6243892" y="3265055"/>
            <a:ext cx="2144441" cy="235228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Claim Frequency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A84464D-551B-4D23-920D-CA187BAB6884}"/>
              </a:ext>
            </a:extLst>
          </p:cNvPr>
          <p:cNvSpPr txBox="1"/>
          <p:nvPr/>
        </p:nvSpPr>
        <p:spPr>
          <a:xfrm>
            <a:off x="964182" y="2593994"/>
            <a:ext cx="2924338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Gender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Credit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Area of residence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Traffic index</a:t>
            </a:r>
          </a:p>
          <a:p>
            <a:endParaRPr lang="en-US" sz="1400" dirty="0"/>
          </a:p>
          <a:p>
            <a:r>
              <a:rPr lang="en-US" sz="1400" dirty="0"/>
              <a:t>Vehicle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Age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Body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Target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Total claim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Claim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Claim severity</a:t>
            </a:r>
          </a:p>
          <a:p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4E8145-10F9-4C01-9D88-2DD80329ED81}"/>
              </a:ext>
            </a:extLst>
          </p:cNvPr>
          <p:cNvSpPr txBox="1"/>
          <p:nvPr/>
        </p:nvSpPr>
        <p:spPr>
          <a:xfrm>
            <a:off x="5487032" y="2689553"/>
            <a:ext cx="3658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Target potential customers with low risk</a:t>
            </a:r>
          </a:p>
          <a:p>
            <a:pPr marL="342900" indent="-342900">
              <a:buAutoNum type="arabicPeriod"/>
            </a:pPr>
            <a:endParaRPr 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2F2D3E4-A416-4BEE-A617-C5965B151D29}"/>
              </a:ext>
            </a:extLst>
          </p:cNvPr>
          <p:cNvSpPr txBox="1"/>
          <p:nvPr/>
        </p:nvSpPr>
        <p:spPr>
          <a:xfrm>
            <a:off x="7211543" y="3500283"/>
            <a:ext cx="280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0585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65" grpId="0" animBg="1"/>
      <p:bldP spid="27" grpId="0" animBg="1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643E92-C7E2-41E2-A899-4EE141F11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2: Data Collection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ACFBB8-6CB0-42DF-9767-0E6DFD31F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1800" dirty="0"/>
              <a:t>Work with data engineers and data analysts</a:t>
            </a:r>
          </a:p>
          <a:p>
            <a:pPr marL="457200" lvl="1" indent="0">
              <a:buNone/>
            </a:pPr>
            <a:r>
              <a:rPr lang="en-US" sz="1800" dirty="0"/>
              <a:t>SQL server | Alteryx | Tableau | R shiny</a:t>
            </a:r>
          </a:p>
          <a:p>
            <a:r>
              <a:rPr lang="en-US" sz="1800" dirty="0"/>
              <a:t>A lot of external data sources nowadays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A45800-203E-4692-B81E-41FF85388F70}"/>
              </a:ext>
            </a:extLst>
          </p:cNvPr>
          <p:cNvSpPr/>
          <p:nvPr/>
        </p:nvSpPr>
        <p:spPr>
          <a:xfrm>
            <a:off x="1509202" y="3083974"/>
            <a:ext cx="1575047" cy="37286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Internal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FD3394-8F11-4B14-9B9D-CCBE3310D38F}"/>
              </a:ext>
            </a:extLst>
          </p:cNvPr>
          <p:cNvSpPr/>
          <p:nvPr/>
        </p:nvSpPr>
        <p:spPr>
          <a:xfrm>
            <a:off x="1509202" y="3668942"/>
            <a:ext cx="1575048" cy="2997424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Vehicle related:</a:t>
            </a:r>
          </a:p>
          <a:p>
            <a:r>
              <a: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make</a:t>
            </a:r>
          </a:p>
          <a:p>
            <a:r>
              <a: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age</a:t>
            </a:r>
          </a:p>
          <a:p>
            <a:r>
              <a: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value</a:t>
            </a:r>
          </a:p>
          <a:p>
            <a:r>
              <a: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type</a:t>
            </a:r>
          </a:p>
          <a:p>
            <a:endParaRPr 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Policy related:</a:t>
            </a:r>
          </a:p>
          <a:p>
            <a:r>
              <a: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# of claims in the past 1, 2, 3 years</a:t>
            </a:r>
          </a:p>
          <a:p>
            <a:r>
              <a: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# of claims by type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4112BB-E8DB-4636-9749-A6BE86982CE3}"/>
              </a:ext>
            </a:extLst>
          </p:cNvPr>
          <p:cNvSpPr/>
          <p:nvPr/>
        </p:nvSpPr>
        <p:spPr>
          <a:xfrm>
            <a:off x="3680531" y="3061911"/>
            <a:ext cx="1575046" cy="37286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Geographic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30BA49-5235-424E-BDD7-50A5A4AAC4E2}"/>
              </a:ext>
            </a:extLst>
          </p:cNvPr>
          <p:cNvSpPr/>
          <p:nvPr/>
        </p:nvSpPr>
        <p:spPr>
          <a:xfrm>
            <a:off x="3680531" y="3668942"/>
            <a:ext cx="1575048" cy="2997424"/>
          </a:xfrm>
          <a:prstGeom prst="rect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 census:</a:t>
            </a:r>
          </a:p>
          <a:p>
            <a:r>
              <a: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population density</a:t>
            </a:r>
          </a:p>
          <a:p>
            <a:r>
              <a: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house unit</a:t>
            </a:r>
          </a:p>
          <a:p>
            <a:endParaRPr 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FBI crime:</a:t>
            </a:r>
          </a:p>
          <a:p>
            <a:r>
              <a: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# of hit-run crimes</a:t>
            </a:r>
          </a:p>
          <a:p>
            <a:r>
              <a: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# of crimes after sundown</a:t>
            </a:r>
          </a:p>
          <a:p>
            <a:endParaRPr lang="en-US" sz="14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FARS:</a:t>
            </a:r>
          </a:p>
          <a:p>
            <a:r>
              <a:rPr lang="en-US" sz="14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# of fatal crashes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7F18409-5A61-4863-A7F3-0C0B8FE41ABF}"/>
              </a:ext>
            </a:extLst>
          </p:cNvPr>
          <p:cNvSpPr/>
          <p:nvPr/>
        </p:nvSpPr>
        <p:spPr>
          <a:xfrm>
            <a:off x="5851859" y="3061911"/>
            <a:ext cx="1575046" cy="37286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Weather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99A84BD-4487-43DB-AB79-6650B7C31222}"/>
              </a:ext>
            </a:extLst>
          </p:cNvPr>
          <p:cNvSpPr/>
          <p:nvPr/>
        </p:nvSpPr>
        <p:spPr>
          <a:xfrm>
            <a:off x="8023187" y="3061911"/>
            <a:ext cx="1575046" cy="37286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Credit</a:t>
            </a:r>
          </a:p>
        </p:txBody>
      </p:sp>
    </p:spTree>
    <p:extLst>
      <p:ext uri="{BB962C8B-B14F-4D97-AF65-F5344CB8AC3E}">
        <p14:creationId xmlns:p14="http://schemas.microsoft.com/office/powerpoint/2010/main" val="45308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DCC7-83EB-46E6-B0E4-A2CFA8D4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3: Data Exploration</a:t>
            </a:r>
          </a:p>
        </p:txBody>
      </p:sp>
      <p:graphicFrame>
        <p:nvGraphicFramePr>
          <p:cNvPr id="11" name="Table 9">
            <a:extLst>
              <a:ext uri="{FF2B5EF4-FFF2-40B4-BE49-F238E27FC236}">
                <a16:creationId xmlns:a16="http://schemas.microsoft.com/office/drawing/2014/main" id="{3FFD571B-006A-4FDF-B351-7E915BC52B98}"/>
              </a:ext>
            </a:extLst>
          </p:cNvPr>
          <p:cNvGraphicFramePr>
            <a:graphicFrameLocks noGrp="1"/>
          </p:cNvGraphicFramePr>
          <p:nvPr/>
        </p:nvGraphicFramePr>
        <p:xfrm>
          <a:off x="1728186" y="1676863"/>
          <a:ext cx="8735628" cy="50056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2854">
                  <a:extLst>
                    <a:ext uri="{9D8B030D-6E8A-4147-A177-3AD203B41FA5}">
                      <a16:colId xmlns:a16="http://schemas.microsoft.com/office/drawing/2014/main" val="104868496"/>
                    </a:ext>
                  </a:extLst>
                </a:gridCol>
                <a:gridCol w="2923368">
                  <a:extLst>
                    <a:ext uri="{9D8B030D-6E8A-4147-A177-3AD203B41FA5}">
                      <a16:colId xmlns:a16="http://schemas.microsoft.com/office/drawing/2014/main" val="3666953356"/>
                    </a:ext>
                  </a:extLst>
                </a:gridCol>
                <a:gridCol w="2899406">
                  <a:extLst>
                    <a:ext uri="{9D8B030D-6E8A-4147-A177-3AD203B41FA5}">
                      <a16:colId xmlns:a16="http://schemas.microsoft.com/office/drawing/2014/main" val="1055743378"/>
                    </a:ext>
                  </a:extLst>
                </a:gridCol>
              </a:tblGrid>
              <a:tr h="78265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10268"/>
                  </a:ext>
                </a:extLst>
              </a:tr>
              <a:tr h="59435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Data Cleaning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Data Splitting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Data Exploration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993864"/>
                  </a:ext>
                </a:extLst>
              </a:tr>
              <a:tr h="2174160">
                <a:tc>
                  <a:txBody>
                    <a:bodyPr/>
                    <a:lstStyle/>
                    <a:p>
                      <a:pPr marL="0" lvl="0" algn="l" defTabSz="57785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r>
                        <a:rPr lang="en-US" sz="1400" kern="1200" dirty="0">
                          <a:solidFill>
                            <a:srgbClr val="40474B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Missing value imputation</a:t>
                      </a:r>
                    </a:p>
                    <a:p>
                      <a:pPr marL="0" lvl="0" algn="l" defTabSz="577850" rtl="0" eaLnBrk="1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35000"/>
                        </a:spcAft>
                        <a:buNone/>
                      </a:pPr>
                      <a:r>
                        <a:rPr lang="en-US" sz="1400" kern="1200" dirty="0">
                          <a:solidFill>
                            <a:srgbClr val="40474B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Outlier detection</a:t>
                      </a:r>
                    </a:p>
                    <a:p>
                      <a:pPr marL="0" lvl="0" algn="l" defTabSz="57785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endParaRPr lang="en-US" sz="1400" kern="1200" dirty="0">
                        <a:solidFill>
                          <a:srgbClr val="40474B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lvl="0" algn="l" defTabSz="57785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endParaRPr lang="en-US" sz="1400" kern="1200" dirty="0">
                        <a:solidFill>
                          <a:srgbClr val="40474B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57785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r>
                        <a:rPr lang="en-US" sz="1400" kern="1200" dirty="0">
                          <a:solidFill>
                            <a:srgbClr val="40474B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Training frame -&gt; Fit model</a:t>
                      </a:r>
                    </a:p>
                    <a:p>
                      <a:pPr marL="0" marR="0" lvl="0" indent="0" algn="l" defTabSz="577850" rtl="0" eaLnBrk="1" fontAlgn="auto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rgbClr val="40474B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(Out-of-time) hold-out frame </a:t>
                      </a:r>
                    </a:p>
                    <a:p>
                      <a:pPr marL="0" marR="0" lvl="0" indent="0" algn="l" defTabSz="57785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rgbClr val="40474B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-&gt; Test model performance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57785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None/>
                      </a:pPr>
                      <a:r>
                        <a:rPr lang="en-US" sz="1400" kern="1200" dirty="0">
                          <a:solidFill>
                            <a:srgbClr val="40474B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Univariate analysis</a:t>
                      </a:r>
                    </a:p>
                    <a:p>
                      <a:pPr marL="171450" lvl="0" indent="-171450" algn="l" defTabSz="4572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rgbClr val="40474B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Data visualization</a:t>
                      </a:r>
                    </a:p>
                    <a:p>
                      <a:pPr marL="171450" lvl="0" indent="-171450" algn="l" defTabSz="4572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rgbClr val="40474B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Statistical summary</a:t>
                      </a:r>
                    </a:p>
                    <a:p>
                      <a:pPr marL="0" lvl="0" algn="l" defTabSz="577850" rtl="0" eaLnBrk="1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35000"/>
                        </a:spcAft>
                        <a:buNone/>
                      </a:pPr>
                      <a:r>
                        <a:rPr lang="en-US" sz="1400" kern="1200" dirty="0">
                          <a:solidFill>
                            <a:srgbClr val="40474B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Multivariate analysis</a:t>
                      </a:r>
                    </a:p>
                    <a:p>
                      <a:pPr marL="171450" lvl="0" indent="-171450" algn="l" defTabSz="57785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rgbClr val="40474B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Predictor vs target </a:t>
                      </a:r>
                    </a:p>
                    <a:p>
                      <a:pPr marL="171450" lvl="0" indent="-171450" algn="l" defTabSz="57785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rgbClr val="40474B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Interaction and correlation between predictors</a:t>
                      </a:r>
                    </a:p>
                    <a:p>
                      <a:pPr marL="0" lvl="0" indent="0" algn="l" defTabSz="577850" rtl="0" eaLnBrk="1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3500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Variable reduction</a:t>
                      </a:r>
                    </a:p>
                    <a:p>
                      <a:pPr marL="171450" lvl="0" indent="-171450" algn="l" defTabSz="57785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rgbClr val="40474B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PCA</a:t>
                      </a:r>
                    </a:p>
                    <a:p>
                      <a:pPr marL="171450" lvl="0" indent="-171450" algn="l" defTabSz="57785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kern="1200" dirty="0">
                          <a:solidFill>
                            <a:srgbClr val="40474B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Cluster analysis – SAS VARCLUS procedure</a:t>
                      </a:r>
                    </a:p>
                    <a:p>
                      <a:pPr marL="0" lvl="0" indent="0" algn="l" defTabSz="57785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Font typeface="Arial" panose="020B0604020202020204" pitchFamily="34" charset="0"/>
                        <a:buNone/>
                      </a:pPr>
                      <a:endParaRPr lang="en-US" sz="1400" kern="1200" dirty="0">
                        <a:solidFill>
                          <a:srgbClr val="40474B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84187"/>
                  </a:ext>
                </a:extLst>
              </a:tr>
            </a:tbl>
          </a:graphicData>
        </a:graphic>
      </p:graphicFrame>
      <p:sp>
        <p:nvSpPr>
          <p:cNvPr id="12" name="Rectangle 11" descr="Statistics">
            <a:extLst>
              <a:ext uri="{FF2B5EF4-FFF2-40B4-BE49-F238E27FC236}">
                <a16:creationId xmlns:a16="http://schemas.microsoft.com/office/drawing/2014/main" id="{DDD12CDE-06AB-4A8D-8EFE-BBAB69DE1446}"/>
              </a:ext>
            </a:extLst>
          </p:cNvPr>
          <p:cNvSpPr/>
          <p:nvPr/>
        </p:nvSpPr>
        <p:spPr>
          <a:xfrm>
            <a:off x="8141023" y="1676862"/>
            <a:ext cx="623975" cy="623975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 descr="Presentation with Pie Chart">
            <a:extLst>
              <a:ext uri="{FF2B5EF4-FFF2-40B4-BE49-F238E27FC236}">
                <a16:creationId xmlns:a16="http://schemas.microsoft.com/office/drawing/2014/main" id="{F6FD90B0-710F-4FFA-BB21-B54FC71703EE}"/>
              </a:ext>
            </a:extLst>
          </p:cNvPr>
          <p:cNvSpPr/>
          <p:nvPr/>
        </p:nvSpPr>
        <p:spPr>
          <a:xfrm>
            <a:off x="2277557" y="1675844"/>
            <a:ext cx="623975" cy="623975"/>
          </a:xfrm>
          <a:prstGeom prst="rect">
            <a:avLst/>
          </a:prstGeom>
          <a:blipFill rotWithShape="1">
            <a:blip r:embed="rId4"/>
            <a:srcRect/>
            <a:stretch>
              <a:fillRect l="-1000" r="-1000"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 descr="Table">
            <a:extLst>
              <a:ext uri="{FF2B5EF4-FFF2-40B4-BE49-F238E27FC236}">
                <a16:creationId xmlns:a16="http://schemas.microsoft.com/office/drawing/2014/main" id="{3072237D-141F-4312-8808-27F2FF9BF4FD}"/>
              </a:ext>
            </a:extLst>
          </p:cNvPr>
          <p:cNvSpPr/>
          <p:nvPr/>
        </p:nvSpPr>
        <p:spPr>
          <a:xfrm>
            <a:off x="5209290" y="1676863"/>
            <a:ext cx="623975" cy="623975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5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4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DCC7-83EB-46E6-B0E4-A2CFA8D42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4: Model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E04DDB-CC5A-4B9F-B7A7-14422F0469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-74612">
                  <a:buClr>
                    <a:srgbClr val="C00000"/>
                  </a:buClr>
                  <a:buNone/>
                </a:pPr>
                <a:r>
                  <a:rPr lang="en-US" sz="1800" b="1" dirty="0">
                    <a:cs typeface="Calibri" panose="020F0502020204030204" pitchFamily="34" charset="0"/>
                  </a:rPr>
                  <a:t>Commonly used modeling techniques</a:t>
                </a:r>
                <a:endParaRPr lang="en-US" sz="1800" b="1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  <a:p>
                <a:pPr marL="342900" indent="-342900">
                  <a:spcBef>
                    <a:spcPts val="1800"/>
                  </a:spcBef>
                  <a:buFont typeface="+mj-lt"/>
                  <a:buAutoNum type="arabicPeriod"/>
                </a:pPr>
                <a:r>
                  <a:rPr lang="en-US" sz="18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(penalized) Generalized Linear Model (GLM):  g(</a:t>
                </a:r>
                <a:r>
                  <a:rPr lang="en-US" sz="1800" dirty="0">
                    <a:solidFill>
                      <a:schemeClr val="tx1"/>
                    </a:solidFill>
                    <a:cs typeface="Calibri" panose="020F0502020204030204" pitchFamily="34" charset="0"/>
                    <a:sym typeface="Symbol" panose="05050102010706020507" pitchFamily="18" charset="2"/>
                  </a:rPr>
                  <a:t></a:t>
                </a:r>
                <a:r>
                  <a:rPr lang="en-US" sz="18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</m:t>
                    </m:r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⋯+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sz="1800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  <a:p>
                <a:pPr marL="342900" lvl="0" indent="-342900">
                  <a:spcBef>
                    <a:spcPts val="1800"/>
                  </a:spcBef>
                  <a:buFont typeface="+mj-lt"/>
                  <a:buAutoNum type="arabicPeriod"/>
                </a:pPr>
                <a:r>
                  <a:rPr lang="en-US" sz="18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Tree-based Models:</a:t>
                </a:r>
              </a:p>
              <a:p>
                <a:pPr lvl="1"/>
                <a:r>
                  <a:rPr lang="en-US" sz="1800" dirty="0">
                    <a:cs typeface="Calibri" panose="020F0502020204030204" pitchFamily="34" charset="0"/>
                  </a:rPr>
                  <a:t>Decision Tree </a:t>
                </a:r>
              </a:p>
              <a:p>
                <a:pPr lvl="1"/>
                <a:r>
                  <a:rPr lang="en-US" sz="1800" dirty="0">
                    <a:cs typeface="Calibri" panose="020F0502020204030204" pitchFamily="34" charset="0"/>
                  </a:rPr>
                  <a:t>Ensemble Tree </a:t>
                </a:r>
              </a:p>
              <a:p>
                <a:pPr marL="914400" lvl="2" indent="0">
                  <a:buClr>
                    <a:srgbClr val="C00000"/>
                  </a:buClr>
                  <a:buNone/>
                </a:pPr>
                <a:r>
                  <a:rPr lang="en-US" sz="1400" dirty="0">
                    <a:cs typeface="Calibri" panose="020F0502020204030204" pitchFamily="34" charset="0"/>
                  </a:rPr>
                  <a:t>– </a:t>
                </a:r>
                <a:r>
                  <a:rPr lang="en-US" sz="14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Random Forest </a:t>
                </a:r>
              </a:p>
              <a:p>
                <a:pPr marL="914400" lvl="2" indent="0">
                  <a:buClr>
                    <a:srgbClr val="C00000"/>
                  </a:buClr>
                  <a:buNone/>
                </a:pPr>
                <a:r>
                  <a:rPr lang="en-US" sz="1400" dirty="0">
                    <a:cs typeface="Calibri" panose="020F0502020204030204" pitchFamily="34" charset="0"/>
                  </a:rPr>
                  <a:t>– </a:t>
                </a:r>
                <a:r>
                  <a:rPr lang="en-US" sz="14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Gradient Boosting Machine (GBM)</a:t>
                </a:r>
              </a:p>
              <a:p>
                <a:pPr marL="0" indent="0">
                  <a:buNone/>
                </a:pPr>
                <a:endParaRPr lang="en-US" sz="1800" dirty="0"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cs typeface="Calibri" panose="020F0502020204030204" pitchFamily="34" charset="0"/>
                  </a:rPr>
                  <a:t>Fine tune model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cs typeface="Calibri" panose="020F0502020204030204" pitchFamily="34" charset="0"/>
                  </a:rPr>
                  <a:t>Validate model performance on hold-out frames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E04DDB-CC5A-4B9F-B7A7-14422F0469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2039CA4-41AF-4FDF-B1AF-1188CD316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746" y="3226464"/>
            <a:ext cx="1055711" cy="10525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A7FC94-3CCA-4E07-ACD4-99F2137EB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86638"/>
            <a:ext cx="5207999" cy="312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80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5686-6E89-4F28-906F-AA2AE8538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Different Modeling Techniques Comparison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A99BD6-98AA-4061-8FE9-BE856B5D8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2331" y="1548433"/>
            <a:ext cx="9027338" cy="501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665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3E41E-E1AF-4790-A3FB-0DDF0BD3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5: Model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6F8E5-1879-4DC1-8C3F-9D0EC6A0A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 and maintain model in production</a:t>
            </a:r>
          </a:p>
          <a:p>
            <a:pPr lvl="1"/>
            <a:r>
              <a:rPr lang="en-US" altLang="zh-CN" sz="1400" dirty="0">
                <a:cs typeface="Calibri" panose="020F0502020204030204" pitchFamily="34" charset="0"/>
              </a:rPr>
              <a:t>price</a:t>
            </a:r>
            <a:r>
              <a:rPr lang="zh-CN" altLang="en-US" sz="1400" dirty="0">
                <a:cs typeface="Calibri" panose="020F0502020204030204" pitchFamily="34" charset="0"/>
              </a:rPr>
              <a:t> </a:t>
            </a:r>
            <a:r>
              <a:rPr lang="en-US" altLang="zh-CN" sz="1400" dirty="0">
                <a:cs typeface="Calibri" panose="020F0502020204030204" pitchFamily="34" charset="0"/>
              </a:rPr>
              <a:t>new/return</a:t>
            </a:r>
            <a:r>
              <a:rPr lang="zh-CN" altLang="en-US" sz="1400" dirty="0">
                <a:cs typeface="Calibri" panose="020F0502020204030204" pitchFamily="34" charset="0"/>
              </a:rPr>
              <a:t> </a:t>
            </a:r>
            <a:r>
              <a:rPr lang="en-US" altLang="zh-CN" sz="1400" dirty="0">
                <a:cs typeface="Calibri" panose="020F0502020204030204" pitchFamily="34" charset="0"/>
              </a:rPr>
              <a:t>policies</a:t>
            </a:r>
            <a:r>
              <a:rPr lang="zh-CN" altLang="en-US" sz="1400" dirty="0">
                <a:cs typeface="Calibri" panose="020F0502020204030204" pitchFamily="34" charset="0"/>
              </a:rPr>
              <a:t> </a:t>
            </a:r>
            <a:endParaRPr lang="en-US" altLang="zh-CN" sz="1400" dirty="0">
              <a:cs typeface="Calibri" panose="020F0502020204030204" pitchFamily="34" charset="0"/>
            </a:endParaRPr>
          </a:p>
          <a:p>
            <a:pPr lvl="1"/>
            <a:r>
              <a:rPr lang="en-US" altLang="zh-CN" sz="1400" dirty="0">
                <a:cs typeface="Calibri" panose="020F0502020204030204" pitchFamily="34" charset="0"/>
              </a:rPr>
              <a:t>give</a:t>
            </a:r>
            <a:r>
              <a:rPr lang="zh-CN" altLang="en-US" sz="1400" dirty="0">
                <a:cs typeface="Calibri" panose="020F0502020204030204" pitchFamily="34" charset="0"/>
              </a:rPr>
              <a:t> </a:t>
            </a:r>
            <a:r>
              <a:rPr lang="en-US" altLang="zh-CN" sz="1400" dirty="0">
                <a:cs typeface="Calibri" panose="020F0502020204030204" pitchFamily="34" charset="0"/>
              </a:rPr>
              <a:t>reason</a:t>
            </a:r>
            <a:r>
              <a:rPr lang="zh-CN" altLang="en-US" sz="1400" dirty="0">
                <a:cs typeface="Calibri" panose="020F0502020204030204" pitchFamily="34" charset="0"/>
              </a:rPr>
              <a:t> </a:t>
            </a:r>
            <a:r>
              <a:rPr lang="en-US" altLang="zh-CN" sz="1400" dirty="0">
                <a:cs typeface="Calibri" panose="020F0502020204030204" pitchFamily="34" charset="0"/>
              </a:rPr>
              <a:t>for</a:t>
            </a:r>
            <a:r>
              <a:rPr lang="zh-CN" altLang="en-US" sz="1400" dirty="0">
                <a:cs typeface="Calibri" panose="020F0502020204030204" pitchFamily="34" charset="0"/>
              </a:rPr>
              <a:t> </a:t>
            </a:r>
            <a:r>
              <a:rPr lang="en-US" altLang="zh-CN" sz="1400" dirty="0">
                <a:cs typeface="Calibri" panose="020F0502020204030204" pitchFamily="34" charset="0"/>
              </a:rPr>
              <a:t>premium</a:t>
            </a:r>
            <a:r>
              <a:rPr lang="zh-CN" altLang="en-US" sz="1400" dirty="0">
                <a:cs typeface="Calibri" panose="020F0502020204030204" pitchFamily="34" charset="0"/>
              </a:rPr>
              <a:t> </a:t>
            </a:r>
            <a:r>
              <a:rPr lang="en-US" altLang="zh-CN" sz="1400" dirty="0">
                <a:cs typeface="Calibri" panose="020F0502020204030204" pitchFamily="34" charset="0"/>
              </a:rPr>
              <a:t>change </a:t>
            </a:r>
          </a:p>
          <a:p>
            <a:pPr lvl="1"/>
            <a:r>
              <a:rPr lang="en-US" altLang="zh-CN" sz="1400" dirty="0">
                <a:cs typeface="Calibri" panose="020F0502020204030204" pitchFamily="34" charset="0"/>
              </a:rPr>
              <a:t>generate pricing report</a:t>
            </a:r>
            <a:endParaRPr lang="en-US" sz="1400" dirty="0">
              <a:solidFill>
                <a:schemeClr val="tx1"/>
              </a:solidFill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 training for model users</a:t>
            </a: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underwriting department</a:t>
            </a:r>
          </a:p>
          <a:p>
            <a:pPr marL="457200" lvl="1" indent="0"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Analyze and trace model performance in analytical reports and dashboards </a:t>
            </a:r>
          </a:p>
          <a:p>
            <a:pPr marL="0" indent="0">
              <a:buNone/>
            </a:pPr>
            <a:endParaRPr lang="en-US" sz="2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38389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2971</TotalTime>
  <Words>569</Words>
  <Application>Microsoft Office PowerPoint</Application>
  <PresentationFormat>Widescreen</PresentationFormat>
  <Paragraphs>152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Data Science  Insurance Application on Tabular Data</vt:lpstr>
      <vt:lpstr>Data Science in Insurance</vt:lpstr>
      <vt:lpstr>Modeling Procedure Overview</vt:lpstr>
      <vt:lpstr>Model Design</vt:lpstr>
      <vt:lpstr>Step 2: Data Collection</vt:lpstr>
      <vt:lpstr>Step 3: Data Exploration</vt:lpstr>
      <vt:lpstr>Step 4: Model Selection</vt:lpstr>
      <vt:lpstr>Different Modeling Techniques Comparison</vt:lpstr>
      <vt:lpstr>Step 5: Model Implementation</vt:lpstr>
      <vt:lpstr>Some personal tips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Meng, Jin</dc:creator>
  <cp:lastModifiedBy>Jin Meng</cp:lastModifiedBy>
  <cp:revision>89</cp:revision>
  <dcterms:created xsi:type="dcterms:W3CDTF">2022-01-17T17:41:09Z</dcterms:created>
  <dcterms:modified xsi:type="dcterms:W3CDTF">2025-10-14T01:09:34Z</dcterms:modified>
</cp:coreProperties>
</file>