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http://customooxmlschemas.google.com/">
      <go:slidesCustomData xmlns:go="http://customooxmlschemas.google.com/" r:id="rId35" roundtripDataSignature="AMtx7mhkYJwRiBAmrsXHhtUFxZL92ZF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B939BE-8FE6-462C-A19B-10E917B4BC96}">
  <a:tblStyle styleId="{D5B939BE-8FE6-462C-A19B-10E917B4BC96}" styleName="Table_0">
    <a:wholeTbl>
      <a:tcTxStyle b="off" i="off">
        <a:font>
          <a:latin typeface="Verdana"/>
          <a:ea typeface="Verdana"/>
          <a:cs typeface="Verdan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6"/>
          </a:solidFill>
        </a:fill>
      </a:tcStyle>
    </a:wholeTbl>
    <a:band1H>
      <a:tcTxStyle/>
      <a:tcStyle>
        <a:fill>
          <a:solidFill>
            <a:srgbClr val="F9D7CA"/>
          </a:solidFill>
        </a:fill>
      </a:tcStyle>
    </a:band1H>
    <a:band2H>
      <a:tcTxStyle/>
    </a:band2H>
    <a:band1V>
      <a:tcTxStyle/>
      <a:tcStyle>
        <a:fill>
          <a:solidFill>
            <a:srgbClr val="F9D7CA"/>
          </a:solidFill>
        </a:fill>
      </a:tcStyle>
    </a:band1V>
    <a:band2V>
      <a:tcTxStyle/>
    </a:band2V>
    <a:lastCol>
      <a:tcTxStyle b="on" i="off">
        <a:font>
          <a:latin typeface="Verdana"/>
          <a:ea typeface="Verdana"/>
          <a:cs typeface="Verdana"/>
        </a:font>
        <a:schemeClr val="lt1"/>
      </a:tcTxStyle>
      <a:tcStyle>
        <a:fill>
          <a:solidFill>
            <a:schemeClr val="accent1"/>
          </a:solidFill>
        </a:fill>
      </a:tcStyle>
    </a:lastCol>
    <a:firstCol>
      <a:tcTxStyle b="on" i="off">
        <a:font>
          <a:latin typeface="Verdana"/>
          <a:ea typeface="Verdana"/>
          <a:cs typeface="Verdana"/>
        </a:font>
        <a:schemeClr val="lt1"/>
      </a:tcTxStyle>
      <a:tcStyle>
        <a:fill>
          <a:solidFill>
            <a:schemeClr val="accent1"/>
          </a:solidFill>
        </a:fill>
      </a:tcStyle>
    </a:firstCol>
    <a:lastRow>
      <a:tcTxStyle b="on" i="off">
        <a:font>
          <a:latin typeface="Verdana"/>
          <a:ea typeface="Verdana"/>
          <a:cs typeface="Verdan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Verdana"/>
          <a:ea typeface="Verdana"/>
          <a:cs typeface="Verdan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29.png"/><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81013"/>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8" cy="481013"/>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8600"/>
            <a:ext cx="3170238" cy="481013"/>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6" name="Google Shape;96;p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0" name="Google Shape;180;p1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2: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0" name="Google Shape;190;p1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3: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8" name="Google Shape;198;p1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4: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8" name="Google Shape;208;p1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5: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17" name="Google Shape;217;p1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6: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0" name="Google Shape;230;p1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7: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1" name="Google Shape;241;p1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8: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9" name="Google Shape;249;p1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9: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1" name="Google Shape;261;p2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0: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3" name="Google Shape;273;p2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21: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731838" y="4560888"/>
            <a:ext cx="5851500" cy="43212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2" name="Google Shape;102;p4: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1" name="Google Shape;281;p2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2: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2" name="Google Shape;292;p2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3: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2" name="Google Shape;302;p2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4: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1" name="Google Shape;311;p2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5: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24" name="Google Shape;324;p2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6: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7" name="Google Shape;337;p2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7: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6" name="Google Shape;346;p2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28: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3" name="Google Shape;353;p2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29: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0" name="Google Shape;360;p3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30: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1" name="Google Shape;111;p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5: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8" name="Google Shape;118;p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8" name="Google Shape;128;p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7: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5" name="Google Shape;135;p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8: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8" name="Google Shape;148;p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9: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9" name="Google Shape;159;p1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0: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2" type="sldNum"/>
          </p:nvPr>
        </p:nvSpPr>
        <p:spPr>
          <a:xfrm>
            <a:off x="4143375" y="9118600"/>
            <a:ext cx="3170238" cy="481013"/>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8" name="Google Shape;168;p1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1:notes"/>
          <p:cNvSpPr txBox="1"/>
          <p:nvPr>
            <p:ph idx="1" type="body"/>
          </p:nvPr>
        </p:nvSpPr>
        <p:spPr>
          <a:xfrm>
            <a:off x="731838" y="4560888"/>
            <a:ext cx="5851525" cy="43211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32"/>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0" name="Google Shape;20;p3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1"/>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1"/>
          <p:cNvSpPr txBox="1"/>
          <p:nvPr>
            <p:ph idx="1" type="body"/>
          </p:nvPr>
        </p:nvSpPr>
        <p:spPr>
          <a:xfrm rot="5400000">
            <a:off x="2500884" y="-1467612"/>
            <a:ext cx="4187952" cy="8183880"/>
          </a:xfrm>
          <a:prstGeom prst="rect">
            <a:avLst/>
          </a:prstGeom>
          <a:noFill/>
          <a:ln>
            <a:noFill/>
          </a:ln>
        </p:spPr>
        <p:txBody>
          <a:bodyPr anchorCtr="0" anchor="t" bIns="45700" lIns="182875" spcFirstLastPara="1" rIns="91425" wrap="square" tIns="91425">
            <a:norm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5" name="Google Shape;85;p4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2"/>
          <p:cNvSpPr txBox="1"/>
          <p:nvPr>
            <p:ph type="title"/>
          </p:nvPr>
        </p:nvSpPr>
        <p:spPr>
          <a:xfrm rot="5400000">
            <a:off x="4991100" y="2171704"/>
            <a:ext cx="5257799" cy="1981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2"/>
          <p:cNvSpPr txBox="1"/>
          <p:nvPr>
            <p:ph idx="1" type="body"/>
          </p:nvPr>
        </p:nvSpPr>
        <p:spPr>
          <a:xfrm rot="5400000">
            <a:off x="876300" y="190503"/>
            <a:ext cx="5257801" cy="5943600"/>
          </a:xfrm>
          <a:prstGeom prst="rect">
            <a:avLst/>
          </a:prstGeom>
          <a:noFill/>
          <a:ln>
            <a:noFill/>
          </a:ln>
        </p:spPr>
        <p:txBody>
          <a:bodyPr anchorCtr="0" anchor="t" bIns="45700" lIns="182875" spcFirstLastPara="1" rIns="91425" wrap="square" tIns="91425">
            <a:norm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91" name="Google Shape;91;p4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33"/>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33"/>
          <p:cNvSpPr/>
          <p:nvPr/>
        </p:nvSpPr>
        <p:spPr>
          <a:xfrm>
            <a:off x="418596" y="434162"/>
            <a:ext cx="8306809" cy="310896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 name="Google Shape;26;p33"/>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rmAutofit/>
          </a:bodyPr>
          <a:lstStyle>
            <a:lvl1pPr lvl="0" algn="r">
              <a:spcBef>
                <a:spcPts val="0"/>
              </a:spcBef>
              <a:spcAft>
                <a:spcPts val="0"/>
              </a:spcAft>
              <a:buClr>
                <a:srgbClr val="FF8C3C"/>
              </a:buClr>
              <a:buSzPts val="4500"/>
              <a:buFont typeface="Verdana"/>
              <a:buNone/>
              <a:defRPr b="1" sz="4500">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3"/>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rm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p:txBody>
      </p:sp>
      <p:sp>
        <p:nvSpPr>
          <p:cNvPr id="28" name="Google Shape;28;p33"/>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4"/>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rm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4" name="Google Shape;34;p34"/>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35"/>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9" name="Google Shape;39;p35"/>
          <p:cNvSpPr/>
          <p:nvPr/>
        </p:nvSpPr>
        <p:spPr>
          <a:xfrm>
            <a:off x="418596" y="434162"/>
            <a:ext cx="8306809" cy="4341329"/>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0" name="Google Shape;40;p35"/>
          <p:cNvSpPr txBox="1"/>
          <p:nvPr>
            <p:ph type="title"/>
          </p:nvPr>
        </p:nvSpPr>
        <p:spPr>
          <a:xfrm>
            <a:off x="468344" y="4928616"/>
            <a:ext cx="8183880" cy="676656"/>
          </a:xfrm>
          <a:prstGeom prst="rect">
            <a:avLst/>
          </a:prstGeom>
          <a:noFill/>
          <a:ln>
            <a:noFill/>
          </a:ln>
        </p:spPr>
        <p:txBody>
          <a:bodyPr anchorCtr="0" anchor="b" bIns="0" lIns="91425" spcFirstLastPara="1" rIns="91425" wrap="square" tIns="45700">
            <a:normAutofit/>
          </a:bodyPr>
          <a:lstStyle>
            <a:lvl1pPr lvl="0" algn="l">
              <a:spcBef>
                <a:spcPts val="0"/>
              </a:spcBef>
              <a:spcAft>
                <a:spcPts val="0"/>
              </a:spcAft>
              <a:buClr>
                <a:srgbClr val="78766F"/>
              </a:buClr>
              <a:buSzPts val="3600"/>
              <a:buFont typeface="Verdana"/>
              <a:buNone/>
              <a:defRPr b="0" sz="360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5"/>
          <p:cNvSpPr txBox="1"/>
          <p:nvPr>
            <p:ph idx="1" type="body"/>
          </p:nvPr>
        </p:nvSpPr>
        <p:spPr>
          <a:xfrm>
            <a:off x="468344" y="5624484"/>
            <a:ext cx="8183880" cy="420624"/>
          </a:xfrm>
          <a:prstGeom prst="rect">
            <a:avLst/>
          </a:prstGeom>
          <a:noFill/>
          <a:ln>
            <a:noFill/>
          </a:ln>
        </p:spPr>
        <p:txBody>
          <a:bodyPr anchorCtr="0" anchor="t" bIns="45700" lIns="118850" spcFirstLastPara="1" rIns="91425" wrap="square" tIns="0">
            <a:normAutofit/>
          </a:bodyPr>
          <a:lstStyle>
            <a:lvl1pPr indent="-228600" lvl="0" marL="457200" marR="36576" algn="l">
              <a:spcBef>
                <a:spcPts val="0"/>
              </a:spcBef>
              <a:spcAft>
                <a:spcPts val="0"/>
              </a:spcAft>
              <a:buSzPts val="1440"/>
              <a:buNone/>
              <a:defRPr b="0" sz="1800">
                <a:solidFill>
                  <a:srgbClr val="B75C00"/>
                </a:solidFill>
              </a:defRPr>
            </a:lvl1pPr>
            <a:lvl2pPr indent="-228600" lvl="1" marL="914400" algn="l">
              <a:spcBef>
                <a:spcPts val="250"/>
              </a:spcBef>
              <a:spcAft>
                <a:spcPts val="0"/>
              </a:spcAft>
              <a:buSzPts val="1800"/>
              <a:buNone/>
              <a:defRPr sz="1800">
                <a:solidFill>
                  <a:srgbClr val="888888"/>
                </a:solidFill>
              </a:defRPr>
            </a:lvl2pPr>
            <a:lvl3pPr indent="-228600" lvl="2" marL="1371600" algn="l">
              <a:spcBef>
                <a:spcPts val="250"/>
              </a:spcBef>
              <a:spcAft>
                <a:spcPts val="0"/>
              </a:spcAft>
              <a:buSzPts val="1600"/>
              <a:buNone/>
              <a:defRPr sz="1600">
                <a:solidFill>
                  <a:srgbClr val="888888"/>
                </a:solidFill>
              </a:defRPr>
            </a:lvl3pPr>
            <a:lvl4pPr indent="-228600" lvl="3" marL="1828800" algn="l">
              <a:spcBef>
                <a:spcPts val="230"/>
              </a:spcBef>
              <a:spcAft>
                <a:spcPts val="0"/>
              </a:spcAft>
              <a:buSzPts val="1568"/>
              <a:buNone/>
              <a:defRPr sz="1400">
                <a:solidFill>
                  <a:srgbClr val="888888"/>
                </a:solidFill>
              </a:defRPr>
            </a:lvl4pPr>
            <a:lvl5pPr indent="-228600" lvl="4" marL="2286000" algn="l">
              <a:spcBef>
                <a:spcPts val="250"/>
              </a:spcBef>
              <a:spcAft>
                <a:spcPts val="0"/>
              </a:spcAft>
              <a:buSzPts val="1400"/>
              <a:buNone/>
              <a:defRPr sz="1400">
                <a:solidFill>
                  <a:srgbClr val="888888"/>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2" name="Google Shape;42;p35"/>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6"/>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 type="body"/>
          </p:nvPr>
        </p:nvSpPr>
        <p:spPr>
          <a:xfrm>
            <a:off x="514352" y="530352"/>
            <a:ext cx="3931920" cy="4389120"/>
          </a:xfrm>
          <a:prstGeom prst="rect">
            <a:avLst/>
          </a:prstGeom>
          <a:noFill/>
          <a:ln>
            <a:noFill/>
          </a:ln>
        </p:spPr>
        <p:txBody>
          <a:bodyPr anchorCtr="0" anchor="t" bIns="45700" lIns="182875" spcFirstLastPara="1" rIns="91425" wrap="square" tIns="91425">
            <a:norm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8" name="Google Shape;48;p36"/>
          <p:cNvSpPr txBox="1"/>
          <p:nvPr>
            <p:ph idx="2" type="body"/>
          </p:nvPr>
        </p:nvSpPr>
        <p:spPr>
          <a:xfrm>
            <a:off x="4755360" y="530352"/>
            <a:ext cx="3931920" cy="4389120"/>
          </a:xfrm>
          <a:prstGeom prst="rect">
            <a:avLst/>
          </a:prstGeom>
          <a:noFill/>
          <a:ln>
            <a:noFill/>
          </a:ln>
        </p:spPr>
        <p:txBody>
          <a:bodyPr anchorCtr="0" anchor="t" bIns="45700" lIns="182875" spcFirstLastPara="1" rIns="91425" wrap="square" tIns="91425">
            <a:norm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9" name="Google Shape;49;p36"/>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7"/>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7"/>
          <p:cNvSpPr txBox="1"/>
          <p:nvPr>
            <p:ph idx="1" type="body"/>
          </p:nvPr>
        </p:nvSpPr>
        <p:spPr>
          <a:xfrm>
            <a:off x="607224" y="579438"/>
            <a:ext cx="3931920" cy="792162"/>
          </a:xfrm>
          <a:prstGeom prst="rect">
            <a:avLst/>
          </a:prstGeom>
          <a:noFill/>
          <a:ln>
            <a:noFill/>
          </a:ln>
        </p:spPr>
        <p:txBody>
          <a:bodyPr anchorCtr="0" anchor="ctr" bIns="45700" lIns="146300" spcFirstLastPara="1" rIns="91425" wrap="square" tIns="91425">
            <a:norm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5" name="Google Shape;55;p37"/>
          <p:cNvSpPr txBox="1"/>
          <p:nvPr>
            <p:ph idx="2" type="body"/>
          </p:nvPr>
        </p:nvSpPr>
        <p:spPr>
          <a:xfrm>
            <a:off x="4652169" y="579438"/>
            <a:ext cx="3931920" cy="792162"/>
          </a:xfrm>
          <a:prstGeom prst="rect">
            <a:avLst/>
          </a:prstGeom>
          <a:noFill/>
          <a:ln>
            <a:noFill/>
          </a:ln>
        </p:spPr>
        <p:txBody>
          <a:bodyPr anchorCtr="0" anchor="ctr" bIns="45700" lIns="137150" spcFirstLastPara="1" rIns="91425" wrap="square" tIns="91425">
            <a:norm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6" name="Google Shape;56;p37"/>
          <p:cNvSpPr txBox="1"/>
          <p:nvPr>
            <p:ph idx="3" type="body"/>
          </p:nvPr>
        </p:nvSpPr>
        <p:spPr>
          <a:xfrm>
            <a:off x="607224" y="1447800"/>
            <a:ext cx="3931920" cy="3489960"/>
          </a:xfrm>
          <a:prstGeom prst="rect">
            <a:avLst/>
          </a:prstGeom>
          <a:noFill/>
          <a:ln>
            <a:noFill/>
          </a:ln>
        </p:spPr>
        <p:txBody>
          <a:bodyPr anchorCtr="0" anchor="t" bIns="45700" lIns="182875" spcFirstLastPara="1" rIns="91425" wrap="square" tIns="91425">
            <a:norm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7" name="Google Shape;57;p37"/>
          <p:cNvSpPr txBox="1"/>
          <p:nvPr>
            <p:ph idx="4" type="body"/>
          </p:nvPr>
        </p:nvSpPr>
        <p:spPr>
          <a:xfrm>
            <a:off x="4652169" y="1447800"/>
            <a:ext cx="3931920" cy="3489960"/>
          </a:xfrm>
          <a:prstGeom prst="rect">
            <a:avLst/>
          </a:prstGeom>
          <a:noFill/>
          <a:ln>
            <a:noFill/>
          </a:ln>
        </p:spPr>
        <p:txBody>
          <a:bodyPr anchorCtr="0" anchor="t" bIns="45700" lIns="182875" spcFirstLastPara="1" rIns="91425" wrap="square" tIns="91425">
            <a:norm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8" name="Google Shape;58;p37"/>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8"/>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9"/>
          <p:cNvSpPr txBox="1"/>
          <p:nvPr>
            <p:ph type="title"/>
          </p:nvPr>
        </p:nvSpPr>
        <p:spPr>
          <a:xfrm>
            <a:off x="5538784" y="533400"/>
            <a:ext cx="2971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200"/>
              <a:buFont typeface="Verdana"/>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9"/>
          <p:cNvSpPr txBox="1"/>
          <p:nvPr>
            <p:ph idx="1" type="body"/>
          </p:nvPr>
        </p:nvSpPr>
        <p:spPr>
          <a:xfrm>
            <a:off x="5538847" y="1447802"/>
            <a:ext cx="2971800" cy="4206112"/>
          </a:xfrm>
          <a:prstGeom prst="rect">
            <a:avLst/>
          </a:prstGeom>
          <a:noFill/>
          <a:ln>
            <a:noFill/>
          </a:ln>
        </p:spPr>
        <p:txBody>
          <a:bodyPr anchorCtr="0" anchor="t" bIns="45700" lIns="91425" spcFirstLastPara="1" rIns="91425" wrap="square" tIns="91425">
            <a:normAutofit/>
          </a:bodyPr>
          <a:lstStyle>
            <a:lvl1pPr indent="-228600" lvl="0" marL="457200" marR="18288" algn="l">
              <a:spcBef>
                <a:spcPts val="0"/>
              </a:spcBef>
              <a:spcAft>
                <a:spcPts val="0"/>
              </a:spcAft>
              <a:buSzPts val="1120"/>
              <a:buNone/>
              <a:defRPr sz="1400">
                <a:solidFill>
                  <a:schemeClr val="dk1"/>
                </a:solidFill>
              </a:defRPr>
            </a:lvl1pPr>
            <a:lvl2pPr indent="-228600" lvl="1" marL="914400" algn="l">
              <a:spcBef>
                <a:spcPts val="250"/>
              </a:spcBef>
              <a:spcAft>
                <a:spcPts val="0"/>
              </a:spcAft>
              <a:buSzPts val="1200"/>
              <a:buNone/>
              <a:defRPr sz="1200">
                <a:solidFill>
                  <a:schemeClr val="dk1"/>
                </a:solidFill>
              </a:defRPr>
            </a:lvl2pPr>
            <a:lvl3pPr indent="-228600" lvl="2" marL="1371600" algn="l">
              <a:spcBef>
                <a:spcPts val="250"/>
              </a:spcBef>
              <a:spcAft>
                <a:spcPts val="0"/>
              </a:spcAft>
              <a:buSzPts val="1000"/>
              <a:buNone/>
              <a:defRPr sz="1000">
                <a:solidFill>
                  <a:schemeClr val="dk1"/>
                </a:solidFill>
              </a:defRPr>
            </a:lvl3pPr>
            <a:lvl4pPr indent="-228600" lvl="3" marL="1828800" algn="l">
              <a:spcBef>
                <a:spcPts val="230"/>
              </a:spcBef>
              <a:spcAft>
                <a:spcPts val="0"/>
              </a:spcAft>
              <a:buSzPts val="1008"/>
              <a:buNone/>
              <a:defRPr sz="900">
                <a:solidFill>
                  <a:schemeClr val="dk1"/>
                </a:solidFill>
              </a:defRPr>
            </a:lvl4pPr>
            <a:lvl5pPr indent="-228600" lvl="4" marL="2286000" algn="l">
              <a:spcBef>
                <a:spcPts val="250"/>
              </a:spcBef>
              <a:spcAft>
                <a:spcPts val="0"/>
              </a:spcAft>
              <a:buSzPts val="900"/>
              <a:buNone/>
              <a:defRPr sz="900">
                <a:solidFill>
                  <a:schemeClr val="dk1"/>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9" name="Google Shape;69;p39"/>
          <p:cNvSpPr txBox="1"/>
          <p:nvPr>
            <p:ph idx="2" type="body"/>
          </p:nvPr>
        </p:nvSpPr>
        <p:spPr>
          <a:xfrm>
            <a:off x="761372" y="930144"/>
            <a:ext cx="4626159" cy="4724402"/>
          </a:xfrm>
          <a:prstGeom prst="rect">
            <a:avLst/>
          </a:prstGeom>
          <a:noFill/>
          <a:ln>
            <a:noFill/>
          </a:ln>
        </p:spPr>
        <p:txBody>
          <a:bodyPr anchorCtr="0" anchor="t" bIns="45700" lIns="182875" spcFirstLastPara="1" rIns="91425" wrap="square" tIns="91425">
            <a:normAutofit/>
          </a:bodyPr>
          <a:lstStyle>
            <a:lvl1pPr indent="-370840" lvl="0" marL="457200" algn="l">
              <a:spcBef>
                <a:spcPts val="250"/>
              </a:spcBef>
              <a:spcAft>
                <a:spcPts val="0"/>
              </a:spcAft>
              <a:buSzPts val="2240"/>
              <a:buChar char="⚫"/>
              <a:defRPr sz="2800">
                <a:solidFill>
                  <a:schemeClr val="dk1"/>
                </a:solidFill>
              </a:defRPr>
            </a:lvl1pPr>
            <a:lvl2pPr indent="-393700" lvl="1" marL="914400" algn="l">
              <a:spcBef>
                <a:spcPts val="250"/>
              </a:spcBef>
              <a:spcAft>
                <a:spcPts val="0"/>
              </a:spcAft>
              <a:buSzPts val="2600"/>
              <a:buChar char="◦"/>
              <a:defRPr sz="2600">
                <a:solidFill>
                  <a:schemeClr val="dk1"/>
                </a:solidFill>
              </a:defRPr>
            </a:lvl2pPr>
            <a:lvl3pPr indent="-381000" lvl="2" marL="1371600" algn="l">
              <a:spcBef>
                <a:spcPts val="250"/>
              </a:spcBef>
              <a:spcAft>
                <a:spcPts val="0"/>
              </a:spcAft>
              <a:buSzPts val="2400"/>
              <a:buChar char="●"/>
              <a:defRPr sz="2400">
                <a:solidFill>
                  <a:schemeClr val="dk1"/>
                </a:solidFill>
              </a:defRPr>
            </a:lvl3pPr>
            <a:lvl4pPr indent="-370839" lvl="3" marL="1828800" algn="l">
              <a:spcBef>
                <a:spcPts val="230"/>
              </a:spcBef>
              <a:spcAft>
                <a:spcPts val="0"/>
              </a:spcAft>
              <a:buSzPts val="2240"/>
              <a:buChar char="◦"/>
              <a:defRPr sz="2000">
                <a:solidFill>
                  <a:schemeClr val="dk1"/>
                </a:solidFill>
              </a:defRPr>
            </a:lvl4pPr>
            <a:lvl5pPr indent="-355600" lvl="4" marL="2286000" algn="l">
              <a:spcBef>
                <a:spcPts val="250"/>
              </a:spcBef>
              <a:spcAft>
                <a:spcPts val="0"/>
              </a:spcAft>
              <a:buSzPts val="2000"/>
              <a:buChar char="●"/>
              <a:defRPr sz="2000">
                <a:solidFill>
                  <a:schemeClr val="dk1"/>
                </a:solidFill>
              </a:defRPr>
            </a:lvl5pPr>
            <a:lvl6pPr indent="-228600" lvl="5" marL="2743200" algn="l">
              <a:spcBef>
                <a:spcPts val="250"/>
              </a:spcBef>
              <a:spcAft>
                <a:spcPts val="0"/>
              </a:spcAft>
              <a:buSzPts val="1700"/>
              <a:buNone/>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70" name="Google Shape;70;p39"/>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40"/>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 name="Google Shape;75;p40"/>
          <p:cNvSpPr/>
          <p:nvPr/>
        </p:nvSpPr>
        <p:spPr>
          <a:xfrm>
            <a:off x="6400800" y="434162"/>
            <a:ext cx="2324605" cy="4343400"/>
          </a:xfrm>
          <a:prstGeom prst="round1Rect">
            <a:avLst>
              <a:gd fmla="val 2748" name="adj"/>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 name="Google Shape;76;p40"/>
          <p:cNvSpPr txBox="1"/>
          <p:nvPr>
            <p:ph type="title"/>
          </p:nvPr>
        </p:nvSpPr>
        <p:spPr>
          <a:xfrm>
            <a:off x="457200" y="5012056"/>
            <a:ext cx="8229600" cy="105156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8766F"/>
              </a:buClr>
              <a:buSzPts val="3600"/>
              <a:buFont typeface="Verdana"/>
              <a:buNone/>
              <a:defRPr b="0" sz="360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0"/>
          <p:cNvSpPr txBox="1"/>
          <p:nvPr>
            <p:ph idx="1" type="body"/>
          </p:nvPr>
        </p:nvSpPr>
        <p:spPr>
          <a:xfrm>
            <a:off x="6462712" y="533400"/>
            <a:ext cx="2240280" cy="4211480"/>
          </a:xfrm>
          <a:prstGeom prst="rect">
            <a:avLst/>
          </a:prstGeom>
          <a:noFill/>
          <a:ln>
            <a:noFill/>
          </a:ln>
        </p:spPr>
        <p:txBody>
          <a:bodyPr anchorCtr="0" anchor="t" bIns="45700" lIns="91425" spcFirstLastPara="1" rIns="91425" wrap="square" tIns="91425">
            <a:normAutofit/>
          </a:bodyPr>
          <a:lstStyle>
            <a:lvl1pPr indent="-228600" lvl="0" marL="457200" algn="l">
              <a:spcBef>
                <a:spcPts val="0"/>
              </a:spcBef>
              <a:spcAft>
                <a:spcPts val="0"/>
              </a:spcAft>
              <a:buSzPts val="1120"/>
              <a:buNone/>
              <a:defRPr sz="1400">
                <a:solidFill>
                  <a:srgbClr val="FFFFFF"/>
                </a:solidFill>
              </a:defRPr>
            </a:lvl1pPr>
            <a:lvl2pPr indent="-304800" lvl="1" marL="914400" algn="l">
              <a:spcBef>
                <a:spcPts val="250"/>
              </a:spcBef>
              <a:spcAft>
                <a:spcPts val="0"/>
              </a:spcAft>
              <a:buSzPts val="1200"/>
              <a:buChar char="◦"/>
              <a:defRPr sz="1200">
                <a:solidFill>
                  <a:srgbClr val="FFFFFF"/>
                </a:solidFill>
              </a:defRPr>
            </a:lvl2pPr>
            <a:lvl3pPr indent="-292100" lvl="2" marL="1371600" algn="l">
              <a:spcBef>
                <a:spcPts val="250"/>
              </a:spcBef>
              <a:spcAft>
                <a:spcPts val="0"/>
              </a:spcAft>
              <a:buSzPts val="1000"/>
              <a:buChar char="●"/>
              <a:defRPr sz="1000">
                <a:solidFill>
                  <a:srgbClr val="FFFFFF"/>
                </a:solidFill>
              </a:defRPr>
            </a:lvl3pPr>
            <a:lvl4pPr indent="-292608" lvl="3" marL="1828800" algn="l">
              <a:spcBef>
                <a:spcPts val="230"/>
              </a:spcBef>
              <a:spcAft>
                <a:spcPts val="0"/>
              </a:spcAft>
              <a:buSzPts val="1008"/>
              <a:buChar char="◦"/>
              <a:defRPr sz="900">
                <a:solidFill>
                  <a:srgbClr val="FFFFFF"/>
                </a:solidFill>
              </a:defRPr>
            </a:lvl4pPr>
            <a:lvl5pPr indent="-285750" lvl="4" marL="2286000" algn="l">
              <a:spcBef>
                <a:spcPts val="250"/>
              </a:spcBef>
              <a:spcAft>
                <a:spcPts val="0"/>
              </a:spcAft>
              <a:buSzPts val="900"/>
              <a:buChar char="●"/>
              <a:defRPr sz="900">
                <a:solidFill>
                  <a:srgbClr val="FFFFFF"/>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78" name="Google Shape;78;p40"/>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40"/>
          <p:cNvSpPr/>
          <p:nvPr>
            <p:ph idx="2" type="pic"/>
          </p:nvPr>
        </p:nvSpPr>
        <p:spPr>
          <a:xfrm>
            <a:off x="421480" y="435768"/>
            <a:ext cx="5925312" cy="4343400"/>
          </a:xfrm>
          <a:prstGeom prst="snipRoundRect">
            <a:avLst>
              <a:gd fmla="val 1040" name="adj1"/>
              <a:gd fmla="val 0" name="adj2"/>
            </a:avLst>
          </a:prstGeom>
          <a:solidFill>
            <a:srgbClr val="4F4D49"/>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1"/>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 name="Google Shape;11;p31"/>
          <p:cNvSpPr/>
          <p:nvPr/>
        </p:nvSpPr>
        <p:spPr>
          <a:xfrm>
            <a:off x="418596" y="434162"/>
            <a:ext cx="8306809" cy="54864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 name="Google Shape;12;p31"/>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F8C3C"/>
              </a:buClr>
              <a:buSzPts val="3600"/>
              <a:buFont typeface="Verdana"/>
              <a:buNone/>
              <a:defRPr b="1" i="0" sz="3600" u="none" cap="none" strike="noStrik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1"/>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rm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4" name="Google Shape;14;p3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A5A298"/>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3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A5A298"/>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3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1pPr>
            <a:lvl2pPr indent="0" lvl="1"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2pPr>
            <a:lvl3pPr indent="0" lvl="2"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3pPr>
            <a:lvl4pPr indent="0" lvl="3"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4pPr>
            <a:lvl5pPr indent="0" lvl="4"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5pPr>
            <a:lvl6pPr indent="0" lvl="5"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6pPr>
            <a:lvl7pPr indent="0" lvl="6"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7pPr>
            <a:lvl8pPr indent="0" lvl="7"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8pPr>
            <a:lvl9pPr indent="0" lvl="8" marL="0" marR="0" rtl="0" algn="r">
              <a:spcBef>
                <a:spcPts val="0"/>
              </a:spcBef>
              <a:spcAft>
                <a:spcPts val="0"/>
              </a:spcAft>
              <a:buNone/>
              <a:defRPr b="0" i="0" sz="1000" u="none" cap="none" strike="noStrike">
                <a:solidFill>
                  <a:srgbClr val="A5A29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descr="COEN_ENGR100A_banner.jpg" id="17" name="Google Shape;17;p31"/>
          <p:cNvPicPr preferRelativeResize="0"/>
          <p:nvPr/>
        </p:nvPicPr>
        <p:blipFill rotWithShape="1">
          <a:blip r:embed="rId1">
            <a:alphaModFix/>
          </a:blip>
          <a:srcRect b="0" l="0" r="0" t="0"/>
          <a:stretch/>
        </p:blipFill>
        <p:spPr>
          <a:xfrm>
            <a:off x="0" y="0"/>
            <a:ext cx="9144000" cy="473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oit.unr.edu/services-and-support/software-and-online-applications/software-purchasing-and-installation/microsoft-office-365-for-personal-computers/install-microsoft-office-for-home-student/#:~:text=Installing%20Microsoft%20Office%20365%20on,I'm%20a%20student%20op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3.bin"/><Relationship Id="rId10" Type="http://schemas.openxmlformats.org/officeDocument/2006/relationships/oleObject" Target="../embeddings/oleObject3.bin"/><Relationship Id="rId13" Type="http://schemas.openxmlformats.org/officeDocument/2006/relationships/oleObject" Target="../embeddings/oleObject4.bin"/><Relationship Id="rId12"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29.png"/><Relationship Id="rId15" Type="http://schemas.openxmlformats.org/officeDocument/2006/relationships/image" Target="../media/image24.png"/><Relationship Id="rId14" Type="http://schemas.openxmlformats.org/officeDocument/2006/relationships/oleObject" Target="../embeddings/oleObject4.bin"/><Relationship Id="rId17" Type="http://schemas.openxmlformats.org/officeDocument/2006/relationships/oleObject" Target="../embeddings/oleObject5.bin"/><Relationship Id="rId16" Type="http://schemas.openxmlformats.org/officeDocument/2006/relationships/oleObject" Target="../embeddings/oleObject5.bin"/><Relationship Id="rId5" Type="http://schemas.openxmlformats.org/officeDocument/2006/relationships/oleObject" Target="../embeddings/oleObject1.bin"/><Relationship Id="rId6" Type="http://schemas.openxmlformats.org/officeDocument/2006/relationships/image" Target="../media/image33.png"/><Relationship Id="rId18" Type="http://schemas.openxmlformats.org/officeDocument/2006/relationships/image" Target="../media/image31.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27.png"/><Relationship Id="rId5" Type="http://schemas.openxmlformats.org/officeDocument/2006/relationships/image" Target="../media/image36.png"/><Relationship Id="rId6"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idx="4294967295" type="ctrTitle"/>
          </p:nvPr>
        </p:nvSpPr>
        <p:spPr>
          <a:xfrm>
            <a:off x="304800" y="1447800"/>
            <a:ext cx="8534400" cy="41910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0"/>
              </a:spcAft>
              <a:buClr>
                <a:srgbClr val="C00000"/>
              </a:buClr>
              <a:buSzPts val="3200"/>
              <a:buFont typeface="Times New Roman"/>
              <a:buNone/>
            </a:pPr>
            <a:r>
              <a:rPr b="1" i="0" lang="en-US" sz="3200" u="none" cap="none" strike="noStrike">
                <a:solidFill>
                  <a:srgbClr val="C00000"/>
                </a:solidFill>
                <a:latin typeface="Times New Roman"/>
                <a:ea typeface="Times New Roman"/>
                <a:cs typeface="Times New Roman"/>
                <a:sym typeface="Times New Roman"/>
              </a:rPr>
              <a:t>ME 203 – Introduction to Computer Methods for Engineers</a:t>
            </a:r>
            <a:br>
              <a:rPr b="1" i="0" lang="en-US" sz="3200" u="none" cap="none" strike="noStrike">
                <a:solidFill>
                  <a:srgbClr val="C00000"/>
                </a:solidFill>
                <a:latin typeface="Times New Roman"/>
                <a:ea typeface="Times New Roman"/>
                <a:cs typeface="Times New Roman"/>
                <a:sym typeface="Times New Roman"/>
              </a:rPr>
            </a:br>
            <a:br>
              <a:rPr b="1" i="0" lang="en-US" sz="3200" u="none" cap="none" strike="noStrike">
                <a:solidFill>
                  <a:srgbClr val="C00000"/>
                </a:solidFill>
                <a:latin typeface="Times New Roman"/>
                <a:ea typeface="Times New Roman"/>
                <a:cs typeface="Times New Roman"/>
                <a:sym typeface="Times New Roman"/>
              </a:rPr>
            </a:br>
            <a:r>
              <a:rPr b="1" i="0" lang="en-US" sz="3200" u="none" cap="none" strike="noStrike">
                <a:solidFill>
                  <a:srgbClr val="C00000"/>
                </a:solidFill>
                <a:latin typeface="Times New Roman"/>
                <a:ea typeface="Times New Roman"/>
                <a:cs typeface="Times New Roman"/>
                <a:sym typeface="Times New Roman"/>
              </a:rPr>
              <a:t>Fall 202</a:t>
            </a:r>
            <a:r>
              <a:rPr lang="en-US" sz="3200">
                <a:solidFill>
                  <a:srgbClr val="C00000"/>
                </a:solidFill>
                <a:latin typeface="Times New Roman"/>
                <a:ea typeface="Times New Roman"/>
                <a:cs typeface="Times New Roman"/>
                <a:sym typeface="Times New Roman"/>
              </a:rPr>
              <a:t>1</a:t>
            </a:r>
            <a:br>
              <a:rPr b="1" i="0" lang="en-US" sz="3200" u="none" cap="none" strike="noStrike">
                <a:solidFill>
                  <a:srgbClr val="FF8C3C"/>
                </a:solidFill>
                <a:latin typeface="Times New Roman"/>
                <a:ea typeface="Times New Roman"/>
                <a:cs typeface="Times New Roman"/>
                <a:sym typeface="Times New Roman"/>
              </a:rPr>
            </a:br>
            <a:br>
              <a:rPr b="1" i="0" lang="en-US" sz="3200" u="none" cap="none" strike="noStrike">
                <a:solidFill>
                  <a:srgbClr val="FF8C3C"/>
                </a:solidFill>
                <a:latin typeface="Times New Roman"/>
                <a:ea typeface="Times New Roman"/>
                <a:cs typeface="Times New Roman"/>
                <a:sym typeface="Times New Roman"/>
              </a:rPr>
            </a:br>
            <a:endParaRPr b="1" i="0" sz="3200" u="none" cap="none" strike="noStrike">
              <a:solidFill>
                <a:srgbClr val="FF8C3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4294967295" type="title"/>
          </p:nvPr>
        </p:nvSpPr>
        <p:spPr>
          <a:xfrm>
            <a:off x="2286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Formatting Workbooks</a:t>
            </a:r>
            <a:endParaRPr/>
          </a:p>
        </p:txBody>
      </p:sp>
      <p:sp>
        <p:nvSpPr>
          <p:cNvPr id="184" name="Google Shape;184;p12"/>
          <p:cNvSpPr txBox="1"/>
          <p:nvPr>
            <p:ph idx="4294967295" type="body"/>
          </p:nvPr>
        </p:nvSpPr>
        <p:spPr>
          <a:xfrm>
            <a:off x="228600" y="1828800"/>
            <a:ext cx="4343400" cy="4572000"/>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1600"/>
              <a:buChar char="⚫"/>
            </a:pPr>
            <a:r>
              <a:rPr lang="en-US" sz="2000">
                <a:latin typeface="Times New Roman"/>
                <a:ea typeface="Times New Roman"/>
                <a:cs typeface="Times New Roman"/>
                <a:sym typeface="Times New Roman"/>
              </a:rPr>
              <a:t>To check the spelling of your data, highlight the desired cells and click on the spelling button under the Review tab.</a:t>
            </a:r>
            <a:endParaRPr/>
          </a:p>
          <a:p>
            <a:pPr indent="-163575" lvl="0" marL="265176" rtl="0" algn="l">
              <a:lnSpc>
                <a:spcPct val="90000"/>
              </a:lnSpc>
              <a:spcBef>
                <a:spcPts val="250"/>
              </a:spcBef>
              <a:spcAft>
                <a:spcPts val="0"/>
              </a:spcAft>
              <a:buSzPts val="1600"/>
              <a:buNone/>
            </a:pPr>
            <a:r>
              <a:t/>
            </a:r>
            <a:endParaRPr sz="2000">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1600"/>
              <a:buChar char="⚫"/>
            </a:pPr>
            <a:r>
              <a:rPr lang="en-US" sz="2000">
                <a:latin typeface="Times New Roman"/>
                <a:ea typeface="Times New Roman"/>
                <a:cs typeface="Times New Roman"/>
                <a:sym typeface="Times New Roman"/>
              </a:rPr>
              <a:t>When entering dollar amounts, you can select the cells you desire to be currency formatted, then click on the “$” button to change the cells.</a:t>
            </a:r>
            <a:endParaRPr/>
          </a:p>
          <a:p>
            <a:pPr indent="-163575" lvl="0" marL="265176" rtl="0" algn="l">
              <a:lnSpc>
                <a:spcPct val="90000"/>
              </a:lnSpc>
              <a:spcBef>
                <a:spcPts val="250"/>
              </a:spcBef>
              <a:spcAft>
                <a:spcPts val="0"/>
              </a:spcAft>
              <a:buSzPts val="1600"/>
              <a:buNone/>
            </a:pPr>
            <a:r>
              <a:t/>
            </a:r>
            <a:endParaRPr sz="2000">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1600"/>
              <a:buChar char="⚫"/>
            </a:pPr>
            <a:r>
              <a:rPr lang="en-US" sz="2000">
                <a:latin typeface="Times New Roman"/>
                <a:ea typeface="Times New Roman"/>
                <a:cs typeface="Times New Roman"/>
                <a:sym typeface="Times New Roman"/>
              </a:rPr>
              <a:t>You can bold, italicize, or underline any information in the cells, as well as change the styles and fonts of those cells.</a:t>
            </a:r>
            <a:endParaRPr/>
          </a:p>
          <a:p>
            <a:pPr indent="-163575" lvl="0" marL="265176" rtl="0" algn="l">
              <a:lnSpc>
                <a:spcPct val="90000"/>
              </a:lnSpc>
              <a:spcBef>
                <a:spcPts val="250"/>
              </a:spcBef>
              <a:spcAft>
                <a:spcPts val="0"/>
              </a:spcAft>
              <a:buSzPts val="1600"/>
              <a:buNone/>
            </a:pPr>
            <a:r>
              <a:t/>
            </a:r>
            <a:endParaRPr sz="2000">
              <a:latin typeface="Times New Roman"/>
              <a:ea typeface="Times New Roman"/>
              <a:cs typeface="Times New Roman"/>
              <a:sym typeface="Times New Roman"/>
            </a:endParaRPr>
          </a:p>
        </p:txBody>
      </p:sp>
      <p:pic>
        <p:nvPicPr>
          <p:cNvPr id="185" name="Google Shape;185;p12"/>
          <p:cNvPicPr preferRelativeResize="0"/>
          <p:nvPr/>
        </p:nvPicPr>
        <p:blipFill rotWithShape="1">
          <a:blip r:embed="rId3">
            <a:alphaModFix/>
          </a:blip>
          <a:srcRect b="0" l="0" r="16590" t="0"/>
          <a:stretch/>
        </p:blipFill>
        <p:spPr>
          <a:xfrm>
            <a:off x="4343401" y="1500755"/>
            <a:ext cx="4480560" cy="1433068"/>
          </a:xfrm>
          <a:prstGeom prst="rect">
            <a:avLst/>
          </a:prstGeom>
          <a:noFill/>
          <a:ln>
            <a:noFill/>
          </a:ln>
        </p:spPr>
      </p:pic>
      <p:pic>
        <p:nvPicPr>
          <p:cNvPr id="186" name="Google Shape;186;p12"/>
          <p:cNvPicPr preferRelativeResize="0"/>
          <p:nvPr/>
        </p:nvPicPr>
        <p:blipFill rotWithShape="1">
          <a:blip r:embed="rId4">
            <a:alphaModFix/>
          </a:blip>
          <a:srcRect b="0" l="0" r="0" t="0"/>
          <a:stretch/>
        </p:blipFill>
        <p:spPr>
          <a:xfrm>
            <a:off x="5715000" y="3463243"/>
            <a:ext cx="1645920" cy="1112736"/>
          </a:xfrm>
          <a:prstGeom prst="rect">
            <a:avLst/>
          </a:prstGeom>
          <a:noFill/>
          <a:ln>
            <a:noFill/>
          </a:ln>
        </p:spPr>
      </p:pic>
      <p:pic>
        <p:nvPicPr>
          <p:cNvPr id="187" name="Google Shape;187;p12"/>
          <p:cNvPicPr preferRelativeResize="0"/>
          <p:nvPr/>
        </p:nvPicPr>
        <p:blipFill rotWithShape="1">
          <a:blip r:embed="rId5">
            <a:alphaModFix/>
          </a:blip>
          <a:srcRect b="0" l="0" r="0" t="0"/>
          <a:stretch/>
        </p:blipFill>
        <p:spPr>
          <a:xfrm>
            <a:off x="5349240" y="5087814"/>
            <a:ext cx="2377440" cy="1059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idx="4294967295" type="title"/>
          </p:nvPr>
        </p:nvSpPr>
        <p:spPr>
          <a:xfrm>
            <a:off x="3048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Printing</a:t>
            </a:r>
            <a:endParaRPr/>
          </a:p>
        </p:txBody>
      </p:sp>
      <p:sp>
        <p:nvSpPr>
          <p:cNvPr id="194" name="Google Shape;194;p13"/>
          <p:cNvSpPr txBox="1"/>
          <p:nvPr>
            <p:ph idx="4294967295" type="body"/>
          </p:nvPr>
        </p:nvSpPr>
        <p:spPr>
          <a:xfrm>
            <a:off x="304800" y="1447800"/>
            <a:ext cx="4114800" cy="4114800"/>
          </a:xfrm>
          <a:prstGeom prst="rect">
            <a:avLst/>
          </a:prstGeom>
          <a:noFill/>
          <a:ln>
            <a:noFill/>
          </a:ln>
        </p:spPr>
        <p:txBody>
          <a:bodyPr anchorCtr="0" anchor="t" bIns="45700" lIns="182875" spcFirstLastPara="1" rIns="91425" wrap="square" tIns="91425">
            <a:normAutofit fontScale="85000" lnSpcReduction="10000"/>
          </a:bodyPr>
          <a:lstStyle/>
          <a:p>
            <a:pPr indent="-265176" lvl="0" marL="265176" rtl="0" algn="l">
              <a:lnSpc>
                <a:spcPct val="90000"/>
              </a:lnSpc>
              <a:spcBef>
                <a:spcPts val="0"/>
              </a:spcBef>
              <a:spcAft>
                <a:spcPts val="0"/>
              </a:spcAft>
              <a:buSzPct val="80000"/>
              <a:buChar char="⚫"/>
            </a:pPr>
            <a:r>
              <a:rPr lang="en-US">
                <a:latin typeface="Times New Roman"/>
                <a:ea typeface="Times New Roman"/>
                <a:cs typeface="Times New Roman"/>
                <a:sym typeface="Times New Roman"/>
              </a:rPr>
              <a:t>When printing a worksheet you have a few options.</a:t>
            </a:r>
            <a:endParaRPr/>
          </a:p>
          <a:p>
            <a:pPr indent="-265176" lvl="0" marL="265176" rtl="0" algn="l">
              <a:lnSpc>
                <a:spcPct val="90000"/>
              </a:lnSpc>
              <a:spcBef>
                <a:spcPts val="250"/>
              </a:spcBef>
              <a:spcAft>
                <a:spcPts val="0"/>
              </a:spcAft>
              <a:buSzPct val="80000"/>
              <a:buChar char="⚫"/>
            </a:pPr>
            <a:r>
              <a:rPr lang="en-US">
                <a:latin typeface="Times New Roman"/>
                <a:ea typeface="Times New Roman"/>
                <a:cs typeface="Times New Roman"/>
                <a:sym typeface="Times New Roman"/>
              </a:rPr>
              <a:t>You can go to “Page Setup” under the Page Layout tab to change the features of your work (the margins, the paper size, the tabs, etc.)  This will affect how your project will be printed.</a:t>
            </a:r>
            <a:endParaRPr/>
          </a:p>
          <a:p>
            <a:pPr indent="-265176" lvl="0" marL="265176" rtl="0" algn="l">
              <a:lnSpc>
                <a:spcPct val="90000"/>
              </a:lnSpc>
              <a:spcBef>
                <a:spcPts val="250"/>
              </a:spcBef>
              <a:spcAft>
                <a:spcPts val="0"/>
              </a:spcAft>
              <a:buSzPct val="80000"/>
              <a:buChar char="⚫"/>
            </a:pPr>
            <a:r>
              <a:rPr lang="en-US">
                <a:latin typeface="Times New Roman"/>
                <a:ea typeface="Times New Roman"/>
                <a:cs typeface="Times New Roman"/>
                <a:sym typeface="Times New Roman"/>
              </a:rPr>
              <a:t>You can select “Print Area,” which allows you to only print a highlighted area.</a:t>
            </a:r>
            <a:endParaRPr/>
          </a:p>
          <a:p>
            <a:pPr indent="-144271" lvl="0" marL="265176" rtl="0" algn="l">
              <a:lnSpc>
                <a:spcPct val="90000"/>
              </a:lnSpc>
              <a:spcBef>
                <a:spcPts val="250"/>
              </a:spcBef>
              <a:spcAft>
                <a:spcPts val="0"/>
              </a:spcAft>
              <a:buSzPct val="80000"/>
              <a:buNone/>
            </a:pPr>
            <a:r>
              <a:t/>
            </a:r>
            <a:endParaRPr>
              <a:latin typeface="Times New Roman"/>
              <a:ea typeface="Times New Roman"/>
              <a:cs typeface="Times New Roman"/>
              <a:sym typeface="Times New Roman"/>
            </a:endParaRPr>
          </a:p>
        </p:txBody>
      </p:sp>
      <p:pic>
        <p:nvPicPr>
          <p:cNvPr id="195" name="Google Shape;195;p13"/>
          <p:cNvPicPr preferRelativeResize="0"/>
          <p:nvPr/>
        </p:nvPicPr>
        <p:blipFill rotWithShape="1">
          <a:blip r:embed="rId3">
            <a:alphaModFix/>
          </a:blip>
          <a:srcRect b="0" l="0" r="0" t="0"/>
          <a:stretch/>
        </p:blipFill>
        <p:spPr>
          <a:xfrm>
            <a:off x="4303225" y="1904975"/>
            <a:ext cx="4448799" cy="143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idx="4294967295" type="title"/>
          </p:nvPr>
        </p:nvSpPr>
        <p:spPr>
          <a:xfrm>
            <a:off x="304800" y="4111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Printing</a:t>
            </a:r>
            <a:endParaRPr/>
          </a:p>
        </p:txBody>
      </p:sp>
      <p:sp>
        <p:nvSpPr>
          <p:cNvPr id="202" name="Google Shape;202;p14"/>
          <p:cNvSpPr txBox="1"/>
          <p:nvPr>
            <p:ph idx="4294967295" type="body"/>
          </p:nvPr>
        </p:nvSpPr>
        <p:spPr>
          <a:xfrm>
            <a:off x="304800" y="2027237"/>
            <a:ext cx="4191000" cy="4114800"/>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2240"/>
              <a:buChar char="⚫"/>
            </a:pPr>
            <a:r>
              <a:rPr lang="en-US">
                <a:latin typeface="Times New Roman"/>
                <a:ea typeface="Times New Roman"/>
                <a:cs typeface="Times New Roman"/>
                <a:sym typeface="Times New Roman"/>
              </a:rPr>
              <a:t>File Tab</a:t>
            </a:r>
            <a:endParaRPr/>
          </a:p>
          <a:p>
            <a:pPr indent="-265176" lvl="0" marL="265176" rtl="0" algn="l">
              <a:lnSpc>
                <a:spcPct val="90000"/>
              </a:lnSpc>
              <a:spcBef>
                <a:spcPts val="250"/>
              </a:spcBef>
              <a:spcAft>
                <a:spcPts val="0"/>
              </a:spcAft>
              <a:buSzPts val="2240"/>
              <a:buChar char="⚫"/>
            </a:pPr>
            <a:r>
              <a:rPr lang="en-US">
                <a:latin typeface="Times New Roman"/>
                <a:ea typeface="Times New Roman"/>
                <a:cs typeface="Times New Roman"/>
                <a:sym typeface="Times New Roman"/>
              </a:rPr>
              <a:t>You can preview your printing job before printing</a:t>
            </a:r>
            <a:endParaRPr/>
          </a:p>
          <a:p>
            <a:pPr indent="-265176" lvl="0" marL="265176" rtl="0" algn="l">
              <a:lnSpc>
                <a:spcPct val="90000"/>
              </a:lnSpc>
              <a:spcBef>
                <a:spcPts val="250"/>
              </a:spcBef>
              <a:spcAft>
                <a:spcPts val="0"/>
              </a:spcAft>
              <a:buSzPts val="2240"/>
              <a:buChar char="⚫"/>
            </a:pPr>
            <a:r>
              <a:rPr lang="en-US">
                <a:latin typeface="Times New Roman"/>
                <a:ea typeface="Times New Roman"/>
                <a:cs typeface="Times New Roman"/>
                <a:sym typeface="Times New Roman"/>
              </a:rPr>
              <a:t>Finally, you can print your job by going to the Office Button and selecting “Print.”</a:t>
            </a:r>
            <a:endParaRPr>
              <a:latin typeface="Times New Roman"/>
              <a:ea typeface="Times New Roman"/>
              <a:cs typeface="Times New Roman"/>
              <a:sym typeface="Times New Roman"/>
            </a:endParaRPr>
          </a:p>
        </p:txBody>
      </p:sp>
      <p:cxnSp>
        <p:nvCxnSpPr>
          <p:cNvPr id="203" name="Google Shape;203;p14"/>
          <p:cNvCxnSpPr/>
          <p:nvPr/>
        </p:nvCxnSpPr>
        <p:spPr>
          <a:xfrm flipH="1" rot="10800000">
            <a:off x="3886200" y="2667000"/>
            <a:ext cx="1295400" cy="76200"/>
          </a:xfrm>
          <a:prstGeom prst="straightConnector1">
            <a:avLst/>
          </a:prstGeom>
          <a:noFill/>
          <a:ln cap="flat" cmpd="sng" w="76200">
            <a:solidFill>
              <a:srgbClr val="FF0000"/>
            </a:solidFill>
            <a:prstDash val="solid"/>
            <a:round/>
            <a:headEnd len="med" w="med" type="none"/>
            <a:tailEnd len="med" w="med" type="stealth"/>
          </a:ln>
        </p:spPr>
      </p:cxnSp>
      <p:sp>
        <p:nvSpPr>
          <p:cNvPr id="204" name="Google Shape;204;p14"/>
          <p:cNvSpPr txBox="1"/>
          <p:nvPr/>
        </p:nvSpPr>
        <p:spPr>
          <a:xfrm>
            <a:off x="533400" y="5410200"/>
            <a:ext cx="3581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Can also Save As PDF file to create PDF files directly</a:t>
            </a:r>
            <a:endParaRPr/>
          </a:p>
        </p:txBody>
      </p:sp>
      <p:pic>
        <p:nvPicPr>
          <p:cNvPr id="205" name="Google Shape;205;p14"/>
          <p:cNvPicPr preferRelativeResize="0"/>
          <p:nvPr/>
        </p:nvPicPr>
        <p:blipFill rotWithShape="1">
          <a:blip r:embed="rId3">
            <a:alphaModFix/>
          </a:blip>
          <a:srcRect b="0" l="0" r="0" t="0"/>
          <a:stretch/>
        </p:blipFill>
        <p:spPr>
          <a:xfrm>
            <a:off x="5250180" y="411163"/>
            <a:ext cx="3474720" cy="60965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idx="4294967295" type="title"/>
          </p:nvPr>
        </p:nvSpPr>
        <p:spPr>
          <a:xfrm>
            <a:off x="3810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Saving</a:t>
            </a:r>
            <a:endParaRPr/>
          </a:p>
        </p:txBody>
      </p:sp>
      <p:sp>
        <p:nvSpPr>
          <p:cNvPr id="212" name="Google Shape;212;p15"/>
          <p:cNvSpPr txBox="1"/>
          <p:nvPr>
            <p:ph idx="4294967295" type="body"/>
          </p:nvPr>
        </p:nvSpPr>
        <p:spPr>
          <a:xfrm>
            <a:off x="269631" y="1406898"/>
            <a:ext cx="4191000" cy="4724400"/>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1600"/>
              <a:buChar char="⚫"/>
            </a:pPr>
            <a:r>
              <a:rPr lang="en-US" sz="2000">
                <a:latin typeface="Times New Roman"/>
                <a:ea typeface="Times New Roman"/>
                <a:cs typeface="Times New Roman"/>
                <a:sym typeface="Times New Roman"/>
              </a:rPr>
              <a:t>You must save all homework for this class as an Excel workbook</a:t>
            </a:r>
            <a:endParaRPr/>
          </a:p>
          <a:p>
            <a:pPr indent="-265176" lvl="0" marL="265176" rtl="0" algn="l">
              <a:lnSpc>
                <a:spcPct val="90000"/>
              </a:lnSpc>
              <a:spcBef>
                <a:spcPts val="250"/>
              </a:spcBef>
              <a:spcAft>
                <a:spcPts val="0"/>
              </a:spcAft>
              <a:buSzPts val="1600"/>
              <a:buFont typeface="Verdana"/>
              <a:buNone/>
            </a:pPr>
            <a:r>
              <a:t/>
            </a:r>
            <a:endParaRPr sz="2000">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1600"/>
              <a:buChar char="⚫"/>
            </a:pPr>
            <a:r>
              <a:rPr lang="en-US" sz="2000">
                <a:latin typeface="Times New Roman"/>
                <a:ea typeface="Times New Roman"/>
                <a:cs typeface="Times New Roman"/>
                <a:sym typeface="Times New Roman"/>
              </a:rPr>
              <a:t>Click on the File Button</a:t>
            </a:r>
            <a:endParaRPr/>
          </a:p>
          <a:p>
            <a:pPr indent="-265176" lvl="0" marL="265176" rtl="0" algn="l">
              <a:lnSpc>
                <a:spcPct val="90000"/>
              </a:lnSpc>
              <a:spcBef>
                <a:spcPts val="250"/>
              </a:spcBef>
              <a:spcAft>
                <a:spcPts val="0"/>
              </a:spcAft>
              <a:buSzPts val="1600"/>
              <a:buFont typeface="Times New Roman"/>
              <a:buNone/>
            </a:pPr>
            <a:r>
              <a:rPr lang="en-US" sz="2000">
                <a:latin typeface="Times New Roman"/>
                <a:ea typeface="Times New Roman"/>
                <a:cs typeface="Times New Roman"/>
                <a:sym typeface="Times New Roman"/>
              </a:rPr>
              <a:t> </a:t>
            </a:r>
            <a:endParaRPr/>
          </a:p>
          <a:p>
            <a:pPr indent="-265176" lvl="0" marL="265176" rtl="0" algn="l">
              <a:lnSpc>
                <a:spcPct val="90000"/>
              </a:lnSpc>
              <a:spcBef>
                <a:spcPts val="250"/>
              </a:spcBef>
              <a:spcAft>
                <a:spcPts val="0"/>
              </a:spcAft>
              <a:buSzPts val="1600"/>
              <a:buChar char="⚫"/>
            </a:pPr>
            <a:r>
              <a:rPr lang="en-US" sz="2000">
                <a:latin typeface="Times New Roman"/>
                <a:ea typeface="Times New Roman"/>
                <a:cs typeface="Times New Roman"/>
                <a:sym typeface="Times New Roman"/>
              </a:rPr>
              <a:t>Go to Save As</a:t>
            </a:r>
            <a:endParaRPr/>
          </a:p>
          <a:p>
            <a:pPr indent="-163575" lvl="0" marL="265176" rtl="0" algn="l">
              <a:lnSpc>
                <a:spcPct val="90000"/>
              </a:lnSpc>
              <a:spcBef>
                <a:spcPts val="250"/>
              </a:spcBef>
              <a:spcAft>
                <a:spcPts val="0"/>
              </a:spcAft>
              <a:buSzPts val="1600"/>
              <a:buNone/>
            </a:pPr>
            <a:r>
              <a:t/>
            </a:r>
            <a:endParaRPr sz="2000">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1600"/>
              <a:buChar char="⚫"/>
            </a:pPr>
            <a:r>
              <a:rPr lang="en-US" sz="2000">
                <a:latin typeface="Times New Roman"/>
                <a:ea typeface="Times New Roman"/>
                <a:cs typeface="Times New Roman"/>
                <a:sym typeface="Times New Roman"/>
              </a:rPr>
              <a:t>Select Excel workbook</a:t>
            </a:r>
            <a:endParaRPr/>
          </a:p>
        </p:txBody>
      </p:sp>
      <p:cxnSp>
        <p:nvCxnSpPr>
          <p:cNvPr id="213" name="Google Shape;213;p15"/>
          <p:cNvCxnSpPr/>
          <p:nvPr/>
        </p:nvCxnSpPr>
        <p:spPr>
          <a:xfrm>
            <a:off x="2209800" y="3141654"/>
            <a:ext cx="2362200" cy="58745"/>
          </a:xfrm>
          <a:prstGeom prst="straightConnector1">
            <a:avLst/>
          </a:prstGeom>
          <a:noFill/>
          <a:ln cap="flat" cmpd="sng" w="28575">
            <a:solidFill>
              <a:srgbClr val="FF5050"/>
            </a:solidFill>
            <a:prstDash val="solid"/>
            <a:round/>
            <a:headEnd len="med" w="med" type="none"/>
            <a:tailEnd len="med" w="med" type="triangle"/>
          </a:ln>
        </p:spPr>
      </p:cxnSp>
      <p:pic>
        <p:nvPicPr>
          <p:cNvPr id="214" name="Google Shape;214;p15"/>
          <p:cNvPicPr preferRelativeResize="0"/>
          <p:nvPr/>
        </p:nvPicPr>
        <p:blipFill rotWithShape="1">
          <a:blip r:embed="rId3">
            <a:alphaModFix/>
          </a:blip>
          <a:srcRect b="0" l="0" r="29344" t="0"/>
          <a:stretch/>
        </p:blipFill>
        <p:spPr>
          <a:xfrm>
            <a:off x="4572000" y="1143000"/>
            <a:ext cx="4328746" cy="3041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W2 excel sum.JPG" id="220" name="Google Shape;220;p16"/>
          <p:cNvPicPr preferRelativeResize="0"/>
          <p:nvPr/>
        </p:nvPicPr>
        <p:blipFill rotWithShape="1">
          <a:blip r:embed="rId3">
            <a:alphaModFix/>
          </a:blip>
          <a:srcRect b="659" l="30045" r="24246" t="91265"/>
          <a:stretch/>
        </p:blipFill>
        <p:spPr>
          <a:xfrm>
            <a:off x="3124200" y="5791200"/>
            <a:ext cx="3801131" cy="806974"/>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pic>
        <p:nvPicPr>
          <p:cNvPr id="221" name="Google Shape;221;p16"/>
          <p:cNvPicPr preferRelativeResize="0"/>
          <p:nvPr/>
        </p:nvPicPr>
        <p:blipFill rotWithShape="1">
          <a:blip r:embed="rId4">
            <a:alphaModFix/>
          </a:blip>
          <a:srcRect b="0" l="0" r="0" t="36221"/>
          <a:stretch/>
        </p:blipFill>
        <p:spPr>
          <a:xfrm>
            <a:off x="5334000" y="2667000"/>
            <a:ext cx="3009900" cy="2980752"/>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sp>
        <p:nvSpPr>
          <p:cNvPr id="222" name="Google Shape;222;p16"/>
          <p:cNvSpPr txBox="1"/>
          <p:nvPr>
            <p:ph idx="4294967295" type="title"/>
          </p:nvPr>
        </p:nvSpPr>
        <p:spPr>
          <a:xfrm>
            <a:off x="381000" y="381000"/>
            <a:ext cx="77724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a:latin typeface="Times New Roman"/>
                <a:ea typeface="Times New Roman"/>
                <a:cs typeface="Times New Roman"/>
                <a:sym typeface="Times New Roman"/>
              </a:rPr>
              <a:t>Entering Formulas</a:t>
            </a:r>
            <a:endParaRPr/>
          </a:p>
        </p:txBody>
      </p:sp>
      <p:sp>
        <p:nvSpPr>
          <p:cNvPr id="223" name="Google Shape;223;p16"/>
          <p:cNvSpPr txBox="1"/>
          <p:nvPr>
            <p:ph idx="4294967295" type="body"/>
          </p:nvPr>
        </p:nvSpPr>
        <p:spPr>
          <a:xfrm>
            <a:off x="1143000" y="1676400"/>
            <a:ext cx="8001000" cy="1219200"/>
          </a:xfrm>
          <a:prstGeom prst="rect">
            <a:avLst/>
          </a:prstGeom>
          <a:noFill/>
          <a:ln>
            <a:noFill/>
          </a:ln>
        </p:spPr>
        <p:txBody>
          <a:bodyPr anchorCtr="0" anchor="t" bIns="45700" lIns="182875" spcFirstLastPara="1" rIns="91425" wrap="square" tIns="91425">
            <a:normAutofit fontScale="92500" lnSpcReduction="20000"/>
          </a:bodyPr>
          <a:lstStyle/>
          <a:p>
            <a:pPr indent="-258318" lvl="0" marL="265176" rtl="0" algn="l">
              <a:lnSpc>
                <a:spcPct val="90000"/>
              </a:lnSpc>
              <a:spcBef>
                <a:spcPts val="0"/>
              </a:spcBef>
              <a:spcAft>
                <a:spcPts val="0"/>
              </a:spcAft>
              <a:buSzPct val="79999"/>
              <a:buChar char="⚫"/>
            </a:pPr>
            <a:r>
              <a:rPr lang="en-US" sz="1800">
                <a:latin typeface="Times New Roman"/>
                <a:ea typeface="Times New Roman"/>
                <a:cs typeface="Times New Roman"/>
                <a:sym typeface="Times New Roman"/>
              </a:rPr>
              <a:t>When entering numerical data, you can command Excel to do any mathematical function. </a:t>
            </a:r>
            <a:endParaRPr/>
          </a:p>
          <a:p>
            <a:pPr indent="-258318" lvl="0" marL="265176" rtl="0" algn="l">
              <a:lnSpc>
                <a:spcPct val="90000"/>
              </a:lnSpc>
              <a:spcBef>
                <a:spcPts val="250"/>
              </a:spcBef>
              <a:spcAft>
                <a:spcPts val="0"/>
              </a:spcAft>
              <a:buSzPct val="79999"/>
              <a:buChar char="⚫"/>
            </a:pPr>
            <a:r>
              <a:rPr lang="en-US" sz="1800">
                <a:latin typeface="Times New Roman"/>
                <a:ea typeface="Times New Roman"/>
                <a:cs typeface="Times New Roman"/>
                <a:sym typeface="Times New Roman"/>
              </a:rPr>
              <a:t>Start each formula with an equal sign (=).  To enter the same formulas for a range of cells, use the colon sign “:”  </a:t>
            </a:r>
            <a:endParaRPr/>
          </a:p>
          <a:p>
            <a:pPr indent="-265176" lvl="0" marL="265176" rtl="0" algn="l">
              <a:lnSpc>
                <a:spcPct val="90000"/>
              </a:lnSpc>
              <a:spcBef>
                <a:spcPts val="250"/>
              </a:spcBef>
              <a:spcAft>
                <a:spcPts val="0"/>
              </a:spcAft>
              <a:buSzPct val="79999"/>
              <a:buFont typeface="Verdana"/>
              <a:buNone/>
            </a:pPr>
            <a:r>
              <a:t/>
            </a:r>
            <a:endParaRPr b="1" sz="1800">
              <a:latin typeface="Times New Roman"/>
              <a:ea typeface="Times New Roman"/>
              <a:cs typeface="Times New Roman"/>
              <a:sym typeface="Times New Roman"/>
            </a:endParaRPr>
          </a:p>
        </p:txBody>
      </p:sp>
      <p:sp>
        <p:nvSpPr>
          <p:cNvPr id="224" name="Google Shape;224;p16"/>
          <p:cNvSpPr txBox="1"/>
          <p:nvPr/>
        </p:nvSpPr>
        <p:spPr>
          <a:xfrm>
            <a:off x="746125" y="2819400"/>
            <a:ext cx="33686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5" name="Google Shape;225;p16"/>
          <p:cNvSpPr txBox="1"/>
          <p:nvPr/>
        </p:nvSpPr>
        <p:spPr>
          <a:xfrm>
            <a:off x="762000" y="2438400"/>
            <a:ext cx="4343400" cy="34448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920"/>
              <a:buFont typeface="Noto Sans Symbols"/>
              <a:buNone/>
            </a:pPr>
            <a:r>
              <a:t/>
            </a:r>
            <a:endParaRPr b="1" sz="2400">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chemeClr val="accent2"/>
              </a:buClr>
              <a:buSzPts val="1920"/>
              <a:buFont typeface="Noto Sans Symbols"/>
              <a:buNone/>
            </a:pPr>
            <a:r>
              <a:t/>
            </a:r>
            <a:endParaRPr b="1" sz="2400">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chemeClr val="accent2"/>
              </a:buClr>
              <a:buSzPts val="1600"/>
              <a:buFont typeface="Noto Sans Symbols"/>
              <a:buNone/>
            </a:pPr>
            <a:r>
              <a:rPr b="1" lang="en-US" sz="2000">
                <a:solidFill>
                  <a:schemeClr val="dk1"/>
                </a:solidFill>
                <a:latin typeface="Arial"/>
                <a:ea typeface="Arial"/>
                <a:cs typeface="Arial"/>
                <a:sym typeface="Arial"/>
              </a:rPr>
              <a:t>ADDITION FORMULAS</a:t>
            </a:r>
            <a:endParaRPr/>
          </a:p>
          <a:p>
            <a:pPr indent="-111760" lvl="0" marL="0" marR="0" rtl="0" algn="l">
              <a:lnSpc>
                <a:spcPct val="90000"/>
              </a:lnSpc>
              <a:spcBef>
                <a:spcPts val="440"/>
              </a:spcBef>
              <a:spcAft>
                <a:spcPts val="0"/>
              </a:spcAft>
              <a:buClr>
                <a:schemeClr val="accent2"/>
              </a:buClr>
              <a:buSzPts val="1760"/>
              <a:buFont typeface="Noto Sans Symbols"/>
              <a:buChar char="●"/>
            </a:pPr>
            <a:r>
              <a:rPr lang="en-US" sz="2200">
                <a:solidFill>
                  <a:schemeClr val="dk1"/>
                </a:solidFill>
                <a:latin typeface="Arial"/>
                <a:ea typeface="Arial"/>
                <a:cs typeface="Arial"/>
                <a:sym typeface="Arial"/>
              </a:rPr>
              <a:t> To add cells together use the “+” sign.  </a:t>
            </a:r>
            <a:endParaRPr/>
          </a:p>
          <a:p>
            <a:pPr indent="0" lvl="0" marL="0" marR="0" rtl="0" algn="l">
              <a:lnSpc>
                <a:spcPct val="90000"/>
              </a:lnSpc>
              <a:spcBef>
                <a:spcPts val="440"/>
              </a:spcBef>
              <a:spcAft>
                <a:spcPts val="0"/>
              </a:spcAft>
              <a:buClr>
                <a:schemeClr val="accent2"/>
              </a:buClr>
              <a:buSzPts val="1760"/>
              <a:buFont typeface="Noto Sans Symbols"/>
              <a:buNone/>
            </a:pPr>
            <a:r>
              <a:t/>
            </a:r>
            <a:endParaRPr sz="2200">
              <a:solidFill>
                <a:schemeClr val="dk1"/>
              </a:solidFill>
              <a:latin typeface="Arial"/>
              <a:ea typeface="Arial"/>
              <a:cs typeface="Arial"/>
              <a:sym typeface="Arial"/>
            </a:endParaRPr>
          </a:p>
          <a:p>
            <a:pPr indent="0" lvl="0" marL="0" marR="0" rtl="0" algn="l">
              <a:lnSpc>
                <a:spcPct val="90000"/>
              </a:lnSpc>
              <a:spcBef>
                <a:spcPts val="400"/>
              </a:spcBef>
              <a:spcAft>
                <a:spcPts val="0"/>
              </a:spcAft>
              <a:buNone/>
            </a:pPr>
            <a:r>
              <a:rPr lang="en-US" sz="2000">
                <a:solidFill>
                  <a:schemeClr val="dk1"/>
                </a:solidFill>
                <a:latin typeface="Arial"/>
                <a:ea typeface="Arial"/>
                <a:cs typeface="Arial"/>
                <a:sym typeface="Arial"/>
              </a:rPr>
              <a:t>To sum up a series of cells, select the cells. The answer will appear at the bottom of the worksheet.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6" name="Google Shape;226;p16"/>
          <p:cNvCxnSpPr/>
          <p:nvPr/>
        </p:nvCxnSpPr>
        <p:spPr>
          <a:xfrm flipH="1" rot="10800000">
            <a:off x="4876800" y="2895600"/>
            <a:ext cx="2819400" cy="838200"/>
          </a:xfrm>
          <a:prstGeom prst="straightConnector1">
            <a:avLst/>
          </a:prstGeom>
          <a:noFill/>
          <a:ln cap="flat" cmpd="sng" w="57150">
            <a:solidFill>
              <a:srgbClr val="FF0000"/>
            </a:solidFill>
            <a:prstDash val="solid"/>
            <a:round/>
            <a:headEnd len="med" w="med" type="none"/>
            <a:tailEnd len="med" w="med" type="triangle"/>
          </a:ln>
        </p:spPr>
      </p:cxnSp>
      <p:cxnSp>
        <p:nvCxnSpPr>
          <p:cNvPr id="227" name="Google Shape;227;p16"/>
          <p:cNvCxnSpPr/>
          <p:nvPr/>
        </p:nvCxnSpPr>
        <p:spPr>
          <a:xfrm>
            <a:off x="4648200" y="5334000"/>
            <a:ext cx="1600200" cy="990600"/>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2608" r="0" t="39084"/>
          <a:stretch/>
        </p:blipFill>
        <p:spPr>
          <a:xfrm>
            <a:off x="5472437" y="3962400"/>
            <a:ext cx="3595363" cy="2707719"/>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pic>
        <p:nvPicPr>
          <p:cNvPr id="234" name="Google Shape;234;p17"/>
          <p:cNvPicPr preferRelativeResize="0"/>
          <p:nvPr/>
        </p:nvPicPr>
        <p:blipFill rotWithShape="1">
          <a:blip r:embed="rId4">
            <a:alphaModFix/>
          </a:blip>
          <a:srcRect b="8264" l="0" r="20210" t="36442"/>
          <a:stretch/>
        </p:blipFill>
        <p:spPr>
          <a:xfrm>
            <a:off x="5472437" y="1143000"/>
            <a:ext cx="3232500" cy="2626314"/>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sp>
        <p:nvSpPr>
          <p:cNvPr id="235" name="Google Shape;235;p17"/>
          <p:cNvSpPr txBox="1"/>
          <p:nvPr>
            <p:ph idx="4294967295" type="title"/>
          </p:nvPr>
        </p:nvSpPr>
        <p:spPr>
          <a:xfrm>
            <a:off x="290837"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Entering Formulas</a:t>
            </a:r>
            <a:endParaRPr/>
          </a:p>
        </p:txBody>
      </p:sp>
      <p:sp>
        <p:nvSpPr>
          <p:cNvPr id="236" name="Google Shape;236;p17"/>
          <p:cNvSpPr txBox="1"/>
          <p:nvPr>
            <p:ph idx="4294967295" type="body"/>
          </p:nvPr>
        </p:nvSpPr>
        <p:spPr>
          <a:xfrm>
            <a:off x="290837" y="1752600"/>
            <a:ext cx="4840288" cy="4192588"/>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1800"/>
              <a:buFont typeface="Times New Roman"/>
              <a:buNone/>
            </a:pPr>
            <a:r>
              <a:rPr b="1" lang="en-US" sz="2000">
                <a:latin typeface="Times New Roman"/>
                <a:ea typeface="Times New Roman"/>
                <a:cs typeface="Times New Roman"/>
                <a:sym typeface="Times New Roman"/>
              </a:rPr>
              <a:t>SUBTRACTION FORMULAS</a:t>
            </a:r>
            <a:endParaRPr/>
          </a:p>
          <a:p>
            <a:pPr indent="-265176" lvl="0" marL="265176" rtl="0" algn="l">
              <a:lnSpc>
                <a:spcPct val="90000"/>
              </a:lnSpc>
              <a:spcBef>
                <a:spcPts val="250"/>
              </a:spcBef>
              <a:spcAft>
                <a:spcPts val="0"/>
              </a:spcAft>
              <a:buSzPts val="1800"/>
              <a:buChar char="⚫"/>
            </a:pPr>
            <a:r>
              <a:rPr lang="en-US" sz="2000">
                <a:latin typeface="Times New Roman"/>
                <a:ea typeface="Times New Roman"/>
                <a:cs typeface="Times New Roman"/>
                <a:sym typeface="Times New Roman"/>
              </a:rPr>
              <a:t>To subtract cells, use the “-” sign.</a:t>
            </a:r>
            <a:endParaRPr/>
          </a:p>
          <a:p>
            <a:pPr indent="-265176" lvl="0" marL="265176" rtl="0" algn="l">
              <a:lnSpc>
                <a:spcPct val="90000"/>
              </a:lnSpc>
              <a:spcBef>
                <a:spcPts val="250"/>
              </a:spcBef>
              <a:spcAft>
                <a:spcPts val="0"/>
              </a:spcAft>
              <a:buSzPts val="1800"/>
              <a:buFont typeface="Verdana"/>
              <a:buNone/>
            </a:pPr>
            <a:r>
              <a:t/>
            </a:r>
            <a:endParaRPr b="1" sz="2000">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1800"/>
              <a:buFont typeface="Times New Roman"/>
              <a:buNone/>
            </a:pPr>
            <a:r>
              <a:rPr b="1" lang="en-US" sz="2000">
                <a:latin typeface="Times New Roman"/>
                <a:ea typeface="Times New Roman"/>
                <a:cs typeface="Times New Roman"/>
                <a:sym typeface="Times New Roman"/>
              </a:rPr>
              <a:t>DIVISION FORMULAS</a:t>
            </a:r>
            <a:endParaRPr/>
          </a:p>
          <a:p>
            <a:pPr indent="-265176" lvl="0" marL="265176" rtl="0" algn="l">
              <a:lnSpc>
                <a:spcPct val="90000"/>
              </a:lnSpc>
              <a:spcBef>
                <a:spcPts val="250"/>
              </a:spcBef>
              <a:spcAft>
                <a:spcPts val="0"/>
              </a:spcAft>
              <a:buSzPts val="1800"/>
              <a:buChar char="⚫"/>
            </a:pPr>
            <a:r>
              <a:rPr lang="en-US" sz="2000">
                <a:latin typeface="Times New Roman"/>
                <a:ea typeface="Times New Roman"/>
                <a:cs typeface="Times New Roman"/>
                <a:sym typeface="Times New Roman"/>
              </a:rPr>
              <a:t>To divide cells, use the “/” sign.</a:t>
            </a:r>
            <a:endParaRPr/>
          </a:p>
          <a:p>
            <a:pPr indent="-265176" lvl="0" marL="265176" rtl="0" algn="l">
              <a:lnSpc>
                <a:spcPct val="90000"/>
              </a:lnSpc>
              <a:spcBef>
                <a:spcPts val="250"/>
              </a:spcBef>
              <a:spcAft>
                <a:spcPts val="0"/>
              </a:spcAft>
              <a:buSzPts val="1800"/>
              <a:buFont typeface="Verdana"/>
              <a:buNone/>
            </a:pPr>
            <a:r>
              <a:t/>
            </a:r>
            <a:endParaRPr b="1" sz="2000">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1800"/>
              <a:buFont typeface="Times New Roman"/>
              <a:buNone/>
            </a:pPr>
            <a:r>
              <a:rPr b="1" lang="en-US" sz="2000">
                <a:latin typeface="Times New Roman"/>
                <a:ea typeface="Times New Roman"/>
                <a:cs typeface="Times New Roman"/>
                <a:sym typeface="Times New Roman"/>
              </a:rPr>
              <a:t>MULTIPLICATION FORMULAS</a:t>
            </a:r>
            <a:endParaRPr/>
          </a:p>
          <a:p>
            <a:pPr indent="-265176" lvl="0" marL="265176" rtl="0" algn="l">
              <a:lnSpc>
                <a:spcPct val="90000"/>
              </a:lnSpc>
              <a:spcBef>
                <a:spcPts val="250"/>
              </a:spcBef>
              <a:spcAft>
                <a:spcPts val="0"/>
              </a:spcAft>
              <a:buSzPts val="1800"/>
              <a:buChar char="⚫"/>
            </a:pPr>
            <a:r>
              <a:rPr lang="en-US" sz="2000">
                <a:latin typeface="Times New Roman"/>
                <a:ea typeface="Times New Roman"/>
                <a:cs typeface="Times New Roman"/>
                <a:sym typeface="Times New Roman"/>
              </a:rPr>
              <a:t>To multiply cells, use the “*” sign.</a:t>
            </a:r>
            <a:endParaRPr/>
          </a:p>
          <a:p>
            <a:pPr indent="-265176" lvl="0" marL="265176" rtl="0" algn="l">
              <a:lnSpc>
                <a:spcPct val="90000"/>
              </a:lnSpc>
              <a:spcBef>
                <a:spcPts val="250"/>
              </a:spcBef>
              <a:spcAft>
                <a:spcPts val="0"/>
              </a:spcAft>
              <a:buSzPts val="1800"/>
              <a:buFont typeface="Verdana"/>
              <a:buNone/>
            </a:pPr>
            <a:r>
              <a:t/>
            </a:r>
            <a:endParaRPr b="1" sz="2000">
              <a:latin typeface="Times New Roman"/>
              <a:ea typeface="Times New Roman"/>
              <a:cs typeface="Times New Roman"/>
              <a:sym typeface="Times New Roman"/>
            </a:endParaRPr>
          </a:p>
        </p:txBody>
      </p:sp>
      <p:cxnSp>
        <p:nvCxnSpPr>
          <p:cNvPr id="237" name="Google Shape;237;p17"/>
          <p:cNvCxnSpPr/>
          <p:nvPr/>
        </p:nvCxnSpPr>
        <p:spPr>
          <a:xfrm flipH="1" rot="10800000">
            <a:off x="4329437" y="1447800"/>
            <a:ext cx="3581400" cy="1676400"/>
          </a:xfrm>
          <a:prstGeom prst="straightConnector1">
            <a:avLst/>
          </a:prstGeom>
          <a:noFill/>
          <a:ln cap="flat" cmpd="sng" w="57150">
            <a:solidFill>
              <a:srgbClr val="FF0000"/>
            </a:solidFill>
            <a:prstDash val="solid"/>
            <a:round/>
            <a:headEnd len="med" w="med" type="none"/>
            <a:tailEnd len="med" w="med" type="triangle"/>
          </a:ln>
        </p:spPr>
      </p:cxnSp>
      <p:cxnSp>
        <p:nvCxnSpPr>
          <p:cNvPr id="238" name="Google Shape;238;p17"/>
          <p:cNvCxnSpPr/>
          <p:nvPr/>
        </p:nvCxnSpPr>
        <p:spPr>
          <a:xfrm>
            <a:off x="4939037" y="4038600"/>
            <a:ext cx="2743200" cy="76200"/>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idx="4294967295" type="title"/>
          </p:nvPr>
        </p:nvSpPr>
        <p:spPr>
          <a:xfrm>
            <a:off x="3048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lang="en-US" sz="3600">
                <a:latin typeface="Times New Roman"/>
                <a:ea typeface="Times New Roman"/>
                <a:cs typeface="Times New Roman"/>
                <a:sym typeface="Times New Roman"/>
              </a:rPr>
              <a:t>Fill Down &amp; Fill Right</a:t>
            </a:r>
            <a:endParaRPr/>
          </a:p>
        </p:txBody>
      </p:sp>
      <p:sp>
        <p:nvSpPr>
          <p:cNvPr id="245" name="Google Shape;245;p18"/>
          <p:cNvSpPr txBox="1"/>
          <p:nvPr>
            <p:ph idx="4294967295" type="body"/>
          </p:nvPr>
        </p:nvSpPr>
        <p:spPr>
          <a:xfrm>
            <a:off x="304800" y="1219200"/>
            <a:ext cx="8229600" cy="4906963"/>
          </a:xfrm>
          <a:prstGeom prst="rect">
            <a:avLst/>
          </a:prstGeom>
          <a:noFill/>
          <a:ln>
            <a:noFill/>
          </a:ln>
        </p:spPr>
        <p:txBody>
          <a:bodyPr anchorCtr="0" anchor="t" bIns="45700" lIns="182875" spcFirstLastPara="1" rIns="91425" wrap="square" tIns="91425">
            <a:normAutofit/>
          </a:bodyPr>
          <a:lstStyle/>
          <a:p>
            <a:pPr indent="-265176" lvl="0" marL="265176" rtl="0" algn="l">
              <a:spcBef>
                <a:spcPts val="0"/>
              </a:spcBef>
              <a:spcAft>
                <a:spcPts val="0"/>
              </a:spcAft>
              <a:buSzPts val="2240"/>
              <a:buChar char="⚫"/>
            </a:pPr>
            <a:r>
              <a:rPr lang="en-US">
                <a:latin typeface="Times New Roman"/>
                <a:ea typeface="Times New Roman"/>
                <a:cs typeface="Times New Roman"/>
                <a:sym typeface="Times New Roman"/>
              </a:rPr>
              <a:t>“Fill” is quick way of copying and pasting</a:t>
            </a:r>
            <a:endParaRPr/>
          </a:p>
        </p:txBody>
      </p:sp>
      <p:pic>
        <p:nvPicPr>
          <p:cNvPr id="246" name="Google Shape;246;p18"/>
          <p:cNvPicPr preferRelativeResize="0"/>
          <p:nvPr/>
        </p:nvPicPr>
        <p:blipFill rotWithShape="1">
          <a:blip r:embed="rId3">
            <a:alphaModFix/>
          </a:blip>
          <a:srcRect b="24025" l="51291" r="0" t="7812"/>
          <a:stretch/>
        </p:blipFill>
        <p:spPr>
          <a:xfrm>
            <a:off x="1371600" y="1752600"/>
            <a:ext cx="6781800" cy="4877961"/>
          </a:xfrm>
          <a:prstGeom prst="rect">
            <a:avLst/>
          </a:prstGeom>
          <a:noFill/>
          <a:ln cap="flat" cmpd="sng" w="9525">
            <a:solidFill>
              <a:schemeClr val="lt2"/>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9"/>
          <p:cNvPicPr preferRelativeResize="0"/>
          <p:nvPr/>
        </p:nvPicPr>
        <p:blipFill rotWithShape="1">
          <a:blip r:embed="rId3">
            <a:alphaModFix/>
          </a:blip>
          <a:srcRect b="40795" l="2870" r="0" t="2992"/>
          <a:stretch/>
        </p:blipFill>
        <p:spPr>
          <a:xfrm>
            <a:off x="5029200" y="2269032"/>
            <a:ext cx="3429000" cy="1998168"/>
          </a:xfrm>
          <a:prstGeom prst="rect">
            <a:avLst/>
          </a:prstGeom>
          <a:noFill/>
          <a:ln cap="flat" cmpd="sng" w="9525">
            <a:solidFill>
              <a:schemeClr val="lt2"/>
            </a:solidFill>
            <a:prstDash val="solid"/>
            <a:round/>
            <a:headEnd len="sm" w="sm" type="none"/>
            <a:tailEnd len="sm" w="sm" type="none"/>
          </a:ln>
          <a:effectLst>
            <a:outerShdw blurRad="50800" rotWithShape="0" algn="tl" dir="2700000" dist="38100">
              <a:srgbClr val="000000">
                <a:alpha val="40000"/>
              </a:srgbClr>
            </a:outerShdw>
          </a:effectLst>
        </p:spPr>
      </p:pic>
      <p:pic>
        <p:nvPicPr>
          <p:cNvPr id="253" name="Google Shape;253;p19"/>
          <p:cNvPicPr preferRelativeResize="0"/>
          <p:nvPr/>
        </p:nvPicPr>
        <p:blipFill rotWithShape="1">
          <a:blip r:embed="rId4">
            <a:alphaModFix/>
          </a:blip>
          <a:srcRect b="38111" l="0" r="0" t="2065"/>
          <a:stretch/>
        </p:blipFill>
        <p:spPr>
          <a:xfrm>
            <a:off x="990600" y="2209800"/>
            <a:ext cx="3124200" cy="2018810"/>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sp>
        <p:nvSpPr>
          <p:cNvPr id="254" name="Google Shape;254;p19"/>
          <p:cNvSpPr txBox="1"/>
          <p:nvPr>
            <p:ph idx="4294967295" type="title"/>
          </p:nvPr>
        </p:nvSpPr>
        <p:spPr>
          <a:xfrm>
            <a:off x="3810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lang="en-US" sz="3600">
                <a:latin typeface="Times New Roman"/>
                <a:ea typeface="Times New Roman"/>
                <a:cs typeface="Times New Roman"/>
                <a:sym typeface="Times New Roman"/>
              </a:rPr>
              <a:t>Relative vs. Absolute Referencing</a:t>
            </a:r>
            <a:endParaRPr/>
          </a:p>
        </p:txBody>
      </p:sp>
      <p:sp>
        <p:nvSpPr>
          <p:cNvPr id="255" name="Google Shape;255;p19"/>
          <p:cNvSpPr txBox="1"/>
          <p:nvPr>
            <p:ph idx="4294967295" type="body"/>
          </p:nvPr>
        </p:nvSpPr>
        <p:spPr>
          <a:xfrm>
            <a:off x="228600" y="1524000"/>
            <a:ext cx="7772400" cy="5105400"/>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2240"/>
              <a:buChar char="⚫"/>
            </a:pPr>
            <a:r>
              <a:rPr lang="en-US">
                <a:latin typeface="Times New Roman"/>
                <a:ea typeface="Times New Roman"/>
                <a:cs typeface="Times New Roman"/>
                <a:sym typeface="Times New Roman"/>
              </a:rPr>
              <a:t>By default, cell references are </a:t>
            </a:r>
            <a:r>
              <a:rPr i="1" lang="en-US" u="sng">
                <a:latin typeface="Times New Roman"/>
                <a:ea typeface="Times New Roman"/>
                <a:cs typeface="Times New Roman"/>
                <a:sym typeface="Times New Roman"/>
              </a:rPr>
              <a:t>relative</a:t>
            </a:r>
            <a:endParaRPr/>
          </a:p>
          <a:p>
            <a:pPr indent="-122935" lvl="0" marL="265176" rtl="0" algn="l">
              <a:lnSpc>
                <a:spcPct val="90000"/>
              </a:lnSpc>
              <a:spcBef>
                <a:spcPts val="250"/>
              </a:spcBef>
              <a:spcAft>
                <a:spcPts val="0"/>
              </a:spcAft>
              <a:buSzPts val="2240"/>
              <a:buNone/>
            </a:pPr>
            <a:r>
              <a:t/>
            </a:r>
            <a:endParaRPr i="1" u="sng">
              <a:latin typeface="Times New Roman"/>
              <a:ea typeface="Times New Roman"/>
              <a:cs typeface="Times New Roman"/>
              <a:sym typeface="Times New Roman"/>
            </a:endParaRPr>
          </a:p>
          <a:p>
            <a:pPr indent="-122935" lvl="0" marL="265176" rtl="0" algn="l">
              <a:lnSpc>
                <a:spcPct val="90000"/>
              </a:lnSpc>
              <a:spcBef>
                <a:spcPts val="250"/>
              </a:spcBef>
              <a:spcAft>
                <a:spcPts val="0"/>
              </a:spcAft>
              <a:buSzPts val="2240"/>
              <a:buNone/>
            </a:pPr>
            <a:r>
              <a:t/>
            </a:r>
            <a:endParaRPr i="1" u="sng">
              <a:latin typeface="Times New Roman"/>
              <a:ea typeface="Times New Roman"/>
              <a:cs typeface="Times New Roman"/>
              <a:sym typeface="Times New Roman"/>
            </a:endParaRPr>
          </a:p>
          <a:p>
            <a:pPr indent="-122935" lvl="0" marL="265176" rtl="0" algn="l">
              <a:lnSpc>
                <a:spcPct val="90000"/>
              </a:lnSpc>
              <a:spcBef>
                <a:spcPts val="250"/>
              </a:spcBef>
              <a:spcAft>
                <a:spcPts val="0"/>
              </a:spcAft>
              <a:buSzPts val="2240"/>
              <a:buNone/>
            </a:pPr>
            <a:r>
              <a:t/>
            </a:r>
            <a:endParaRPr i="1" u="sng">
              <a:latin typeface="Times New Roman"/>
              <a:ea typeface="Times New Roman"/>
              <a:cs typeface="Times New Roman"/>
              <a:sym typeface="Times New Roman"/>
            </a:endParaRPr>
          </a:p>
          <a:p>
            <a:pPr indent="-122935" lvl="0" marL="265176" rtl="0" algn="l">
              <a:lnSpc>
                <a:spcPct val="90000"/>
              </a:lnSpc>
              <a:spcBef>
                <a:spcPts val="250"/>
              </a:spcBef>
              <a:spcAft>
                <a:spcPts val="0"/>
              </a:spcAft>
              <a:buSzPts val="2240"/>
              <a:buNone/>
            </a:pPr>
            <a:r>
              <a:t/>
            </a:r>
            <a:endParaRPr i="1" u="sng">
              <a:latin typeface="Times New Roman"/>
              <a:ea typeface="Times New Roman"/>
              <a:cs typeface="Times New Roman"/>
              <a:sym typeface="Times New Roman"/>
            </a:endParaRPr>
          </a:p>
          <a:p>
            <a:pPr indent="-122935" lvl="0" marL="265176" rtl="0" algn="l">
              <a:lnSpc>
                <a:spcPct val="90000"/>
              </a:lnSpc>
              <a:spcBef>
                <a:spcPts val="250"/>
              </a:spcBef>
              <a:spcAft>
                <a:spcPts val="0"/>
              </a:spcAft>
              <a:buSzPts val="2240"/>
              <a:buNone/>
            </a:pPr>
            <a:r>
              <a:t/>
            </a:r>
            <a:endParaRPr i="1" u="sng">
              <a:latin typeface="Times New Roman"/>
              <a:ea typeface="Times New Roman"/>
              <a:cs typeface="Times New Roman"/>
              <a:sym typeface="Times New Roman"/>
            </a:endParaRPr>
          </a:p>
          <a:p>
            <a:pPr indent="-122935" lvl="0" marL="265176" rtl="0" algn="l">
              <a:lnSpc>
                <a:spcPct val="90000"/>
              </a:lnSpc>
              <a:spcBef>
                <a:spcPts val="250"/>
              </a:spcBef>
              <a:spcAft>
                <a:spcPts val="0"/>
              </a:spcAft>
              <a:buSzPts val="2240"/>
              <a:buNone/>
            </a:pPr>
            <a:r>
              <a:t/>
            </a:r>
            <a:endParaRPr i="1" u="sng">
              <a:latin typeface="Times New Roman"/>
              <a:ea typeface="Times New Roman"/>
              <a:cs typeface="Times New Roman"/>
              <a:sym typeface="Times New Roman"/>
            </a:endParaRPr>
          </a:p>
          <a:p>
            <a:pPr indent="-265176" lvl="0" marL="265176" rtl="0" algn="l">
              <a:lnSpc>
                <a:spcPct val="90000"/>
              </a:lnSpc>
              <a:spcBef>
                <a:spcPts val="250"/>
              </a:spcBef>
              <a:spcAft>
                <a:spcPts val="0"/>
              </a:spcAft>
              <a:buSzPts val="2240"/>
              <a:buChar char="⚫"/>
            </a:pPr>
            <a:r>
              <a:rPr lang="en-US">
                <a:latin typeface="Times New Roman"/>
                <a:ea typeface="Times New Roman"/>
                <a:cs typeface="Times New Roman"/>
                <a:sym typeface="Times New Roman"/>
              </a:rPr>
              <a:t>“$” in formula “locks” the row or column (i.e. makes the cell reference </a:t>
            </a:r>
            <a:r>
              <a:rPr i="1" lang="en-US" u="sng">
                <a:latin typeface="Times New Roman"/>
                <a:ea typeface="Times New Roman"/>
                <a:cs typeface="Times New Roman"/>
                <a:sym typeface="Times New Roman"/>
              </a:rPr>
              <a:t>absolute</a:t>
            </a:r>
            <a:r>
              <a:rPr lang="en-US">
                <a:latin typeface="Times New Roman"/>
                <a:ea typeface="Times New Roman"/>
                <a:cs typeface="Times New Roman"/>
                <a:sym typeface="Times New Roman"/>
              </a:rPr>
              <a:t>)</a:t>
            </a:r>
            <a:endParaRPr/>
          </a:p>
          <a:p>
            <a:pPr indent="-201168" lvl="1" marL="548640" rtl="0" algn="l">
              <a:lnSpc>
                <a:spcPct val="90000"/>
              </a:lnSpc>
              <a:spcBef>
                <a:spcPts val="250"/>
              </a:spcBef>
              <a:spcAft>
                <a:spcPts val="0"/>
              </a:spcAft>
              <a:buSzPts val="2400"/>
              <a:buFont typeface="Arial Narrow"/>
              <a:buChar char="□"/>
            </a:pPr>
            <a:r>
              <a:rPr lang="en-US">
                <a:latin typeface="Times New Roman"/>
                <a:ea typeface="Times New Roman"/>
                <a:cs typeface="Times New Roman"/>
                <a:sym typeface="Times New Roman"/>
              </a:rPr>
              <a:t>$A10 </a:t>
            </a:r>
            <a:r>
              <a:rPr lang="en-US" sz="2000">
                <a:latin typeface="Times New Roman"/>
                <a:ea typeface="Times New Roman"/>
                <a:cs typeface="Times New Roman"/>
                <a:sym typeface="Times New Roman"/>
              </a:rPr>
              <a:t>(the column will not change when copy/pasting)</a:t>
            </a:r>
            <a:endParaRPr/>
          </a:p>
          <a:p>
            <a:pPr indent="-201168" lvl="1" marL="548640" rtl="0" algn="l">
              <a:lnSpc>
                <a:spcPct val="90000"/>
              </a:lnSpc>
              <a:spcBef>
                <a:spcPts val="250"/>
              </a:spcBef>
              <a:spcAft>
                <a:spcPts val="0"/>
              </a:spcAft>
              <a:buSzPts val="2400"/>
              <a:buFont typeface="Arial Narrow"/>
              <a:buChar char="□"/>
            </a:pPr>
            <a:r>
              <a:rPr lang="en-US">
                <a:latin typeface="Times New Roman"/>
                <a:ea typeface="Times New Roman"/>
                <a:cs typeface="Times New Roman"/>
                <a:sym typeface="Times New Roman"/>
              </a:rPr>
              <a:t>A$10 </a:t>
            </a:r>
            <a:r>
              <a:rPr lang="en-US" sz="2000">
                <a:latin typeface="Times New Roman"/>
                <a:ea typeface="Times New Roman"/>
                <a:cs typeface="Times New Roman"/>
                <a:sym typeface="Times New Roman"/>
              </a:rPr>
              <a:t>(the row will not change when copy/pasting)</a:t>
            </a:r>
            <a:endParaRPr/>
          </a:p>
          <a:p>
            <a:pPr indent="-201168" lvl="1" marL="548640" rtl="0" algn="l">
              <a:lnSpc>
                <a:spcPct val="90000"/>
              </a:lnSpc>
              <a:spcBef>
                <a:spcPts val="250"/>
              </a:spcBef>
              <a:spcAft>
                <a:spcPts val="0"/>
              </a:spcAft>
              <a:buSzPts val="2400"/>
              <a:buFont typeface="Arial Narrow"/>
              <a:buChar char="□"/>
            </a:pPr>
            <a:r>
              <a:rPr lang="en-US">
                <a:latin typeface="Times New Roman"/>
                <a:ea typeface="Times New Roman"/>
                <a:cs typeface="Times New Roman"/>
                <a:sym typeface="Times New Roman"/>
              </a:rPr>
              <a:t>$A$10 </a:t>
            </a:r>
            <a:r>
              <a:rPr lang="en-US" sz="2000">
                <a:latin typeface="Times New Roman"/>
                <a:ea typeface="Times New Roman"/>
                <a:cs typeface="Times New Roman"/>
                <a:sym typeface="Times New Roman"/>
              </a:rPr>
              <a:t>(neither row nor column change)</a:t>
            </a:r>
            <a:endParaRPr/>
          </a:p>
        </p:txBody>
      </p:sp>
      <p:sp>
        <p:nvSpPr>
          <p:cNvPr id="256" name="Google Shape;256;p19"/>
          <p:cNvSpPr/>
          <p:nvPr/>
        </p:nvSpPr>
        <p:spPr>
          <a:xfrm>
            <a:off x="3352800" y="2895600"/>
            <a:ext cx="2133600" cy="762000"/>
          </a:xfrm>
          <a:prstGeom prst="rightArrow">
            <a:avLst>
              <a:gd fmla="val 60417" name="adj1"/>
              <a:gd fmla="val 71244"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300">
                <a:solidFill>
                  <a:schemeClr val="dk1"/>
                </a:solidFill>
                <a:latin typeface="Times New Roman"/>
                <a:ea typeface="Times New Roman"/>
                <a:cs typeface="Times New Roman"/>
                <a:sym typeface="Times New Roman"/>
              </a:rPr>
              <a:t>Copy &amp; Paste</a:t>
            </a:r>
            <a:endParaRPr sz="1300"/>
          </a:p>
        </p:txBody>
      </p:sp>
      <p:sp>
        <p:nvSpPr>
          <p:cNvPr id="257" name="Google Shape;257;p19"/>
          <p:cNvSpPr/>
          <p:nvPr/>
        </p:nvSpPr>
        <p:spPr>
          <a:xfrm>
            <a:off x="2971800" y="2133600"/>
            <a:ext cx="914400" cy="3810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258" name="Google Shape;258;p19"/>
          <p:cNvSpPr/>
          <p:nvPr/>
        </p:nvSpPr>
        <p:spPr>
          <a:xfrm>
            <a:off x="7162800" y="2269032"/>
            <a:ext cx="914400" cy="3810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0"/>
          <p:cNvPicPr preferRelativeResize="0"/>
          <p:nvPr/>
        </p:nvPicPr>
        <p:blipFill rotWithShape="1">
          <a:blip r:embed="rId3">
            <a:alphaModFix/>
          </a:blip>
          <a:srcRect b="13668" l="142" r="32843" t="-13668"/>
          <a:stretch/>
        </p:blipFill>
        <p:spPr>
          <a:xfrm>
            <a:off x="0" y="3657600"/>
            <a:ext cx="8289195" cy="2070100"/>
          </a:xfrm>
          <a:prstGeom prst="rect">
            <a:avLst/>
          </a:prstGeom>
          <a:noFill/>
          <a:ln>
            <a:noFill/>
          </a:ln>
        </p:spPr>
      </p:pic>
      <p:sp>
        <p:nvSpPr>
          <p:cNvPr id="265" name="Google Shape;265;p20"/>
          <p:cNvSpPr txBox="1"/>
          <p:nvPr>
            <p:ph idx="4294967295" type="title"/>
          </p:nvPr>
        </p:nvSpPr>
        <p:spPr>
          <a:xfrm>
            <a:off x="381000" y="457200"/>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lang="en-US" sz="3600">
                <a:latin typeface="Times New Roman"/>
                <a:ea typeface="Times New Roman"/>
                <a:cs typeface="Times New Roman"/>
                <a:sym typeface="Times New Roman"/>
              </a:rPr>
              <a:t>Charts or Graphs</a:t>
            </a:r>
            <a:endParaRPr/>
          </a:p>
        </p:txBody>
      </p:sp>
      <p:sp>
        <p:nvSpPr>
          <p:cNvPr id="266" name="Google Shape;266;p20"/>
          <p:cNvSpPr txBox="1"/>
          <p:nvPr>
            <p:ph idx="4294967295" type="body"/>
          </p:nvPr>
        </p:nvSpPr>
        <p:spPr>
          <a:xfrm>
            <a:off x="1371600" y="1600200"/>
            <a:ext cx="7772400" cy="2209800"/>
          </a:xfrm>
          <a:prstGeom prst="rect">
            <a:avLst/>
          </a:prstGeom>
          <a:noFill/>
          <a:ln>
            <a:noFill/>
          </a:ln>
        </p:spPr>
        <p:txBody>
          <a:bodyPr anchorCtr="0" anchor="t" bIns="45700" lIns="182875" spcFirstLastPara="1" rIns="91425" wrap="square" tIns="91425">
            <a:normAutofit fontScale="92500" lnSpcReduction="20000"/>
          </a:bodyPr>
          <a:lstStyle/>
          <a:p>
            <a:pPr indent="-265176" lvl="0" marL="265176" rtl="0" algn="l">
              <a:spcBef>
                <a:spcPts val="0"/>
              </a:spcBef>
              <a:spcAft>
                <a:spcPts val="0"/>
              </a:spcAft>
              <a:buSzPct val="80000"/>
              <a:buChar char="⚫"/>
            </a:pPr>
            <a:r>
              <a:rPr lang="en-US">
                <a:latin typeface="Times New Roman"/>
                <a:ea typeface="Times New Roman"/>
                <a:cs typeface="Times New Roman"/>
                <a:sym typeface="Times New Roman"/>
              </a:rPr>
              <a:t>Numbers can usually be represented quicker and to a larger audience in a picture format. Excel has a chart program built into its main program. The Chart Wizard will step you through questions that will (basically) draw the chart from the data that you will select. There are many types of charts. </a:t>
            </a:r>
            <a:endParaRPr/>
          </a:p>
        </p:txBody>
      </p:sp>
      <p:cxnSp>
        <p:nvCxnSpPr>
          <p:cNvPr id="267" name="Google Shape;267;p20"/>
          <p:cNvCxnSpPr/>
          <p:nvPr/>
        </p:nvCxnSpPr>
        <p:spPr>
          <a:xfrm flipH="1" rot="10800000">
            <a:off x="3886200" y="5334000"/>
            <a:ext cx="457200" cy="609600"/>
          </a:xfrm>
          <a:prstGeom prst="straightConnector1">
            <a:avLst/>
          </a:prstGeom>
          <a:noFill/>
          <a:ln cap="sq" cmpd="sng" w="28575">
            <a:solidFill>
              <a:srgbClr val="FF0000"/>
            </a:solidFill>
            <a:prstDash val="solid"/>
            <a:round/>
            <a:headEnd len="sm" w="sm" type="none"/>
            <a:tailEnd len="sm" w="sm" type="triangle"/>
          </a:ln>
        </p:spPr>
      </p:cxnSp>
      <p:sp>
        <p:nvSpPr>
          <p:cNvPr id="268" name="Google Shape;268;p20"/>
          <p:cNvSpPr/>
          <p:nvPr/>
        </p:nvSpPr>
        <p:spPr>
          <a:xfrm>
            <a:off x="3657600" y="4419600"/>
            <a:ext cx="3200400" cy="914400"/>
          </a:xfrm>
          <a:prstGeom prst="rect">
            <a:avLst/>
          </a:prstGeom>
          <a:noFill/>
          <a:ln cap="flat" cmpd="sng" w="571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69" name="Google Shape;269;p20"/>
          <p:cNvCxnSpPr/>
          <p:nvPr/>
        </p:nvCxnSpPr>
        <p:spPr>
          <a:xfrm rot="10800000">
            <a:off x="1600200" y="4267200"/>
            <a:ext cx="685800" cy="1905000"/>
          </a:xfrm>
          <a:prstGeom prst="straightConnector1">
            <a:avLst/>
          </a:prstGeom>
          <a:noFill/>
          <a:ln cap="flat" cmpd="sng" w="38100">
            <a:solidFill>
              <a:srgbClr val="FF0000"/>
            </a:solidFill>
            <a:prstDash val="solid"/>
            <a:round/>
            <a:headEnd len="med" w="med" type="none"/>
            <a:tailEnd len="med" w="med" type="stealth"/>
          </a:ln>
        </p:spPr>
      </p:cxnSp>
      <p:sp>
        <p:nvSpPr>
          <p:cNvPr id="270" name="Google Shape;270;p20"/>
          <p:cNvSpPr txBox="1"/>
          <p:nvPr/>
        </p:nvSpPr>
        <p:spPr>
          <a:xfrm>
            <a:off x="2362200" y="5791200"/>
            <a:ext cx="6324600" cy="83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Click on the Insert Menu and you will get the charts menu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idx="4294967295" type="title"/>
          </p:nvPr>
        </p:nvSpPr>
        <p:spPr>
          <a:xfrm>
            <a:off x="3048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Creating Charts</a:t>
            </a:r>
            <a:endParaRPr/>
          </a:p>
        </p:txBody>
      </p:sp>
      <p:sp>
        <p:nvSpPr>
          <p:cNvPr id="277" name="Google Shape;277;p21"/>
          <p:cNvSpPr txBox="1"/>
          <p:nvPr>
            <p:ph idx="4294967295" type="body"/>
          </p:nvPr>
        </p:nvSpPr>
        <p:spPr>
          <a:xfrm>
            <a:off x="304800" y="1219200"/>
            <a:ext cx="3792538" cy="4906963"/>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2240"/>
              <a:buChar char="⚫"/>
            </a:pPr>
            <a:r>
              <a:rPr lang="en-US" sz="2800">
                <a:latin typeface="Times New Roman"/>
                <a:ea typeface="Times New Roman"/>
                <a:cs typeface="Times New Roman"/>
                <a:sym typeface="Times New Roman"/>
              </a:rPr>
              <a:t>With the Excel program you can create charts clicking on Insert</a:t>
            </a:r>
            <a:endParaRPr/>
          </a:p>
          <a:p>
            <a:pPr indent="-265176" lvl="0" marL="265176" rtl="0" algn="l">
              <a:lnSpc>
                <a:spcPct val="90000"/>
              </a:lnSpc>
              <a:spcBef>
                <a:spcPts val="250"/>
              </a:spcBef>
              <a:spcAft>
                <a:spcPts val="0"/>
              </a:spcAft>
              <a:buSzPts val="2240"/>
              <a:buChar char="⚫"/>
            </a:pPr>
            <a:r>
              <a:rPr lang="en-US" sz="2800">
                <a:latin typeface="Times New Roman"/>
                <a:ea typeface="Times New Roman"/>
                <a:cs typeface="Times New Roman"/>
                <a:sym typeface="Times New Roman"/>
              </a:rPr>
              <a:t>Step 1:Highlight the data that you wish to be included in the chart. </a:t>
            </a:r>
            <a:endParaRPr/>
          </a:p>
          <a:p>
            <a:pPr indent="-265176" lvl="0" marL="265176" rtl="0" algn="l">
              <a:lnSpc>
                <a:spcPct val="90000"/>
              </a:lnSpc>
              <a:spcBef>
                <a:spcPts val="250"/>
              </a:spcBef>
              <a:spcAft>
                <a:spcPts val="0"/>
              </a:spcAft>
              <a:buSzPts val="2240"/>
              <a:buChar char="⚫"/>
            </a:pPr>
            <a:r>
              <a:rPr lang="en-US" sz="2800">
                <a:latin typeface="Times New Roman"/>
                <a:ea typeface="Times New Roman"/>
                <a:cs typeface="Times New Roman"/>
                <a:sym typeface="Times New Roman"/>
              </a:rPr>
              <a:t>Step 2: Choose a chart type to insert.</a:t>
            </a:r>
            <a:endParaRPr/>
          </a:p>
          <a:p>
            <a:pPr indent="-265176" lvl="0" marL="265176" rtl="0" algn="l">
              <a:lnSpc>
                <a:spcPct val="90000"/>
              </a:lnSpc>
              <a:spcBef>
                <a:spcPts val="250"/>
              </a:spcBef>
              <a:spcAft>
                <a:spcPts val="0"/>
              </a:spcAft>
              <a:buSzPts val="2240"/>
              <a:buFont typeface="Verdana"/>
              <a:buNone/>
            </a:pPr>
            <a:r>
              <a:t/>
            </a:r>
            <a:endParaRPr sz="2800">
              <a:latin typeface="Times New Roman"/>
              <a:ea typeface="Times New Roman"/>
              <a:cs typeface="Times New Roman"/>
              <a:sym typeface="Times New Roman"/>
            </a:endParaRPr>
          </a:p>
        </p:txBody>
      </p:sp>
      <p:pic>
        <p:nvPicPr>
          <p:cNvPr id="278" name="Google Shape;278;p21"/>
          <p:cNvPicPr preferRelativeResize="0"/>
          <p:nvPr/>
        </p:nvPicPr>
        <p:blipFill rotWithShape="1">
          <a:blip r:embed="rId3">
            <a:alphaModFix/>
          </a:blip>
          <a:srcRect b="35974" l="27941" r="35131" t="5421"/>
          <a:stretch/>
        </p:blipFill>
        <p:spPr>
          <a:xfrm>
            <a:off x="4267200" y="1524000"/>
            <a:ext cx="4512507" cy="3733800"/>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4"/>
          <p:cNvPicPr preferRelativeResize="0"/>
          <p:nvPr/>
        </p:nvPicPr>
        <p:blipFill rotWithShape="1">
          <a:blip r:embed="rId3">
            <a:alphaModFix/>
          </a:blip>
          <a:srcRect b="0" l="0" r="0" t="0"/>
          <a:stretch/>
        </p:blipFill>
        <p:spPr>
          <a:xfrm>
            <a:off x="502587" y="3505200"/>
            <a:ext cx="8138826" cy="2260364"/>
          </a:xfrm>
          <a:prstGeom prst="rect">
            <a:avLst/>
          </a:prstGeom>
          <a:noFill/>
          <a:ln>
            <a:noFill/>
          </a:ln>
        </p:spPr>
      </p:pic>
      <p:sp>
        <p:nvSpPr>
          <p:cNvPr id="105" name="Google Shape;105;p4"/>
          <p:cNvSpPr/>
          <p:nvPr/>
        </p:nvSpPr>
        <p:spPr>
          <a:xfrm>
            <a:off x="502587" y="5728001"/>
            <a:ext cx="80772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https://www.mathworks.com/academia/tah-portal/university-of-nevada-reno-40773250.html</a:t>
            </a:r>
            <a:endParaRPr sz="2000">
              <a:solidFill>
                <a:schemeClr val="dk1"/>
              </a:solidFill>
              <a:latin typeface="Times New Roman"/>
              <a:ea typeface="Times New Roman"/>
              <a:cs typeface="Times New Roman"/>
              <a:sym typeface="Times New Roman"/>
            </a:endParaRPr>
          </a:p>
        </p:txBody>
      </p:sp>
      <p:pic>
        <p:nvPicPr>
          <p:cNvPr id="106" name="Google Shape;106;p4"/>
          <p:cNvPicPr preferRelativeResize="0"/>
          <p:nvPr/>
        </p:nvPicPr>
        <p:blipFill rotWithShape="1">
          <a:blip r:embed="rId4">
            <a:alphaModFix/>
          </a:blip>
          <a:srcRect b="0" l="0" r="0" t="0"/>
          <a:stretch/>
        </p:blipFill>
        <p:spPr>
          <a:xfrm>
            <a:off x="581025" y="533400"/>
            <a:ext cx="7981950" cy="1771650"/>
          </a:xfrm>
          <a:prstGeom prst="rect">
            <a:avLst/>
          </a:prstGeom>
          <a:noFill/>
          <a:ln>
            <a:noFill/>
          </a:ln>
        </p:spPr>
      </p:pic>
      <p:sp>
        <p:nvSpPr>
          <p:cNvPr id="107" name="Google Shape;107;p4"/>
          <p:cNvSpPr/>
          <p:nvPr/>
        </p:nvSpPr>
        <p:spPr>
          <a:xfrm>
            <a:off x="502587" y="2233302"/>
            <a:ext cx="8260500" cy="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u="sng">
                <a:solidFill>
                  <a:schemeClr val="hlink"/>
                </a:solidFill>
                <a:latin typeface="Times New Roman"/>
                <a:ea typeface="Times New Roman"/>
                <a:cs typeface="Times New Roman"/>
                <a:sym typeface="Times New Roman"/>
                <a:hlinkClick r:id="rId5"/>
              </a:rPr>
              <a:t>Article - Students: How to Install Of...</a:t>
            </a:r>
            <a:endParaRPr sz="1400">
              <a:solidFill>
                <a:schemeClr val="dk1"/>
              </a:solidFill>
              <a:latin typeface="Times New Roman"/>
              <a:ea typeface="Times New Roman"/>
              <a:cs typeface="Times New Roman"/>
              <a:sym typeface="Times New Roman"/>
            </a:endParaRPr>
          </a:p>
        </p:txBody>
      </p:sp>
      <p:cxnSp>
        <p:nvCxnSpPr>
          <p:cNvPr id="108" name="Google Shape;108;p4"/>
          <p:cNvCxnSpPr/>
          <p:nvPr/>
        </p:nvCxnSpPr>
        <p:spPr>
          <a:xfrm>
            <a:off x="304800" y="3352800"/>
            <a:ext cx="85344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2"/>
          <p:cNvPicPr preferRelativeResize="0"/>
          <p:nvPr/>
        </p:nvPicPr>
        <p:blipFill rotWithShape="1">
          <a:blip r:embed="rId3">
            <a:alphaModFix/>
          </a:blip>
          <a:srcRect b="67140" l="79271" r="0" t="0"/>
          <a:stretch/>
        </p:blipFill>
        <p:spPr>
          <a:xfrm>
            <a:off x="1533600" y="4520619"/>
            <a:ext cx="1895400" cy="1956381"/>
          </a:xfrm>
          <a:prstGeom prst="rect">
            <a:avLst/>
          </a:prstGeom>
          <a:noFill/>
          <a:ln>
            <a:noFill/>
          </a:ln>
        </p:spPr>
      </p:pic>
      <p:pic>
        <p:nvPicPr>
          <p:cNvPr id="285" name="Google Shape;285;p22"/>
          <p:cNvPicPr preferRelativeResize="0"/>
          <p:nvPr/>
        </p:nvPicPr>
        <p:blipFill rotWithShape="1">
          <a:blip r:embed="rId4">
            <a:alphaModFix/>
          </a:blip>
          <a:srcRect b="3887" l="2878" r="12767" t="4498"/>
          <a:stretch/>
        </p:blipFill>
        <p:spPr>
          <a:xfrm>
            <a:off x="3581400" y="1752600"/>
            <a:ext cx="5171826" cy="3958787"/>
          </a:xfrm>
          <a:prstGeom prst="rect">
            <a:avLst/>
          </a:prstGeom>
          <a:noFill/>
          <a:ln>
            <a:noFill/>
          </a:ln>
        </p:spPr>
      </p:pic>
      <p:sp>
        <p:nvSpPr>
          <p:cNvPr id="286" name="Google Shape;286;p22"/>
          <p:cNvSpPr txBox="1"/>
          <p:nvPr>
            <p:ph idx="4294967295" type="title"/>
          </p:nvPr>
        </p:nvSpPr>
        <p:spPr>
          <a:xfrm>
            <a:off x="3048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Creating Charts</a:t>
            </a:r>
            <a:endParaRPr/>
          </a:p>
        </p:txBody>
      </p:sp>
      <p:sp>
        <p:nvSpPr>
          <p:cNvPr id="287" name="Google Shape;287;p22"/>
          <p:cNvSpPr txBox="1"/>
          <p:nvPr>
            <p:ph idx="4294967295" type="body"/>
          </p:nvPr>
        </p:nvSpPr>
        <p:spPr>
          <a:xfrm>
            <a:off x="152400" y="1676400"/>
            <a:ext cx="3352800" cy="4114800"/>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2240"/>
              <a:buChar char="⚫"/>
            </a:pPr>
            <a:r>
              <a:rPr lang="en-US">
                <a:solidFill>
                  <a:srgbClr val="FF0000"/>
                </a:solidFill>
                <a:latin typeface="Times New Roman"/>
                <a:ea typeface="Times New Roman"/>
                <a:cs typeface="Times New Roman"/>
                <a:sym typeface="Times New Roman"/>
              </a:rPr>
              <a:t>Step 3: Choose a chart layout.  Then double click on the title and axis labels to change them.</a:t>
            </a:r>
            <a:endParaRPr/>
          </a:p>
          <a:p>
            <a:pPr indent="-265176" lvl="0" marL="265176" rtl="0" algn="l">
              <a:lnSpc>
                <a:spcPct val="90000"/>
              </a:lnSpc>
              <a:spcBef>
                <a:spcPts val="250"/>
              </a:spcBef>
              <a:spcAft>
                <a:spcPts val="0"/>
              </a:spcAft>
              <a:buSzPts val="2240"/>
              <a:buChar char="⚫"/>
            </a:pPr>
            <a:r>
              <a:rPr lang="en-US">
                <a:solidFill>
                  <a:srgbClr val="00B050"/>
                </a:solidFill>
                <a:latin typeface="Times New Roman"/>
                <a:ea typeface="Times New Roman"/>
                <a:cs typeface="Times New Roman"/>
                <a:sym typeface="Times New Roman"/>
              </a:rPr>
              <a:t>Step 4: Choose a location for the chart.</a:t>
            </a:r>
            <a:endParaRPr/>
          </a:p>
          <a:p>
            <a:pPr indent="-265176" lvl="0" marL="265176" rtl="0" algn="l">
              <a:lnSpc>
                <a:spcPct val="90000"/>
              </a:lnSpc>
              <a:spcBef>
                <a:spcPts val="250"/>
              </a:spcBef>
              <a:spcAft>
                <a:spcPts val="0"/>
              </a:spcAft>
              <a:buSzPts val="2240"/>
              <a:buFont typeface="Verdana"/>
              <a:buNone/>
            </a:pPr>
            <a:r>
              <a:t/>
            </a:r>
            <a:endParaRPr>
              <a:latin typeface="Times New Roman"/>
              <a:ea typeface="Times New Roman"/>
              <a:cs typeface="Times New Roman"/>
              <a:sym typeface="Times New Roman"/>
            </a:endParaRPr>
          </a:p>
        </p:txBody>
      </p:sp>
      <p:sp>
        <p:nvSpPr>
          <p:cNvPr id="288" name="Google Shape;288;p22"/>
          <p:cNvSpPr/>
          <p:nvPr/>
        </p:nvSpPr>
        <p:spPr>
          <a:xfrm>
            <a:off x="5410200" y="1828800"/>
            <a:ext cx="1676400" cy="838200"/>
          </a:xfrm>
          <a:prstGeom prst="rect">
            <a:avLst/>
          </a:prstGeom>
          <a:noFill/>
          <a:ln cap="flat" cmpd="sng" w="571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9" name="Google Shape;289;p22"/>
          <p:cNvSpPr/>
          <p:nvPr/>
        </p:nvSpPr>
        <p:spPr>
          <a:xfrm>
            <a:off x="2371800" y="4901619"/>
            <a:ext cx="914400" cy="1066800"/>
          </a:xfrm>
          <a:prstGeom prst="rect">
            <a:avLst/>
          </a:prstGeom>
          <a:noFill/>
          <a:ln cap="flat" cmpd="sng" w="5715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aphicFrame>
        <p:nvGraphicFramePr>
          <p:cNvPr id="295" name="Google Shape;295;p23"/>
          <p:cNvGraphicFramePr/>
          <p:nvPr/>
        </p:nvGraphicFramePr>
        <p:xfrm>
          <a:off x="228600" y="912813"/>
          <a:ext cx="3886200" cy="3201987"/>
        </p:xfrm>
        <a:graphic>
          <a:graphicData uri="http://schemas.openxmlformats.org/presentationml/2006/ole">
            <mc:AlternateContent>
              <mc:Choice Requires="v">
                <p:oleObj r:id="rId4" imgH="3201987" imgW="3886200" progId="Excel.Sheet.8" spid="_x0000_s1">
                  <p:embed/>
                </p:oleObj>
              </mc:Choice>
              <mc:Fallback>
                <p:oleObj r:id="rId5" imgH="3201987" imgW="3886200" progId="Excel.Sheet.8">
                  <p:embed/>
                  <p:pic>
                    <p:nvPicPr>
                      <p:cNvPr id="295" name="Google Shape;295;p23"/>
                      <p:cNvPicPr preferRelativeResize="0"/>
                      <p:nvPr/>
                    </p:nvPicPr>
                    <p:blipFill rotWithShape="1">
                      <a:blip r:embed="rId6">
                        <a:alphaModFix/>
                      </a:blip>
                      <a:srcRect b="0" l="12329" r="23287" t="2516"/>
                      <a:stretch/>
                    </p:blipFill>
                    <p:spPr>
                      <a:xfrm>
                        <a:off x="228600" y="912813"/>
                        <a:ext cx="3886200" cy="3201987"/>
                      </a:xfrm>
                      <a:prstGeom prst="rect">
                        <a:avLst/>
                      </a:prstGeom>
                      <a:noFill/>
                      <a:ln>
                        <a:noFill/>
                      </a:ln>
                    </p:spPr>
                  </p:pic>
                </p:oleObj>
              </mc:Fallback>
            </mc:AlternateContent>
          </a:graphicData>
        </a:graphic>
      </p:graphicFrame>
      <p:graphicFrame>
        <p:nvGraphicFramePr>
          <p:cNvPr id="296" name="Google Shape;296;p23"/>
          <p:cNvGraphicFramePr/>
          <p:nvPr/>
        </p:nvGraphicFramePr>
        <p:xfrm>
          <a:off x="3048000" y="2505075"/>
          <a:ext cx="5334000" cy="2622550"/>
        </p:xfrm>
        <a:graphic>
          <a:graphicData uri="http://schemas.openxmlformats.org/presentationml/2006/ole">
            <mc:AlternateContent>
              <mc:Choice Requires="v">
                <p:oleObj r:id="rId7" imgH="2622550" imgW="5334000" progId="Excel.Sheet.8" spid="_x0000_s2">
                  <p:embed/>
                </p:oleObj>
              </mc:Choice>
              <mc:Fallback>
                <p:oleObj r:id="rId8" imgH="2622550" imgW="5334000" progId="Excel.Sheet.8">
                  <p:embed/>
                  <p:pic>
                    <p:nvPicPr>
                      <p:cNvPr id="296" name="Google Shape;296;p23"/>
                      <p:cNvPicPr preferRelativeResize="0"/>
                      <p:nvPr/>
                    </p:nvPicPr>
                    <p:blipFill rotWithShape="1">
                      <a:blip r:embed="rId9">
                        <a:alphaModFix/>
                      </a:blip>
                      <a:srcRect b="0" l="0" r="0" t="0"/>
                      <a:stretch/>
                    </p:blipFill>
                    <p:spPr>
                      <a:xfrm>
                        <a:off x="3048000" y="2505075"/>
                        <a:ext cx="5334000" cy="2622550"/>
                      </a:xfrm>
                      <a:prstGeom prst="rect">
                        <a:avLst/>
                      </a:prstGeom>
                      <a:noFill/>
                      <a:ln>
                        <a:noFill/>
                      </a:ln>
                    </p:spPr>
                  </p:pic>
                </p:oleObj>
              </mc:Fallback>
            </mc:AlternateContent>
          </a:graphicData>
        </a:graphic>
      </p:graphicFrame>
      <p:graphicFrame>
        <p:nvGraphicFramePr>
          <p:cNvPr id="297" name="Google Shape;297;p23"/>
          <p:cNvGraphicFramePr/>
          <p:nvPr/>
        </p:nvGraphicFramePr>
        <p:xfrm>
          <a:off x="5029200" y="4603750"/>
          <a:ext cx="4114800" cy="2254250"/>
        </p:xfrm>
        <a:graphic>
          <a:graphicData uri="http://schemas.openxmlformats.org/presentationml/2006/ole">
            <mc:AlternateContent>
              <mc:Choice Requires="v">
                <p:oleObj r:id="rId10" imgH="2254250" imgW="4114800" progId="Excel.Sheet.8" spid="_x0000_s3">
                  <p:embed/>
                </p:oleObj>
              </mc:Choice>
              <mc:Fallback>
                <p:oleObj r:id="rId11" imgH="2254250" imgW="4114800" progId="Excel.Sheet.8">
                  <p:embed/>
                  <p:pic>
                    <p:nvPicPr>
                      <p:cNvPr id="297" name="Google Shape;297;p23"/>
                      <p:cNvPicPr preferRelativeResize="0"/>
                      <p:nvPr/>
                    </p:nvPicPr>
                    <p:blipFill rotWithShape="1">
                      <a:blip r:embed="rId12">
                        <a:alphaModFix/>
                      </a:blip>
                      <a:srcRect b="0" l="0" r="0" t="0"/>
                      <a:stretch/>
                    </p:blipFill>
                    <p:spPr>
                      <a:xfrm>
                        <a:off x="5029200" y="4603750"/>
                        <a:ext cx="4114800" cy="2254250"/>
                      </a:xfrm>
                      <a:prstGeom prst="rect">
                        <a:avLst/>
                      </a:prstGeom>
                      <a:noFill/>
                      <a:ln>
                        <a:noFill/>
                      </a:ln>
                    </p:spPr>
                  </p:pic>
                </p:oleObj>
              </mc:Fallback>
            </mc:AlternateContent>
          </a:graphicData>
        </a:graphic>
      </p:graphicFrame>
      <p:graphicFrame>
        <p:nvGraphicFramePr>
          <p:cNvPr id="298" name="Google Shape;298;p23"/>
          <p:cNvGraphicFramePr/>
          <p:nvPr/>
        </p:nvGraphicFramePr>
        <p:xfrm>
          <a:off x="6172200" y="609600"/>
          <a:ext cx="2819400" cy="2322513"/>
        </p:xfrm>
        <a:graphic>
          <a:graphicData uri="http://schemas.openxmlformats.org/presentationml/2006/ole">
            <mc:AlternateContent>
              <mc:Choice Requires="v">
                <p:oleObj r:id="rId13" imgH="2322513" imgW="2819400" progId="Excel.Sheet.8" spid="_x0000_s4">
                  <p:embed/>
                </p:oleObj>
              </mc:Choice>
              <mc:Fallback>
                <p:oleObj r:id="rId14" imgH="2322513" imgW="2819400" progId="Excel.Sheet.8">
                  <p:embed/>
                  <p:pic>
                    <p:nvPicPr>
                      <p:cNvPr id="298" name="Google Shape;298;p23"/>
                      <p:cNvPicPr preferRelativeResize="0"/>
                      <p:nvPr/>
                    </p:nvPicPr>
                    <p:blipFill rotWithShape="1">
                      <a:blip r:embed="rId15">
                        <a:alphaModFix/>
                      </a:blip>
                      <a:srcRect b="0" l="0" r="0" t="0"/>
                      <a:stretch/>
                    </p:blipFill>
                    <p:spPr>
                      <a:xfrm>
                        <a:off x="6172200" y="609600"/>
                        <a:ext cx="2819400" cy="2322513"/>
                      </a:xfrm>
                      <a:prstGeom prst="rect">
                        <a:avLst/>
                      </a:prstGeom>
                      <a:noFill/>
                      <a:ln>
                        <a:noFill/>
                      </a:ln>
                    </p:spPr>
                  </p:pic>
                </p:oleObj>
              </mc:Fallback>
            </mc:AlternateContent>
          </a:graphicData>
        </a:graphic>
      </p:graphicFrame>
      <p:graphicFrame>
        <p:nvGraphicFramePr>
          <p:cNvPr id="299" name="Google Shape;299;p23"/>
          <p:cNvGraphicFramePr/>
          <p:nvPr/>
        </p:nvGraphicFramePr>
        <p:xfrm>
          <a:off x="0" y="4505325"/>
          <a:ext cx="4124325" cy="2352675"/>
        </p:xfrm>
        <a:graphic>
          <a:graphicData uri="http://schemas.openxmlformats.org/presentationml/2006/ole">
            <mc:AlternateContent>
              <mc:Choice Requires="v">
                <p:oleObj r:id="rId16" imgH="2352675" imgW="4124325" progId="Excel.Sheet.8" spid="_x0000_s5">
                  <p:embed/>
                </p:oleObj>
              </mc:Choice>
              <mc:Fallback>
                <p:oleObj r:id="rId17" imgH="2352675" imgW="4124325" progId="Excel.Sheet.8">
                  <p:embed/>
                  <p:pic>
                    <p:nvPicPr>
                      <p:cNvPr id="299" name="Google Shape;299;p23"/>
                      <p:cNvPicPr preferRelativeResize="0"/>
                      <p:nvPr/>
                    </p:nvPicPr>
                    <p:blipFill rotWithShape="1">
                      <a:blip r:embed="rId18">
                        <a:alphaModFix/>
                      </a:blip>
                      <a:srcRect b="0" l="0" r="0" t="0"/>
                      <a:stretch/>
                    </p:blipFill>
                    <p:spPr>
                      <a:xfrm>
                        <a:off x="0" y="4505325"/>
                        <a:ext cx="4124325" cy="2352675"/>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nvSpPr>
        <p:spPr>
          <a:xfrm>
            <a:off x="8985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6" name="Google Shape;306;p24"/>
          <p:cNvSpPr txBox="1"/>
          <p:nvPr/>
        </p:nvSpPr>
        <p:spPr>
          <a:xfrm>
            <a:off x="898525" y="1524000"/>
            <a:ext cx="7483475" cy="440120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2800">
                <a:solidFill>
                  <a:schemeClr val="dk1"/>
                </a:solidFill>
                <a:latin typeface="Times New Roman"/>
                <a:ea typeface="Times New Roman"/>
                <a:cs typeface="Times New Roman"/>
                <a:sym typeface="Times New Roman"/>
              </a:rPr>
              <a:t>A small object is launched into flight from the ground at a speed of 50 miles/hour at 30 degrees above the horizontal over level ground. Determine the time of flight and the distance traveled when the ball returns to the ground.</a:t>
            </a:r>
            <a:endParaRPr/>
          </a:p>
        </p:txBody>
      </p:sp>
      <p:sp>
        <p:nvSpPr>
          <p:cNvPr id="307" name="Google Shape;307;p24"/>
          <p:cNvSpPr txBox="1"/>
          <p:nvPr/>
        </p:nvSpPr>
        <p:spPr>
          <a:xfrm>
            <a:off x="3489325" y="2957513"/>
            <a:ext cx="18415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308" name="Google Shape;308;p24"/>
          <p:cNvSpPr txBox="1"/>
          <p:nvPr/>
        </p:nvSpPr>
        <p:spPr>
          <a:xfrm>
            <a:off x="381000" y="381000"/>
            <a:ext cx="8382000" cy="1143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F8C3C"/>
              </a:buClr>
              <a:buSzPts val="3600"/>
              <a:buFont typeface="Times New Roman"/>
              <a:buNone/>
            </a:pPr>
            <a:r>
              <a:rPr b="1" lang="en-US" sz="3600">
                <a:solidFill>
                  <a:srgbClr val="FF8C3C"/>
                </a:solidFill>
                <a:latin typeface="Times New Roman"/>
                <a:ea typeface="Times New Roman"/>
                <a:cs typeface="Times New Roman"/>
                <a:sym typeface="Times New Roman"/>
              </a:rPr>
              <a:t>Example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nvSpPr>
        <p:spPr>
          <a:xfrm>
            <a:off x="8985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5" name="Google Shape;315;p25"/>
          <p:cNvSpPr txBox="1"/>
          <p:nvPr/>
        </p:nvSpPr>
        <p:spPr>
          <a:xfrm>
            <a:off x="898525" y="1524000"/>
            <a:ext cx="7483475" cy="3539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2800">
                <a:solidFill>
                  <a:schemeClr val="dk1"/>
                </a:solidFill>
                <a:latin typeface="Times New Roman"/>
                <a:ea typeface="Times New Roman"/>
                <a:cs typeface="Times New Roman"/>
                <a:sym typeface="Times New Roman"/>
              </a:rPr>
              <a:t>Initial velocity                   </a:t>
            </a:r>
            <a:endParaRPr/>
          </a:p>
          <a:p>
            <a:pPr indent="0" lvl="0" marL="0" marR="0" rtl="0" algn="l">
              <a:lnSpc>
                <a:spcPct val="200000"/>
              </a:lnSpc>
              <a:spcBef>
                <a:spcPts val="0"/>
              </a:spcBef>
              <a:spcAft>
                <a:spcPts val="0"/>
              </a:spcAft>
              <a:buNone/>
            </a:pPr>
            <a:r>
              <a:rPr lang="en-US" sz="2800">
                <a:solidFill>
                  <a:schemeClr val="dk1"/>
                </a:solidFill>
                <a:latin typeface="Times New Roman"/>
                <a:ea typeface="Times New Roman"/>
                <a:cs typeface="Times New Roman"/>
                <a:sym typeface="Times New Roman"/>
              </a:rPr>
              <a:t>Initial launch angle</a:t>
            </a:r>
            <a:endParaRPr/>
          </a:p>
          <a:p>
            <a:pPr indent="0" lvl="0" marL="0" marR="0" rtl="0" algn="l">
              <a:lnSpc>
                <a:spcPct val="200000"/>
              </a:lnSpc>
              <a:spcBef>
                <a:spcPts val="0"/>
              </a:spcBef>
              <a:spcAft>
                <a:spcPts val="0"/>
              </a:spcAft>
              <a:buNone/>
            </a:pPr>
            <a:r>
              <a:rPr lang="en-US" sz="2800">
                <a:solidFill>
                  <a:schemeClr val="dk1"/>
                </a:solidFill>
                <a:latin typeface="Times New Roman"/>
                <a:ea typeface="Times New Roman"/>
                <a:cs typeface="Times New Roman"/>
                <a:sym typeface="Times New Roman"/>
              </a:rPr>
              <a:t>Time of flight  </a:t>
            </a:r>
            <a:endParaRPr/>
          </a:p>
          <a:p>
            <a:pPr indent="0" lvl="0" marL="0" marR="0" rtl="0" algn="l">
              <a:lnSpc>
                <a:spcPct val="200000"/>
              </a:lnSpc>
              <a:spcBef>
                <a:spcPts val="0"/>
              </a:spcBef>
              <a:spcAft>
                <a:spcPts val="0"/>
              </a:spcAft>
              <a:buNone/>
            </a:pPr>
            <a:r>
              <a:rPr lang="en-US" sz="2800">
                <a:solidFill>
                  <a:schemeClr val="dk1"/>
                </a:solidFill>
                <a:latin typeface="Times New Roman"/>
                <a:ea typeface="Times New Roman"/>
                <a:cs typeface="Times New Roman"/>
                <a:sym typeface="Times New Roman"/>
              </a:rPr>
              <a:t>Horizontal range</a:t>
            </a:r>
            <a:endParaRPr/>
          </a:p>
        </p:txBody>
      </p:sp>
      <p:sp>
        <p:nvSpPr>
          <p:cNvPr id="316" name="Google Shape;316;p25"/>
          <p:cNvSpPr txBox="1"/>
          <p:nvPr/>
        </p:nvSpPr>
        <p:spPr>
          <a:xfrm>
            <a:off x="3489325" y="2957513"/>
            <a:ext cx="18415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317" name="Google Shape;317;p25"/>
          <p:cNvSpPr txBox="1"/>
          <p:nvPr/>
        </p:nvSpPr>
        <p:spPr>
          <a:xfrm>
            <a:off x="381000" y="381000"/>
            <a:ext cx="8382000" cy="1143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F8C3C"/>
              </a:buClr>
              <a:buSzPts val="3600"/>
              <a:buFont typeface="Times New Roman"/>
              <a:buNone/>
            </a:pPr>
            <a:r>
              <a:rPr b="1" lang="en-US" sz="3600">
                <a:solidFill>
                  <a:srgbClr val="FF8C3C"/>
                </a:solidFill>
                <a:latin typeface="Times New Roman"/>
                <a:ea typeface="Times New Roman"/>
                <a:cs typeface="Times New Roman"/>
                <a:sym typeface="Times New Roman"/>
              </a:rPr>
              <a:t>Example…</a:t>
            </a:r>
            <a:endParaRPr/>
          </a:p>
        </p:txBody>
      </p:sp>
      <p:pic>
        <p:nvPicPr>
          <p:cNvPr id="318" name="Google Shape;318;p25"/>
          <p:cNvPicPr preferRelativeResize="0"/>
          <p:nvPr/>
        </p:nvPicPr>
        <p:blipFill rotWithShape="1">
          <a:blip r:embed="rId3">
            <a:alphaModFix/>
          </a:blip>
          <a:srcRect b="0" l="0" r="0" t="0"/>
          <a:stretch/>
        </p:blipFill>
        <p:spPr>
          <a:xfrm>
            <a:off x="3289300" y="3352800"/>
            <a:ext cx="1857375" cy="914400"/>
          </a:xfrm>
          <a:prstGeom prst="rect">
            <a:avLst/>
          </a:prstGeom>
          <a:noFill/>
          <a:ln>
            <a:noFill/>
          </a:ln>
        </p:spPr>
      </p:pic>
      <p:pic>
        <p:nvPicPr>
          <p:cNvPr id="319" name="Google Shape;319;p25"/>
          <p:cNvPicPr preferRelativeResize="0"/>
          <p:nvPr/>
        </p:nvPicPr>
        <p:blipFill rotWithShape="1">
          <a:blip r:embed="rId4">
            <a:alphaModFix/>
          </a:blip>
          <a:srcRect b="0" l="0" r="0" t="0"/>
          <a:stretch/>
        </p:blipFill>
        <p:spPr>
          <a:xfrm>
            <a:off x="3200400" y="1752600"/>
            <a:ext cx="508000" cy="762000"/>
          </a:xfrm>
          <a:prstGeom prst="rect">
            <a:avLst/>
          </a:prstGeom>
          <a:noFill/>
          <a:ln>
            <a:noFill/>
          </a:ln>
        </p:spPr>
      </p:pic>
      <p:pic>
        <p:nvPicPr>
          <p:cNvPr id="320" name="Google Shape;320;p25"/>
          <p:cNvPicPr preferRelativeResize="0"/>
          <p:nvPr/>
        </p:nvPicPr>
        <p:blipFill rotWithShape="1">
          <a:blip r:embed="rId5">
            <a:alphaModFix/>
          </a:blip>
          <a:srcRect b="0" l="0" r="0" t="0"/>
          <a:stretch/>
        </p:blipFill>
        <p:spPr>
          <a:xfrm>
            <a:off x="3898900" y="2743200"/>
            <a:ext cx="292100" cy="429559"/>
          </a:xfrm>
          <a:prstGeom prst="rect">
            <a:avLst/>
          </a:prstGeom>
          <a:noFill/>
          <a:ln>
            <a:noFill/>
          </a:ln>
        </p:spPr>
      </p:pic>
      <p:pic>
        <p:nvPicPr>
          <p:cNvPr id="321" name="Google Shape;321;p25"/>
          <p:cNvPicPr preferRelativeResize="0"/>
          <p:nvPr/>
        </p:nvPicPr>
        <p:blipFill rotWithShape="1">
          <a:blip r:embed="rId6">
            <a:alphaModFix/>
          </a:blip>
          <a:srcRect b="0" l="0" r="0" t="0"/>
          <a:stretch/>
        </p:blipFill>
        <p:spPr>
          <a:xfrm>
            <a:off x="3773487" y="4267200"/>
            <a:ext cx="1941513" cy="9699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nvSpPr>
        <p:spPr>
          <a:xfrm>
            <a:off x="8985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8" name="Google Shape;328;p26"/>
          <p:cNvSpPr txBox="1"/>
          <p:nvPr/>
        </p:nvSpPr>
        <p:spPr>
          <a:xfrm>
            <a:off x="381000" y="381000"/>
            <a:ext cx="8382000" cy="1143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F8C3C"/>
              </a:buClr>
              <a:buSzPts val="3600"/>
              <a:buFont typeface="Times New Roman"/>
              <a:buNone/>
            </a:pPr>
            <a:r>
              <a:rPr b="1" lang="en-US" sz="3600">
                <a:solidFill>
                  <a:srgbClr val="FF8C3C"/>
                </a:solidFill>
                <a:latin typeface="Times New Roman"/>
                <a:ea typeface="Times New Roman"/>
                <a:cs typeface="Times New Roman"/>
                <a:sym typeface="Times New Roman"/>
              </a:rPr>
              <a:t>Example…</a:t>
            </a:r>
            <a:endParaRPr/>
          </a:p>
        </p:txBody>
      </p:sp>
      <p:graphicFrame>
        <p:nvGraphicFramePr>
          <p:cNvPr id="329" name="Google Shape;329;p26"/>
          <p:cNvGraphicFramePr/>
          <p:nvPr/>
        </p:nvGraphicFramePr>
        <p:xfrm>
          <a:off x="4495800" y="1579130"/>
          <a:ext cx="3000000" cy="3000000"/>
        </p:xfrm>
        <a:graphic>
          <a:graphicData uri="http://schemas.openxmlformats.org/drawingml/2006/table">
            <a:tbl>
              <a:tblPr>
                <a:noFill/>
                <a:tableStyleId>{D5B939BE-8FE6-462C-A19B-10E917B4BC96}</a:tableStyleId>
              </a:tblPr>
              <a:tblGrid>
                <a:gridCol w="609600"/>
                <a:gridCol w="609600"/>
                <a:gridCol w="609600"/>
              </a:tblGrid>
              <a:tr h="190500">
                <a:tc gridSpan="2">
                  <a:txBody>
                    <a:bodyPr/>
                    <a:lstStyle/>
                    <a:p>
                      <a:pPr indent="0" lvl="0" marL="0" marR="0" rtl="0" algn="l">
                        <a:spcBef>
                          <a:spcPts val="0"/>
                        </a:spcBef>
                        <a:spcAft>
                          <a:spcPts val="0"/>
                        </a:spcAft>
                        <a:buNone/>
                      </a:pPr>
                      <a:r>
                        <a:rPr lang="en-US" sz="1100" u="none" cap="none" strike="noStrike"/>
                        <a:t>Initial Values</a:t>
                      </a:r>
                      <a:endParaRPr b="0" i="0" sz="1100" u="none" cap="none" strike="noStrike">
                        <a:solidFill>
                          <a:srgbClr val="000000"/>
                        </a:solidFill>
                        <a:latin typeface="Calibri"/>
                        <a:ea typeface="Calibri"/>
                        <a:cs typeface="Calibri"/>
                        <a:sym typeface="Calibri"/>
                      </a:endParaRPr>
                    </a:p>
                  </a:txBody>
                  <a:tcPr marT="9525" marB="0" marR="9525" marL="9525" anchor="b"/>
                </a:tc>
                <a:tc hMerge="1"/>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lang="en-US" sz="1100" u="none" cap="none" strike="noStrike"/>
                        <a:t>v</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50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mph</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lang="en-US" sz="1100" u="none" cap="none" strike="noStrike"/>
                        <a:t>theta</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30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degrees</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lang="en-US" sz="1100" u="none" cap="none" strike="noStrike"/>
                        <a:t>g</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32.2</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ft^2/s</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330" name="Google Shape;330;p26"/>
          <p:cNvGraphicFramePr/>
          <p:nvPr/>
        </p:nvGraphicFramePr>
        <p:xfrm>
          <a:off x="4343400" y="3086100"/>
          <a:ext cx="3000000" cy="3000000"/>
        </p:xfrm>
        <a:graphic>
          <a:graphicData uri="http://schemas.openxmlformats.org/drawingml/2006/table">
            <a:tbl>
              <a:tblPr>
                <a:noFill/>
                <a:tableStyleId>{D5B939BE-8FE6-462C-A19B-10E917B4BC96}</a:tableStyleId>
              </a:tblPr>
              <a:tblGrid>
                <a:gridCol w="660400"/>
                <a:gridCol w="825500"/>
                <a:gridCol w="495300"/>
              </a:tblGrid>
              <a:tr h="190500">
                <a:tc gridSpan="2">
                  <a:txBody>
                    <a:bodyPr/>
                    <a:lstStyle/>
                    <a:p>
                      <a:pPr indent="0" lvl="0" marL="0" marR="0" rtl="0" algn="l">
                        <a:spcBef>
                          <a:spcPts val="0"/>
                        </a:spcBef>
                        <a:spcAft>
                          <a:spcPts val="0"/>
                        </a:spcAft>
                        <a:buNone/>
                      </a:pPr>
                      <a:r>
                        <a:rPr lang="en-US" sz="1100" u="none" cap="none" strike="noStrike"/>
                        <a:t>Convert Units</a:t>
                      </a:r>
                      <a:endParaRPr b="0" i="0" sz="1100" u="none" cap="none" strike="noStrike">
                        <a:solidFill>
                          <a:srgbClr val="000000"/>
                        </a:solidFill>
                        <a:latin typeface="Calibri"/>
                        <a:ea typeface="Calibri"/>
                        <a:cs typeface="Calibri"/>
                        <a:sym typeface="Calibri"/>
                      </a:endParaRPr>
                    </a:p>
                  </a:txBody>
                  <a:tcPr marT="9525" marB="0" marR="9525" marL="9525" anchor="b"/>
                </a:tc>
                <a:tc hMerge="1"/>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lang="en-US" sz="1100" u="none" cap="none" strike="noStrike"/>
                        <a:t>v</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73.33333</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ft/s</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lang="en-US" sz="1100" u="none" cap="none" strike="noStrike"/>
                        <a:t>theta</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0.523599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rad</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331" name="Google Shape;331;p26"/>
          <p:cNvGraphicFramePr/>
          <p:nvPr/>
        </p:nvGraphicFramePr>
        <p:xfrm>
          <a:off x="4419600" y="4838700"/>
          <a:ext cx="3000000" cy="3000000"/>
        </p:xfrm>
        <a:graphic>
          <a:graphicData uri="http://schemas.openxmlformats.org/drawingml/2006/table">
            <a:tbl>
              <a:tblPr>
                <a:noFill/>
                <a:tableStyleId>{D5B939BE-8FE6-462C-A19B-10E917B4BC96}</a:tableStyleId>
              </a:tblPr>
              <a:tblGrid>
                <a:gridCol w="609600"/>
                <a:gridCol w="838200"/>
                <a:gridCol w="381000"/>
              </a:tblGrid>
              <a:tr h="190500">
                <a:tc gridSpan="2">
                  <a:txBody>
                    <a:bodyPr/>
                    <a:lstStyle/>
                    <a:p>
                      <a:pPr indent="0" lvl="0" marL="0" marR="0" rtl="0" algn="l">
                        <a:spcBef>
                          <a:spcPts val="0"/>
                        </a:spcBef>
                        <a:spcAft>
                          <a:spcPts val="0"/>
                        </a:spcAft>
                        <a:buNone/>
                      </a:pPr>
                      <a:r>
                        <a:rPr lang="en-US" sz="1100" u="none" cap="none" strike="noStrike"/>
                        <a:t>Calculate Results</a:t>
                      </a:r>
                      <a:endParaRPr b="0" i="0" sz="1100" u="none" cap="none" strike="noStrike">
                        <a:solidFill>
                          <a:srgbClr val="000000"/>
                        </a:solidFill>
                        <a:latin typeface="Calibri"/>
                        <a:ea typeface="Calibri"/>
                        <a:cs typeface="Calibri"/>
                        <a:sym typeface="Calibri"/>
                      </a:endParaRPr>
                    </a:p>
                  </a:txBody>
                  <a:tcPr marT="9525" marB="0" marR="9525" marL="9525" anchor="b"/>
                </a:tc>
                <a:tc hMerge="1"/>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lang="en-US" sz="1100" u="none" cap="none" strike="noStrike"/>
                        <a:t>tf</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2.277433</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s</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i="0" lang="en-US" sz="1100" u="none" cap="none" strike="noStrike">
                          <a:solidFill>
                            <a:schemeClr val="dk1"/>
                          </a:solidFill>
                          <a:latin typeface="Verdana"/>
                          <a:ea typeface="Verdana"/>
                          <a:cs typeface="Verdana"/>
                          <a:sym typeface="Verdana"/>
                        </a:rPr>
                        <a:t>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144.6364</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ft</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332" name="Google Shape;332;p26"/>
          <p:cNvSpPr txBox="1"/>
          <p:nvPr/>
        </p:nvSpPr>
        <p:spPr>
          <a:xfrm>
            <a:off x="1371600" y="1676400"/>
            <a:ext cx="27991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Define known values</a:t>
            </a:r>
            <a:endParaRPr/>
          </a:p>
        </p:txBody>
      </p:sp>
      <p:sp>
        <p:nvSpPr>
          <p:cNvPr id="333" name="Google Shape;333;p26"/>
          <p:cNvSpPr txBox="1"/>
          <p:nvPr/>
        </p:nvSpPr>
        <p:spPr>
          <a:xfrm>
            <a:off x="1371600" y="3216357"/>
            <a:ext cx="19191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Convert Units</a:t>
            </a:r>
            <a:endParaRPr/>
          </a:p>
        </p:txBody>
      </p:sp>
      <p:sp>
        <p:nvSpPr>
          <p:cNvPr id="334" name="Google Shape;334;p26"/>
          <p:cNvSpPr txBox="1"/>
          <p:nvPr/>
        </p:nvSpPr>
        <p:spPr>
          <a:xfrm>
            <a:off x="1371600" y="5029200"/>
            <a:ext cx="23262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Calculate Results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7"/>
          <p:cNvSpPr txBox="1"/>
          <p:nvPr>
            <p:ph idx="4294967295" type="title"/>
          </p:nvPr>
        </p:nvSpPr>
        <p:spPr>
          <a:xfrm>
            <a:off x="730250" y="457200"/>
            <a:ext cx="77724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lang="en-US" sz="3600">
                <a:latin typeface="Times New Roman"/>
                <a:ea typeface="Times New Roman"/>
                <a:cs typeface="Times New Roman"/>
                <a:sym typeface="Times New Roman"/>
              </a:rPr>
              <a:t>Convert Function for Units</a:t>
            </a:r>
            <a:endParaRPr/>
          </a:p>
        </p:txBody>
      </p:sp>
      <p:sp>
        <p:nvSpPr>
          <p:cNvPr id="341" name="Google Shape;341;p27"/>
          <p:cNvSpPr/>
          <p:nvPr/>
        </p:nvSpPr>
        <p:spPr>
          <a:xfrm>
            <a:off x="3581400" y="2505075"/>
            <a:ext cx="9144000" cy="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2" name="Google Shape;342;p27"/>
          <p:cNvSpPr txBox="1"/>
          <p:nvPr/>
        </p:nvSpPr>
        <p:spPr>
          <a:xfrm>
            <a:off x="457200" y="1371600"/>
            <a:ext cx="8077200" cy="3733800"/>
          </a:xfrm>
          <a:prstGeom prst="rect">
            <a:avLst/>
          </a:prstGeom>
          <a:noFill/>
          <a:ln>
            <a:noFill/>
          </a:ln>
        </p:spPr>
        <p:txBody>
          <a:bodyPr anchorCtr="0" anchor="t" bIns="45700" lIns="182875" spcFirstLastPara="1" rIns="91425" wrap="square" tIns="91425">
            <a:normAutofit/>
          </a:bodyPr>
          <a:lstStyle/>
          <a:p>
            <a:pPr indent="-265176" lvl="0" marL="265176" marR="0" rtl="0" algn="l">
              <a:lnSpc>
                <a:spcPct val="150000"/>
              </a:lnSpc>
              <a:spcBef>
                <a:spcPts val="0"/>
              </a:spcBef>
              <a:spcAft>
                <a:spcPts val="0"/>
              </a:spcAft>
              <a:buClr>
                <a:schemeClr val="accent1"/>
              </a:buClr>
              <a:buSzPts val="1920"/>
              <a:buFont typeface="Noto Sans Symbols"/>
              <a:buChar char="⚫"/>
            </a:pPr>
            <a:r>
              <a:rPr lang="en-US" sz="2400">
                <a:solidFill>
                  <a:schemeClr val="dk1"/>
                </a:solidFill>
                <a:latin typeface="Times New Roman"/>
                <a:ea typeface="Times New Roman"/>
                <a:cs typeface="Times New Roman"/>
                <a:sym typeface="Times New Roman"/>
              </a:rPr>
              <a:t>Convert units in Excel</a:t>
            </a:r>
            <a:endParaRPr/>
          </a:p>
          <a:p>
            <a:pPr indent="-265176" lvl="0" marL="265176" marR="0" rtl="0" algn="l">
              <a:lnSpc>
                <a:spcPct val="150000"/>
              </a:lnSpc>
              <a:spcBef>
                <a:spcPts val="250"/>
              </a:spcBef>
              <a:spcAft>
                <a:spcPts val="0"/>
              </a:spcAft>
              <a:buClr>
                <a:schemeClr val="accent1"/>
              </a:buClr>
              <a:buSzPts val="1920"/>
              <a:buFont typeface="Noto Sans Symbols"/>
              <a:buChar char="⚫"/>
            </a:pPr>
            <a:r>
              <a:rPr i="1" lang="en-US" sz="2400">
                <a:solidFill>
                  <a:schemeClr val="dk1"/>
                </a:solidFill>
                <a:latin typeface="Times New Roman"/>
                <a:ea typeface="Times New Roman"/>
                <a:cs typeface="Times New Roman"/>
                <a:sym typeface="Times New Roman"/>
              </a:rPr>
              <a:t>=convert(value, from_units, to_units)</a:t>
            </a:r>
            <a:endParaRPr/>
          </a:p>
          <a:p>
            <a:pPr indent="-265176" lvl="0" marL="265176" marR="0" rtl="0" algn="l">
              <a:lnSpc>
                <a:spcPct val="150000"/>
              </a:lnSpc>
              <a:spcBef>
                <a:spcPts val="250"/>
              </a:spcBef>
              <a:spcAft>
                <a:spcPts val="0"/>
              </a:spcAft>
              <a:buClr>
                <a:schemeClr val="accent1"/>
              </a:buClr>
              <a:buSzPts val="1920"/>
              <a:buFont typeface="Noto Sans Symbols"/>
              <a:buChar char="⚫"/>
            </a:pPr>
            <a:r>
              <a:rPr i="1" lang="en-US" sz="2400">
                <a:solidFill>
                  <a:schemeClr val="dk1"/>
                </a:solidFill>
                <a:latin typeface="Times New Roman"/>
                <a:ea typeface="Times New Roman"/>
                <a:cs typeface="Times New Roman"/>
                <a:sym typeface="Times New Roman"/>
              </a:rPr>
              <a:t>You can only use the abbreviations in excel’s list</a:t>
            </a:r>
            <a:endParaRPr/>
          </a:p>
          <a:p>
            <a:pPr indent="-265176" lvl="0" marL="265176" marR="0" rtl="0" algn="l">
              <a:lnSpc>
                <a:spcPct val="150000"/>
              </a:lnSpc>
              <a:spcBef>
                <a:spcPts val="250"/>
              </a:spcBef>
              <a:spcAft>
                <a:spcPts val="0"/>
              </a:spcAft>
              <a:buClr>
                <a:schemeClr val="accent1"/>
              </a:buClr>
              <a:buSzPts val="1920"/>
              <a:buFont typeface="Noto Sans Symbols"/>
              <a:buChar char="⚫"/>
            </a:pPr>
            <a:r>
              <a:rPr i="1" lang="en-US" sz="2400">
                <a:solidFill>
                  <a:schemeClr val="dk1"/>
                </a:solidFill>
                <a:latin typeface="Times New Roman"/>
                <a:ea typeface="Times New Roman"/>
                <a:cs typeface="Times New Roman"/>
                <a:sym typeface="Times New Roman"/>
              </a:rPr>
              <a:t>You cannot combine units such as gal/mn (gallons per minute)</a:t>
            </a:r>
            <a:endParaRPr/>
          </a:p>
          <a:p>
            <a:pPr indent="-143255" lvl="0" marL="265176" marR="0" rtl="0" algn="l">
              <a:lnSpc>
                <a:spcPct val="150000"/>
              </a:lnSpc>
              <a:spcBef>
                <a:spcPts val="250"/>
              </a:spcBef>
              <a:spcAft>
                <a:spcPts val="0"/>
              </a:spcAft>
              <a:buClr>
                <a:schemeClr val="accent1"/>
              </a:buClr>
              <a:buSzPts val="1920"/>
              <a:buFont typeface="Noto Sans Symbols"/>
              <a:buNone/>
            </a:pPr>
            <a:r>
              <a:t/>
            </a:r>
            <a:endParaRPr i="1" sz="2400">
              <a:solidFill>
                <a:schemeClr val="dk1"/>
              </a:solidFill>
              <a:latin typeface="Times New Roman"/>
              <a:ea typeface="Times New Roman"/>
              <a:cs typeface="Times New Roman"/>
              <a:sym typeface="Times New Roman"/>
            </a:endParaRPr>
          </a:p>
          <a:p>
            <a:pPr indent="-122935" lvl="0" marL="265176" marR="0" rtl="0" algn="l">
              <a:lnSpc>
                <a:spcPct val="150000"/>
              </a:lnSpc>
              <a:spcBef>
                <a:spcPts val="250"/>
              </a:spcBef>
              <a:spcAft>
                <a:spcPts val="0"/>
              </a:spcAft>
              <a:buClr>
                <a:schemeClr val="accent1"/>
              </a:buClr>
              <a:buSzPts val="2240"/>
              <a:buFont typeface="Noto Sans Symbols"/>
              <a:buNone/>
            </a:pPr>
            <a:r>
              <a:t/>
            </a:r>
            <a:endParaRPr i="1" sz="2800">
              <a:solidFill>
                <a:schemeClr val="dk1"/>
              </a:solidFill>
              <a:latin typeface="Times New Roman"/>
              <a:ea typeface="Times New Roman"/>
              <a:cs typeface="Times New Roman"/>
              <a:sym typeface="Times New Roman"/>
            </a:endParaRPr>
          </a:p>
          <a:p>
            <a:pPr indent="0" lvl="0" marL="0" marR="0" rtl="0" algn="l">
              <a:lnSpc>
                <a:spcPct val="90000"/>
              </a:lnSpc>
              <a:spcBef>
                <a:spcPts val="250"/>
              </a:spcBef>
              <a:spcAft>
                <a:spcPts val="0"/>
              </a:spcAft>
              <a:buClr>
                <a:schemeClr val="accent1"/>
              </a:buClr>
              <a:buSzPts val="1920"/>
              <a:buFont typeface="Noto Sans Symbols"/>
              <a:buNone/>
            </a:pPr>
            <a:r>
              <a:t/>
            </a:r>
            <a:endParaRPr sz="2400">
              <a:solidFill>
                <a:schemeClr val="dk1"/>
              </a:solidFill>
              <a:latin typeface="Times New Roman"/>
              <a:ea typeface="Times New Roman"/>
              <a:cs typeface="Times New Roman"/>
              <a:sym typeface="Times New Roman"/>
            </a:endParaRPr>
          </a:p>
        </p:txBody>
      </p:sp>
      <p:pic>
        <p:nvPicPr>
          <p:cNvPr id="343" name="Google Shape;343;p27"/>
          <p:cNvPicPr preferRelativeResize="0"/>
          <p:nvPr/>
        </p:nvPicPr>
        <p:blipFill rotWithShape="1">
          <a:blip r:embed="rId3">
            <a:alphaModFix/>
          </a:blip>
          <a:srcRect b="37798" l="5663" r="69683" t="30060"/>
          <a:stretch/>
        </p:blipFill>
        <p:spPr>
          <a:xfrm>
            <a:off x="2546350" y="3854278"/>
            <a:ext cx="3429000" cy="25022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nvSpPr>
        <p:spPr>
          <a:xfrm>
            <a:off x="381000" y="381000"/>
            <a:ext cx="8382000" cy="1143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F8C3C"/>
              </a:buClr>
              <a:buSzPts val="3600"/>
              <a:buFont typeface="Times New Roman"/>
              <a:buNone/>
            </a:pPr>
            <a:r>
              <a:rPr b="1" lang="en-US" sz="3600">
                <a:solidFill>
                  <a:srgbClr val="FF8C3C"/>
                </a:solidFill>
                <a:latin typeface="Times New Roman"/>
                <a:ea typeface="Times New Roman"/>
                <a:cs typeface="Times New Roman"/>
                <a:sym typeface="Times New Roman"/>
              </a:rPr>
              <a:t>Trendline</a:t>
            </a:r>
            <a:endParaRPr b="1" sz="3600">
              <a:solidFill>
                <a:srgbClr val="FF8C3C"/>
              </a:solidFill>
              <a:latin typeface="Times New Roman"/>
              <a:ea typeface="Times New Roman"/>
              <a:cs typeface="Times New Roman"/>
              <a:sym typeface="Times New Roman"/>
            </a:endParaRPr>
          </a:p>
        </p:txBody>
      </p:sp>
      <p:sp>
        <p:nvSpPr>
          <p:cNvPr id="350" name="Google Shape;350;p28"/>
          <p:cNvSpPr txBox="1"/>
          <p:nvPr/>
        </p:nvSpPr>
        <p:spPr>
          <a:xfrm>
            <a:off x="457200" y="1371600"/>
            <a:ext cx="8077200" cy="3733800"/>
          </a:xfrm>
          <a:prstGeom prst="rect">
            <a:avLst/>
          </a:prstGeom>
          <a:noFill/>
          <a:ln>
            <a:noFill/>
          </a:ln>
        </p:spPr>
        <p:txBody>
          <a:bodyPr anchorCtr="0" anchor="t" bIns="45700" lIns="182875" spcFirstLastPara="1" rIns="91425" wrap="square" tIns="91425">
            <a:normAutofit/>
          </a:bodyPr>
          <a:lstStyle/>
          <a:p>
            <a:pPr indent="-265176" lvl="0" marL="265176" marR="0" rtl="0" algn="l">
              <a:lnSpc>
                <a:spcPct val="150000"/>
              </a:lnSpc>
              <a:spcBef>
                <a:spcPts val="0"/>
              </a:spcBef>
              <a:spcAft>
                <a:spcPts val="0"/>
              </a:spcAft>
              <a:buClr>
                <a:schemeClr val="accent1"/>
              </a:buClr>
              <a:buSzPts val="1920"/>
              <a:buFont typeface="Noto Sans Symbols"/>
              <a:buChar char="⚫"/>
            </a:pPr>
            <a:r>
              <a:rPr lang="en-US" sz="2400">
                <a:solidFill>
                  <a:schemeClr val="dk1"/>
                </a:solidFill>
                <a:latin typeface="Times New Roman"/>
                <a:ea typeface="Times New Roman"/>
                <a:cs typeface="Times New Roman"/>
                <a:sym typeface="Times New Roman"/>
              </a:rPr>
              <a:t>A trendline fits a line to a set of data points</a:t>
            </a:r>
            <a:endParaRPr/>
          </a:p>
          <a:p>
            <a:pPr indent="-265176" lvl="0" marL="265176" marR="0" rtl="0" algn="l">
              <a:lnSpc>
                <a:spcPct val="150000"/>
              </a:lnSpc>
              <a:spcBef>
                <a:spcPts val="250"/>
              </a:spcBef>
              <a:spcAft>
                <a:spcPts val="0"/>
              </a:spcAft>
              <a:buClr>
                <a:schemeClr val="accent1"/>
              </a:buClr>
              <a:buSzPts val="1920"/>
              <a:buFont typeface="Noto Sans Symbols"/>
              <a:buChar char="⚫"/>
            </a:pPr>
            <a:r>
              <a:rPr lang="en-US" sz="2400">
                <a:solidFill>
                  <a:schemeClr val="dk1"/>
                </a:solidFill>
                <a:latin typeface="Times New Roman"/>
                <a:ea typeface="Times New Roman"/>
                <a:cs typeface="Times New Roman"/>
                <a:sym typeface="Times New Roman"/>
              </a:rPr>
              <a:t>The mathematical term for a trendline is a regression line</a:t>
            </a:r>
            <a:endParaRPr/>
          </a:p>
          <a:p>
            <a:pPr indent="-265176" lvl="0" marL="265176" marR="0" rtl="0" algn="l">
              <a:lnSpc>
                <a:spcPct val="150000"/>
              </a:lnSpc>
              <a:spcBef>
                <a:spcPts val="250"/>
              </a:spcBef>
              <a:spcAft>
                <a:spcPts val="0"/>
              </a:spcAft>
              <a:buClr>
                <a:schemeClr val="accent1"/>
              </a:buClr>
              <a:buSzPts val="1920"/>
              <a:buFont typeface="Noto Sans Symbols"/>
              <a:buChar char="⚫"/>
            </a:pPr>
            <a:r>
              <a:rPr lang="en-US" sz="2400">
                <a:solidFill>
                  <a:schemeClr val="dk1"/>
                </a:solidFill>
                <a:latin typeface="Times New Roman"/>
                <a:ea typeface="Times New Roman"/>
                <a:cs typeface="Times New Roman"/>
                <a:sym typeface="Times New Roman"/>
              </a:rPr>
              <a:t>You will learn more about them if you take Linear Algebra</a:t>
            </a:r>
            <a:endParaRPr/>
          </a:p>
          <a:p>
            <a:pPr indent="-265176" lvl="0" marL="265176" marR="0" rtl="0" algn="l">
              <a:lnSpc>
                <a:spcPct val="150000"/>
              </a:lnSpc>
              <a:spcBef>
                <a:spcPts val="250"/>
              </a:spcBef>
              <a:spcAft>
                <a:spcPts val="0"/>
              </a:spcAft>
              <a:buClr>
                <a:schemeClr val="accent1"/>
              </a:buClr>
              <a:buSzPts val="1920"/>
              <a:buFont typeface="Noto Sans Symbols"/>
              <a:buChar char="⚫"/>
            </a:pPr>
            <a:r>
              <a:rPr lang="en-US" sz="2400">
                <a:solidFill>
                  <a:schemeClr val="dk1"/>
                </a:solidFill>
                <a:latin typeface="Times New Roman"/>
                <a:ea typeface="Times New Roman"/>
                <a:cs typeface="Times New Roman"/>
                <a:sym typeface="Times New Roman"/>
              </a:rPr>
              <a:t>You will also learn about them in Applied Numerical Methods</a:t>
            </a:r>
            <a:endParaRPr/>
          </a:p>
          <a:p>
            <a:pPr indent="-143255" lvl="0" marL="265176" marR="0" rtl="0" algn="l">
              <a:lnSpc>
                <a:spcPct val="150000"/>
              </a:lnSpc>
              <a:spcBef>
                <a:spcPts val="250"/>
              </a:spcBef>
              <a:spcAft>
                <a:spcPts val="0"/>
              </a:spcAft>
              <a:buClr>
                <a:schemeClr val="accent1"/>
              </a:buClr>
              <a:buSzPts val="1920"/>
              <a:buFont typeface="Noto Sans Symbols"/>
              <a:buNone/>
            </a:pPr>
            <a:r>
              <a:t/>
            </a:r>
            <a:endParaRPr sz="2400">
              <a:solidFill>
                <a:schemeClr val="dk1"/>
              </a:solidFill>
              <a:latin typeface="Times New Roman"/>
              <a:ea typeface="Times New Roman"/>
              <a:cs typeface="Times New Roman"/>
              <a:sym typeface="Times New Roman"/>
            </a:endParaRPr>
          </a:p>
          <a:p>
            <a:pPr indent="-143255" lvl="0" marL="265176" marR="0" rtl="0" algn="l">
              <a:lnSpc>
                <a:spcPct val="150000"/>
              </a:lnSpc>
              <a:spcBef>
                <a:spcPts val="250"/>
              </a:spcBef>
              <a:spcAft>
                <a:spcPts val="0"/>
              </a:spcAft>
              <a:buClr>
                <a:schemeClr val="accent1"/>
              </a:buClr>
              <a:buSzPts val="1920"/>
              <a:buFont typeface="Noto Sans Symbols"/>
              <a:buNone/>
            </a:pPr>
            <a:r>
              <a:t/>
            </a:r>
            <a:endParaRPr sz="2400">
              <a:solidFill>
                <a:schemeClr val="dk1"/>
              </a:solidFill>
              <a:latin typeface="Times New Roman"/>
              <a:ea typeface="Times New Roman"/>
              <a:cs typeface="Times New Roman"/>
              <a:sym typeface="Times New Roman"/>
            </a:endParaRPr>
          </a:p>
          <a:p>
            <a:pPr indent="-122935" lvl="0" marL="265176" marR="0" rtl="0" algn="l">
              <a:lnSpc>
                <a:spcPct val="150000"/>
              </a:lnSpc>
              <a:spcBef>
                <a:spcPts val="250"/>
              </a:spcBef>
              <a:spcAft>
                <a:spcPts val="0"/>
              </a:spcAft>
              <a:buClr>
                <a:schemeClr val="accent1"/>
              </a:buClr>
              <a:buSzPts val="2240"/>
              <a:buFont typeface="Noto Sans Symbols"/>
              <a:buNone/>
            </a:pPr>
            <a:r>
              <a:t/>
            </a:r>
            <a:endParaRPr sz="2800">
              <a:solidFill>
                <a:schemeClr val="dk1"/>
              </a:solidFill>
              <a:latin typeface="Times New Roman"/>
              <a:ea typeface="Times New Roman"/>
              <a:cs typeface="Times New Roman"/>
              <a:sym typeface="Times New Roman"/>
            </a:endParaRPr>
          </a:p>
          <a:p>
            <a:pPr indent="0" lvl="0" marL="0" marR="0" rtl="0" algn="l">
              <a:lnSpc>
                <a:spcPct val="90000"/>
              </a:lnSpc>
              <a:spcBef>
                <a:spcPts val="250"/>
              </a:spcBef>
              <a:spcAft>
                <a:spcPts val="0"/>
              </a:spcAft>
              <a:buClr>
                <a:schemeClr val="accent1"/>
              </a:buClr>
              <a:buSzPts val="1920"/>
              <a:buFont typeface="Noto Sans Symbols"/>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nvSpPr>
        <p:spPr>
          <a:xfrm>
            <a:off x="381000" y="381000"/>
            <a:ext cx="8382000" cy="1143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F8C3C"/>
              </a:buClr>
              <a:buSzPts val="3600"/>
              <a:buFont typeface="Times New Roman"/>
              <a:buNone/>
            </a:pPr>
            <a:r>
              <a:rPr b="1" lang="en-US" sz="3600">
                <a:solidFill>
                  <a:srgbClr val="FF8C3C"/>
                </a:solidFill>
                <a:latin typeface="Times New Roman"/>
                <a:ea typeface="Times New Roman"/>
                <a:cs typeface="Times New Roman"/>
                <a:sym typeface="Times New Roman"/>
              </a:rPr>
              <a:t>Adding a Trendline</a:t>
            </a:r>
            <a:endParaRPr b="1" sz="3600">
              <a:solidFill>
                <a:srgbClr val="FF8C3C"/>
              </a:solidFill>
              <a:latin typeface="Times New Roman"/>
              <a:ea typeface="Times New Roman"/>
              <a:cs typeface="Times New Roman"/>
              <a:sym typeface="Times New Roman"/>
            </a:endParaRPr>
          </a:p>
        </p:txBody>
      </p:sp>
      <p:pic>
        <p:nvPicPr>
          <p:cNvPr id="357" name="Google Shape;357;p29"/>
          <p:cNvPicPr preferRelativeResize="0"/>
          <p:nvPr/>
        </p:nvPicPr>
        <p:blipFill rotWithShape="1">
          <a:blip r:embed="rId3">
            <a:alphaModFix/>
          </a:blip>
          <a:srcRect b="32400" l="12349" r="59074" t="23600"/>
          <a:stretch/>
        </p:blipFill>
        <p:spPr>
          <a:xfrm>
            <a:off x="152400" y="1524000"/>
            <a:ext cx="8709660" cy="377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nvSpPr>
        <p:spPr>
          <a:xfrm>
            <a:off x="381000" y="381000"/>
            <a:ext cx="8382000" cy="1143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F8C3C"/>
              </a:buClr>
              <a:buSzPts val="3600"/>
              <a:buFont typeface="Times New Roman"/>
              <a:buNone/>
            </a:pPr>
            <a:r>
              <a:rPr b="1" lang="en-US" sz="3600">
                <a:solidFill>
                  <a:srgbClr val="FF8C3C"/>
                </a:solidFill>
                <a:latin typeface="Times New Roman"/>
                <a:ea typeface="Times New Roman"/>
                <a:cs typeface="Times New Roman"/>
                <a:sym typeface="Times New Roman"/>
              </a:rPr>
              <a:t>Formatting a Trend line</a:t>
            </a:r>
            <a:endParaRPr/>
          </a:p>
        </p:txBody>
      </p:sp>
      <p:pic>
        <p:nvPicPr>
          <p:cNvPr id="364" name="Google Shape;364;p30"/>
          <p:cNvPicPr preferRelativeResize="0"/>
          <p:nvPr/>
        </p:nvPicPr>
        <p:blipFill rotWithShape="1">
          <a:blip r:embed="rId3">
            <a:alphaModFix/>
          </a:blip>
          <a:srcRect b="17866" l="4911" r="61384" t="18401"/>
          <a:stretch/>
        </p:blipFill>
        <p:spPr>
          <a:xfrm>
            <a:off x="84431" y="1143000"/>
            <a:ext cx="8983369" cy="47777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4294967295" type="ctrTitle"/>
          </p:nvPr>
        </p:nvSpPr>
        <p:spPr>
          <a:xfrm>
            <a:off x="2286000" y="762000"/>
            <a:ext cx="6858000" cy="38862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Clr>
                <a:srgbClr val="FF8C3C"/>
              </a:buClr>
              <a:buSzPts val="3200"/>
              <a:buFont typeface="Times New Roman"/>
              <a:buNone/>
            </a:pPr>
            <a:r>
              <a:rPr b="1" i="0" lang="en-US" sz="3200" u="none" cap="none" strike="noStrike">
                <a:solidFill>
                  <a:srgbClr val="FF8C3C"/>
                </a:solidFill>
                <a:latin typeface="Times New Roman"/>
                <a:ea typeface="Times New Roman"/>
                <a:cs typeface="Times New Roman"/>
                <a:sym typeface="Times New Roman"/>
              </a:rPr>
              <a:t>Introduction to MS Excel </a:t>
            </a:r>
            <a:br>
              <a:rPr b="1" i="0" lang="en-US" sz="3200" u="none" cap="none" strike="noStrike">
                <a:solidFill>
                  <a:srgbClr val="FF8C3C"/>
                </a:solidFill>
                <a:latin typeface="Times New Roman"/>
                <a:ea typeface="Times New Roman"/>
                <a:cs typeface="Times New Roman"/>
                <a:sym typeface="Times New Roman"/>
              </a:rPr>
            </a:br>
            <a:br>
              <a:rPr b="1" i="0" lang="en-US" sz="3200" u="none" cap="none" strike="noStrike">
                <a:solidFill>
                  <a:srgbClr val="FF8C3C"/>
                </a:solidFill>
                <a:latin typeface="Times New Roman"/>
                <a:ea typeface="Times New Roman"/>
                <a:cs typeface="Times New Roman"/>
                <a:sym typeface="Times New Roman"/>
              </a:rPr>
            </a:br>
            <a:endParaRPr b="1" i="0" sz="3200" u="none" cap="none" strike="noStrike">
              <a:solidFill>
                <a:srgbClr val="FF8C3C"/>
              </a:solidFill>
              <a:latin typeface="Times New Roman"/>
              <a:ea typeface="Times New Roman"/>
              <a:cs typeface="Times New Roman"/>
              <a:sym typeface="Times New Roman"/>
            </a:endParaRPr>
          </a:p>
        </p:txBody>
      </p:sp>
      <p:pic>
        <p:nvPicPr>
          <p:cNvPr descr="Image result for ms excel" id="115" name="Google Shape;115;p5"/>
          <p:cNvPicPr preferRelativeResize="0"/>
          <p:nvPr/>
        </p:nvPicPr>
        <p:blipFill rotWithShape="1">
          <a:blip r:embed="rId3">
            <a:alphaModFix/>
          </a:blip>
          <a:srcRect b="0" l="0" r="0" t="0"/>
          <a:stretch/>
        </p:blipFill>
        <p:spPr>
          <a:xfrm>
            <a:off x="4953000" y="4495800"/>
            <a:ext cx="3657600" cy="1797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idx="4294967295" type="title"/>
          </p:nvPr>
        </p:nvSpPr>
        <p:spPr>
          <a:xfrm>
            <a:off x="457200" y="457200"/>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lang="en-US" sz="3600">
                <a:latin typeface="Times New Roman"/>
                <a:ea typeface="Times New Roman"/>
                <a:cs typeface="Times New Roman"/>
                <a:sym typeface="Times New Roman"/>
              </a:rPr>
              <a:t>Excel as a Spreadsheet</a:t>
            </a:r>
            <a:endParaRPr/>
          </a:p>
        </p:txBody>
      </p:sp>
      <p:sp>
        <p:nvSpPr>
          <p:cNvPr id="122" name="Google Shape;122;p6"/>
          <p:cNvSpPr txBox="1"/>
          <p:nvPr>
            <p:ph idx="4294967295" type="body"/>
          </p:nvPr>
        </p:nvSpPr>
        <p:spPr>
          <a:xfrm>
            <a:off x="533400" y="1166018"/>
            <a:ext cx="8077200" cy="2057400"/>
          </a:xfrm>
          <a:prstGeom prst="rect">
            <a:avLst/>
          </a:prstGeom>
          <a:noFill/>
          <a:ln>
            <a:noFill/>
          </a:ln>
        </p:spPr>
        <p:txBody>
          <a:bodyPr anchorCtr="0" anchor="t" bIns="45700" lIns="182875" spcFirstLastPara="1" rIns="91425" wrap="square" tIns="91425">
            <a:normAutofit/>
          </a:bodyPr>
          <a:lstStyle/>
          <a:p>
            <a:pPr indent="-265176" lvl="0" marL="265176" rtl="0" algn="l">
              <a:spcBef>
                <a:spcPts val="0"/>
              </a:spcBef>
              <a:spcAft>
                <a:spcPts val="0"/>
              </a:spcAft>
              <a:buSzPts val="1440"/>
              <a:buFont typeface="Times New Roman"/>
              <a:buNone/>
            </a:pPr>
            <a:r>
              <a:rPr lang="en-US" sz="1800" u="sng">
                <a:latin typeface="Times New Roman"/>
                <a:ea typeface="Times New Roman"/>
                <a:cs typeface="Times New Roman"/>
                <a:sym typeface="Times New Roman"/>
              </a:rPr>
              <a:t>Definition:</a:t>
            </a:r>
            <a:r>
              <a:rPr lang="en-US" sz="1800">
                <a:latin typeface="Times New Roman"/>
                <a:ea typeface="Times New Roman"/>
                <a:cs typeface="Times New Roman"/>
                <a:sym typeface="Times New Roman"/>
              </a:rPr>
              <a:t>  </a:t>
            </a:r>
            <a:endParaRPr/>
          </a:p>
          <a:p>
            <a:pPr indent="-265176" lvl="0" marL="265176" rtl="0" algn="l">
              <a:spcBef>
                <a:spcPts val="250"/>
              </a:spcBef>
              <a:spcAft>
                <a:spcPts val="0"/>
              </a:spcAft>
              <a:buSzPts val="1440"/>
              <a:buFont typeface="Times New Roman"/>
              <a:buNone/>
            </a:pPr>
            <a:r>
              <a:rPr lang="en-US" sz="1800">
                <a:latin typeface="Times New Roman"/>
                <a:ea typeface="Times New Roman"/>
                <a:cs typeface="Times New Roman"/>
                <a:sym typeface="Times New Roman"/>
              </a:rPr>
              <a:t>A spreadsheet is a computer program that organizes data into rows and columns, for computing desired calculations and making overall adjustments based on new data. </a:t>
            </a:r>
            <a:endParaRPr/>
          </a:p>
        </p:txBody>
      </p:sp>
      <p:pic>
        <p:nvPicPr>
          <p:cNvPr descr="paperledger" id="123" name="Google Shape;123;p6"/>
          <p:cNvPicPr preferRelativeResize="0"/>
          <p:nvPr/>
        </p:nvPicPr>
        <p:blipFill rotWithShape="1">
          <a:blip r:embed="rId3">
            <a:alphaModFix/>
          </a:blip>
          <a:srcRect b="0" l="0" r="0" t="0"/>
          <a:stretch/>
        </p:blipFill>
        <p:spPr>
          <a:xfrm>
            <a:off x="1219200" y="3140075"/>
            <a:ext cx="3124200" cy="1889125"/>
          </a:xfrm>
          <a:prstGeom prst="rect">
            <a:avLst/>
          </a:prstGeom>
          <a:noFill/>
          <a:ln>
            <a:noFill/>
          </a:ln>
        </p:spPr>
      </p:pic>
      <p:pic>
        <p:nvPicPr>
          <p:cNvPr descr="computerledger" id="124" name="Google Shape;124;p6"/>
          <p:cNvPicPr preferRelativeResize="0"/>
          <p:nvPr/>
        </p:nvPicPr>
        <p:blipFill rotWithShape="1">
          <a:blip r:embed="rId4">
            <a:alphaModFix/>
          </a:blip>
          <a:srcRect b="0" l="0" r="0" t="0"/>
          <a:stretch/>
        </p:blipFill>
        <p:spPr>
          <a:xfrm>
            <a:off x="4648200" y="3140075"/>
            <a:ext cx="3657600" cy="1844675"/>
          </a:xfrm>
          <a:prstGeom prst="rect">
            <a:avLst/>
          </a:prstGeom>
          <a:noFill/>
          <a:ln>
            <a:noFill/>
          </a:ln>
        </p:spPr>
      </p:pic>
      <p:sp>
        <p:nvSpPr>
          <p:cNvPr id="125" name="Google Shape;125;p6"/>
          <p:cNvSpPr txBox="1"/>
          <p:nvPr/>
        </p:nvSpPr>
        <p:spPr>
          <a:xfrm>
            <a:off x="1066800" y="5334000"/>
            <a:ext cx="76200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advantage of using a spreadsheet is that it is easy to go back and and change numbers without having to recalculate everything.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idx="4294967295" type="title"/>
          </p:nvPr>
        </p:nvSpPr>
        <p:spPr>
          <a:xfrm>
            <a:off x="3810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lang="en-US" sz="3600">
                <a:latin typeface="Times New Roman"/>
                <a:ea typeface="Times New Roman"/>
                <a:cs typeface="Times New Roman"/>
                <a:sym typeface="Times New Roman"/>
              </a:rPr>
              <a:t>Why Use Excel? </a:t>
            </a:r>
            <a:endParaRPr/>
          </a:p>
        </p:txBody>
      </p:sp>
      <p:sp>
        <p:nvSpPr>
          <p:cNvPr id="132" name="Google Shape;132;p7"/>
          <p:cNvSpPr txBox="1"/>
          <p:nvPr>
            <p:ph idx="4294967295" type="body"/>
          </p:nvPr>
        </p:nvSpPr>
        <p:spPr>
          <a:xfrm>
            <a:off x="381000" y="1676400"/>
            <a:ext cx="7772400" cy="4114800"/>
          </a:xfrm>
          <a:prstGeom prst="rect">
            <a:avLst/>
          </a:prstGeom>
          <a:noFill/>
          <a:ln>
            <a:noFill/>
          </a:ln>
        </p:spPr>
        <p:txBody>
          <a:bodyPr anchorCtr="0" anchor="t" bIns="45700" lIns="182875" spcFirstLastPara="1" rIns="91425" wrap="square" tIns="91425">
            <a:normAutofit/>
          </a:bodyPr>
          <a:lstStyle/>
          <a:p>
            <a:pPr indent="-199643" lvl="0" marL="265176" rtl="0" algn="l">
              <a:lnSpc>
                <a:spcPct val="60000"/>
              </a:lnSpc>
              <a:spcBef>
                <a:spcPts val="0"/>
              </a:spcBef>
              <a:spcAft>
                <a:spcPts val="0"/>
              </a:spcAft>
              <a:buSzPts val="1040"/>
              <a:buChar char="⚫"/>
            </a:pPr>
            <a:r>
              <a:rPr lang="en-US">
                <a:latin typeface="Times New Roman"/>
                <a:ea typeface="Times New Roman"/>
                <a:cs typeface="Times New Roman"/>
                <a:sym typeface="Times New Roman"/>
              </a:rPr>
              <a:t>The value of Microsoft Excel lies in its ability to manipulate numbers easily. </a:t>
            </a:r>
            <a:r>
              <a:rPr lang="en-US">
                <a:latin typeface="Times New Roman"/>
                <a:ea typeface="Times New Roman"/>
                <a:cs typeface="Times New Roman"/>
                <a:sym typeface="Times New Roman"/>
              </a:rPr>
              <a:t>This</a:t>
            </a:r>
            <a:r>
              <a:rPr lang="en-US">
                <a:latin typeface="Times New Roman"/>
                <a:ea typeface="Times New Roman"/>
                <a:cs typeface="Times New Roman"/>
                <a:sym typeface="Times New Roman"/>
              </a:rPr>
              <a:t> makes Excel useful for budgets and other things which require mathematics. </a:t>
            </a:r>
            <a:endParaRPr/>
          </a:p>
          <a:p>
            <a:pPr indent="-133604" lvl="0" marL="265176" rtl="0" algn="l">
              <a:lnSpc>
                <a:spcPct val="60000"/>
              </a:lnSpc>
              <a:spcBef>
                <a:spcPts val="250"/>
              </a:spcBef>
              <a:spcAft>
                <a:spcPts val="0"/>
              </a:spcAft>
              <a:buSzPts val="2240"/>
              <a:buNone/>
            </a:pPr>
            <a:r>
              <a:t/>
            </a:r>
            <a:endParaRPr>
              <a:latin typeface="Times New Roman"/>
              <a:ea typeface="Times New Roman"/>
              <a:cs typeface="Times New Roman"/>
              <a:sym typeface="Times New Roman"/>
            </a:endParaRPr>
          </a:p>
          <a:p>
            <a:pPr indent="-199643" lvl="0" marL="265176" rtl="0" algn="l">
              <a:lnSpc>
                <a:spcPct val="60000"/>
              </a:lnSpc>
              <a:spcBef>
                <a:spcPts val="250"/>
              </a:spcBef>
              <a:spcAft>
                <a:spcPts val="0"/>
              </a:spcAft>
              <a:buSzPts val="1040"/>
              <a:buChar char="⚫"/>
            </a:pPr>
            <a:r>
              <a:rPr lang="en-US">
                <a:latin typeface="Times New Roman"/>
                <a:ea typeface="Times New Roman"/>
                <a:cs typeface="Times New Roman"/>
                <a:sym typeface="Times New Roman"/>
              </a:rPr>
              <a:t>Formulas can be created once and copied rather than needing to re-create the formula each time. </a:t>
            </a:r>
            <a:endParaRPr/>
          </a:p>
          <a:p>
            <a:pPr indent="-133604" lvl="0" marL="265176" rtl="0" algn="l">
              <a:lnSpc>
                <a:spcPct val="60000"/>
              </a:lnSpc>
              <a:spcBef>
                <a:spcPts val="250"/>
              </a:spcBef>
              <a:spcAft>
                <a:spcPts val="0"/>
              </a:spcAft>
              <a:buSzPts val="2240"/>
              <a:buNone/>
            </a:pPr>
            <a:r>
              <a:t/>
            </a:r>
            <a:endParaRPr>
              <a:latin typeface="Times New Roman"/>
              <a:ea typeface="Times New Roman"/>
              <a:cs typeface="Times New Roman"/>
              <a:sym typeface="Times New Roman"/>
            </a:endParaRPr>
          </a:p>
          <a:p>
            <a:pPr indent="-199643" lvl="0" marL="265176" rtl="0" algn="l">
              <a:lnSpc>
                <a:spcPct val="60000"/>
              </a:lnSpc>
              <a:spcBef>
                <a:spcPts val="250"/>
              </a:spcBef>
              <a:spcAft>
                <a:spcPts val="0"/>
              </a:spcAft>
              <a:buSzPts val="1040"/>
              <a:buChar char="⚫"/>
            </a:pPr>
            <a:r>
              <a:rPr lang="en-US">
                <a:latin typeface="Times New Roman"/>
                <a:ea typeface="Times New Roman"/>
                <a:cs typeface="Times New Roman"/>
                <a:sym typeface="Times New Roman"/>
              </a:rPr>
              <a:t>Excel is a useful tool when preparing graphs detailing the results of your calculations.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199643" lvl="0" marL="265176" rtl="0" algn="l">
              <a:lnSpc>
                <a:spcPct val="60000"/>
              </a:lnSpc>
              <a:spcBef>
                <a:spcPts val="250"/>
              </a:spcBef>
              <a:spcAft>
                <a:spcPts val="0"/>
              </a:spcAft>
              <a:buSzPts val="1040"/>
              <a:buChar char="⚫"/>
            </a:pPr>
            <a:r>
              <a:rPr lang="en-US">
                <a:latin typeface="Times New Roman"/>
                <a:ea typeface="Times New Roman"/>
                <a:cs typeface="Times New Roman"/>
                <a:sym typeface="Times New Roman"/>
              </a:rPr>
              <a:t>Information can be saved and imported into other programs such as Microsoft 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 calcmode="lin" valueType="num">
                                      <p:cBhvr additive="base">
                                        <p:cTn dur="500"/>
                                        <p:tgtEl>
                                          <p:spTgt spid="1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 calcmode="lin" valueType="num">
                                      <p:cBhvr additive="base">
                                        <p:cTn dur="500"/>
                                        <p:tgtEl>
                                          <p:spTgt spid="1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 calcmode="lin" valueType="num">
                                      <p:cBhvr additive="base">
                                        <p:cTn dur="500"/>
                                        <p:tgtEl>
                                          <p:spTgt spid="1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 calcmode="lin" valueType="num">
                                      <p:cBhvr additive="base">
                                        <p:cTn dur="500"/>
                                        <p:tgtEl>
                                          <p:spTgt spid="1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 calcmode="lin" valueType="num">
                                      <p:cBhvr additive="base">
                                        <p:cTn dur="500"/>
                                        <p:tgtEl>
                                          <p:spTgt spid="1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 calcmode="lin" valueType="num">
                                      <p:cBhvr additive="base">
                                        <p:cTn dur="500"/>
                                        <p:tgtEl>
                                          <p:spTgt spid="1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b="1718" l="2077" r="0" t="16420"/>
          <a:stretch/>
        </p:blipFill>
        <p:spPr>
          <a:xfrm>
            <a:off x="685800" y="1430887"/>
            <a:ext cx="3244881" cy="5091609"/>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sp>
        <p:nvSpPr>
          <p:cNvPr id="139" name="Google Shape;139;p8"/>
          <p:cNvSpPr txBox="1"/>
          <p:nvPr>
            <p:ph idx="4294967295" type="title"/>
          </p:nvPr>
        </p:nvSpPr>
        <p:spPr>
          <a:xfrm>
            <a:off x="1371600" y="381000"/>
            <a:ext cx="77724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Overview of the Excel Screen</a:t>
            </a:r>
            <a:endParaRPr/>
          </a:p>
        </p:txBody>
      </p:sp>
      <p:sp>
        <p:nvSpPr>
          <p:cNvPr id="140" name="Google Shape;140;p8"/>
          <p:cNvSpPr txBox="1"/>
          <p:nvPr/>
        </p:nvSpPr>
        <p:spPr>
          <a:xfrm>
            <a:off x="8985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1" name="Google Shape;141;p8"/>
          <p:cNvSpPr txBox="1"/>
          <p:nvPr/>
        </p:nvSpPr>
        <p:spPr>
          <a:xfrm>
            <a:off x="4800600" y="1524000"/>
            <a:ext cx="4114800" cy="5310188"/>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Microsoft Excel consists of workbooks.  Within each workbook, there is an infinite number of worksheets.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114300" lvl="0" marL="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Each worksheet contains </a:t>
            </a:r>
            <a:r>
              <a:rPr b="1" lang="en-US" sz="1800">
                <a:solidFill>
                  <a:schemeClr val="dk1"/>
                </a:solidFill>
                <a:latin typeface="Times New Roman"/>
                <a:ea typeface="Times New Roman"/>
                <a:cs typeface="Times New Roman"/>
                <a:sym typeface="Times New Roman"/>
              </a:rPr>
              <a:t>columns and rows.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114300" lvl="0" marL="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Where a column and a row intersect is called the </a:t>
            </a:r>
            <a:r>
              <a:rPr b="1" lang="en-US" sz="1800">
                <a:solidFill>
                  <a:schemeClr val="dk1"/>
                </a:solidFill>
                <a:latin typeface="Times New Roman"/>
                <a:ea typeface="Times New Roman"/>
                <a:cs typeface="Times New Roman"/>
                <a:sym typeface="Times New Roman"/>
              </a:rPr>
              <a:t>cell</a:t>
            </a:r>
            <a:r>
              <a:rPr lang="en-US" sz="1800">
                <a:solidFill>
                  <a:schemeClr val="dk1"/>
                </a:solidFill>
                <a:latin typeface="Times New Roman"/>
                <a:ea typeface="Times New Roman"/>
                <a:cs typeface="Times New Roman"/>
                <a:sym typeface="Times New Roman"/>
              </a:rPr>
              <a:t>. For example, cell B6 is located where column B and row 6 meet.  You enter your data into the cells on the worksheet. </a:t>
            </a:r>
            <a:endParaRPr/>
          </a:p>
          <a:p>
            <a:pPr indent="0" lvl="0" marL="0" marR="0" rtl="0" algn="l">
              <a:spcBef>
                <a:spcPts val="0"/>
              </a:spcBef>
              <a:spcAft>
                <a:spcPts val="0"/>
              </a:spcAft>
              <a:buClr>
                <a:schemeClr val="dk1"/>
              </a:buClr>
              <a:buSzPts val="1800"/>
              <a:buFont typeface="Times New Roman"/>
              <a:buNone/>
            </a:pPr>
            <a:r>
              <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The tabs at the bottom of the screen represent different worksheets within a workbook.  You can use the scrolling buttons on the left to bring other worksheets into view.</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2" name="Google Shape;142;p8"/>
          <p:cNvSpPr txBox="1"/>
          <p:nvPr/>
        </p:nvSpPr>
        <p:spPr>
          <a:xfrm>
            <a:off x="3489325" y="2957513"/>
            <a:ext cx="18415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143" name="Google Shape;143;p8"/>
          <p:cNvSpPr txBox="1"/>
          <p:nvPr/>
        </p:nvSpPr>
        <p:spPr>
          <a:xfrm>
            <a:off x="4419600" y="1905000"/>
            <a:ext cx="39020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cxnSp>
        <p:nvCxnSpPr>
          <p:cNvPr id="144" name="Google Shape;144;p8"/>
          <p:cNvCxnSpPr/>
          <p:nvPr/>
        </p:nvCxnSpPr>
        <p:spPr>
          <a:xfrm>
            <a:off x="2286000" y="3429000"/>
            <a:ext cx="2362200" cy="457200"/>
          </a:xfrm>
          <a:prstGeom prst="straightConnector1">
            <a:avLst/>
          </a:prstGeom>
          <a:noFill/>
          <a:ln cap="flat" cmpd="sng" w="57150">
            <a:solidFill>
              <a:srgbClr val="FF0000"/>
            </a:solidFill>
            <a:prstDash val="solid"/>
            <a:round/>
            <a:headEnd len="med" w="med" type="none"/>
            <a:tailEnd len="med" w="med" type="triangle"/>
          </a:ln>
        </p:spPr>
      </p:cxnSp>
      <p:cxnSp>
        <p:nvCxnSpPr>
          <p:cNvPr id="145" name="Google Shape;145;p8"/>
          <p:cNvCxnSpPr/>
          <p:nvPr/>
        </p:nvCxnSpPr>
        <p:spPr>
          <a:xfrm flipH="1" rot="10800000">
            <a:off x="1828800" y="5638800"/>
            <a:ext cx="3048000" cy="609600"/>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9"/>
          <p:cNvPicPr preferRelativeResize="0"/>
          <p:nvPr/>
        </p:nvPicPr>
        <p:blipFill rotWithShape="1">
          <a:blip r:embed="rId3">
            <a:alphaModFix/>
          </a:blip>
          <a:srcRect b="0" l="0" r="0" t="0"/>
          <a:stretch/>
        </p:blipFill>
        <p:spPr>
          <a:xfrm>
            <a:off x="4261167" y="1143000"/>
            <a:ext cx="4389120" cy="5233177"/>
          </a:xfrm>
          <a:prstGeom prst="rect">
            <a:avLst/>
          </a:prstGeom>
          <a:noFill/>
          <a:ln>
            <a:noFill/>
          </a:ln>
        </p:spPr>
      </p:pic>
      <p:sp>
        <p:nvSpPr>
          <p:cNvPr id="152" name="Google Shape;152;p9"/>
          <p:cNvSpPr txBox="1"/>
          <p:nvPr>
            <p:ph idx="4294967295" type="title"/>
          </p:nvPr>
        </p:nvSpPr>
        <p:spPr>
          <a:xfrm>
            <a:off x="3048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Overview of the Excel Screen</a:t>
            </a:r>
            <a:endParaRPr/>
          </a:p>
        </p:txBody>
      </p:sp>
      <p:sp>
        <p:nvSpPr>
          <p:cNvPr id="153" name="Google Shape;153;p9"/>
          <p:cNvSpPr txBox="1"/>
          <p:nvPr>
            <p:ph idx="4294967295" type="body"/>
          </p:nvPr>
        </p:nvSpPr>
        <p:spPr>
          <a:xfrm>
            <a:off x="304800" y="1828800"/>
            <a:ext cx="3389313" cy="4038600"/>
          </a:xfrm>
          <a:prstGeom prst="rect">
            <a:avLst/>
          </a:prstGeom>
          <a:noFill/>
          <a:ln>
            <a:noFill/>
          </a:ln>
        </p:spPr>
        <p:txBody>
          <a:bodyPr anchorCtr="0" anchor="t" bIns="45700" lIns="182875" spcFirstLastPara="1" rIns="91425" wrap="square" tIns="91425">
            <a:normAutofit/>
          </a:bodyPr>
          <a:lstStyle/>
          <a:p>
            <a:pPr indent="-265176" lvl="0" marL="265176" rtl="0" algn="l">
              <a:lnSpc>
                <a:spcPct val="90000"/>
              </a:lnSpc>
              <a:spcBef>
                <a:spcPts val="0"/>
              </a:spcBef>
              <a:spcAft>
                <a:spcPts val="0"/>
              </a:spcAft>
              <a:buSzPts val="1440"/>
              <a:buChar char="⚫"/>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Name Box</a:t>
            </a:r>
            <a:r>
              <a:rPr lang="en-US" sz="1800">
                <a:latin typeface="Times New Roman"/>
                <a:ea typeface="Times New Roman"/>
                <a:cs typeface="Times New Roman"/>
                <a:sym typeface="Times New Roman"/>
              </a:rPr>
              <a:t> indicates what cell you are in.  This cell is called the </a:t>
            </a:r>
            <a:r>
              <a:rPr b="1" lang="en-US" sz="1800">
                <a:latin typeface="Times New Roman"/>
                <a:ea typeface="Times New Roman"/>
                <a:cs typeface="Times New Roman"/>
                <a:sym typeface="Times New Roman"/>
              </a:rPr>
              <a:t>“active cell.”</a:t>
            </a:r>
            <a:r>
              <a:rPr lang="en-US" sz="1800">
                <a:latin typeface="Times New Roman"/>
                <a:ea typeface="Times New Roman"/>
                <a:cs typeface="Times New Roman"/>
                <a:sym typeface="Times New Roman"/>
              </a:rPr>
              <a:t> This cell is highlighted by a black box.</a:t>
            </a:r>
            <a:endParaRPr/>
          </a:p>
          <a:p>
            <a:pPr indent="-173735" lvl="0" marL="265176" rtl="0" algn="l">
              <a:lnSpc>
                <a:spcPct val="90000"/>
              </a:lnSpc>
              <a:spcBef>
                <a:spcPts val="0"/>
              </a:spcBef>
              <a:spcAft>
                <a:spcPts val="0"/>
              </a:spcAft>
              <a:buSzPts val="1440"/>
              <a:buNone/>
            </a:pPr>
            <a:r>
              <a:t/>
            </a:r>
            <a:endParaRPr sz="1800">
              <a:latin typeface="Times New Roman"/>
              <a:ea typeface="Times New Roman"/>
              <a:cs typeface="Times New Roman"/>
              <a:sym typeface="Times New Roman"/>
            </a:endParaRPr>
          </a:p>
          <a:p>
            <a:pPr indent="-265176" lvl="0" marL="265176" rtl="0" algn="l">
              <a:lnSpc>
                <a:spcPct val="90000"/>
              </a:lnSpc>
              <a:spcBef>
                <a:spcPts val="0"/>
              </a:spcBef>
              <a:spcAft>
                <a:spcPts val="0"/>
              </a:spcAft>
              <a:buSzPts val="1440"/>
              <a:buChar char="⚫"/>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a:t>
            </a:r>
            <a:r>
              <a:rPr b="1" i="1" lang="en-US" sz="1800">
                <a:latin typeface="Times New Roman"/>
                <a:ea typeface="Times New Roman"/>
                <a:cs typeface="Times New Roman"/>
                <a:sym typeface="Times New Roman"/>
              </a:rPr>
              <a:t>fx</a:t>
            </a:r>
            <a:r>
              <a:rPr b="1"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 is used to edit your formula on your selected cell.</a:t>
            </a:r>
            <a:endParaRPr/>
          </a:p>
          <a:p>
            <a:pPr indent="-173735" lvl="0" marL="265176" rtl="0" algn="l">
              <a:lnSpc>
                <a:spcPct val="90000"/>
              </a:lnSpc>
              <a:spcBef>
                <a:spcPts val="0"/>
              </a:spcBef>
              <a:spcAft>
                <a:spcPts val="0"/>
              </a:spcAft>
              <a:buSzPts val="1440"/>
              <a:buNone/>
            </a:pPr>
            <a:r>
              <a:t/>
            </a:r>
            <a:endParaRPr sz="1800">
              <a:latin typeface="Times New Roman"/>
              <a:ea typeface="Times New Roman"/>
              <a:cs typeface="Times New Roman"/>
              <a:sym typeface="Times New Roman"/>
            </a:endParaRPr>
          </a:p>
          <a:p>
            <a:pPr indent="-265176" lvl="0" marL="265176" rtl="0" algn="l">
              <a:lnSpc>
                <a:spcPct val="90000"/>
              </a:lnSpc>
              <a:spcBef>
                <a:spcPts val="0"/>
              </a:spcBef>
              <a:spcAft>
                <a:spcPts val="0"/>
              </a:spcAft>
              <a:buSzPts val="1440"/>
              <a:buChar char="⚫"/>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Formula Bar</a:t>
            </a:r>
            <a:r>
              <a:rPr lang="en-US" sz="1800">
                <a:latin typeface="Times New Roman"/>
                <a:ea typeface="Times New Roman"/>
                <a:cs typeface="Times New Roman"/>
                <a:sym typeface="Times New Roman"/>
              </a:rPr>
              <a:t> indicates the contents of the cell selected. If you have created a formula, then the formula will appear in this space.</a:t>
            </a:r>
            <a:endParaRPr/>
          </a:p>
          <a:p>
            <a:pPr indent="-173735" lvl="0" marL="265176" rtl="0" algn="l">
              <a:lnSpc>
                <a:spcPct val="90000"/>
              </a:lnSpc>
              <a:spcBef>
                <a:spcPts val="0"/>
              </a:spcBef>
              <a:spcAft>
                <a:spcPts val="0"/>
              </a:spcAft>
              <a:buSzPts val="1440"/>
              <a:buNone/>
            </a:pPr>
            <a:r>
              <a:t/>
            </a:r>
            <a:endParaRPr sz="1800">
              <a:latin typeface="Times New Roman"/>
              <a:ea typeface="Times New Roman"/>
              <a:cs typeface="Times New Roman"/>
              <a:sym typeface="Times New Roman"/>
            </a:endParaRPr>
          </a:p>
          <a:p>
            <a:pPr indent="-265176" lvl="0" marL="265176" rtl="0" algn="l">
              <a:lnSpc>
                <a:spcPct val="90000"/>
              </a:lnSpc>
              <a:spcBef>
                <a:spcPts val="0"/>
              </a:spcBef>
              <a:spcAft>
                <a:spcPts val="0"/>
              </a:spcAft>
              <a:buSzPts val="1440"/>
              <a:buFont typeface="Verdana"/>
              <a:buNone/>
            </a:pPr>
            <a:r>
              <a:t/>
            </a:r>
            <a:endParaRPr sz="1800">
              <a:latin typeface="Times New Roman"/>
              <a:ea typeface="Times New Roman"/>
              <a:cs typeface="Times New Roman"/>
              <a:sym typeface="Times New Roman"/>
            </a:endParaRPr>
          </a:p>
          <a:p>
            <a:pPr indent="-265176" lvl="0" marL="265176" rtl="0" algn="l">
              <a:lnSpc>
                <a:spcPct val="90000"/>
              </a:lnSpc>
              <a:spcBef>
                <a:spcPts val="0"/>
              </a:spcBef>
              <a:spcAft>
                <a:spcPts val="0"/>
              </a:spcAft>
              <a:buSzPts val="1440"/>
              <a:buFont typeface="Verdana"/>
              <a:buNone/>
            </a:pPr>
            <a:r>
              <a:t/>
            </a:r>
            <a:endParaRPr sz="1800">
              <a:latin typeface="Times New Roman"/>
              <a:ea typeface="Times New Roman"/>
              <a:cs typeface="Times New Roman"/>
              <a:sym typeface="Times New Roman"/>
            </a:endParaRPr>
          </a:p>
          <a:p>
            <a:pPr indent="-173735" lvl="0" marL="265176" rtl="0" algn="l">
              <a:lnSpc>
                <a:spcPct val="90000"/>
              </a:lnSpc>
              <a:spcBef>
                <a:spcPts val="250"/>
              </a:spcBef>
              <a:spcAft>
                <a:spcPts val="0"/>
              </a:spcAft>
              <a:buSzPts val="1440"/>
              <a:buNone/>
            </a:pPr>
            <a:r>
              <a:t/>
            </a:r>
            <a:endParaRPr sz="1800">
              <a:latin typeface="Times New Roman"/>
              <a:ea typeface="Times New Roman"/>
              <a:cs typeface="Times New Roman"/>
              <a:sym typeface="Times New Roman"/>
            </a:endParaRPr>
          </a:p>
        </p:txBody>
      </p:sp>
      <p:cxnSp>
        <p:nvCxnSpPr>
          <p:cNvPr id="154" name="Google Shape;154;p9"/>
          <p:cNvCxnSpPr/>
          <p:nvPr/>
        </p:nvCxnSpPr>
        <p:spPr>
          <a:xfrm>
            <a:off x="3352800" y="2438400"/>
            <a:ext cx="952500" cy="53182"/>
          </a:xfrm>
          <a:prstGeom prst="straightConnector1">
            <a:avLst/>
          </a:prstGeom>
          <a:noFill/>
          <a:ln cap="flat" cmpd="sng" w="57150">
            <a:solidFill>
              <a:srgbClr val="FF0000"/>
            </a:solidFill>
            <a:prstDash val="solid"/>
            <a:round/>
            <a:headEnd len="med" w="med" type="none"/>
            <a:tailEnd len="med" w="med" type="triangle"/>
          </a:ln>
        </p:spPr>
      </p:cxnSp>
      <p:cxnSp>
        <p:nvCxnSpPr>
          <p:cNvPr id="155" name="Google Shape;155;p9"/>
          <p:cNvCxnSpPr/>
          <p:nvPr/>
        </p:nvCxnSpPr>
        <p:spPr>
          <a:xfrm flipH="1" rot="10800000">
            <a:off x="3733800" y="2491582"/>
            <a:ext cx="2133600" cy="1242218"/>
          </a:xfrm>
          <a:prstGeom prst="straightConnector1">
            <a:avLst/>
          </a:prstGeom>
          <a:noFill/>
          <a:ln cap="flat" cmpd="sng" w="57150">
            <a:solidFill>
              <a:srgbClr val="FF0000"/>
            </a:solidFill>
            <a:prstDash val="solid"/>
            <a:round/>
            <a:headEnd len="med" w="med" type="none"/>
            <a:tailEnd len="med" w="med" type="triangle"/>
          </a:ln>
        </p:spPr>
      </p:cxnSp>
      <p:cxnSp>
        <p:nvCxnSpPr>
          <p:cNvPr id="156" name="Google Shape;156;p9"/>
          <p:cNvCxnSpPr/>
          <p:nvPr/>
        </p:nvCxnSpPr>
        <p:spPr>
          <a:xfrm flipH="1" rot="10800000">
            <a:off x="3810000" y="2491582"/>
            <a:ext cx="2514600" cy="2232818"/>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idx="4294967295" type="title"/>
          </p:nvPr>
        </p:nvSpPr>
        <p:spPr>
          <a:xfrm>
            <a:off x="3810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Excel Worksheets</a:t>
            </a:r>
            <a:endParaRPr/>
          </a:p>
        </p:txBody>
      </p:sp>
      <p:sp>
        <p:nvSpPr>
          <p:cNvPr id="163" name="Google Shape;163;p10"/>
          <p:cNvSpPr txBox="1"/>
          <p:nvPr>
            <p:ph idx="4294967295" type="body"/>
          </p:nvPr>
        </p:nvSpPr>
        <p:spPr>
          <a:xfrm>
            <a:off x="1066800" y="2057400"/>
            <a:ext cx="8077200" cy="4267200"/>
          </a:xfrm>
          <a:prstGeom prst="rect">
            <a:avLst/>
          </a:prstGeom>
          <a:noFill/>
          <a:ln>
            <a:noFill/>
          </a:ln>
        </p:spPr>
        <p:txBody>
          <a:bodyPr anchorCtr="0" anchor="t" bIns="45700" lIns="182875" spcFirstLastPara="1" rIns="91425" wrap="square" tIns="91425">
            <a:normAutofit/>
          </a:bodyPr>
          <a:lstStyle/>
          <a:p>
            <a:pPr indent="-265176" lvl="0" marL="265176" rtl="0" algn="l">
              <a:spcBef>
                <a:spcPts val="0"/>
              </a:spcBef>
              <a:spcAft>
                <a:spcPts val="0"/>
              </a:spcAft>
              <a:buClr>
                <a:schemeClr val="lt2"/>
              </a:buClr>
              <a:buSzPts val="1440"/>
              <a:buFont typeface="Times New Roman"/>
              <a:buNone/>
            </a:pPr>
            <a:r>
              <a:rPr lang="en-US" sz="1800">
                <a:latin typeface="Times New Roman"/>
                <a:ea typeface="Times New Roman"/>
                <a:cs typeface="Times New Roman"/>
                <a:sym typeface="Times New Roman"/>
              </a:rPr>
              <a:t>	With Excel, you will be working with different worksheets within a workbook.  Often times it is necessary to name the different worksheets so that it is easier to find them.  To do so you must:</a:t>
            </a:r>
            <a:endParaRPr/>
          </a:p>
          <a:p>
            <a:pPr indent="-265176" lvl="0" marL="265176" rtl="0" algn="l">
              <a:spcBef>
                <a:spcPts val="250"/>
              </a:spcBef>
              <a:spcAft>
                <a:spcPts val="0"/>
              </a:spcAft>
              <a:buClr>
                <a:schemeClr val="lt2"/>
              </a:buClr>
              <a:buSzPts val="1440"/>
              <a:buFont typeface="Verdana"/>
              <a:buNone/>
            </a:pPr>
            <a:r>
              <a:t/>
            </a:r>
            <a:endParaRPr sz="1800">
              <a:latin typeface="Times New Roman"/>
              <a:ea typeface="Times New Roman"/>
              <a:cs typeface="Times New Roman"/>
              <a:sym typeface="Times New Roman"/>
            </a:endParaRPr>
          </a:p>
          <a:p>
            <a:pPr indent="-265176" lvl="0" marL="265176" rtl="0" algn="l">
              <a:spcBef>
                <a:spcPts val="250"/>
              </a:spcBef>
              <a:spcAft>
                <a:spcPts val="0"/>
              </a:spcAft>
              <a:buClr>
                <a:schemeClr val="lt2"/>
              </a:buClr>
              <a:buSzPts val="1440"/>
              <a:buFont typeface="Times New Roman"/>
              <a:buNone/>
            </a:pPr>
            <a:r>
              <a:rPr lang="en-US" sz="1800">
                <a:latin typeface="Times New Roman"/>
                <a:ea typeface="Times New Roman"/>
                <a:cs typeface="Times New Roman"/>
                <a:sym typeface="Times New Roman"/>
              </a:rPr>
              <a:t>	1) Double click to highlight an existing worksheet</a:t>
            </a:r>
            <a:endParaRPr/>
          </a:p>
          <a:p>
            <a:pPr indent="-265176" lvl="0" marL="265176" rtl="0" algn="l">
              <a:spcBef>
                <a:spcPts val="250"/>
              </a:spcBef>
              <a:spcAft>
                <a:spcPts val="0"/>
              </a:spcAft>
              <a:buClr>
                <a:schemeClr val="lt2"/>
              </a:buClr>
              <a:buSzPts val="1440"/>
              <a:buFont typeface="Verdana"/>
              <a:buNone/>
            </a:pPr>
            <a:r>
              <a:t/>
            </a:r>
            <a:endParaRPr sz="1800">
              <a:latin typeface="Times New Roman"/>
              <a:ea typeface="Times New Roman"/>
              <a:cs typeface="Times New Roman"/>
              <a:sym typeface="Times New Roman"/>
            </a:endParaRPr>
          </a:p>
          <a:p>
            <a:pPr indent="-265176" lvl="0" marL="265176" rtl="0" algn="l">
              <a:spcBef>
                <a:spcPts val="250"/>
              </a:spcBef>
              <a:spcAft>
                <a:spcPts val="0"/>
              </a:spcAft>
              <a:buClr>
                <a:schemeClr val="lt2"/>
              </a:buClr>
              <a:buSzPts val="1440"/>
              <a:buFont typeface="Verdana"/>
              <a:buNone/>
            </a:pPr>
            <a:r>
              <a:t/>
            </a:r>
            <a:endParaRPr sz="1800">
              <a:latin typeface="Times New Roman"/>
              <a:ea typeface="Times New Roman"/>
              <a:cs typeface="Times New Roman"/>
              <a:sym typeface="Times New Roman"/>
            </a:endParaRPr>
          </a:p>
          <a:p>
            <a:pPr indent="-265176" lvl="0" marL="265176" rtl="0" algn="l">
              <a:spcBef>
                <a:spcPts val="250"/>
              </a:spcBef>
              <a:spcAft>
                <a:spcPts val="0"/>
              </a:spcAft>
              <a:buClr>
                <a:schemeClr val="lt2"/>
              </a:buClr>
              <a:buSzPts val="1440"/>
              <a:buFont typeface="Times New Roman"/>
              <a:buNone/>
            </a:pPr>
            <a:r>
              <a:rPr lang="en-US" sz="1800">
                <a:latin typeface="Times New Roman"/>
                <a:ea typeface="Times New Roman"/>
                <a:cs typeface="Times New Roman"/>
                <a:sym typeface="Times New Roman"/>
              </a:rPr>
              <a:t>	2) Type in what you would like to rename the worksheet</a:t>
            </a:r>
            <a:endParaRPr/>
          </a:p>
        </p:txBody>
      </p:sp>
      <p:pic>
        <p:nvPicPr>
          <p:cNvPr id="164" name="Google Shape;164;p10"/>
          <p:cNvPicPr preferRelativeResize="0"/>
          <p:nvPr/>
        </p:nvPicPr>
        <p:blipFill rotWithShape="1">
          <a:blip r:embed="rId3">
            <a:alphaModFix/>
          </a:blip>
          <a:srcRect b="0" l="0" r="0" t="0"/>
          <a:stretch/>
        </p:blipFill>
        <p:spPr>
          <a:xfrm>
            <a:off x="2286000" y="3733800"/>
            <a:ext cx="2133600" cy="596900"/>
          </a:xfrm>
          <a:prstGeom prst="rect">
            <a:avLst/>
          </a:prstGeom>
          <a:noFill/>
          <a:ln>
            <a:noFill/>
          </a:ln>
        </p:spPr>
      </p:pic>
      <p:pic>
        <p:nvPicPr>
          <p:cNvPr id="165" name="Google Shape;165;p10"/>
          <p:cNvPicPr preferRelativeResize="0"/>
          <p:nvPr/>
        </p:nvPicPr>
        <p:blipFill rotWithShape="1">
          <a:blip r:embed="rId4">
            <a:alphaModFix/>
          </a:blip>
          <a:srcRect b="0" l="0" r="0" t="0"/>
          <a:stretch/>
        </p:blipFill>
        <p:spPr>
          <a:xfrm>
            <a:off x="1828800" y="4724400"/>
            <a:ext cx="4038600" cy="48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1"/>
          <p:cNvPicPr preferRelativeResize="0"/>
          <p:nvPr/>
        </p:nvPicPr>
        <p:blipFill rotWithShape="1">
          <a:blip r:embed="rId3">
            <a:alphaModFix/>
          </a:blip>
          <a:srcRect b="28009" l="29783" r="45123" t="20790"/>
          <a:stretch/>
        </p:blipFill>
        <p:spPr>
          <a:xfrm>
            <a:off x="5334000" y="5562600"/>
            <a:ext cx="2628209" cy="1066800"/>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pic>
        <p:nvPicPr>
          <p:cNvPr id="172" name="Google Shape;172;p11"/>
          <p:cNvPicPr preferRelativeResize="0"/>
          <p:nvPr/>
        </p:nvPicPr>
        <p:blipFill rotWithShape="1">
          <a:blip r:embed="rId4">
            <a:alphaModFix/>
          </a:blip>
          <a:srcRect b="3634" l="10163" r="55960" t="9753"/>
          <a:stretch/>
        </p:blipFill>
        <p:spPr>
          <a:xfrm>
            <a:off x="6172200" y="1143000"/>
            <a:ext cx="2514600" cy="4214698"/>
          </a:xfrm>
          <a:prstGeom prst="rect">
            <a:avLst/>
          </a:prstGeom>
          <a:noFill/>
          <a:ln cap="flat" cmpd="sng" w="9525">
            <a:solidFill>
              <a:srgbClr val="808080"/>
            </a:solidFill>
            <a:prstDash val="solid"/>
            <a:round/>
            <a:headEnd len="sm" w="sm" type="none"/>
            <a:tailEnd len="sm" w="sm" type="none"/>
          </a:ln>
          <a:effectLst>
            <a:outerShdw blurRad="50800" rotWithShape="0" algn="tl" dir="2700000" dist="38100">
              <a:srgbClr val="000000">
                <a:alpha val="40000"/>
              </a:srgbClr>
            </a:outerShdw>
          </a:effectLst>
        </p:spPr>
      </p:pic>
      <p:sp>
        <p:nvSpPr>
          <p:cNvPr id="173" name="Google Shape;173;p11"/>
          <p:cNvSpPr txBox="1"/>
          <p:nvPr>
            <p:ph idx="4294967295" type="title"/>
          </p:nvPr>
        </p:nvSpPr>
        <p:spPr>
          <a:xfrm>
            <a:off x="381000" y="487363"/>
            <a:ext cx="8229600" cy="65563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8C3C"/>
              </a:buClr>
              <a:buSzPts val="3600"/>
              <a:buFont typeface="Times New Roman"/>
              <a:buNone/>
            </a:pPr>
            <a:r>
              <a:rPr b="1" lang="en-US" sz="3600">
                <a:latin typeface="Times New Roman"/>
                <a:ea typeface="Times New Roman"/>
                <a:cs typeface="Times New Roman"/>
                <a:sym typeface="Times New Roman"/>
              </a:rPr>
              <a:t>Formatting Workbooks</a:t>
            </a:r>
            <a:endParaRPr/>
          </a:p>
        </p:txBody>
      </p:sp>
      <p:sp>
        <p:nvSpPr>
          <p:cNvPr id="174" name="Google Shape;174;p11"/>
          <p:cNvSpPr txBox="1"/>
          <p:nvPr>
            <p:ph idx="4294967295" type="body"/>
          </p:nvPr>
        </p:nvSpPr>
        <p:spPr>
          <a:xfrm>
            <a:off x="381000" y="1828800"/>
            <a:ext cx="4648200" cy="4724400"/>
          </a:xfrm>
          <a:prstGeom prst="rect">
            <a:avLst/>
          </a:prstGeom>
          <a:noFill/>
          <a:ln>
            <a:noFill/>
          </a:ln>
        </p:spPr>
        <p:txBody>
          <a:bodyPr anchorCtr="0" anchor="t" bIns="45700" lIns="182875" spcFirstLastPara="1" rIns="91425" wrap="square" tIns="91425">
            <a:normAutofit fontScale="92500" lnSpcReduction="10000"/>
          </a:bodyPr>
          <a:lstStyle/>
          <a:p>
            <a:pPr indent="-265176" lvl="0" marL="265176" rtl="0" algn="l">
              <a:lnSpc>
                <a:spcPct val="90000"/>
              </a:lnSpc>
              <a:spcBef>
                <a:spcPts val="0"/>
              </a:spcBef>
              <a:spcAft>
                <a:spcPts val="0"/>
              </a:spcAft>
              <a:buSzPct val="80000"/>
              <a:buFont typeface="Times New Roman"/>
              <a:buNone/>
            </a:pPr>
            <a:r>
              <a:rPr lang="en-US">
                <a:latin typeface="Times New Roman"/>
                <a:ea typeface="Times New Roman"/>
                <a:cs typeface="Times New Roman"/>
                <a:sym typeface="Times New Roman"/>
              </a:rPr>
              <a:t>	To add borders to cells, you can select from various border options.</a:t>
            </a:r>
            <a:endParaRPr/>
          </a:p>
          <a:p>
            <a:pPr indent="-265176" lvl="0" marL="265176" rtl="0" algn="l">
              <a:lnSpc>
                <a:spcPct val="90000"/>
              </a:lnSpc>
              <a:spcBef>
                <a:spcPts val="250"/>
              </a:spcBef>
              <a:spcAft>
                <a:spcPts val="0"/>
              </a:spcAft>
              <a:buSzPct val="80000"/>
              <a:buFont typeface="Verdana"/>
              <a:buNone/>
            </a:pPr>
            <a:r>
              <a:t/>
            </a:r>
            <a:endParaRPr>
              <a:latin typeface="Times New Roman"/>
              <a:ea typeface="Times New Roman"/>
              <a:cs typeface="Times New Roman"/>
              <a:sym typeface="Times New Roman"/>
            </a:endParaRPr>
          </a:p>
          <a:p>
            <a:pPr indent="-265176" lvl="0" marL="265176" rtl="0" algn="l">
              <a:lnSpc>
                <a:spcPct val="90000"/>
              </a:lnSpc>
              <a:spcBef>
                <a:spcPts val="250"/>
              </a:spcBef>
              <a:spcAft>
                <a:spcPts val="0"/>
              </a:spcAft>
              <a:buSzPct val="80000"/>
              <a:buFont typeface="Times New Roman"/>
              <a:buNone/>
            </a:pPr>
            <a:r>
              <a:rPr lang="en-US">
                <a:latin typeface="Times New Roman"/>
                <a:ea typeface="Times New Roman"/>
                <a:cs typeface="Times New Roman"/>
                <a:sym typeface="Times New Roman"/>
              </a:rPr>
              <a:t>	To add colors to text or cells, you can select the text color option or the cell fill option, then select the desired color.</a:t>
            </a:r>
            <a:endParaRPr/>
          </a:p>
          <a:p>
            <a:pPr indent="-265176" lvl="0" marL="265176" rtl="0" algn="l">
              <a:lnSpc>
                <a:spcPct val="90000"/>
              </a:lnSpc>
              <a:spcBef>
                <a:spcPts val="250"/>
              </a:spcBef>
              <a:spcAft>
                <a:spcPts val="0"/>
              </a:spcAft>
              <a:buSzPct val="80000"/>
              <a:buFont typeface="Verdana"/>
              <a:buNone/>
            </a:pPr>
            <a:r>
              <a:t/>
            </a:r>
            <a:endParaRPr>
              <a:latin typeface="Times New Roman"/>
              <a:ea typeface="Times New Roman"/>
              <a:cs typeface="Times New Roman"/>
              <a:sym typeface="Times New Roman"/>
            </a:endParaRPr>
          </a:p>
          <a:p>
            <a:pPr indent="-265176" lvl="0" marL="265176" rtl="0" algn="l">
              <a:lnSpc>
                <a:spcPct val="90000"/>
              </a:lnSpc>
              <a:spcBef>
                <a:spcPts val="250"/>
              </a:spcBef>
              <a:spcAft>
                <a:spcPts val="0"/>
              </a:spcAft>
              <a:buSzPct val="80000"/>
              <a:buFont typeface="Times New Roman"/>
              <a:buNone/>
            </a:pPr>
            <a:r>
              <a:rPr lang="en-US">
                <a:latin typeface="Times New Roman"/>
                <a:ea typeface="Times New Roman"/>
                <a:cs typeface="Times New Roman"/>
                <a:sym typeface="Times New Roman"/>
              </a:rPr>
              <a:t>	To change the alignment of the cells, highlight the desired cells and select any of the three alignment options. </a:t>
            </a:r>
            <a:endParaRPr/>
          </a:p>
          <a:p>
            <a:pPr indent="-265176" lvl="0" marL="265176" rtl="0" algn="l">
              <a:lnSpc>
                <a:spcPct val="90000"/>
              </a:lnSpc>
              <a:spcBef>
                <a:spcPts val="250"/>
              </a:spcBef>
              <a:spcAft>
                <a:spcPts val="0"/>
              </a:spcAft>
              <a:buSzPct val="80000"/>
              <a:buFont typeface="Verdana"/>
              <a:buNone/>
            </a:pPr>
            <a:r>
              <a:t/>
            </a:r>
            <a:endParaRPr>
              <a:latin typeface="Times New Roman"/>
              <a:ea typeface="Times New Roman"/>
              <a:cs typeface="Times New Roman"/>
              <a:sym typeface="Times New Roman"/>
            </a:endParaRPr>
          </a:p>
          <a:p>
            <a:pPr indent="-265176" lvl="0" marL="265176" rtl="0" algn="l">
              <a:lnSpc>
                <a:spcPct val="90000"/>
              </a:lnSpc>
              <a:spcBef>
                <a:spcPts val="250"/>
              </a:spcBef>
              <a:spcAft>
                <a:spcPts val="0"/>
              </a:spcAft>
              <a:buSzPct val="80000"/>
              <a:buFont typeface="Verdana"/>
              <a:buNone/>
            </a:pPr>
            <a:r>
              <a:t/>
            </a:r>
            <a:endParaRPr>
              <a:latin typeface="Times New Roman"/>
              <a:ea typeface="Times New Roman"/>
              <a:cs typeface="Times New Roman"/>
              <a:sym typeface="Times New Roman"/>
            </a:endParaRPr>
          </a:p>
          <a:p>
            <a:pPr indent="-265176" lvl="0" marL="265176" rtl="0" algn="l">
              <a:lnSpc>
                <a:spcPct val="90000"/>
              </a:lnSpc>
              <a:spcBef>
                <a:spcPts val="250"/>
              </a:spcBef>
              <a:spcAft>
                <a:spcPts val="0"/>
              </a:spcAft>
              <a:buSzPct val="80000"/>
              <a:buFont typeface="Verdana"/>
              <a:buNone/>
            </a:pPr>
            <a:r>
              <a:t/>
            </a:r>
            <a:endParaRPr>
              <a:latin typeface="Times New Roman"/>
              <a:ea typeface="Times New Roman"/>
              <a:cs typeface="Times New Roman"/>
              <a:sym typeface="Times New Roman"/>
            </a:endParaRPr>
          </a:p>
          <a:p>
            <a:pPr indent="-265176" lvl="0" marL="265176" rtl="0" algn="l">
              <a:lnSpc>
                <a:spcPct val="90000"/>
              </a:lnSpc>
              <a:spcBef>
                <a:spcPts val="250"/>
              </a:spcBef>
              <a:spcAft>
                <a:spcPts val="0"/>
              </a:spcAft>
              <a:buSzPct val="80000"/>
              <a:buFont typeface="Verdana"/>
              <a:buNone/>
            </a:pPr>
            <a:r>
              <a:t/>
            </a:r>
            <a:endParaRPr>
              <a:latin typeface="Times New Roman"/>
              <a:ea typeface="Times New Roman"/>
              <a:cs typeface="Times New Roman"/>
              <a:sym typeface="Times New Roman"/>
            </a:endParaRPr>
          </a:p>
        </p:txBody>
      </p:sp>
      <p:cxnSp>
        <p:nvCxnSpPr>
          <p:cNvPr id="175" name="Google Shape;175;p11"/>
          <p:cNvCxnSpPr/>
          <p:nvPr/>
        </p:nvCxnSpPr>
        <p:spPr>
          <a:xfrm flipH="1" rot="10800000">
            <a:off x="4876800" y="1600200"/>
            <a:ext cx="2362200" cy="2133600"/>
          </a:xfrm>
          <a:prstGeom prst="straightConnector1">
            <a:avLst/>
          </a:prstGeom>
          <a:noFill/>
          <a:ln cap="flat" cmpd="sng" w="57150">
            <a:solidFill>
              <a:srgbClr val="FF0000"/>
            </a:solidFill>
            <a:prstDash val="solid"/>
            <a:round/>
            <a:headEnd len="med" w="med" type="none"/>
            <a:tailEnd len="med" w="med" type="triangle"/>
          </a:ln>
        </p:spPr>
      </p:cxnSp>
      <p:cxnSp>
        <p:nvCxnSpPr>
          <p:cNvPr id="176" name="Google Shape;176;p11"/>
          <p:cNvCxnSpPr/>
          <p:nvPr/>
        </p:nvCxnSpPr>
        <p:spPr>
          <a:xfrm flipH="1" rot="10800000">
            <a:off x="4724400" y="1524000"/>
            <a:ext cx="2133600" cy="533400"/>
          </a:xfrm>
          <a:prstGeom prst="straightConnector1">
            <a:avLst/>
          </a:prstGeom>
          <a:noFill/>
          <a:ln cap="flat" cmpd="sng" w="57150">
            <a:solidFill>
              <a:srgbClr val="FF0000"/>
            </a:solidFill>
            <a:prstDash val="solid"/>
            <a:round/>
            <a:headEnd len="med" w="med" type="none"/>
            <a:tailEnd len="med" w="med" type="triangle"/>
          </a:ln>
        </p:spPr>
      </p:cxnSp>
      <p:cxnSp>
        <p:nvCxnSpPr>
          <p:cNvPr id="177" name="Google Shape;177;p11"/>
          <p:cNvCxnSpPr/>
          <p:nvPr/>
        </p:nvCxnSpPr>
        <p:spPr>
          <a:xfrm>
            <a:off x="4648200" y="5638800"/>
            <a:ext cx="1524000" cy="381000"/>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2010-08-24T23:30:44Z</dcterms:created>
  <dc:creator>Sherif Elfass</dc:creator>
</cp:coreProperties>
</file>