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7315200" cy="9601200"/>
  <p:embeddedFontLst>
    <p:embeddedFont>
      <p:font typeface="Tahoma"/>
      <p:regular r:id="rId37"/>
      <p:bold r:id="rId38"/>
    </p:embeddedFont>
    <p:embeddedFont>
      <p:font typeface="Book Antiqu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5Hl7M4xJ/mGEdLaWQnCH1H/QN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bold.fntdata"/><Relationship Id="rId20" Type="http://schemas.openxmlformats.org/officeDocument/2006/relationships/slide" Target="slides/slide15.xml"/><Relationship Id="rId42" Type="http://schemas.openxmlformats.org/officeDocument/2006/relationships/font" Target="fonts/BookAntiqua-boldItalic.fntdata"/><Relationship Id="rId41" Type="http://schemas.openxmlformats.org/officeDocument/2006/relationships/font" Target="fonts/BookAntiqu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[0, 0.33, 4.13, 6.29, 6.85,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11.19, 13.19, 13.96, 16.33, ...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18.77];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u="none" strike="noStrike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3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4"/>
          <p:cNvSpPr txBox="1"/>
          <p:nvPr>
            <p:ph type="title"/>
          </p:nvPr>
        </p:nvSpPr>
        <p:spPr>
          <a:xfrm>
            <a:off x="1981200" y="274638"/>
            <a:ext cx="6705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" type="body"/>
          </p:nvPr>
        </p:nvSpPr>
        <p:spPr>
          <a:xfrm>
            <a:off x="1981200" y="1752600"/>
            <a:ext cx="327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2" type="body"/>
          </p:nvPr>
        </p:nvSpPr>
        <p:spPr>
          <a:xfrm>
            <a:off x="5410200" y="1752600"/>
            <a:ext cx="327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4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3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8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8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0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0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40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1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1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41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7" name="Google Shape;87;p41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4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2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New PowerPoint Design.jpg" id="18" name="Google Shape;18;p32"/>
          <p:cNvPicPr preferRelativeResize="0"/>
          <p:nvPr/>
        </p:nvPicPr>
        <p:blipFill rotWithShape="1">
          <a:blip r:embed="rId1">
            <a:alphaModFix/>
          </a:blip>
          <a:srcRect b="81944" l="0" r="0" t="0"/>
          <a:stretch/>
        </p:blipFill>
        <p:spPr>
          <a:xfrm>
            <a:off x="0" y="0"/>
            <a:ext cx="3810000" cy="51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owerPoint Design.jpg" id="19" name="Google Shape;19;p32"/>
          <p:cNvPicPr preferRelativeResize="0"/>
          <p:nvPr/>
        </p:nvPicPr>
        <p:blipFill rotWithShape="1">
          <a:blip r:embed="rId1">
            <a:alphaModFix/>
          </a:blip>
          <a:srcRect b="81944" l="42667" r="26407" t="0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/>
          <p:nvPr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52C60"/>
                </a:solidFill>
                <a:latin typeface="Book Antiqua"/>
                <a:ea typeface="Book Antiqua"/>
                <a:cs typeface="Book Antiqua"/>
                <a:sym typeface="Book Antiqua"/>
              </a:rPr>
              <a:t>ENGR100</a:t>
            </a:r>
            <a:endParaRPr/>
          </a:p>
        </p:txBody>
      </p:sp>
      <p:pic>
        <p:nvPicPr>
          <p:cNvPr descr="New PowerPoint Design.jpg" id="21" name="Google Shape;21;p32"/>
          <p:cNvPicPr preferRelativeResize="0"/>
          <p:nvPr/>
        </p:nvPicPr>
        <p:blipFill rotWithShape="1">
          <a:blip r:embed="rId1">
            <a:alphaModFix/>
          </a:blip>
          <a:srcRect b="81944" l="73592" r="3074" t="0"/>
          <a:stretch/>
        </p:blipFill>
        <p:spPr>
          <a:xfrm>
            <a:off x="1752600" y="0"/>
            <a:ext cx="889000" cy="5159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idx="4294967295" type="ctrTitle"/>
          </p:nvPr>
        </p:nvSpPr>
        <p:spPr>
          <a:xfrm>
            <a:off x="0" y="16002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 203</a:t>
            </a: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 to MATLAB</a:t>
            </a: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0"/>
            <a:ext cx="68770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400"/>
            <a:ext cx="5657850" cy="56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Histograms</a:t>
            </a:r>
            <a:endParaRPr/>
          </a:p>
        </p:txBody>
      </p:sp>
      <p:sp>
        <p:nvSpPr>
          <p:cNvPr id="189" name="Google Shape;189;p12"/>
          <p:cNvSpPr txBox="1"/>
          <p:nvPr>
            <p:ph idx="4294967295" type="body"/>
          </p:nvPr>
        </p:nvSpPr>
        <p:spPr>
          <a:xfrm>
            <a:off x="1600200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histogram is a plot showing the distribution of a set of values </a:t>
            </a:r>
            <a:endParaRPr/>
          </a:p>
        </p:txBody>
      </p:sp>
      <p:sp>
        <p:nvSpPr>
          <p:cNvPr id="190" name="Google Shape;190;p12"/>
          <p:cNvSpPr/>
          <p:nvPr/>
        </p:nvSpPr>
        <p:spPr>
          <a:xfrm>
            <a:off x="1600200" y="2971800"/>
            <a:ext cx="6248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histogram(X,M) - plots a histogram of X, using M bins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is a vector and M is a scalar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650" y="1600200"/>
            <a:ext cx="3486150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/>
          <p:nvPr/>
        </p:nvSpPr>
        <p:spPr>
          <a:xfrm>
            <a:off x="1143000" y="914400"/>
            <a:ext cx="70205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[100,95,74,87,22,78,34,35,93,88,86,42,55,48];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histogram(x, 10)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X-Y Graphs with Two Y Axes</a:t>
            </a:r>
            <a:endParaRPr/>
          </a:p>
        </p:txBody>
      </p:sp>
      <p:sp>
        <p:nvSpPr>
          <p:cNvPr id="204" name="Google Shape;204;p14"/>
          <p:cNvSpPr txBox="1"/>
          <p:nvPr>
            <p:ph idx="4294967295" type="body"/>
          </p:nvPr>
        </p:nvSpPr>
        <p:spPr>
          <a:xfrm>
            <a:off x="1600200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Sometimes it is useful to overlay two </a:t>
            </a:r>
            <a:r>
              <a:rPr i="1" lang="en-US"/>
              <a:t>x-y</a:t>
            </a:r>
            <a:r>
              <a:rPr lang="en-US"/>
              <a:t> plots onto the same figure.  However, if the order of magnitude of the</a:t>
            </a:r>
            <a:r>
              <a:rPr i="1" lang="en-US"/>
              <a:t> y</a:t>
            </a:r>
            <a:r>
              <a:rPr lang="en-US"/>
              <a:t> values are quite different, it may be difficult to see how the data behave.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060814"/>
            <a:ext cx="4229100" cy="394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For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Scaling Depends on the largest value plotted</a:t>
            </a:r>
            <a:endParaRPr/>
          </a:p>
        </p:txBody>
      </p:sp>
      <p:sp>
        <p:nvSpPr>
          <p:cNvPr id="218" name="Google Shape;218;p16"/>
          <p:cNvSpPr txBox="1"/>
          <p:nvPr>
            <p:ph idx="4294967295" type="body"/>
          </p:nvPr>
        </p:nvSpPr>
        <p:spPr>
          <a:xfrm>
            <a:off x="4114800" y="1676400"/>
            <a:ext cx="502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Its difficult to see how the blue line behaves, because the scale isn’t appropriate</a:t>
            </a:r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743200"/>
            <a:ext cx="4471988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8600"/>
            <a:ext cx="31432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700" y="3352800"/>
            <a:ext cx="3500438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/>
          <p:nvPr/>
        </p:nvSpPr>
        <p:spPr>
          <a:xfrm>
            <a:off x="2857500" y="2133600"/>
            <a:ext cx="1943100" cy="3810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6057900" y="533402"/>
            <a:ext cx="1314450" cy="203132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plotyy function allows you to use two scales on a single graph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293" y="1602475"/>
            <a:ext cx="4207669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Adding Labels</a:t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4820" y="2790827"/>
            <a:ext cx="3736181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2457450" y="5105402"/>
            <a:ext cx="2228850" cy="646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how do you add the right axis label?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idx="4294967295" type="title"/>
          </p:nvPr>
        </p:nvSpPr>
        <p:spPr>
          <a:xfrm>
            <a:off x="1630363" y="454025"/>
            <a:ext cx="75136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Give the plot a name – also called a ‘handle’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743200"/>
            <a:ext cx="3338286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1954168"/>
            <a:ext cx="4171064" cy="3711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/>
          <p:nvPr/>
        </p:nvSpPr>
        <p:spPr>
          <a:xfrm>
            <a:off x="762000" y="3429000"/>
            <a:ext cx="2514600" cy="381000"/>
          </a:xfrm>
          <a:prstGeom prst="ellipse">
            <a:avLst/>
          </a:prstGeom>
          <a:noFill/>
          <a:ln cap="flat" cmpd="sng" w="158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685800" y="4495800"/>
            <a:ext cx="3414486" cy="381000"/>
          </a:xfrm>
          <a:prstGeom prst="ellipse">
            <a:avLst/>
          </a:prstGeom>
          <a:noFill/>
          <a:ln cap="flat" cmpd="sng" w="158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Other Types of 2-D Plots</a:t>
            </a:r>
            <a:endParaRPr/>
          </a:p>
        </p:txBody>
      </p:sp>
      <p:sp>
        <p:nvSpPr>
          <p:cNvPr id="121" name="Google Shape;121;p2"/>
          <p:cNvSpPr txBox="1"/>
          <p:nvPr>
            <p:ph idx="4294967295" type="body"/>
          </p:nvPr>
        </p:nvSpPr>
        <p:spPr>
          <a:xfrm>
            <a:off x="1600200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Polar Plots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Logarithmic Plots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Bar Graphs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Pie Charts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Histograms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X-Y graphs with 2 y axes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Function Plots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X-Y Graphs with Two Y Axes - </a:t>
            </a:r>
            <a:br>
              <a:rPr lang="en-US"/>
            </a:br>
            <a:r>
              <a:rPr lang="en-US"/>
              <a:t>Alternate method</a:t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87926"/>
            <a:ext cx="2709862" cy="345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361783"/>
            <a:ext cx="3695520" cy="331548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838200" y="5943600"/>
            <a:ext cx="6529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Ref: https://www.mathworks.com/help/matlab/ref/yyaxis.html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812195" y="1718000"/>
            <a:ext cx="32011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yyaxis (MATLAB 9.0)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Function Plots</a:t>
            </a:r>
            <a:endParaRPr/>
          </a:p>
        </p:txBody>
      </p:sp>
      <p:sp>
        <p:nvSpPr>
          <p:cNvPr id="262" name="Google Shape;262;p21"/>
          <p:cNvSpPr txBox="1"/>
          <p:nvPr>
            <p:ph idx="4294967295" type="body"/>
          </p:nvPr>
        </p:nvSpPr>
        <p:spPr>
          <a:xfrm>
            <a:off x="914400" y="1447800"/>
            <a:ext cx="751363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Function plots allow you to use a function as input to a plot command, instead of a set of ordered pairs of x-y values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/>
              <a:t>fplot(@(x) sin(x) , [-2*pi,2*pi])</a:t>
            </a:r>
            <a:endParaRPr/>
          </a:p>
        </p:txBody>
      </p:sp>
      <p:grpSp>
        <p:nvGrpSpPr>
          <p:cNvPr id="263" name="Google Shape;263;p21"/>
          <p:cNvGrpSpPr/>
          <p:nvPr/>
        </p:nvGrpSpPr>
        <p:grpSpPr>
          <a:xfrm>
            <a:off x="2581685" y="3194113"/>
            <a:ext cx="1600200" cy="866034"/>
            <a:chOff x="2283740" y="3126109"/>
            <a:chExt cx="2133600" cy="866034"/>
          </a:xfrm>
        </p:grpSpPr>
        <p:sp>
          <p:nvSpPr>
            <p:cNvPr id="264" name="Google Shape;264;p21"/>
            <p:cNvSpPr txBox="1"/>
            <p:nvPr/>
          </p:nvSpPr>
          <p:spPr>
            <a:xfrm>
              <a:off x="2283740" y="3622811"/>
              <a:ext cx="213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/>
            </a:p>
          </p:txBody>
        </p:sp>
        <p:cxnSp>
          <p:nvCxnSpPr>
            <p:cNvPr id="265" name="Google Shape;265;p21"/>
            <p:cNvCxnSpPr/>
            <p:nvPr/>
          </p:nvCxnSpPr>
          <p:spPr>
            <a:xfrm flipH="1" rot="10800000">
              <a:off x="3007093" y="3126109"/>
              <a:ext cx="73393" cy="47492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6" name="Google Shape;266;p21"/>
          <p:cNvSpPr txBox="1"/>
          <p:nvPr/>
        </p:nvSpPr>
        <p:spPr>
          <a:xfrm>
            <a:off x="4418029" y="3669042"/>
            <a:ext cx="228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range of the independent variable – in this case x</a:t>
            </a:r>
            <a:endParaRPr/>
          </a:p>
        </p:txBody>
      </p:sp>
      <p:cxnSp>
        <p:nvCxnSpPr>
          <p:cNvPr id="267" name="Google Shape;267;p21"/>
          <p:cNvCxnSpPr/>
          <p:nvPr/>
        </p:nvCxnSpPr>
        <p:spPr>
          <a:xfrm rot="10800000">
            <a:off x="4419600" y="3233615"/>
            <a:ext cx="114300" cy="457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/>
          <p:nvPr/>
        </p:nvCxnSpPr>
        <p:spPr>
          <a:xfrm flipH="1" rot="10800000">
            <a:off x="2192855" y="3215886"/>
            <a:ext cx="55045" cy="47492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1"/>
          <p:cNvSpPr/>
          <p:nvPr/>
        </p:nvSpPr>
        <p:spPr>
          <a:xfrm>
            <a:off x="757890" y="3669042"/>
            <a:ext cx="16846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independent variable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0"/>
            <a:ext cx="5200650" cy="584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idx="4294967295" type="title"/>
          </p:nvPr>
        </p:nvSpPr>
        <p:spPr>
          <a:xfrm>
            <a:off x="1600200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Three Dimensional Plotting</a:t>
            </a:r>
            <a:endParaRPr/>
          </a:p>
        </p:txBody>
      </p:sp>
      <p:sp>
        <p:nvSpPr>
          <p:cNvPr id="282" name="Google Shape;282;p23"/>
          <p:cNvSpPr txBox="1"/>
          <p:nvPr>
            <p:ph idx="4294967295" type="body"/>
          </p:nvPr>
        </p:nvSpPr>
        <p:spPr>
          <a:xfrm>
            <a:off x="1630363" y="2135188"/>
            <a:ext cx="75135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Line plots – plot3(x,y,z)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Velocity plots – quiver(x,y,u,v)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Surface plots – surf(x,y,z)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Contour plots – contour(x,y,z)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1600200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Three Dimensional Line Plots</a:t>
            </a:r>
            <a:endParaRPr/>
          </a:p>
        </p:txBody>
      </p:sp>
      <p:sp>
        <p:nvSpPr>
          <p:cNvPr id="289" name="Google Shape;289;p24"/>
          <p:cNvSpPr txBox="1"/>
          <p:nvPr>
            <p:ph idx="4294967295" type="body"/>
          </p:nvPr>
        </p:nvSpPr>
        <p:spPr>
          <a:xfrm>
            <a:off x="1630363" y="1604963"/>
            <a:ext cx="75135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These plots require a set of order triples ( x-y-z values) as input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560" y="2438400"/>
            <a:ext cx="4779169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/>
        </p:nvSpPr>
        <p:spPr>
          <a:xfrm>
            <a:off x="4267199" y="3627438"/>
            <a:ext cx="1886100" cy="14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z-axis is labeled the same way the x and y axes are labeled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381000" y="4367212"/>
            <a:ext cx="914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24"/>
          <p:cNvCxnSpPr/>
          <p:nvPr/>
        </p:nvCxnSpPr>
        <p:spPr>
          <a:xfrm>
            <a:off x="381000" y="5087597"/>
            <a:ext cx="914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4" name="Google Shape;2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3149" y="3333026"/>
            <a:ext cx="2606673" cy="19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idx="4294967295" type="title"/>
          </p:nvPr>
        </p:nvSpPr>
        <p:spPr>
          <a:xfrm>
            <a:off x="381000" y="274638"/>
            <a:ext cx="87630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/>
              <a:t>Once you’ve created a plot you can adjust it using the menu bar</a:t>
            </a:r>
            <a:endParaRPr/>
          </a:p>
        </p:txBody>
      </p:sp>
      <p:sp>
        <p:nvSpPr>
          <p:cNvPr id="301" name="Google Shape;301;p25"/>
          <p:cNvSpPr txBox="1"/>
          <p:nvPr>
            <p:ph idx="4294967295" type="body"/>
          </p:nvPr>
        </p:nvSpPr>
        <p:spPr>
          <a:xfrm>
            <a:off x="381000" y="1676400"/>
            <a:ext cx="327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In this picture the insert menu has been selected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Notice you can use it to add labels, legends, a title and other annotations</a:t>
            </a:r>
            <a:endParaRPr/>
          </a:p>
        </p:txBody>
      </p:sp>
      <p:pic>
        <p:nvPicPr>
          <p:cNvPr descr="FIGURE5_32" id="302" name="Google Shape;3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375919"/>
            <a:ext cx="3962400" cy="44090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152400" y="5029200"/>
            <a:ext cx="45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adjust a figure interactively, you’ll lose your improvements when you rerun your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6"/>
          <p:cNvGrpSpPr/>
          <p:nvPr/>
        </p:nvGrpSpPr>
        <p:grpSpPr>
          <a:xfrm>
            <a:off x="228600" y="0"/>
            <a:ext cx="8686800" cy="6781800"/>
            <a:chOff x="-204" y="-144"/>
            <a:chExt cx="6168" cy="4608"/>
          </a:xfrm>
        </p:grpSpPr>
        <p:pic>
          <p:nvPicPr>
            <p:cNvPr id="310" name="Google Shape;31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04" y="-144"/>
              <a:ext cx="6168" cy="4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48" y="0"/>
              <a:ext cx="2268" cy="20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26"/>
          <p:cNvGrpSpPr/>
          <p:nvPr/>
        </p:nvGrpSpPr>
        <p:grpSpPr>
          <a:xfrm>
            <a:off x="542925" y="315913"/>
            <a:ext cx="1785938" cy="1828801"/>
            <a:chOff x="192" y="276"/>
            <a:chExt cx="1500" cy="1152"/>
          </a:xfrm>
        </p:grpSpPr>
        <p:sp>
          <p:nvSpPr>
            <p:cNvPr id="313" name="Google Shape;313;p26"/>
            <p:cNvSpPr txBox="1"/>
            <p:nvPr/>
          </p:nvSpPr>
          <p:spPr>
            <a:xfrm>
              <a:off x="192" y="528"/>
              <a:ext cx="1500" cy="900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Edit-&gt; Axis Properties from the menu tool bar</a:t>
              </a:r>
              <a:endParaRPr/>
            </a:p>
          </p:txBody>
        </p:sp>
        <p:cxnSp>
          <p:nvCxnSpPr>
            <p:cNvPr id="314" name="Google Shape;314;p26"/>
            <p:cNvCxnSpPr/>
            <p:nvPr/>
          </p:nvCxnSpPr>
          <p:spPr>
            <a:xfrm rot="10800000">
              <a:off x="372" y="27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5" name="Google Shape;315;p26"/>
          <p:cNvGrpSpPr/>
          <p:nvPr/>
        </p:nvGrpSpPr>
        <p:grpSpPr>
          <a:xfrm>
            <a:off x="6286500" y="3962400"/>
            <a:ext cx="1428750" cy="1390650"/>
            <a:chOff x="4368" y="2400"/>
            <a:chExt cx="1200" cy="876"/>
          </a:xfrm>
        </p:grpSpPr>
        <p:sp>
          <p:nvSpPr>
            <p:cNvPr id="316" name="Google Shape;316;p26"/>
            <p:cNvSpPr txBox="1"/>
            <p:nvPr/>
          </p:nvSpPr>
          <p:spPr>
            <a:xfrm>
              <a:off x="4368" y="2400"/>
              <a:ext cx="1200" cy="600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 Inspector from the Property Editor</a:t>
              </a:r>
              <a:endParaRPr/>
            </a:p>
          </p:txBody>
        </p:sp>
        <p:cxnSp>
          <p:nvCxnSpPr>
            <p:cNvPr id="317" name="Google Shape;317;p26"/>
            <p:cNvCxnSpPr/>
            <p:nvPr/>
          </p:nvCxnSpPr>
          <p:spPr>
            <a:xfrm>
              <a:off x="5136" y="297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8" name="Google Shape;318;p26"/>
          <p:cNvGrpSpPr/>
          <p:nvPr/>
        </p:nvGrpSpPr>
        <p:grpSpPr>
          <a:xfrm>
            <a:off x="5943600" y="2982487"/>
            <a:ext cx="1428750" cy="1035079"/>
            <a:chOff x="4032" y="1860"/>
            <a:chExt cx="1200" cy="948"/>
          </a:xfrm>
        </p:grpSpPr>
        <p:sp>
          <p:nvSpPr>
            <p:cNvPr id="319" name="Google Shape;319;p26"/>
            <p:cNvSpPr txBox="1"/>
            <p:nvPr/>
          </p:nvSpPr>
          <p:spPr>
            <a:xfrm>
              <a:off x="4032" y="2208"/>
              <a:ext cx="1200" cy="600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the Aspect Ratio</a:t>
              </a:r>
              <a:endParaRPr/>
            </a:p>
          </p:txBody>
        </p:sp>
        <p:cxnSp>
          <p:nvCxnSpPr>
            <p:cNvPr id="320" name="Google Shape;320;p26"/>
            <p:cNvCxnSpPr/>
            <p:nvPr/>
          </p:nvCxnSpPr>
          <p:spPr>
            <a:xfrm rot="10800000">
              <a:off x="4704" y="186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1" name="Google Shape;321;p26"/>
          <p:cNvSpPr txBox="1"/>
          <p:nvPr/>
        </p:nvSpPr>
        <p:spPr>
          <a:xfrm>
            <a:off x="567275" y="2438400"/>
            <a:ext cx="1600200" cy="2585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property editor to see some of the other ways you can adjust your plot interactively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idx="4294967295" type="title"/>
          </p:nvPr>
        </p:nvSpPr>
        <p:spPr>
          <a:xfrm>
            <a:off x="0" y="304800"/>
            <a:ext cx="8229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Hyperbolic Functions</a:t>
            </a:r>
            <a:endParaRPr/>
          </a:p>
        </p:txBody>
      </p:sp>
      <p:pic>
        <p:nvPicPr>
          <p:cNvPr id="327" name="Google Shape;3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475" y="3400425"/>
            <a:ext cx="190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5" y="3552825"/>
            <a:ext cx="1905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/>
          <p:nvPr/>
        </p:nvSpPr>
        <p:spPr>
          <a:xfrm>
            <a:off x="381000" y="1371600"/>
            <a:ext cx="8458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hyperbolic functions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functions of the natural exponential function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baseline="30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baseline="3000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90800"/>
            <a:ext cx="8880976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0" y="304800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Hyperbolic Functions Example:</a:t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381000" y="1295400"/>
            <a:ext cx="8458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equation gives the heat transfer for an adiabatic fin: q=M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tanh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(mL)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Given: M = 8.3, m=14.2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Calculate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a) q for L=0.19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b) plot q for L=0:0.01:.2 (use blue stars and a blue line)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66800"/>
            <a:ext cx="3581400" cy="493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90800"/>
            <a:ext cx="4162425" cy="343461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9"/>
          <p:cNvSpPr txBox="1"/>
          <p:nvPr/>
        </p:nvSpPr>
        <p:spPr>
          <a:xfrm>
            <a:off x="5181600" y="1676400"/>
            <a:ext cx="1176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q_a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8.2251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4572000" y="1211414"/>
            <a:ext cx="1771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0" y="304800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Hyperbolic Functions Example: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Polar Plots</a:t>
            </a:r>
            <a:endParaRPr/>
          </a:p>
        </p:txBody>
      </p:sp>
      <p:sp>
        <p:nvSpPr>
          <p:cNvPr id="128" name="Google Shape;128;p3"/>
          <p:cNvSpPr txBox="1"/>
          <p:nvPr>
            <p:ph idx="4294967295" type="body"/>
          </p:nvPr>
        </p:nvSpPr>
        <p:spPr>
          <a:xfrm>
            <a:off x="1600200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Some functions are easier to specify using polar coordinates than by using rectangular coordinates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For example the equation of a circle is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y=sin(x)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in polar coordinates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idx="4294967295" type="title"/>
          </p:nvPr>
        </p:nvSpPr>
        <p:spPr>
          <a:xfrm>
            <a:off x="0" y="152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lang="en-US"/>
              <a:t>Element-by-Element Array-Array Mathematics</a:t>
            </a:r>
            <a:endParaRPr/>
          </a:p>
        </p:txBody>
      </p:sp>
      <p:sp>
        <p:nvSpPr>
          <p:cNvPr id="351" name="Google Shape;351;p30"/>
          <p:cNvSpPr txBox="1"/>
          <p:nvPr>
            <p:ph idx="4294967295" type="body"/>
          </p:nvPr>
        </p:nvSpPr>
        <p:spPr>
          <a:xfrm>
            <a:off x="838200" y="12954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When two arrays have the same dimensions, addition, subtraction, multiplication, and division apply on an element-by-element basis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Use a period before all operations except addition and subtraction</a:t>
            </a:r>
            <a:endParaRPr/>
          </a:p>
        </p:txBody>
      </p:sp>
      <p:pic>
        <p:nvPicPr>
          <p:cNvPr id="352" name="Google Shape;3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29000"/>
            <a:ext cx="7652657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idx="4294967295" type="title"/>
          </p:nvPr>
        </p:nvSpPr>
        <p:spPr>
          <a:xfrm>
            <a:off x="0" y="152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lang="en-US"/>
              <a:t>Element-by-Element Array-Array Mathematics Examples:</a:t>
            </a:r>
            <a:endParaRPr/>
          </a:p>
        </p:txBody>
      </p:sp>
      <p:sp>
        <p:nvSpPr>
          <p:cNvPr id="359" name="Google Shape;359;p31"/>
          <p:cNvSpPr txBox="1"/>
          <p:nvPr>
            <p:ph idx="4294967295" type="body"/>
          </p:nvPr>
        </p:nvSpPr>
        <p:spPr>
          <a:xfrm>
            <a:off x="838200" y="12954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&gt;&gt; A = [2 5 6];  B = [2 3 5];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&gt;&gt; C = A.*B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 =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4 	15 	30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&gt;&gt; D = A./B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D =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1.0000 	1.6667 	1.2000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&gt;&gt; E = A.^B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E =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4 	125	 7776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228602"/>
            <a:ext cx="6057900" cy="217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438400"/>
            <a:ext cx="3886200" cy="369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idx="4294967295" type="title"/>
          </p:nvPr>
        </p:nvSpPr>
        <p:spPr>
          <a:xfrm>
            <a:off x="1628775" y="358775"/>
            <a:ext cx="75152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Logarithmic Plots</a:t>
            </a:r>
            <a:endParaRPr/>
          </a:p>
        </p:txBody>
      </p:sp>
      <p:sp>
        <p:nvSpPr>
          <p:cNvPr id="142" name="Google Shape;142;p5"/>
          <p:cNvSpPr txBox="1"/>
          <p:nvPr>
            <p:ph idx="4294967295" type="body"/>
          </p:nvPr>
        </p:nvSpPr>
        <p:spPr>
          <a:xfrm>
            <a:off x="1630363" y="1274763"/>
            <a:ext cx="7513637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logarithmic scale (base 10) is convenient when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 variable ranges over many orders of magnitude, because the wide range of values can be graphed, without compressing the smaller values. 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data varies exponentially.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plot – uses a linear scale on both axes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semilogy – uses a log</a:t>
            </a:r>
            <a:r>
              <a:rPr baseline="-25000" lang="en-US"/>
              <a:t>10</a:t>
            </a:r>
            <a:r>
              <a:rPr lang="en-US"/>
              <a:t> scale on the y axis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semilogx – uses a log</a:t>
            </a:r>
            <a:r>
              <a:rPr baseline="-25000" lang="en-US"/>
              <a:t>10</a:t>
            </a:r>
            <a:r>
              <a:rPr lang="en-US"/>
              <a:t> scale on the x axis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loglog – use a log</a:t>
            </a:r>
            <a:r>
              <a:rPr baseline="-25000" lang="en-US"/>
              <a:t>10</a:t>
            </a:r>
            <a:r>
              <a:rPr lang="en-US"/>
              <a:t> scale on both axes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1092762" y="358254"/>
            <a:ext cx="7514035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Logarithmic Plots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630363" y="1274763"/>
            <a:ext cx="7513637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Given y = 5x</a:t>
            </a:r>
            <a:r>
              <a:rPr b="0" baseline="3000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where 0 ≤ x ≤ 50. Create plots with 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(a) linear scale on both axes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(b) log</a:t>
            </a:r>
            <a:r>
              <a:rPr b="0" baseline="-25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scale on horizontal axis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(c) log</a:t>
            </a:r>
            <a:r>
              <a:rPr b="0" baseline="-25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scale on vertical axis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(d) log</a:t>
            </a:r>
            <a:r>
              <a:rPr b="0" baseline="-25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scale on both the axes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all plots in the same figure window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1092762" y="358254"/>
            <a:ext cx="7514035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Logarithmic Plots (Matlab Code)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066800"/>
            <a:ext cx="3800475" cy="523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0" y="153537"/>
            <a:ext cx="9144000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Logarithmic Plots (from previous slide)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43000"/>
            <a:ext cx="53816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idx="4294967295" type="title"/>
          </p:nvPr>
        </p:nvSpPr>
        <p:spPr>
          <a:xfrm>
            <a:off x="1630363" y="344488"/>
            <a:ext cx="75136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Bar Graphs, Stem Charts, Stair Charts, and  Pie Charts</a:t>
            </a:r>
            <a:endParaRPr/>
          </a:p>
        </p:txBody>
      </p:sp>
      <p:sp>
        <p:nvSpPr>
          <p:cNvPr id="170" name="Google Shape;170;p9"/>
          <p:cNvSpPr txBox="1"/>
          <p:nvPr>
            <p:ph idx="4294967295" type="body"/>
          </p:nvPr>
        </p:nvSpPr>
        <p:spPr>
          <a:xfrm>
            <a:off x="1628775" y="1903413"/>
            <a:ext cx="7515225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MATLAB includes a whole family of graphs and charts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bar(x) – vertical bar graph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barh(x) – horizontal bar graph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bar3(x) – 3-D vertical bar graph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bar3h(x) – 3-D horizontal bar graph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pie(x) – pie chart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pie3(x) – 3-D pie chart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stem(x)-stem chart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stairs(x)-stair chart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>
                <a:solidFill>
                  <a:srgbClr val="FF0000"/>
                </a:solidFill>
              </a:rPr>
              <a:t>Use the help function for how to use these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2008-10-15T17:48:58Z</dcterms:created>
  <dc:creator>Benjamin Haas</dc:creator>
</cp:coreProperties>
</file>