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56" r:id="rId4"/>
    <p:sldId id="279" r:id="rId6"/>
    <p:sldId id="287" r:id="rId7"/>
    <p:sldId id="8659" r:id="rId8"/>
    <p:sldId id="8658" r:id="rId9"/>
    <p:sldId id="8427" r:id="rId10"/>
    <p:sldId id="8671" r:id="rId11"/>
    <p:sldId id="8672" r:id="rId12"/>
    <p:sldId id="8661" r:id="rId13"/>
    <p:sldId id="8673" r:id="rId14"/>
    <p:sldId id="290" r:id="rId15"/>
    <p:sldId id="314" r:id="rId16"/>
    <p:sldId id="8674"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2EE"/>
    <a:srgbClr val="2A3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764" autoAdjust="0"/>
  </p:normalViewPr>
  <p:slideViewPr>
    <p:cSldViewPr snapToGrid="0">
      <p:cViewPr>
        <p:scale>
          <a:sx n="75" d="100"/>
          <a:sy n="75" d="100"/>
        </p:scale>
        <p:origin x="54" y="54"/>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A2CAD8-F91A-409A-B778-AA74111763F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2A2CAD8-F91A-409A-B778-AA74111763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1456EF-EDA7-466D-90A9-97D47B7037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7D73ED-7EBB-4E11-B60B-79773C5177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851456EF-EDA7-466D-90A9-97D47B7037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1A7D73ED-7EBB-4E11-B60B-79773C5177D3}" type="slidenum">
              <a:rPr lang="zh-CN" altLang="en-US" smtClean="0"/>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23617"/>
            <a:ext cx="12192000" cy="68107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851456EF-EDA7-466D-90A9-97D47B7037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1A7D73ED-7EBB-4E11-B60B-79773C5177D3}" type="slidenum">
              <a:rPr lang="zh-CN" altLang="en-US" smtClean="0"/>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23617"/>
            <a:ext cx="12192000" cy="6810766"/>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6.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6.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242025" y="-15020"/>
            <a:ext cx="6876274" cy="6876274"/>
          </a:xfrm>
          <a:prstGeom prst="rect">
            <a:avLst/>
          </a:prstGeom>
        </p:spPr>
      </p:pic>
      <p:pic>
        <p:nvPicPr>
          <p:cNvPr id="2" name="流行钢琴曲文艺清新钢琴吉他鼓无鼓版">
            <a:hlinkClick r:id="" action="ppaction://media"/>
          </p:cNvPr>
          <p:cNvPicPr>
            <a:picLocks noChangeAspect="1"/>
          </p:cNvPicPr>
          <p:nvPr>
            <a:audioFile r:link="rId2"/>
            <p:extLst>
              <p:ext uri="{DAA4B4D4-6D71-4841-9C94-3DE7FCFB9230}">
                <p14:media xmlns:p14="http://schemas.microsoft.com/office/powerpoint/2010/main" r:embed="rId3">
                  <p14:fade in="500.000000" out="500.000000"/>
                </p14:media>
              </p:ext>
            </p:extLst>
          </p:nvPr>
        </p:nvPicPr>
        <p:blipFill>
          <a:blip r:embed="rId4"/>
          <a:stretch>
            <a:fillRect/>
          </a:stretch>
        </p:blipFill>
        <p:spPr>
          <a:xfrm>
            <a:off x="138546" y="-624620"/>
            <a:ext cx="609600" cy="609600"/>
          </a:xfrm>
          <a:prstGeom prst="rect">
            <a:avLst/>
          </a:prstGeom>
        </p:spPr>
      </p:pic>
      <p:sp>
        <p:nvSpPr>
          <p:cNvPr id="3" name="文本框 2"/>
          <p:cNvSpPr txBox="1"/>
          <p:nvPr/>
        </p:nvSpPr>
        <p:spPr>
          <a:xfrm>
            <a:off x="621665" y="1420495"/>
            <a:ext cx="7449185" cy="829945"/>
          </a:xfrm>
          <a:prstGeom prst="rect">
            <a:avLst/>
          </a:prstGeom>
          <a:noFill/>
        </p:spPr>
        <p:txBody>
          <a:bodyPr wrap="square" rtlCol="0">
            <a:spAutoFit/>
          </a:bodyPr>
          <a:p>
            <a:r>
              <a:rPr lang="zh-CN" altLang="en-US" sz="4800" b="1"/>
              <a:t>妹有名字计算器产品介绍</a:t>
            </a:r>
            <a:endParaRPr lang="zh-CN" altLang="en-US" sz="4800" b="1"/>
          </a:p>
        </p:txBody>
      </p:sp>
      <p:sp>
        <p:nvSpPr>
          <p:cNvPr id="5" name="文本框 4"/>
          <p:cNvSpPr txBox="1"/>
          <p:nvPr/>
        </p:nvSpPr>
        <p:spPr>
          <a:xfrm>
            <a:off x="3093720" y="2931795"/>
            <a:ext cx="4134485" cy="645160"/>
          </a:xfrm>
          <a:prstGeom prst="rect">
            <a:avLst/>
          </a:prstGeom>
          <a:noFill/>
        </p:spPr>
        <p:txBody>
          <a:bodyPr wrap="square" rtlCol="0">
            <a:spAutoFit/>
          </a:bodyPr>
          <a:p>
            <a:r>
              <a:rPr lang="en-US" altLang="zh-CN" sz="3600"/>
              <a:t>——by</a:t>
            </a:r>
            <a:r>
              <a:rPr lang="zh-CN" altLang="en-US" sz="3600"/>
              <a:t>妹有名字队</a:t>
            </a:r>
            <a:endParaRPr lang="zh-CN" altLang="en-US" sz="3600"/>
          </a:p>
        </p:txBody>
      </p:sp>
      <p:sp>
        <p:nvSpPr>
          <p:cNvPr id="6" name="文本框 5"/>
          <p:cNvSpPr txBox="1"/>
          <p:nvPr/>
        </p:nvSpPr>
        <p:spPr>
          <a:xfrm>
            <a:off x="2620010" y="4251960"/>
            <a:ext cx="4401820" cy="460375"/>
          </a:xfrm>
          <a:prstGeom prst="rect">
            <a:avLst/>
          </a:prstGeom>
          <a:noFill/>
        </p:spPr>
        <p:txBody>
          <a:bodyPr wrap="square" rtlCol="0">
            <a:spAutoFit/>
          </a:bodyPr>
          <a:p>
            <a:r>
              <a:rPr lang="zh-CN" altLang="en-US" sz="2400"/>
              <a:t>项目组成员：陆亦王、康梦轲</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childTnLst>
            <p:audio>
              <p:cMediaNode numSld="999" showWhenStopped="0">
                <p:cTn id="2"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Noto Sans S Chinese Regular" panose="020B0500000000000000" pitchFamily="34" charset="-122"/>
              <a:ea typeface="Noto Sans S Chinese Regular" panose="020B0500000000000000" pitchFamily="34" charset="-122"/>
            </a:endParaRPr>
          </a:p>
        </p:txBody>
      </p:sp>
      <p:sp>
        <p:nvSpPr>
          <p:cNvPr id="2" name="矩形 1"/>
          <p:cNvSpPr/>
          <p:nvPr/>
        </p:nvSpPr>
        <p:spPr>
          <a:xfrm>
            <a:off x="203200" y="1224281"/>
            <a:ext cx="43053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a:off x="203200" y="112612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4645" y="354330"/>
            <a:ext cx="4107815" cy="768350"/>
          </a:xfrm>
          <a:prstGeom prst="rect">
            <a:avLst/>
          </a:prstGeom>
          <a:noFill/>
        </p:spPr>
        <p:txBody>
          <a:bodyPr wrap="square" rtlCol="0">
            <a:spAutoFit/>
          </a:bodyPr>
          <a:p>
            <a:r>
              <a:rPr lang="zh-CN" altLang="en-US" sz="4400"/>
              <a:t>开发环境</a:t>
            </a:r>
            <a:endParaRPr lang="zh-CN" altLang="en-US" sz="4400"/>
          </a:p>
        </p:txBody>
      </p:sp>
      <p:sp>
        <p:nvSpPr>
          <p:cNvPr id="4" name="文本框 3"/>
          <p:cNvSpPr txBox="1"/>
          <p:nvPr/>
        </p:nvSpPr>
        <p:spPr>
          <a:xfrm>
            <a:off x="735330" y="1748155"/>
            <a:ext cx="5810885" cy="1630045"/>
          </a:xfrm>
          <a:prstGeom prst="rect">
            <a:avLst/>
          </a:prstGeom>
          <a:noFill/>
        </p:spPr>
        <p:txBody>
          <a:bodyPr wrap="square" rtlCol="0">
            <a:spAutoFit/>
          </a:bodyPr>
          <a:p>
            <a:r>
              <a:rPr lang="zh-CN" altLang="en-US" sz="2000" b="1"/>
              <a:t>开发工具：</a:t>
            </a:r>
            <a:r>
              <a:rPr lang="en-US" altLang="zh-CN" sz="2000" b="1"/>
              <a:t>Android Studio</a:t>
            </a:r>
            <a:endParaRPr lang="en-US" altLang="zh-CN" sz="2000" b="1"/>
          </a:p>
          <a:p>
            <a:r>
              <a:rPr lang="en-US" altLang="zh-CN" sz="2000"/>
              <a:t>Android Studio 是谷歌推出的一个Android集成开发工具，基于IntelliJ IDEA. 类似 Eclipse ADT，Android Studio 提供了集成的 Android 开发工具用于开发和调试。</a:t>
            </a:r>
            <a:endParaRPr lang="en-US" altLang="zh-CN" sz="2000"/>
          </a:p>
        </p:txBody>
      </p:sp>
      <p:pic>
        <p:nvPicPr>
          <p:cNvPr id="6" name="图片 5" descr="6c224f4a20a44623d0bfc7979322720e0df3d7ca"/>
          <p:cNvPicPr>
            <a:picLocks noChangeAspect="1"/>
          </p:cNvPicPr>
          <p:nvPr>
            <p:custDataLst>
              <p:tags r:id="rId1"/>
            </p:custDataLst>
          </p:nvPr>
        </p:nvPicPr>
        <p:blipFill>
          <a:blip r:embed="rId2"/>
          <a:stretch>
            <a:fillRect/>
          </a:stretch>
        </p:blipFill>
        <p:spPr>
          <a:xfrm>
            <a:off x="7677150" y="1470660"/>
            <a:ext cx="2675890" cy="2185035"/>
          </a:xfrm>
          <a:prstGeom prst="rect">
            <a:avLst/>
          </a:prstGeom>
        </p:spPr>
      </p:pic>
      <p:sp>
        <p:nvSpPr>
          <p:cNvPr id="7" name="文本框 6"/>
          <p:cNvSpPr txBox="1"/>
          <p:nvPr/>
        </p:nvSpPr>
        <p:spPr>
          <a:xfrm>
            <a:off x="735330" y="4408170"/>
            <a:ext cx="6038215" cy="398780"/>
          </a:xfrm>
          <a:prstGeom prst="rect">
            <a:avLst/>
          </a:prstGeom>
          <a:noFill/>
        </p:spPr>
        <p:txBody>
          <a:bodyPr wrap="square" rtlCol="0">
            <a:spAutoFit/>
          </a:bodyPr>
          <a:p>
            <a:r>
              <a:rPr lang="zh-CN" altLang="en-US" sz="2000" b="1"/>
              <a:t>开发语言：</a:t>
            </a:r>
            <a:r>
              <a:rPr lang="en-US" altLang="zh-CN" sz="2000" b="1"/>
              <a:t>Java</a:t>
            </a:r>
            <a:endParaRPr lang="en-US" altLang="zh-CN" sz="2000" b="1"/>
          </a:p>
        </p:txBody>
      </p:sp>
      <p:pic>
        <p:nvPicPr>
          <p:cNvPr id="8" name="图片 7" descr="b03533fa828ba61ef518ba0d4c34970a304e5919"/>
          <p:cNvPicPr>
            <a:picLocks noChangeAspect="1"/>
          </p:cNvPicPr>
          <p:nvPr/>
        </p:nvPicPr>
        <p:blipFill>
          <a:blip r:embed="rId3"/>
          <a:stretch>
            <a:fillRect/>
          </a:stretch>
        </p:blipFill>
        <p:spPr>
          <a:xfrm>
            <a:off x="7677150" y="3941445"/>
            <a:ext cx="2675255" cy="2008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202366" y="563418"/>
            <a:ext cx="5608762" cy="5561921"/>
          </a:xfrm>
          <a:prstGeom prst="rect">
            <a:avLst/>
          </a:prstGeom>
        </p:spPr>
      </p:pic>
      <p:sp>
        <p:nvSpPr>
          <p:cNvPr id="5" name="矩形 4"/>
          <p:cNvSpPr/>
          <p:nvPr/>
        </p:nvSpPr>
        <p:spPr>
          <a:xfrm>
            <a:off x="6303494" y="3075057"/>
            <a:ext cx="3246120" cy="706755"/>
          </a:xfrm>
          <a:prstGeom prst="rect">
            <a:avLst/>
          </a:prstGeom>
        </p:spPr>
        <p:txBody>
          <a:bodyPr wrap="none">
            <a:spAutoFit/>
          </a:bodyPr>
          <a:lstStyle/>
          <a:p>
            <a:pPr algn="ctr" fontAlgn="ctr"/>
            <a:r>
              <a:rPr lang="zh-CN" altLang="en-US"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四、</a:t>
            </a:r>
            <a:r>
              <a:rPr lang="zh-CN"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项目规划</a:t>
            </a:r>
            <a:endParaRPr lang="zh-CN"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8"/>
          <p:cNvSpPr/>
          <p:nvPr/>
        </p:nvSpPr>
        <p:spPr bwMode="auto">
          <a:xfrm rot="5400000">
            <a:off x="1168273" y="2348001"/>
            <a:ext cx="2075477" cy="1789206"/>
          </a:xfrm>
          <a:prstGeom prst="hexagon">
            <a:avLst/>
          </a:prstGeom>
          <a:solidFill>
            <a:schemeClr val="accent1">
              <a:lumMod val="100000"/>
            </a:schemeClr>
          </a:solidFill>
          <a:ln w="57150">
            <a:solidFill>
              <a:schemeClr val="bg1"/>
            </a:solidFill>
            <a:round/>
          </a:ln>
        </p:spPr>
        <p:txBody>
          <a:bodyPr rot="0" spcFirstLastPara="0" vert="vert270" wrap="none" lIns="121920" tIns="60960" rIns="121920" bIns="60960" anchor="ctr" anchorCtr="1" forceAA="0" compatLnSpc="1">
            <a:normAutofit/>
          </a:bodyPr>
          <a:lstStyle/>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需求</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分析</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p:txBody>
      </p:sp>
      <p:sp>
        <p:nvSpPr>
          <p:cNvPr id="6" name="Hexagon 10"/>
          <p:cNvSpPr/>
          <p:nvPr/>
        </p:nvSpPr>
        <p:spPr bwMode="auto">
          <a:xfrm rot="5400000">
            <a:off x="3819254" y="2348001"/>
            <a:ext cx="2075477" cy="1789206"/>
          </a:xfrm>
          <a:prstGeom prst="hexagon">
            <a:avLst/>
          </a:prstGeom>
          <a:solidFill>
            <a:schemeClr val="accent2"/>
          </a:solidFill>
          <a:ln w="57150">
            <a:solidFill>
              <a:schemeClr val="bg1"/>
            </a:solidFill>
            <a:round/>
          </a:ln>
        </p:spPr>
        <p:txBody>
          <a:bodyPr rot="0" spcFirstLastPara="0" vert="vert270" wrap="none" lIns="121920" tIns="60960" rIns="121920" bIns="60960" anchor="ctr" anchorCtr="1" forceAA="0" compatLnSpc="1">
            <a:normAutofit/>
          </a:bodyPr>
          <a:lstStyle/>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界面</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设计</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p:txBody>
      </p:sp>
      <p:sp>
        <p:nvSpPr>
          <p:cNvPr id="7" name="Hexagon 11"/>
          <p:cNvSpPr/>
          <p:nvPr/>
        </p:nvSpPr>
        <p:spPr bwMode="auto">
          <a:xfrm rot="5400000">
            <a:off x="6470234" y="2348001"/>
            <a:ext cx="2075477" cy="1789206"/>
          </a:xfrm>
          <a:prstGeom prst="hexagon">
            <a:avLst/>
          </a:prstGeom>
          <a:solidFill>
            <a:schemeClr val="accent3"/>
          </a:solidFill>
          <a:ln w="57150">
            <a:solidFill>
              <a:schemeClr val="bg1"/>
            </a:solidFill>
            <a:round/>
          </a:ln>
        </p:spPr>
        <p:txBody>
          <a:bodyPr rot="0" spcFirstLastPara="0" vert="vert270" wrap="none" lIns="121920" tIns="60960" rIns="121920" bIns="60960" anchor="ctr" anchorCtr="1" forceAA="0" compatLnSpc="1">
            <a:normAutofit/>
          </a:bodyPr>
          <a:lstStyle/>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代码</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编写</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p:txBody>
      </p:sp>
      <p:sp>
        <p:nvSpPr>
          <p:cNvPr id="8" name="Hexagon 12"/>
          <p:cNvSpPr/>
          <p:nvPr/>
        </p:nvSpPr>
        <p:spPr bwMode="auto">
          <a:xfrm rot="5400000">
            <a:off x="9121215" y="2348003"/>
            <a:ext cx="2075478" cy="1789206"/>
          </a:xfrm>
          <a:prstGeom prst="hexagon">
            <a:avLst/>
          </a:prstGeom>
          <a:solidFill>
            <a:schemeClr val="accent4"/>
          </a:solidFill>
          <a:ln w="57150">
            <a:solidFill>
              <a:schemeClr val="bg1"/>
            </a:solidFill>
            <a:round/>
          </a:ln>
        </p:spPr>
        <p:txBody>
          <a:bodyPr rot="0" spcFirstLastPara="0" vert="vert270" wrap="none" lIns="121920" tIns="60960" rIns="121920" bIns="60960" anchor="ctr" anchorCtr="1" forceAA="0" compatLnSpc="1">
            <a:normAutofit/>
          </a:bodyPr>
          <a:lstStyle/>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美化</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a:p>
            <a:pPr algn="ctr"/>
            <a:r>
              <a:rPr lang="zh-CN" altLang="en-US" sz="2000" b="1" dirty="0">
                <a:solidFill>
                  <a:schemeClr val="bg1"/>
                </a:solidFill>
                <a:latin typeface="Noto Sans S Chinese Regular" panose="020B0500000000000000" pitchFamily="34" charset="-122"/>
                <a:ea typeface="Noto Sans S Chinese Regular" panose="020B0500000000000000" pitchFamily="34" charset="-122"/>
              </a:rPr>
              <a:t>优化</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endParaRPr>
          </a:p>
        </p:txBody>
      </p:sp>
      <p:sp>
        <p:nvSpPr>
          <p:cNvPr id="22" name="TextBox 8"/>
          <p:cNvSpPr txBox="1"/>
          <p:nvPr/>
        </p:nvSpPr>
        <p:spPr>
          <a:xfrm>
            <a:off x="582005" y="459621"/>
            <a:ext cx="3743030" cy="492125"/>
          </a:xfrm>
          <a:prstGeom prst="rect">
            <a:avLst/>
          </a:prstGeom>
          <a:noFill/>
        </p:spPr>
        <p:txBody>
          <a:bodyPr wrap="square" lIns="0" tIns="0" rIns="0" bIns="0" rtlCol="0" anchor="ctr">
            <a:spAutoFit/>
          </a:bodyPr>
          <a:lstStyle/>
          <a:p>
            <a:pPr algn="ctr"/>
            <a:r>
              <a:rPr lang="zh-CN" altLang="en-US" sz="3200" dirty="0">
                <a:solidFill>
                  <a:schemeClr val="tx1">
                    <a:lumMod val="75000"/>
                    <a:lumOff val="25000"/>
                  </a:schemeClr>
                </a:solidFill>
                <a:latin typeface="华文中宋" panose="02010600040101010101" pitchFamily="2" charset="-122"/>
                <a:ea typeface="华文中宋" panose="02010600040101010101" pitchFamily="2" charset="-122"/>
                <a:sym typeface="Arial" panose="020B0604020202020204" pitchFamily="34" charset="0"/>
              </a:rPr>
              <a:t>项目时间规划</a:t>
            </a:r>
            <a:endParaRPr lang="zh-CN" altLang="en-US" sz="3200" dirty="0">
              <a:solidFill>
                <a:schemeClr val="tx1">
                  <a:lumMod val="75000"/>
                  <a:lumOff val="25000"/>
                </a:schemeClr>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3" name="矩形 22"/>
          <p:cNvSpPr/>
          <p:nvPr/>
        </p:nvSpPr>
        <p:spPr>
          <a:xfrm>
            <a:off x="203200" y="1224281"/>
            <a:ext cx="43053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203200" y="112612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90675" y="4772025"/>
            <a:ext cx="1229995" cy="398780"/>
          </a:xfrm>
          <a:prstGeom prst="rect">
            <a:avLst/>
          </a:prstGeom>
          <a:noFill/>
        </p:spPr>
        <p:txBody>
          <a:bodyPr wrap="square" rtlCol="0">
            <a:spAutoFit/>
          </a:bodyPr>
          <a:p>
            <a:r>
              <a:rPr lang="en-US" altLang="zh-CN" sz="2000"/>
              <a:t>9.21-9.24</a:t>
            </a:r>
            <a:endParaRPr lang="en-US" altLang="zh-CN" sz="2000"/>
          </a:p>
        </p:txBody>
      </p:sp>
      <p:sp>
        <p:nvSpPr>
          <p:cNvPr id="4" name="文本框 3"/>
          <p:cNvSpPr txBox="1"/>
          <p:nvPr/>
        </p:nvSpPr>
        <p:spPr>
          <a:xfrm>
            <a:off x="4219575" y="4772025"/>
            <a:ext cx="1275080" cy="398780"/>
          </a:xfrm>
          <a:prstGeom prst="rect">
            <a:avLst/>
          </a:prstGeom>
          <a:noFill/>
        </p:spPr>
        <p:txBody>
          <a:bodyPr wrap="square" rtlCol="0">
            <a:spAutoFit/>
          </a:bodyPr>
          <a:p>
            <a:r>
              <a:rPr lang="en-US" altLang="zh-CN" sz="2000"/>
              <a:t>9.25-9.30</a:t>
            </a:r>
            <a:endParaRPr lang="en-US" altLang="zh-CN" sz="2000"/>
          </a:p>
        </p:txBody>
      </p:sp>
      <p:sp>
        <p:nvSpPr>
          <p:cNvPr id="9" name="文本框 8"/>
          <p:cNvSpPr txBox="1"/>
          <p:nvPr/>
        </p:nvSpPr>
        <p:spPr>
          <a:xfrm>
            <a:off x="6727825" y="4772025"/>
            <a:ext cx="1561465" cy="398780"/>
          </a:xfrm>
          <a:prstGeom prst="rect">
            <a:avLst/>
          </a:prstGeom>
          <a:noFill/>
        </p:spPr>
        <p:txBody>
          <a:bodyPr wrap="square" rtlCol="0">
            <a:spAutoFit/>
          </a:bodyPr>
          <a:p>
            <a:r>
              <a:rPr lang="en-US" altLang="zh-CN" sz="2000"/>
              <a:t>10.01-10.08</a:t>
            </a:r>
            <a:endParaRPr lang="en-US" altLang="zh-CN" sz="2000"/>
          </a:p>
        </p:txBody>
      </p:sp>
      <p:sp>
        <p:nvSpPr>
          <p:cNvPr id="10" name="文本框 9"/>
          <p:cNvSpPr txBox="1"/>
          <p:nvPr/>
        </p:nvSpPr>
        <p:spPr>
          <a:xfrm>
            <a:off x="9366885" y="4772025"/>
            <a:ext cx="1584960" cy="398780"/>
          </a:xfrm>
          <a:prstGeom prst="rect">
            <a:avLst/>
          </a:prstGeom>
          <a:noFill/>
        </p:spPr>
        <p:txBody>
          <a:bodyPr wrap="square" rtlCol="0">
            <a:spAutoFit/>
          </a:bodyPr>
          <a:p>
            <a:r>
              <a:rPr lang="en-US" altLang="zh-CN" sz="2000"/>
              <a:t>10.09-</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202366" y="563418"/>
            <a:ext cx="5608762" cy="5561921"/>
          </a:xfrm>
          <a:prstGeom prst="rect">
            <a:avLst/>
          </a:prstGeom>
        </p:spPr>
      </p:pic>
      <p:sp>
        <p:nvSpPr>
          <p:cNvPr id="5" name="矩形 4"/>
          <p:cNvSpPr/>
          <p:nvPr/>
        </p:nvSpPr>
        <p:spPr>
          <a:xfrm>
            <a:off x="6814034" y="3075057"/>
            <a:ext cx="2225040" cy="706755"/>
          </a:xfrm>
          <a:prstGeom prst="rect">
            <a:avLst/>
          </a:prstGeom>
        </p:spPr>
        <p:txBody>
          <a:bodyPr wrap="none">
            <a:spAutoFit/>
          </a:bodyPr>
          <a:lstStyle/>
          <a:p>
            <a:pPr algn="ctr" fontAlgn="ctr"/>
            <a:r>
              <a:rPr lang="zh-CN" altLang="en-US"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谢谢观看</a:t>
            </a:r>
            <a:endParaRPr lang="zh-CN"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75498" y="2584758"/>
            <a:ext cx="1367794" cy="1367790"/>
            <a:chOff x="1897704" y="2457337"/>
            <a:chExt cx="938734" cy="938732"/>
          </a:xfrm>
        </p:grpSpPr>
        <p:sp>
          <p:nvSpPr>
            <p:cNvPr id="9" name="椭圆 8"/>
            <p:cNvSpPr/>
            <p:nvPr/>
          </p:nvSpPr>
          <p:spPr>
            <a:xfrm>
              <a:off x="1897704" y="2457337"/>
              <a:ext cx="938734" cy="9387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Regular" panose="020B0500000000000000" pitchFamily="34" charset="-122"/>
                <a:ea typeface="Noto Sans S Chinese Regular" panose="020B0500000000000000" pitchFamily="34" charset="-122"/>
                <a:cs typeface="+mn-ea"/>
              </a:endParaRPr>
            </a:p>
          </p:txBody>
        </p:sp>
        <p:sp>
          <p:nvSpPr>
            <p:cNvPr id="10" name="Freeform 160"/>
            <p:cNvSpPr/>
            <p:nvPr/>
          </p:nvSpPr>
          <p:spPr bwMode="auto">
            <a:xfrm>
              <a:off x="2205169" y="2716706"/>
              <a:ext cx="397262" cy="476714"/>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latin typeface="Noto Sans S Chinese Regular" panose="020B0500000000000000" pitchFamily="34" charset="-122"/>
                <a:ea typeface="Noto Sans S Chinese Regular" panose="020B0500000000000000" pitchFamily="34" charset="-122"/>
                <a:cs typeface="+mn-ea"/>
              </a:endParaRPr>
            </a:p>
          </p:txBody>
        </p:sp>
      </p:grpSp>
      <p:grpSp>
        <p:nvGrpSpPr>
          <p:cNvPr id="11" name="组合 10"/>
          <p:cNvGrpSpPr/>
          <p:nvPr/>
        </p:nvGrpSpPr>
        <p:grpSpPr>
          <a:xfrm>
            <a:off x="3998034" y="2556313"/>
            <a:ext cx="1367794" cy="1367790"/>
            <a:chOff x="4300922" y="2457337"/>
            <a:chExt cx="938734" cy="938732"/>
          </a:xfrm>
        </p:grpSpPr>
        <p:sp>
          <p:nvSpPr>
            <p:cNvPr id="12" name="椭圆 11"/>
            <p:cNvSpPr/>
            <p:nvPr/>
          </p:nvSpPr>
          <p:spPr>
            <a:xfrm>
              <a:off x="4300922" y="2457337"/>
              <a:ext cx="938734" cy="93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cs typeface="+mn-ea"/>
              </a:endParaRPr>
            </a:p>
          </p:txBody>
        </p:sp>
        <p:sp>
          <p:nvSpPr>
            <p:cNvPr id="13" name="Freeform 159"/>
            <p:cNvSpPr/>
            <p:nvPr/>
          </p:nvSpPr>
          <p:spPr bwMode="auto">
            <a:xfrm>
              <a:off x="4530516" y="2711809"/>
              <a:ext cx="490904" cy="47671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latin typeface="Noto Sans S Chinese Regular" panose="020B0500000000000000" pitchFamily="34" charset="-122"/>
                <a:ea typeface="Noto Sans S Chinese Regular" panose="020B0500000000000000" pitchFamily="34" charset="-122"/>
                <a:cs typeface="+mn-ea"/>
              </a:endParaRPr>
            </a:p>
          </p:txBody>
        </p:sp>
      </p:grpSp>
      <p:grpSp>
        <p:nvGrpSpPr>
          <p:cNvPr id="14" name="组合 13"/>
          <p:cNvGrpSpPr/>
          <p:nvPr/>
        </p:nvGrpSpPr>
        <p:grpSpPr>
          <a:xfrm>
            <a:off x="9643106" y="2546474"/>
            <a:ext cx="1367794" cy="1367790"/>
            <a:chOff x="9107358" y="2457337"/>
            <a:chExt cx="938734" cy="938732"/>
          </a:xfrm>
        </p:grpSpPr>
        <p:sp>
          <p:nvSpPr>
            <p:cNvPr id="15" name="椭圆 14"/>
            <p:cNvSpPr/>
            <p:nvPr/>
          </p:nvSpPr>
          <p:spPr>
            <a:xfrm>
              <a:off x="9107358" y="2457337"/>
              <a:ext cx="938734" cy="93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cs typeface="+mn-ea"/>
              </a:endParaRPr>
            </a:p>
          </p:txBody>
        </p:sp>
        <p:sp>
          <p:nvSpPr>
            <p:cNvPr id="16" name="Freeform 85"/>
            <p:cNvSpPr/>
            <p:nvPr/>
          </p:nvSpPr>
          <p:spPr bwMode="auto">
            <a:xfrm>
              <a:off x="9353288" y="2697625"/>
              <a:ext cx="431314" cy="490900"/>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latin typeface="Noto Sans S Chinese Regular" panose="020B0500000000000000" pitchFamily="34" charset="-122"/>
                <a:ea typeface="Noto Sans S Chinese Regular" panose="020B0500000000000000" pitchFamily="34" charset="-122"/>
                <a:cs typeface="+mn-ea"/>
              </a:endParaRPr>
            </a:p>
          </p:txBody>
        </p:sp>
      </p:grpSp>
      <p:grpSp>
        <p:nvGrpSpPr>
          <p:cNvPr id="17" name="组合 16"/>
          <p:cNvGrpSpPr/>
          <p:nvPr/>
        </p:nvGrpSpPr>
        <p:grpSpPr>
          <a:xfrm>
            <a:off x="6820570" y="2556313"/>
            <a:ext cx="1367794" cy="1367790"/>
            <a:chOff x="6704140" y="2457337"/>
            <a:chExt cx="938734" cy="938732"/>
          </a:xfrm>
        </p:grpSpPr>
        <p:sp>
          <p:nvSpPr>
            <p:cNvPr id="18" name="椭圆 17"/>
            <p:cNvSpPr/>
            <p:nvPr/>
          </p:nvSpPr>
          <p:spPr>
            <a:xfrm>
              <a:off x="6704140" y="2457337"/>
              <a:ext cx="938734" cy="9387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Regular" panose="020B0500000000000000" pitchFamily="34" charset="-122"/>
                <a:ea typeface="Noto Sans S Chinese Regular" panose="020B0500000000000000" pitchFamily="34" charset="-122"/>
                <a:cs typeface="+mn-ea"/>
              </a:endParaRPr>
            </a:p>
          </p:txBody>
        </p:sp>
        <p:sp>
          <p:nvSpPr>
            <p:cNvPr id="19" name="Freeform 109"/>
            <p:cNvSpPr/>
            <p:nvPr/>
          </p:nvSpPr>
          <p:spPr bwMode="auto">
            <a:xfrm>
              <a:off x="6916502" y="2678573"/>
              <a:ext cx="490904" cy="490902"/>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latin typeface="Noto Sans S Chinese Regular" panose="020B0500000000000000" pitchFamily="34" charset="-122"/>
                <a:ea typeface="Noto Sans S Chinese Regular" panose="020B0500000000000000" pitchFamily="34" charset="-122"/>
                <a:cs typeface="+mn-ea"/>
              </a:endParaRPr>
            </a:p>
          </p:txBody>
        </p:sp>
      </p:grpSp>
      <p:cxnSp>
        <p:nvCxnSpPr>
          <p:cNvPr id="23" name="直接连接符 22"/>
          <p:cNvCxnSpPr/>
          <p:nvPr/>
        </p:nvCxnSpPr>
        <p:spPr>
          <a:xfrm>
            <a:off x="3270663" y="2714529"/>
            <a:ext cx="0" cy="1155700"/>
          </a:xfrm>
          <a:prstGeom prst="line">
            <a:avLst/>
          </a:prstGeom>
          <a:ln>
            <a:solidFill>
              <a:schemeClr val="bg1">
                <a:lumMod val="85000"/>
                <a:alpha val="93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93199" y="2714529"/>
            <a:ext cx="0" cy="1155700"/>
          </a:xfrm>
          <a:prstGeom prst="line">
            <a:avLst/>
          </a:prstGeom>
          <a:ln>
            <a:solidFill>
              <a:schemeClr val="bg1">
                <a:lumMod val="85000"/>
                <a:alpha val="93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915735" y="2714529"/>
            <a:ext cx="0" cy="1155700"/>
          </a:xfrm>
          <a:prstGeom prst="line">
            <a:avLst/>
          </a:prstGeom>
          <a:ln>
            <a:solidFill>
              <a:schemeClr val="bg1">
                <a:lumMod val="85000"/>
                <a:alpha val="93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513337" y="1441768"/>
            <a:ext cx="1165326" cy="0"/>
          </a:xfrm>
          <a:prstGeom prst="line">
            <a:avLst/>
          </a:prstGeom>
          <a:ln w="476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33799" y="741625"/>
            <a:ext cx="4724402" cy="58477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393939"/>
                </a:solidFill>
                <a:effectLst/>
                <a:uLnTx/>
                <a:uFillTx/>
                <a:latin typeface="Noto Sans S Chinese Regular" panose="020B0500000000000000" pitchFamily="34" charset="-122"/>
                <a:ea typeface="Noto Sans S Chinese Regular" panose="020B0500000000000000" pitchFamily="34" charset="-122"/>
                <a:cs typeface="+mn-ea"/>
              </a:rPr>
              <a:t>CONTENTS</a:t>
            </a:r>
            <a:endParaRPr kumimoji="0" lang="zh-CN" altLang="en-US" sz="3200" b="1" i="0" u="none" strike="noStrike" kern="1200" cap="none" spc="0" normalizeH="0" baseline="0" noProof="0" dirty="0">
              <a:ln>
                <a:noFill/>
              </a:ln>
              <a:solidFill>
                <a:srgbClr val="393939"/>
              </a:solidFill>
              <a:effectLst/>
              <a:uLnTx/>
              <a:uFillTx/>
              <a:latin typeface="Noto Sans S Chinese Regular" panose="020B0500000000000000" pitchFamily="34" charset="-122"/>
              <a:ea typeface="Noto Sans S Chinese Regular" panose="020B0500000000000000" pitchFamily="34" charset="-122"/>
              <a:cs typeface="+mn-ea"/>
            </a:endParaRPr>
          </a:p>
        </p:txBody>
      </p:sp>
      <p:sp>
        <p:nvSpPr>
          <p:cNvPr id="28" name="矩形 27"/>
          <p:cNvSpPr/>
          <p:nvPr/>
        </p:nvSpPr>
        <p:spPr>
          <a:xfrm>
            <a:off x="1247138" y="4330465"/>
            <a:ext cx="1097280" cy="368300"/>
          </a:xfrm>
          <a:prstGeom prst="rect">
            <a:avLst/>
          </a:prstGeom>
        </p:spPr>
        <p:txBody>
          <a:bodyPr wrap="none">
            <a:spAutoFit/>
          </a:bodyPr>
          <a:lstStyle/>
          <a:p>
            <a:pPr algn="ctr" fontAlgn="ctr"/>
            <a:r>
              <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产品功能</a:t>
            </a:r>
            <a:endPar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0" name="矩形 29"/>
          <p:cNvSpPr/>
          <p:nvPr/>
        </p:nvSpPr>
        <p:spPr>
          <a:xfrm>
            <a:off x="6982903" y="4347927"/>
            <a:ext cx="1097280" cy="368300"/>
          </a:xfrm>
          <a:prstGeom prst="rect">
            <a:avLst/>
          </a:prstGeom>
        </p:spPr>
        <p:txBody>
          <a:bodyPr wrap="none">
            <a:spAutoFit/>
          </a:bodyPr>
          <a:lstStyle/>
          <a:p>
            <a:pPr algn="ctr" fontAlgn="ctr"/>
            <a:r>
              <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开发环境</a:t>
            </a:r>
            <a:endPar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1" name="矩形 30"/>
          <p:cNvSpPr/>
          <p:nvPr/>
        </p:nvSpPr>
        <p:spPr>
          <a:xfrm>
            <a:off x="9851468" y="4376631"/>
            <a:ext cx="1097280" cy="368300"/>
          </a:xfrm>
          <a:prstGeom prst="rect">
            <a:avLst/>
          </a:prstGeom>
        </p:spPr>
        <p:txBody>
          <a:bodyPr wrap="none">
            <a:spAutoFit/>
          </a:bodyPr>
          <a:lstStyle/>
          <a:p>
            <a:pPr algn="ctr" fontAlgn="ctr"/>
            <a:r>
              <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项目规划</a:t>
            </a:r>
            <a:endPar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2" name="文本框 31"/>
          <p:cNvSpPr txBox="1"/>
          <p:nvPr/>
        </p:nvSpPr>
        <p:spPr>
          <a:xfrm>
            <a:off x="1480776" y="5021499"/>
            <a:ext cx="453970" cy="369332"/>
          </a:xfrm>
          <a:prstGeom prst="rect">
            <a:avLst/>
          </a:prstGeom>
          <a:noFill/>
        </p:spPr>
        <p:txBody>
          <a:bodyPr wrap="none" rtlCol="0">
            <a:spAutoFit/>
          </a:bodyPr>
          <a:lstStyle/>
          <a:p>
            <a:r>
              <a:rPr lang="en-US" altLang="zh-CN"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01</a:t>
            </a:r>
            <a:endParaRPr lang="zh-CN" altLang="en-US"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3" name="文本框 32"/>
          <p:cNvSpPr txBox="1"/>
          <p:nvPr/>
        </p:nvSpPr>
        <p:spPr>
          <a:xfrm>
            <a:off x="4349901" y="5021499"/>
            <a:ext cx="453970" cy="369332"/>
          </a:xfrm>
          <a:prstGeom prst="rect">
            <a:avLst/>
          </a:prstGeom>
          <a:noFill/>
        </p:spPr>
        <p:txBody>
          <a:bodyPr wrap="none" rtlCol="0">
            <a:spAutoFit/>
          </a:bodyPr>
          <a:lstStyle/>
          <a:p>
            <a:r>
              <a:rPr lang="en-US" altLang="zh-CN"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02</a:t>
            </a:r>
            <a:endParaRPr lang="zh-CN" altLang="en-US"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4" name="文本框 33"/>
          <p:cNvSpPr txBox="1"/>
          <p:nvPr/>
        </p:nvSpPr>
        <p:spPr>
          <a:xfrm>
            <a:off x="7288528" y="4992794"/>
            <a:ext cx="453970" cy="369332"/>
          </a:xfrm>
          <a:prstGeom prst="rect">
            <a:avLst/>
          </a:prstGeom>
          <a:noFill/>
        </p:spPr>
        <p:txBody>
          <a:bodyPr wrap="none" rtlCol="0">
            <a:spAutoFit/>
          </a:bodyPr>
          <a:lstStyle/>
          <a:p>
            <a:r>
              <a:rPr lang="en-US" altLang="zh-CN"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03</a:t>
            </a:r>
            <a:endParaRPr lang="zh-CN" altLang="en-US"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5" name="文本框 34"/>
          <p:cNvSpPr txBox="1"/>
          <p:nvPr/>
        </p:nvSpPr>
        <p:spPr>
          <a:xfrm>
            <a:off x="10143862" y="4981903"/>
            <a:ext cx="453970" cy="369332"/>
          </a:xfrm>
          <a:prstGeom prst="rect">
            <a:avLst/>
          </a:prstGeom>
          <a:noFill/>
        </p:spPr>
        <p:txBody>
          <a:bodyPr wrap="none" rtlCol="0">
            <a:spAutoFit/>
          </a:bodyPr>
          <a:lstStyle/>
          <a:p>
            <a:r>
              <a:rPr lang="en-US" altLang="zh-CN"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04</a:t>
            </a:r>
            <a:endParaRPr lang="zh-CN" altLang="en-US"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
        <p:nvSpPr>
          <p:cNvPr id="36" name="矩形 35"/>
          <p:cNvSpPr/>
          <p:nvPr/>
        </p:nvSpPr>
        <p:spPr>
          <a:xfrm>
            <a:off x="4147773" y="4330465"/>
            <a:ext cx="1097280" cy="368300"/>
          </a:xfrm>
          <a:prstGeom prst="rect">
            <a:avLst/>
          </a:prstGeom>
        </p:spPr>
        <p:txBody>
          <a:bodyPr wrap="none">
            <a:spAutoFit/>
          </a:bodyPr>
          <a:lstStyle/>
          <a:p>
            <a:pPr algn="ctr" fontAlgn="ctr"/>
            <a:r>
              <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具体内容</a:t>
            </a:r>
            <a:endParaRPr lang="zh-CN"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184726" y="641112"/>
            <a:ext cx="5669733" cy="5575776"/>
          </a:xfrm>
          <a:prstGeom prst="rect">
            <a:avLst/>
          </a:prstGeom>
        </p:spPr>
      </p:pic>
      <p:sp>
        <p:nvSpPr>
          <p:cNvPr id="26" name="矩形 25"/>
          <p:cNvSpPr/>
          <p:nvPr/>
        </p:nvSpPr>
        <p:spPr>
          <a:xfrm>
            <a:off x="6303499" y="3075057"/>
            <a:ext cx="3246120" cy="706755"/>
          </a:xfrm>
          <a:prstGeom prst="rect">
            <a:avLst/>
          </a:prstGeom>
        </p:spPr>
        <p:txBody>
          <a:bodyPr wrap="none">
            <a:spAutoFit/>
          </a:bodyPr>
          <a:lstStyle/>
          <a:p>
            <a:pPr algn="ctr" fontAlgn="ctr"/>
            <a:r>
              <a:rPr lang="zh-CN" altLang="en-US"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一、产品功能</a:t>
            </a:r>
            <a:endParaRPr lang="en-US" altLang="zh-CN"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Noto Sans S Chinese Regular" panose="020B0500000000000000" pitchFamily="34" charset="-122"/>
              <a:ea typeface="Noto Sans S Chinese Regular" panose="020B0500000000000000" pitchFamily="34" charset="-122"/>
            </a:endParaRPr>
          </a:p>
        </p:txBody>
      </p:sp>
      <p:sp>
        <p:nvSpPr>
          <p:cNvPr id="19" name="TextBox 8"/>
          <p:cNvSpPr txBox="1"/>
          <p:nvPr/>
        </p:nvSpPr>
        <p:spPr>
          <a:xfrm>
            <a:off x="484335" y="463429"/>
            <a:ext cx="3743030" cy="492125"/>
          </a:xfrm>
          <a:prstGeom prst="rect">
            <a:avLst/>
          </a:prstGeom>
          <a:noFill/>
        </p:spPr>
        <p:txBody>
          <a:bodyPr wrap="square" lIns="0" tIns="0" rIns="0" bIns="0" rtlCol="0" anchor="ctr">
            <a:spAutoFit/>
          </a:bodyPr>
          <a:lstStyle/>
          <a:p>
            <a:pPr algn="ctr"/>
            <a:r>
              <a:rPr lang="zh-CN" altLang="en-US" sz="3200" dirty="0">
                <a:solidFill>
                  <a:schemeClr val="tx1">
                    <a:lumMod val="75000"/>
                    <a:lumOff val="25000"/>
                  </a:schemeClr>
                </a:solidFill>
                <a:latin typeface="华文中宋" panose="02010600040101010101" pitchFamily="2" charset="-122"/>
                <a:ea typeface="华文中宋" panose="02010600040101010101" pitchFamily="2" charset="-122"/>
                <a:sym typeface="Arial" panose="020B0604020202020204" pitchFamily="34" charset="0"/>
              </a:rPr>
              <a:t>计算器的结构</a:t>
            </a:r>
            <a:endParaRPr lang="zh-CN" altLang="en-US" sz="3200" dirty="0">
              <a:solidFill>
                <a:schemeClr val="tx1">
                  <a:lumMod val="75000"/>
                  <a:lumOff val="25000"/>
                </a:schemeClr>
              </a:solidFill>
              <a:latin typeface="华文中宋" panose="02010600040101010101" pitchFamily="2" charset="-122"/>
              <a:ea typeface="华文中宋" panose="02010600040101010101" pitchFamily="2" charset="-122"/>
              <a:sym typeface="Arial" panose="020B0604020202020204" pitchFamily="34" charset="0"/>
            </a:endParaRPr>
          </a:p>
        </p:txBody>
      </p:sp>
      <p:sp>
        <p:nvSpPr>
          <p:cNvPr id="21" name="Oval 68"/>
          <p:cNvSpPr/>
          <p:nvPr/>
        </p:nvSpPr>
        <p:spPr>
          <a:xfrm>
            <a:off x="1163269" y="1641378"/>
            <a:ext cx="489707" cy="48970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latin typeface="华文中宋" panose="02010600040101010101" pitchFamily="2" charset="-122"/>
              <a:ea typeface="华文中宋" panose="02010600040101010101" pitchFamily="2" charset="-122"/>
              <a:cs typeface="+mn-ea"/>
              <a:sym typeface="+mn-lt"/>
            </a:endParaRPr>
          </a:p>
        </p:txBody>
      </p:sp>
      <p:sp>
        <p:nvSpPr>
          <p:cNvPr id="22" name="Freeform: Shape 69"/>
          <p:cNvSpPr/>
          <p:nvPr/>
        </p:nvSpPr>
        <p:spPr bwMode="auto">
          <a:xfrm>
            <a:off x="1321035" y="1799808"/>
            <a:ext cx="157736" cy="179917"/>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algn="ctr"/>
            <a:endParaRPr sz="2400">
              <a:latin typeface="华文中宋" panose="02010600040101010101" pitchFamily="2" charset="-122"/>
              <a:ea typeface="华文中宋" panose="02010600040101010101" pitchFamily="2" charset="-122"/>
              <a:cs typeface="+mn-ea"/>
              <a:sym typeface="+mn-lt"/>
            </a:endParaRPr>
          </a:p>
        </p:txBody>
      </p:sp>
      <p:sp>
        <p:nvSpPr>
          <p:cNvPr id="23" name="Rectangle 62"/>
          <p:cNvSpPr/>
          <p:nvPr/>
        </p:nvSpPr>
        <p:spPr>
          <a:xfrm>
            <a:off x="1740135" y="1754079"/>
            <a:ext cx="2227858" cy="331277"/>
          </a:xfrm>
          <a:prstGeom prst="rect">
            <a:avLst/>
          </a:prstGeom>
        </p:spPr>
        <p:txBody>
          <a:bodyPr wrap="none" lIns="191941" tIns="0" rIns="191941" bIns="0">
            <a:normAutofit/>
          </a:bodyPr>
          <a:lstStyle/>
          <a:p>
            <a:r>
              <a:rPr lang="zh-CN" altLang="en-US" b="1" dirty="0">
                <a:solidFill>
                  <a:schemeClr val="accent3"/>
                </a:solidFill>
                <a:latin typeface="华文中宋" panose="02010600040101010101" pitchFamily="2" charset="-122"/>
                <a:ea typeface="华文中宋" panose="02010600040101010101" pitchFamily="2" charset="-122"/>
                <a:cs typeface="+mn-ea"/>
                <a:sym typeface="+mn-lt"/>
              </a:rPr>
              <a:t>基本功能</a:t>
            </a:r>
            <a:endParaRPr lang="zh-CN" altLang="en-US" b="1" dirty="0">
              <a:solidFill>
                <a:schemeClr val="accent3"/>
              </a:solidFill>
              <a:latin typeface="华文中宋" panose="02010600040101010101" pitchFamily="2" charset="-122"/>
              <a:ea typeface="华文中宋" panose="02010600040101010101" pitchFamily="2" charset="-122"/>
              <a:cs typeface="+mn-ea"/>
              <a:sym typeface="+mn-lt"/>
            </a:endParaRPr>
          </a:p>
        </p:txBody>
      </p:sp>
      <p:sp>
        <p:nvSpPr>
          <p:cNvPr id="4" name="文本框 3"/>
          <p:cNvSpPr txBox="1"/>
          <p:nvPr/>
        </p:nvSpPr>
        <p:spPr>
          <a:xfrm>
            <a:off x="1302671" y="2448431"/>
            <a:ext cx="1844040" cy="3138170"/>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基本四则运算</a:t>
            </a:r>
            <a:endParaRPr lang="en-US" altLang="zh-CN"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指数运算</a:t>
            </a:r>
            <a:endParaRPr lang="en-US" altLang="zh-CN" b="1"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对数运算</a:t>
            </a:r>
            <a:endParaRPr lang="en-US" altLang="zh-CN"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乘方</a:t>
            </a:r>
            <a:endParaRPr lang="en-US" altLang="zh-CN" b="1"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开方</a:t>
            </a:r>
            <a:endParaRPr lang="en-US" altLang="zh-CN" b="1"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p:txBody>
      </p:sp>
      <p:sp>
        <p:nvSpPr>
          <p:cNvPr id="26" name="Oval 68"/>
          <p:cNvSpPr/>
          <p:nvPr/>
        </p:nvSpPr>
        <p:spPr>
          <a:xfrm>
            <a:off x="5925656" y="1671858"/>
            <a:ext cx="489707" cy="48970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2400">
              <a:latin typeface="华文中宋" panose="02010600040101010101" pitchFamily="2" charset="-122"/>
              <a:ea typeface="华文中宋" panose="02010600040101010101" pitchFamily="2" charset="-122"/>
              <a:cs typeface="+mn-ea"/>
              <a:sym typeface="+mn-lt"/>
            </a:endParaRPr>
          </a:p>
        </p:txBody>
      </p:sp>
      <p:sp>
        <p:nvSpPr>
          <p:cNvPr id="27" name="Freeform: Shape 69"/>
          <p:cNvSpPr/>
          <p:nvPr/>
        </p:nvSpPr>
        <p:spPr bwMode="auto">
          <a:xfrm>
            <a:off x="6083422" y="1830288"/>
            <a:ext cx="157736" cy="179917"/>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algn="ctr"/>
            <a:endParaRPr sz="2400">
              <a:latin typeface="华文中宋" panose="02010600040101010101" pitchFamily="2" charset="-122"/>
              <a:ea typeface="华文中宋" panose="02010600040101010101" pitchFamily="2" charset="-122"/>
              <a:cs typeface="+mn-ea"/>
              <a:sym typeface="+mn-lt"/>
            </a:endParaRPr>
          </a:p>
        </p:txBody>
      </p:sp>
      <p:sp>
        <p:nvSpPr>
          <p:cNvPr id="30" name="Rectangle 62"/>
          <p:cNvSpPr/>
          <p:nvPr/>
        </p:nvSpPr>
        <p:spPr>
          <a:xfrm>
            <a:off x="6502522" y="1799799"/>
            <a:ext cx="2227858" cy="331277"/>
          </a:xfrm>
          <a:prstGeom prst="rect">
            <a:avLst/>
          </a:prstGeom>
        </p:spPr>
        <p:txBody>
          <a:bodyPr wrap="none" lIns="191941" tIns="0" rIns="191941" bIns="0">
            <a:normAutofit/>
          </a:bodyPr>
          <a:lstStyle/>
          <a:p>
            <a:r>
              <a:rPr lang="zh-CN" altLang="en-US" b="1" dirty="0">
                <a:solidFill>
                  <a:schemeClr val="accent3"/>
                </a:solidFill>
                <a:latin typeface="华文中宋" panose="02010600040101010101" pitchFamily="2" charset="-122"/>
                <a:ea typeface="华文中宋" panose="02010600040101010101" pitchFamily="2" charset="-122"/>
                <a:cs typeface="+mn-ea"/>
                <a:sym typeface="+mn-lt"/>
              </a:rPr>
              <a:t>进阶功能</a:t>
            </a:r>
            <a:endParaRPr lang="zh-CN" altLang="en-US" b="1" dirty="0">
              <a:solidFill>
                <a:schemeClr val="accent3"/>
              </a:solidFill>
              <a:latin typeface="华文中宋" panose="02010600040101010101" pitchFamily="2" charset="-122"/>
              <a:ea typeface="华文中宋" panose="02010600040101010101" pitchFamily="2" charset="-122"/>
              <a:cs typeface="+mn-ea"/>
              <a:sym typeface="+mn-lt"/>
            </a:endParaRPr>
          </a:p>
        </p:txBody>
      </p:sp>
      <p:sp>
        <p:nvSpPr>
          <p:cNvPr id="32" name="文本框 31"/>
          <p:cNvSpPr txBox="1"/>
          <p:nvPr/>
        </p:nvSpPr>
        <p:spPr>
          <a:xfrm>
            <a:off x="6241158" y="2478911"/>
            <a:ext cx="5539740" cy="2861310"/>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分布计算（正态分布、</a:t>
            </a:r>
            <a:r>
              <a:rPr lang="en-US" altLang="zh-CN" b="1" dirty="0">
                <a:latin typeface="华文中宋" panose="02010600040101010101" pitchFamily="2" charset="-122"/>
                <a:ea typeface="华文中宋" panose="02010600040101010101" pitchFamily="2" charset="-122"/>
              </a:rPr>
              <a:t>t</a:t>
            </a:r>
            <a:r>
              <a:rPr lang="zh-CN" altLang="en-US" b="1" dirty="0">
                <a:latin typeface="华文中宋" panose="02010600040101010101" pitchFamily="2" charset="-122"/>
                <a:ea typeface="华文中宋" panose="02010600040101010101" pitchFamily="2" charset="-122"/>
              </a:rPr>
              <a:t>分布、</a:t>
            </a:r>
            <a:r>
              <a:rPr lang="en-US" altLang="zh-CN" b="1" dirty="0">
                <a:latin typeface="华文中宋" panose="02010600040101010101" pitchFamily="2" charset="-122"/>
                <a:ea typeface="华文中宋" panose="02010600040101010101" pitchFamily="2" charset="-122"/>
              </a:rPr>
              <a:t>F</a:t>
            </a:r>
            <a:r>
              <a:rPr lang="zh-CN" altLang="en-US" b="1" dirty="0">
                <a:latin typeface="华文中宋" panose="02010600040101010101" pitchFamily="2" charset="-122"/>
                <a:ea typeface="华文中宋" panose="02010600040101010101" pitchFamily="2" charset="-122"/>
              </a:rPr>
              <a:t>分布</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金融函数运算（如</a:t>
            </a:r>
            <a:r>
              <a:rPr lang="en-US" altLang="zh-CN" b="1" dirty="0">
                <a:latin typeface="华文中宋" panose="02010600040101010101" pitchFamily="2" charset="-122"/>
                <a:ea typeface="华文中宋" panose="02010600040101010101" pitchFamily="2" charset="-122"/>
              </a:rPr>
              <a:t>PMT</a:t>
            </a:r>
            <a:r>
              <a:rPr lang="zh-CN" altLang="en-US" b="1" dirty="0">
                <a:latin typeface="华文中宋" panose="02010600040101010101" pitchFamily="2" charset="-122"/>
                <a:ea typeface="华文中宋" panose="02010600040101010101" pitchFamily="2" charset="-122"/>
              </a:rPr>
              <a:t>函数、</a:t>
            </a:r>
            <a:r>
              <a:rPr lang="en-US" altLang="zh-CN" b="1" dirty="0">
                <a:latin typeface="华文中宋" panose="02010600040101010101" pitchFamily="2" charset="-122"/>
                <a:ea typeface="华文中宋" panose="02010600040101010101" pitchFamily="2" charset="-122"/>
              </a:rPr>
              <a:t>CAPM</a:t>
            </a:r>
            <a:r>
              <a:rPr lang="zh-CN" altLang="en-US" b="1" dirty="0">
                <a:latin typeface="华文中宋" panose="02010600040101010101" pitchFamily="2" charset="-122"/>
                <a:ea typeface="华文中宋" panose="02010600040101010101" pitchFamily="2" charset="-122"/>
              </a:rPr>
              <a:t>定价函数等</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金融指数运算（如夏普比率、特雷诺比率等）</a:t>
            </a:r>
            <a:endParaRPr lang="en-US" altLang="zh-CN" b="1"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en-US" altLang="zh-CN" b="1" dirty="0">
                <a:latin typeface="华文中宋" panose="02010600040101010101" pitchFamily="2" charset="-122"/>
                <a:ea typeface="华文中宋" panose="02010600040101010101" pitchFamily="2" charset="-122"/>
              </a:rPr>
              <a:t>GPA</a:t>
            </a:r>
            <a:r>
              <a:rPr lang="zh-CN" altLang="en-US" b="1" dirty="0">
                <a:latin typeface="华文中宋" panose="02010600040101010101" pitchFamily="2" charset="-122"/>
                <a:ea typeface="华文中宋" panose="02010600040101010101" pitchFamily="2" charset="-122"/>
              </a:rPr>
              <a:t>与平均成绩快速计算</a:t>
            </a:r>
            <a:endParaRPr lang="zh-CN" altLang="en-US" b="1" dirty="0">
              <a:latin typeface="华文中宋" panose="02010600040101010101" pitchFamily="2" charset="-122"/>
              <a:ea typeface="华文中宋" panose="02010600040101010101" pitchFamily="2" charset="-122"/>
            </a:endParaRPr>
          </a:p>
          <a:p>
            <a:pPr marL="285750" indent="-285750">
              <a:lnSpc>
                <a:spcPct val="200000"/>
              </a:lnSpc>
              <a:buFont typeface="Wingdings" panose="05000000000000000000" pitchFamily="2" charset="2"/>
              <a:buChar char="Ø"/>
            </a:pPr>
            <a:r>
              <a:rPr lang="zh-CN" altLang="en-US" b="1" dirty="0">
                <a:latin typeface="华文中宋" panose="02010600040101010101" pitchFamily="2" charset="-122"/>
                <a:ea typeface="华文中宋" panose="02010600040101010101" pitchFamily="2" charset="-122"/>
              </a:rPr>
              <a:t>饥荒食谱</a:t>
            </a:r>
            <a:endParaRPr lang="zh-CN" altLang="en-US" b="1" dirty="0">
              <a:latin typeface="华文中宋" panose="02010600040101010101" pitchFamily="2" charset="-122"/>
              <a:ea typeface="华文中宋" panose="02010600040101010101" pitchFamily="2" charset="-122"/>
            </a:endParaRPr>
          </a:p>
        </p:txBody>
      </p:sp>
      <p:sp>
        <p:nvSpPr>
          <p:cNvPr id="34" name="矩形 33"/>
          <p:cNvSpPr/>
          <p:nvPr/>
        </p:nvSpPr>
        <p:spPr>
          <a:xfrm>
            <a:off x="203200" y="1224281"/>
            <a:ext cx="43053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203200" y="1126124"/>
            <a:ext cx="43053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184726" y="641112"/>
            <a:ext cx="5669733" cy="5575776"/>
          </a:xfrm>
          <a:prstGeom prst="rect">
            <a:avLst/>
          </a:prstGeom>
        </p:spPr>
      </p:pic>
      <p:sp>
        <p:nvSpPr>
          <p:cNvPr id="26" name="矩形 25"/>
          <p:cNvSpPr/>
          <p:nvPr/>
        </p:nvSpPr>
        <p:spPr>
          <a:xfrm>
            <a:off x="6311119" y="3075057"/>
            <a:ext cx="3230880" cy="706755"/>
          </a:xfrm>
          <a:prstGeom prst="rect">
            <a:avLst/>
          </a:prstGeom>
        </p:spPr>
        <p:txBody>
          <a:bodyPr wrap="none">
            <a:spAutoFit/>
          </a:bodyPr>
          <a:lstStyle/>
          <a:p>
            <a:pPr algn="ctr" fontAlgn="ctr"/>
            <a:r>
              <a:rPr lang="zh-CN" altLang="en-US" sz="4000"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二、</a:t>
            </a:r>
            <a:r>
              <a:rPr lang="zh-CN" sz="4000"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具体内容</a:t>
            </a:r>
            <a:endParaRPr lang="zh-CN" sz="4000"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Noto Sans S Chinese Regular" panose="020B0500000000000000" pitchFamily="34" charset="-122"/>
              <a:ea typeface="Noto Sans S Chinese Regular" panose="020B0500000000000000" pitchFamily="34" charset="-122"/>
            </a:endParaRPr>
          </a:p>
        </p:txBody>
      </p:sp>
      <p:sp>
        <p:nvSpPr>
          <p:cNvPr id="2" name="矩形 1"/>
          <p:cNvSpPr/>
          <p:nvPr/>
        </p:nvSpPr>
        <p:spPr>
          <a:xfrm>
            <a:off x="203200" y="1224281"/>
            <a:ext cx="43053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a:off x="203200" y="112612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4645" y="354330"/>
            <a:ext cx="4107815" cy="768350"/>
          </a:xfrm>
          <a:prstGeom prst="rect">
            <a:avLst/>
          </a:prstGeom>
          <a:noFill/>
        </p:spPr>
        <p:txBody>
          <a:bodyPr wrap="square" rtlCol="0">
            <a:spAutoFit/>
          </a:bodyPr>
          <a:p>
            <a:r>
              <a:rPr lang="zh-CN" altLang="en-US" sz="4400"/>
              <a:t>金融函数运算</a:t>
            </a:r>
            <a:endParaRPr lang="zh-CN" altLang="en-US" sz="4400"/>
          </a:p>
        </p:txBody>
      </p:sp>
      <p:sp>
        <p:nvSpPr>
          <p:cNvPr id="4" name="文本框 3"/>
          <p:cNvSpPr txBox="1"/>
          <p:nvPr/>
        </p:nvSpPr>
        <p:spPr>
          <a:xfrm>
            <a:off x="1172845" y="1848485"/>
            <a:ext cx="4352925" cy="1322070"/>
          </a:xfrm>
          <a:prstGeom prst="rect">
            <a:avLst/>
          </a:prstGeom>
          <a:noFill/>
        </p:spPr>
        <p:txBody>
          <a:bodyPr wrap="square" rtlCol="0">
            <a:spAutoFit/>
          </a:bodyPr>
          <a:p>
            <a:r>
              <a:rPr lang="zh-CN" altLang="en-US" sz="2000"/>
              <a:t>PMT函数：即年金函数，即通过未来现金流按固定折现率（YTM）折现到当期的计算函数，一般用于计算年金贷款等金融产品的现值</a:t>
            </a:r>
            <a:endParaRPr lang="zh-CN" altLang="en-US" sz="2000"/>
          </a:p>
        </p:txBody>
      </p:sp>
      <p:sp>
        <p:nvSpPr>
          <p:cNvPr id="6" name="文本框 5"/>
          <p:cNvSpPr txBox="1"/>
          <p:nvPr/>
        </p:nvSpPr>
        <p:spPr>
          <a:xfrm>
            <a:off x="6427470" y="1848485"/>
            <a:ext cx="4653915" cy="2861310"/>
          </a:xfrm>
          <a:prstGeom prst="rect">
            <a:avLst/>
          </a:prstGeom>
          <a:noFill/>
        </p:spPr>
        <p:txBody>
          <a:bodyPr wrap="square" rtlCol="0">
            <a:spAutoFit/>
          </a:bodyPr>
          <a:p>
            <a:r>
              <a:rPr lang="zh-CN" altLang="en-US" sz="2000"/>
              <a:t>CAPM定价函数：资本资产定价模型假设所有投资者都按马克维茨的资产选择理论进行投资，对期望收益、方差和协方差等的估计完全相同，投资人可以自由借贷。基于这样的假设，资本资产定价模型研究的重点在于探求风险资产收益与风险的数量关系，即为了补偿某一特定程度的风险，投资者应该获得多少的报酬率。</a:t>
            </a:r>
            <a:endParaRPr lang="zh-CN" altLang="en-US" sz="200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394970" y="2873375"/>
            <a:ext cx="4113530" cy="404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Noto Sans S Chinese Regular" panose="020B0500000000000000" pitchFamily="34" charset="-122"/>
              <a:ea typeface="Noto Sans S Chinese Regular" panose="020B0500000000000000" pitchFamily="34" charset="-122"/>
            </a:endParaRPr>
          </a:p>
        </p:txBody>
      </p:sp>
      <p:sp>
        <p:nvSpPr>
          <p:cNvPr id="2" name="矩形 1"/>
          <p:cNvSpPr/>
          <p:nvPr/>
        </p:nvSpPr>
        <p:spPr>
          <a:xfrm>
            <a:off x="203200" y="1224281"/>
            <a:ext cx="43053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a:off x="203200" y="112612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4645" y="354330"/>
            <a:ext cx="4107815" cy="768350"/>
          </a:xfrm>
          <a:prstGeom prst="rect">
            <a:avLst/>
          </a:prstGeom>
          <a:noFill/>
        </p:spPr>
        <p:txBody>
          <a:bodyPr wrap="square" rtlCol="0">
            <a:spAutoFit/>
          </a:bodyPr>
          <a:p>
            <a:r>
              <a:rPr lang="zh-CN" altLang="en-US" sz="4400"/>
              <a:t>金融指数运算</a:t>
            </a:r>
            <a:endParaRPr lang="zh-CN" altLang="en-US" sz="4400"/>
          </a:p>
        </p:txBody>
      </p:sp>
      <p:sp>
        <p:nvSpPr>
          <p:cNvPr id="4" name="文本框 3"/>
          <p:cNvSpPr txBox="1"/>
          <p:nvPr/>
        </p:nvSpPr>
        <p:spPr>
          <a:xfrm>
            <a:off x="1008380" y="1757045"/>
            <a:ext cx="4426585" cy="4399915"/>
          </a:xfrm>
          <a:prstGeom prst="rect">
            <a:avLst/>
          </a:prstGeom>
          <a:noFill/>
        </p:spPr>
        <p:txBody>
          <a:bodyPr wrap="square" rtlCol="0">
            <a:spAutoFit/>
          </a:bodyPr>
          <a:p>
            <a:r>
              <a:rPr lang="zh-CN" altLang="en-US" sz="2000"/>
              <a:t>夏普比率：目的是计算投资组合每承受一单位总风险，会产生多少的超额报酬。比率依据资产配置线(Capital Allocation Line,CAL)的观念而来，是市场上最常见的衡量比率。当投资组合内的资产皆为风险性资产时，适用夏普比率。夏普指数代表投资人每多承担一分风险，可以拿到几分超额报酬；若大于1，代表基金报酬率高过波动风险；若为小于1，代表基金操作风险大过于报酬率。这样一来，每个投资组合都可以计算Sharpe Ratio,即投资回报与多冒风险的比例，这个比例越高，投资组合越佳。</a:t>
            </a:r>
            <a:endParaRPr lang="zh-CN" altLang="en-US" sz="2000"/>
          </a:p>
        </p:txBody>
      </p:sp>
      <p:sp>
        <p:nvSpPr>
          <p:cNvPr id="6" name="文本框 5"/>
          <p:cNvSpPr txBox="1"/>
          <p:nvPr/>
        </p:nvSpPr>
        <p:spPr>
          <a:xfrm>
            <a:off x="6464300" y="1757045"/>
            <a:ext cx="4572000" cy="1630045"/>
          </a:xfrm>
          <a:prstGeom prst="rect">
            <a:avLst/>
          </a:prstGeom>
          <a:noFill/>
        </p:spPr>
        <p:txBody>
          <a:bodyPr wrap="square" rtlCol="0">
            <a:spAutoFit/>
          </a:bodyPr>
          <a:p>
            <a:r>
              <a:rPr lang="zh-CN" altLang="en-US" sz="2000"/>
              <a:t>特雷诺比率：用于在系统风险基础之上对投资的收益风险进行调整。该指标反映基金承担单位系统风险所获得的超额收益。指数值越大，承担单位系统风险所获得的超额收益越高</a:t>
            </a:r>
            <a:endParaRPr lang="zh-CN" altLang="en-US" sz="200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618730" y="2552065"/>
            <a:ext cx="4363720" cy="4363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a:solidFill>
                <a:prstClr val="white"/>
              </a:solidFill>
              <a:latin typeface="Noto Sans S Chinese Regular" panose="020B0500000000000000" pitchFamily="34" charset="-122"/>
              <a:ea typeface="Noto Sans S Chinese Regular" panose="020B0500000000000000" pitchFamily="34" charset="-122"/>
            </a:endParaRPr>
          </a:p>
        </p:txBody>
      </p:sp>
      <p:sp>
        <p:nvSpPr>
          <p:cNvPr id="2" name="矩形 1"/>
          <p:cNvSpPr/>
          <p:nvPr/>
        </p:nvSpPr>
        <p:spPr>
          <a:xfrm>
            <a:off x="203200" y="1224281"/>
            <a:ext cx="43053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p:nvPr/>
        </p:nvCxnSpPr>
        <p:spPr>
          <a:xfrm>
            <a:off x="203200" y="112612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34645" y="354330"/>
            <a:ext cx="4107815" cy="768350"/>
          </a:xfrm>
          <a:prstGeom prst="rect">
            <a:avLst/>
          </a:prstGeom>
          <a:noFill/>
        </p:spPr>
        <p:txBody>
          <a:bodyPr wrap="square" rtlCol="0">
            <a:spAutoFit/>
          </a:bodyPr>
          <a:p>
            <a:r>
              <a:rPr lang="zh-CN" altLang="en-US" sz="4400"/>
              <a:t>饥荒食谱</a:t>
            </a:r>
            <a:endParaRPr lang="zh-CN" altLang="en-US" sz="4400"/>
          </a:p>
        </p:txBody>
      </p:sp>
      <p:pic>
        <p:nvPicPr>
          <p:cNvPr id="4" name="图片 3"/>
          <p:cNvPicPr>
            <a:picLocks noChangeAspect="1"/>
          </p:cNvPicPr>
          <p:nvPr/>
        </p:nvPicPr>
        <p:blipFill>
          <a:blip r:embed="rId1"/>
          <a:stretch>
            <a:fillRect/>
          </a:stretch>
        </p:blipFill>
        <p:spPr>
          <a:xfrm>
            <a:off x="6901180" y="520065"/>
            <a:ext cx="3042920" cy="5693410"/>
          </a:xfrm>
          <a:prstGeom prst="rect">
            <a:avLst/>
          </a:prstGeom>
        </p:spPr>
      </p:pic>
      <p:pic>
        <p:nvPicPr>
          <p:cNvPr id="6" name="图片 5"/>
          <p:cNvPicPr>
            <a:picLocks noChangeAspect="1"/>
          </p:cNvPicPr>
          <p:nvPr/>
        </p:nvPicPr>
        <p:blipFill>
          <a:blip r:embed="rId2"/>
          <a:stretch>
            <a:fillRect/>
          </a:stretch>
        </p:blipFill>
        <p:spPr>
          <a:xfrm>
            <a:off x="1230630" y="1618615"/>
            <a:ext cx="4594860" cy="454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flipH="1">
            <a:off x="184726" y="641112"/>
            <a:ext cx="5669733" cy="5575776"/>
          </a:xfrm>
          <a:prstGeom prst="rect">
            <a:avLst/>
          </a:prstGeom>
        </p:spPr>
      </p:pic>
      <p:sp>
        <p:nvSpPr>
          <p:cNvPr id="26" name="矩形 25"/>
          <p:cNvSpPr/>
          <p:nvPr/>
        </p:nvSpPr>
        <p:spPr>
          <a:xfrm>
            <a:off x="6303497" y="3075057"/>
            <a:ext cx="3246120" cy="706755"/>
          </a:xfrm>
          <a:prstGeom prst="rect">
            <a:avLst/>
          </a:prstGeom>
        </p:spPr>
        <p:txBody>
          <a:bodyPr wrap="none">
            <a:spAutoFit/>
          </a:bodyPr>
          <a:lstStyle/>
          <a:p>
            <a:pPr algn="ctr" fontAlgn="ctr"/>
            <a:r>
              <a:rPr lang="zh-CN" altLang="en-US"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三、</a:t>
            </a:r>
            <a:r>
              <a:rPr lang="zh-CN"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rPr>
              <a:t>开发环境</a:t>
            </a:r>
            <a:endParaRPr lang="zh-CN" sz="4000" b="1" dirty="0">
              <a:solidFill>
                <a:schemeClr val="tx1">
                  <a:lumMod val="95000"/>
                  <a:lumOff val="5000"/>
                </a:schemeClr>
              </a:solidFill>
              <a:latin typeface="Noto Sans S Chinese Regular" panose="020B0500000000000000" pitchFamily="34" charset="-122"/>
              <a:ea typeface="Noto Sans S Chinese Regular" panose="020B0500000000000000"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cover/>
      </p:transition>
    </mc:Choice>
    <mc:Fallback>
      <p:transition spd="slow">
        <p:cover/>
      </p:transition>
    </mc:Fallback>
  </mc:AlternateContent>
</p:sld>
</file>

<file path=ppt/tags/tag1.xml><?xml version="1.0" encoding="utf-8"?>
<p:tagLst xmlns:p="http://schemas.openxmlformats.org/presentationml/2006/main">
  <p:tag name="KSO_WM_UNIT_PLACING_PICTURE_USER_VIEWPORT" val="{&quot;height&quot;:6075,&quot;width&quot;:7440}"/>
</p:tagLst>
</file>

<file path=ppt/tags/tag2.xml><?xml version="1.0" encoding="utf-8"?>
<p:tagLst xmlns:p="http://schemas.openxmlformats.org/presentationml/2006/main">
  <p:tag name="ISPRING_PRESENTATION_TITLE" val="商业计划"/>
</p:tagLst>
</file>

<file path=ppt/theme/theme1.xml><?xml version="1.0" encoding="utf-8"?>
<a:theme xmlns:a="http://schemas.openxmlformats.org/drawingml/2006/main" name="千图网海量PPT模板www.58pic.com​​">
  <a:themeElements>
    <a:clrScheme name="自定义 3414">
      <a:dk1>
        <a:sysClr val="windowText" lastClr="000000"/>
      </a:dk1>
      <a:lt1>
        <a:sysClr val="window" lastClr="FFFFFF"/>
      </a:lt1>
      <a:dk2>
        <a:srgbClr val="5A6378"/>
      </a:dk2>
      <a:lt2>
        <a:srgbClr val="7F7F7F"/>
      </a:lt2>
      <a:accent1>
        <a:srgbClr val="595959"/>
      </a:accent1>
      <a:accent2>
        <a:srgbClr val="2D313B"/>
      </a:accent2>
      <a:accent3>
        <a:srgbClr val="595959"/>
      </a:accent3>
      <a:accent4>
        <a:srgbClr val="2D313B"/>
      </a:accent4>
      <a:accent5>
        <a:srgbClr val="595959"/>
      </a:accent5>
      <a:accent6>
        <a:srgbClr val="2D313B"/>
      </a:accent6>
      <a:hlink>
        <a:srgbClr val="168BBA"/>
      </a:hlink>
      <a:folHlink>
        <a:srgbClr val="680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千图网海量PPT模板www.58pic.com​​">
  <a:themeElements>
    <a:clrScheme name="自定义 3414">
      <a:dk1>
        <a:sysClr val="windowText" lastClr="000000"/>
      </a:dk1>
      <a:lt1>
        <a:sysClr val="window" lastClr="FFFFFF"/>
      </a:lt1>
      <a:dk2>
        <a:srgbClr val="5A6378"/>
      </a:dk2>
      <a:lt2>
        <a:srgbClr val="7F7F7F"/>
      </a:lt2>
      <a:accent1>
        <a:srgbClr val="595959"/>
      </a:accent1>
      <a:accent2>
        <a:srgbClr val="2D313B"/>
      </a:accent2>
      <a:accent3>
        <a:srgbClr val="595959"/>
      </a:accent3>
      <a:accent4>
        <a:srgbClr val="2D313B"/>
      </a:accent4>
      <a:accent5>
        <a:srgbClr val="595959"/>
      </a:accent5>
      <a:accent6>
        <a:srgbClr val="2D313B"/>
      </a:accent6>
      <a:hlink>
        <a:srgbClr val="168BBA"/>
      </a:hlink>
      <a:folHlink>
        <a:srgbClr val="680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Words>
  <Application>WPS 演示</Application>
  <PresentationFormat>宽屏</PresentationFormat>
  <Paragraphs>96</Paragraphs>
  <Slides>13</Slides>
  <Notes>17</Notes>
  <HiddenSlides>0</HiddenSlides>
  <MMClips>1</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Arial</vt:lpstr>
      <vt:lpstr>宋体</vt:lpstr>
      <vt:lpstr>Wingdings</vt:lpstr>
      <vt:lpstr>思源黑体 CN Normal</vt:lpstr>
      <vt:lpstr>黑体</vt:lpstr>
      <vt:lpstr>Noto Sans S Chinese Regular</vt:lpstr>
      <vt:lpstr>华文中宋</vt:lpstr>
      <vt:lpstr>等线</vt:lpstr>
      <vt:lpstr>微软雅黑</vt:lpstr>
      <vt:lpstr>Arial Unicode MS</vt:lpstr>
      <vt:lpstr>千图网海量PPT模板www.58pic.com​​</vt:lpstr>
      <vt:lpstr>1_千图网海量PPT模板www.58pic.com​​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dc:title>
  <dc:creator>lenovo</dc:creator>
  <cp:lastModifiedBy>lywva</cp:lastModifiedBy>
  <cp:revision>112</cp:revision>
  <dcterms:created xsi:type="dcterms:W3CDTF">2018-04-10T08:10:00Z</dcterms:created>
  <dcterms:modified xsi:type="dcterms:W3CDTF">2020-09-20T13:39:25Z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2052-11.1.0.9998</vt:lpwstr>
  </property>
</Properties>
</file>