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4" r:id="rId6"/>
    <p:sldId id="263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3"/>
    <p:restoredTop sz="70787"/>
  </p:normalViewPr>
  <p:slideViewPr>
    <p:cSldViewPr snapToGrid="0" snapToObjects="1">
      <p:cViewPr>
        <p:scale>
          <a:sx n="89" d="100"/>
          <a:sy n="89" d="100"/>
        </p:scale>
        <p:origin x="179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036BF-63FB-EB41-BCE3-D9C5CAD3F059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D60E6-139B-FF4E-BF0E-B0F10DEE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1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D60E6-139B-FF4E-BF0E-B0F10DEE60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0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提高数据质量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D60E6-139B-FF4E-BF0E-B0F10DEE60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67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D60E6-139B-FF4E-BF0E-B0F10DEE60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3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9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2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56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21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38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5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93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4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9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3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5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9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5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9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9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0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7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 smtClean="0"/>
              <a:t>胎心监护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zh-CN" altLang="en-US" dirty="0" smtClean="0"/>
              <a:t>       </a:t>
            </a:r>
            <a:endParaRPr lang="en-US" altLang="zh-CN" dirty="0" smtClean="0"/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altLang="zh-CN" dirty="0" smtClean="0"/>
              <a:t>2017.5.9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1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0753" y="2214033"/>
            <a:ext cx="8409997" cy="2677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 工作总结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2.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数据分析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3.</a:t>
            </a:r>
            <a:r>
              <a:rPr lang="zh-CN" altLang="en-US" sz="2800" dirty="0" smtClean="0"/>
              <a:t> 主要困难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4.</a:t>
            </a:r>
            <a:r>
              <a:rPr lang="zh-CN" altLang="en-US" sz="2800" dirty="0" smtClean="0"/>
              <a:t> 计划目标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368" y="430306"/>
            <a:ext cx="3095719" cy="258183"/>
          </a:xfrm>
        </p:spPr>
        <p:txBody>
          <a:bodyPr>
            <a:noAutofit/>
          </a:bodyPr>
          <a:lstStyle/>
          <a:p>
            <a:r>
              <a:rPr lang="zh-CN" altLang="en-US" sz="4000" u="sng" dirty="0" smtClean="0"/>
              <a:t>   </a:t>
            </a:r>
            <a:r>
              <a:rPr lang="en-US" altLang="zh-CN" sz="4000" u="sng" dirty="0" smtClean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66094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114255" y="985838"/>
            <a:ext cx="3095719" cy="800099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1</a:t>
            </a:r>
            <a:r>
              <a:rPr lang="zh-CN" altLang="en-US" sz="4000" dirty="0" smtClean="0"/>
              <a:t>、</a:t>
            </a:r>
            <a:r>
              <a:rPr lang="zh-CN" altLang="en-US" sz="4000" u="sng" dirty="0" smtClean="0"/>
              <a:t>工作总结</a:t>
            </a:r>
            <a:endParaRPr lang="en-US" altLang="zh-CN" sz="4000" u="sng" dirty="0" smtClean="0"/>
          </a:p>
        </p:txBody>
      </p:sp>
      <p:sp>
        <p:nvSpPr>
          <p:cNvPr id="6" name="Subtitle 2"/>
          <p:cNvSpPr txBox="1">
            <a:spLocks/>
          </p:cNvSpPr>
          <p:nvPr/>
        </p:nvSpPr>
        <p:spPr bwMode="gray">
          <a:xfrm>
            <a:off x="2201550" y="1880529"/>
            <a:ext cx="8100017" cy="44256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u="sng" dirty="0" smtClean="0"/>
              <a:t>数据处理</a:t>
            </a:r>
            <a:r>
              <a:rPr lang="zh-CN" altLang="en-US" sz="2400" dirty="0" smtClean="0"/>
              <a:t>：</a:t>
            </a:r>
            <a:r>
              <a:rPr lang="zh-CN" altLang="en-US" sz="2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零值、缺失值：</a:t>
            </a:r>
            <a:r>
              <a:rPr lang="en-US" altLang="zh-CN" sz="2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1.</a:t>
            </a:r>
            <a:r>
              <a:rPr lang="zh-CN" altLang="en-US" sz="2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整体均值替代 </a:t>
            </a:r>
            <a:r>
              <a:rPr lang="en-US" altLang="zh-CN" sz="2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2.</a:t>
            </a:r>
            <a:r>
              <a:rPr lang="zh-CN" altLang="en-US" sz="2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左右点均值替代</a:t>
            </a:r>
            <a:endParaRPr lang="en-US" altLang="zh-CN" sz="2000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endParaRPr lang="en-US" altLang="zh-CN" sz="800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400" u="sng" dirty="0"/>
              <a:t>模型训练</a:t>
            </a:r>
            <a:r>
              <a:rPr lang="zh-CN" altLang="en-US" sz="2400" dirty="0" smtClean="0"/>
              <a:t>：</a:t>
            </a:r>
            <a:r>
              <a:rPr lang="en-US" altLang="zh-CN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SVM(</a:t>
            </a:r>
            <a:r>
              <a:rPr lang="zh-CN" alt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支持向量机</a:t>
            </a:r>
            <a:r>
              <a:rPr lang="en-US" altLang="zh-CN" sz="2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)</a:t>
            </a:r>
            <a:r>
              <a:rPr lang="zh-CN" altLang="en-US" sz="2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、</a:t>
            </a:r>
            <a:r>
              <a:rPr lang="en-US" altLang="zh-CN" sz="2000" dirty="0">
                <a:solidFill>
                  <a:schemeClr val="bg2"/>
                </a:solidFill>
              </a:rPr>
              <a:t> RF(</a:t>
            </a:r>
            <a:r>
              <a:rPr lang="zh-CN" altLang="en-US" sz="2000" dirty="0">
                <a:solidFill>
                  <a:schemeClr val="bg2"/>
                </a:solidFill>
              </a:rPr>
              <a:t>随机森林</a:t>
            </a:r>
            <a:r>
              <a:rPr lang="en-US" altLang="zh-CN" sz="2000" dirty="0">
                <a:solidFill>
                  <a:schemeClr val="bg2"/>
                </a:solidFill>
              </a:rPr>
              <a:t>)</a:t>
            </a:r>
            <a:endParaRPr lang="en-US" altLang="zh-CN" sz="20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</a:t>
            </a:r>
            <a:r>
              <a:rPr lang="zh-CN" alt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altLang="zh-CN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PCA</a:t>
            </a:r>
            <a:r>
              <a:rPr lang="zh-CN" alt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数据</a:t>
            </a:r>
            <a:r>
              <a:rPr lang="zh-CN" altLang="en-US" sz="2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降维</a:t>
            </a:r>
            <a:endParaRPr lang="en-US" altLang="zh-CN" sz="2000" dirty="0">
              <a:solidFill>
                <a:schemeClr val="bg2"/>
              </a:solidFill>
            </a:endParaRPr>
          </a:p>
          <a:p>
            <a:endParaRPr lang="en-US" altLang="zh-CN" sz="8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400" u="sng" dirty="0" smtClean="0"/>
              <a:t>训练结果</a:t>
            </a:r>
            <a:r>
              <a:rPr lang="zh-CN" altLang="en-US" sz="2400" dirty="0" smtClean="0"/>
              <a:t>：</a:t>
            </a:r>
            <a:r>
              <a:rPr lang="zh-CN" altLang="en-US" sz="2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数据修补前 </a:t>
            </a:r>
            <a:r>
              <a:rPr lang="zh-CN" altLang="en-US" sz="2000" dirty="0" smtClean="0">
                <a:solidFill>
                  <a:schemeClr val="bg2"/>
                </a:solidFill>
                <a:latin typeface="+mj-lt"/>
                <a:ea typeface="+mj-ea"/>
                <a:cs typeface="+mj-cs"/>
                <a:sym typeface="Wingdings"/>
              </a:rPr>
              <a:t> </a:t>
            </a:r>
            <a:r>
              <a:rPr lang="zh-CN" altLang="en-US" sz="2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准确度</a:t>
            </a:r>
            <a:r>
              <a:rPr lang="en-US" altLang="zh-CN" sz="2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50%+</a:t>
            </a:r>
          </a:p>
          <a:p>
            <a:r>
              <a:rPr lang="zh-CN" altLang="en-US" sz="2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	</a:t>
            </a:r>
            <a:r>
              <a:rPr lang="zh-CN" altLang="en-US" sz="2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sz="2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      数据修补</a:t>
            </a:r>
            <a:r>
              <a:rPr lang="en-US" altLang="zh-CN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+info</a:t>
            </a:r>
            <a:r>
              <a:rPr lang="zh-CN" altLang="en-US" sz="2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表数据 </a:t>
            </a:r>
            <a:r>
              <a:rPr lang="zh-CN" altLang="en-US" sz="2000" dirty="0" smtClean="0">
                <a:solidFill>
                  <a:schemeClr val="bg2"/>
                </a:solidFill>
                <a:latin typeface="+mj-lt"/>
                <a:ea typeface="+mj-ea"/>
                <a:cs typeface="+mj-cs"/>
                <a:sym typeface="Wingdings"/>
              </a:rPr>
              <a:t> 准确度</a:t>
            </a:r>
            <a:r>
              <a:rPr lang="en-US" altLang="zh-CN" sz="2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85%</a:t>
            </a:r>
            <a:r>
              <a:rPr lang="en-US" altLang="zh-CN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</a:t>
            </a:r>
            <a:endParaRPr lang="en-US" altLang="zh-CN" sz="2000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endParaRPr lang="en-US" altLang="zh-CN" sz="800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400" u="sng" dirty="0" smtClean="0"/>
              <a:t>结果分析</a:t>
            </a:r>
            <a:r>
              <a:rPr lang="zh-CN" altLang="en-US" sz="2400" dirty="0" smtClean="0"/>
              <a:t>：</a:t>
            </a:r>
            <a:r>
              <a:rPr lang="zh-CN" altLang="en-US" sz="2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分类准确度不高</a:t>
            </a:r>
            <a:endParaRPr lang="en-US" altLang="zh-CN" sz="2000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2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	</a:t>
            </a:r>
            <a:r>
              <a:rPr lang="zh-CN" altLang="en-US" sz="2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en-US" altLang="zh-CN" sz="2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info</a:t>
            </a:r>
            <a:r>
              <a:rPr lang="zh-CN" altLang="en-US" sz="2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表信息难采集 </a:t>
            </a:r>
            <a:r>
              <a:rPr lang="zh-CN" altLang="en-US" sz="2000" dirty="0" smtClean="0">
                <a:solidFill>
                  <a:schemeClr val="bg2"/>
                </a:solidFill>
                <a:latin typeface="+mj-lt"/>
                <a:ea typeface="+mj-ea"/>
                <a:cs typeface="+mj-cs"/>
                <a:sym typeface="Wingdings"/>
              </a:rPr>
              <a:t> </a:t>
            </a:r>
            <a:r>
              <a:rPr lang="zh-CN" altLang="en-US" sz="2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弃用</a:t>
            </a:r>
            <a:endParaRPr lang="en-US" altLang="zh-CN" sz="2000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sz="2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    </a:t>
            </a:r>
            <a:r>
              <a:rPr lang="en-US" altLang="zh-CN" sz="2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9069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114255" y="985838"/>
            <a:ext cx="7409635" cy="800099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3</a:t>
            </a:r>
            <a:r>
              <a:rPr lang="zh-CN" altLang="en-US" sz="4000" dirty="0" smtClean="0"/>
              <a:t>、</a:t>
            </a:r>
            <a:r>
              <a:rPr lang="zh-CN" altLang="en-US" sz="4000" u="sng" dirty="0"/>
              <a:t>主要</a:t>
            </a:r>
            <a:r>
              <a:rPr lang="zh-CN" altLang="en-US" sz="4000" u="sng" dirty="0" smtClean="0"/>
              <a:t>困难</a:t>
            </a:r>
            <a:r>
              <a:rPr lang="zh-CN" altLang="en-US" sz="4000" dirty="0" smtClean="0"/>
              <a:t>：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数据缺失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endParaRPr lang="en-US" altLang="zh-CN" sz="4000" u="sng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94" y="3040556"/>
            <a:ext cx="8382000" cy="292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594" y="2778481"/>
            <a:ext cx="8382000" cy="2921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59" y="2516406"/>
            <a:ext cx="8382000" cy="2921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159" y="2310086"/>
            <a:ext cx="8382000" cy="2921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924" y="2127811"/>
            <a:ext cx="8382000" cy="2921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724" y="1946044"/>
            <a:ext cx="8382000" cy="291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3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114255" y="985838"/>
            <a:ext cx="7409635" cy="800099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3</a:t>
            </a:r>
            <a:r>
              <a:rPr lang="zh-CN" altLang="en-US" sz="4000" dirty="0" smtClean="0"/>
              <a:t>、</a:t>
            </a:r>
            <a:r>
              <a:rPr lang="zh-CN" altLang="en-US" sz="4000" u="sng" dirty="0"/>
              <a:t>主要</a:t>
            </a:r>
            <a:r>
              <a:rPr lang="zh-CN" altLang="en-US" sz="4000" u="sng" dirty="0" smtClean="0"/>
              <a:t>困难</a:t>
            </a:r>
            <a:r>
              <a:rPr lang="zh-CN" altLang="en-US" sz="4000" dirty="0" smtClean="0"/>
              <a:t>：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数据缺失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endParaRPr lang="en-US" altLang="zh-CN" sz="4000" u="sng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gray">
          <a:xfrm>
            <a:off x="2201550" y="1880529"/>
            <a:ext cx="8799825" cy="44256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u="sng" dirty="0" smtClean="0"/>
              <a:t>困难</a:t>
            </a:r>
            <a:r>
              <a:rPr lang="en-US" altLang="zh-CN" sz="2800" u="sng" dirty="0"/>
              <a:t> </a:t>
            </a:r>
            <a:r>
              <a:rPr lang="en-US" altLang="zh-CN" sz="2800" u="sng" dirty="0" smtClean="0"/>
              <a:t>1</a:t>
            </a:r>
            <a:r>
              <a:rPr lang="zh-CN" altLang="en-US" sz="2800" dirty="0" smtClean="0"/>
              <a:t>：</a:t>
            </a:r>
            <a:r>
              <a:rPr lang="zh-CN" altLang="en-US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零值、缺失值：</a:t>
            </a:r>
            <a:r>
              <a:rPr lang="en-US" altLang="zh-CN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1.</a:t>
            </a:r>
            <a:r>
              <a:rPr lang="zh-CN" altLang="en-US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整体均值替代  </a:t>
            </a:r>
            <a:r>
              <a:rPr lang="en-US" altLang="zh-CN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2.</a:t>
            </a:r>
            <a:r>
              <a:rPr lang="zh-CN" altLang="en-US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左右点均值替代</a:t>
            </a:r>
            <a:endParaRPr lang="en-US" altLang="zh-CN" sz="2400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		</a:t>
            </a:r>
            <a:r>
              <a:rPr lang="en-US" altLang="zh-CN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  <a:sym typeface="Wingdings"/>
              </a:rPr>
              <a:t></a:t>
            </a:r>
            <a:r>
              <a:rPr lang="zh-CN" altLang="en-US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  <a:sym typeface="Wingdings"/>
              </a:rPr>
              <a:t> </a:t>
            </a:r>
            <a:r>
              <a:rPr lang="zh-CN" altLang="en-US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更好的数据修补方法？高阶逻辑回归？</a:t>
            </a:r>
            <a:endParaRPr lang="en-US" altLang="zh-CN" sz="2400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endParaRPr lang="en-US" altLang="zh-CN" sz="1100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800" u="sng" dirty="0" smtClean="0"/>
              <a:t>困难 </a:t>
            </a:r>
            <a:r>
              <a:rPr lang="en-US" altLang="zh-CN" sz="2800" u="sng" dirty="0" smtClean="0"/>
              <a:t>2</a:t>
            </a:r>
            <a:r>
              <a:rPr lang="zh-CN" altLang="en-US" sz="2800" dirty="0" smtClean="0"/>
              <a:t>：</a:t>
            </a:r>
            <a:r>
              <a:rPr lang="zh-CN" altLang="en-US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如何选取最有效的特征？</a:t>
            </a:r>
            <a:endParaRPr lang="en-US" altLang="zh-CN" sz="2400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4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	</a:t>
            </a:r>
            <a:r>
              <a:rPr lang="zh-CN" altLang="en-US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  <a:sym typeface="Wingdings"/>
              </a:rPr>
              <a:t> </a:t>
            </a:r>
            <a:r>
              <a:rPr lang="zh-CN" altLang="en-US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以图像的方式处理，保留空间领域信息？</a:t>
            </a:r>
            <a:endParaRPr lang="en-US" altLang="zh-CN" sz="2400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endParaRPr lang="en-US" altLang="zh-CN" sz="1100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800" u="sng" dirty="0" smtClean="0"/>
              <a:t>困难 </a:t>
            </a:r>
            <a:r>
              <a:rPr lang="en-US" altLang="zh-CN" sz="2800" u="sng" dirty="0"/>
              <a:t>3</a:t>
            </a:r>
            <a:r>
              <a:rPr lang="zh-CN" altLang="en-US" sz="2800" dirty="0" smtClean="0"/>
              <a:t>：</a:t>
            </a:r>
            <a:r>
              <a:rPr lang="zh-CN" altLang="en-US" sz="24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分类准确度在传统机器学习层面难以再</a:t>
            </a:r>
            <a:r>
              <a:rPr lang="zh-CN" altLang="en-US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上升</a:t>
            </a:r>
            <a:endParaRPr lang="en-US" altLang="zh-CN" sz="2400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4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	</a:t>
            </a:r>
            <a:r>
              <a:rPr lang="en-US" altLang="zh-CN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  <a:sym typeface="Wingdings"/>
              </a:rPr>
              <a:t></a:t>
            </a:r>
            <a:r>
              <a:rPr lang="zh-CN" altLang="en-US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  <a:sym typeface="Wingdings"/>
              </a:rPr>
              <a:t> </a:t>
            </a:r>
            <a:r>
              <a:rPr lang="zh-CN" altLang="en-US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深度学习，多层神经网络？</a:t>
            </a:r>
            <a:endParaRPr lang="en-US" altLang="zh-CN" sz="24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003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114255" y="985838"/>
            <a:ext cx="3095719" cy="800099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4</a:t>
            </a:r>
            <a:r>
              <a:rPr lang="zh-CN" altLang="en-US" sz="4000" dirty="0" smtClean="0"/>
              <a:t>、</a:t>
            </a:r>
            <a:r>
              <a:rPr lang="zh-CN" altLang="en-US" sz="4000" u="sng" dirty="0"/>
              <a:t>计划目标</a:t>
            </a:r>
            <a:endParaRPr lang="en-US" altLang="zh-CN" sz="4000" u="sng" dirty="0" smtClean="0"/>
          </a:p>
        </p:txBody>
      </p:sp>
      <p:sp>
        <p:nvSpPr>
          <p:cNvPr id="13" name="Subtitle 2"/>
          <p:cNvSpPr txBox="1">
            <a:spLocks/>
          </p:cNvSpPr>
          <p:nvPr/>
        </p:nvSpPr>
        <p:spPr bwMode="gray">
          <a:xfrm>
            <a:off x="2201550" y="1880529"/>
            <a:ext cx="8899838" cy="44256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u="sng" dirty="0" smtClean="0"/>
              <a:t>目标</a:t>
            </a:r>
            <a:r>
              <a:rPr lang="en-US" altLang="zh-CN" sz="2800" u="sng" dirty="0" smtClean="0"/>
              <a:t> 1</a:t>
            </a:r>
            <a:r>
              <a:rPr lang="zh-CN" altLang="en-US" sz="2800" dirty="0" smtClean="0"/>
              <a:t>：</a:t>
            </a:r>
            <a:r>
              <a:rPr lang="zh-CN" altLang="en-US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多种数据预处理方法，最大程度降低数据缺失</a:t>
            </a:r>
            <a:endParaRPr lang="en-US" altLang="zh-CN" sz="2400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		(</a:t>
            </a:r>
            <a:r>
              <a:rPr lang="zh-CN" altLang="en-US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剔除缺失</a:t>
            </a:r>
            <a:r>
              <a:rPr lang="en-US" altLang="zh-CN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50%</a:t>
            </a:r>
            <a:r>
              <a:rPr lang="zh-CN" altLang="en-US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以上数据，平滑处理，高阶逻辑回归</a:t>
            </a:r>
            <a:r>
              <a:rPr lang="en-US" altLang="zh-CN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)	</a:t>
            </a:r>
          </a:p>
          <a:p>
            <a:r>
              <a:rPr lang="zh-CN" altLang="en-US" sz="2800" u="sng" dirty="0" smtClean="0"/>
              <a:t>目标 </a:t>
            </a:r>
            <a:r>
              <a:rPr lang="en-US" altLang="zh-CN" sz="2800" u="sng" dirty="0" smtClean="0"/>
              <a:t>2</a:t>
            </a:r>
            <a:r>
              <a:rPr lang="zh-CN" altLang="en-US" sz="2800" dirty="0" smtClean="0"/>
              <a:t>：</a:t>
            </a:r>
            <a:r>
              <a:rPr lang="zh-CN" altLang="en-US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深度学习，搭建卷积神经网络，提取数据空间领域信息</a:t>
            </a:r>
            <a:endParaRPr lang="en-US" altLang="zh-CN" sz="2400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               </a:t>
            </a:r>
            <a:r>
              <a:rPr lang="en-US" altLang="zh-CN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(GPU</a:t>
            </a:r>
            <a:r>
              <a:rPr lang="zh-CN" altLang="en-US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并行运算，缩短模型训练周期，便于调参</a:t>
            </a:r>
            <a:r>
              <a:rPr lang="en-US" altLang="zh-CN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r>
              <a:rPr lang="zh-CN" altLang="en-US" sz="2800" u="sng" dirty="0" smtClean="0"/>
              <a:t>目标 </a:t>
            </a:r>
            <a:r>
              <a:rPr lang="en-US" altLang="zh-CN" sz="2800" u="sng" dirty="0"/>
              <a:t>3</a:t>
            </a:r>
            <a:r>
              <a:rPr lang="zh-CN" altLang="en-US" sz="2800" dirty="0" smtClean="0"/>
              <a:t>：</a:t>
            </a:r>
            <a:r>
              <a:rPr lang="zh-CN" altLang="en-US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准确率 </a:t>
            </a:r>
            <a:r>
              <a:rPr lang="en-US" altLang="zh-CN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&gt;</a:t>
            </a:r>
            <a:r>
              <a:rPr lang="zh-CN" altLang="en-US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99%</a:t>
            </a:r>
            <a:r>
              <a:rPr lang="en-US" altLang="zh-CN" sz="24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altLang="zh-CN" sz="24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altLang="zh-CN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		</a:t>
            </a:r>
            <a:r>
              <a:rPr lang="en-US" altLang="zh-CN" sz="24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CN" altLang="en-US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召回率和精准率也纳入考虑范围</a:t>
            </a:r>
            <a:r>
              <a:rPr lang="en-US" altLang="zh-CN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zh-CN" sz="24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800" u="sng" dirty="0" smtClean="0"/>
              <a:t>目标 </a:t>
            </a:r>
            <a:r>
              <a:rPr lang="en-US" altLang="zh-CN" sz="2800" u="sng" dirty="0" smtClean="0"/>
              <a:t>4</a:t>
            </a:r>
            <a:r>
              <a:rPr lang="zh-CN" altLang="en-US" sz="2800" dirty="0" smtClean="0"/>
              <a:t>：</a:t>
            </a:r>
            <a:r>
              <a:rPr lang="en-US" altLang="zh-CN" sz="2400" dirty="0" smtClean="0">
                <a:solidFill>
                  <a:schemeClr val="bg2"/>
                </a:solidFill>
              </a:rPr>
              <a:t>API</a:t>
            </a:r>
          </a:p>
          <a:p>
            <a:r>
              <a:rPr lang="en-US" altLang="zh-CN" sz="24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	(</a:t>
            </a:r>
            <a:r>
              <a:rPr lang="zh-CN" altLang="en-US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良好的用户体验</a:t>
            </a:r>
            <a:r>
              <a:rPr lang="en-US" altLang="zh-CN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zh-CN" sz="24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14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114255" y="985838"/>
            <a:ext cx="7409635" cy="800099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5</a:t>
            </a:r>
            <a:r>
              <a:rPr lang="zh-CN" altLang="en-US" sz="4000" dirty="0" smtClean="0"/>
              <a:t>、</a:t>
            </a:r>
            <a:r>
              <a:rPr lang="zh-CN" altLang="en-US" sz="4000" u="sng" dirty="0" smtClean="0"/>
              <a:t>尚未解决</a:t>
            </a:r>
            <a:r>
              <a:rPr lang="zh-CN" altLang="en-US" sz="4000" dirty="0" smtClean="0"/>
              <a:t>：</a:t>
            </a:r>
            <a:r>
              <a:rPr lang="zh-CN" altLang="en-US" sz="28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需配合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endParaRPr lang="en-US" altLang="zh-CN" sz="4000" u="sng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gray">
          <a:xfrm>
            <a:off x="2201550" y="1880529"/>
            <a:ext cx="8799825" cy="42345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配合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</a:t>
            </a:r>
            <a:r>
              <a:rPr lang="zh-CN" altLang="en-US" sz="24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专家库质量不好确认，希望提供更好的专家库样本标</a:t>
            </a:r>
            <a:r>
              <a:rPr lang="zh-CN" altLang="en-US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定</a:t>
            </a:r>
            <a:endParaRPr lang="en-US" altLang="zh-CN" sz="2400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800" dirty="0"/>
              <a:t>配</a:t>
            </a:r>
            <a:r>
              <a:rPr lang="zh-CN" altLang="en-US" sz="2800" dirty="0" smtClean="0"/>
              <a:t>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</a:t>
            </a:r>
            <a:r>
              <a:rPr lang="zh-CN" altLang="en-US" sz="24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高质量的准确率需要大量数</a:t>
            </a:r>
            <a:r>
              <a:rPr lang="zh-CN" altLang="en-US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据，目前样本量太小</a:t>
            </a:r>
            <a:endParaRPr lang="en-US" altLang="zh-CN" sz="24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102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dirty="0" smtClean="0"/>
              <a:t>Thanks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8903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1344</TotalTime>
  <Words>221</Words>
  <Application>Microsoft Macintosh PowerPoint</Application>
  <PresentationFormat>Widescreen</PresentationFormat>
  <Paragraphs>43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Century Gothic</vt:lpstr>
      <vt:lpstr>DengXian</vt:lpstr>
      <vt:lpstr>Wingdings</vt:lpstr>
      <vt:lpstr>Wingdings 3</vt:lpstr>
      <vt:lpstr>宋体</vt:lpstr>
      <vt:lpstr>Arial</vt:lpstr>
      <vt:lpstr>Ion Boardroom</vt:lpstr>
      <vt:lpstr>胎心监护</vt:lpstr>
      <vt:lpstr>1. 工作总结 2. 数据分析 3. 主要困难 4. 计划目标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胎心监护</dc:title>
  <dc:creator>monica li</dc:creator>
  <cp:lastModifiedBy>Microsoft Office User</cp:lastModifiedBy>
  <cp:revision>41</cp:revision>
  <dcterms:created xsi:type="dcterms:W3CDTF">2017-04-23T11:59:25Z</dcterms:created>
  <dcterms:modified xsi:type="dcterms:W3CDTF">2017-05-09T01:32:42Z</dcterms:modified>
</cp:coreProperties>
</file>