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2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3" r:id="rId6"/>
    <p:sldId id="264" r:id="rId7"/>
    <p:sldId id="265" r:id="rId8"/>
    <p:sldId id="261" r:id="rId9"/>
    <p:sldId id="259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712"/>
  </p:normalViewPr>
  <p:slideViewPr>
    <p:cSldViewPr snapToGrid="0" snapToObjects="1">
      <p:cViewPr varScale="1">
        <p:scale>
          <a:sx n="81" d="100"/>
          <a:sy n="81" d="100"/>
        </p:scale>
        <p:origin x="20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2E3B2-1E5F-0048-A2BD-934F81E0120B}" type="datetimeFigureOut">
              <a:rPr lang="en-GB" smtClean="0"/>
              <a:t>28/06/2017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1E969D-DB8F-F84D-A733-1705052E1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62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E969D-DB8F-F84D-A733-1705052E1EC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1071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388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91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6/28/17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951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6/28/17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2449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6/28/17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69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5903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76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031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6/28/17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4279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916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6/28/17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79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4041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888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520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5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978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497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031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  <p:sldLayoutId id="214748376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An intelligent telephone interceptor for UK Landlines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Meng Kiang SEAH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0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http://cdn2.ubergizmo.com/</a:t>
            </a:r>
            <a:r>
              <a:rPr lang="en-GB" dirty="0" err="1"/>
              <a:t>wp</a:t>
            </a:r>
            <a:r>
              <a:rPr lang="en-GB" dirty="0"/>
              <a:t>-content/uploads/2011/06/brain-expansion-</a:t>
            </a:r>
            <a:r>
              <a:rPr lang="en-GB" dirty="0" err="1"/>
              <a:t>blue.jpg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7319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Contents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493993"/>
            <a:ext cx="5334000" cy="3424177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GB" sz="2800" dirty="0"/>
              <a:t>Introduction and Background</a:t>
            </a:r>
          </a:p>
          <a:p>
            <a:r>
              <a:rPr lang="en-GB" sz="2800" dirty="0"/>
              <a:t>Requirements</a:t>
            </a:r>
          </a:p>
          <a:p>
            <a:r>
              <a:rPr lang="en-GB" sz="2800" dirty="0"/>
              <a:t>Design and Analysis</a:t>
            </a:r>
          </a:p>
          <a:p>
            <a:r>
              <a:rPr lang="en-GB" sz="2800" dirty="0"/>
              <a:t>Implementation</a:t>
            </a:r>
          </a:p>
          <a:p>
            <a:r>
              <a:rPr lang="en-GB" sz="2800" dirty="0"/>
              <a:t>Testing</a:t>
            </a:r>
          </a:p>
          <a:p>
            <a:r>
              <a:rPr lang="en-GB" sz="2800" dirty="0"/>
              <a:t>Results</a:t>
            </a:r>
          </a:p>
          <a:p>
            <a:r>
              <a:rPr lang="en-GB" sz="2800" dirty="0"/>
              <a:t>Evaluation Points</a:t>
            </a:r>
          </a:p>
          <a:p>
            <a:r>
              <a:rPr lang="en-GB" sz="2800" dirty="0"/>
              <a:t>Demo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3359" y="6218684"/>
            <a:ext cx="60751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https://</a:t>
            </a:r>
            <a:r>
              <a:rPr lang="en-GB" sz="1050" dirty="0" err="1"/>
              <a:t>www.kullabs.com</a:t>
            </a:r>
            <a:r>
              <a:rPr lang="en-GB" sz="1050" dirty="0"/>
              <a:t>/</a:t>
            </a:r>
            <a:r>
              <a:rPr lang="en-GB" sz="1050" dirty="0" err="1"/>
              <a:t>img</a:t>
            </a:r>
            <a:r>
              <a:rPr lang="en-GB" sz="1050" dirty="0"/>
              <a:t>/</a:t>
            </a:r>
            <a:r>
              <a:rPr lang="en-GB" sz="1050" dirty="0" err="1"/>
              <a:t>note_images</a:t>
            </a:r>
            <a:r>
              <a:rPr lang="en-GB" sz="1050" dirty="0"/>
              <a:t>/</a:t>
            </a:r>
            <a:r>
              <a:rPr lang="en-GB" sz="1050" dirty="0" err="1"/>
              <a:t>XEczPuDvZvyDWvjl.jpg</a:t>
            </a:r>
            <a:endParaRPr lang="en-GB" sz="1050" dirty="0"/>
          </a:p>
        </p:txBody>
      </p:sp>
    </p:spTree>
    <p:extLst>
      <p:ext uri="{BB962C8B-B14F-4D97-AF65-F5344CB8AC3E}">
        <p14:creationId xmlns:p14="http://schemas.microsoft.com/office/powerpoint/2010/main" val="157447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 &amp; BACKGROUND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0717" y="1718441"/>
            <a:ext cx="5799083" cy="4950373"/>
          </a:xfrm>
        </p:spPr>
        <p:txBody>
          <a:bodyPr>
            <a:noAutofit/>
          </a:bodyPr>
          <a:lstStyle/>
          <a:p>
            <a:r>
              <a:rPr lang="en-GB" sz="2800" dirty="0" smtClean="0"/>
              <a:t>Unwanted calls, an annoyance, and a danger.</a:t>
            </a:r>
          </a:p>
          <a:p>
            <a:r>
              <a:rPr lang="en-GB" sz="2800" dirty="0" smtClean="0"/>
              <a:t>£113 million, £1 billion [Guardian, 4]</a:t>
            </a:r>
          </a:p>
          <a:p>
            <a:r>
              <a:rPr lang="en-GB" sz="2800" dirty="0" smtClean="0"/>
              <a:t>Remove, filter, reduce?</a:t>
            </a:r>
          </a:p>
          <a:p>
            <a:r>
              <a:rPr lang="en-GB" sz="2800" dirty="0" smtClean="0"/>
              <a:t>Many types! Investment, pension, bank, computer help, compensation, anti-scam. </a:t>
            </a:r>
          </a:p>
          <a:p>
            <a:r>
              <a:rPr lang="en-GB" sz="2800" dirty="0" smtClean="0"/>
              <a:t>Existing solutions: Caller ID. </a:t>
            </a:r>
          </a:p>
          <a:p>
            <a:r>
              <a:rPr lang="en-GB" sz="2800" dirty="0" smtClean="0"/>
              <a:t>Academic: Stats, patterns.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160" y="2193925"/>
            <a:ext cx="4844080" cy="4024313"/>
          </a:xfrm>
        </p:spPr>
      </p:pic>
    </p:spTree>
    <p:extLst>
      <p:ext uri="{BB962C8B-B14F-4D97-AF65-F5344CB8AC3E}">
        <p14:creationId xmlns:p14="http://schemas.microsoft.com/office/powerpoint/2010/main" val="87156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Requirements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Audience</a:t>
            </a:r>
          </a:p>
          <a:p>
            <a:r>
              <a:rPr lang="en-GB" sz="3200" dirty="0" smtClean="0"/>
              <a:t>Setup</a:t>
            </a:r>
          </a:p>
          <a:p>
            <a:pPr lvl="1"/>
            <a:r>
              <a:rPr lang="en-GB" sz="3200" dirty="0" smtClean="0"/>
              <a:t>Location and Type</a:t>
            </a:r>
          </a:p>
          <a:p>
            <a:r>
              <a:rPr lang="en-GB" sz="3200" dirty="0" smtClean="0"/>
              <a:t>Implementation</a:t>
            </a:r>
          </a:p>
          <a:p>
            <a:pPr lvl="1"/>
            <a:r>
              <a:rPr lang="en-GB" sz="3200" dirty="0" smtClean="0"/>
              <a:t>Connections</a:t>
            </a:r>
          </a:p>
          <a:p>
            <a:pPr lvl="1"/>
            <a:r>
              <a:rPr lang="en-GB" sz="3200" dirty="0" smtClean="0"/>
              <a:t>Identification</a:t>
            </a:r>
          </a:p>
          <a:p>
            <a:pPr lvl="1"/>
            <a:r>
              <a:rPr lang="en-GB" sz="3200" dirty="0" smtClean="0"/>
              <a:t>User Interface</a:t>
            </a:r>
            <a:endParaRPr lang="en-GB" sz="32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716" y="2624169"/>
            <a:ext cx="3172968" cy="3163824"/>
          </a:xfrm>
        </p:spPr>
      </p:pic>
      <p:sp>
        <p:nvSpPr>
          <p:cNvPr id="11" name="TextBox 10"/>
          <p:cNvSpPr txBox="1"/>
          <p:nvPr/>
        </p:nvSpPr>
        <p:spPr>
          <a:xfrm>
            <a:off x="5565228" y="6101255"/>
            <a:ext cx="6626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http://cdn2.ubergizmo.com/</a:t>
            </a:r>
            <a:r>
              <a:rPr lang="en-GB" sz="1200" dirty="0" err="1"/>
              <a:t>wp</a:t>
            </a:r>
            <a:r>
              <a:rPr lang="en-GB" sz="1200" dirty="0"/>
              <a:t>-content/uploads/2011/06/brain-expansion-</a:t>
            </a:r>
            <a:r>
              <a:rPr lang="en-GB" sz="1200" dirty="0" err="1"/>
              <a:t>blue.jpg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64369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ln w="73025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GB" sz="4000" smtClean="0"/>
              <a:t>Aims</a:t>
            </a:r>
            <a:endParaRPr lang="en-GB" sz="4000" dirty="0" smtClean="0"/>
          </a:p>
          <a:p>
            <a:pPr marL="1200150" lvl="1" indent="-742950">
              <a:buFont typeface="+mj-lt"/>
              <a:buAutoNum type="arabicPeriod"/>
            </a:pPr>
            <a:r>
              <a:rPr lang="en-GB" sz="3600" dirty="0" smtClean="0"/>
              <a:t>Fits into existing setup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GB" sz="3600" dirty="0" smtClean="0"/>
              <a:t>Self-contained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GB" sz="3600" dirty="0" smtClean="0"/>
              <a:t>Without input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GB" sz="3600" dirty="0" smtClean="0"/>
              <a:t>Simple for a genuine caller</a:t>
            </a:r>
          </a:p>
          <a:p>
            <a:endParaRPr lang="en-GB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GB" sz="2800" dirty="0" smtClean="0"/>
              <a:t>Landline Interface</a:t>
            </a:r>
          </a:p>
          <a:p>
            <a:pPr lvl="1"/>
            <a:r>
              <a:rPr lang="en-GB" sz="2800" dirty="0" smtClean="0"/>
              <a:t>56K</a:t>
            </a:r>
          </a:p>
          <a:p>
            <a:pPr lvl="1"/>
            <a:r>
              <a:rPr lang="en-GB" sz="2800" dirty="0" smtClean="0"/>
              <a:t>Own board</a:t>
            </a:r>
          </a:p>
          <a:p>
            <a:pPr lvl="1"/>
            <a:r>
              <a:rPr lang="en-GB" sz="2800" dirty="0" smtClean="0"/>
              <a:t>SPA3012</a:t>
            </a:r>
          </a:p>
          <a:p>
            <a:pPr lvl="1"/>
            <a:r>
              <a:rPr lang="en-GB" sz="2800" dirty="0" err="1" smtClean="0"/>
              <a:t>ObiHai</a:t>
            </a:r>
            <a:r>
              <a:rPr lang="en-GB" sz="2800" dirty="0" smtClean="0"/>
              <a:t> Obi110</a:t>
            </a:r>
          </a:p>
          <a:p>
            <a:r>
              <a:rPr lang="en-GB" sz="2800" dirty="0" smtClean="0"/>
              <a:t>Core System</a:t>
            </a:r>
          </a:p>
          <a:p>
            <a:pPr lvl="1"/>
            <a:r>
              <a:rPr lang="en-GB" sz="2800" dirty="0" smtClean="0"/>
              <a:t>Asterisk</a:t>
            </a:r>
          </a:p>
          <a:p>
            <a:pPr lvl="1"/>
            <a:r>
              <a:rPr lang="en-GB" sz="2800" dirty="0" smtClean="0"/>
              <a:t>Pi</a:t>
            </a:r>
          </a:p>
          <a:p>
            <a:pPr lvl="1"/>
            <a:r>
              <a:rPr lang="en-GB" sz="2800" dirty="0" err="1" smtClean="0"/>
              <a:t>FreePBX</a:t>
            </a:r>
            <a:r>
              <a:rPr lang="en-GB" sz="2800" dirty="0" smtClean="0"/>
              <a:t> GUI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69918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3779" y="2916621"/>
            <a:ext cx="1434662" cy="14188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Start</a:t>
            </a:r>
          </a:p>
        </p:txBody>
      </p:sp>
      <p:sp>
        <p:nvSpPr>
          <p:cNvPr id="6" name="Rectangle 5"/>
          <p:cNvSpPr/>
          <p:nvPr/>
        </p:nvSpPr>
        <p:spPr>
          <a:xfrm>
            <a:off x="2599997" y="2916617"/>
            <a:ext cx="1434662" cy="14188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Phone Lifted?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64068" y="0"/>
            <a:ext cx="8610600" cy="1293028"/>
          </a:xfrm>
        </p:spPr>
        <p:txBody>
          <a:bodyPr/>
          <a:lstStyle/>
          <a:p>
            <a:r>
              <a:rPr lang="en-GB" smtClean="0"/>
              <a:t>FUNCTION FLOW</a:t>
            </a:r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979279" y="2916617"/>
            <a:ext cx="1434662" cy="14188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New Call?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7232433" y="2916617"/>
            <a:ext cx="1434662" cy="14188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Wait for Pickup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9627478" y="2916616"/>
            <a:ext cx="1434662" cy="14188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Extract Data &amp; Analyse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9626822" y="5044953"/>
            <a:ext cx="1434662" cy="14188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mtClean="0"/>
              <a:t>Display Risk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4979279" y="4999190"/>
            <a:ext cx="1434662" cy="14188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Back to Start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2599997" y="567271"/>
            <a:ext cx="1434662" cy="14188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Known Caller or Outbound</a:t>
            </a:r>
            <a:endParaRPr lang="en-GB" dirty="0"/>
          </a:p>
        </p:txBody>
      </p:sp>
      <p:cxnSp>
        <p:nvCxnSpPr>
          <p:cNvPr id="15" name="Straight Arrow Connector 14"/>
          <p:cNvCxnSpPr>
            <a:stCxn id="5" idx="3"/>
            <a:endCxn id="6" idx="1"/>
          </p:cNvCxnSpPr>
          <p:nvPr/>
        </p:nvCxnSpPr>
        <p:spPr>
          <a:xfrm flipV="1">
            <a:off x="1718441" y="3626066"/>
            <a:ext cx="881556" cy="4"/>
          </a:xfrm>
          <a:prstGeom prst="straightConnector1">
            <a:avLst/>
          </a:prstGeom>
          <a:ln w="50800">
            <a:headEnd w="lg" len="lg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101519" y="3626060"/>
            <a:ext cx="881556" cy="4"/>
          </a:xfrm>
          <a:prstGeom prst="straightConnector1">
            <a:avLst/>
          </a:prstGeom>
          <a:ln w="50800">
            <a:headEnd w="lg" len="lg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350877" y="3626056"/>
            <a:ext cx="881556" cy="4"/>
          </a:xfrm>
          <a:prstGeom prst="straightConnector1">
            <a:avLst/>
          </a:prstGeom>
          <a:ln w="50800">
            <a:headEnd w="lg" len="lg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8745266" y="3626056"/>
            <a:ext cx="881556" cy="4"/>
          </a:xfrm>
          <a:prstGeom prst="straightConnector1">
            <a:avLst/>
          </a:prstGeom>
          <a:ln w="50800">
            <a:headEnd w="lg" len="lg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2" idx="1"/>
            <a:endCxn id="5" idx="2"/>
          </p:cNvCxnSpPr>
          <p:nvPr/>
        </p:nvCxnSpPr>
        <p:spPr>
          <a:xfrm rot="10800000">
            <a:off x="1001111" y="4335519"/>
            <a:ext cx="3978169" cy="1373121"/>
          </a:xfrm>
          <a:prstGeom prst="bentConnector2">
            <a:avLst/>
          </a:prstGeom>
          <a:ln w="50800">
            <a:headEnd w="lg" len="lg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2"/>
            <a:endCxn id="12" idx="0"/>
          </p:cNvCxnSpPr>
          <p:nvPr/>
        </p:nvCxnSpPr>
        <p:spPr>
          <a:xfrm>
            <a:off x="5696610" y="4335514"/>
            <a:ext cx="0" cy="663676"/>
          </a:xfrm>
          <a:prstGeom prst="straightConnector1">
            <a:avLst/>
          </a:prstGeom>
          <a:ln w="50800">
            <a:headEnd w="lg" len="lg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" idx="0"/>
            <a:endCxn id="13" idx="2"/>
          </p:cNvCxnSpPr>
          <p:nvPr/>
        </p:nvCxnSpPr>
        <p:spPr>
          <a:xfrm flipV="1">
            <a:off x="3317328" y="1986168"/>
            <a:ext cx="0" cy="930449"/>
          </a:xfrm>
          <a:prstGeom prst="straightConnector1">
            <a:avLst/>
          </a:prstGeom>
          <a:ln w="50800">
            <a:headEnd w="lg" len="lg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3" idx="1"/>
            <a:endCxn id="5" idx="0"/>
          </p:cNvCxnSpPr>
          <p:nvPr/>
        </p:nvCxnSpPr>
        <p:spPr>
          <a:xfrm rot="10800000" flipV="1">
            <a:off x="1001111" y="1276719"/>
            <a:ext cx="1598887" cy="1639901"/>
          </a:xfrm>
          <a:prstGeom prst="bentConnector2">
            <a:avLst/>
          </a:prstGeom>
          <a:ln w="50800">
            <a:headEnd w="lg" len="lg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9" idx="2"/>
            <a:endCxn id="12" idx="3"/>
          </p:cNvCxnSpPr>
          <p:nvPr/>
        </p:nvCxnSpPr>
        <p:spPr>
          <a:xfrm rot="5400000">
            <a:off x="6495291" y="4254165"/>
            <a:ext cx="1373125" cy="1535823"/>
          </a:xfrm>
          <a:prstGeom prst="bentConnector2">
            <a:avLst/>
          </a:prstGeom>
          <a:ln w="50800">
            <a:headEnd w="lg" len="lg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1" idx="2"/>
            <a:endCxn id="12" idx="2"/>
          </p:cNvCxnSpPr>
          <p:nvPr/>
        </p:nvCxnSpPr>
        <p:spPr>
          <a:xfrm rot="5400000" flipH="1">
            <a:off x="7997500" y="4117198"/>
            <a:ext cx="45763" cy="4647543"/>
          </a:xfrm>
          <a:prstGeom prst="bentConnector3">
            <a:avLst>
              <a:gd name="adj1" fmla="val -499530"/>
            </a:avLst>
          </a:prstGeom>
          <a:ln w="50800">
            <a:headEnd w="lg" len="lg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2"/>
            <a:endCxn id="11" idx="0"/>
          </p:cNvCxnSpPr>
          <p:nvPr/>
        </p:nvCxnSpPr>
        <p:spPr>
          <a:xfrm flipH="1">
            <a:off x="10344153" y="4335513"/>
            <a:ext cx="656" cy="709440"/>
          </a:xfrm>
          <a:prstGeom prst="straightConnector1">
            <a:avLst/>
          </a:prstGeom>
          <a:ln w="50800">
            <a:headEnd w="lg" len="lg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7" name="Freeform 66"/>
          <p:cNvSpPr/>
          <p:nvPr/>
        </p:nvSpPr>
        <p:spPr>
          <a:xfrm rot="10800000" flipV="1">
            <a:off x="4034659" y="819931"/>
            <a:ext cx="666303" cy="856589"/>
          </a:xfrm>
          <a:custGeom>
            <a:avLst/>
            <a:gdLst>
              <a:gd name="connsiteX0" fmla="*/ 116922 w 132688"/>
              <a:gd name="connsiteY0" fmla="*/ 0 h 1245476"/>
              <a:gd name="connsiteX1" fmla="*/ 132688 w 132688"/>
              <a:gd name="connsiteY1" fmla="*/ 1245476 h 1245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2688" h="1245476">
                <a:moveTo>
                  <a:pt x="116922" y="0"/>
                </a:moveTo>
                <a:cubicBezTo>
                  <a:pt x="13132" y="564931"/>
                  <a:pt x="-90657" y="1129862"/>
                  <a:pt x="132688" y="1245476"/>
                </a:cubicBezTo>
              </a:path>
            </a:pathLst>
          </a:custGeom>
          <a:noFill/>
          <a:ln w="50800">
            <a:solidFill>
              <a:schemeClr val="accent5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Freeform 67"/>
          <p:cNvSpPr/>
          <p:nvPr/>
        </p:nvSpPr>
        <p:spPr>
          <a:xfrm rot="10800000" flipV="1">
            <a:off x="11045810" y="5178968"/>
            <a:ext cx="428858" cy="856589"/>
          </a:xfrm>
          <a:custGeom>
            <a:avLst/>
            <a:gdLst>
              <a:gd name="connsiteX0" fmla="*/ 116922 w 132688"/>
              <a:gd name="connsiteY0" fmla="*/ 0 h 1245476"/>
              <a:gd name="connsiteX1" fmla="*/ 132688 w 132688"/>
              <a:gd name="connsiteY1" fmla="*/ 1245476 h 1245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2688" h="1245476">
                <a:moveTo>
                  <a:pt x="116922" y="0"/>
                </a:moveTo>
                <a:cubicBezTo>
                  <a:pt x="13132" y="564931"/>
                  <a:pt x="-90657" y="1129862"/>
                  <a:pt x="132688" y="1245476"/>
                </a:cubicBezTo>
              </a:path>
            </a:pathLst>
          </a:custGeom>
          <a:noFill/>
          <a:ln w="50800">
            <a:solidFill>
              <a:schemeClr val="accent5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 72"/>
          <p:cNvSpPr/>
          <p:nvPr/>
        </p:nvSpPr>
        <p:spPr>
          <a:xfrm>
            <a:off x="3532132" y="2237477"/>
            <a:ext cx="616171" cy="4109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Yes</a:t>
            </a:r>
            <a:endParaRPr lang="en-GB" dirty="0"/>
          </a:p>
        </p:txBody>
      </p:sp>
      <p:sp>
        <p:nvSpPr>
          <p:cNvPr id="78" name="Rectangle 77"/>
          <p:cNvSpPr/>
          <p:nvPr/>
        </p:nvSpPr>
        <p:spPr>
          <a:xfrm>
            <a:off x="8839201" y="3065847"/>
            <a:ext cx="616171" cy="4109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mtClean="0"/>
              <a:t>Yes</a:t>
            </a:r>
            <a:endParaRPr lang="en-GB" dirty="0"/>
          </a:p>
        </p:txBody>
      </p:sp>
      <p:sp>
        <p:nvSpPr>
          <p:cNvPr id="79" name="Rectangle 78"/>
          <p:cNvSpPr/>
          <p:nvPr/>
        </p:nvSpPr>
        <p:spPr>
          <a:xfrm>
            <a:off x="6522983" y="3009602"/>
            <a:ext cx="616171" cy="4109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mtClean="0"/>
              <a:t>Yes</a:t>
            </a:r>
            <a:endParaRPr lang="en-GB" dirty="0"/>
          </a:p>
        </p:txBody>
      </p:sp>
      <p:sp>
        <p:nvSpPr>
          <p:cNvPr id="84" name="Rectangle 83"/>
          <p:cNvSpPr/>
          <p:nvPr/>
        </p:nvSpPr>
        <p:spPr>
          <a:xfrm>
            <a:off x="4169324" y="3081013"/>
            <a:ext cx="616171" cy="4109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No</a:t>
            </a:r>
            <a:endParaRPr lang="en-GB" dirty="0"/>
          </a:p>
        </p:txBody>
      </p:sp>
      <p:sp>
        <p:nvSpPr>
          <p:cNvPr id="85" name="Rectangle 84"/>
          <p:cNvSpPr/>
          <p:nvPr/>
        </p:nvSpPr>
        <p:spPr>
          <a:xfrm>
            <a:off x="275243" y="716507"/>
            <a:ext cx="1831573" cy="4109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Call ends</a:t>
            </a:r>
            <a:endParaRPr lang="en-GB" dirty="0"/>
          </a:p>
        </p:txBody>
      </p:sp>
      <p:sp>
        <p:nvSpPr>
          <p:cNvPr id="86" name="Rectangle 85"/>
          <p:cNvSpPr/>
          <p:nvPr/>
        </p:nvSpPr>
        <p:spPr>
          <a:xfrm>
            <a:off x="4786227" y="1154583"/>
            <a:ext cx="2150601" cy="4109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Call in progress</a:t>
            </a:r>
            <a:endParaRPr lang="en-GB" dirty="0"/>
          </a:p>
        </p:txBody>
      </p:sp>
      <p:sp>
        <p:nvSpPr>
          <p:cNvPr id="87" name="Rectangle 86"/>
          <p:cNvSpPr/>
          <p:nvPr/>
        </p:nvSpPr>
        <p:spPr>
          <a:xfrm>
            <a:off x="7110460" y="6108333"/>
            <a:ext cx="1831573" cy="4109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Call ends</a:t>
            </a:r>
            <a:endParaRPr lang="en-GB" dirty="0"/>
          </a:p>
        </p:txBody>
      </p:sp>
      <p:sp>
        <p:nvSpPr>
          <p:cNvPr id="88" name="Rectangle 87"/>
          <p:cNvSpPr/>
          <p:nvPr/>
        </p:nvSpPr>
        <p:spPr>
          <a:xfrm>
            <a:off x="6693288" y="5156759"/>
            <a:ext cx="1170916" cy="4109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mtClean="0"/>
              <a:t>Timeout</a:t>
            </a:r>
            <a:endParaRPr lang="en-GB" dirty="0"/>
          </a:p>
        </p:txBody>
      </p:sp>
      <p:sp>
        <p:nvSpPr>
          <p:cNvPr id="89" name="Rectangle 88"/>
          <p:cNvSpPr/>
          <p:nvPr/>
        </p:nvSpPr>
        <p:spPr>
          <a:xfrm>
            <a:off x="5861527" y="4477650"/>
            <a:ext cx="542738" cy="4109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mtClean="0"/>
              <a:t>No</a:t>
            </a:r>
            <a:endParaRPr lang="en-GB" dirty="0"/>
          </a:p>
        </p:txBody>
      </p:sp>
      <p:sp>
        <p:nvSpPr>
          <p:cNvPr id="91" name="Rectangle 90"/>
          <p:cNvSpPr/>
          <p:nvPr/>
        </p:nvSpPr>
        <p:spPr>
          <a:xfrm rot="5400000">
            <a:off x="10670972" y="5503154"/>
            <a:ext cx="2150601" cy="4109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Call in progress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668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53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Conclusion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428081"/>
            <a:ext cx="5334000" cy="3556000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428081"/>
            <a:ext cx="5334000" cy="3556000"/>
          </a:xfrm>
        </p:spPr>
      </p:pic>
    </p:spTree>
    <p:extLst>
      <p:ext uri="{BB962C8B-B14F-4D97-AF65-F5344CB8AC3E}">
        <p14:creationId xmlns:p14="http://schemas.microsoft.com/office/powerpoint/2010/main" val="162886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Existing SOLUTIONS?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91" y="2193925"/>
            <a:ext cx="3403418" cy="4024313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GB" sz="2800" dirty="0"/>
              <a:t>TPS, BT Call Protect, BT’s phone, </a:t>
            </a:r>
            <a:r>
              <a:rPr lang="en-GB" sz="2800" dirty="0" err="1"/>
              <a:t>Nomorobo</a:t>
            </a:r>
            <a:r>
              <a:rPr lang="en-GB" sz="2800" dirty="0"/>
              <a:t>, Hiya. </a:t>
            </a:r>
          </a:p>
          <a:p>
            <a:r>
              <a:rPr lang="en-GB" sz="2800" dirty="0"/>
              <a:t>Hobby projects</a:t>
            </a:r>
          </a:p>
          <a:p>
            <a:pPr lvl="1"/>
            <a:r>
              <a:rPr lang="en-GB" sz="2800" dirty="0"/>
              <a:t>56K Modem </a:t>
            </a:r>
            <a:r>
              <a:rPr lang="en-GB" sz="2800" dirty="0" smtClean="0"/>
              <a:t>[Chris </a:t>
            </a:r>
            <a:r>
              <a:rPr lang="en-GB" sz="2800" dirty="0"/>
              <a:t>Murphy, 17]</a:t>
            </a:r>
          </a:p>
          <a:p>
            <a:r>
              <a:rPr lang="en-GB" sz="2800" dirty="0"/>
              <a:t>Academic research</a:t>
            </a:r>
          </a:p>
          <a:p>
            <a:pPr lvl="1"/>
            <a:r>
              <a:rPr lang="en-GB" sz="2800" dirty="0"/>
              <a:t>Clustering audio signature</a:t>
            </a:r>
          </a:p>
          <a:p>
            <a:pPr lvl="1"/>
            <a:r>
              <a:rPr lang="en-GB" sz="2800" dirty="0"/>
              <a:t>Statistical analysis</a:t>
            </a:r>
          </a:p>
          <a:p>
            <a:pPr lvl="1"/>
            <a:r>
              <a:rPr lang="en-GB" sz="2800" dirty="0"/>
              <a:t>Charting call patterns</a:t>
            </a:r>
          </a:p>
          <a:p>
            <a:pPr lvl="1"/>
            <a:endParaRPr lang="en-GB" sz="2800" dirty="0"/>
          </a:p>
          <a:p>
            <a:endParaRPr lang="en-GB" sz="2800" dirty="0"/>
          </a:p>
          <a:p>
            <a:endParaRPr lang="en-GB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350696"/>
            <a:ext cx="61721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http://</a:t>
            </a:r>
            <a:r>
              <a:rPr lang="en-GB" sz="1100" dirty="0" err="1"/>
              <a:t>images.clipartpanda.com</a:t>
            </a:r>
            <a:r>
              <a:rPr lang="en-GB" sz="1100" dirty="0"/>
              <a:t>/idea-light-bulb-clip-art-black-and-white-</a:t>
            </a:r>
            <a:r>
              <a:rPr lang="en-GB" sz="1100" dirty="0" err="1"/>
              <a:t>MTLEnkBTa.jpeg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803114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55</TotalTime>
  <Words>213</Words>
  <Application>Microsoft Macintosh PowerPoint</Application>
  <PresentationFormat>Widescreen</PresentationFormat>
  <Paragraphs>75</Paragraphs>
  <Slides>10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Century Gothic</vt:lpstr>
      <vt:lpstr>Arial</vt:lpstr>
      <vt:lpstr>Vapor Trail</vt:lpstr>
      <vt:lpstr>An intelligent telephone interceptor for UK Landlines</vt:lpstr>
      <vt:lpstr>Contents</vt:lpstr>
      <vt:lpstr>Introduction &amp; BACKGROUND</vt:lpstr>
      <vt:lpstr>Requirements</vt:lpstr>
      <vt:lpstr>Design</vt:lpstr>
      <vt:lpstr>FUNCTION FLOW</vt:lpstr>
      <vt:lpstr>PowerPoint Presentation</vt:lpstr>
      <vt:lpstr>Conclusion</vt:lpstr>
      <vt:lpstr>Existing SOLUTIONS?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intelligent telephone interceptor for UK Landlines</dc:title>
  <dc:creator>Seah, Meng Kiang</dc:creator>
  <cp:lastModifiedBy>Seah, Meng Kiang</cp:lastModifiedBy>
  <cp:revision>14</cp:revision>
  <dcterms:created xsi:type="dcterms:W3CDTF">2017-06-28T01:35:00Z</dcterms:created>
  <dcterms:modified xsi:type="dcterms:W3CDTF">2017-06-28T02:44:14Z</dcterms:modified>
</cp:coreProperties>
</file>