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256" r:id="rId2"/>
    <p:sldId id="508" r:id="rId3"/>
    <p:sldId id="381" r:id="rId4"/>
    <p:sldId id="393" r:id="rId5"/>
    <p:sldId id="382" r:id="rId6"/>
    <p:sldId id="383" r:id="rId7"/>
    <p:sldId id="524" r:id="rId8"/>
    <p:sldId id="433" r:id="rId9"/>
    <p:sldId id="434" r:id="rId10"/>
    <p:sldId id="435" r:id="rId11"/>
    <p:sldId id="436" r:id="rId12"/>
    <p:sldId id="437" r:id="rId13"/>
    <p:sldId id="438" r:id="rId14"/>
    <p:sldId id="439" r:id="rId15"/>
    <p:sldId id="525" r:id="rId16"/>
    <p:sldId id="526" r:id="rId17"/>
    <p:sldId id="440" r:id="rId18"/>
    <p:sldId id="442" r:id="rId19"/>
    <p:sldId id="384" r:id="rId20"/>
    <p:sldId id="385" r:id="rId21"/>
    <p:sldId id="386" r:id="rId22"/>
    <p:sldId id="402" r:id="rId23"/>
    <p:sldId id="387" r:id="rId24"/>
    <p:sldId id="388" r:id="rId25"/>
    <p:sldId id="389" r:id="rId26"/>
    <p:sldId id="394" r:id="rId27"/>
    <p:sldId id="396" r:id="rId28"/>
    <p:sldId id="399" r:id="rId29"/>
    <p:sldId id="395" r:id="rId30"/>
    <p:sldId id="443" r:id="rId31"/>
    <p:sldId id="291" r:id="rId32"/>
    <p:sldId id="293" r:id="rId33"/>
    <p:sldId id="302" r:id="rId34"/>
    <p:sldId id="351" r:id="rId35"/>
    <p:sldId id="352" r:id="rId36"/>
    <p:sldId id="331" r:id="rId37"/>
    <p:sldId id="527" r:id="rId38"/>
    <p:sldId id="405" r:id="rId39"/>
    <p:sldId id="406" r:id="rId40"/>
    <p:sldId id="408" r:id="rId41"/>
    <p:sldId id="409" r:id="rId42"/>
    <p:sldId id="410" r:id="rId43"/>
    <p:sldId id="412" r:id="rId44"/>
    <p:sldId id="413" r:id="rId45"/>
    <p:sldId id="414" r:id="rId46"/>
    <p:sldId id="353" r:id="rId47"/>
    <p:sldId id="415" r:id="rId48"/>
    <p:sldId id="416" r:id="rId49"/>
    <p:sldId id="417" r:id="rId50"/>
    <p:sldId id="419" r:id="rId51"/>
    <p:sldId id="418" r:id="rId52"/>
    <p:sldId id="420" r:id="rId53"/>
    <p:sldId id="422" r:id="rId54"/>
    <p:sldId id="424" r:id="rId55"/>
    <p:sldId id="425" r:id="rId56"/>
    <p:sldId id="423" r:id="rId57"/>
    <p:sldId id="421" r:id="rId58"/>
    <p:sldId id="426" r:id="rId59"/>
    <p:sldId id="428" r:id="rId60"/>
    <p:sldId id="429" r:id="rId61"/>
    <p:sldId id="427" r:id="rId62"/>
    <p:sldId id="430" r:id="rId63"/>
    <p:sldId id="431" r:id="rId64"/>
    <p:sldId id="474" r:id="rId65"/>
    <p:sldId id="432" r:id="rId66"/>
    <p:sldId id="465" r:id="rId67"/>
    <p:sldId id="475" r:id="rId68"/>
    <p:sldId id="476" r:id="rId69"/>
    <p:sldId id="477" r:id="rId70"/>
    <p:sldId id="478" r:id="rId71"/>
    <p:sldId id="469" r:id="rId72"/>
    <p:sldId id="470" r:id="rId73"/>
    <p:sldId id="471" r:id="rId74"/>
    <p:sldId id="472" r:id="rId75"/>
    <p:sldId id="473" r:id="rId76"/>
    <p:sldId id="444" r:id="rId77"/>
    <p:sldId id="479" r:id="rId78"/>
    <p:sldId id="446" r:id="rId79"/>
    <p:sldId id="480" r:id="rId80"/>
    <p:sldId id="481" r:id="rId81"/>
    <p:sldId id="448" r:id="rId82"/>
    <p:sldId id="482" r:id="rId83"/>
    <p:sldId id="483" r:id="rId84"/>
    <p:sldId id="449" r:id="rId85"/>
    <p:sldId id="484" r:id="rId86"/>
    <p:sldId id="485" r:id="rId87"/>
    <p:sldId id="486" r:id="rId88"/>
    <p:sldId id="487" r:id="rId89"/>
    <p:sldId id="488" r:id="rId90"/>
    <p:sldId id="489" r:id="rId91"/>
    <p:sldId id="490" r:id="rId92"/>
    <p:sldId id="451" r:id="rId93"/>
    <p:sldId id="491" r:id="rId94"/>
    <p:sldId id="492" r:id="rId95"/>
    <p:sldId id="457" r:id="rId96"/>
    <p:sldId id="493" r:id="rId97"/>
    <p:sldId id="496" r:id="rId98"/>
    <p:sldId id="497" r:id="rId99"/>
    <p:sldId id="494" r:id="rId100"/>
    <p:sldId id="498" r:id="rId101"/>
    <p:sldId id="459" r:id="rId102"/>
    <p:sldId id="460" r:id="rId103"/>
    <p:sldId id="462" r:id="rId104"/>
    <p:sldId id="499" r:id="rId105"/>
    <p:sldId id="500" r:id="rId106"/>
    <p:sldId id="464" r:id="rId107"/>
    <p:sldId id="501" r:id="rId108"/>
    <p:sldId id="502" r:id="rId109"/>
    <p:sldId id="468" r:id="rId110"/>
    <p:sldId id="503" r:id="rId111"/>
    <p:sldId id="504" r:id="rId112"/>
    <p:sldId id="505" r:id="rId113"/>
    <p:sldId id="509" r:id="rId114"/>
    <p:sldId id="510" r:id="rId115"/>
    <p:sldId id="511" r:id="rId116"/>
    <p:sldId id="512" r:id="rId117"/>
    <p:sldId id="513" r:id="rId118"/>
    <p:sldId id="514" r:id="rId119"/>
    <p:sldId id="517" r:id="rId120"/>
    <p:sldId id="518" r:id="rId121"/>
    <p:sldId id="519" r:id="rId122"/>
    <p:sldId id="520" r:id="rId123"/>
    <p:sldId id="506" r:id="rId124"/>
    <p:sldId id="523" r:id="rId125"/>
    <p:sldId id="466" r:id="rId126"/>
    <p:sldId id="275" r:id="rId127"/>
  </p:sldIdLst>
  <p:sldSz cx="9144000" cy="6858000" type="screen4x3"/>
  <p:notesSz cx="6858000" cy="9144000"/>
  <p:defaultTextStyle>
    <a:defPPr>
      <a:defRPr lang="en-US"/>
    </a:defPPr>
    <a:lvl1pPr algn="ctr" rtl="0" fontAlgn="base">
      <a:spcBef>
        <a:spcPct val="50000"/>
      </a:spcBef>
      <a:spcAft>
        <a:spcPct val="0"/>
      </a:spcAft>
      <a:defRPr sz="2400" b="1" kern="1200">
        <a:solidFill>
          <a:schemeClr val="accent2"/>
        </a:solidFill>
        <a:latin typeface="Arial" charset="0"/>
        <a:ea typeface="宋体" pitchFamily="2" charset="-122"/>
        <a:cs typeface="Arial" charset="0"/>
      </a:defRPr>
    </a:lvl1pPr>
    <a:lvl2pPr marL="457200" algn="ctr" rtl="0" fontAlgn="base">
      <a:spcBef>
        <a:spcPct val="50000"/>
      </a:spcBef>
      <a:spcAft>
        <a:spcPct val="0"/>
      </a:spcAft>
      <a:defRPr sz="2400" b="1" kern="1200">
        <a:solidFill>
          <a:schemeClr val="accent2"/>
        </a:solidFill>
        <a:latin typeface="Arial" charset="0"/>
        <a:ea typeface="宋体" pitchFamily="2" charset="-122"/>
        <a:cs typeface="Arial" charset="0"/>
      </a:defRPr>
    </a:lvl2pPr>
    <a:lvl3pPr marL="914400" algn="ctr" rtl="0" fontAlgn="base">
      <a:spcBef>
        <a:spcPct val="50000"/>
      </a:spcBef>
      <a:spcAft>
        <a:spcPct val="0"/>
      </a:spcAft>
      <a:defRPr sz="2400" b="1" kern="1200">
        <a:solidFill>
          <a:schemeClr val="accent2"/>
        </a:solidFill>
        <a:latin typeface="Arial" charset="0"/>
        <a:ea typeface="宋体" pitchFamily="2" charset="-122"/>
        <a:cs typeface="Arial" charset="0"/>
      </a:defRPr>
    </a:lvl3pPr>
    <a:lvl4pPr marL="1371600" algn="ctr" rtl="0" fontAlgn="base">
      <a:spcBef>
        <a:spcPct val="50000"/>
      </a:spcBef>
      <a:spcAft>
        <a:spcPct val="0"/>
      </a:spcAft>
      <a:defRPr sz="2400" b="1" kern="1200">
        <a:solidFill>
          <a:schemeClr val="accent2"/>
        </a:solidFill>
        <a:latin typeface="Arial" charset="0"/>
        <a:ea typeface="宋体" pitchFamily="2" charset="-122"/>
        <a:cs typeface="Arial" charset="0"/>
      </a:defRPr>
    </a:lvl4pPr>
    <a:lvl5pPr marL="1828800" algn="ctr" rtl="0" fontAlgn="base">
      <a:spcBef>
        <a:spcPct val="50000"/>
      </a:spcBef>
      <a:spcAft>
        <a:spcPct val="0"/>
      </a:spcAft>
      <a:defRPr sz="2400" b="1" kern="1200">
        <a:solidFill>
          <a:schemeClr val="accent2"/>
        </a:solidFill>
        <a:latin typeface="Arial" charset="0"/>
        <a:ea typeface="宋体" pitchFamily="2" charset="-122"/>
        <a:cs typeface="Arial" charset="0"/>
      </a:defRPr>
    </a:lvl5pPr>
    <a:lvl6pPr marL="2286000" algn="l" defTabSz="914400" rtl="0" eaLnBrk="1" latinLnBrk="0" hangingPunct="1">
      <a:defRPr sz="2400" b="1" kern="1200">
        <a:solidFill>
          <a:schemeClr val="accent2"/>
        </a:solidFill>
        <a:latin typeface="Arial" charset="0"/>
        <a:ea typeface="宋体" pitchFamily="2" charset="-122"/>
        <a:cs typeface="Arial" charset="0"/>
      </a:defRPr>
    </a:lvl6pPr>
    <a:lvl7pPr marL="2743200" algn="l" defTabSz="914400" rtl="0" eaLnBrk="1" latinLnBrk="0" hangingPunct="1">
      <a:defRPr sz="2400" b="1" kern="1200">
        <a:solidFill>
          <a:schemeClr val="accent2"/>
        </a:solidFill>
        <a:latin typeface="Arial" charset="0"/>
        <a:ea typeface="宋体" pitchFamily="2" charset="-122"/>
        <a:cs typeface="Arial" charset="0"/>
      </a:defRPr>
    </a:lvl7pPr>
    <a:lvl8pPr marL="3200400" algn="l" defTabSz="914400" rtl="0" eaLnBrk="1" latinLnBrk="0" hangingPunct="1">
      <a:defRPr sz="2400" b="1" kern="1200">
        <a:solidFill>
          <a:schemeClr val="accent2"/>
        </a:solidFill>
        <a:latin typeface="Arial" charset="0"/>
        <a:ea typeface="宋体" pitchFamily="2" charset="-122"/>
        <a:cs typeface="Arial" charset="0"/>
      </a:defRPr>
    </a:lvl8pPr>
    <a:lvl9pPr marL="3657600" algn="l" defTabSz="914400" rtl="0" eaLnBrk="1" latinLnBrk="0" hangingPunct="1">
      <a:defRPr sz="2400" b="1" kern="1200">
        <a:solidFill>
          <a:schemeClr val="accent2"/>
        </a:solidFill>
        <a:latin typeface="Arial" charset="0"/>
        <a:ea typeface="宋体" pitchFamily="2"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CC66FF"/>
    <a:srgbClr val="3366FF"/>
    <a:srgbClr val="FF00FF"/>
    <a:srgbClr val="0066CC"/>
    <a:srgbClr val="FFCC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9" autoAdjust="0"/>
    <p:restoredTop sz="80107" autoAdjust="0"/>
  </p:normalViewPr>
  <p:slideViewPr>
    <p:cSldViewPr>
      <p:cViewPr varScale="1">
        <p:scale>
          <a:sx n="56" d="100"/>
          <a:sy n="56" d="100"/>
        </p:scale>
        <p:origin x="-9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b="0">
                <a:solidFill>
                  <a:schemeClr val="tx1"/>
                </a:solidFill>
                <a:cs typeface="+mn-cs"/>
              </a:defRPr>
            </a:lvl1pPr>
          </a:lstStyle>
          <a:p>
            <a:pPr>
              <a:defRPr/>
            </a:pPr>
            <a:endParaRPr lang="zh-CN" altLang="en-US"/>
          </a:p>
        </p:txBody>
      </p:sp>
      <p:sp>
        <p:nvSpPr>
          <p:cNvPr id="144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cs typeface="+mn-cs"/>
              </a:defRPr>
            </a:lvl1pPr>
          </a:lstStyle>
          <a:p>
            <a:pPr>
              <a:defRPr/>
            </a:pPr>
            <a:endParaRPr lang="en-US" altLang="zh-CN"/>
          </a:p>
        </p:txBody>
      </p:sp>
      <p:sp>
        <p:nvSpPr>
          <p:cNvPr id="132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4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4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b="0">
                <a:solidFill>
                  <a:schemeClr val="tx1"/>
                </a:solidFill>
                <a:cs typeface="+mn-cs"/>
              </a:defRPr>
            </a:lvl1pPr>
          </a:lstStyle>
          <a:p>
            <a:pPr>
              <a:defRPr/>
            </a:pPr>
            <a:endParaRPr lang="en-US" altLang="zh-CN"/>
          </a:p>
        </p:txBody>
      </p:sp>
      <p:sp>
        <p:nvSpPr>
          <p:cNvPr id="144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cs typeface="+mn-cs"/>
              </a:defRPr>
            </a:lvl1pPr>
          </a:lstStyle>
          <a:p>
            <a:pPr>
              <a:defRPr/>
            </a:pPr>
            <a:fld id="{4865E376-0CFC-45A0-9252-5FD84E135CCA}" type="slidenum">
              <a:rPr lang="zh-CN" altLang="en-US"/>
              <a:pPr>
                <a:defRPr/>
              </a:pPr>
              <a:t>‹#›</a:t>
            </a:fld>
            <a:endParaRPr lang="en-US" altLang="zh-CN"/>
          </a:p>
        </p:txBody>
      </p:sp>
    </p:spTree>
    <p:extLst>
      <p:ext uri="{BB962C8B-B14F-4D97-AF65-F5344CB8AC3E}">
        <p14:creationId xmlns:p14="http://schemas.microsoft.com/office/powerpoint/2010/main" val="2766123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fld id="{34FDFA5A-874B-494E-A5AF-5B3413726B10}" type="slidenum">
              <a:rPr lang="zh-CN" altLang="en-US" sz="1200" b="0" smtClean="0">
                <a:solidFill>
                  <a:schemeClr val="tx1"/>
                </a:solidFill>
              </a:rPr>
              <a:pPr eaLnBrk="1" hangingPunct="1"/>
              <a:t>9</a:t>
            </a:fld>
            <a:endParaRPr lang="en-US" altLang="zh-CN" sz="1200" b="0" smtClean="0">
              <a:solidFill>
                <a:schemeClr val="tx1"/>
              </a:solidFill>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r>
              <a:rPr lang="en-US" altLang="zh-CN" smtClean="0"/>
              <a:t>VFS</a:t>
            </a:r>
            <a:r>
              <a:rPr lang="zh-CN" altLang="en-US" smtClean="0"/>
              <a:t>本身不需要永久保存，在使用时通过内核在内存中创建</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p:spPr>
        <p:txBody>
          <a:bodyPr/>
          <a:lstStyle/>
          <a:p>
            <a:endParaRPr lang="zh-CN" altLang="en-US" smtClean="0"/>
          </a:p>
        </p:txBody>
      </p:sp>
      <p:sp>
        <p:nvSpPr>
          <p:cNvPr id="134148" name="灯片编号占位符 3"/>
          <p:cNvSpPr>
            <a:spLocks noGrp="1"/>
          </p:cNvSpPr>
          <p:nvPr>
            <p:ph type="sldNum" sz="quarter" idx="5"/>
          </p:nvPr>
        </p:nvSpPr>
        <p:spPr>
          <a:noFill/>
        </p:spPr>
        <p:txBody>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fld id="{1F0701B2-C80F-4C7E-81E4-2F7C7CE5E3B5}" type="slidenum">
              <a:rPr lang="zh-CN" altLang="en-US" sz="1200" b="0" smtClean="0">
                <a:solidFill>
                  <a:schemeClr val="tx1"/>
                </a:solidFill>
              </a:rPr>
              <a:pPr eaLnBrk="1" hangingPunct="1"/>
              <a:t>40</a:t>
            </a:fld>
            <a:endParaRPr lang="en-US" altLang="zh-CN" sz="1200"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p:spPr>
        <p:txBody>
          <a:bodyPr/>
          <a:lstStyle/>
          <a:p>
            <a:endParaRPr lang="zh-CN" altLang="en-US" smtClean="0"/>
          </a:p>
        </p:txBody>
      </p:sp>
      <p:sp>
        <p:nvSpPr>
          <p:cNvPr id="135172" name="灯片编号占位符 3"/>
          <p:cNvSpPr>
            <a:spLocks noGrp="1"/>
          </p:cNvSpPr>
          <p:nvPr>
            <p:ph type="sldNum" sz="quarter" idx="5"/>
          </p:nvPr>
        </p:nvSpPr>
        <p:spPr>
          <a:noFill/>
        </p:spPr>
        <p:txBody>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fld id="{26A058CB-1732-416C-A971-949D16ECD482}" type="slidenum">
              <a:rPr lang="zh-CN" altLang="en-US" sz="1200" b="0" smtClean="0">
                <a:solidFill>
                  <a:schemeClr val="tx1"/>
                </a:solidFill>
              </a:rPr>
              <a:pPr eaLnBrk="1" hangingPunct="1"/>
              <a:t>41</a:t>
            </a:fld>
            <a:endParaRPr lang="en-US" altLang="zh-CN" sz="1200" b="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p:spPr>
        <p:txBody>
          <a:bodyPr/>
          <a:lstStyle/>
          <a:p>
            <a:endParaRPr lang="zh-CN" altLang="en-US" smtClean="0"/>
          </a:p>
        </p:txBody>
      </p:sp>
      <p:sp>
        <p:nvSpPr>
          <p:cNvPr id="136196" name="Slide Number Placeholder 3"/>
          <p:cNvSpPr>
            <a:spLocks noGrp="1"/>
          </p:cNvSpPr>
          <p:nvPr>
            <p:ph type="sldNum" sz="quarter" idx="5"/>
          </p:nvPr>
        </p:nvSpPr>
        <p:spPr>
          <a:noFill/>
        </p:spPr>
        <p:txBody>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fld id="{8EAA91B1-12F1-4FC8-BF6E-B9D50DEB4036}" type="slidenum">
              <a:rPr lang="zh-CN" altLang="en-US" sz="1200" b="0" smtClean="0">
                <a:solidFill>
                  <a:schemeClr val="tx1"/>
                </a:solidFill>
              </a:rPr>
              <a:pPr eaLnBrk="1" hangingPunct="1"/>
              <a:t>62</a:t>
            </a:fld>
            <a:endParaRPr lang="en-US" altLang="zh-CN"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p:spPr>
        <p:txBody>
          <a:bodyPr/>
          <a:lstStyle/>
          <a:p>
            <a:endParaRPr lang="zh-CN" altLang="en-US" smtClean="0"/>
          </a:p>
        </p:txBody>
      </p:sp>
      <p:sp>
        <p:nvSpPr>
          <p:cNvPr id="137220" name="Slide Number Placeholder 3"/>
          <p:cNvSpPr>
            <a:spLocks noGrp="1"/>
          </p:cNvSpPr>
          <p:nvPr>
            <p:ph type="sldNum" sz="quarter" idx="5"/>
          </p:nvPr>
        </p:nvSpPr>
        <p:spPr>
          <a:noFill/>
        </p:spPr>
        <p:txBody>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fld id="{93E40C10-3CF4-44E3-88D1-8ED16F53F13F}" type="slidenum">
              <a:rPr lang="zh-CN" altLang="en-US" sz="1200" b="0" smtClean="0">
                <a:solidFill>
                  <a:schemeClr val="tx1"/>
                </a:solidFill>
              </a:rPr>
              <a:pPr eaLnBrk="1" hangingPunct="1"/>
              <a:t>63</a:t>
            </a:fld>
            <a:endParaRPr lang="en-US" altLang="zh-CN"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p:spPr>
        <p:txBody>
          <a:bodyPr/>
          <a:lstStyle/>
          <a:p>
            <a:endParaRPr lang="zh-CN" altLang="en-US" smtClean="0"/>
          </a:p>
        </p:txBody>
      </p:sp>
      <p:sp>
        <p:nvSpPr>
          <p:cNvPr id="138244" name="Slide Number Placeholder 3"/>
          <p:cNvSpPr>
            <a:spLocks noGrp="1"/>
          </p:cNvSpPr>
          <p:nvPr>
            <p:ph type="sldNum" sz="quarter" idx="5"/>
          </p:nvPr>
        </p:nvSpPr>
        <p:spPr>
          <a:noFill/>
        </p:spPr>
        <p:txBody>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fld id="{A7EE7435-2D93-4589-B987-D46DD3878F86}" type="slidenum">
              <a:rPr lang="zh-CN" altLang="en-US" sz="1200" b="0" smtClean="0">
                <a:solidFill>
                  <a:schemeClr val="tx1"/>
                </a:solidFill>
              </a:rPr>
              <a:pPr eaLnBrk="1" hangingPunct="1"/>
              <a:t>65</a:t>
            </a:fld>
            <a:endParaRPr lang="en-US" altLang="zh-CN"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p:spPr>
        <p:txBody>
          <a:bodyPr/>
          <a:lstStyle/>
          <a:p>
            <a:endParaRPr lang="zh-CN" altLang="en-US" smtClean="0"/>
          </a:p>
        </p:txBody>
      </p:sp>
      <p:sp>
        <p:nvSpPr>
          <p:cNvPr id="139268" name="灯片编号占位符 3"/>
          <p:cNvSpPr>
            <a:spLocks noGrp="1"/>
          </p:cNvSpPr>
          <p:nvPr>
            <p:ph type="sldNum" sz="quarter" idx="5"/>
          </p:nvPr>
        </p:nvSpPr>
        <p:spPr>
          <a:noFill/>
        </p:spPr>
        <p:txBody>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fld id="{0BD20583-F7FF-4CA9-A4E7-50123BE3E9CB}" type="slidenum">
              <a:rPr lang="zh-CN" altLang="en-US" sz="1200" b="0" smtClean="0">
                <a:solidFill>
                  <a:schemeClr val="tx1"/>
                </a:solidFill>
              </a:rPr>
              <a:pPr eaLnBrk="1" hangingPunct="1"/>
              <a:t>66</a:t>
            </a:fld>
            <a:endParaRPr lang="en-US" altLang="zh-CN" sz="1200" b="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9" descr="宽上对角线"/>
          <p:cNvSpPr>
            <a:spLocks noChangeArrowheads="1"/>
          </p:cNvSpPr>
          <p:nvPr/>
        </p:nvSpPr>
        <p:spPr bwMode="gray">
          <a:xfrm>
            <a:off x="0" y="3276600"/>
            <a:ext cx="1473200" cy="3581400"/>
          </a:xfrm>
          <a:prstGeom prst="rect">
            <a:avLst/>
          </a:prstGeom>
          <a:pattFill prst="wdUpDiag">
            <a:fgClr>
              <a:srgbClr val="FFFF00"/>
            </a:fgClr>
            <a:bgClr>
              <a:schemeClr val="bg1"/>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3" name="Picture 33" descr="图片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7800" y="1752600"/>
            <a:ext cx="7696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562F4109-0BF6-4FA6-9E80-E26A7ED2C369}" type="slidenum">
              <a:rPr lang="zh-CN" altLang="en-US"/>
              <a:pPr>
                <a:defRPr/>
              </a:pPr>
              <a:t>‹#›</a:t>
            </a:fld>
            <a:endParaRPr lang="en-US" altLang="zh-CN"/>
          </a:p>
        </p:txBody>
      </p:sp>
    </p:spTree>
    <p:extLst>
      <p:ext uri="{BB962C8B-B14F-4D97-AF65-F5344CB8AC3E}">
        <p14:creationId xmlns:p14="http://schemas.microsoft.com/office/powerpoint/2010/main" val="175603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sldNum" sz="quarter" idx="11"/>
          </p:nvPr>
        </p:nvSpPr>
        <p:spPr>
          <a:ln/>
        </p:spPr>
        <p:txBody>
          <a:bodyPr/>
          <a:lstStyle>
            <a:lvl1pPr>
              <a:defRPr/>
            </a:lvl1pPr>
          </a:lstStyle>
          <a:p>
            <a:pPr>
              <a:defRPr/>
            </a:pPr>
            <a:fld id="{12DD962D-5A33-4230-8638-372D3EE15494}" type="slidenum">
              <a:rPr lang="zh-CN" altLang="en-US"/>
              <a:pPr>
                <a:defRPr/>
              </a:pPr>
              <a:t>‹#›</a:t>
            </a:fld>
            <a:endParaRPr lang="en-US" altLang="zh-CN"/>
          </a:p>
        </p:txBody>
      </p:sp>
    </p:spTree>
    <p:extLst>
      <p:ext uri="{BB962C8B-B14F-4D97-AF65-F5344CB8AC3E}">
        <p14:creationId xmlns:p14="http://schemas.microsoft.com/office/powerpoint/2010/main" val="348643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sldNum" sz="quarter" idx="11"/>
          </p:nvPr>
        </p:nvSpPr>
        <p:spPr>
          <a:ln/>
        </p:spPr>
        <p:txBody>
          <a:bodyPr/>
          <a:lstStyle>
            <a:lvl1pPr>
              <a:defRPr/>
            </a:lvl1pPr>
          </a:lstStyle>
          <a:p>
            <a:pPr>
              <a:defRPr/>
            </a:pPr>
            <a:fld id="{FFD91A6E-C6A5-4F0E-91CA-9A58290ACEAB}" type="slidenum">
              <a:rPr lang="zh-CN" altLang="en-US"/>
              <a:pPr>
                <a:defRPr/>
              </a:pPr>
              <a:t>‹#›</a:t>
            </a:fld>
            <a:endParaRPr lang="en-US" altLang="zh-CN"/>
          </a:p>
        </p:txBody>
      </p:sp>
    </p:spTree>
    <p:extLst>
      <p:ext uri="{BB962C8B-B14F-4D97-AF65-F5344CB8AC3E}">
        <p14:creationId xmlns:p14="http://schemas.microsoft.com/office/powerpoint/2010/main" val="42352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228600" y="990600"/>
            <a:ext cx="4305300" cy="556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86300" y="990600"/>
            <a:ext cx="4305300" cy="556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1"/>
          </p:nvPr>
        </p:nvSpPr>
        <p:spPr>
          <a:ln/>
        </p:spPr>
        <p:txBody>
          <a:bodyPr/>
          <a:lstStyle>
            <a:lvl1pPr>
              <a:defRPr/>
            </a:lvl1pPr>
          </a:lstStyle>
          <a:p>
            <a:pPr>
              <a:defRPr/>
            </a:pPr>
            <a:fld id="{2964E56C-AA4C-4792-8828-F9F71638E109}" type="slidenum">
              <a:rPr lang="zh-CN" altLang="en-US"/>
              <a:pPr>
                <a:defRPr/>
              </a:pPr>
              <a:t>‹#›</a:t>
            </a:fld>
            <a:endParaRPr lang="en-US" altLang="zh-CN"/>
          </a:p>
        </p:txBody>
      </p:sp>
    </p:spTree>
    <p:extLst>
      <p:ext uri="{BB962C8B-B14F-4D97-AF65-F5344CB8AC3E}">
        <p14:creationId xmlns:p14="http://schemas.microsoft.com/office/powerpoint/2010/main" val="1481735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sldNum" sz="quarter" idx="11"/>
          </p:nvPr>
        </p:nvSpPr>
        <p:spPr>
          <a:ln/>
        </p:spPr>
        <p:txBody>
          <a:bodyPr/>
          <a:lstStyle>
            <a:lvl1pPr>
              <a:defRPr/>
            </a:lvl1pPr>
          </a:lstStyle>
          <a:p>
            <a:pPr>
              <a:defRPr/>
            </a:pPr>
            <a:fld id="{CD8E7F5A-0D9D-457B-8831-9BFE3F7FFA20}" type="slidenum">
              <a:rPr lang="zh-CN" altLang="en-US"/>
              <a:pPr>
                <a:defRPr/>
              </a:pPr>
              <a:t>‹#›</a:t>
            </a:fld>
            <a:endParaRPr lang="en-US" altLang="zh-CN"/>
          </a:p>
        </p:txBody>
      </p:sp>
    </p:spTree>
    <p:extLst>
      <p:ext uri="{BB962C8B-B14F-4D97-AF65-F5344CB8AC3E}">
        <p14:creationId xmlns:p14="http://schemas.microsoft.com/office/powerpoint/2010/main" val="67521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sldNum" sz="quarter" idx="11"/>
          </p:nvPr>
        </p:nvSpPr>
        <p:spPr>
          <a:ln/>
        </p:spPr>
        <p:txBody>
          <a:bodyPr/>
          <a:lstStyle>
            <a:lvl1pPr>
              <a:defRPr/>
            </a:lvl1pPr>
          </a:lstStyle>
          <a:p>
            <a:pPr>
              <a:defRPr/>
            </a:pPr>
            <a:fld id="{3908CF0D-3167-431E-AAB2-7A806FA85410}" type="slidenum">
              <a:rPr lang="zh-CN" altLang="en-US"/>
              <a:pPr>
                <a:defRPr/>
              </a:pPr>
              <a:t>‹#›</a:t>
            </a:fld>
            <a:endParaRPr lang="en-US" altLang="zh-CN"/>
          </a:p>
        </p:txBody>
      </p:sp>
    </p:spTree>
    <p:extLst>
      <p:ext uri="{BB962C8B-B14F-4D97-AF65-F5344CB8AC3E}">
        <p14:creationId xmlns:p14="http://schemas.microsoft.com/office/powerpoint/2010/main" val="45064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228600" y="990600"/>
            <a:ext cx="43053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86300" y="990600"/>
            <a:ext cx="43053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1"/>
          </p:nvPr>
        </p:nvSpPr>
        <p:spPr>
          <a:ln/>
        </p:spPr>
        <p:txBody>
          <a:bodyPr/>
          <a:lstStyle>
            <a:lvl1pPr>
              <a:defRPr/>
            </a:lvl1pPr>
          </a:lstStyle>
          <a:p>
            <a:pPr>
              <a:defRPr/>
            </a:pPr>
            <a:fld id="{89148ABC-D15C-4990-8530-E8598B74CA36}" type="slidenum">
              <a:rPr lang="zh-CN" altLang="en-US"/>
              <a:pPr>
                <a:defRPr/>
              </a:pPr>
              <a:t>‹#›</a:t>
            </a:fld>
            <a:endParaRPr lang="en-US" altLang="zh-CN"/>
          </a:p>
        </p:txBody>
      </p:sp>
    </p:spTree>
    <p:extLst>
      <p:ext uri="{BB962C8B-B14F-4D97-AF65-F5344CB8AC3E}">
        <p14:creationId xmlns:p14="http://schemas.microsoft.com/office/powerpoint/2010/main" val="235533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p:cNvSpPr>
            <a:spLocks noGrp="1" noChangeArrowheads="1"/>
          </p:cNvSpPr>
          <p:nvPr>
            <p:ph type="sldNum" sz="quarter" idx="11"/>
          </p:nvPr>
        </p:nvSpPr>
        <p:spPr>
          <a:ln/>
        </p:spPr>
        <p:txBody>
          <a:bodyPr/>
          <a:lstStyle>
            <a:lvl1pPr>
              <a:defRPr/>
            </a:lvl1pPr>
          </a:lstStyle>
          <a:p>
            <a:pPr>
              <a:defRPr/>
            </a:pPr>
            <a:fld id="{D28A7F5B-101D-4E80-96E9-4EFBB4161753}" type="slidenum">
              <a:rPr lang="zh-CN" altLang="en-US"/>
              <a:pPr>
                <a:defRPr/>
              </a:pPr>
              <a:t>‹#›</a:t>
            </a:fld>
            <a:endParaRPr lang="en-US" altLang="zh-CN"/>
          </a:p>
        </p:txBody>
      </p:sp>
    </p:spTree>
    <p:extLst>
      <p:ext uri="{BB962C8B-B14F-4D97-AF65-F5344CB8AC3E}">
        <p14:creationId xmlns:p14="http://schemas.microsoft.com/office/powerpoint/2010/main" val="336093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sldNum" sz="quarter" idx="11"/>
          </p:nvPr>
        </p:nvSpPr>
        <p:spPr>
          <a:ln/>
        </p:spPr>
        <p:txBody>
          <a:bodyPr/>
          <a:lstStyle>
            <a:lvl1pPr>
              <a:defRPr/>
            </a:lvl1pPr>
          </a:lstStyle>
          <a:p>
            <a:pPr>
              <a:defRPr/>
            </a:pPr>
            <a:fld id="{0BFF9A34-56FC-4E02-B206-D4946FBD08BE}" type="slidenum">
              <a:rPr lang="zh-CN" altLang="en-US"/>
              <a:pPr>
                <a:defRPr/>
              </a:pPr>
              <a:t>‹#›</a:t>
            </a:fld>
            <a:endParaRPr lang="en-US" altLang="zh-CN"/>
          </a:p>
        </p:txBody>
      </p:sp>
    </p:spTree>
    <p:extLst>
      <p:ext uri="{BB962C8B-B14F-4D97-AF65-F5344CB8AC3E}">
        <p14:creationId xmlns:p14="http://schemas.microsoft.com/office/powerpoint/2010/main" val="280856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p:cNvSpPr>
            <a:spLocks noGrp="1" noChangeArrowheads="1"/>
          </p:cNvSpPr>
          <p:nvPr>
            <p:ph type="sldNum" sz="quarter" idx="11"/>
          </p:nvPr>
        </p:nvSpPr>
        <p:spPr>
          <a:ln/>
        </p:spPr>
        <p:txBody>
          <a:bodyPr/>
          <a:lstStyle>
            <a:lvl1pPr>
              <a:defRPr/>
            </a:lvl1pPr>
          </a:lstStyle>
          <a:p>
            <a:pPr>
              <a:defRPr/>
            </a:pPr>
            <a:fld id="{75E0125E-882F-484F-B389-55A45E7F4FA2}" type="slidenum">
              <a:rPr lang="zh-CN" altLang="en-US"/>
              <a:pPr>
                <a:defRPr/>
              </a:pPr>
              <a:t>‹#›</a:t>
            </a:fld>
            <a:endParaRPr lang="en-US" altLang="zh-CN"/>
          </a:p>
        </p:txBody>
      </p:sp>
    </p:spTree>
    <p:extLst>
      <p:ext uri="{BB962C8B-B14F-4D97-AF65-F5344CB8AC3E}">
        <p14:creationId xmlns:p14="http://schemas.microsoft.com/office/powerpoint/2010/main" val="233072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1"/>
          </p:nvPr>
        </p:nvSpPr>
        <p:spPr>
          <a:ln/>
        </p:spPr>
        <p:txBody>
          <a:bodyPr/>
          <a:lstStyle>
            <a:lvl1pPr>
              <a:defRPr/>
            </a:lvl1pPr>
          </a:lstStyle>
          <a:p>
            <a:pPr>
              <a:defRPr/>
            </a:pPr>
            <a:fld id="{92E2CCC8-369B-4759-95AF-9C324AD9F7ED}" type="slidenum">
              <a:rPr lang="zh-CN" altLang="en-US"/>
              <a:pPr>
                <a:defRPr/>
              </a:pPr>
              <a:t>‹#›</a:t>
            </a:fld>
            <a:endParaRPr lang="en-US" altLang="zh-CN"/>
          </a:p>
        </p:txBody>
      </p:sp>
    </p:spTree>
    <p:extLst>
      <p:ext uri="{BB962C8B-B14F-4D97-AF65-F5344CB8AC3E}">
        <p14:creationId xmlns:p14="http://schemas.microsoft.com/office/powerpoint/2010/main" val="3493932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1"/>
          </p:nvPr>
        </p:nvSpPr>
        <p:spPr>
          <a:ln/>
        </p:spPr>
        <p:txBody>
          <a:bodyPr/>
          <a:lstStyle>
            <a:lvl1pPr>
              <a:defRPr/>
            </a:lvl1pPr>
          </a:lstStyle>
          <a:p>
            <a:pPr>
              <a:defRPr/>
            </a:pPr>
            <a:fld id="{FF50D182-0C4C-4232-9666-287136ABBB26}" type="slidenum">
              <a:rPr lang="zh-CN" altLang="en-US"/>
              <a:pPr>
                <a:defRPr/>
              </a:pPr>
              <a:t>‹#›</a:t>
            </a:fld>
            <a:endParaRPr lang="en-US" altLang="zh-CN"/>
          </a:p>
        </p:txBody>
      </p:sp>
    </p:spTree>
    <p:extLst>
      <p:ext uri="{BB962C8B-B14F-4D97-AF65-F5344CB8AC3E}">
        <p14:creationId xmlns:p14="http://schemas.microsoft.com/office/powerpoint/2010/main" val="394608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28600" y="990600"/>
            <a:ext cx="8763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Rectangle 2" descr="宽上对角线"/>
          <p:cNvSpPr>
            <a:spLocks noGrp="1" noChangeArrowheads="1"/>
          </p:cNvSpPr>
          <p:nvPr>
            <p:ph type="title"/>
          </p:nvPr>
        </p:nvSpPr>
        <p:spPr bwMode="white">
          <a:xfrm>
            <a:off x="0" y="0"/>
            <a:ext cx="9144000" cy="838200"/>
          </a:xfrm>
          <a:prstGeom prst="rect">
            <a:avLst/>
          </a:prstGeom>
          <a:pattFill prst="wdUpDiag">
            <a:fgClr>
              <a:srgbClr val="FFFF00"/>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41" name="Rectangle 17"/>
          <p:cNvSpPr>
            <a:spLocks noGrp="1" noChangeArrowheads="1"/>
          </p:cNvSpPr>
          <p:nvPr>
            <p:ph type="dt" sz="half" idx="2"/>
          </p:nvPr>
        </p:nvSpPr>
        <p:spPr bwMode="auto">
          <a:xfrm>
            <a:off x="4191000" y="6629400"/>
            <a:ext cx="1295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solidFill>
                  <a:srgbClr val="0000CC"/>
                </a:solidFill>
                <a:cs typeface="+mn-cs"/>
              </a:defRPr>
            </a:lvl1pPr>
          </a:lstStyle>
          <a:p>
            <a:pPr>
              <a:defRPr/>
            </a:pPr>
            <a:endParaRPr lang="en-US" altLang="zh-CN"/>
          </a:p>
        </p:txBody>
      </p:sp>
      <p:sp>
        <p:nvSpPr>
          <p:cNvPr id="1042" name="Rectangle 18"/>
          <p:cNvSpPr>
            <a:spLocks noGrp="1" noChangeArrowheads="1"/>
          </p:cNvSpPr>
          <p:nvPr>
            <p:ph type="sldNum" sz="quarter" idx="4"/>
          </p:nvPr>
        </p:nvSpPr>
        <p:spPr bwMode="auto">
          <a:xfrm>
            <a:off x="8305800" y="6629400"/>
            <a:ext cx="83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rgbClr val="0000CC"/>
                </a:solidFill>
                <a:cs typeface="+mn-cs"/>
              </a:defRPr>
            </a:lvl1pPr>
          </a:lstStyle>
          <a:p>
            <a:pPr>
              <a:defRPr/>
            </a:pPr>
            <a:fld id="{560FCDFE-46EE-44B9-97CB-E4677FA5D13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00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0000CC"/>
          </a:solidFill>
          <a:effectLst>
            <a:outerShdw blurRad="38100" dist="38100" dir="2700000" algn="tl">
              <a:srgbClr val="C0C0C0"/>
            </a:outerShdw>
          </a:effectLst>
          <a:latin typeface="宋体" pitchFamily="2" charset="-122"/>
          <a:ea typeface="宋体" pitchFamily="2" charset="-122"/>
        </a:defRPr>
      </a:lvl2pPr>
      <a:lvl3pPr algn="ctr" rtl="0" eaLnBrk="0" fontAlgn="base" hangingPunct="0">
        <a:spcBef>
          <a:spcPct val="0"/>
        </a:spcBef>
        <a:spcAft>
          <a:spcPct val="0"/>
        </a:spcAft>
        <a:defRPr sz="3600" b="1">
          <a:solidFill>
            <a:srgbClr val="0000CC"/>
          </a:solidFill>
          <a:effectLst>
            <a:outerShdw blurRad="38100" dist="38100" dir="2700000" algn="tl">
              <a:srgbClr val="C0C0C0"/>
            </a:outerShdw>
          </a:effectLst>
          <a:latin typeface="宋体" pitchFamily="2" charset="-122"/>
          <a:ea typeface="宋体" pitchFamily="2" charset="-122"/>
        </a:defRPr>
      </a:lvl3pPr>
      <a:lvl4pPr algn="ctr" rtl="0" eaLnBrk="0" fontAlgn="base" hangingPunct="0">
        <a:spcBef>
          <a:spcPct val="0"/>
        </a:spcBef>
        <a:spcAft>
          <a:spcPct val="0"/>
        </a:spcAft>
        <a:defRPr sz="3600" b="1">
          <a:solidFill>
            <a:srgbClr val="0000CC"/>
          </a:solidFill>
          <a:effectLst>
            <a:outerShdw blurRad="38100" dist="38100" dir="2700000" algn="tl">
              <a:srgbClr val="C0C0C0"/>
            </a:outerShdw>
          </a:effectLst>
          <a:latin typeface="宋体" pitchFamily="2" charset="-122"/>
          <a:ea typeface="宋体" pitchFamily="2" charset="-122"/>
        </a:defRPr>
      </a:lvl4pPr>
      <a:lvl5pPr algn="ctr" rtl="0" eaLnBrk="0" fontAlgn="base" hangingPunct="0">
        <a:spcBef>
          <a:spcPct val="0"/>
        </a:spcBef>
        <a:spcAft>
          <a:spcPct val="0"/>
        </a:spcAft>
        <a:defRPr sz="3600" b="1">
          <a:solidFill>
            <a:srgbClr val="0000CC"/>
          </a:solidFill>
          <a:effectLst>
            <a:outerShdw blurRad="38100" dist="38100" dir="2700000" algn="tl">
              <a:srgbClr val="C0C0C0"/>
            </a:outerShdw>
          </a:effectLst>
          <a:latin typeface="宋体" pitchFamily="2" charset="-122"/>
          <a:ea typeface="宋体" pitchFamily="2" charset="-122"/>
        </a:defRPr>
      </a:lvl5pPr>
      <a:lvl6pPr marL="457200" algn="ctr" rtl="0" fontAlgn="base">
        <a:spcBef>
          <a:spcPct val="0"/>
        </a:spcBef>
        <a:spcAft>
          <a:spcPct val="0"/>
        </a:spcAft>
        <a:defRPr sz="3600" b="1">
          <a:solidFill>
            <a:srgbClr val="0000CC"/>
          </a:solidFill>
          <a:effectLst>
            <a:outerShdw blurRad="38100" dist="38100" dir="2700000" algn="tl">
              <a:srgbClr val="C0C0C0"/>
            </a:outerShdw>
          </a:effectLst>
          <a:latin typeface="宋体" pitchFamily="2" charset="-122"/>
          <a:ea typeface="宋体" pitchFamily="2" charset="-122"/>
        </a:defRPr>
      </a:lvl6pPr>
      <a:lvl7pPr marL="914400" algn="ctr" rtl="0" fontAlgn="base">
        <a:spcBef>
          <a:spcPct val="0"/>
        </a:spcBef>
        <a:spcAft>
          <a:spcPct val="0"/>
        </a:spcAft>
        <a:defRPr sz="3600" b="1">
          <a:solidFill>
            <a:srgbClr val="0000CC"/>
          </a:solidFill>
          <a:effectLst>
            <a:outerShdw blurRad="38100" dist="38100" dir="2700000" algn="tl">
              <a:srgbClr val="C0C0C0"/>
            </a:outerShdw>
          </a:effectLst>
          <a:latin typeface="宋体" pitchFamily="2" charset="-122"/>
          <a:ea typeface="宋体" pitchFamily="2" charset="-122"/>
        </a:defRPr>
      </a:lvl7pPr>
      <a:lvl8pPr marL="1371600" algn="ctr" rtl="0" fontAlgn="base">
        <a:spcBef>
          <a:spcPct val="0"/>
        </a:spcBef>
        <a:spcAft>
          <a:spcPct val="0"/>
        </a:spcAft>
        <a:defRPr sz="3600" b="1">
          <a:solidFill>
            <a:srgbClr val="0000CC"/>
          </a:solidFill>
          <a:effectLst>
            <a:outerShdw blurRad="38100" dist="38100" dir="2700000" algn="tl">
              <a:srgbClr val="C0C0C0"/>
            </a:outerShdw>
          </a:effectLst>
          <a:latin typeface="宋体" pitchFamily="2" charset="-122"/>
          <a:ea typeface="宋体" pitchFamily="2" charset="-122"/>
        </a:defRPr>
      </a:lvl8pPr>
      <a:lvl9pPr marL="1828800" algn="ctr" rtl="0" fontAlgn="base">
        <a:spcBef>
          <a:spcPct val="0"/>
        </a:spcBef>
        <a:spcAft>
          <a:spcPct val="0"/>
        </a:spcAft>
        <a:defRPr sz="3600" b="1">
          <a:solidFill>
            <a:srgbClr val="0000CC"/>
          </a:solidFill>
          <a:effectLst>
            <a:outerShdw blurRad="38100" dist="38100" dir="2700000" algn="tl">
              <a:srgbClr val="C0C0C0"/>
            </a:outerShdw>
          </a:effectLst>
          <a:latin typeface="宋体" pitchFamily="2" charset="-122"/>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 name="WordArt 30"/>
          <p:cNvSpPr>
            <a:spLocks noChangeArrowheads="1" noChangeShapeType="1" noTextEdit="1"/>
          </p:cNvSpPr>
          <p:nvPr/>
        </p:nvSpPr>
        <p:spPr bwMode="white">
          <a:xfrm>
            <a:off x="2438400" y="2057400"/>
            <a:ext cx="4572000" cy="914400"/>
          </a:xfrm>
          <a:prstGeom prst="rect">
            <a:avLst/>
          </a:prstGeom>
        </p:spPr>
        <p:txBody>
          <a:bodyPr wrap="none" fromWordArt="1">
            <a:prstTxWarp prst="textPlain">
              <a:avLst>
                <a:gd name="adj" fmla="val 50000"/>
              </a:avLst>
            </a:prstTxWarp>
          </a:bodyPr>
          <a:lstStyle/>
          <a:p>
            <a:pPr>
              <a:defRPr/>
            </a:pP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cs typeface="+mn-cs"/>
              </a:rPr>
              <a:t>Linux</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cs typeface="+mn-cs"/>
              </a:rPr>
              <a:t>系统编程</a:t>
            </a:r>
          </a:p>
        </p:txBody>
      </p:sp>
      <p:sp>
        <p:nvSpPr>
          <p:cNvPr id="3075" name="Text Box 31"/>
          <p:cNvSpPr txBox="1">
            <a:spLocks noChangeArrowheads="1"/>
          </p:cNvSpPr>
          <p:nvPr/>
        </p:nvSpPr>
        <p:spPr bwMode="white">
          <a:xfrm>
            <a:off x="4419600" y="3962400"/>
            <a:ext cx="3505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2800">
                <a:solidFill>
                  <a:srgbClr val="0066CC"/>
                </a:solidFill>
              </a:rPr>
              <a:t>数学与计算机学院</a:t>
            </a:r>
          </a:p>
          <a:p>
            <a:pPr eaLnBrk="1" hangingPunct="1"/>
            <a:r>
              <a:rPr lang="zh-CN" altLang="en-US" sz="2800">
                <a:solidFill>
                  <a:srgbClr val="0066CC"/>
                </a:solidFill>
              </a:rPr>
              <a:t>教师：朱萍</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文件系统</a:t>
            </a:r>
          </a:p>
        </p:txBody>
      </p:sp>
      <p:sp>
        <p:nvSpPr>
          <p:cNvPr id="181251" name="AutoShape 3"/>
          <p:cNvSpPr>
            <a:spLocks noChangeArrowheads="1"/>
          </p:cNvSpPr>
          <p:nvPr/>
        </p:nvSpPr>
        <p:spPr bwMode="white">
          <a:xfrm>
            <a:off x="654050" y="1635125"/>
            <a:ext cx="8229600" cy="457200"/>
          </a:xfrm>
          <a:prstGeom prst="roundRect">
            <a:avLst>
              <a:gd name="adj" fmla="val 16667"/>
            </a:avLst>
          </a:prstGeom>
          <a:gradFill rotWithShape="1">
            <a:gsLst>
              <a:gs pos="0">
                <a:srgbClr val="FFFF00"/>
              </a:gs>
              <a:gs pos="100000">
                <a:srgbClr val="767600"/>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292" name="Rectangle 4"/>
          <p:cNvSpPr>
            <a:spLocks noGrp="1" noChangeArrowheads="1"/>
          </p:cNvSpPr>
          <p:nvPr>
            <p:ph type="body" idx="1"/>
          </p:nvPr>
        </p:nvSpPr>
        <p:spPr>
          <a:xfrm>
            <a:off x="228600" y="990600"/>
            <a:ext cx="6553200" cy="5562600"/>
          </a:xfrm>
        </p:spPr>
        <p:txBody>
          <a:bodyPr/>
          <a:lstStyle/>
          <a:p>
            <a:pPr eaLnBrk="1" hangingPunct="1"/>
            <a:r>
              <a:rPr lang="en-US" altLang="zh-CN" smtClean="0">
                <a:ea typeface="宋体" pitchFamily="2" charset="-122"/>
              </a:rPr>
              <a:t>Linux</a:t>
            </a:r>
            <a:r>
              <a:rPr lang="zh-CN" altLang="en-US" smtClean="0">
                <a:ea typeface="宋体" pitchFamily="2" charset="-122"/>
              </a:rPr>
              <a:t>文件系统的概念</a:t>
            </a:r>
          </a:p>
          <a:p>
            <a:pPr eaLnBrk="1" hangingPunct="1"/>
            <a:r>
              <a:rPr lang="en-US" altLang="zh-CN" smtClean="0">
                <a:ea typeface="宋体" pitchFamily="2" charset="-122"/>
              </a:rPr>
              <a:t>Linux</a:t>
            </a:r>
            <a:r>
              <a:rPr lang="zh-CN" altLang="en-US" smtClean="0">
                <a:ea typeface="宋体" pitchFamily="2" charset="-122"/>
              </a:rPr>
              <a:t>文件系统的目录结构</a:t>
            </a:r>
            <a:endParaRPr lang="zh-CN" altLang="en-US" smtClean="0">
              <a:solidFill>
                <a:srgbClr val="FF00FF"/>
              </a:solidFill>
              <a:ea typeface="宋体" pitchFamily="2" charset="-122"/>
            </a:endParaRPr>
          </a:p>
          <a:p>
            <a:pPr eaLnBrk="1" hangingPunct="1"/>
            <a:r>
              <a:rPr lang="en-US" altLang="zh-CN" smtClean="0">
                <a:ea typeface="宋体" pitchFamily="2" charset="-122"/>
              </a:rPr>
              <a:t>Linux</a:t>
            </a:r>
            <a:r>
              <a:rPr lang="zh-CN" altLang="en-US" smtClean="0">
                <a:ea typeface="宋体" pitchFamily="2" charset="-122"/>
              </a:rPr>
              <a:t>文件类型</a:t>
            </a:r>
            <a:endParaRPr lang="en-US" altLang="zh-CN" smtClean="0">
              <a:ea typeface="宋体" pitchFamily="2" charset="-122"/>
            </a:endParaRPr>
          </a:p>
          <a:p>
            <a:pPr eaLnBrk="1" hangingPunct="1"/>
            <a:r>
              <a:rPr lang="en-US" altLang="zh-CN" smtClean="0">
                <a:ea typeface="宋体" pitchFamily="2" charset="-122"/>
              </a:rPr>
              <a:t>Linux</a:t>
            </a:r>
            <a:r>
              <a:rPr lang="zh-CN" altLang="en-US" smtClean="0">
                <a:ea typeface="宋体" pitchFamily="2" charset="-122"/>
              </a:rPr>
              <a:t>文件系统类型</a:t>
            </a:r>
          </a:p>
          <a:p>
            <a:pPr eaLnBrk="1" hangingPunct="1"/>
            <a:r>
              <a:rPr lang="en-US" altLang="zh-CN" smtClean="0">
                <a:ea typeface="宋体" pitchFamily="2" charset="-122"/>
              </a:rPr>
              <a:t>VIM</a:t>
            </a:r>
            <a:r>
              <a:rPr lang="zh-CN" altLang="en-US" smtClean="0">
                <a:ea typeface="宋体" pitchFamily="2" charset="-122"/>
              </a:rPr>
              <a:t>编辑器</a:t>
            </a:r>
          </a:p>
          <a:p>
            <a:pPr eaLnBrk="1" hangingPunct="1"/>
            <a:r>
              <a:rPr lang="en-US" altLang="zh-CN" smtClean="0">
                <a:ea typeface="宋体" pitchFamily="2" charset="-122"/>
              </a:rPr>
              <a:t>Linux</a:t>
            </a:r>
            <a:r>
              <a:rPr lang="zh-CN" altLang="en-US" smtClean="0">
                <a:ea typeface="宋体" pitchFamily="2" charset="-122"/>
              </a:rPr>
              <a:t>文件的操作命令</a:t>
            </a:r>
          </a:p>
          <a:p>
            <a:pPr eaLnBrk="1" hangingPunct="1"/>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 calcmode="lin" valueType="num">
                                      <p:cBhvr additive="base">
                                        <p:cTn id="7" dur="500" fill="hold"/>
                                        <p:tgtEl>
                                          <p:spTgt spid="181251"/>
                                        </p:tgtEl>
                                        <p:attrNameLst>
                                          <p:attrName>ppt_x</p:attrName>
                                        </p:attrNameLst>
                                      </p:cBhvr>
                                      <p:tavLst>
                                        <p:tav tm="0">
                                          <p:val>
                                            <p:strVal val="1+#ppt_w/2"/>
                                          </p:val>
                                        </p:tav>
                                        <p:tav tm="100000">
                                          <p:val>
                                            <p:strVal val="#ppt_x"/>
                                          </p:val>
                                        </p:tav>
                                      </p:tavLst>
                                    </p:anim>
                                    <p:anim calcmode="lin" valueType="num">
                                      <p:cBhvr additive="base">
                                        <p:cTn id="8" dur="500" fill="hold"/>
                                        <p:tgtEl>
                                          <p:spTgt spid="181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104451" name="Content Placeholder 2"/>
          <p:cNvSpPr>
            <a:spLocks noGrp="1"/>
          </p:cNvSpPr>
          <p:nvPr>
            <p:ph idx="1"/>
          </p:nvPr>
        </p:nvSpPr>
        <p:spPr/>
        <p:txBody>
          <a:bodyPr/>
          <a:lstStyle/>
          <a:p>
            <a:endParaRPr lang="zh-CN" altLang="en-US" smtClean="0">
              <a:ea typeface="宋体" pitchFamily="2" charset="-122"/>
            </a:endParaRPr>
          </a:p>
        </p:txBody>
      </p:sp>
      <p:pic>
        <p:nvPicPr>
          <p:cNvPr id="1044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28600" y="990600"/>
            <a:ext cx="8839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descr="宽上对角线"/>
          <p:cNvSpPr>
            <a:spLocks noGrp="1" noChangeArrowheads="1"/>
          </p:cNvSpPr>
          <p:nvPr>
            <p:ph type="title"/>
          </p:nvPr>
        </p:nvSpPr>
        <p:spPr/>
        <p:txBody>
          <a:bodyPr/>
          <a:lstStyle/>
          <a:p>
            <a:pPr eaLnBrk="1" hangingPunct="1">
              <a:defRPr/>
            </a:pPr>
            <a:r>
              <a:rPr lang="zh-CN" altLang="en-US" dirty="0"/>
              <a:t>存取选</a:t>
            </a:r>
            <a:r>
              <a:rPr lang="zh-CN" altLang="en-US" dirty="0" smtClean="0"/>
              <a:t>项</a:t>
            </a:r>
            <a:endParaRPr lang="zh-CN" altLang="en-US" dirty="0" smtClean="0">
              <a:solidFill>
                <a:srgbClr val="0000FF"/>
              </a:solidFill>
            </a:endParaRPr>
          </a:p>
        </p:txBody>
      </p:sp>
      <p:sp>
        <p:nvSpPr>
          <p:cNvPr id="105475" name="Rectangle 3"/>
          <p:cNvSpPr>
            <a:spLocks noGrp="1" noChangeArrowheads="1"/>
          </p:cNvSpPr>
          <p:nvPr>
            <p:ph type="body" idx="1"/>
          </p:nvPr>
        </p:nvSpPr>
        <p:spPr/>
        <p:txBody>
          <a:bodyPr/>
          <a:lstStyle/>
          <a:p>
            <a:pPr eaLnBrk="1" hangingPunct="1"/>
            <a:endParaRPr lang="zh-CN" altLang="en-US" smtClean="0">
              <a:ea typeface="宋体" pitchFamily="2" charset="-122"/>
            </a:endParaRPr>
          </a:p>
        </p:txBody>
      </p:sp>
      <p:pic>
        <p:nvPicPr>
          <p:cNvPr id="105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14600"/>
            <a:ext cx="693420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descr="宽上对角线"/>
          <p:cNvSpPr>
            <a:spLocks noGrp="1" noRot="1" noChangeArrowheads="1"/>
          </p:cNvSpPr>
          <p:nvPr>
            <p:ph type="title" idx="4294967295"/>
          </p:nvPr>
        </p:nvSpPr>
        <p:spPr/>
        <p:txBody>
          <a:bodyPr/>
          <a:lstStyle/>
          <a:p>
            <a:pPr eaLnBrk="1" hangingPunct="1">
              <a:defRPr/>
            </a:pPr>
            <a:r>
              <a:rPr lang="zh-CN" altLang="en-US" dirty="0" smtClean="0">
                <a:solidFill>
                  <a:srgbClr val="0000FF"/>
                </a:solidFill>
              </a:rPr>
              <a:t> </a:t>
            </a:r>
            <a:r>
              <a:rPr lang="en-US" altLang="zh-CN" dirty="0" err="1" smtClean="0">
                <a:solidFill>
                  <a:srgbClr val="0000FF"/>
                </a:solidFill>
              </a:rPr>
              <a:t>chmod</a:t>
            </a:r>
            <a:r>
              <a:rPr lang="zh-CN" altLang="en-US" dirty="0">
                <a:solidFill>
                  <a:srgbClr val="0000FF"/>
                </a:solidFill>
              </a:rPr>
              <a:t>改变存取权限命令</a:t>
            </a:r>
            <a:endParaRPr lang="zh-CN" dirty="0" smtClean="0">
              <a:solidFill>
                <a:srgbClr val="0000FF"/>
              </a:solidFill>
            </a:endParaRPr>
          </a:p>
        </p:txBody>
      </p:sp>
      <p:sp>
        <p:nvSpPr>
          <p:cNvPr id="106499" name="Rectangle 3"/>
          <p:cNvSpPr>
            <a:spLocks noGrp="1" noRot="1" noChangeArrowheads="1"/>
          </p:cNvSpPr>
          <p:nvPr>
            <p:ph type="body" idx="4294967295"/>
          </p:nvPr>
        </p:nvSpPr>
        <p:spPr/>
        <p:txBody>
          <a:bodyPr/>
          <a:lstStyle/>
          <a:p>
            <a:pPr eaLnBrk="1" hangingPunct="1">
              <a:lnSpc>
                <a:spcPct val="80000"/>
              </a:lnSpc>
              <a:buFont typeface="Wingdings" pitchFamily="2" charset="2"/>
              <a:buNone/>
            </a:pPr>
            <a:r>
              <a:rPr lang="zh-CN" sz="2400" b="1" smtClean="0">
                <a:solidFill>
                  <a:srgbClr val="000000"/>
                </a:solidFill>
                <a:ea typeface="宋体" pitchFamily="2" charset="-122"/>
              </a:rPr>
              <a:t>改变文件或目录的许可权限</a:t>
            </a:r>
          </a:p>
          <a:p>
            <a:pPr eaLnBrk="1" hangingPunct="1">
              <a:lnSpc>
                <a:spcPct val="80000"/>
              </a:lnSpc>
              <a:buFont typeface="Wingdings" pitchFamily="2" charset="2"/>
              <a:buNone/>
            </a:pPr>
            <a:r>
              <a:rPr lang="en-US" altLang="zh-CN" sz="2400" b="1" smtClean="0">
                <a:solidFill>
                  <a:srgbClr val="000000"/>
                </a:solidFill>
                <a:ea typeface="宋体" pitchFamily="2" charset="-122"/>
              </a:rPr>
              <a:t>chmod [who] [opt] [mode] </a:t>
            </a:r>
            <a:r>
              <a:rPr lang="zh-CN" sz="2400" b="1" smtClean="0">
                <a:solidFill>
                  <a:srgbClr val="000000"/>
                </a:solidFill>
                <a:ea typeface="宋体" pitchFamily="2" charset="-122"/>
              </a:rPr>
              <a:t>文件名</a:t>
            </a:r>
            <a:r>
              <a:rPr lang="en-US" altLang="zh-CN" sz="2400" b="1" smtClean="0">
                <a:solidFill>
                  <a:srgbClr val="000000"/>
                </a:solidFill>
                <a:ea typeface="宋体" pitchFamily="2" charset="-122"/>
              </a:rPr>
              <a:t>…</a:t>
            </a:r>
          </a:p>
          <a:p>
            <a:pPr eaLnBrk="1" hangingPunct="1">
              <a:lnSpc>
                <a:spcPct val="80000"/>
              </a:lnSpc>
              <a:buFont typeface="Wingdings" pitchFamily="2" charset="2"/>
              <a:buNone/>
            </a:pPr>
            <a:r>
              <a:rPr lang="en-US" altLang="zh-CN" sz="2400" b="1" smtClean="0">
                <a:solidFill>
                  <a:srgbClr val="000000"/>
                </a:solidFill>
                <a:ea typeface="宋体" pitchFamily="2" charset="-122"/>
              </a:rPr>
              <a:t>who</a:t>
            </a:r>
            <a:r>
              <a:rPr lang="zh-CN" altLang="en-US" sz="2400" b="1" smtClean="0">
                <a:solidFill>
                  <a:srgbClr val="000000"/>
                </a:solidFill>
                <a:ea typeface="宋体" pitchFamily="2" charset="-122"/>
              </a:rPr>
              <a:t>表示对象</a:t>
            </a:r>
          </a:p>
          <a:p>
            <a:pPr lvl="1" eaLnBrk="1" hangingPunct="1">
              <a:lnSpc>
                <a:spcPct val="80000"/>
              </a:lnSpc>
              <a:buFont typeface="Wingdings" pitchFamily="2" charset="2"/>
              <a:buNone/>
            </a:pPr>
            <a:r>
              <a:rPr lang="en-US" altLang="zh-CN" sz="2400" b="1" smtClean="0">
                <a:solidFill>
                  <a:srgbClr val="000000"/>
                </a:solidFill>
                <a:ea typeface="宋体" pitchFamily="2" charset="-122"/>
              </a:rPr>
              <a:t>u      </a:t>
            </a:r>
            <a:r>
              <a:rPr lang="zh-CN" sz="2400" b="1" smtClean="0">
                <a:solidFill>
                  <a:srgbClr val="000000"/>
                </a:solidFill>
                <a:ea typeface="宋体" pitchFamily="2" charset="-122"/>
              </a:rPr>
              <a:t>代表用户自己，即文件的所有者</a:t>
            </a:r>
          </a:p>
          <a:p>
            <a:pPr lvl="1" eaLnBrk="1" hangingPunct="1">
              <a:lnSpc>
                <a:spcPct val="80000"/>
              </a:lnSpc>
              <a:buFont typeface="Wingdings" pitchFamily="2" charset="2"/>
              <a:buNone/>
            </a:pPr>
            <a:r>
              <a:rPr lang="en-US" altLang="zh-CN" sz="2400" b="1" smtClean="0">
                <a:solidFill>
                  <a:srgbClr val="000000"/>
                </a:solidFill>
                <a:ea typeface="宋体" pitchFamily="2" charset="-122"/>
              </a:rPr>
              <a:t>g       </a:t>
            </a:r>
            <a:r>
              <a:rPr lang="zh-CN" sz="2400" b="1" smtClean="0">
                <a:solidFill>
                  <a:srgbClr val="000000"/>
                </a:solidFill>
                <a:ea typeface="宋体" pitchFamily="2" charset="-122"/>
              </a:rPr>
              <a:t>代表本人所在的组，组成员</a:t>
            </a:r>
          </a:p>
          <a:p>
            <a:pPr lvl="1" eaLnBrk="1" hangingPunct="1">
              <a:lnSpc>
                <a:spcPct val="80000"/>
              </a:lnSpc>
              <a:buFont typeface="Wingdings" pitchFamily="2" charset="2"/>
              <a:buNone/>
            </a:pPr>
            <a:r>
              <a:rPr lang="en-US" altLang="zh-CN" sz="2400" b="1" smtClean="0">
                <a:solidFill>
                  <a:srgbClr val="000000"/>
                </a:solidFill>
                <a:ea typeface="宋体" pitchFamily="2" charset="-122"/>
              </a:rPr>
              <a:t>o       </a:t>
            </a:r>
            <a:r>
              <a:rPr lang="zh-CN" sz="2400" b="1" smtClean="0">
                <a:solidFill>
                  <a:srgbClr val="000000"/>
                </a:solidFill>
                <a:ea typeface="宋体" pitchFamily="2" charset="-122"/>
              </a:rPr>
              <a:t>系统中其他的用户</a:t>
            </a:r>
          </a:p>
          <a:p>
            <a:pPr lvl="1" eaLnBrk="1" hangingPunct="1">
              <a:lnSpc>
                <a:spcPct val="80000"/>
              </a:lnSpc>
              <a:buFont typeface="Wingdings" pitchFamily="2" charset="2"/>
              <a:buNone/>
            </a:pPr>
            <a:r>
              <a:rPr lang="en-US" altLang="zh-CN" sz="2400" b="1" smtClean="0">
                <a:solidFill>
                  <a:srgbClr val="000000"/>
                </a:solidFill>
                <a:ea typeface="宋体" pitchFamily="2" charset="-122"/>
              </a:rPr>
              <a:t>a       </a:t>
            </a:r>
            <a:r>
              <a:rPr lang="zh-CN" sz="2400" b="1" smtClean="0">
                <a:solidFill>
                  <a:srgbClr val="000000"/>
                </a:solidFill>
                <a:ea typeface="宋体" pitchFamily="2" charset="-122"/>
              </a:rPr>
              <a:t>所有用户</a:t>
            </a:r>
            <a:endParaRPr lang="en-US" altLang="zh-CN" sz="2400" b="1" smtClean="0">
              <a:solidFill>
                <a:srgbClr val="000000"/>
              </a:solidFill>
              <a:ea typeface="宋体" pitchFamily="2" charset="-122"/>
            </a:endParaRPr>
          </a:p>
          <a:p>
            <a:pPr eaLnBrk="1" hangingPunct="1">
              <a:lnSpc>
                <a:spcPct val="80000"/>
              </a:lnSpc>
              <a:buFont typeface="Wingdings" pitchFamily="2" charset="2"/>
              <a:buNone/>
            </a:pPr>
            <a:r>
              <a:rPr lang="en-US" altLang="zh-CN" sz="2400" b="1" smtClean="0">
                <a:solidFill>
                  <a:srgbClr val="000000"/>
                </a:solidFill>
                <a:ea typeface="宋体" pitchFamily="2" charset="-122"/>
              </a:rPr>
              <a:t>opt</a:t>
            </a:r>
            <a:r>
              <a:rPr lang="zh-CN" altLang="en-US" sz="2400" b="1" smtClean="0">
                <a:solidFill>
                  <a:srgbClr val="000000"/>
                </a:solidFill>
                <a:ea typeface="宋体" pitchFamily="2" charset="-122"/>
              </a:rPr>
              <a:t>表示操作</a:t>
            </a:r>
            <a:endParaRPr lang="zh-CN" sz="2400" b="1" smtClean="0">
              <a:solidFill>
                <a:srgbClr val="000000"/>
              </a:solidFill>
              <a:ea typeface="宋体" pitchFamily="2" charset="-122"/>
            </a:endParaRPr>
          </a:p>
          <a:p>
            <a:pPr lvl="1" eaLnBrk="1" hangingPunct="1">
              <a:lnSpc>
                <a:spcPct val="80000"/>
              </a:lnSpc>
              <a:buFont typeface="Wingdings" pitchFamily="2" charset="2"/>
              <a:buNone/>
            </a:pPr>
            <a:r>
              <a:rPr lang="en-US" altLang="zh-CN" sz="2400" b="1" smtClean="0">
                <a:solidFill>
                  <a:srgbClr val="000000"/>
                </a:solidFill>
                <a:ea typeface="宋体" pitchFamily="2" charset="-122"/>
              </a:rPr>
              <a:t>+       </a:t>
            </a:r>
            <a:r>
              <a:rPr lang="zh-CN" sz="2400" b="1" smtClean="0">
                <a:solidFill>
                  <a:srgbClr val="000000"/>
                </a:solidFill>
                <a:ea typeface="宋体" pitchFamily="2" charset="-122"/>
              </a:rPr>
              <a:t>增加权限</a:t>
            </a:r>
          </a:p>
          <a:p>
            <a:pPr lvl="1" eaLnBrk="1" hangingPunct="1">
              <a:lnSpc>
                <a:spcPct val="80000"/>
              </a:lnSpc>
              <a:buFont typeface="Wingdings" pitchFamily="2" charset="2"/>
              <a:buNone/>
            </a:pPr>
            <a:r>
              <a:rPr lang="en-US" altLang="zh-CN" sz="2400" b="1" smtClean="0">
                <a:solidFill>
                  <a:srgbClr val="000000"/>
                </a:solidFill>
                <a:ea typeface="宋体" pitchFamily="2" charset="-122"/>
              </a:rPr>
              <a:t>-        </a:t>
            </a:r>
            <a:r>
              <a:rPr lang="zh-CN" sz="2400" b="1" smtClean="0">
                <a:solidFill>
                  <a:srgbClr val="000000"/>
                </a:solidFill>
                <a:ea typeface="宋体" pitchFamily="2" charset="-122"/>
              </a:rPr>
              <a:t>减少权限</a:t>
            </a:r>
          </a:p>
          <a:p>
            <a:pPr lvl="1" eaLnBrk="1" hangingPunct="1">
              <a:lnSpc>
                <a:spcPct val="80000"/>
              </a:lnSpc>
              <a:buFont typeface="Wingdings" pitchFamily="2" charset="2"/>
              <a:buNone/>
            </a:pPr>
            <a:r>
              <a:rPr lang="en-US" altLang="zh-CN" sz="2400" b="1" smtClean="0">
                <a:solidFill>
                  <a:srgbClr val="000000"/>
                </a:solidFill>
                <a:ea typeface="宋体" pitchFamily="2" charset="-122"/>
              </a:rPr>
              <a:t>=       </a:t>
            </a:r>
            <a:r>
              <a:rPr lang="zh-CN" sz="2400" b="1" smtClean="0">
                <a:solidFill>
                  <a:srgbClr val="000000"/>
                </a:solidFill>
                <a:ea typeface="宋体" pitchFamily="2" charset="-122"/>
              </a:rPr>
              <a:t>使存储权限等于</a:t>
            </a:r>
            <a:endParaRPr lang="en-US" altLang="zh-CN" sz="2400" b="1" smtClean="0">
              <a:solidFill>
                <a:srgbClr val="000000"/>
              </a:solidFill>
              <a:ea typeface="宋体" pitchFamily="2" charset="-122"/>
            </a:endParaRPr>
          </a:p>
          <a:p>
            <a:pPr eaLnBrk="1" hangingPunct="1">
              <a:lnSpc>
                <a:spcPct val="80000"/>
              </a:lnSpc>
              <a:buFont typeface="Wingdings" pitchFamily="2" charset="2"/>
              <a:buNone/>
            </a:pPr>
            <a:r>
              <a:rPr lang="zh-CN" altLang="zh-CN" sz="2400" b="1" smtClean="0">
                <a:solidFill>
                  <a:srgbClr val="000000"/>
                </a:solidFill>
                <a:ea typeface="宋体" pitchFamily="2" charset="-122"/>
              </a:rPr>
              <a:t>mode</a:t>
            </a:r>
            <a:r>
              <a:rPr lang="zh-CN" sz="2400" b="1" smtClean="0">
                <a:solidFill>
                  <a:srgbClr val="000000"/>
                </a:solidFill>
                <a:ea typeface="宋体" pitchFamily="2" charset="-122"/>
              </a:rPr>
              <a:t>表示权限，可以是下面一个或多个组合</a:t>
            </a:r>
          </a:p>
          <a:p>
            <a:pPr lvl="1" eaLnBrk="1" hangingPunct="1">
              <a:lnSpc>
                <a:spcPct val="80000"/>
              </a:lnSpc>
              <a:buFont typeface="Wingdings" pitchFamily="2" charset="2"/>
              <a:buNone/>
            </a:pPr>
            <a:r>
              <a:rPr lang="en-US" altLang="zh-CN" sz="2400" b="1" smtClean="0">
                <a:solidFill>
                  <a:srgbClr val="000000"/>
                </a:solidFill>
                <a:ea typeface="宋体" pitchFamily="2" charset="-122"/>
              </a:rPr>
              <a:t>r        </a:t>
            </a:r>
            <a:r>
              <a:rPr lang="zh-CN" sz="2400" b="1" smtClean="0">
                <a:solidFill>
                  <a:srgbClr val="000000"/>
                </a:solidFill>
                <a:ea typeface="宋体" pitchFamily="2" charset="-122"/>
              </a:rPr>
              <a:t>读权限    </a:t>
            </a:r>
          </a:p>
          <a:p>
            <a:pPr lvl="1" eaLnBrk="1" hangingPunct="1">
              <a:lnSpc>
                <a:spcPct val="80000"/>
              </a:lnSpc>
              <a:buFont typeface="Wingdings" pitchFamily="2" charset="2"/>
              <a:buNone/>
            </a:pPr>
            <a:r>
              <a:rPr lang="en-US" altLang="zh-CN" sz="2400" b="1" smtClean="0">
                <a:solidFill>
                  <a:srgbClr val="000000"/>
                </a:solidFill>
                <a:ea typeface="宋体" pitchFamily="2" charset="-122"/>
              </a:rPr>
              <a:t>w       </a:t>
            </a:r>
            <a:r>
              <a:rPr lang="zh-CN" sz="2400" b="1" smtClean="0">
                <a:solidFill>
                  <a:srgbClr val="000000"/>
                </a:solidFill>
                <a:ea typeface="宋体" pitchFamily="2" charset="-122"/>
              </a:rPr>
              <a:t>写权限</a:t>
            </a:r>
          </a:p>
          <a:p>
            <a:pPr lvl="1" eaLnBrk="1" hangingPunct="1">
              <a:lnSpc>
                <a:spcPct val="80000"/>
              </a:lnSpc>
              <a:buFont typeface="Wingdings" pitchFamily="2" charset="2"/>
              <a:buNone/>
            </a:pPr>
            <a:r>
              <a:rPr lang="en-US" altLang="zh-CN" sz="2400" b="1" smtClean="0">
                <a:solidFill>
                  <a:srgbClr val="000000"/>
                </a:solidFill>
                <a:ea typeface="宋体" pitchFamily="2" charset="-122"/>
              </a:rPr>
              <a:t>x        </a:t>
            </a:r>
            <a:r>
              <a:rPr lang="zh-CN" sz="2400" b="1" smtClean="0">
                <a:solidFill>
                  <a:srgbClr val="000000"/>
                </a:solidFill>
                <a:ea typeface="宋体" pitchFamily="2" charset="-122"/>
              </a:rPr>
              <a:t>执行权限</a:t>
            </a:r>
          </a:p>
        </p:txBody>
      </p:sp>
      <p:sp>
        <p:nvSpPr>
          <p:cNvPr id="112644" name="Text Box 4"/>
          <p:cNvSpPr txBox="1">
            <a:spLocks noChangeArrowheads="1"/>
          </p:cNvSpPr>
          <p:nvPr/>
        </p:nvSpPr>
        <p:spPr bwMode="white">
          <a:xfrm>
            <a:off x="4114800" y="57912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a:solidFill>
                  <a:srgbClr val="FF0000"/>
                </a:solidFill>
              </a:rPr>
              <a:t>对于目录需要添加</a:t>
            </a:r>
            <a:r>
              <a:rPr lang="en-US" altLang="zh-CN">
                <a:solidFill>
                  <a:srgbClr val="FF0000"/>
                </a:solidFill>
              </a:rPr>
              <a:t>-R</a:t>
            </a:r>
            <a:r>
              <a:rPr lang="zh-CN" altLang="en-US">
                <a:solidFill>
                  <a:srgbClr val="FF0000"/>
                </a:solidFill>
              </a:rPr>
              <a:t>选项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additive="base">
                                        <p:cTn id="7" dur="500" fill="hold"/>
                                        <p:tgtEl>
                                          <p:spTgt spid="112644"/>
                                        </p:tgtEl>
                                        <p:attrNameLst>
                                          <p:attrName>ppt_x</p:attrName>
                                        </p:attrNameLst>
                                      </p:cBhvr>
                                      <p:tavLst>
                                        <p:tav tm="0">
                                          <p:val>
                                            <p:strVal val="#ppt_x"/>
                                          </p:val>
                                        </p:tav>
                                        <p:tav tm="100000">
                                          <p:val>
                                            <p:strVal val="#ppt_x"/>
                                          </p:val>
                                        </p:tav>
                                      </p:tavLst>
                                    </p:anim>
                                    <p:anim calcmode="lin" valueType="num">
                                      <p:cBhvr additive="base">
                                        <p:cTn id="8" dur="500" fill="hold"/>
                                        <p:tgtEl>
                                          <p:spTgt spid="112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descr="宽上对角线"/>
          <p:cNvSpPr>
            <a:spLocks noGrp="1" noChangeArrowheads="1"/>
          </p:cNvSpPr>
          <p:nvPr>
            <p:ph type="title"/>
          </p:nvPr>
        </p:nvSpPr>
        <p:spPr/>
        <p:txBody>
          <a:bodyPr/>
          <a:lstStyle/>
          <a:p>
            <a:pPr eaLnBrk="1" hangingPunct="1">
              <a:defRPr/>
            </a:pPr>
            <a:r>
              <a:rPr lang="en-US" altLang="zh-CN" dirty="0" err="1" smtClean="0"/>
              <a:t>chmod</a:t>
            </a:r>
            <a:r>
              <a:rPr lang="zh-CN" altLang="en-US" dirty="0" smtClean="0"/>
              <a:t>命令</a:t>
            </a:r>
          </a:p>
        </p:txBody>
      </p:sp>
      <p:sp>
        <p:nvSpPr>
          <p:cNvPr id="107523" name="Rectangle 3"/>
          <p:cNvSpPr>
            <a:spLocks noGrp="1" noChangeArrowheads="1"/>
          </p:cNvSpPr>
          <p:nvPr>
            <p:ph type="body" sz="half" idx="1"/>
          </p:nvPr>
        </p:nvSpPr>
        <p:spPr>
          <a:xfrm>
            <a:off x="228600" y="990600"/>
            <a:ext cx="8382000" cy="5562600"/>
          </a:xfrm>
        </p:spPr>
        <p:txBody>
          <a:bodyPr/>
          <a:lstStyle/>
          <a:p>
            <a:pPr eaLnBrk="1" hangingPunct="1"/>
            <a:r>
              <a:rPr lang="en-US" altLang="zh-CN" sz="2800" smtClean="0">
                <a:ea typeface="宋体" pitchFamily="2" charset="-122"/>
              </a:rPr>
              <a:t>mode</a:t>
            </a:r>
            <a:r>
              <a:rPr lang="zh-CN" altLang="en-US" sz="2800" smtClean="0">
                <a:ea typeface="宋体" pitchFamily="2" charset="-122"/>
              </a:rPr>
              <a:t>还可以用数字来表示</a:t>
            </a:r>
          </a:p>
          <a:p>
            <a:pPr eaLnBrk="1" hangingPunct="1"/>
            <a:r>
              <a:rPr lang="en-US" altLang="zh-CN" sz="2800" smtClean="0">
                <a:ea typeface="宋体" pitchFamily="2" charset="-122"/>
              </a:rPr>
              <a:t>chmod [</a:t>
            </a:r>
            <a:r>
              <a:rPr lang="zh-CN" altLang="en-US" sz="2800" smtClean="0">
                <a:ea typeface="宋体" pitchFamily="2" charset="-122"/>
              </a:rPr>
              <a:t>数字</a:t>
            </a:r>
            <a:r>
              <a:rPr lang="en-US" altLang="zh-CN" sz="2800" smtClean="0">
                <a:ea typeface="宋体" pitchFamily="2" charset="-122"/>
              </a:rPr>
              <a:t>mode] </a:t>
            </a:r>
            <a:r>
              <a:rPr lang="zh-CN" altLang="en-US" sz="2800" smtClean="0">
                <a:ea typeface="宋体" pitchFamily="2" charset="-122"/>
              </a:rPr>
              <a:t>文件</a:t>
            </a:r>
          </a:p>
        </p:txBody>
      </p:sp>
      <p:graphicFrame>
        <p:nvGraphicFramePr>
          <p:cNvPr id="178212" name="Group 36"/>
          <p:cNvGraphicFramePr>
            <a:graphicFrameLocks noGrp="1"/>
          </p:cNvGraphicFramePr>
          <p:nvPr>
            <p:ph sz="half" idx="2"/>
          </p:nvPr>
        </p:nvGraphicFramePr>
        <p:xfrm>
          <a:off x="304800" y="2362200"/>
          <a:ext cx="8229600" cy="3311525"/>
        </p:xfrm>
        <a:graphic>
          <a:graphicData uri="http://schemas.openxmlformats.org/drawingml/2006/table">
            <a:tbl>
              <a:tblPr/>
              <a:tblGrid>
                <a:gridCol w="2743200"/>
                <a:gridCol w="2743200"/>
                <a:gridCol w="2743200"/>
              </a:tblGrid>
              <a:tr h="55867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权限</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对应二进制</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十进制</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rwxr-xr-x</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111 101 101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755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67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rwxrw-rw-</a:t>
                      </a:r>
                      <a:endParaRPr kumimoji="0" lang="zh-CN" altLang="en-US" sz="2800" b="0" i="0" u="none" strike="noStrike" cap="none" normalizeH="0" baseline="0" smtClean="0">
                        <a:ln>
                          <a:noFill/>
                        </a:ln>
                        <a:solidFill>
                          <a:schemeClr val="tx1"/>
                        </a:solidFill>
                        <a:effectLst/>
                        <a:latin typeface="Arial" charset="0"/>
                        <a:ea typeface="宋体"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111 110 110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766</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67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rwxrwxrwx</a:t>
                      </a:r>
                      <a:endParaRPr kumimoji="0" lang="zh-CN" altLang="en-US" sz="2800" b="0" i="0" u="none" strike="noStrike" cap="none" normalizeH="0" baseline="0" smtClean="0">
                        <a:ln>
                          <a:noFill/>
                        </a:ln>
                        <a:solidFill>
                          <a:schemeClr val="tx1"/>
                        </a:solidFill>
                        <a:effectLst/>
                        <a:latin typeface="Arial" charset="0"/>
                        <a:ea typeface="宋体"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111 111 111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777</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67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r--------</a:t>
                      </a:r>
                      <a:endParaRPr kumimoji="0" lang="zh-CN" altLang="en-US" sz="2800" b="0" i="0" u="none" strike="noStrike" cap="none" normalizeH="0" baseline="0" smtClean="0">
                        <a:ln>
                          <a:noFill/>
                        </a:ln>
                        <a:solidFill>
                          <a:schemeClr val="tx1"/>
                        </a:solidFill>
                        <a:effectLst/>
                        <a:latin typeface="Arial" charset="0"/>
                        <a:ea typeface="宋体"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100 000 000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400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67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rwxr--r--</a:t>
                      </a:r>
                      <a:endParaRPr kumimoji="0" lang="zh-CN" altLang="en-US" sz="2800" b="0" i="0" u="none" strike="noStrike" cap="none" normalizeH="0" baseline="0" smtClean="0">
                        <a:ln>
                          <a:noFill/>
                        </a:ln>
                        <a:solidFill>
                          <a:schemeClr val="tx1"/>
                        </a:solidFill>
                        <a:effectLst/>
                        <a:latin typeface="Arial" charset="0"/>
                        <a:ea typeface="宋体"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111 100 100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744</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descr="宽上对角线"/>
          <p:cNvSpPr>
            <a:spLocks noGrp="1" noChangeArrowheads="1"/>
          </p:cNvSpPr>
          <p:nvPr>
            <p:ph type="title"/>
          </p:nvPr>
        </p:nvSpPr>
        <p:spPr/>
        <p:txBody>
          <a:bodyPr/>
          <a:lstStyle/>
          <a:p>
            <a:pPr eaLnBrk="1" hangingPunct="1">
              <a:defRPr/>
            </a:pPr>
            <a:r>
              <a:rPr lang="en-US" altLang="zh-CN" dirty="0" err="1" smtClean="0">
                <a:solidFill>
                  <a:srgbClr val="0000FF"/>
                </a:solidFill>
              </a:rPr>
              <a:t>chmod</a:t>
            </a:r>
            <a:r>
              <a:rPr lang="zh-CN" altLang="en-US" dirty="0" smtClean="0">
                <a:solidFill>
                  <a:srgbClr val="0000FF"/>
                </a:solidFill>
              </a:rPr>
              <a:t>举例</a:t>
            </a:r>
          </a:p>
        </p:txBody>
      </p:sp>
      <p:sp>
        <p:nvSpPr>
          <p:cNvPr id="108547" name="Rectangle 3"/>
          <p:cNvSpPr>
            <a:spLocks noGrp="1" noChangeArrowheads="1"/>
          </p:cNvSpPr>
          <p:nvPr>
            <p:ph type="body" idx="1"/>
          </p:nvPr>
        </p:nvSpPr>
        <p:spPr/>
        <p:txBody>
          <a:bodyPr/>
          <a:lstStyle/>
          <a:p>
            <a:r>
              <a:rPr lang="en-US" altLang="zh-CN" sz="2400" smtClean="0">
                <a:ea typeface="宋体" pitchFamily="2" charset="-122"/>
              </a:rPr>
              <a:t>$ chmod u+x file //</a:t>
            </a:r>
            <a:r>
              <a:rPr lang="zh-CN" altLang="en-US" sz="2400" smtClean="0">
                <a:ea typeface="宋体" pitchFamily="2" charset="-122"/>
              </a:rPr>
              <a:t>给</a:t>
            </a:r>
            <a:r>
              <a:rPr lang="en-US" altLang="zh-CN" sz="2400" smtClean="0">
                <a:ea typeface="宋体" pitchFamily="2" charset="-122"/>
              </a:rPr>
              <a:t>file</a:t>
            </a:r>
            <a:r>
              <a:rPr lang="zh-CN" altLang="en-US" sz="2400" smtClean="0">
                <a:ea typeface="宋体" pitchFamily="2" charset="-122"/>
              </a:rPr>
              <a:t>的属主增加执行权限</a:t>
            </a:r>
            <a:endParaRPr lang="en-US" altLang="zh-CN" sz="2400" smtClean="0">
              <a:ea typeface="宋体" pitchFamily="2" charset="-122"/>
            </a:endParaRPr>
          </a:p>
          <a:p>
            <a:endParaRPr lang="zh-CN" altLang="en-US" sz="2400" smtClean="0">
              <a:ea typeface="宋体" pitchFamily="2" charset="-122"/>
            </a:endParaRPr>
          </a:p>
          <a:p>
            <a:r>
              <a:rPr lang="en-US" altLang="zh-CN" sz="2400" smtClean="0">
                <a:ea typeface="宋体" pitchFamily="2" charset="-122"/>
              </a:rPr>
              <a:t>$ chmod 751 file   //</a:t>
            </a:r>
            <a:r>
              <a:rPr lang="zh-CN" altLang="en-US" sz="2400" smtClean="0">
                <a:ea typeface="宋体" pitchFamily="2" charset="-122"/>
              </a:rPr>
              <a:t>给</a:t>
            </a:r>
            <a:r>
              <a:rPr lang="en-US" altLang="zh-CN" sz="2400" smtClean="0">
                <a:ea typeface="宋体" pitchFamily="2" charset="-122"/>
              </a:rPr>
              <a:t>file</a:t>
            </a:r>
            <a:r>
              <a:rPr lang="zh-CN" altLang="en-US" sz="2400" smtClean="0">
                <a:ea typeface="宋体" pitchFamily="2" charset="-122"/>
              </a:rPr>
              <a:t>的属主分配读、写、执行</a:t>
            </a:r>
            <a:r>
              <a:rPr lang="en-US" altLang="zh-CN" sz="2400" smtClean="0">
                <a:ea typeface="宋体" pitchFamily="2" charset="-122"/>
              </a:rPr>
              <a:t>(7)</a:t>
            </a:r>
            <a:r>
              <a:rPr lang="zh-CN" altLang="en-US" sz="2400" smtClean="0">
                <a:ea typeface="宋体" pitchFamily="2" charset="-122"/>
              </a:rPr>
              <a:t>的权限，给</a:t>
            </a:r>
            <a:r>
              <a:rPr lang="en-US" altLang="zh-CN" sz="2400" smtClean="0">
                <a:ea typeface="宋体" pitchFamily="2" charset="-122"/>
              </a:rPr>
              <a:t>file</a:t>
            </a:r>
            <a:r>
              <a:rPr lang="zh-CN" altLang="en-US" sz="2400" smtClean="0">
                <a:ea typeface="宋体" pitchFamily="2" charset="-122"/>
              </a:rPr>
              <a:t>的所在组分配读、执行</a:t>
            </a:r>
            <a:r>
              <a:rPr lang="en-US" altLang="zh-CN" sz="2400" smtClean="0">
                <a:ea typeface="宋体" pitchFamily="2" charset="-122"/>
              </a:rPr>
              <a:t>(5)</a:t>
            </a:r>
            <a:r>
              <a:rPr lang="zh-CN" altLang="en-US" sz="2400" smtClean="0">
                <a:ea typeface="宋体" pitchFamily="2" charset="-122"/>
              </a:rPr>
              <a:t>的权限，给其他用户分配执行</a:t>
            </a:r>
            <a:r>
              <a:rPr lang="en-US" altLang="zh-CN" sz="2400" smtClean="0">
                <a:ea typeface="宋体" pitchFamily="2" charset="-122"/>
              </a:rPr>
              <a:t>(1)</a:t>
            </a:r>
            <a:r>
              <a:rPr lang="zh-CN" altLang="en-US" sz="2400" smtClean="0">
                <a:ea typeface="宋体" pitchFamily="2" charset="-122"/>
              </a:rPr>
              <a:t>的权限</a:t>
            </a:r>
          </a:p>
          <a:p>
            <a:r>
              <a:rPr lang="en-US" altLang="zh-CN" sz="2400" smtClean="0">
                <a:ea typeface="宋体" pitchFamily="2" charset="-122"/>
              </a:rPr>
              <a:t>$ chmod u=rwx,g=rx,o=x file  //</a:t>
            </a:r>
            <a:r>
              <a:rPr lang="zh-CN" altLang="en-US" sz="2400" smtClean="0">
                <a:ea typeface="宋体" pitchFamily="2" charset="-122"/>
              </a:rPr>
              <a:t>上例的另一种形式</a:t>
            </a:r>
            <a:endParaRPr lang="en-US" altLang="zh-CN" sz="2400" smtClean="0">
              <a:ea typeface="宋体" pitchFamily="2" charset="-122"/>
            </a:endParaRPr>
          </a:p>
          <a:p>
            <a:endParaRPr lang="zh-CN" altLang="en-US" sz="2400" smtClean="0">
              <a:ea typeface="宋体" pitchFamily="2" charset="-122"/>
            </a:endParaRPr>
          </a:p>
          <a:p>
            <a:r>
              <a:rPr lang="en-US" altLang="zh-CN" sz="2400" smtClean="0">
                <a:ea typeface="宋体" pitchFamily="2" charset="-122"/>
              </a:rPr>
              <a:t>$ chmod =r file       //</a:t>
            </a:r>
            <a:r>
              <a:rPr lang="zh-CN" altLang="en-US" sz="2400" smtClean="0">
                <a:ea typeface="宋体" pitchFamily="2" charset="-122"/>
              </a:rPr>
              <a:t>为所有用户分配读权限</a:t>
            </a:r>
          </a:p>
          <a:p>
            <a:r>
              <a:rPr lang="en-US" altLang="zh-CN" sz="2400" smtClean="0">
                <a:ea typeface="宋体" pitchFamily="2" charset="-122"/>
              </a:rPr>
              <a:t>$ chmod 444 file      //</a:t>
            </a:r>
            <a:r>
              <a:rPr lang="zh-CN" altLang="en-US" sz="2400" smtClean="0">
                <a:ea typeface="宋体" pitchFamily="2" charset="-122"/>
              </a:rPr>
              <a:t>同上例</a:t>
            </a:r>
          </a:p>
          <a:p>
            <a:r>
              <a:rPr lang="en-US" altLang="zh-CN" sz="2400" smtClean="0">
                <a:ea typeface="宋体" pitchFamily="2" charset="-122"/>
              </a:rPr>
              <a:t>$ chmod a-wx,a+r   file   //</a:t>
            </a:r>
            <a:r>
              <a:rPr lang="zh-CN" altLang="en-US" sz="2400" smtClean="0">
                <a:ea typeface="宋体" pitchFamily="2" charset="-122"/>
              </a:rPr>
              <a:t> 同上例</a:t>
            </a:r>
            <a:endParaRPr lang="en-US" altLang="zh-CN" sz="2400" smtClean="0">
              <a:ea typeface="宋体" pitchFamily="2" charset="-122"/>
            </a:endParaRPr>
          </a:p>
          <a:p>
            <a:endParaRPr lang="zh-CN" altLang="en-US" sz="2400" smtClean="0">
              <a:ea typeface="宋体" pitchFamily="2" charset="-122"/>
            </a:endParaRPr>
          </a:p>
          <a:p>
            <a:r>
              <a:rPr lang="en-US" altLang="zh-CN" sz="2400" smtClean="0">
                <a:ea typeface="宋体" pitchFamily="2" charset="-122"/>
              </a:rPr>
              <a:t>$ chmod -R u+r directory     //</a:t>
            </a:r>
            <a:r>
              <a:rPr lang="zh-CN" altLang="en-US" sz="2400" smtClean="0">
                <a:ea typeface="宋体" pitchFamily="2" charset="-122"/>
              </a:rPr>
              <a:t>递归地给</a:t>
            </a:r>
            <a:r>
              <a:rPr lang="en-US" altLang="zh-CN" sz="2400" smtClean="0">
                <a:ea typeface="宋体" pitchFamily="2" charset="-122"/>
              </a:rPr>
              <a:t>directory</a:t>
            </a:r>
            <a:r>
              <a:rPr lang="zh-CN" altLang="en-US" sz="2400" smtClean="0">
                <a:ea typeface="宋体" pitchFamily="2" charset="-122"/>
              </a:rPr>
              <a:t>目录下所有文件和子目录的属主分配读的权限</a:t>
            </a:r>
          </a:p>
          <a:p>
            <a:pPr eaLnBrk="1" hangingPunct="1"/>
            <a:endParaRPr lang="zh-CN" altLang="en-US" sz="2400" smtClean="0">
              <a:ea typeface="宋体"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109571" name="Content Placeholder 2"/>
          <p:cNvSpPr>
            <a:spLocks noGrp="1"/>
          </p:cNvSpPr>
          <p:nvPr>
            <p:ph idx="1"/>
          </p:nvPr>
        </p:nvSpPr>
        <p:spPr/>
        <p:txBody>
          <a:bodyPr/>
          <a:lstStyle/>
          <a:p>
            <a:endParaRPr lang="zh-CN" altLang="en-US" smtClean="0">
              <a:ea typeface="宋体" pitchFamily="2" charset="-122"/>
            </a:endParaRPr>
          </a:p>
        </p:txBody>
      </p:sp>
      <p:pic>
        <p:nvPicPr>
          <p:cNvPr id="1095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3657600"/>
            <a:ext cx="86248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241300" y="1066800"/>
            <a:ext cx="80073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187325" y="2362200"/>
            <a:ext cx="77533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white">
          <a:xfrm>
            <a:off x="33338" y="5029200"/>
            <a:ext cx="73850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descr="宽上对角线"/>
          <p:cNvSpPr>
            <a:spLocks noGrp="1" noChangeArrowheads="1"/>
          </p:cNvSpPr>
          <p:nvPr>
            <p:ph type="title"/>
          </p:nvPr>
        </p:nvSpPr>
        <p:spPr/>
        <p:txBody>
          <a:bodyPr/>
          <a:lstStyle/>
          <a:p>
            <a:pPr eaLnBrk="1" hangingPunct="1">
              <a:defRPr/>
            </a:pPr>
            <a:r>
              <a:rPr lang="zh-CN" altLang="en-US" dirty="0" smtClean="0">
                <a:solidFill>
                  <a:srgbClr val="0000FF"/>
                </a:solidFill>
              </a:rPr>
              <a:t>改变用户主</a:t>
            </a:r>
            <a:r>
              <a:rPr lang="en-US" altLang="zh-CN" dirty="0" err="1" smtClean="0">
                <a:solidFill>
                  <a:srgbClr val="0000FF"/>
                </a:solidFill>
              </a:rPr>
              <a:t>chown</a:t>
            </a:r>
            <a:endParaRPr lang="zh-CN" altLang="en-US" dirty="0" smtClean="0">
              <a:solidFill>
                <a:srgbClr val="0000FF"/>
              </a:solidFill>
            </a:endParaRPr>
          </a:p>
        </p:txBody>
      </p:sp>
      <p:sp>
        <p:nvSpPr>
          <p:cNvPr id="110595" name="Rectangle 3"/>
          <p:cNvSpPr>
            <a:spLocks noGrp="1" noChangeArrowheads="1"/>
          </p:cNvSpPr>
          <p:nvPr>
            <p:ph type="body" idx="1"/>
          </p:nvPr>
        </p:nvSpPr>
        <p:spPr/>
        <p:txBody>
          <a:bodyPr/>
          <a:lstStyle/>
          <a:p>
            <a:pPr eaLnBrk="1" hangingPunct="1"/>
            <a:r>
              <a:rPr lang="en-US" altLang="zh-CN" smtClean="0">
                <a:ea typeface="宋体" pitchFamily="2" charset="-122"/>
              </a:rPr>
              <a:t>chown</a:t>
            </a:r>
            <a:r>
              <a:rPr lang="zh-CN" altLang="en-US" smtClean="0">
                <a:ea typeface="宋体" pitchFamily="2" charset="-122"/>
              </a:rPr>
              <a:t>命令：</a:t>
            </a:r>
            <a:endParaRPr lang="en-US" altLang="zh-CN" smtClean="0">
              <a:ea typeface="宋体" pitchFamily="2" charset="-122"/>
            </a:endParaRPr>
          </a:p>
          <a:p>
            <a:pPr lvl="1" eaLnBrk="1" hangingPunct="1"/>
            <a:r>
              <a:rPr lang="en-US" altLang="zh-CN" smtClean="0">
                <a:ea typeface="宋体" pitchFamily="2" charset="-122"/>
              </a:rPr>
              <a:t>chown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所有者</a:t>
            </a:r>
            <a:r>
              <a:rPr lang="en-US" altLang="zh-CN" smtClean="0">
                <a:ea typeface="宋体" pitchFamily="2" charset="-122"/>
              </a:rPr>
              <a:t>][:[</a:t>
            </a:r>
            <a:r>
              <a:rPr lang="zh-CN" altLang="en-US" smtClean="0">
                <a:ea typeface="宋体" pitchFamily="2" charset="-122"/>
              </a:rPr>
              <a:t>组</a:t>
            </a:r>
            <a:r>
              <a:rPr lang="en-US" altLang="zh-CN" smtClean="0">
                <a:ea typeface="宋体" pitchFamily="2" charset="-122"/>
              </a:rPr>
              <a:t>]] </a:t>
            </a:r>
            <a:r>
              <a:rPr lang="zh-CN" altLang="en-US" smtClean="0">
                <a:ea typeface="宋体" pitchFamily="2" charset="-122"/>
              </a:rPr>
              <a:t>文件</a:t>
            </a:r>
            <a:endParaRPr lang="en-US" altLang="zh-CN" smtClean="0">
              <a:ea typeface="宋体" pitchFamily="2" charset="-122"/>
            </a:endParaRPr>
          </a:p>
          <a:p>
            <a:pPr lvl="1" eaLnBrk="1" hangingPunct="1"/>
            <a:endParaRPr lang="en-US" altLang="zh-CN" smtClean="0">
              <a:ea typeface="宋体" pitchFamily="2" charset="-122"/>
            </a:endParaRPr>
          </a:p>
          <a:p>
            <a:pPr lvl="1" eaLnBrk="1" hangingPunct="1"/>
            <a:r>
              <a:rPr lang="zh-CN" altLang="en-US" smtClean="0">
                <a:ea typeface="宋体" pitchFamily="2" charset="-122"/>
              </a:rPr>
              <a:t>改变文件的拥有者和群组。在更改文件的所有者或所属群组时。普通用户不能将自己的文件改变成其他的拥有者。其操作权限一般为管理员。</a:t>
            </a:r>
            <a:endParaRPr lang="en-US" altLang="zh-CN" smtClean="0">
              <a:ea typeface="宋体" pitchFamily="2" charset="-122"/>
            </a:endParaRPr>
          </a:p>
          <a:p>
            <a:pPr lvl="1" eaLnBrk="1" hangingPunct="1"/>
            <a:r>
              <a:rPr lang="zh-CN" altLang="en-US" smtClean="0">
                <a:ea typeface="宋体" pitchFamily="2" charset="-122"/>
              </a:rPr>
              <a:t>选项：</a:t>
            </a:r>
            <a:r>
              <a:rPr lang="en-US" altLang="zh-CN" smtClean="0">
                <a:ea typeface="宋体" pitchFamily="2" charset="-122"/>
              </a:rPr>
              <a:t>-R </a:t>
            </a:r>
            <a:r>
              <a:rPr lang="zh-CN" altLang="en-US" smtClean="0">
                <a:ea typeface="宋体" pitchFamily="2" charset="-122"/>
              </a:rPr>
              <a:t>递归处理指定目录以及其子目录下的所有文件（</a:t>
            </a:r>
            <a:r>
              <a:rPr lang="zh-CN" altLang="en-US" smtClean="0">
                <a:solidFill>
                  <a:srgbClr val="FF0000"/>
                </a:solidFill>
                <a:ea typeface="宋体" pitchFamily="2" charset="-122"/>
              </a:rPr>
              <a:t>注意是大写</a:t>
            </a:r>
            <a:r>
              <a:rPr lang="en-US" altLang="zh-CN" smtClean="0">
                <a:solidFill>
                  <a:srgbClr val="FF0000"/>
                </a:solidFill>
                <a:ea typeface="宋体" pitchFamily="2" charset="-122"/>
              </a:rPr>
              <a:t>R</a:t>
            </a:r>
            <a:r>
              <a:rPr lang="zh-CN" altLang="en-US" smtClean="0">
                <a:ea typeface="宋体" pitchFamily="2" charset="-122"/>
              </a:rPr>
              <a:t>）</a:t>
            </a:r>
            <a:endParaRPr lang="en-US" altLang="zh-CN" smtClean="0">
              <a:ea typeface="宋体" pitchFamily="2" charset="-122"/>
            </a:endParaRPr>
          </a:p>
          <a:p>
            <a:pPr lvl="1" eaLnBrk="1" hangingPunct="1"/>
            <a:endParaRPr lang="zh-CN" altLang="en-US" smtClean="0">
              <a:ea typeface="宋体" pitchFamily="2" charset="-122"/>
            </a:endParaRPr>
          </a:p>
          <a:p>
            <a:pPr eaLnBrk="1" hangingPunct="1"/>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111619" name="Content Placeholder 2"/>
          <p:cNvSpPr>
            <a:spLocks noGrp="1"/>
          </p:cNvSpPr>
          <p:nvPr>
            <p:ph idx="1"/>
          </p:nvPr>
        </p:nvSpPr>
        <p:spPr/>
        <p:txBody>
          <a:bodyPr/>
          <a:lstStyle/>
          <a:p>
            <a:endParaRPr lang="zh-CN" altLang="en-US" smtClean="0">
              <a:ea typeface="宋体" pitchFamily="2" charset="-122"/>
            </a:endParaRPr>
          </a:p>
        </p:txBody>
      </p:sp>
      <p:pic>
        <p:nvPicPr>
          <p:cNvPr id="1116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533400" y="1143000"/>
            <a:ext cx="85137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descr="宽上对角线"/>
          <p:cNvSpPr>
            <a:spLocks noGrp="1" noChangeArrowheads="1"/>
          </p:cNvSpPr>
          <p:nvPr>
            <p:ph type="title"/>
          </p:nvPr>
        </p:nvSpPr>
        <p:spPr/>
        <p:txBody>
          <a:bodyPr/>
          <a:lstStyle/>
          <a:p>
            <a:pPr eaLnBrk="1" hangingPunct="1">
              <a:defRPr/>
            </a:pPr>
            <a:r>
              <a:rPr lang="zh-CN" altLang="en-US" dirty="0" smtClean="0">
                <a:solidFill>
                  <a:srgbClr val="0000FF"/>
                </a:solidFill>
              </a:rPr>
              <a:t>改变用户组命令</a:t>
            </a:r>
            <a:r>
              <a:rPr lang="en-US" altLang="zh-CN" dirty="0" err="1" smtClean="0">
                <a:solidFill>
                  <a:srgbClr val="0000FF"/>
                </a:solidFill>
              </a:rPr>
              <a:t>chgrp</a:t>
            </a:r>
            <a:endParaRPr lang="zh-CN" altLang="en-US" dirty="0" smtClean="0">
              <a:solidFill>
                <a:srgbClr val="0000FF"/>
              </a:solidFill>
            </a:endParaRPr>
          </a:p>
        </p:txBody>
      </p:sp>
      <p:sp>
        <p:nvSpPr>
          <p:cNvPr id="112643" name="Rectangle 3"/>
          <p:cNvSpPr>
            <a:spLocks noGrp="1" noChangeArrowheads="1"/>
          </p:cNvSpPr>
          <p:nvPr>
            <p:ph type="body" idx="1"/>
          </p:nvPr>
        </p:nvSpPr>
        <p:spPr/>
        <p:txBody>
          <a:bodyPr/>
          <a:lstStyle/>
          <a:p>
            <a:pPr eaLnBrk="1" hangingPunct="1"/>
            <a:r>
              <a:rPr lang="en-US" altLang="zh-CN" smtClean="0">
                <a:ea typeface="宋体" pitchFamily="2" charset="-122"/>
              </a:rPr>
              <a:t>chgrp</a:t>
            </a:r>
            <a:r>
              <a:rPr lang="zh-CN" altLang="en-US" smtClean="0">
                <a:ea typeface="宋体" pitchFamily="2" charset="-122"/>
              </a:rPr>
              <a:t>命令：</a:t>
            </a:r>
            <a:endParaRPr lang="en-US" altLang="zh-CN" smtClean="0">
              <a:ea typeface="宋体" pitchFamily="2" charset="-122"/>
            </a:endParaRPr>
          </a:p>
          <a:p>
            <a:pPr lvl="1" eaLnBrk="1" hangingPunct="1"/>
            <a:r>
              <a:rPr lang="en-US" altLang="zh-CN" smtClean="0">
                <a:ea typeface="宋体" pitchFamily="2" charset="-122"/>
              </a:rPr>
              <a:t>chgrp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组</a:t>
            </a:r>
            <a:r>
              <a:rPr lang="en-US" altLang="zh-CN" smtClean="0">
                <a:ea typeface="宋体" pitchFamily="2" charset="-122"/>
              </a:rPr>
              <a:t>] [</a:t>
            </a:r>
            <a:r>
              <a:rPr lang="zh-CN" altLang="en-US" smtClean="0">
                <a:ea typeface="宋体" pitchFamily="2" charset="-122"/>
              </a:rPr>
              <a:t>文件</a:t>
            </a:r>
            <a:r>
              <a:rPr lang="en-US" altLang="zh-CN" smtClean="0">
                <a:ea typeface="宋体" pitchFamily="2" charset="-122"/>
              </a:rPr>
              <a:t>]</a:t>
            </a:r>
          </a:p>
          <a:p>
            <a:pPr lvl="1" eaLnBrk="1" hangingPunct="1"/>
            <a:r>
              <a:rPr lang="zh-CN" altLang="en-US" smtClean="0">
                <a:ea typeface="宋体" pitchFamily="2" charset="-122"/>
              </a:rPr>
              <a:t>改变文件方式改变文件或目录的所属群组。其操作权限一般为管理员。</a:t>
            </a:r>
            <a:endParaRPr lang="en-US" altLang="zh-CN" smtClean="0">
              <a:ea typeface="宋体" pitchFamily="2" charset="-122"/>
            </a:endParaRPr>
          </a:p>
          <a:p>
            <a:pPr lvl="1" eaLnBrk="1" hangingPunct="1"/>
            <a:r>
              <a:rPr lang="zh-CN" altLang="en-US" smtClean="0">
                <a:ea typeface="宋体" pitchFamily="2" charset="-122"/>
              </a:rPr>
              <a:t>选项：</a:t>
            </a:r>
            <a:r>
              <a:rPr lang="en-US" altLang="zh-CN" smtClean="0">
                <a:ea typeface="宋体" pitchFamily="2" charset="-122"/>
              </a:rPr>
              <a:t>-R </a:t>
            </a:r>
            <a:r>
              <a:rPr lang="zh-CN" altLang="en-US" smtClean="0">
                <a:ea typeface="宋体" pitchFamily="2" charset="-122"/>
              </a:rPr>
              <a:t>递归处理指定目录以及其子目录下的所有文件（</a:t>
            </a:r>
            <a:r>
              <a:rPr lang="zh-CN" altLang="en-US" smtClean="0">
                <a:solidFill>
                  <a:srgbClr val="FF0000"/>
                </a:solidFill>
                <a:ea typeface="宋体" pitchFamily="2" charset="-122"/>
              </a:rPr>
              <a:t>注意是大写</a:t>
            </a:r>
            <a:r>
              <a:rPr lang="en-US" altLang="zh-CN" smtClean="0">
                <a:solidFill>
                  <a:srgbClr val="FF0000"/>
                </a:solidFill>
                <a:ea typeface="宋体" pitchFamily="2" charset="-122"/>
              </a:rPr>
              <a:t>R</a:t>
            </a:r>
            <a:r>
              <a:rPr lang="zh-CN" altLang="en-US" smtClean="0">
                <a:ea typeface="宋体" pitchFamily="2" charset="-122"/>
              </a:rPr>
              <a:t>）</a:t>
            </a:r>
            <a:endParaRPr lang="en-US" altLang="zh-CN" smtClean="0">
              <a:ea typeface="宋体" pitchFamily="2" charset="-122"/>
            </a:endParaRPr>
          </a:p>
          <a:p>
            <a:pPr lvl="1" eaLnBrk="1" hangingPunct="1"/>
            <a:endParaRPr lang="zh-CN" altLang="en-US" smtClean="0">
              <a:ea typeface="宋体" pitchFamily="2" charset="-122"/>
            </a:endParaRPr>
          </a:p>
          <a:p>
            <a:pPr eaLnBrk="1" hangingPunct="1"/>
            <a:endParaRPr lang="zh-CN" altLang="en-US" smtClean="0">
              <a:ea typeface="宋体" pitchFamily="2" charset="-122"/>
            </a:endParaRPr>
          </a:p>
        </p:txBody>
      </p:sp>
      <p:pic>
        <p:nvPicPr>
          <p:cNvPr id="1126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381000" y="4129088"/>
            <a:ext cx="79248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宽上对角线"/>
          <p:cNvSpPr>
            <a:spLocks noGrp="1"/>
          </p:cNvSpPr>
          <p:nvPr>
            <p:ph type="title"/>
          </p:nvPr>
        </p:nvSpPr>
        <p:spPr/>
        <p:txBody>
          <a:bodyPr/>
          <a:lstStyle/>
          <a:p>
            <a:pPr>
              <a:defRPr/>
            </a:pPr>
            <a:r>
              <a:rPr lang="zh-CN" altLang="en-US" dirty="0" smtClean="0"/>
              <a:t>压缩</a:t>
            </a:r>
            <a:r>
              <a:rPr lang="en-US" altLang="zh-CN" dirty="0" smtClean="0"/>
              <a:t>/</a:t>
            </a:r>
            <a:r>
              <a:rPr lang="zh-CN" altLang="en-US" dirty="0" smtClean="0"/>
              <a:t>解压缩命令</a:t>
            </a:r>
            <a:r>
              <a:rPr lang="en-US" altLang="zh-CN" dirty="0" smtClean="0"/>
              <a:t>tar</a:t>
            </a:r>
            <a:endParaRPr lang="zh-CN" altLang="en-US" dirty="0"/>
          </a:p>
        </p:txBody>
      </p:sp>
      <p:sp>
        <p:nvSpPr>
          <p:cNvPr id="113667" name="内容占位符 2"/>
          <p:cNvSpPr>
            <a:spLocks noGrp="1"/>
          </p:cNvSpPr>
          <p:nvPr>
            <p:ph idx="1"/>
          </p:nvPr>
        </p:nvSpPr>
        <p:spPr/>
        <p:txBody>
          <a:bodyPr/>
          <a:lstStyle/>
          <a:p>
            <a:r>
              <a:rPr lang="en-US" altLang="zh-CN" smtClean="0">
                <a:ea typeface="宋体" pitchFamily="2" charset="-122"/>
              </a:rPr>
              <a:t>tar</a:t>
            </a:r>
            <a:r>
              <a:rPr lang="zh-CN" altLang="en-US" smtClean="0">
                <a:ea typeface="宋体" pitchFamily="2" charset="-122"/>
              </a:rPr>
              <a:t>［选项］［文件］</a:t>
            </a:r>
            <a:endParaRPr lang="en-US" altLang="zh-CN" smtClean="0">
              <a:ea typeface="宋体" pitchFamily="2" charset="-122"/>
            </a:endParaRPr>
          </a:p>
          <a:p>
            <a:r>
              <a:rPr lang="zh-CN" altLang="en-US" smtClean="0">
                <a:ea typeface="宋体" pitchFamily="2" charset="-122"/>
              </a:rPr>
              <a:t>用来压缩和解压文件。</a:t>
            </a:r>
            <a:endParaRPr lang="en-US" altLang="zh-CN" smtClean="0">
              <a:ea typeface="宋体" pitchFamily="2" charset="-122"/>
            </a:endParaRPr>
          </a:p>
          <a:p>
            <a:r>
              <a:rPr lang="zh-CN" altLang="en-US" smtClean="0">
                <a:ea typeface="宋体" pitchFamily="2" charset="-122"/>
              </a:rPr>
              <a:t>选项：</a:t>
            </a:r>
            <a:endParaRPr lang="en-US" altLang="zh-CN" smtClean="0">
              <a:ea typeface="宋体" pitchFamily="2" charset="-122"/>
            </a:endParaRPr>
          </a:p>
          <a:p>
            <a:pPr lvl="1"/>
            <a:r>
              <a:rPr lang="en-US" altLang="zh-CN" smtClean="0">
                <a:ea typeface="宋体" pitchFamily="2" charset="-122"/>
              </a:rPr>
              <a:t>-c </a:t>
            </a:r>
            <a:r>
              <a:rPr lang="zh-CN" altLang="en-US" smtClean="0">
                <a:ea typeface="宋体" pitchFamily="2" charset="-122"/>
              </a:rPr>
              <a:t>建立新的压缩文件　（压缩）</a:t>
            </a:r>
            <a:endParaRPr lang="en-US" altLang="zh-CN" smtClean="0">
              <a:ea typeface="宋体" pitchFamily="2" charset="-122"/>
            </a:endParaRPr>
          </a:p>
          <a:p>
            <a:pPr lvl="1"/>
            <a:r>
              <a:rPr lang="en-US" altLang="zh-CN" smtClean="0">
                <a:ea typeface="宋体" pitchFamily="2" charset="-122"/>
              </a:rPr>
              <a:t>-x </a:t>
            </a:r>
            <a:r>
              <a:rPr lang="zh-CN" altLang="en-US" smtClean="0">
                <a:ea typeface="宋体" pitchFamily="2" charset="-122"/>
              </a:rPr>
              <a:t>从压缩的文件中提取文件（解压）</a:t>
            </a:r>
            <a:endParaRPr lang="en-US" altLang="zh-CN" smtClean="0">
              <a:ea typeface="宋体" pitchFamily="2" charset="-122"/>
            </a:endParaRPr>
          </a:p>
          <a:p>
            <a:pPr lvl="1"/>
            <a:r>
              <a:rPr lang="en-US" altLang="zh-CN" smtClean="0">
                <a:ea typeface="宋体" pitchFamily="2" charset="-122"/>
              </a:rPr>
              <a:t>-v </a:t>
            </a:r>
            <a:r>
              <a:rPr lang="zh-CN" altLang="en-US" smtClean="0">
                <a:ea typeface="宋体" pitchFamily="2" charset="-122"/>
              </a:rPr>
              <a:t>显示操作过程</a:t>
            </a:r>
            <a:endParaRPr lang="en-US" altLang="zh-CN" smtClean="0">
              <a:ea typeface="宋体" pitchFamily="2" charset="-122"/>
            </a:endParaRPr>
          </a:p>
          <a:p>
            <a:pPr lvl="1"/>
            <a:r>
              <a:rPr lang="en-US" altLang="zh-CN" smtClean="0">
                <a:ea typeface="宋体" pitchFamily="2" charset="-122"/>
              </a:rPr>
              <a:t>-z </a:t>
            </a:r>
            <a:r>
              <a:rPr lang="zh-CN" altLang="en-US" smtClean="0">
                <a:ea typeface="宋体" pitchFamily="2" charset="-122"/>
              </a:rPr>
              <a:t>支持</a:t>
            </a:r>
            <a:r>
              <a:rPr lang="en-US" altLang="zh-CN" smtClean="0">
                <a:ea typeface="宋体" pitchFamily="2" charset="-122"/>
              </a:rPr>
              <a:t>gzip</a:t>
            </a:r>
            <a:r>
              <a:rPr lang="zh-CN" altLang="en-US" smtClean="0">
                <a:ea typeface="宋体" pitchFamily="2" charset="-122"/>
              </a:rPr>
              <a:t>解压文件</a:t>
            </a:r>
            <a:endParaRPr lang="zh-CN" altLang="en-US" sz="7600" smtClean="0">
              <a:ea typeface="宋体" pitchFamily="2" charset="-122"/>
            </a:endParaRPr>
          </a:p>
          <a:p>
            <a:pPr lvl="1"/>
            <a:r>
              <a:rPr lang="en-US" altLang="zh-CN" smtClean="0">
                <a:ea typeface="宋体" pitchFamily="2" charset="-122"/>
              </a:rPr>
              <a:t>-j </a:t>
            </a:r>
            <a:r>
              <a:rPr lang="zh-CN" altLang="en-US" smtClean="0">
                <a:ea typeface="宋体" pitchFamily="2" charset="-122"/>
              </a:rPr>
              <a:t>支持</a:t>
            </a:r>
            <a:r>
              <a:rPr lang="en-US" altLang="zh-CN" smtClean="0">
                <a:ea typeface="宋体" pitchFamily="2" charset="-122"/>
              </a:rPr>
              <a:t>bzip2</a:t>
            </a:r>
            <a:r>
              <a:rPr lang="zh-CN" altLang="en-US" smtClean="0">
                <a:ea typeface="宋体" pitchFamily="2" charset="-122"/>
              </a:rPr>
              <a:t>解压文件</a:t>
            </a:r>
            <a:endParaRPr lang="zh-CN" altLang="en-US" sz="7600" smtClean="0">
              <a:ea typeface="宋体" pitchFamily="2" charset="-122"/>
            </a:endParaRPr>
          </a:p>
          <a:p>
            <a:pPr lvl="1"/>
            <a:r>
              <a:rPr lang="en-US" altLang="zh-CN" smtClean="0">
                <a:ea typeface="宋体" pitchFamily="2" charset="-122"/>
              </a:rPr>
              <a:t>-Z </a:t>
            </a:r>
            <a:r>
              <a:rPr lang="zh-CN" altLang="en-US" smtClean="0">
                <a:ea typeface="宋体" pitchFamily="2" charset="-122"/>
              </a:rPr>
              <a:t>支持</a:t>
            </a:r>
            <a:r>
              <a:rPr lang="en-US" altLang="zh-CN" smtClean="0">
                <a:ea typeface="宋体" pitchFamily="2" charset="-122"/>
              </a:rPr>
              <a:t>compress</a:t>
            </a:r>
            <a:r>
              <a:rPr lang="zh-CN" altLang="en-US" smtClean="0">
                <a:ea typeface="宋体" pitchFamily="2" charset="-122"/>
              </a:rPr>
              <a:t>解压文件</a:t>
            </a:r>
            <a:endParaRPr lang="en-US" altLang="zh-CN" smtClean="0">
              <a:ea typeface="宋体" pitchFamily="2" charset="-122"/>
            </a:endParaRPr>
          </a:p>
          <a:p>
            <a:pPr lvl="1"/>
            <a:r>
              <a:rPr lang="en-US" altLang="zh-CN" smtClean="0">
                <a:ea typeface="宋体" pitchFamily="2" charset="-122"/>
              </a:rPr>
              <a:t>-f </a:t>
            </a:r>
            <a:r>
              <a:rPr lang="zh-CN" altLang="en-US" smtClean="0">
                <a:ea typeface="宋体" pitchFamily="2" charset="-122"/>
              </a:rPr>
              <a:t>指定压缩文件</a:t>
            </a:r>
          </a:p>
          <a:p>
            <a:pPr lvl="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descr="宽上对角线"/>
          <p:cNvSpPr>
            <a:spLocks noGrp="1" noChangeArrowheads="1"/>
          </p:cNvSpPr>
          <p:nvPr>
            <p:ph type="title"/>
          </p:nvPr>
        </p:nvSpPr>
        <p:spPr/>
        <p:txBody>
          <a:bodyPr/>
          <a:lstStyle/>
          <a:p>
            <a:pPr eaLnBrk="1" hangingPunct="1">
              <a:defRPr/>
            </a:pPr>
            <a:r>
              <a:rPr lang="en-US" altLang="zh-CN" dirty="0" smtClean="0"/>
              <a:t>Linux</a:t>
            </a:r>
            <a:r>
              <a:rPr lang="zh-CN" altLang="en-US" dirty="0" smtClean="0"/>
              <a:t>的目录结构</a:t>
            </a:r>
          </a:p>
        </p:txBody>
      </p:sp>
      <p:sp>
        <p:nvSpPr>
          <p:cNvPr id="13315" name="Rectangle 3"/>
          <p:cNvSpPr>
            <a:spLocks noGrp="1" noChangeArrowheads="1"/>
          </p:cNvSpPr>
          <p:nvPr>
            <p:ph type="body" idx="1"/>
          </p:nvPr>
        </p:nvSpPr>
        <p:spPr>
          <a:xfrm>
            <a:off x="381000" y="4114800"/>
            <a:ext cx="8534400" cy="2514600"/>
          </a:xfrm>
          <a:noFill/>
          <a:ln>
            <a:solidFill>
              <a:srgbClr val="000000"/>
            </a:solidFill>
            <a:miter lim="800000"/>
            <a:headEnd/>
            <a:tailEnd/>
          </a:ln>
        </p:spPr>
        <p:txBody>
          <a:bodyPr/>
          <a:lstStyle/>
          <a:p>
            <a:pPr eaLnBrk="1" hangingPunct="1">
              <a:lnSpc>
                <a:spcPct val="80000"/>
              </a:lnSpc>
              <a:buClr>
                <a:srgbClr val="FF66FF"/>
              </a:buClr>
              <a:buFont typeface="Wingdings" pitchFamily="2" charset="2"/>
              <a:buChar char="Ø"/>
            </a:pPr>
            <a:r>
              <a:rPr lang="zh-CN" altLang="zh-CN" sz="2000" smtClean="0">
                <a:solidFill>
                  <a:srgbClr val="000000"/>
                </a:solidFill>
                <a:ea typeface="宋体" pitchFamily="2" charset="-122"/>
              </a:rPr>
              <a:t>/</a:t>
            </a:r>
            <a:r>
              <a:rPr lang="zh-CN" sz="2000" smtClean="0">
                <a:solidFill>
                  <a:srgbClr val="000000"/>
                </a:solidFill>
                <a:ea typeface="宋体" pitchFamily="2" charset="-122"/>
              </a:rPr>
              <a:t>：根目录，所有目录的起始点，父亲；</a:t>
            </a:r>
          </a:p>
          <a:p>
            <a:pPr eaLnBrk="1" hangingPunct="1">
              <a:lnSpc>
                <a:spcPct val="80000"/>
              </a:lnSpc>
              <a:buClr>
                <a:srgbClr val="FF66FF"/>
              </a:buClr>
              <a:buFont typeface="Wingdings" pitchFamily="2" charset="2"/>
              <a:buChar char="Ø"/>
            </a:pPr>
            <a:r>
              <a:rPr lang="en-US" altLang="zh-CN" sz="2000" smtClean="0">
                <a:solidFill>
                  <a:srgbClr val="000000"/>
                </a:solidFill>
                <a:ea typeface="宋体" pitchFamily="2" charset="-122"/>
              </a:rPr>
              <a:t>bin</a:t>
            </a:r>
            <a:r>
              <a:rPr lang="zh-CN" sz="2000" smtClean="0">
                <a:solidFill>
                  <a:srgbClr val="000000"/>
                </a:solidFill>
                <a:ea typeface="宋体" pitchFamily="2" charset="-122"/>
              </a:rPr>
              <a:t>：二进制可执行命令；    </a:t>
            </a:r>
          </a:p>
          <a:p>
            <a:pPr eaLnBrk="1" hangingPunct="1">
              <a:lnSpc>
                <a:spcPct val="80000"/>
              </a:lnSpc>
              <a:buClr>
                <a:srgbClr val="FF66FF"/>
              </a:buClr>
              <a:buFont typeface="Wingdings" pitchFamily="2" charset="2"/>
              <a:buChar char="Ø"/>
            </a:pPr>
            <a:r>
              <a:rPr lang="zh-CN" altLang="zh-CN" sz="2000" smtClean="0">
                <a:solidFill>
                  <a:srgbClr val="000000"/>
                </a:solidFill>
                <a:ea typeface="宋体" pitchFamily="2" charset="-122"/>
              </a:rPr>
              <a:t>home</a:t>
            </a:r>
            <a:r>
              <a:rPr lang="zh-CN" sz="2000" smtClean="0">
                <a:solidFill>
                  <a:srgbClr val="000000"/>
                </a:solidFill>
                <a:ea typeface="宋体" pitchFamily="2" charset="-122"/>
              </a:rPr>
              <a:t>：用户主目录的起始目录；    </a:t>
            </a:r>
          </a:p>
          <a:p>
            <a:pPr eaLnBrk="1" hangingPunct="1">
              <a:lnSpc>
                <a:spcPct val="80000"/>
              </a:lnSpc>
              <a:buClr>
                <a:srgbClr val="FF66FF"/>
              </a:buClr>
              <a:buFont typeface="Wingdings" pitchFamily="2" charset="2"/>
              <a:buChar char="Ø"/>
            </a:pPr>
            <a:r>
              <a:rPr lang="zh-CN" altLang="zh-CN" sz="2000" smtClean="0">
                <a:solidFill>
                  <a:srgbClr val="000000"/>
                </a:solidFill>
                <a:ea typeface="宋体" pitchFamily="2" charset="-122"/>
              </a:rPr>
              <a:t>lib</a:t>
            </a:r>
            <a:r>
              <a:rPr lang="zh-CN" sz="2000" smtClean="0">
                <a:solidFill>
                  <a:srgbClr val="000000"/>
                </a:solidFill>
                <a:ea typeface="宋体" pitchFamily="2" charset="-122"/>
              </a:rPr>
              <a:t>：共享库目录，类似于</a:t>
            </a:r>
            <a:r>
              <a:rPr lang="zh-CN" altLang="zh-CN" sz="2000" smtClean="0">
                <a:solidFill>
                  <a:srgbClr val="000000"/>
                </a:solidFill>
                <a:ea typeface="宋体" pitchFamily="2" charset="-122"/>
              </a:rPr>
              <a:t>.dll</a:t>
            </a:r>
            <a:r>
              <a:rPr lang="zh-CN" sz="2000" smtClean="0">
                <a:solidFill>
                  <a:srgbClr val="000000"/>
                </a:solidFill>
                <a:ea typeface="宋体" pitchFamily="2" charset="-122"/>
              </a:rPr>
              <a:t>文件；</a:t>
            </a:r>
          </a:p>
          <a:p>
            <a:pPr eaLnBrk="1" hangingPunct="1">
              <a:lnSpc>
                <a:spcPct val="80000"/>
              </a:lnSpc>
              <a:buClr>
                <a:srgbClr val="FF66FF"/>
              </a:buClr>
              <a:buFont typeface="Wingdings" pitchFamily="2" charset="2"/>
              <a:buChar char="Ø"/>
            </a:pPr>
            <a:r>
              <a:rPr lang="zh-CN" altLang="zh-CN" sz="2000" smtClean="0">
                <a:solidFill>
                  <a:srgbClr val="000000"/>
                </a:solidFill>
                <a:ea typeface="宋体" pitchFamily="2" charset="-122"/>
              </a:rPr>
              <a:t>etc</a:t>
            </a:r>
            <a:r>
              <a:rPr lang="zh-CN" sz="2000" smtClean="0">
                <a:solidFill>
                  <a:srgbClr val="000000"/>
                </a:solidFill>
                <a:ea typeface="宋体" pitchFamily="2" charset="-122"/>
              </a:rPr>
              <a:t>：系统管理和配置文件；</a:t>
            </a:r>
          </a:p>
          <a:p>
            <a:pPr eaLnBrk="1" hangingPunct="1">
              <a:lnSpc>
                <a:spcPct val="80000"/>
              </a:lnSpc>
              <a:buClr>
                <a:srgbClr val="FF66FF"/>
              </a:buClr>
              <a:buFont typeface="Wingdings" pitchFamily="2" charset="2"/>
              <a:buChar char="Ø"/>
            </a:pPr>
            <a:r>
              <a:rPr lang="zh-CN" altLang="zh-CN" sz="2000" smtClean="0">
                <a:solidFill>
                  <a:srgbClr val="000000"/>
                </a:solidFill>
                <a:ea typeface="宋体" pitchFamily="2" charset="-122"/>
              </a:rPr>
              <a:t>dev</a:t>
            </a:r>
            <a:r>
              <a:rPr lang="zh-CN" sz="2000" smtClean="0">
                <a:solidFill>
                  <a:srgbClr val="000000"/>
                </a:solidFill>
                <a:ea typeface="宋体" pitchFamily="2" charset="-122"/>
              </a:rPr>
              <a:t>：与设备（包括外设）有关的文件（</a:t>
            </a:r>
            <a:r>
              <a:rPr lang="zh-CN" altLang="zh-CN" sz="2000" smtClean="0">
                <a:solidFill>
                  <a:srgbClr val="000000"/>
                </a:solidFill>
                <a:ea typeface="宋体" pitchFamily="2" charset="-122"/>
              </a:rPr>
              <a:t>unix</a:t>
            </a:r>
            <a:r>
              <a:rPr lang="zh-CN" sz="2000" smtClean="0">
                <a:solidFill>
                  <a:srgbClr val="000000"/>
                </a:solidFill>
                <a:ea typeface="宋体" pitchFamily="2" charset="-122"/>
              </a:rPr>
              <a:t>和</a:t>
            </a:r>
            <a:r>
              <a:rPr lang="zh-CN" altLang="zh-CN" sz="2000" smtClean="0">
                <a:solidFill>
                  <a:srgbClr val="000000"/>
                </a:solidFill>
                <a:ea typeface="宋体" pitchFamily="2" charset="-122"/>
              </a:rPr>
              <a:t>linux</a:t>
            </a:r>
            <a:r>
              <a:rPr lang="zh-CN" sz="2000" smtClean="0">
                <a:solidFill>
                  <a:srgbClr val="000000"/>
                </a:solidFill>
                <a:ea typeface="宋体" pitchFamily="2" charset="-122"/>
              </a:rPr>
              <a:t>系统均把设备当成文件）。例如，磁盘驱动、</a:t>
            </a:r>
            <a:r>
              <a:rPr lang="zh-CN" altLang="zh-CN" sz="2000" smtClean="0">
                <a:solidFill>
                  <a:srgbClr val="000000"/>
                </a:solidFill>
                <a:ea typeface="宋体" pitchFamily="2" charset="-122"/>
              </a:rPr>
              <a:t>USB</a:t>
            </a:r>
            <a:r>
              <a:rPr lang="zh-CN" sz="2000" smtClean="0">
                <a:solidFill>
                  <a:srgbClr val="000000"/>
                </a:solidFill>
                <a:ea typeface="宋体" pitchFamily="2" charset="-122"/>
              </a:rPr>
              <a:t>驱动，打印机等都放在这个目录；</a:t>
            </a:r>
          </a:p>
          <a:p>
            <a:pPr eaLnBrk="1" hangingPunct="1">
              <a:lnSpc>
                <a:spcPct val="80000"/>
              </a:lnSpc>
            </a:pPr>
            <a:endParaRPr lang="zh-CN" altLang="en-US" sz="2000" smtClean="0">
              <a:solidFill>
                <a:srgbClr val="000000"/>
              </a:solidFill>
              <a:ea typeface="宋体" pitchFamily="2" charset="-122"/>
            </a:endParaRPr>
          </a:p>
        </p:txBody>
      </p:sp>
      <p:pic>
        <p:nvPicPr>
          <p:cNvPr id="140292" name="Picture 6"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96975"/>
            <a:ext cx="8458200" cy="2813050"/>
          </a:xfrm>
          <a:prstGeom prst="rect">
            <a:avLst/>
          </a:prstGeom>
          <a:solidFill>
            <a:srgbClr val="CCCC99"/>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blinds(horizontal)">
                                      <p:cBhvr>
                                        <p:cTn id="7"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en-US" altLang="zh-CN" dirty="0" smtClean="0"/>
              <a:t>tar</a:t>
            </a:r>
            <a:r>
              <a:rPr lang="zh-CN" altLang="en-US" dirty="0" smtClean="0"/>
              <a:t>命令</a:t>
            </a:r>
            <a:endParaRPr lang="zh-CN" altLang="en-US" dirty="0"/>
          </a:p>
        </p:txBody>
      </p:sp>
      <p:sp>
        <p:nvSpPr>
          <p:cNvPr id="114691" name="Content Placeholder 2"/>
          <p:cNvSpPr>
            <a:spLocks noGrp="1"/>
          </p:cNvSpPr>
          <p:nvPr>
            <p:ph idx="1"/>
          </p:nvPr>
        </p:nvSpPr>
        <p:spPr/>
        <p:txBody>
          <a:bodyPr/>
          <a:lstStyle/>
          <a:p>
            <a:r>
              <a:rPr lang="zh-CN" altLang="en-US" sz="2800" smtClean="0">
                <a:ea typeface="宋体" pitchFamily="2" charset="-122"/>
              </a:rPr>
              <a:t>习惯上都用 </a:t>
            </a:r>
            <a:r>
              <a:rPr lang="en-US" altLang="zh-CN" sz="2800" smtClean="0">
                <a:ea typeface="宋体" pitchFamily="2" charset="-122"/>
              </a:rPr>
              <a:t>.tar </a:t>
            </a:r>
            <a:r>
              <a:rPr lang="zh-CN" altLang="en-US" sz="2800" smtClean="0">
                <a:ea typeface="宋体" pitchFamily="2" charset="-122"/>
              </a:rPr>
              <a:t>来作为辨识用</a:t>
            </a:r>
            <a:r>
              <a:rPr lang="en-US" altLang="zh-CN" sz="2800" smtClean="0">
                <a:ea typeface="宋体" pitchFamily="2" charset="-122"/>
              </a:rPr>
              <a:t>tar</a:t>
            </a:r>
            <a:r>
              <a:rPr lang="zh-CN" altLang="en-US" sz="2800" smtClean="0">
                <a:ea typeface="宋体" pitchFamily="2" charset="-122"/>
              </a:rPr>
              <a:t>命令打包以后的文件。 </a:t>
            </a:r>
            <a:endParaRPr lang="en-US" altLang="zh-CN" sz="2800" smtClean="0">
              <a:ea typeface="宋体" pitchFamily="2" charset="-122"/>
            </a:endParaRPr>
          </a:p>
          <a:p>
            <a:r>
              <a:rPr lang="zh-CN" altLang="en-US" sz="2800" smtClean="0">
                <a:ea typeface="宋体" pitchFamily="2" charset="-122"/>
              </a:rPr>
              <a:t>如果加 </a:t>
            </a:r>
            <a:r>
              <a:rPr lang="en-US" altLang="zh-CN" sz="2800" smtClean="0">
                <a:ea typeface="宋体" pitchFamily="2" charset="-122"/>
              </a:rPr>
              <a:t>z </a:t>
            </a:r>
            <a:r>
              <a:rPr lang="zh-CN" altLang="en-US" sz="2800" smtClean="0">
                <a:ea typeface="宋体" pitchFamily="2" charset="-122"/>
              </a:rPr>
              <a:t>参数，则以 </a:t>
            </a:r>
            <a:r>
              <a:rPr lang="en-US" altLang="zh-CN" sz="2800" smtClean="0">
                <a:ea typeface="宋体" pitchFamily="2" charset="-122"/>
              </a:rPr>
              <a:t>.tar.gz </a:t>
            </a:r>
            <a:r>
              <a:rPr lang="zh-CN" altLang="en-US" sz="2800" smtClean="0">
                <a:ea typeface="宋体" pitchFamily="2" charset="-122"/>
              </a:rPr>
              <a:t>或 </a:t>
            </a:r>
            <a:r>
              <a:rPr lang="en-US" altLang="zh-CN" sz="2800" smtClean="0">
                <a:ea typeface="宋体" pitchFamily="2" charset="-122"/>
              </a:rPr>
              <a:t>.tgz </a:t>
            </a:r>
            <a:r>
              <a:rPr lang="zh-CN" altLang="en-US" sz="2800" smtClean="0">
                <a:ea typeface="宋体" pitchFamily="2" charset="-122"/>
              </a:rPr>
              <a:t>来代表 </a:t>
            </a:r>
            <a:r>
              <a:rPr lang="en-US" altLang="zh-CN" sz="2800" smtClean="0">
                <a:ea typeface="宋体" pitchFamily="2" charset="-122"/>
              </a:rPr>
              <a:t>gzip </a:t>
            </a:r>
            <a:r>
              <a:rPr lang="zh-CN" altLang="en-US" sz="2800" smtClean="0">
                <a:ea typeface="宋体" pitchFamily="2" charset="-122"/>
              </a:rPr>
              <a:t>压缩过的 </a:t>
            </a:r>
            <a:r>
              <a:rPr lang="en-US" altLang="zh-CN" sz="2800" smtClean="0">
                <a:ea typeface="宋体" pitchFamily="2" charset="-122"/>
              </a:rPr>
              <a:t>tar</a:t>
            </a:r>
            <a:r>
              <a:rPr lang="zh-CN" altLang="en-US" sz="2800" smtClean="0">
                <a:ea typeface="宋体" pitchFamily="2" charset="-122"/>
              </a:rPr>
              <a:t>包； </a:t>
            </a:r>
            <a:endParaRPr lang="en-US" altLang="zh-CN" sz="2800" smtClean="0">
              <a:ea typeface="宋体" pitchFamily="2" charset="-122"/>
            </a:endParaRPr>
          </a:p>
          <a:p>
            <a:r>
              <a:rPr lang="zh-CN" altLang="en-US" sz="2800" smtClean="0">
                <a:ea typeface="宋体" pitchFamily="2" charset="-122"/>
              </a:rPr>
              <a:t>如果加 </a:t>
            </a:r>
            <a:r>
              <a:rPr lang="en-US" altLang="zh-CN" sz="2800" smtClean="0">
                <a:ea typeface="宋体" pitchFamily="2" charset="-122"/>
              </a:rPr>
              <a:t>j </a:t>
            </a:r>
            <a:r>
              <a:rPr lang="zh-CN" altLang="en-US" sz="2800" smtClean="0">
                <a:ea typeface="宋体" pitchFamily="2" charset="-122"/>
              </a:rPr>
              <a:t>参数，则以 </a:t>
            </a:r>
            <a:r>
              <a:rPr lang="en-US" altLang="zh-CN" sz="2800" smtClean="0">
                <a:ea typeface="宋体" pitchFamily="2" charset="-122"/>
              </a:rPr>
              <a:t>.tar.bz2 </a:t>
            </a:r>
            <a:r>
              <a:rPr lang="zh-CN" altLang="en-US" sz="2800" smtClean="0">
                <a:ea typeface="宋体" pitchFamily="2" charset="-122"/>
              </a:rPr>
              <a:t>来作为</a:t>
            </a:r>
            <a:r>
              <a:rPr lang="en-US" altLang="zh-CN" sz="2800" smtClean="0">
                <a:ea typeface="宋体" pitchFamily="2" charset="-122"/>
              </a:rPr>
              <a:t>tar</a:t>
            </a:r>
            <a:r>
              <a:rPr lang="zh-CN" altLang="en-US" sz="2800" smtClean="0">
                <a:ea typeface="宋体" pitchFamily="2" charset="-122"/>
              </a:rPr>
              <a:t>包名。</a:t>
            </a:r>
            <a:endParaRPr lang="en-US" altLang="zh-CN" sz="2800" smtClean="0">
              <a:ea typeface="宋体" pitchFamily="2" charset="-122"/>
            </a:endParaRPr>
          </a:p>
          <a:p>
            <a:r>
              <a:rPr lang="zh-CN" altLang="en-US" sz="2800" smtClean="0">
                <a:ea typeface="宋体" pitchFamily="2" charset="-122"/>
              </a:rPr>
              <a:t>一般压缩：</a:t>
            </a:r>
            <a:endParaRPr lang="en-US" altLang="zh-CN" sz="2800" smtClean="0">
              <a:ea typeface="宋体" pitchFamily="2" charset="-122"/>
            </a:endParaRPr>
          </a:p>
          <a:p>
            <a:pPr lvl="1"/>
            <a:r>
              <a:rPr lang="en-US" altLang="zh-CN" sz="2400" smtClean="0">
                <a:ea typeface="宋体" pitchFamily="2" charset="-122"/>
              </a:rPr>
              <a:t>tar -cvzf  </a:t>
            </a:r>
            <a:r>
              <a:rPr lang="zh-CN" altLang="en-US" sz="2400" smtClean="0">
                <a:ea typeface="宋体" pitchFamily="2" charset="-122"/>
              </a:rPr>
              <a:t>压缩后文件名</a:t>
            </a:r>
            <a:r>
              <a:rPr lang="en-US" altLang="zh-CN" sz="2400" smtClean="0">
                <a:ea typeface="宋体" pitchFamily="2" charset="-122"/>
              </a:rPr>
              <a:t>.tgz(.tar.gz)   </a:t>
            </a:r>
            <a:r>
              <a:rPr lang="zh-CN" altLang="en-US" sz="2400" smtClean="0">
                <a:ea typeface="宋体" pitchFamily="2" charset="-122"/>
              </a:rPr>
              <a:t>待压缩的文件列表</a:t>
            </a:r>
            <a:endParaRPr lang="en-US" altLang="zh-CN" sz="2400" smtClean="0">
              <a:ea typeface="宋体" pitchFamily="2" charset="-122"/>
            </a:endParaRPr>
          </a:p>
          <a:p>
            <a:pPr lvl="1"/>
            <a:r>
              <a:rPr lang="en-US" altLang="zh-CN" sz="2400" smtClean="0">
                <a:ea typeface="宋体" pitchFamily="2" charset="-122"/>
              </a:rPr>
              <a:t>tar –cvjf  </a:t>
            </a:r>
            <a:r>
              <a:rPr lang="zh-CN" altLang="en-US" sz="2400" smtClean="0">
                <a:ea typeface="宋体" pitchFamily="2" charset="-122"/>
              </a:rPr>
              <a:t>压缩后文件名</a:t>
            </a:r>
            <a:r>
              <a:rPr lang="en-US" altLang="zh-CN" sz="2400" smtClean="0">
                <a:ea typeface="宋体" pitchFamily="2" charset="-122"/>
              </a:rPr>
              <a:t>.tar.bz2 </a:t>
            </a:r>
            <a:r>
              <a:rPr lang="zh-CN" altLang="en-US" sz="2400" smtClean="0">
                <a:ea typeface="宋体" pitchFamily="2" charset="-122"/>
              </a:rPr>
              <a:t>待压缩的文件列表</a:t>
            </a:r>
            <a:endParaRPr lang="en-US" altLang="zh-CN" sz="2400" smtClean="0">
              <a:ea typeface="宋体" pitchFamily="2" charset="-122"/>
            </a:endParaRPr>
          </a:p>
          <a:p>
            <a:r>
              <a:rPr lang="zh-CN" altLang="en-US" sz="2800" smtClean="0">
                <a:ea typeface="宋体" pitchFamily="2" charset="-122"/>
              </a:rPr>
              <a:t>一般解压：</a:t>
            </a:r>
            <a:endParaRPr lang="en-US" altLang="zh-CN" sz="2800" smtClean="0">
              <a:ea typeface="宋体" pitchFamily="2" charset="-122"/>
            </a:endParaRPr>
          </a:p>
          <a:p>
            <a:pPr lvl="1"/>
            <a:r>
              <a:rPr lang="zh-CN" altLang="en-US" smtClean="0">
                <a:ea typeface="宋体" pitchFamily="2" charset="-122"/>
              </a:rPr>
              <a:t>遇到</a:t>
            </a:r>
            <a:r>
              <a:rPr lang="en-US" altLang="zh-CN" smtClean="0">
                <a:ea typeface="宋体" pitchFamily="2" charset="-122"/>
              </a:rPr>
              <a:t>.tgz(.tar.gz) </a:t>
            </a:r>
            <a:r>
              <a:rPr lang="zh-CN" altLang="en-US" smtClean="0">
                <a:ea typeface="宋体" pitchFamily="2" charset="-122"/>
              </a:rPr>
              <a:t>用</a:t>
            </a:r>
            <a:r>
              <a:rPr lang="en-US" altLang="zh-CN" smtClean="0">
                <a:ea typeface="宋体" pitchFamily="2" charset="-122"/>
              </a:rPr>
              <a:t>tar -cvzf </a:t>
            </a:r>
            <a:r>
              <a:rPr lang="zh-CN" altLang="en-US" smtClean="0">
                <a:ea typeface="宋体" pitchFamily="2" charset="-122"/>
              </a:rPr>
              <a:t>压缩文件</a:t>
            </a:r>
            <a:endParaRPr lang="en-US" altLang="zh-CN" smtClean="0">
              <a:ea typeface="宋体" pitchFamily="2" charset="-122"/>
            </a:endParaRPr>
          </a:p>
          <a:p>
            <a:pPr lvl="1"/>
            <a:r>
              <a:rPr lang="zh-CN" altLang="en-US" smtClean="0">
                <a:ea typeface="宋体" pitchFamily="2" charset="-122"/>
              </a:rPr>
              <a:t>遇到</a:t>
            </a:r>
            <a:r>
              <a:rPr lang="en-US" altLang="zh-CN" smtClean="0">
                <a:ea typeface="宋体" pitchFamily="2" charset="-122"/>
              </a:rPr>
              <a:t>.tar.bz2   </a:t>
            </a:r>
            <a:r>
              <a:rPr lang="zh-CN" altLang="en-US" smtClean="0">
                <a:ea typeface="宋体" pitchFamily="2" charset="-122"/>
              </a:rPr>
              <a:t>用</a:t>
            </a:r>
            <a:r>
              <a:rPr lang="en-US" altLang="zh-CN" smtClean="0">
                <a:ea typeface="宋体" pitchFamily="2" charset="-122"/>
              </a:rPr>
              <a:t>tar –cvjf </a:t>
            </a:r>
            <a:r>
              <a:rPr lang="zh-CN" altLang="en-US" smtClean="0">
                <a:ea typeface="宋体" pitchFamily="2" charset="-122"/>
              </a:rPr>
              <a:t>压缩文件</a:t>
            </a:r>
            <a:endParaRPr lang="en-US" altLang="zh-CN" smtClean="0">
              <a:ea typeface="宋体" pitchFamily="2" charset="-122"/>
            </a:endParaRPr>
          </a:p>
          <a:p>
            <a:pPr lvl="1"/>
            <a:endParaRPr lang="en-US" altLang="zh-CN" smtClean="0">
              <a:ea typeface="宋体" pitchFamily="2" charset="-122"/>
            </a:endParaRPr>
          </a:p>
          <a:p>
            <a:pPr lvl="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压缩</a:t>
            </a:r>
            <a:r>
              <a:rPr lang="en-US" altLang="zh-CN" dirty="0" smtClean="0"/>
              <a:t>/</a:t>
            </a:r>
            <a:r>
              <a:rPr lang="zh-CN" altLang="en-US" dirty="0" smtClean="0"/>
              <a:t>解压缩命令</a:t>
            </a:r>
            <a:r>
              <a:rPr lang="en-US" altLang="zh-CN" dirty="0" err="1" smtClean="0"/>
              <a:t>gzip</a:t>
            </a:r>
            <a:endParaRPr lang="zh-CN" altLang="en-US" dirty="0"/>
          </a:p>
        </p:txBody>
      </p:sp>
      <p:sp>
        <p:nvSpPr>
          <p:cNvPr id="115715" name="Content Placeholder 2"/>
          <p:cNvSpPr>
            <a:spLocks noGrp="1"/>
          </p:cNvSpPr>
          <p:nvPr>
            <p:ph idx="1"/>
          </p:nvPr>
        </p:nvSpPr>
        <p:spPr/>
        <p:txBody>
          <a:bodyPr/>
          <a:lstStyle/>
          <a:p>
            <a:r>
              <a:rPr lang="zh-CN" altLang="en-US" smtClean="0">
                <a:ea typeface="宋体" pitchFamily="2" charset="-122"/>
              </a:rPr>
              <a:t>格式： </a:t>
            </a:r>
            <a:r>
              <a:rPr lang="en-US" altLang="zh-CN" smtClean="0">
                <a:ea typeface="宋体" pitchFamily="2" charset="-122"/>
              </a:rPr>
              <a:t>gzip </a:t>
            </a:r>
            <a:r>
              <a:rPr lang="zh-CN" altLang="en-US" smtClean="0">
                <a:ea typeface="宋体" pitchFamily="2" charset="-122"/>
              </a:rPr>
              <a:t>［选项］ 压缩（解压缩）的文件名，后缀名一般为</a:t>
            </a:r>
            <a:r>
              <a:rPr lang="en-US" altLang="zh-CN" smtClean="0">
                <a:ea typeface="宋体" pitchFamily="2" charset="-122"/>
              </a:rPr>
              <a:t>.gz</a:t>
            </a:r>
          </a:p>
          <a:p>
            <a:r>
              <a:rPr lang="zh-CN" altLang="en-US" smtClean="0">
                <a:ea typeface="宋体" pitchFamily="2" charset="-122"/>
              </a:rPr>
              <a:t>选项：</a:t>
            </a:r>
            <a:endParaRPr lang="en-US" altLang="zh-CN" smtClean="0">
              <a:ea typeface="宋体" pitchFamily="2" charset="-122"/>
            </a:endParaRPr>
          </a:p>
          <a:p>
            <a:pPr lvl="1"/>
            <a:r>
              <a:rPr lang="en-US" altLang="zh-CN" smtClean="0">
                <a:ea typeface="宋体" pitchFamily="2" charset="-122"/>
              </a:rPr>
              <a:t>-d </a:t>
            </a:r>
            <a:r>
              <a:rPr lang="zh-CN" altLang="en-US" smtClean="0">
                <a:ea typeface="宋体" pitchFamily="2" charset="-122"/>
              </a:rPr>
              <a:t>将压缩文件解压。 </a:t>
            </a:r>
            <a:endParaRPr lang="en-US" altLang="zh-CN" smtClean="0">
              <a:ea typeface="宋体" pitchFamily="2" charset="-122"/>
            </a:endParaRPr>
          </a:p>
          <a:p>
            <a:pPr lvl="1"/>
            <a:r>
              <a:rPr lang="en-US" altLang="zh-CN" smtClean="0">
                <a:ea typeface="宋体" pitchFamily="2" charset="-122"/>
              </a:rPr>
              <a:t>-r </a:t>
            </a:r>
            <a:r>
              <a:rPr lang="zh-CN" altLang="en-US" smtClean="0">
                <a:ea typeface="宋体" pitchFamily="2" charset="-122"/>
              </a:rPr>
              <a:t>递归式地查找指定目录并压缩其中的所有文件或者是解压缩。 </a:t>
            </a:r>
            <a:endParaRPr lang="en-US" altLang="zh-CN" smtClean="0">
              <a:ea typeface="宋体" pitchFamily="2" charset="-122"/>
            </a:endParaRPr>
          </a:p>
          <a:p>
            <a:pPr lvl="1"/>
            <a:r>
              <a:rPr lang="en-US" altLang="zh-CN" smtClean="0">
                <a:ea typeface="宋体" pitchFamily="2" charset="-122"/>
              </a:rPr>
              <a:t>-t </a:t>
            </a:r>
            <a:r>
              <a:rPr lang="zh-CN" altLang="en-US" smtClean="0">
                <a:ea typeface="宋体" pitchFamily="2" charset="-122"/>
              </a:rPr>
              <a:t>测试，检查压缩文件是否完整。 </a:t>
            </a:r>
            <a:endParaRPr lang="en-US" altLang="zh-CN" smtClean="0">
              <a:ea typeface="宋体" pitchFamily="2" charset="-122"/>
            </a:endParaRPr>
          </a:p>
          <a:p>
            <a:pPr lvl="1"/>
            <a:r>
              <a:rPr lang="en-US" altLang="zh-CN" smtClean="0">
                <a:ea typeface="宋体" pitchFamily="2" charset="-122"/>
              </a:rPr>
              <a:t>-v </a:t>
            </a:r>
            <a:r>
              <a:rPr lang="zh-CN" altLang="en-US" smtClean="0">
                <a:ea typeface="宋体" pitchFamily="2" charset="-122"/>
              </a:rPr>
              <a:t>对每一个压缩和解压的文件，显示文件名和压缩比。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116739" name="Content Placeholder 2"/>
          <p:cNvSpPr>
            <a:spLocks noGrp="1"/>
          </p:cNvSpPr>
          <p:nvPr>
            <p:ph idx="1"/>
          </p:nvPr>
        </p:nvSpPr>
        <p:spPr/>
        <p:txBody>
          <a:bodyPr/>
          <a:lstStyle/>
          <a:p>
            <a:endParaRPr lang="zh-CN" altLang="en-US" smtClean="0">
              <a:ea typeface="宋体" pitchFamily="2" charset="-122"/>
            </a:endParaRPr>
          </a:p>
        </p:txBody>
      </p:sp>
      <p:pic>
        <p:nvPicPr>
          <p:cNvPr id="1167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52400" y="1395413"/>
            <a:ext cx="8977313"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a:t>课</a:t>
            </a:r>
            <a:r>
              <a:rPr lang="zh-CN" altLang="en-US" dirty="0" smtClean="0"/>
              <a:t>后作业</a:t>
            </a:r>
            <a:endParaRPr lang="zh-CN" altLang="en-US" dirty="0"/>
          </a:p>
        </p:txBody>
      </p:sp>
      <p:sp>
        <p:nvSpPr>
          <p:cNvPr id="117763" name="Content Placeholder 2"/>
          <p:cNvSpPr>
            <a:spLocks noGrp="1"/>
          </p:cNvSpPr>
          <p:nvPr>
            <p:ph idx="1"/>
          </p:nvPr>
        </p:nvSpPr>
        <p:spPr/>
        <p:txBody>
          <a:bodyPr/>
          <a:lstStyle/>
          <a:p>
            <a:r>
              <a:rPr lang="zh-CN" altLang="zh-CN" smtClean="0">
                <a:ea typeface="宋体" pitchFamily="2" charset="-122"/>
              </a:rPr>
              <a:t>（</a:t>
            </a:r>
            <a:r>
              <a:rPr lang="en-US" altLang="zh-CN" smtClean="0">
                <a:ea typeface="宋体" pitchFamily="2" charset="-122"/>
              </a:rPr>
              <a:t>2</a:t>
            </a:r>
            <a:r>
              <a:rPr lang="zh-CN" altLang="zh-CN" smtClean="0">
                <a:ea typeface="宋体" pitchFamily="2" charset="-122"/>
              </a:rPr>
              <a:t>）什么是虚拟文件系统，</a:t>
            </a:r>
            <a:r>
              <a:rPr lang="en-US" altLang="zh-CN" smtClean="0">
                <a:ea typeface="宋体" pitchFamily="2" charset="-122"/>
              </a:rPr>
              <a:t>Linux</a:t>
            </a:r>
            <a:r>
              <a:rPr lang="zh-CN" altLang="zh-CN" smtClean="0">
                <a:ea typeface="宋体" pitchFamily="2" charset="-122"/>
              </a:rPr>
              <a:t>为什么采用虚拟文件系统？</a:t>
            </a:r>
            <a:r>
              <a:rPr lang="en-US" altLang="zh-CN" smtClean="0">
                <a:ea typeface="宋体" pitchFamily="2" charset="-122"/>
              </a:rPr>
              <a:t>P47</a:t>
            </a:r>
            <a:endParaRPr lang="zh-CN" altLang="zh-CN" smtClean="0">
              <a:ea typeface="宋体" pitchFamily="2" charset="-122"/>
            </a:endParaRPr>
          </a:p>
          <a:p>
            <a:pPr>
              <a:buFont typeface="Wingdings" pitchFamily="2" charset="2"/>
              <a:buNone/>
            </a:pPr>
            <a:r>
              <a:rPr lang="zh-CN" altLang="zh-CN" smtClean="0">
                <a:ea typeface="宋体" pitchFamily="2" charset="-122"/>
              </a:rPr>
              <a:t>答：虚拟文件系统是</a:t>
            </a:r>
            <a:r>
              <a:rPr lang="en-US" altLang="zh-CN" smtClean="0">
                <a:ea typeface="宋体" pitchFamily="2" charset="-122"/>
              </a:rPr>
              <a:t>Linux </a:t>
            </a:r>
            <a:r>
              <a:rPr lang="zh-CN" altLang="zh-CN" smtClean="0">
                <a:ea typeface="宋体" pitchFamily="2" charset="-122"/>
              </a:rPr>
              <a:t>内核中的一个软件层，用于允许不同的文件系统共存</a:t>
            </a:r>
            <a:r>
              <a:rPr lang="zh-CN" altLang="en-US" smtClean="0">
                <a:ea typeface="宋体" pitchFamily="2" charset="-122"/>
              </a:rPr>
              <a:t>，并</a:t>
            </a:r>
            <a:r>
              <a:rPr lang="zh-CN" altLang="zh-CN" smtClean="0">
                <a:ea typeface="宋体" pitchFamily="2" charset="-122"/>
              </a:rPr>
              <a:t>给用户程序</a:t>
            </a:r>
            <a:r>
              <a:rPr lang="zh-CN" altLang="en-US" smtClean="0">
                <a:ea typeface="宋体" pitchFamily="2" charset="-122"/>
              </a:rPr>
              <a:t>提供统一的</a:t>
            </a:r>
            <a:r>
              <a:rPr lang="zh-CN" altLang="zh-CN" smtClean="0">
                <a:ea typeface="宋体" pitchFamily="2" charset="-122"/>
              </a:rPr>
              <a:t>文件</a:t>
            </a:r>
            <a:r>
              <a:rPr lang="zh-CN" altLang="en-US" smtClean="0">
                <a:ea typeface="宋体" pitchFamily="2" charset="-122"/>
              </a:rPr>
              <a:t>函数</a:t>
            </a:r>
            <a:r>
              <a:rPr lang="zh-CN" altLang="zh-CN" smtClean="0">
                <a:ea typeface="宋体" pitchFamily="2" charset="-122"/>
              </a:rPr>
              <a:t>接口。</a:t>
            </a:r>
            <a:r>
              <a:rPr lang="zh-CN" altLang="en-US" smtClean="0">
                <a:ea typeface="宋体" pitchFamily="2" charset="-122"/>
              </a:rPr>
              <a:t>虚拟文件系统还允许跨文件系统操作。</a:t>
            </a:r>
            <a:endParaRPr lang="zh-CN" altLang="zh-CN"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课后作业</a:t>
            </a:r>
            <a:endParaRPr lang="zh-CN" altLang="en-US" dirty="0"/>
          </a:p>
        </p:txBody>
      </p:sp>
      <p:sp>
        <p:nvSpPr>
          <p:cNvPr id="118787" name="Content Placeholder 2"/>
          <p:cNvSpPr>
            <a:spLocks noGrp="1"/>
          </p:cNvSpPr>
          <p:nvPr>
            <p:ph idx="1"/>
          </p:nvPr>
        </p:nvSpPr>
        <p:spPr/>
        <p:txBody>
          <a:bodyPr/>
          <a:lstStyle/>
          <a:p>
            <a:r>
              <a:rPr lang="zh-CN" altLang="zh-CN" sz="2400" smtClean="0">
                <a:ea typeface="宋体" pitchFamily="2" charset="-122"/>
              </a:rPr>
              <a:t>（</a:t>
            </a:r>
            <a:r>
              <a:rPr lang="en-US" altLang="zh-CN" sz="2400" smtClean="0">
                <a:ea typeface="宋体" pitchFamily="2" charset="-122"/>
              </a:rPr>
              <a:t>4</a:t>
            </a:r>
            <a:r>
              <a:rPr lang="zh-CN" altLang="zh-CN" sz="2400" smtClean="0">
                <a:ea typeface="宋体" pitchFamily="2" charset="-122"/>
              </a:rPr>
              <a:t>）什么是文件？</a:t>
            </a:r>
            <a:r>
              <a:rPr lang="en-US" altLang="zh-CN" sz="2400" smtClean="0">
                <a:ea typeface="宋体" pitchFamily="2" charset="-122"/>
              </a:rPr>
              <a:t>Linux</a:t>
            </a:r>
            <a:r>
              <a:rPr lang="zh-CN" altLang="zh-CN" sz="2400" smtClean="0">
                <a:ea typeface="宋体" pitchFamily="2" charset="-122"/>
              </a:rPr>
              <a:t>下主要有哪些类型文件？</a:t>
            </a:r>
            <a:r>
              <a:rPr lang="en-US" altLang="zh-CN" sz="2400" smtClean="0">
                <a:ea typeface="宋体" pitchFamily="2" charset="-122"/>
              </a:rPr>
              <a:t>P47-48</a:t>
            </a:r>
            <a:endParaRPr lang="zh-CN" altLang="zh-CN" sz="2400" smtClean="0">
              <a:ea typeface="宋体" pitchFamily="2" charset="-122"/>
            </a:endParaRPr>
          </a:p>
          <a:p>
            <a:pPr>
              <a:buFont typeface="Wingdings" pitchFamily="2" charset="2"/>
              <a:buNone/>
            </a:pPr>
            <a:r>
              <a:rPr lang="zh-CN" altLang="zh-CN" sz="2400" smtClean="0">
                <a:ea typeface="宋体" pitchFamily="2" charset="-122"/>
              </a:rPr>
              <a:t>答：文件是指由创建者定义的，具有文件名的一组相关元素的集合，文件可以是文本文档、图片、程序等。</a:t>
            </a:r>
          </a:p>
          <a:p>
            <a:pPr>
              <a:buFont typeface="Wingdings" pitchFamily="2" charset="2"/>
              <a:buNone/>
            </a:pPr>
            <a:r>
              <a:rPr lang="en-US" altLang="zh-CN" sz="2400" smtClean="0">
                <a:ea typeface="宋体" pitchFamily="2" charset="-122"/>
              </a:rPr>
              <a:t>Linux</a:t>
            </a:r>
            <a:r>
              <a:rPr lang="zh-CN" altLang="zh-CN" sz="2400" smtClean="0">
                <a:ea typeface="宋体" pitchFamily="2" charset="-122"/>
              </a:rPr>
              <a:t>下的文件类型包括：普通文件，也称为常规文件，是</a:t>
            </a:r>
            <a:r>
              <a:rPr lang="en-US" altLang="zh-CN" sz="2400" smtClean="0">
                <a:ea typeface="宋体" pitchFamily="2" charset="-122"/>
              </a:rPr>
              <a:t>Linux</a:t>
            </a:r>
            <a:r>
              <a:rPr lang="zh-CN" altLang="zh-CN" sz="2400" smtClean="0">
                <a:ea typeface="宋体" pitchFamily="2" charset="-122"/>
              </a:rPr>
              <a:t>中最一般格式的文件，包括系统文件、用户文件和库函数；目录文件，是由文件目录信息构成的特殊文件，目录文件的内容不是应用程序和数据，而是用来检索普通文件的目录信息；设备文件，在</a:t>
            </a:r>
            <a:r>
              <a:rPr lang="en-US" altLang="zh-CN" sz="2400" smtClean="0">
                <a:ea typeface="宋体" pitchFamily="2" charset="-122"/>
              </a:rPr>
              <a:t>Linux</a:t>
            </a:r>
            <a:r>
              <a:rPr lang="zh-CN" altLang="zh-CN" sz="2400" smtClean="0">
                <a:ea typeface="宋体" pitchFamily="2" charset="-122"/>
              </a:rPr>
              <a:t>中输入输出设备被看做特殊文件，设备文件分两类，字符设备文件和块设备文件；符号链接文件，是一种特殊类型的文件，它的内容只是一个字符串，该字符串可能指向一个存在的文件也可能什么都不指向。</a:t>
            </a:r>
          </a:p>
          <a:p>
            <a:r>
              <a:rPr lang="en-US" altLang="zh-CN" sz="2400" smtClean="0">
                <a:ea typeface="宋体" pitchFamily="2" charset="-122"/>
              </a:rPr>
              <a:t> </a:t>
            </a:r>
            <a:endParaRPr lang="zh-CN" altLang="zh-CN" sz="2400" smtClean="0">
              <a:ea typeface="宋体"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课后作业</a:t>
            </a:r>
            <a:endParaRPr lang="zh-CN" altLang="en-US" dirty="0"/>
          </a:p>
        </p:txBody>
      </p:sp>
      <p:sp>
        <p:nvSpPr>
          <p:cNvPr id="119811" name="Content Placeholder 2"/>
          <p:cNvSpPr>
            <a:spLocks noGrp="1"/>
          </p:cNvSpPr>
          <p:nvPr>
            <p:ph idx="1"/>
          </p:nvPr>
        </p:nvSpPr>
        <p:spPr/>
        <p:txBody>
          <a:bodyPr/>
          <a:lstStyle/>
          <a:p>
            <a:r>
              <a:rPr lang="zh-CN" altLang="zh-CN" smtClean="0">
                <a:ea typeface="宋体" pitchFamily="2" charset="-122"/>
              </a:rPr>
              <a:t>根据下图，圆圈代表目录，方框代表文件，当前目录为</a:t>
            </a:r>
            <a:r>
              <a:rPr lang="en-US" altLang="zh-CN" smtClean="0">
                <a:ea typeface="宋体" pitchFamily="2" charset="-122"/>
              </a:rPr>
              <a:t>n</a:t>
            </a:r>
            <a:r>
              <a:rPr lang="zh-CN" altLang="zh-CN" smtClean="0">
                <a:ea typeface="宋体" pitchFamily="2" charset="-122"/>
              </a:rPr>
              <a:t>，用相对路径法和绝对路径放分别写出文件</a:t>
            </a:r>
            <a:r>
              <a:rPr lang="en-US" altLang="zh-CN" smtClean="0">
                <a:ea typeface="宋体" pitchFamily="2" charset="-122"/>
              </a:rPr>
              <a:t>g</a:t>
            </a:r>
            <a:r>
              <a:rPr lang="zh-CN" altLang="zh-CN" smtClean="0">
                <a:ea typeface="宋体" pitchFamily="2" charset="-122"/>
              </a:rPr>
              <a:t>、</a:t>
            </a:r>
            <a:r>
              <a:rPr lang="en-US" altLang="zh-CN" smtClean="0">
                <a:ea typeface="宋体" pitchFamily="2" charset="-122"/>
              </a:rPr>
              <a:t>o</a:t>
            </a:r>
            <a:r>
              <a:rPr lang="zh-CN" altLang="zh-CN" smtClean="0">
                <a:ea typeface="宋体" pitchFamily="2" charset="-122"/>
              </a:rPr>
              <a:t>、</a:t>
            </a:r>
            <a:r>
              <a:rPr lang="en-US" altLang="zh-CN" smtClean="0">
                <a:ea typeface="宋体" pitchFamily="2" charset="-122"/>
              </a:rPr>
              <a:t>z</a:t>
            </a:r>
            <a:r>
              <a:rPr lang="zh-CN" altLang="zh-CN" smtClean="0">
                <a:ea typeface="宋体" pitchFamily="2" charset="-122"/>
              </a:rPr>
              <a:t>的路径。</a:t>
            </a:r>
            <a:endParaRPr lang="en-US" altLang="zh-CN" smtClean="0">
              <a:ea typeface="宋体" pitchFamily="2" charset="-122"/>
            </a:endParaRPr>
          </a:p>
          <a:p>
            <a:endParaRPr lang="zh-CN" altLang="en-US" smtClean="0">
              <a:ea typeface="宋体" pitchFamily="2" charset="-122"/>
            </a:endParaRPr>
          </a:p>
        </p:txBody>
      </p:sp>
      <p:pic>
        <p:nvPicPr>
          <p:cNvPr id="1198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6629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课后作业</a:t>
            </a:r>
            <a:endParaRPr lang="zh-CN" altLang="en-US" dirty="0"/>
          </a:p>
        </p:txBody>
      </p:sp>
      <p:sp>
        <p:nvSpPr>
          <p:cNvPr id="3" name="Content Placeholder 2"/>
          <p:cNvSpPr>
            <a:spLocks noGrp="1"/>
          </p:cNvSpPr>
          <p:nvPr>
            <p:ph idx="1"/>
          </p:nvPr>
        </p:nvSpPr>
        <p:spPr/>
        <p:txBody>
          <a:bodyPr/>
          <a:lstStyle/>
          <a:p>
            <a:r>
              <a:rPr lang="zh-CN" altLang="zh-CN" smtClean="0">
                <a:ea typeface="宋体" pitchFamily="2" charset="-122"/>
              </a:rPr>
              <a:t>将主目录下的文件</a:t>
            </a:r>
            <a:r>
              <a:rPr lang="en-US" altLang="zh-CN" smtClean="0">
                <a:ea typeface="宋体" pitchFamily="2" charset="-122"/>
              </a:rPr>
              <a:t>.bashrc</a:t>
            </a:r>
            <a:r>
              <a:rPr lang="zh-CN" altLang="zh-CN" smtClean="0">
                <a:ea typeface="宋体" pitchFamily="2" charset="-122"/>
              </a:rPr>
              <a:t>复制到</a:t>
            </a:r>
            <a:r>
              <a:rPr lang="en-US" altLang="zh-CN" smtClean="0">
                <a:ea typeface="宋体" pitchFamily="2" charset="-122"/>
              </a:rPr>
              <a:t>/tmp</a:t>
            </a:r>
            <a:r>
              <a:rPr lang="zh-CN" altLang="zh-CN" smtClean="0">
                <a:ea typeface="宋体" pitchFamily="2" charset="-122"/>
              </a:rPr>
              <a:t>下，并重命名为</a:t>
            </a:r>
            <a:r>
              <a:rPr lang="en-US" altLang="zh-CN" smtClean="0">
                <a:ea typeface="宋体" pitchFamily="2" charset="-122"/>
              </a:rPr>
              <a:t>bashrc</a:t>
            </a:r>
            <a:r>
              <a:rPr lang="zh-CN" altLang="zh-CN" smtClean="0">
                <a:ea typeface="宋体" pitchFamily="2" charset="-122"/>
              </a:rPr>
              <a:t>，用命令实现上述过程。</a:t>
            </a:r>
          </a:p>
          <a:p>
            <a:pPr>
              <a:buFont typeface="Wingdings" pitchFamily="2" charset="2"/>
              <a:buNone/>
            </a:pPr>
            <a:r>
              <a:rPr lang="zh-CN" altLang="zh-CN" smtClean="0">
                <a:ea typeface="宋体" pitchFamily="2" charset="-122"/>
              </a:rPr>
              <a:t>答：</a:t>
            </a:r>
            <a:r>
              <a:rPr lang="en-US" altLang="zh-CN" smtClean="0">
                <a:ea typeface="宋体" pitchFamily="2" charset="-122"/>
              </a:rPr>
              <a:t>cp ~/.bashrc  /tmp/bashrc</a:t>
            </a:r>
            <a:r>
              <a:rPr lang="zh-CN" altLang="zh-CN" smtClean="0">
                <a:ea typeface="宋体" pitchFamily="2" charset="-122"/>
              </a:rPr>
              <a:t>。</a:t>
            </a:r>
            <a:endParaRPr lang="en-US" altLang="zh-CN" smtClean="0">
              <a:ea typeface="宋体" pitchFamily="2" charset="-122"/>
            </a:endParaRPr>
          </a:p>
          <a:p>
            <a:pPr>
              <a:buFont typeface="Wingdings" pitchFamily="2" charset="2"/>
              <a:buNone/>
            </a:pPr>
            <a:endParaRPr lang="en-US" altLang="zh-CN" smtClean="0">
              <a:ea typeface="宋体" pitchFamily="2" charset="-122"/>
            </a:endParaRPr>
          </a:p>
          <a:p>
            <a:r>
              <a:rPr lang="zh-CN" altLang="zh-CN" smtClean="0">
                <a:ea typeface="宋体" pitchFamily="2" charset="-122"/>
              </a:rPr>
              <a:t>或者</a:t>
            </a:r>
            <a:r>
              <a:rPr lang="en-US" altLang="zh-CN" smtClean="0">
                <a:ea typeface="宋体" pitchFamily="2" charset="-122"/>
              </a:rPr>
              <a:t> cp ~/.bashrc  /tmp/</a:t>
            </a:r>
            <a:endParaRPr lang="zh-CN" altLang="zh-CN" smtClean="0">
              <a:ea typeface="宋体" pitchFamily="2" charset="-122"/>
            </a:endParaRPr>
          </a:p>
          <a:p>
            <a:r>
              <a:rPr lang="en-US" altLang="zh-CN" smtClean="0">
                <a:ea typeface="宋体" pitchFamily="2" charset="-122"/>
              </a:rPr>
              <a:t>        mv /tmp/.bashrc /tmp/bashrc</a:t>
            </a:r>
            <a:endParaRPr lang="zh-CN"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课后作业</a:t>
            </a:r>
            <a:endParaRPr lang="zh-CN" altLang="en-US" dirty="0"/>
          </a:p>
        </p:txBody>
      </p:sp>
      <p:sp>
        <p:nvSpPr>
          <p:cNvPr id="3" name="Content Placeholder 2"/>
          <p:cNvSpPr>
            <a:spLocks noGrp="1"/>
          </p:cNvSpPr>
          <p:nvPr>
            <p:ph idx="1"/>
          </p:nvPr>
        </p:nvSpPr>
        <p:spPr/>
        <p:txBody>
          <a:bodyPr/>
          <a:lstStyle/>
          <a:p>
            <a:r>
              <a:rPr lang="zh-CN" altLang="zh-CN" smtClean="0">
                <a:ea typeface="宋体" pitchFamily="2" charset="-122"/>
              </a:rPr>
              <a:t>将</a:t>
            </a:r>
            <a:r>
              <a:rPr lang="en-US" altLang="zh-CN" smtClean="0">
                <a:ea typeface="宋体" pitchFamily="2" charset="-122"/>
              </a:rPr>
              <a:t>/home/stud1/wang</a:t>
            </a:r>
            <a:r>
              <a:rPr lang="zh-CN" altLang="zh-CN" smtClean="0">
                <a:ea typeface="宋体" pitchFamily="2" charset="-122"/>
              </a:rPr>
              <a:t>目录做归档压缩，压缩后生成</a:t>
            </a:r>
            <a:r>
              <a:rPr lang="en-US" altLang="zh-CN" smtClean="0">
                <a:ea typeface="宋体" pitchFamily="2" charset="-122"/>
              </a:rPr>
              <a:t>wang.tar.gz</a:t>
            </a:r>
            <a:r>
              <a:rPr lang="zh-CN" altLang="zh-CN" smtClean="0">
                <a:ea typeface="宋体" pitchFamily="2" charset="-122"/>
              </a:rPr>
              <a:t>文件，并将此文件保存到</a:t>
            </a:r>
            <a:r>
              <a:rPr lang="en-US" altLang="zh-CN" smtClean="0">
                <a:ea typeface="宋体" pitchFamily="2" charset="-122"/>
              </a:rPr>
              <a:t>/home</a:t>
            </a:r>
            <a:r>
              <a:rPr lang="zh-CN" altLang="zh-CN" smtClean="0">
                <a:ea typeface="宋体" pitchFamily="2" charset="-122"/>
              </a:rPr>
              <a:t>目录下，用命令实现上述过程。</a:t>
            </a:r>
          </a:p>
          <a:p>
            <a:endParaRPr lang="en-US" altLang="zh-CN" smtClean="0">
              <a:ea typeface="宋体" pitchFamily="2" charset="-122"/>
            </a:endParaRPr>
          </a:p>
          <a:p>
            <a:r>
              <a:rPr lang="zh-CN" altLang="zh-CN" smtClean="0">
                <a:ea typeface="宋体" pitchFamily="2" charset="-122"/>
              </a:rPr>
              <a:t>答： </a:t>
            </a:r>
            <a:r>
              <a:rPr lang="en-US" altLang="zh-CN" smtClean="0">
                <a:ea typeface="宋体" pitchFamily="2" charset="-122"/>
              </a:rPr>
              <a:t>tar  zcvf  /home/wang.tar.gz  /home/stud1/wang </a:t>
            </a:r>
          </a:p>
          <a:p>
            <a:endParaRPr lang="en-US" altLang="zh-CN" smtClean="0">
              <a:ea typeface="宋体" pitchFamily="2" charset="-122"/>
            </a:endParaRPr>
          </a:p>
          <a:p>
            <a:r>
              <a:rPr lang="zh-CN" altLang="en-US" smtClean="0">
                <a:ea typeface="宋体" pitchFamily="2" charset="-122"/>
              </a:rPr>
              <a:t>或者 </a:t>
            </a:r>
            <a:r>
              <a:rPr lang="en-US" altLang="zh-CN" smtClean="0">
                <a:ea typeface="宋体" pitchFamily="2" charset="-122"/>
              </a:rPr>
              <a:t>tar cvzf wang.tar.gz /home/stud1/wang</a:t>
            </a:r>
          </a:p>
          <a:p>
            <a:r>
              <a:rPr lang="en-US" altLang="zh-CN" smtClean="0">
                <a:ea typeface="宋体" pitchFamily="2" charset="-122"/>
              </a:rPr>
              <a:t>mv wang.tar.gz  /home</a:t>
            </a:r>
            <a:endParaRPr lang="zh-CN"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课后作业</a:t>
            </a:r>
            <a:endParaRPr lang="zh-CN" altLang="en-US" dirty="0"/>
          </a:p>
        </p:txBody>
      </p:sp>
      <p:sp>
        <p:nvSpPr>
          <p:cNvPr id="3" name="Content Placeholder 2"/>
          <p:cNvSpPr>
            <a:spLocks noGrp="1"/>
          </p:cNvSpPr>
          <p:nvPr>
            <p:ph idx="1"/>
          </p:nvPr>
        </p:nvSpPr>
        <p:spPr/>
        <p:txBody>
          <a:bodyPr/>
          <a:lstStyle/>
          <a:p>
            <a:r>
              <a:rPr lang="zh-CN" altLang="zh-CN" sz="2800" smtClean="0">
                <a:ea typeface="宋体" pitchFamily="2" charset="-122"/>
              </a:rPr>
              <a:t>在</a:t>
            </a:r>
            <a:r>
              <a:rPr lang="en-US" altLang="zh-CN" sz="2800" smtClean="0">
                <a:ea typeface="宋体" pitchFamily="2" charset="-122"/>
              </a:rPr>
              <a:t>Linux</a:t>
            </a:r>
            <a:r>
              <a:rPr lang="zh-CN" altLang="zh-CN" sz="2800" smtClean="0">
                <a:ea typeface="宋体" pitchFamily="2" charset="-122"/>
              </a:rPr>
              <a:t>下有一文件列表内容如下：</a:t>
            </a:r>
          </a:p>
          <a:p>
            <a:r>
              <a:rPr lang="zh-CN" altLang="zh-CN" sz="2800" smtClean="0">
                <a:ea typeface="宋体" pitchFamily="2" charset="-122"/>
              </a:rPr>
              <a:t>（</a:t>
            </a:r>
            <a:r>
              <a:rPr lang="en-US" altLang="zh-CN" sz="2800" smtClean="0">
                <a:ea typeface="宋体" pitchFamily="2" charset="-122"/>
              </a:rPr>
              <a:t>1</a:t>
            </a:r>
            <a:r>
              <a:rPr lang="zh-CN" altLang="zh-CN" sz="2800" smtClean="0">
                <a:ea typeface="宋体" pitchFamily="2" charset="-122"/>
              </a:rPr>
              <a:t>）要完整显示如上文件类别信息，应该使用什么命令？</a:t>
            </a:r>
          </a:p>
          <a:p>
            <a:r>
              <a:rPr lang="zh-CN" altLang="zh-CN" sz="2800" smtClean="0">
                <a:solidFill>
                  <a:srgbClr val="FF0000"/>
                </a:solidFill>
                <a:ea typeface="宋体" pitchFamily="2" charset="-122"/>
              </a:rPr>
              <a:t>答：</a:t>
            </a:r>
            <a:r>
              <a:rPr lang="en-US" altLang="zh-CN" sz="2800" smtClean="0">
                <a:solidFill>
                  <a:srgbClr val="FF0000"/>
                </a:solidFill>
                <a:ea typeface="宋体" pitchFamily="2" charset="-122"/>
              </a:rPr>
              <a:t>ls -l</a:t>
            </a:r>
            <a:endParaRPr lang="zh-CN" altLang="zh-CN" sz="2800" smtClean="0">
              <a:solidFill>
                <a:srgbClr val="FF0000"/>
              </a:solidFill>
              <a:ea typeface="宋体" pitchFamily="2" charset="-122"/>
            </a:endParaRPr>
          </a:p>
          <a:p>
            <a:r>
              <a:rPr lang="zh-CN" altLang="zh-CN" sz="2800" smtClean="0">
                <a:ea typeface="宋体" pitchFamily="2" charset="-122"/>
              </a:rPr>
              <a:t>（</a:t>
            </a:r>
            <a:r>
              <a:rPr lang="en-US" altLang="zh-CN" sz="2800" smtClean="0">
                <a:ea typeface="宋体" pitchFamily="2" charset="-122"/>
              </a:rPr>
              <a:t>2</a:t>
            </a:r>
            <a:r>
              <a:rPr lang="zh-CN" altLang="zh-CN" sz="2800" smtClean="0">
                <a:ea typeface="宋体" pitchFamily="2" charset="-122"/>
              </a:rPr>
              <a:t>）上述文件列表内容的第一列内容“</a:t>
            </a:r>
            <a:r>
              <a:rPr lang="en-US" altLang="zh-CN" sz="2800" smtClean="0">
                <a:ea typeface="宋体" pitchFamily="2" charset="-122"/>
              </a:rPr>
              <a:t>lrwxrwxrwx</a:t>
            </a:r>
            <a:r>
              <a:rPr lang="zh-CN" altLang="zh-CN" sz="2800" smtClean="0">
                <a:ea typeface="宋体" pitchFamily="2" charset="-122"/>
              </a:rPr>
              <a:t>”中的“</a:t>
            </a:r>
            <a:r>
              <a:rPr lang="en-US" altLang="zh-CN" sz="2800" smtClean="0">
                <a:ea typeface="宋体" pitchFamily="2" charset="-122"/>
              </a:rPr>
              <a:t>l</a:t>
            </a:r>
            <a:r>
              <a:rPr lang="zh-CN" altLang="zh-CN" sz="2800" smtClean="0">
                <a:ea typeface="宋体" pitchFamily="2" charset="-122"/>
              </a:rPr>
              <a:t>”是什么含义？对于其它类型的文件或目录还可能出现什么字符，它们分别表示什么含义？</a:t>
            </a:r>
          </a:p>
          <a:p>
            <a:r>
              <a:rPr lang="zh-CN" altLang="zh-CN" sz="2800" smtClean="0">
                <a:solidFill>
                  <a:srgbClr val="FF0000"/>
                </a:solidFill>
                <a:ea typeface="宋体" pitchFamily="2" charset="-122"/>
              </a:rPr>
              <a:t>答；“</a:t>
            </a:r>
            <a:r>
              <a:rPr lang="en-US" altLang="zh-CN" sz="2800" smtClean="0">
                <a:solidFill>
                  <a:srgbClr val="FF0000"/>
                </a:solidFill>
                <a:ea typeface="宋体" pitchFamily="2" charset="-122"/>
              </a:rPr>
              <a:t>l</a:t>
            </a:r>
            <a:r>
              <a:rPr lang="zh-CN" altLang="zh-CN" sz="2800" smtClean="0">
                <a:solidFill>
                  <a:srgbClr val="FF0000"/>
                </a:solidFill>
                <a:ea typeface="宋体" pitchFamily="2" charset="-122"/>
              </a:rPr>
              <a:t>”表示该文件是符号链接文件。“</a:t>
            </a:r>
            <a:r>
              <a:rPr lang="en-US" altLang="zh-CN" sz="2800" smtClean="0">
                <a:solidFill>
                  <a:srgbClr val="FF0000"/>
                </a:solidFill>
                <a:ea typeface="宋体" pitchFamily="2" charset="-122"/>
              </a:rPr>
              <a:t>-</a:t>
            </a:r>
            <a:r>
              <a:rPr lang="zh-CN" altLang="zh-CN" sz="2800" smtClean="0">
                <a:solidFill>
                  <a:srgbClr val="FF0000"/>
                </a:solidFill>
                <a:ea typeface="宋体" pitchFamily="2" charset="-122"/>
              </a:rPr>
              <a:t>”表示该文件是普通文件，“</a:t>
            </a:r>
            <a:r>
              <a:rPr lang="en-US" altLang="zh-CN" sz="2800" smtClean="0">
                <a:solidFill>
                  <a:srgbClr val="FF0000"/>
                </a:solidFill>
                <a:ea typeface="宋体" pitchFamily="2" charset="-122"/>
              </a:rPr>
              <a:t>d</a:t>
            </a:r>
            <a:r>
              <a:rPr lang="zh-CN" altLang="zh-CN" sz="2800" smtClean="0">
                <a:solidFill>
                  <a:srgbClr val="FF0000"/>
                </a:solidFill>
                <a:ea typeface="宋体" pitchFamily="2" charset="-122"/>
              </a:rPr>
              <a:t>”表示该文件是目录，“</a:t>
            </a:r>
            <a:r>
              <a:rPr lang="en-US" altLang="zh-CN" sz="2800" smtClean="0">
                <a:solidFill>
                  <a:srgbClr val="FF0000"/>
                </a:solidFill>
                <a:ea typeface="宋体" pitchFamily="2" charset="-122"/>
              </a:rPr>
              <a:t>b</a:t>
            </a:r>
            <a:r>
              <a:rPr lang="zh-CN" altLang="zh-CN" sz="2800" smtClean="0">
                <a:solidFill>
                  <a:srgbClr val="FF0000"/>
                </a:solidFill>
                <a:ea typeface="宋体" pitchFamily="2" charset="-122"/>
              </a:rPr>
              <a:t>”表示该文件是块设备文件，“</a:t>
            </a:r>
            <a:r>
              <a:rPr lang="en-US" altLang="zh-CN" sz="2800" smtClean="0">
                <a:solidFill>
                  <a:srgbClr val="FF0000"/>
                </a:solidFill>
                <a:ea typeface="宋体" pitchFamily="2" charset="-122"/>
              </a:rPr>
              <a:t>c</a:t>
            </a:r>
            <a:r>
              <a:rPr lang="zh-CN" altLang="zh-CN" sz="2800" smtClean="0">
                <a:solidFill>
                  <a:srgbClr val="FF0000"/>
                </a:solidFill>
                <a:ea typeface="宋体" pitchFamily="2" charset="-122"/>
              </a:rPr>
              <a:t>”表示该文件是字符设备文件。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课后作业</a:t>
            </a:r>
            <a:endParaRPr lang="zh-CN" altLang="en-US" dirty="0"/>
          </a:p>
        </p:txBody>
      </p:sp>
      <p:sp>
        <p:nvSpPr>
          <p:cNvPr id="3" name="Content Placeholder 2"/>
          <p:cNvSpPr>
            <a:spLocks noGrp="1"/>
          </p:cNvSpPr>
          <p:nvPr>
            <p:ph idx="1"/>
          </p:nvPr>
        </p:nvSpPr>
        <p:spPr/>
        <p:txBody>
          <a:bodyPr/>
          <a:lstStyle/>
          <a:p>
            <a:pPr marL="0" indent="0">
              <a:buFont typeface="Wingdings" pitchFamily="2" charset="2"/>
              <a:buNone/>
            </a:pPr>
            <a:r>
              <a:rPr lang="zh-CN" altLang="zh-CN" sz="2800" smtClean="0">
                <a:ea typeface="宋体" pitchFamily="2" charset="-122"/>
              </a:rPr>
              <a:t>（</a:t>
            </a:r>
            <a:r>
              <a:rPr lang="en-US" altLang="zh-CN" sz="2800" smtClean="0">
                <a:ea typeface="宋体" pitchFamily="2" charset="-122"/>
              </a:rPr>
              <a:t>3</a:t>
            </a:r>
            <a:r>
              <a:rPr lang="zh-CN" altLang="zh-CN" sz="2800" smtClean="0">
                <a:ea typeface="宋体" pitchFamily="2" charset="-122"/>
              </a:rPr>
              <a:t>）上述文件列表内容的第一列内容“</a:t>
            </a:r>
            <a:r>
              <a:rPr lang="en-US" altLang="zh-CN" sz="2800" smtClean="0">
                <a:ea typeface="宋体" pitchFamily="2" charset="-122"/>
              </a:rPr>
              <a:t>lrwxrwxrwx</a:t>
            </a:r>
            <a:r>
              <a:rPr lang="zh-CN" altLang="zh-CN" sz="2800" smtClean="0">
                <a:ea typeface="宋体" pitchFamily="2" charset="-122"/>
              </a:rPr>
              <a:t>”中的第一、二、三个“</a:t>
            </a:r>
            <a:r>
              <a:rPr lang="en-US" altLang="zh-CN" sz="2800" smtClean="0">
                <a:ea typeface="宋体" pitchFamily="2" charset="-122"/>
              </a:rPr>
              <a:t>rwx</a:t>
            </a:r>
            <a:r>
              <a:rPr lang="zh-CN" altLang="zh-CN" sz="2800" smtClean="0">
                <a:ea typeface="宋体" pitchFamily="2" charset="-122"/>
              </a:rPr>
              <a:t>”分别代表什么含义？</a:t>
            </a:r>
          </a:p>
          <a:p>
            <a:pPr marL="0" indent="0">
              <a:buFont typeface="Wingdings" pitchFamily="2" charset="2"/>
              <a:buNone/>
            </a:pPr>
            <a:r>
              <a:rPr lang="zh-CN" altLang="zh-CN" sz="2800" smtClean="0">
                <a:solidFill>
                  <a:srgbClr val="FF0000"/>
                </a:solidFill>
                <a:ea typeface="宋体" pitchFamily="2" charset="-122"/>
              </a:rPr>
              <a:t>答：第一个“</a:t>
            </a:r>
            <a:r>
              <a:rPr lang="en-US" altLang="zh-CN" sz="2800" smtClean="0">
                <a:solidFill>
                  <a:srgbClr val="FF0000"/>
                </a:solidFill>
                <a:ea typeface="宋体" pitchFamily="2" charset="-122"/>
              </a:rPr>
              <a:t>rwx</a:t>
            </a:r>
            <a:r>
              <a:rPr lang="zh-CN" altLang="zh-CN" sz="2800" smtClean="0">
                <a:solidFill>
                  <a:srgbClr val="FF0000"/>
                </a:solidFill>
                <a:ea typeface="宋体" pitchFamily="2" charset="-122"/>
              </a:rPr>
              <a:t>”表示该文件的文件主人具有读写执行的权限，第二个“</a:t>
            </a:r>
            <a:r>
              <a:rPr lang="en-US" altLang="zh-CN" sz="2800" smtClean="0">
                <a:solidFill>
                  <a:srgbClr val="FF0000"/>
                </a:solidFill>
                <a:ea typeface="宋体" pitchFamily="2" charset="-122"/>
              </a:rPr>
              <a:t>rwx</a:t>
            </a:r>
            <a:r>
              <a:rPr lang="zh-CN" altLang="zh-CN" sz="2800" smtClean="0">
                <a:solidFill>
                  <a:srgbClr val="FF0000"/>
                </a:solidFill>
                <a:ea typeface="宋体" pitchFamily="2" charset="-122"/>
              </a:rPr>
              <a:t>”表示该文件的主人同组用户具有读写执行的权限，第三个“</a:t>
            </a:r>
            <a:r>
              <a:rPr lang="en-US" altLang="zh-CN" sz="2800" smtClean="0">
                <a:solidFill>
                  <a:srgbClr val="FF0000"/>
                </a:solidFill>
                <a:ea typeface="宋体" pitchFamily="2" charset="-122"/>
              </a:rPr>
              <a:t>rwx</a:t>
            </a:r>
            <a:r>
              <a:rPr lang="zh-CN" altLang="zh-CN" sz="2800" smtClean="0">
                <a:solidFill>
                  <a:srgbClr val="FF0000"/>
                </a:solidFill>
                <a:ea typeface="宋体" pitchFamily="2" charset="-122"/>
              </a:rPr>
              <a:t>”表示该文件的其他用户具有读写执行的权限。</a:t>
            </a:r>
          </a:p>
          <a:p>
            <a:pPr marL="0" indent="0">
              <a:buFont typeface="Wingdings" pitchFamily="2" charset="2"/>
              <a:buNone/>
            </a:pPr>
            <a:r>
              <a:rPr lang="zh-CN" altLang="zh-CN" sz="2800" smtClean="0">
                <a:ea typeface="宋体" pitchFamily="2" charset="-122"/>
              </a:rPr>
              <a:t>（</a:t>
            </a:r>
            <a:r>
              <a:rPr lang="en-US" altLang="zh-CN" sz="2800" smtClean="0">
                <a:ea typeface="宋体" pitchFamily="2" charset="-122"/>
              </a:rPr>
              <a:t>4</a:t>
            </a:r>
            <a:r>
              <a:rPr lang="zh-CN" altLang="zh-CN" sz="2800" smtClean="0">
                <a:ea typeface="宋体" pitchFamily="2" charset="-122"/>
              </a:rPr>
              <a:t>）上述文件列表内容的第五列内容“</a:t>
            </a:r>
            <a:r>
              <a:rPr lang="en-US" altLang="zh-CN" sz="2800" smtClean="0">
                <a:ea typeface="宋体" pitchFamily="2" charset="-122"/>
              </a:rPr>
              <a:t>6</a:t>
            </a:r>
            <a:r>
              <a:rPr lang="zh-CN" altLang="zh-CN" sz="2800" smtClean="0">
                <a:ea typeface="宋体" pitchFamily="2" charset="-122"/>
              </a:rPr>
              <a:t>”是什么含义？</a:t>
            </a:r>
          </a:p>
          <a:p>
            <a:pPr marL="0" indent="0">
              <a:buFont typeface="Wingdings" pitchFamily="2" charset="2"/>
              <a:buNone/>
            </a:pPr>
            <a:r>
              <a:rPr lang="zh-CN" altLang="zh-CN" sz="2800" smtClean="0">
                <a:solidFill>
                  <a:srgbClr val="FF0000"/>
                </a:solidFill>
                <a:ea typeface="宋体" pitchFamily="2" charset="-122"/>
              </a:rPr>
              <a:t>答：表示该文件的大小，</a:t>
            </a:r>
            <a:r>
              <a:rPr lang="en-US" altLang="zh-CN" sz="2800" smtClean="0">
                <a:solidFill>
                  <a:srgbClr val="FF0000"/>
                </a:solidFill>
                <a:ea typeface="宋体" pitchFamily="2" charset="-122"/>
              </a:rPr>
              <a:t>6</a:t>
            </a:r>
            <a:r>
              <a:rPr lang="zh-CN" altLang="zh-CN" sz="2800" smtClean="0">
                <a:solidFill>
                  <a:srgbClr val="FF0000"/>
                </a:solidFill>
                <a:ea typeface="宋体" pitchFamily="2" charset="-122"/>
              </a:rPr>
              <a:t>字节。</a:t>
            </a:r>
          </a:p>
          <a:p>
            <a:pPr marL="0" indent="0">
              <a:buFont typeface="Wingdings" pitchFamily="2" charset="2"/>
              <a:buNone/>
            </a:pPr>
            <a:r>
              <a:rPr lang="zh-CN" altLang="zh-CN" sz="2800" smtClean="0">
                <a:ea typeface="宋体" pitchFamily="2" charset="-122"/>
              </a:rPr>
              <a:t>（</a:t>
            </a:r>
            <a:r>
              <a:rPr lang="en-US" altLang="zh-CN" sz="2800" smtClean="0">
                <a:ea typeface="宋体" pitchFamily="2" charset="-122"/>
              </a:rPr>
              <a:t>5</a:t>
            </a:r>
            <a:r>
              <a:rPr lang="zh-CN" altLang="zh-CN" sz="2800" smtClean="0">
                <a:ea typeface="宋体" pitchFamily="2" charset="-122"/>
              </a:rPr>
              <a:t>）上述文件列表内容的最后一列内容“</a:t>
            </a:r>
            <a:r>
              <a:rPr lang="en-US" altLang="zh-CN" sz="2800" smtClean="0">
                <a:ea typeface="宋体" pitchFamily="2" charset="-122"/>
              </a:rPr>
              <a:t>nurse2-&gt;nurse1”是什么含义？</a:t>
            </a:r>
            <a:endParaRPr lang="zh-CN" altLang="zh-CN" sz="2800" smtClean="0">
              <a:ea typeface="宋体" pitchFamily="2" charset="-122"/>
            </a:endParaRPr>
          </a:p>
          <a:p>
            <a:pPr marL="0" indent="0">
              <a:buFont typeface="Wingdings" pitchFamily="2" charset="2"/>
              <a:buNone/>
            </a:pPr>
            <a:r>
              <a:rPr lang="zh-CN" altLang="zh-CN" sz="2800" smtClean="0">
                <a:solidFill>
                  <a:srgbClr val="FF0000"/>
                </a:solidFill>
                <a:ea typeface="宋体" pitchFamily="2" charset="-122"/>
              </a:rPr>
              <a:t>答：表示文件</a:t>
            </a:r>
            <a:r>
              <a:rPr lang="en-US" altLang="zh-CN" sz="2800" smtClean="0">
                <a:solidFill>
                  <a:srgbClr val="FF0000"/>
                </a:solidFill>
                <a:ea typeface="宋体" pitchFamily="2" charset="-122"/>
              </a:rPr>
              <a:t>nurse2</a:t>
            </a:r>
            <a:r>
              <a:rPr lang="zh-CN" altLang="zh-CN" sz="2800" smtClean="0">
                <a:solidFill>
                  <a:srgbClr val="FF0000"/>
                </a:solidFill>
                <a:ea typeface="宋体" pitchFamily="2" charset="-122"/>
              </a:rPr>
              <a:t>是符号链接文件，其链接到文件</a:t>
            </a:r>
            <a:r>
              <a:rPr lang="en-US" altLang="zh-CN" sz="2800" smtClean="0">
                <a:solidFill>
                  <a:srgbClr val="FF0000"/>
                </a:solidFill>
                <a:ea typeface="宋体" pitchFamily="2" charset="-122"/>
              </a:rPr>
              <a:t>nurse1</a:t>
            </a:r>
            <a:r>
              <a:rPr lang="zh-CN" altLang="zh-CN" sz="2800" smtClean="0">
                <a:solidFill>
                  <a:srgbClr val="FF0000"/>
                </a:solidFill>
                <a:ea typeface="宋体" pitchFamily="2" charset="-122"/>
              </a:rPr>
              <a:t>。</a:t>
            </a:r>
            <a:endParaRPr lang="zh-CN" altLang="en-US" sz="2800" smtClean="0">
              <a:solidFill>
                <a:srgbClr val="FF0000"/>
              </a:solidFill>
              <a:ea typeface="宋体" pitchFamily="2" charset="-122"/>
            </a:endParaRPr>
          </a:p>
          <a:p>
            <a:pPr marL="0" indent="0"/>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Rot="1" noChangeArrowheads="1"/>
          </p:cNvSpPr>
          <p:nvPr>
            <p:ph type="body" idx="4294967295"/>
          </p:nvPr>
        </p:nvSpPr>
        <p:spPr>
          <a:xfrm>
            <a:off x="381000" y="3429000"/>
            <a:ext cx="8458200" cy="3429000"/>
          </a:xfrm>
          <a:ln w="19050">
            <a:solidFill>
              <a:srgbClr val="FF0000"/>
            </a:solidFill>
            <a:miter lim="800000"/>
            <a:headEnd/>
            <a:tailEnd/>
          </a:ln>
        </p:spPr>
        <p:txBody>
          <a:bodyPr/>
          <a:lstStyle/>
          <a:p>
            <a:pPr defTabSz="628650" eaLnBrk="1" hangingPunct="1">
              <a:lnSpc>
                <a:spcPct val="80000"/>
              </a:lnSpc>
              <a:buClr>
                <a:srgbClr val="FF66FF"/>
              </a:buClr>
              <a:buFont typeface="Wingdings" pitchFamily="2" charset="2"/>
              <a:buChar char="Ø"/>
              <a:tabLst>
                <a:tab pos="714375" algn="l"/>
              </a:tabLst>
              <a:defRPr/>
            </a:pPr>
            <a:endParaRPr lang="zh-CN" altLang="zh-CN" sz="1200" smtClean="0">
              <a:effectLst>
                <a:outerShdw blurRad="38100" dist="38100" dir="2700000" algn="tl">
                  <a:srgbClr val="C0C0C0"/>
                </a:outerShdw>
              </a:effectLst>
              <a:ea typeface="宋体" pitchFamily="2" charset="-122"/>
            </a:endParaRPr>
          </a:p>
          <a:p>
            <a:pPr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usr</a:t>
            </a:r>
            <a:r>
              <a:rPr lang="zh-CN" sz="2000" smtClean="0">
                <a:solidFill>
                  <a:srgbClr val="000000"/>
                </a:solidFill>
                <a:ea typeface="宋体" pitchFamily="2" charset="-122"/>
              </a:rPr>
              <a:t>：最大的目录，存许应用程序和文件，下面还包括很多子目录；</a:t>
            </a:r>
          </a:p>
          <a:p>
            <a:pPr lvl="1" indent="-533400"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local</a:t>
            </a:r>
            <a:r>
              <a:rPr lang="zh-CN" sz="2000" smtClean="0">
                <a:solidFill>
                  <a:srgbClr val="000000"/>
                </a:solidFill>
                <a:ea typeface="宋体" pitchFamily="2" charset="-122"/>
              </a:rPr>
              <a:t>：本地增加的库文件、头文件，可执行文件等</a:t>
            </a:r>
          </a:p>
          <a:p>
            <a:pPr lvl="1" indent="-533400"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X11R6</a:t>
            </a:r>
            <a:r>
              <a:rPr lang="zh-CN" sz="2000" smtClean="0">
                <a:solidFill>
                  <a:srgbClr val="000000"/>
                </a:solidFill>
                <a:ea typeface="宋体" pitchFamily="2" charset="-122"/>
              </a:rPr>
              <a:t>：</a:t>
            </a:r>
            <a:r>
              <a:rPr lang="zh-CN" altLang="zh-CN" sz="2000" smtClean="0">
                <a:solidFill>
                  <a:srgbClr val="000000"/>
                </a:solidFill>
                <a:ea typeface="宋体" pitchFamily="2" charset="-122"/>
              </a:rPr>
              <a:t>X Window</a:t>
            </a:r>
            <a:r>
              <a:rPr lang="zh-CN" sz="2000" smtClean="0">
                <a:solidFill>
                  <a:srgbClr val="000000"/>
                </a:solidFill>
                <a:ea typeface="宋体" pitchFamily="2" charset="-122"/>
              </a:rPr>
              <a:t>相关的；</a:t>
            </a:r>
          </a:p>
          <a:p>
            <a:pPr lvl="1" indent="-533400"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bin</a:t>
            </a:r>
            <a:r>
              <a:rPr lang="zh-CN" sz="2000" smtClean="0">
                <a:solidFill>
                  <a:srgbClr val="000000"/>
                </a:solidFill>
                <a:ea typeface="宋体" pitchFamily="2" charset="-122"/>
              </a:rPr>
              <a:t>：应用程序</a:t>
            </a:r>
          </a:p>
          <a:p>
            <a:pPr lvl="1" indent="-533400"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sbin</a:t>
            </a:r>
            <a:r>
              <a:rPr lang="zh-CN" sz="2000" smtClean="0">
                <a:solidFill>
                  <a:srgbClr val="000000"/>
                </a:solidFill>
                <a:ea typeface="宋体" pitchFamily="2" charset="-122"/>
              </a:rPr>
              <a:t>：超级用户的一些管理程序</a:t>
            </a:r>
          </a:p>
          <a:p>
            <a:pPr lvl="1" indent="-533400"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bin</a:t>
            </a:r>
            <a:r>
              <a:rPr lang="zh-CN" sz="2000" smtClean="0">
                <a:solidFill>
                  <a:srgbClr val="000000"/>
                </a:solidFill>
                <a:ea typeface="宋体" pitchFamily="2" charset="-122"/>
              </a:rPr>
              <a:t>：应用程序目录</a:t>
            </a:r>
          </a:p>
          <a:p>
            <a:pPr lvl="1" indent="-533400"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include</a:t>
            </a:r>
            <a:r>
              <a:rPr lang="zh-CN" sz="2000" smtClean="0">
                <a:solidFill>
                  <a:srgbClr val="000000"/>
                </a:solidFill>
                <a:ea typeface="宋体" pitchFamily="2" charset="-122"/>
              </a:rPr>
              <a:t>：编程需要的头文件</a:t>
            </a:r>
          </a:p>
          <a:p>
            <a:pPr lvl="1" indent="-533400"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doc</a:t>
            </a:r>
            <a:r>
              <a:rPr lang="zh-CN" sz="2000" smtClean="0">
                <a:solidFill>
                  <a:srgbClr val="000000"/>
                </a:solidFill>
                <a:ea typeface="宋体" pitchFamily="2" charset="-122"/>
              </a:rPr>
              <a:t>：文档</a:t>
            </a:r>
          </a:p>
          <a:p>
            <a:pPr lvl="1" indent="-533400"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man</a:t>
            </a:r>
            <a:r>
              <a:rPr lang="zh-CN" sz="2000" smtClean="0">
                <a:solidFill>
                  <a:srgbClr val="000000"/>
                </a:solidFill>
                <a:ea typeface="宋体" pitchFamily="2" charset="-122"/>
              </a:rPr>
              <a:t>：帮助文件</a:t>
            </a:r>
          </a:p>
          <a:p>
            <a:pPr lvl="1" indent="-533400" defTabSz="628650" eaLnBrk="1" hangingPunct="1">
              <a:lnSpc>
                <a:spcPct val="80000"/>
              </a:lnSpc>
              <a:buClr>
                <a:srgbClr val="FF66FF"/>
              </a:buClr>
              <a:buFont typeface="Wingdings" pitchFamily="2" charset="2"/>
              <a:buChar char="Ø"/>
              <a:tabLst>
                <a:tab pos="714375" algn="l"/>
              </a:tabLst>
              <a:defRPr/>
            </a:pPr>
            <a:r>
              <a:rPr lang="zh-CN" altLang="zh-CN" sz="2000" smtClean="0">
                <a:solidFill>
                  <a:srgbClr val="000000"/>
                </a:solidFill>
                <a:ea typeface="宋体" pitchFamily="2" charset="-122"/>
              </a:rPr>
              <a:t>src  </a:t>
            </a:r>
            <a:r>
              <a:rPr lang="zh-CN" sz="2000" smtClean="0">
                <a:solidFill>
                  <a:srgbClr val="000000"/>
                </a:solidFill>
                <a:ea typeface="宋体" pitchFamily="2" charset="-122"/>
              </a:rPr>
              <a:t>：源代码，</a:t>
            </a:r>
            <a:r>
              <a:rPr lang="zh-CN" altLang="zh-CN" sz="2000" smtClean="0">
                <a:solidFill>
                  <a:srgbClr val="000000"/>
                </a:solidFill>
                <a:ea typeface="宋体" pitchFamily="2" charset="-122"/>
              </a:rPr>
              <a:t>Linux</a:t>
            </a:r>
            <a:r>
              <a:rPr lang="zh-CN" sz="2000" smtClean="0">
                <a:solidFill>
                  <a:srgbClr val="000000"/>
                </a:solidFill>
                <a:ea typeface="宋体" pitchFamily="2" charset="-122"/>
              </a:rPr>
              <a:t>内核代码也放在这</a:t>
            </a:r>
          </a:p>
        </p:txBody>
      </p:sp>
      <p:pic>
        <p:nvPicPr>
          <p:cNvPr id="141316" name="Picture 6"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458200" cy="2813050"/>
          </a:xfrm>
          <a:prstGeom prst="rect">
            <a:avLst/>
          </a:prstGeom>
          <a:solidFill>
            <a:srgbClr val="CCCC99"/>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41315">
                                            <p:txEl>
                                              <p:pRg st="1" end="1"/>
                                            </p:txEl>
                                          </p:spTgt>
                                        </p:tgtEl>
                                      </p:cBhvr>
                                    </p:animEffect>
                                    <p:set>
                                      <p:cBhvr>
                                        <p:cTn id="7" dur="1" fill="hold">
                                          <p:stCondLst>
                                            <p:cond delay="499"/>
                                          </p:stCondLst>
                                        </p:cTn>
                                        <p:tgtEl>
                                          <p:spTgt spid="141315">
                                            <p:txEl>
                                              <p:pRg st="1" end="1"/>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41315">
                                            <p:txEl>
                                              <p:pRg st="2" end="2"/>
                                            </p:txEl>
                                          </p:spTgt>
                                        </p:tgtEl>
                                      </p:cBhvr>
                                    </p:animEffect>
                                    <p:set>
                                      <p:cBhvr>
                                        <p:cTn id="10" dur="1" fill="hold">
                                          <p:stCondLst>
                                            <p:cond delay="499"/>
                                          </p:stCondLst>
                                        </p:cTn>
                                        <p:tgtEl>
                                          <p:spTgt spid="141315">
                                            <p:txEl>
                                              <p:pRg st="2" end="2"/>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41315">
                                            <p:txEl>
                                              <p:pRg st="3" end="3"/>
                                            </p:txEl>
                                          </p:spTgt>
                                        </p:tgtEl>
                                      </p:cBhvr>
                                    </p:animEffect>
                                    <p:set>
                                      <p:cBhvr>
                                        <p:cTn id="13" dur="1" fill="hold">
                                          <p:stCondLst>
                                            <p:cond delay="499"/>
                                          </p:stCondLst>
                                        </p:cTn>
                                        <p:tgtEl>
                                          <p:spTgt spid="141315">
                                            <p:txEl>
                                              <p:pRg st="3" end="3"/>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141315">
                                            <p:txEl>
                                              <p:pRg st="4" end="4"/>
                                            </p:txEl>
                                          </p:spTgt>
                                        </p:tgtEl>
                                      </p:cBhvr>
                                    </p:animEffect>
                                    <p:set>
                                      <p:cBhvr>
                                        <p:cTn id="16" dur="1" fill="hold">
                                          <p:stCondLst>
                                            <p:cond delay="499"/>
                                          </p:stCondLst>
                                        </p:cTn>
                                        <p:tgtEl>
                                          <p:spTgt spid="141315">
                                            <p:txEl>
                                              <p:pRg st="4" end="4"/>
                                            </p:txEl>
                                          </p:spTgt>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41315">
                                            <p:txEl>
                                              <p:pRg st="5" end="5"/>
                                            </p:txEl>
                                          </p:spTgt>
                                        </p:tgtEl>
                                      </p:cBhvr>
                                    </p:animEffect>
                                    <p:set>
                                      <p:cBhvr>
                                        <p:cTn id="19" dur="1" fill="hold">
                                          <p:stCondLst>
                                            <p:cond delay="499"/>
                                          </p:stCondLst>
                                        </p:cTn>
                                        <p:tgtEl>
                                          <p:spTgt spid="141315">
                                            <p:txEl>
                                              <p:pRg st="5" end="5"/>
                                            </p:txEl>
                                          </p:spTgt>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141315">
                                            <p:txEl>
                                              <p:pRg st="6" end="6"/>
                                            </p:txEl>
                                          </p:spTgt>
                                        </p:tgtEl>
                                      </p:cBhvr>
                                    </p:animEffect>
                                    <p:set>
                                      <p:cBhvr>
                                        <p:cTn id="22" dur="1" fill="hold">
                                          <p:stCondLst>
                                            <p:cond delay="499"/>
                                          </p:stCondLst>
                                        </p:cTn>
                                        <p:tgtEl>
                                          <p:spTgt spid="141315">
                                            <p:txEl>
                                              <p:pRg st="6" end="6"/>
                                            </p:txEl>
                                          </p:spTgt>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141315">
                                            <p:txEl>
                                              <p:pRg st="7" end="7"/>
                                            </p:txEl>
                                          </p:spTgt>
                                        </p:tgtEl>
                                      </p:cBhvr>
                                    </p:animEffect>
                                    <p:set>
                                      <p:cBhvr>
                                        <p:cTn id="25" dur="1" fill="hold">
                                          <p:stCondLst>
                                            <p:cond delay="499"/>
                                          </p:stCondLst>
                                        </p:cTn>
                                        <p:tgtEl>
                                          <p:spTgt spid="141315">
                                            <p:txEl>
                                              <p:pRg st="7" end="7"/>
                                            </p:txEl>
                                          </p:spTgt>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41315">
                                            <p:txEl>
                                              <p:pRg st="8" end="8"/>
                                            </p:txEl>
                                          </p:spTgt>
                                        </p:tgtEl>
                                      </p:cBhvr>
                                    </p:animEffect>
                                    <p:set>
                                      <p:cBhvr>
                                        <p:cTn id="28" dur="1" fill="hold">
                                          <p:stCondLst>
                                            <p:cond delay="499"/>
                                          </p:stCondLst>
                                        </p:cTn>
                                        <p:tgtEl>
                                          <p:spTgt spid="141315">
                                            <p:txEl>
                                              <p:pRg st="8" end="8"/>
                                            </p:txEl>
                                          </p:spTgt>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141315">
                                            <p:txEl>
                                              <p:pRg st="9" end="9"/>
                                            </p:txEl>
                                          </p:spTgt>
                                        </p:tgtEl>
                                      </p:cBhvr>
                                    </p:animEffect>
                                    <p:set>
                                      <p:cBhvr>
                                        <p:cTn id="31" dur="1" fill="hold">
                                          <p:stCondLst>
                                            <p:cond delay="499"/>
                                          </p:stCondLst>
                                        </p:cTn>
                                        <p:tgtEl>
                                          <p:spTgt spid="141315">
                                            <p:txEl>
                                              <p:pRg st="9" end="9"/>
                                            </p:txEl>
                                          </p:spTgt>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141315">
                                            <p:txEl>
                                              <p:pRg st="10" end="10"/>
                                            </p:txEl>
                                          </p:spTgt>
                                        </p:tgtEl>
                                      </p:cBhvr>
                                    </p:animEffect>
                                    <p:set>
                                      <p:cBhvr>
                                        <p:cTn id="34" dur="1" fill="hold">
                                          <p:stCondLst>
                                            <p:cond delay="499"/>
                                          </p:stCondLst>
                                        </p:cTn>
                                        <p:tgtEl>
                                          <p:spTgt spid="141315">
                                            <p:txEl>
                                              <p:pRg st="10" end="10"/>
                                            </p:txEl>
                                          </p:spTgt>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141315">
                                            <p:bg/>
                                          </p:spTgt>
                                        </p:tgtEl>
                                      </p:cBhvr>
                                    </p:animEffect>
                                    <p:set>
                                      <p:cBhvr>
                                        <p:cTn id="37" dur="1" fill="hold">
                                          <p:stCondLst>
                                            <p:cond delay="499"/>
                                          </p:stCondLst>
                                        </p:cTn>
                                        <p:tgtEl>
                                          <p:spTgt spid="141315">
                                            <p:bg/>
                                          </p:spTgt>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1316"/>
                                        </p:tgtEl>
                                        <p:attrNameLst>
                                          <p:attrName>style.visibility</p:attrName>
                                        </p:attrNameLst>
                                      </p:cBhvr>
                                      <p:to>
                                        <p:strVal val="visible"/>
                                      </p:to>
                                    </p:set>
                                    <p:animEffect transition="in" filter="blinds(horizontal)">
                                      <p:cBhvr>
                                        <p:cTn id="42"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课后作业</a:t>
            </a:r>
            <a:endParaRPr lang="zh-CN" altLang="en-US" dirty="0"/>
          </a:p>
        </p:txBody>
      </p:sp>
      <p:sp>
        <p:nvSpPr>
          <p:cNvPr id="3" name="Content Placeholder 2"/>
          <p:cNvSpPr>
            <a:spLocks noGrp="1"/>
          </p:cNvSpPr>
          <p:nvPr>
            <p:ph idx="1"/>
          </p:nvPr>
        </p:nvSpPr>
        <p:spPr/>
        <p:txBody>
          <a:bodyPr/>
          <a:lstStyle/>
          <a:p>
            <a:r>
              <a:rPr lang="zh-CN" altLang="zh-CN" smtClean="0">
                <a:ea typeface="宋体" pitchFamily="2" charset="-122"/>
              </a:rPr>
              <a:t>在根目录下创建目录</a:t>
            </a:r>
            <a:r>
              <a:rPr lang="en-US" altLang="zh-CN" smtClean="0">
                <a:ea typeface="宋体" pitchFamily="2" charset="-122"/>
              </a:rPr>
              <a:t>gdc</a:t>
            </a:r>
            <a:r>
              <a:rPr lang="zh-CN" altLang="zh-CN" smtClean="0">
                <a:ea typeface="宋体" pitchFamily="2" charset="-122"/>
              </a:rPr>
              <a:t>，并设置权限为</a:t>
            </a:r>
            <a:r>
              <a:rPr lang="en-US" altLang="zh-CN" smtClean="0">
                <a:ea typeface="宋体" pitchFamily="2" charset="-122"/>
              </a:rPr>
              <a:t>gdc</a:t>
            </a:r>
            <a:r>
              <a:rPr lang="zh-CN" altLang="zh-CN" smtClean="0">
                <a:ea typeface="宋体" pitchFamily="2" charset="-122"/>
              </a:rPr>
              <a:t>的主人具有读写执行权限，与主人同组用户可读写，其它任何用户则只能读。</a:t>
            </a:r>
          </a:p>
          <a:p>
            <a:pPr>
              <a:buFont typeface="Wingdings" pitchFamily="2" charset="2"/>
              <a:buNone/>
            </a:pPr>
            <a:r>
              <a:rPr lang="zh-CN" altLang="zh-CN" smtClean="0">
                <a:solidFill>
                  <a:srgbClr val="FF0000"/>
                </a:solidFill>
                <a:ea typeface="宋体" pitchFamily="2" charset="-122"/>
              </a:rPr>
              <a:t>答：</a:t>
            </a:r>
            <a:r>
              <a:rPr lang="en-US" altLang="zh-CN" smtClean="0">
                <a:solidFill>
                  <a:srgbClr val="FF0000"/>
                </a:solidFill>
                <a:ea typeface="宋体" pitchFamily="2" charset="-122"/>
              </a:rPr>
              <a:t>mkdir /gdc</a:t>
            </a:r>
          </a:p>
          <a:p>
            <a:pPr>
              <a:buFont typeface="Wingdings" pitchFamily="2" charset="2"/>
              <a:buNone/>
            </a:pPr>
            <a:r>
              <a:rPr lang="en-US" altLang="zh-CN" smtClean="0">
                <a:solidFill>
                  <a:srgbClr val="FF0000"/>
                </a:solidFill>
                <a:ea typeface="宋体" pitchFamily="2" charset="-122"/>
              </a:rPr>
              <a:t>       chmod u=rwx,g=rw,o=r   /gdc</a:t>
            </a:r>
          </a:p>
          <a:p>
            <a:pPr>
              <a:buFont typeface="Wingdings" pitchFamily="2" charset="2"/>
              <a:buNone/>
            </a:pPr>
            <a:r>
              <a:rPr lang="zh-CN" altLang="en-US" smtClean="0">
                <a:solidFill>
                  <a:srgbClr val="FF0000"/>
                </a:solidFill>
                <a:ea typeface="宋体" pitchFamily="2" charset="-122"/>
              </a:rPr>
              <a:t>或者 </a:t>
            </a:r>
            <a:r>
              <a:rPr lang="en-US" altLang="zh-CN" smtClean="0">
                <a:solidFill>
                  <a:srgbClr val="FF0000"/>
                </a:solidFill>
                <a:ea typeface="宋体" pitchFamily="2" charset="-122"/>
              </a:rPr>
              <a:t>mkdir /gdc</a:t>
            </a:r>
          </a:p>
          <a:p>
            <a:pPr>
              <a:buFont typeface="Wingdings" pitchFamily="2" charset="2"/>
              <a:buNone/>
            </a:pPr>
            <a:r>
              <a:rPr lang="en-US" altLang="zh-CN" smtClean="0">
                <a:solidFill>
                  <a:srgbClr val="FF0000"/>
                </a:solidFill>
                <a:ea typeface="宋体" pitchFamily="2" charset="-122"/>
              </a:rPr>
              <a:t>	chmod 764  /gdc </a:t>
            </a:r>
            <a:endParaRPr lang="zh-CN" altLang="zh-CN" smtClean="0">
              <a:solidFill>
                <a:srgbClr val="FF0000"/>
              </a:solidFill>
              <a:ea typeface="宋体" pitchFamily="2" charset="-122"/>
            </a:endParaRPr>
          </a:p>
          <a:p>
            <a:r>
              <a:rPr lang="en-US" altLang="zh-CN" smtClean="0">
                <a:ea typeface="宋体" pitchFamily="2" charset="-122"/>
              </a:rPr>
              <a:t> </a:t>
            </a:r>
            <a:endParaRPr lang="zh-CN"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课后作业</a:t>
            </a:r>
            <a:endParaRPr lang="zh-CN" altLang="en-US" dirty="0"/>
          </a:p>
        </p:txBody>
      </p:sp>
      <p:sp>
        <p:nvSpPr>
          <p:cNvPr id="125955" name="Content Placeholder 2"/>
          <p:cNvSpPr>
            <a:spLocks noGrp="1"/>
          </p:cNvSpPr>
          <p:nvPr>
            <p:ph idx="1"/>
          </p:nvPr>
        </p:nvSpPr>
        <p:spPr/>
        <p:txBody>
          <a:bodyPr/>
          <a:lstStyle/>
          <a:p>
            <a:r>
              <a:rPr lang="en-US" altLang="zh-CN" smtClean="0">
                <a:ea typeface="宋体" pitchFamily="2" charset="-122"/>
              </a:rPr>
              <a:t>14</a:t>
            </a:r>
            <a:r>
              <a:rPr lang="zh-CN" altLang="zh-CN" smtClean="0">
                <a:ea typeface="宋体" pitchFamily="2" charset="-122"/>
              </a:rPr>
              <a:t>．在用户</a:t>
            </a:r>
            <a:r>
              <a:rPr lang="en-US" altLang="zh-CN" smtClean="0">
                <a:ea typeface="宋体" pitchFamily="2" charset="-122"/>
              </a:rPr>
              <a:t>user</a:t>
            </a:r>
            <a:r>
              <a:rPr lang="zh-CN" altLang="zh-CN" smtClean="0">
                <a:ea typeface="宋体" pitchFamily="2" charset="-122"/>
              </a:rPr>
              <a:t>的主目录下新建目录</a:t>
            </a:r>
            <a:r>
              <a:rPr lang="en-US" altLang="zh-CN" smtClean="0">
                <a:ea typeface="宋体" pitchFamily="2" charset="-122"/>
              </a:rPr>
              <a:t>software</a:t>
            </a:r>
            <a:r>
              <a:rPr lang="zh-CN" altLang="zh-CN" smtClean="0">
                <a:ea typeface="宋体" pitchFamily="2" charset="-122"/>
              </a:rPr>
              <a:t>，并将路径</a:t>
            </a:r>
            <a:r>
              <a:rPr lang="en-US" altLang="zh-CN" smtClean="0">
                <a:ea typeface="宋体" pitchFamily="2" charset="-122"/>
              </a:rPr>
              <a:t>/etc</a:t>
            </a:r>
            <a:r>
              <a:rPr lang="zh-CN" altLang="zh-CN" smtClean="0">
                <a:ea typeface="宋体" pitchFamily="2" charset="-122"/>
              </a:rPr>
              <a:t>下所有以</a:t>
            </a:r>
            <a:r>
              <a:rPr lang="en-US" altLang="zh-CN" smtClean="0">
                <a:ea typeface="宋体" pitchFamily="2" charset="-122"/>
              </a:rPr>
              <a:t>h</a:t>
            </a:r>
            <a:r>
              <a:rPr lang="zh-CN" altLang="zh-CN" smtClean="0">
                <a:ea typeface="宋体" pitchFamily="2" charset="-122"/>
              </a:rPr>
              <a:t>开头的文件及目录拷贝到</a:t>
            </a:r>
            <a:r>
              <a:rPr lang="en-US" altLang="zh-CN" smtClean="0">
                <a:ea typeface="宋体" pitchFamily="2" charset="-122"/>
              </a:rPr>
              <a:t>software</a:t>
            </a:r>
            <a:r>
              <a:rPr lang="zh-CN" altLang="zh-CN" smtClean="0">
                <a:ea typeface="宋体" pitchFamily="2" charset="-122"/>
              </a:rPr>
              <a:t>中，用命令实现上述过程。</a:t>
            </a:r>
          </a:p>
          <a:p>
            <a:pPr>
              <a:buFont typeface="Wingdings" pitchFamily="2" charset="2"/>
              <a:buNone/>
            </a:pPr>
            <a:r>
              <a:rPr lang="zh-CN" altLang="zh-CN" smtClean="0">
                <a:solidFill>
                  <a:srgbClr val="FF0000"/>
                </a:solidFill>
                <a:ea typeface="宋体" pitchFamily="2" charset="-122"/>
              </a:rPr>
              <a:t>答：</a:t>
            </a:r>
            <a:r>
              <a:rPr lang="en-US" altLang="zh-CN" smtClean="0">
                <a:solidFill>
                  <a:srgbClr val="FF0000"/>
                </a:solidFill>
                <a:ea typeface="宋体" pitchFamily="2" charset="-122"/>
              </a:rPr>
              <a:t>mkdir  /home/user/software</a:t>
            </a:r>
            <a:endParaRPr lang="zh-CN" altLang="zh-CN" smtClean="0">
              <a:solidFill>
                <a:srgbClr val="FF0000"/>
              </a:solidFill>
              <a:ea typeface="宋体" pitchFamily="2" charset="-122"/>
            </a:endParaRPr>
          </a:p>
          <a:p>
            <a:pPr>
              <a:buFont typeface="Wingdings" pitchFamily="2" charset="2"/>
              <a:buNone/>
            </a:pPr>
            <a:r>
              <a:rPr lang="en-US" altLang="zh-CN" smtClean="0">
                <a:solidFill>
                  <a:srgbClr val="FF0000"/>
                </a:solidFill>
                <a:ea typeface="宋体" pitchFamily="2" charset="-122"/>
              </a:rPr>
              <a:t>cp  /etc/h*  /home/user/software</a:t>
            </a:r>
            <a:endParaRPr lang="zh-CN" altLang="zh-CN" smtClean="0">
              <a:solidFill>
                <a:srgbClr val="FF0000"/>
              </a:solidFill>
              <a:ea typeface="宋体" pitchFamily="2" charset="-122"/>
            </a:endParaRPr>
          </a:p>
          <a:p>
            <a:r>
              <a:rPr lang="en-US" altLang="zh-CN" smtClean="0">
                <a:ea typeface="宋体" pitchFamily="2" charset="-122"/>
              </a:rPr>
              <a:t> </a:t>
            </a:r>
            <a:endParaRPr lang="zh-CN" altLang="zh-CN"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课后作业</a:t>
            </a:r>
            <a:endParaRPr lang="zh-CN" altLang="en-US" dirty="0"/>
          </a:p>
        </p:txBody>
      </p:sp>
      <p:sp>
        <p:nvSpPr>
          <p:cNvPr id="126979" name="Content Placeholder 2"/>
          <p:cNvSpPr>
            <a:spLocks noGrp="1"/>
          </p:cNvSpPr>
          <p:nvPr>
            <p:ph idx="1"/>
          </p:nvPr>
        </p:nvSpPr>
        <p:spPr/>
        <p:txBody>
          <a:bodyPr/>
          <a:lstStyle/>
          <a:p>
            <a:pPr marL="0" indent="0">
              <a:buFont typeface="Wingdings" pitchFamily="2" charset="2"/>
              <a:buNone/>
            </a:pPr>
            <a:r>
              <a:rPr lang="en-US" altLang="zh-CN" sz="2400" smtClean="0">
                <a:ea typeface="宋体" pitchFamily="2" charset="-122"/>
              </a:rPr>
              <a:t>15</a:t>
            </a:r>
            <a:r>
              <a:rPr lang="zh-CN" altLang="zh-CN" sz="2400" smtClean="0">
                <a:ea typeface="宋体" pitchFamily="2" charset="-122"/>
              </a:rPr>
              <a:t>．什么是符号链接，什么是硬链接？符号链接与硬链接的区别是什么？</a:t>
            </a:r>
          </a:p>
          <a:p>
            <a:pPr marL="0" indent="0">
              <a:buFont typeface="Wingdings" pitchFamily="2" charset="2"/>
              <a:buNone/>
            </a:pPr>
            <a:r>
              <a:rPr lang="zh-CN" altLang="zh-CN" sz="2400" smtClean="0">
                <a:ea typeface="宋体" pitchFamily="2" charset="-122"/>
              </a:rPr>
              <a:t>答：</a:t>
            </a:r>
            <a:r>
              <a:rPr lang="en-US" altLang="zh-CN" sz="2400" smtClean="0">
                <a:ea typeface="宋体" pitchFamily="2" charset="-122"/>
              </a:rPr>
              <a:t>  </a:t>
            </a:r>
            <a:r>
              <a:rPr lang="zh-CN" altLang="zh-CN" sz="2400" smtClean="0">
                <a:ea typeface="宋体" pitchFamily="2" charset="-122"/>
              </a:rPr>
              <a:t>符号链接文件包含到另一个文件的路径名。当用户需要在不同的目录下用到相同的文件时，不需要在每一个目录下都存放该文件，只要在某个固定的目录下存放，然后在其它的目录下用命令链接（</a:t>
            </a:r>
            <a:r>
              <a:rPr lang="en-US" altLang="zh-CN" sz="2400" smtClean="0">
                <a:ea typeface="宋体" pitchFamily="2" charset="-122"/>
              </a:rPr>
              <a:t>link</a:t>
            </a:r>
            <a:r>
              <a:rPr lang="zh-CN" altLang="zh-CN" sz="2400" smtClean="0">
                <a:ea typeface="宋体" pitchFamily="2" charset="-122"/>
              </a:rPr>
              <a:t>）它即可，不必重复的占用磁盘空间，</a:t>
            </a:r>
          </a:p>
          <a:p>
            <a:pPr marL="0" indent="0">
              <a:buFont typeface="Wingdings" pitchFamily="2" charset="2"/>
              <a:buNone/>
            </a:pPr>
            <a:r>
              <a:rPr lang="en-US" altLang="zh-CN" sz="2400" smtClean="0">
                <a:ea typeface="宋体" pitchFamily="2" charset="-122"/>
              </a:rPr>
              <a:t>     </a:t>
            </a:r>
            <a:r>
              <a:rPr lang="zh-CN" altLang="zh-CN" sz="2400" smtClean="0">
                <a:ea typeface="宋体" pitchFamily="2" charset="-122"/>
              </a:rPr>
              <a:t>硬链接指通过索引节点来进行的链接。在</a:t>
            </a:r>
            <a:r>
              <a:rPr lang="en-US" altLang="zh-CN" sz="2400" smtClean="0">
                <a:ea typeface="宋体" pitchFamily="2" charset="-122"/>
              </a:rPr>
              <a:t>Linux</a:t>
            </a:r>
            <a:r>
              <a:rPr lang="zh-CN" altLang="zh-CN" sz="2400" smtClean="0">
                <a:ea typeface="宋体" pitchFamily="2" charset="-122"/>
              </a:rPr>
              <a:t>系统中，内核为每一个新创建的文件分配一个</a:t>
            </a:r>
            <a:r>
              <a:rPr lang="en-US" altLang="zh-CN" sz="2400" smtClean="0">
                <a:ea typeface="宋体" pitchFamily="2" charset="-122"/>
              </a:rPr>
              <a:t>Inode</a:t>
            </a:r>
            <a:r>
              <a:rPr lang="zh-CN" altLang="zh-CN" sz="2400" smtClean="0">
                <a:ea typeface="宋体" pitchFamily="2" charset="-122"/>
              </a:rPr>
              <a:t>（索引结点），文件属性保存在索引结点里，系统是通过索引节点（而不是文件名）来定位每一个文件。在</a:t>
            </a:r>
            <a:r>
              <a:rPr lang="en-US" altLang="zh-CN" sz="2400" smtClean="0">
                <a:ea typeface="宋体" pitchFamily="2" charset="-122"/>
              </a:rPr>
              <a:t>Linux</a:t>
            </a:r>
            <a:r>
              <a:rPr lang="zh-CN" altLang="zh-CN" sz="2400" smtClean="0">
                <a:ea typeface="宋体" pitchFamily="2" charset="-122"/>
              </a:rPr>
              <a:t>系统中，可以通过命令让多个文件名指向同一索引节点，这多个文件即为硬链接文件。</a:t>
            </a:r>
          </a:p>
          <a:p>
            <a:pPr marL="0" indent="0">
              <a:buFont typeface="Wingdings" pitchFamily="2" charset="2"/>
              <a:buNone/>
            </a:pPr>
            <a:r>
              <a:rPr lang="en-US" altLang="zh-CN" sz="2400" smtClean="0">
                <a:ea typeface="宋体" pitchFamily="2" charset="-122"/>
              </a:rPr>
              <a:t>     </a:t>
            </a:r>
            <a:r>
              <a:rPr lang="zh-CN" altLang="zh-CN" sz="2400" smtClean="0">
                <a:ea typeface="宋体" pitchFamily="2" charset="-122"/>
              </a:rPr>
              <a:t>符号链接可以建立对于文件和目录的链接，硬链接只能建立对文件的链接；符号链接可以跨文件系统，即可以跨磁盘分区，硬链接不可以跨文件系统；符号链接的文件类型位是</a:t>
            </a:r>
            <a:r>
              <a:rPr lang="en-US" altLang="zh-CN" sz="2400" smtClean="0">
                <a:ea typeface="宋体" pitchFamily="2" charset="-122"/>
              </a:rPr>
              <a:t>l</a:t>
            </a:r>
            <a:r>
              <a:rPr lang="zh-CN" altLang="zh-CN" sz="2400" smtClean="0">
                <a:ea typeface="宋体" pitchFamily="2" charset="-122"/>
              </a:rPr>
              <a:t>，链接文件具有新的</a:t>
            </a:r>
            <a:r>
              <a:rPr lang="en-US" altLang="zh-CN" sz="2400" smtClean="0">
                <a:ea typeface="宋体" pitchFamily="2" charset="-122"/>
              </a:rPr>
              <a:t>i</a:t>
            </a:r>
            <a:r>
              <a:rPr lang="zh-CN" altLang="zh-CN" sz="2400" smtClean="0">
                <a:ea typeface="宋体" pitchFamily="2" charset="-122"/>
              </a:rPr>
              <a:t>节点，硬链接的文件类型位是“</a:t>
            </a:r>
            <a:r>
              <a:rPr lang="en-US" altLang="zh-CN" sz="2400" smtClean="0">
                <a:ea typeface="宋体" pitchFamily="2" charset="-122"/>
              </a:rPr>
              <a:t>-</a:t>
            </a:r>
            <a:r>
              <a:rPr lang="zh-CN" altLang="zh-CN" sz="2400" smtClean="0">
                <a:ea typeface="宋体" pitchFamily="2" charset="-122"/>
              </a:rPr>
              <a:t>”，且硬链接文件的</a:t>
            </a:r>
            <a:r>
              <a:rPr lang="en-US" altLang="zh-CN" sz="2400" smtClean="0">
                <a:ea typeface="宋体" pitchFamily="2" charset="-122"/>
              </a:rPr>
              <a:t>i</a:t>
            </a:r>
            <a:r>
              <a:rPr lang="zh-CN" altLang="zh-CN" sz="2400" smtClean="0">
                <a:ea typeface="宋体" pitchFamily="2" charset="-122"/>
              </a:rPr>
              <a:t>节点同被链接文件相同。</a:t>
            </a:r>
            <a:endParaRPr lang="zh-CN" altLang="en-US" sz="2400" smtClean="0">
              <a:ea typeface="宋体" pitchFamily="2"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1"/>
          <p:cNvSpPr txBox="1">
            <a:spLocks noChangeArrowheads="1"/>
          </p:cNvSpPr>
          <p:nvPr/>
        </p:nvSpPr>
        <p:spPr bwMode="auto">
          <a:xfrm>
            <a:off x="228600" y="838200"/>
            <a:ext cx="8709025"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marL="342900" indent="-342900" algn="l" eaLnBrk="1" hangingPunct="1">
              <a:buFont typeface="Arial" panose="020B0604020202020204" pitchFamily="34" charset="0"/>
              <a:buChar char="•"/>
              <a:defRPr/>
            </a:pPr>
            <a:r>
              <a:rPr lang="en-US" altLang="zh-CN" dirty="0" smtClean="0">
                <a:solidFill>
                  <a:srgbClr val="000000"/>
                </a:solidFill>
                <a:cs typeface="+mn-cs"/>
              </a:rPr>
              <a:t>Linux</a:t>
            </a:r>
            <a:r>
              <a:rPr lang="zh-CN" altLang="zh-CN" dirty="0" smtClean="0">
                <a:solidFill>
                  <a:srgbClr val="000000"/>
                </a:solidFill>
                <a:cs typeface="+mn-cs"/>
              </a:rPr>
              <a:t>系统中删除文件命令为：</a:t>
            </a:r>
          </a:p>
          <a:p>
            <a:pPr algn="l" eaLnBrk="1" hangingPunct="1">
              <a:defRPr/>
            </a:pPr>
            <a:r>
              <a:rPr lang="en-US" altLang="zh-CN" dirty="0" smtClean="0">
                <a:solidFill>
                  <a:srgbClr val="FF0000"/>
                </a:solidFill>
                <a:cs typeface="+mn-cs"/>
              </a:rPr>
              <a:t>A</a:t>
            </a:r>
            <a:r>
              <a:rPr lang="zh-CN" altLang="zh-CN" dirty="0" smtClean="0">
                <a:solidFill>
                  <a:srgbClr val="FF0000"/>
                </a:solidFill>
                <a:cs typeface="+mn-cs"/>
              </a:rPr>
              <a:t>、</a:t>
            </a:r>
            <a:r>
              <a:rPr lang="en-US" altLang="zh-CN" dirty="0" err="1" smtClean="0">
                <a:solidFill>
                  <a:srgbClr val="FF0000"/>
                </a:solidFill>
                <a:cs typeface="+mn-cs"/>
              </a:rPr>
              <a:t>mkdir</a:t>
            </a:r>
            <a:r>
              <a:rPr lang="en-US" altLang="zh-CN" dirty="0" smtClean="0">
                <a:solidFill>
                  <a:srgbClr val="FF0000"/>
                </a:solidFill>
                <a:cs typeface="+mn-cs"/>
              </a:rPr>
              <a:t>	    B</a:t>
            </a:r>
            <a:r>
              <a:rPr lang="zh-CN" altLang="zh-CN" dirty="0" smtClean="0">
                <a:solidFill>
                  <a:srgbClr val="FF0000"/>
                </a:solidFill>
                <a:cs typeface="+mn-cs"/>
              </a:rPr>
              <a:t>、</a:t>
            </a:r>
            <a:r>
              <a:rPr lang="en-US" altLang="zh-CN" dirty="0" err="1" smtClean="0">
                <a:solidFill>
                  <a:srgbClr val="FF0000"/>
                </a:solidFill>
                <a:cs typeface="+mn-cs"/>
              </a:rPr>
              <a:t>rmdir</a:t>
            </a:r>
            <a:r>
              <a:rPr lang="en-US" altLang="zh-CN" dirty="0" smtClean="0">
                <a:solidFill>
                  <a:srgbClr val="FF0000"/>
                </a:solidFill>
                <a:cs typeface="+mn-cs"/>
              </a:rPr>
              <a:t>      C</a:t>
            </a:r>
            <a:r>
              <a:rPr lang="zh-CN" altLang="zh-CN" dirty="0" smtClean="0">
                <a:solidFill>
                  <a:srgbClr val="FF0000"/>
                </a:solidFill>
                <a:cs typeface="+mn-cs"/>
              </a:rPr>
              <a:t>、</a:t>
            </a:r>
            <a:r>
              <a:rPr lang="en-US" altLang="zh-CN" dirty="0" smtClean="0">
                <a:solidFill>
                  <a:srgbClr val="FF0000"/>
                </a:solidFill>
                <a:cs typeface="+mn-cs"/>
              </a:rPr>
              <a:t>delete		 D</a:t>
            </a:r>
            <a:r>
              <a:rPr lang="zh-CN" altLang="zh-CN" dirty="0" smtClean="0">
                <a:solidFill>
                  <a:srgbClr val="FF0000"/>
                </a:solidFill>
                <a:cs typeface="+mn-cs"/>
              </a:rPr>
              <a:t>、</a:t>
            </a:r>
            <a:r>
              <a:rPr lang="en-US" altLang="zh-CN" dirty="0" err="1" smtClean="0">
                <a:solidFill>
                  <a:srgbClr val="FF0000"/>
                </a:solidFill>
                <a:cs typeface="+mn-cs"/>
              </a:rPr>
              <a:t>rm</a:t>
            </a:r>
            <a:endParaRPr lang="zh-CN" altLang="zh-CN" dirty="0" smtClean="0">
              <a:solidFill>
                <a:srgbClr val="FF0000"/>
              </a:solidFill>
              <a:cs typeface="+mn-cs"/>
            </a:endParaRPr>
          </a:p>
          <a:p>
            <a:pPr marL="342900" indent="-342900" algn="l" eaLnBrk="1" hangingPunct="1">
              <a:buFont typeface="Arial" panose="020B0604020202020204" pitchFamily="34" charset="0"/>
              <a:buChar char="•"/>
              <a:defRPr/>
            </a:pPr>
            <a:r>
              <a:rPr lang="en-US" altLang="zh-CN" dirty="0" smtClean="0">
                <a:solidFill>
                  <a:srgbClr val="000000"/>
                </a:solidFill>
                <a:cs typeface="+mn-cs"/>
              </a:rPr>
              <a:t>Linux</a:t>
            </a:r>
            <a:r>
              <a:rPr lang="zh-CN" altLang="zh-CN" dirty="0" smtClean="0">
                <a:solidFill>
                  <a:srgbClr val="000000"/>
                </a:solidFill>
                <a:cs typeface="+mn-cs"/>
              </a:rPr>
              <a:t>默认的分区类型是：</a:t>
            </a:r>
          </a:p>
          <a:p>
            <a:pPr algn="l" eaLnBrk="1" hangingPunct="1">
              <a:defRPr/>
            </a:pPr>
            <a:r>
              <a:rPr lang="en-US" altLang="zh-CN" dirty="0" smtClean="0">
                <a:solidFill>
                  <a:srgbClr val="FF0000"/>
                </a:solidFill>
                <a:cs typeface="+mn-cs"/>
              </a:rPr>
              <a:t>A</a:t>
            </a:r>
            <a:r>
              <a:rPr lang="zh-CN" altLang="zh-CN" dirty="0" smtClean="0">
                <a:solidFill>
                  <a:srgbClr val="FF0000"/>
                </a:solidFill>
                <a:cs typeface="+mn-cs"/>
              </a:rPr>
              <a:t>、</a:t>
            </a:r>
            <a:r>
              <a:rPr lang="en-US" altLang="zh-CN" dirty="0" err="1" smtClean="0">
                <a:solidFill>
                  <a:srgbClr val="FF0000"/>
                </a:solidFill>
                <a:cs typeface="+mn-cs"/>
              </a:rPr>
              <a:t>vfat</a:t>
            </a:r>
            <a:r>
              <a:rPr lang="en-US" altLang="zh-CN" dirty="0" smtClean="0">
                <a:solidFill>
                  <a:srgbClr val="FF0000"/>
                </a:solidFill>
                <a:cs typeface="+mn-cs"/>
              </a:rPr>
              <a:t>		B</a:t>
            </a:r>
            <a:r>
              <a:rPr lang="zh-CN" altLang="zh-CN" dirty="0" smtClean="0">
                <a:solidFill>
                  <a:srgbClr val="FF0000"/>
                </a:solidFill>
                <a:cs typeface="+mn-cs"/>
              </a:rPr>
              <a:t>、</a:t>
            </a:r>
            <a:r>
              <a:rPr lang="en-US" altLang="zh-CN" dirty="0" smtClean="0">
                <a:solidFill>
                  <a:srgbClr val="FF0000"/>
                </a:solidFill>
                <a:cs typeface="+mn-cs"/>
              </a:rPr>
              <a:t>ext3/ext4   C</a:t>
            </a:r>
            <a:r>
              <a:rPr lang="zh-CN" altLang="zh-CN" dirty="0" smtClean="0">
                <a:solidFill>
                  <a:srgbClr val="FF0000"/>
                </a:solidFill>
                <a:cs typeface="+mn-cs"/>
              </a:rPr>
              <a:t>、</a:t>
            </a:r>
            <a:r>
              <a:rPr lang="en-US" altLang="zh-CN" dirty="0" smtClean="0">
                <a:solidFill>
                  <a:srgbClr val="FF0000"/>
                </a:solidFill>
                <a:cs typeface="+mn-cs"/>
              </a:rPr>
              <a:t>swap	     D</a:t>
            </a:r>
            <a:r>
              <a:rPr lang="zh-CN" altLang="zh-CN" dirty="0" smtClean="0">
                <a:solidFill>
                  <a:srgbClr val="FF0000"/>
                </a:solidFill>
                <a:cs typeface="+mn-cs"/>
              </a:rPr>
              <a:t>、</a:t>
            </a:r>
            <a:r>
              <a:rPr lang="en-US" altLang="zh-CN" dirty="0" smtClean="0">
                <a:solidFill>
                  <a:srgbClr val="FF0000"/>
                </a:solidFill>
                <a:cs typeface="+mn-cs"/>
              </a:rPr>
              <a:t> FAT32</a:t>
            </a:r>
            <a:endParaRPr lang="zh-CN" altLang="zh-CN" dirty="0" smtClean="0">
              <a:solidFill>
                <a:srgbClr val="FF0000"/>
              </a:solidFill>
              <a:cs typeface="+mn-cs"/>
            </a:endParaRPr>
          </a:p>
          <a:p>
            <a:pPr marL="342900" indent="-342900" algn="l" eaLnBrk="1" hangingPunct="1">
              <a:buFont typeface="Arial" panose="020B0604020202020204" pitchFamily="34" charset="0"/>
              <a:buChar char="•"/>
              <a:defRPr/>
            </a:pPr>
            <a:r>
              <a:rPr lang="en-US" altLang="zh-CN" dirty="0" smtClean="0">
                <a:solidFill>
                  <a:srgbClr val="000000"/>
                </a:solidFill>
                <a:cs typeface="+mn-cs"/>
              </a:rPr>
              <a:t>Linux</a:t>
            </a:r>
            <a:r>
              <a:rPr lang="zh-CN" altLang="zh-CN" dirty="0" smtClean="0">
                <a:solidFill>
                  <a:srgbClr val="000000"/>
                </a:solidFill>
                <a:cs typeface="+mn-cs"/>
              </a:rPr>
              <a:t>系统中，哪一个命令可更改一个文件的权限设置？</a:t>
            </a:r>
          </a:p>
          <a:p>
            <a:pPr algn="l" eaLnBrk="1" hangingPunct="1">
              <a:defRPr/>
            </a:pPr>
            <a:r>
              <a:rPr lang="en-US" altLang="zh-CN" dirty="0" smtClean="0">
                <a:solidFill>
                  <a:srgbClr val="FF0000"/>
                </a:solidFill>
                <a:cs typeface="+mn-cs"/>
              </a:rPr>
              <a:t>A</a:t>
            </a:r>
            <a:r>
              <a:rPr lang="zh-CN" altLang="zh-CN" dirty="0" smtClean="0">
                <a:solidFill>
                  <a:srgbClr val="FF0000"/>
                </a:solidFill>
                <a:cs typeface="+mn-cs"/>
              </a:rPr>
              <a:t>、</a:t>
            </a:r>
            <a:r>
              <a:rPr lang="en-US" altLang="zh-CN" dirty="0" err="1" smtClean="0">
                <a:solidFill>
                  <a:srgbClr val="FF0000"/>
                </a:solidFill>
                <a:cs typeface="+mn-cs"/>
              </a:rPr>
              <a:t>attrib</a:t>
            </a:r>
            <a:r>
              <a:rPr lang="en-US" altLang="zh-CN" dirty="0" smtClean="0">
                <a:solidFill>
                  <a:srgbClr val="FF0000"/>
                </a:solidFill>
                <a:cs typeface="+mn-cs"/>
              </a:rPr>
              <a:t>		B</a:t>
            </a:r>
            <a:r>
              <a:rPr lang="zh-CN" altLang="zh-CN" dirty="0" smtClean="0">
                <a:solidFill>
                  <a:srgbClr val="FF0000"/>
                </a:solidFill>
                <a:cs typeface="+mn-cs"/>
              </a:rPr>
              <a:t>、</a:t>
            </a:r>
            <a:r>
              <a:rPr lang="en-US" altLang="zh-CN" dirty="0" err="1" smtClean="0">
                <a:solidFill>
                  <a:srgbClr val="FF0000"/>
                </a:solidFill>
                <a:cs typeface="+mn-cs"/>
              </a:rPr>
              <a:t>chmod</a:t>
            </a:r>
            <a:r>
              <a:rPr lang="en-US" altLang="zh-CN" dirty="0" smtClean="0">
                <a:solidFill>
                  <a:srgbClr val="FF0000"/>
                </a:solidFill>
                <a:cs typeface="+mn-cs"/>
              </a:rPr>
              <a:t>      C</a:t>
            </a:r>
            <a:r>
              <a:rPr lang="zh-CN" altLang="zh-CN" dirty="0" smtClean="0">
                <a:solidFill>
                  <a:srgbClr val="FF0000"/>
                </a:solidFill>
                <a:cs typeface="+mn-cs"/>
              </a:rPr>
              <a:t>、</a:t>
            </a:r>
            <a:r>
              <a:rPr lang="en-US" altLang="zh-CN" dirty="0" smtClean="0">
                <a:solidFill>
                  <a:srgbClr val="FF0000"/>
                </a:solidFill>
                <a:cs typeface="+mn-cs"/>
              </a:rPr>
              <a:t>change 	 D</a:t>
            </a:r>
            <a:r>
              <a:rPr lang="zh-CN" altLang="zh-CN" dirty="0" smtClean="0">
                <a:solidFill>
                  <a:srgbClr val="FF0000"/>
                </a:solidFill>
                <a:cs typeface="+mn-cs"/>
              </a:rPr>
              <a:t>、</a:t>
            </a:r>
            <a:r>
              <a:rPr lang="en-US" altLang="zh-CN" dirty="0" smtClean="0">
                <a:solidFill>
                  <a:srgbClr val="FF0000"/>
                </a:solidFill>
                <a:cs typeface="+mn-cs"/>
              </a:rPr>
              <a:t>file</a:t>
            </a:r>
          </a:p>
          <a:p>
            <a:pPr marL="342900" indent="-342900" algn="l" eaLnBrk="1" hangingPunct="1">
              <a:buFont typeface="Arial" panose="020B0604020202020204" pitchFamily="34" charset="0"/>
              <a:buChar char="•"/>
              <a:defRPr/>
            </a:pPr>
            <a:r>
              <a:rPr lang="en-US" altLang="zh-CN" dirty="0" err="1" smtClean="0">
                <a:solidFill>
                  <a:srgbClr val="000000"/>
                </a:solidFill>
                <a:cs typeface="+mn-cs"/>
              </a:rPr>
              <a:t>linux</a:t>
            </a:r>
            <a:r>
              <a:rPr lang="zh-CN" altLang="zh-CN" dirty="0" smtClean="0">
                <a:solidFill>
                  <a:srgbClr val="000000"/>
                </a:solidFill>
                <a:cs typeface="+mn-cs"/>
              </a:rPr>
              <a:t>系统命令包含在下列哪个目录中</a:t>
            </a:r>
            <a:r>
              <a:rPr lang="en-US" altLang="zh-CN" dirty="0" smtClean="0">
                <a:solidFill>
                  <a:srgbClr val="000000"/>
                </a:solidFill>
                <a:cs typeface="+mn-cs"/>
              </a:rPr>
              <a:t>:       </a:t>
            </a:r>
            <a:endParaRPr lang="zh-CN" altLang="zh-CN" dirty="0" smtClean="0">
              <a:solidFill>
                <a:srgbClr val="000000"/>
              </a:solidFill>
              <a:cs typeface="+mn-cs"/>
            </a:endParaRPr>
          </a:p>
          <a:p>
            <a:pPr algn="l" eaLnBrk="1" hangingPunct="1">
              <a:defRPr/>
            </a:pPr>
            <a:r>
              <a:rPr lang="en-US" altLang="zh-CN" dirty="0" smtClean="0">
                <a:solidFill>
                  <a:srgbClr val="FF0000"/>
                </a:solidFill>
                <a:cs typeface="+mn-cs"/>
              </a:rPr>
              <a:t>A</a:t>
            </a:r>
            <a:r>
              <a:rPr lang="zh-CN" altLang="zh-CN" dirty="0" smtClean="0">
                <a:solidFill>
                  <a:srgbClr val="FF0000"/>
                </a:solidFill>
                <a:cs typeface="+mn-cs"/>
              </a:rPr>
              <a:t>、</a:t>
            </a:r>
            <a:r>
              <a:rPr lang="en-US" altLang="zh-CN" dirty="0" smtClean="0">
                <a:solidFill>
                  <a:srgbClr val="FF0000"/>
                </a:solidFill>
                <a:cs typeface="+mn-cs"/>
              </a:rPr>
              <a:t>/</a:t>
            </a:r>
            <a:r>
              <a:rPr lang="en-US" altLang="zh-CN" dirty="0" err="1" smtClean="0">
                <a:solidFill>
                  <a:srgbClr val="FF0000"/>
                </a:solidFill>
                <a:cs typeface="+mn-cs"/>
              </a:rPr>
              <a:t>usr</a:t>
            </a:r>
            <a:r>
              <a:rPr lang="en-US" altLang="zh-CN" dirty="0" smtClean="0">
                <a:solidFill>
                  <a:srgbClr val="FF0000"/>
                </a:solidFill>
                <a:cs typeface="+mn-cs"/>
              </a:rPr>
              <a:t>        B</a:t>
            </a:r>
            <a:r>
              <a:rPr lang="zh-CN" altLang="zh-CN" dirty="0" smtClean="0">
                <a:solidFill>
                  <a:srgbClr val="FF0000"/>
                </a:solidFill>
                <a:cs typeface="+mn-cs"/>
              </a:rPr>
              <a:t>、</a:t>
            </a:r>
            <a:r>
              <a:rPr lang="en-US" altLang="zh-CN" dirty="0" smtClean="0">
                <a:solidFill>
                  <a:srgbClr val="FF0000"/>
                </a:solidFill>
                <a:cs typeface="+mn-cs"/>
              </a:rPr>
              <a:t>/ lib       C</a:t>
            </a:r>
            <a:r>
              <a:rPr lang="zh-CN" altLang="zh-CN" dirty="0" smtClean="0">
                <a:solidFill>
                  <a:srgbClr val="FF0000"/>
                </a:solidFill>
                <a:cs typeface="+mn-cs"/>
              </a:rPr>
              <a:t>、</a:t>
            </a:r>
            <a:r>
              <a:rPr lang="en-US" altLang="zh-CN" dirty="0" smtClean="0">
                <a:solidFill>
                  <a:srgbClr val="FF0000"/>
                </a:solidFill>
                <a:cs typeface="+mn-cs"/>
              </a:rPr>
              <a:t>/bin        D</a:t>
            </a:r>
            <a:r>
              <a:rPr lang="zh-CN" altLang="zh-CN" dirty="0" smtClean="0">
                <a:solidFill>
                  <a:srgbClr val="FF0000"/>
                </a:solidFill>
                <a:cs typeface="+mn-cs"/>
              </a:rPr>
              <a:t>、</a:t>
            </a:r>
            <a:r>
              <a:rPr lang="en-US" altLang="zh-CN" dirty="0" smtClean="0">
                <a:solidFill>
                  <a:srgbClr val="FF0000"/>
                </a:solidFill>
                <a:cs typeface="+mn-cs"/>
              </a:rPr>
              <a:t>/</a:t>
            </a:r>
            <a:r>
              <a:rPr lang="en-US" altLang="zh-CN" dirty="0" err="1" smtClean="0">
                <a:solidFill>
                  <a:srgbClr val="FF0000"/>
                </a:solidFill>
                <a:cs typeface="+mn-cs"/>
              </a:rPr>
              <a:t>proc</a:t>
            </a:r>
            <a:endParaRPr lang="en-US" altLang="zh-CN" dirty="0" smtClean="0">
              <a:solidFill>
                <a:srgbClr val="FF0000"/>
              </a:solidFill>
              <a:cs typeface="+mn-cs"/>
            </a:endParaRPr>
          </a:p>
          <a:p>
            <a:pPr marL="342900" indent="-342900" algn="l" eaLnBrk="1" hangingPunct="1">
              <a:buFont typeface="Arial" panose="020B0604020202020204" pitchFamily="34" charset="0"/>
              <a:buChar char="•"/>
              <a:defRPr/>
            </a:pPr>
            <a:r>
              <a:rPr lang="zh-CN" altLang="zh-CN" dirty="0" smtClean="0">
                <a:solidFill>
                  <a:srgbClr val="000000"/>
                </a:solidFill>
                <a:cs typeface="+mn-cs"/>
              </a:rPr>
              <a:t>在给定文件中查找与设定条件相符字符串的命令为：</a:t>
            </a:r>
          </a:p>
          <a:p>
            <a:pPr algn="l" eaLnBrk="1" hangingPunct="1">
              <a:defRPr/>
            </a:pPr>
            <a:r>
              <a:rPr lang="en-US" altLang="zh-CN" dirty="0" smtClean="0">
                <a:solidFill>
                  <a:srgbClr val="FF0000"/>
                </a:solidFill>
                <a:cs typeface="+mn-cs"/>
              </a:rPr>
              <a:t>A</a:t>
            </a:r>
            <a:r>
              <a:rPr lang="zh-CN" altLang="zh-CN" dirty="0" smtClean="0">
                <a:solidFill>
                  <a:srgbClr val="FF0000"/>
                </a:solidFill>
                <a:cs typeface="+mn-cs"/>
              </a:rPr>
              <a:t>、</a:t>
            </a:r>
            <a:r>
              <a:rPr lang="en-US" altLang="zh-CN" dirty="0" err="1" smtClean="0">
                <a:solidFill>
                  <a:srgbClr val="FF0000"/>
                </a:solidFill>
                <a:cs typeface="+mn-cs"/>
              </a:rPr>
              <a:t>grep</a:t>
            </a:r>
            <a:r>
              <a:rPr lang="en-US" altLang="zh-CN" dirty="0" smtClean="0">
                <a:solidFill>
                  <a:srgbClr val="FF0000"/>
                </a:solidFill>
                <a:cs typeface="+mn-cs"/>
              </a:rPr>
              <a:t> 	          B</a:t>
            </a:r>
            <a:r>
              <a:rPr lang="zh-CN" altLang="zh-CN" dirty="0" smtClean="0">
                <a:solidFill>
                  <a:srgbClr val="FF0000"/>
                </a:solidFill>
                <a:cs typeface="+mn-cs"/>
              </a:rPr>
              <a:t>、</a:t>
            </a:r>
            <a:r>
              <a:rPr lang="en-US" altLang="zh-CN" dirty="0" smtClean="0">
                <a:solidFill>
                  <a:srgbClr val="FF0000"/>
                </a:solidFill>
                <a:cs typeface="+mn-cs"/>
              </a:rPr>
              <a:t> </a:t>
            </a:r>
            <a:r>
              <a:rPr lang="en-US" altLang="zh-CN" dirty="0" err="1" smtClean="0">
                <a:solidFill>
                  <a:srgbClr val="FF0000"/>
                </a:solidFill>
                <a:cs typeface="+mn-cs"/>
              </a:rPr>
              <a:t>gzip</a:t>
            </a:r>
            <a:r>
              <a:rPr lang="en-US" altLang="zh-CN" dirty="0" smtClean="0">
                <a:solidFill>
                  <a:srgbClr val="FF0000"/>
                </a:solidFill>
                <a:cs typeface="+mn-cs"/>
              </a:rPr>
              <a:t> 	      C</a:t>
            </a:r>
            <a:r>
              <a:rPr lang="zh-CN" altLang="zh-CN" dirty="0" smtClean="0">
                <a:solidFill>
                  <a:srgbClr val="FF0000"/>
                </a:solidFill>
                <a:cs typeface="+mn-cs"/>
              </a:rPr>
              <a:t>、</a:t>
            </a:r>
            <a:r>
              <a:rPr lang="en-US" altLang="zh-CN" dirty="0" smtClean="0">
                <a:solidFill>
                  <a:srgbClr val="FF0000"/>
                </a:solidFill>
                <a:cs typeface="+mn-cs"/>
              </a:rPr>
              <a:t> find       D</a:t>
            </a:r>
            <a:r>
              <a:rPr lang="zh-CN" altLang="zh-CN" dirty="0" smtClean="0">
                <a:solidFill>
                  <a:srgbClr val="FF0000"/>
                </a:solidFill>
                <a:cs typeface="+mn-cs"/>
              </a:rPr>
              <a:t>、</a:t>
            </a:r>
            <a:r>
              <a:rPr lang="en-US" altLang="zh-CN" dirty="0" smtClean="0">
                <a:solidFill>
                  <a:srgbClr val="FF0000"/>
                </a:solidFill>
                <a:cs typeface="+mn-cs"/>
              </a:rPr>
              <a:t> sort </a:t>
            </a:r>
            <a:endParaRPr lang="zh-CN" altLang="zh-CN" dirty="0" smtClean="0">
              <a:solidFill>
                <a:srgbClr val="FF0000"/>
              </a:solidFill>
              <a:cs typeface="+mn-cs"/>
            </a:endParaRPr>
          </a:p>
          <a:p>
            <a:pPr algn="l" eaLnBrk="1" hangingPunct="1">
              <a:defRPr/>
            </a:pPr>
            <a:endParaRPr lang="zh-CN" altLang="zh-CN" dirty="0" smtClean="0">
              <a:solidFill>
                <a:srgbClr val="000000"/>
              </a:solidFill>
              <a:cs typeface="+mn-cs"/>
            </a:endParaRPr>
          </a:p>
          <a:p>
            <a:pPr algn="l" eaLnBrk="1" hangingPunct="1">
              <a:defRPr/>
            </a:pPr>
            <a:endParaRPr lang="zh-CN" altLang="en-US" dirty="0" smtClean="0">
              <a:solidFill>
                <a:srgbClr val="000000"/>
              </a:solidFill>
              <a:cs typeface="+mn-cs"/>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ontent Placeholder 2"/>
          <p:cNvSpPr>
            <a:spLocks noGrp="1"/>
          </p:cNvSpPr>
          <p:nvPr>
            <p:ph idx="1"/>
          </p:nvPr>
        </p:nvSpPr>
        <p:spPr>
          <a:xfrm>
            <a:off x="228600" y="228600"/>
            <a:ext cx="8763000" cy="6324600"/>
          </a:xfrm>
        </p:spPr>
        <p:txBody>
          <a:bodyPr/>
          <a:lstStyle/>
          <a:p>
            <a:r>
              <a:rPr lang="en-US" altLang="zh-CN" sz="2800" b="1" smtClean="0">
                <a:solidFill>
                  <a:srgbClr val="000000"/>
                </a:solidFill>
                <a:ea typeface="宋体" pitchFamily="2" charset="-122"/>
              </a:rPr>
              <a:t>Linux</a:t>
            </a:r>
            <a:r>
              <a:rPr lang="zh-CN" altLang="zh-CN" sz="2800" b="1" smtClean="0">
                <a:solidFill>
                  <a:srgbClr val="000000"/>
                </a:solidFill>
                <a:ea typeface="宋体" pitchFamily="2" charset="-122"/>
              </a:rPr>
              <a:t>文件系统采用的是：</a:t>
            </a:r>
          </a:p>
          <a:p>
            <a:pPr>
              <a:buFont typeface="Wingdings" pitchFamily="2" charset="2"/>
              <a:buNone/>
            </a:pPr>
            <a:r>
              <a:rPr lang="en-US" altLang="zh-CN" sz="2800" b="1" smtClean="0">
                <a:solidFill>
                  <a:srgbClr val="FF0000"/>
                </a:solidFill>
                <a:ea typeface="宋体" pitchFamily="2" charset="-122"/>
              </a:rPr>
              <a:t>A</a:t>
            </a:r>
            <a:r>
              <a:rPr lang="zh-CN" altLang="zh-CN" sz="2800" b="1" smtClean="0">
                <a:solidFill>
                  <a:srgbClr val="FF0000"/>
                </a:solidFill>
                <a:ea typeface="宋体" pitchFamily="2" charset="-122"/>
              </a:rPr>
              <a:t>、 星型结构</a:t>
            </a:r>
            <a:r>
              <a:rPr lang="en-US" altLang="zh-CN" sz="2800" b="1" smtClean="0">
                <a:solidFill>
                  <a:srgbClr val="FF0000"/>
                </a:solidFill>
                <a:ea typeface="宋体" pitchFamily="2" charset="-122"/>
              </a:rPr>
              <a:t>		   B</a:t>
            </a:r>
            <a:r>
              <a:rPr lang="zh-CN" altLang="zh-CN" sz="2800" b="1" smtClean="0">
                <a:solidFill>
                  <a:srgbClr val="FF0000"/>
                </a:solidFill>
                <a:ea typeface="宋体" pitchFamily="2" charset="-122"/>
              </a:rPr>
              <a:t>、 树型结构</a:t>
            </a:r>
            <a:r>
              <a:rPr lang="en-US" altLang="zh-CN" sz="2800" b="1" smtClean="0">
                <a:solidFill>
                  <a:srgbClr val="FF0000"/>
                </a:solidFill>
                <a:ea typeface="宋体" pitchFamily="2" charset="-122"/>
              </a:rPr>
              <a:t>	  </a:t>
            </a:r>
          </a:p>
          <a:p>
            <a:pPr>
              <a:buFont typeface="Wingdings" pitchFamily="2" charset="2"/>
              <a:buNone/>
            </a:pPr>
            <a:r>
              <a:rPr lang="en-US" altLang="zh-CN" sz="2800" b="1" smtClean="0">
                <a:solidFill>
                  <a:srgbClr val="FF0000"/>
                </a:solidFill>
                <a:ea typeface="宋体" pitchFamily="2" charset="-122"/>
              </a:rPr>
              <a:t>C</a:t>
            </a:r>
            <a:r>
              <a:rPr lang="zh-CN" altLang="zh-CN" sz="2800" b="1" smtClean="0">
                <a:solidFill>
                  <a:srgbClr val="FF0000"/>
                </a:solidFill>
                <a:ea typeface="宋体" pitchFamily="2" charset="-122"/>
              </a:rPr>
              <a:t>、网状结构</a:t>
            </a:r>
            <a:r>
              <a:rPr lang="en-US" altLang="zh-CN" sz="2800" b="1" smtClean="0">
                <a:solidFill>
                  <a:srgbClr val="FF0000"/>
                </a:solidFill>
                <a:ea typeface="宋体" pitchFamily="2" charset="-122"/>
              </a:rPr>
              <a:t>	             D</a:t>
            </a:r>
            <a:r>
              <a:rPr lang="zh-CN" altLang="zh-CN" sz="2800" b="1" smtClean="0">
                <a:solidFill>
                  <a:srgbClr val="FF0000"/>
                </a:solidFill>
                <a:ea typeface="宋体" pitchFamily="2" charset="-122"/>
              </a:rPr>
              <a:t>、 拓扑结构</a:t>
            </a:r>
            <a:endParaRPr lang="en-US" altLang="zh-CN" sz="2800" b="1" smtClean="0">
              <a:solidFill>
                <a:srgbClr val="FF0000"/>
              </a:solidFill>
              <a:ea typeface="宋体" pitchFamily="2" charset="-122"/>
            </a:endParaRPr>
          </a:p>
          <a:p>
            <a:endParaRPr lang="en-US" altLang="zh-CN" sz="2800" b="1" smtClean="0">
              <a:solidFill>
                <a:srgbClr val="000000"/>
              </a:solidFill>
              <a:ea typeface="宋体" pitchFamily="2" charset="-122"/>
            </a:endParaRPr>
          </a:p>
          <a:p>
            <a:r>
              <a:rPr lang="zh-CN" altLang="zh-CN" sz="2800" b="1" smtClean="0">
                <a:solidFill>
                  <a:srgbClr val="000000"/>
                </a:solidFill>
                <a:ea typeface="宋体" pitchFamily="2" charset="-122"/>
              </a:rPr>
              <a:t>欲把当前目录下的</a:t>
            </a:r>
            <a:r>
              <a:rPr lang="en-US" altLang="zh-CN" sz="2800" b="1" smtClean="0">
                <a:solidFill>
                  <a:srgbClr val="000000"/>
                </a:solidFill>
                <a:ea typeface="宋体" pitchFamily="2" charset="-122"/>
              </a:rPr>
              <a:t> file1.txt </a:t>
            </a:r>
            <a:r>
              <a:rPr lang="zh-CN" altLang="zh-CN" sz="2800" b="1" smtClean="0">
                <a:solidFill>
                  <a:srgbClr val="000000"/>
                </a:solidFill>
                <a:ea typeface="宋体" pitchFamily="2" charset="-122"/>
              </a:rPr>
              <a:t>复制为</a:t>
            </a:r>
            <a:r>
              <a:rPr lang="en-US" altLang="zh-CN" sz="2800" b="1" smtClean="0">
                <a:solidFill>
                  <a:srgbClr val="000000"/>
                </a:solidFill>
                <a:ea typeface="宋体" pitchFamily="2" charset="-122"/>
              </a:rPr>
              <a:t> file2.txt</a:t>
            </a:r>
            <a:r>
              <a:rPr lang="zh-CN" altLang="zh-CN" sz="2800" b="1" smtClean="0">
                <a:solidFill>
                  <a:srgbClr val="000000"/>
                </a:solidFill>
                <a:ea typeface="宋体" pitchFamily="2" charset="-122"/>
              </a:rPr>
              <a:t>，正确的命令是：</a:t>
            </a:r>
          </a:p>
          <a:p>
            <a:pPr>
              <a:buFont typeface="Wingdings" pitchFamily="2" charset="2"/>
              <a:buNone/>
            </a:pPr>
            <a:r>
              <a:rPr lang="en-US" altLang="zh-CN" sz="2800" b="1" smtClean="0">
                <a:solidFill>
                  <a:srgbClr val="FF0000"/>
                </a:solidFill>
                <a:ea typeface="宋体" pitchFamily="2" charset="-122"/>
              </a:rPr>
              <a:t>A</a:t>
            </a:r>
            <a:r>
              <a:rPr lang="zh-CN" altLang="zh-CN" sz="2800" b="1" smtClean="0">
                <a:solidFill>
                  <a:srgbClr val="FF0000"/>
                </a:solidFill>
                <a:ea typeface="宋体" pitchFamily="2" charset="-122"/>
              </a:rPr>
              <a:t>、</a:t>
            </a:r>
            <a:r>
              <a:rPr lang="en-US" altLang="zh-CN" sz="2800" b="1" smtClean="0">
                <a:solidFill>
                  <a:srgbClr val="FF0000"/>
                </a:solidFill>
                <a:ea typeface="宋体" pitchFamily="2" charset="-122"/>
              </a:rPr>
              <a:t> copy  file1.txt  file2.txt  B</a:t>
            </a:r>
            <a:r>
              <a:rPr lang="zh-CN" altLang="en-US" sz="2800" b="1" smtClean="0">
                <a:solidFill>
                  <a:srgbClr val="FF0000"/>
                </a:solidFill>
                <a:ea typeface="宋体" pitchFamily="2" charset="-122"/>
              </a:rPr>
              <a:t>、 </a:t>
            </a:r>
            <a:r>
              <a:rPr lang="en-US" altLang="zh-CN" sz="2800" b="1" smtClean="0">
                <a:solidFill>
                  <a:srgbClr val="FF0000"/>
                </a:solidFill>
                <a:ea typeface="宋体" pitchFamily="2" charset="-122"/>
              </a:rPr>
              <a:t>cp file1.txt|file2.txt</a:t>
            </a:r>
          </a:p>
          <a:p>
            <a:pPr>
              <a:buFont typeface="Wingdings" pitchFamily="2" charset="2"/>
              <a:buNone/>
            </a:pPr>
            <a:r>
              <a:rPr lang="en-US" altLang="zh-CN" sz="2800" b="1" smtClean="0">
                <a:solidFill>
                  <a:srgbClr val="FF0000"/>
                </a:solidFill>
                <a:ea typeface="宋体" pitchFamily="2" charset="-122"/>
              </a:rPr>
              <a:t>C</a:t>
            </a:r>
            <a:r>
              <a:rPr lang="zh-CN" altLang="zh-CN" sz="2800" b="1" smtClean="0">
                <a:solidFill>
                  <a:srgbClr val="FF0000"/>
                </a:solidFill>
                <a:ea typeface="宋体" pitchFamily="2" charset="-122"/>
              </a:rPr>
              <a:t>、</a:t>
            </a:r>
            <a:r>
              <a:rPr lang="en-US" altLang="zh-CN" sz="2800" b="1" smtClean="0">
                <a:solidFill>
                  <a:srgbClr val="FF0000"/>
                </a:solidFill>
                <a:ea typeface="宋体" pitchFamily="2" charset="-122"/>
              </a:rPr>
              <a:t> cat   file2.txt  file1.txt    D</a:t>
            </a:r>
            <a:r>
              <a:rPr lang="zh-CN" altLang="en-US" sz="2800" b="1" smtClean="0">
                <a:solidFill>
                  <a:srgbClr val="FF0000"/>
                </a:solidFill>
                <a:ea typeface="宋体" pitchFamily="2" charset="-122"/>
              </a:rPr>
              <a:t>、</a:t>
            </a:r>
            <a:r>
              <a:rPr lang="en-US" altLang="zh-CN" sz="2800" b="1" smtClean="0">
                <a:solidFill>
                  <a:srgbClr val="FF0000"/>
                </a:solidFill>
                <a:ea typeface="宋体" pitchFamily="2" charset="-122"/>
              </a:rPr>
              <a:t>cat file1.txt&gt;file2.txt</a:t>
            </a:r>
            <a:r>
              <a:rPr lang="zh-CN" altLang="zh-CN" sz="2800" b="1" smtClean="0">
                <a:solidFill>
                  <a:srgbClr val="FF0000"/>
                </a:solidFill>
                <a:ea typeface="宋体" pitchFamily="2" charset="-122"/>
              </a:rPr>
              <a:t> </a:t>
            </a:r>
            <a:endParaRPr lang="en-US" altLang="zh-CN" sz="2800" b="1" smtClean="0">
              <a:solidFill>
                <a:srgbClr val="FF0000"/>
              </a:solidFill>
              <a:ea typeface="宋体" pitchFamily="2" charset="-122"/>
            </a:endParaRPr>
          </a:p>
          <a:p>
            <a:pPr>
              <a:buFont typeface="Wingdings" pitchFamily="2" charset="2"/>
              <a:buNone/>
            </a:pPr>
            <a:endParaRPr lang="zh-CN" altLang="zh-CN" sz="2800" b="1" smtClean="0">
              <a:solidFill>
                <a:srgbClr val="000000"/>
              </a:solidFill>
              <a:ea typeface="宋体" pitchFamily="2" charset="-122"/>
            </a:endParaRPr>
          </a:p>
          <a:p>
            <a:r>
              <a:rPr lang="en-US" altLang="zh-CN" sz="2800" b="1" smtClean="0">
                <a:solidFill>
                  <a:srgbClr val="000000"/>
                </a:solidFill>
                <a:ea typeface="宋体" pitchFamily="2" charset="-122"/>
              </a:rPr>
              <a:t>Linux</a:t>
            </a:r>
            <a:r>
              <a:rPr lang="zh-CN" altLang="zh-CN" sz="2800" b="1" smtClean="0">
                <a:solidFill>
                  <a:srgbClr val="000000"/>
                </a:solidFill>
                <a:ea typeface="宋体" pitchFamily="2" charset="-122"/>
              </a:rPr>
              <a:t>下创建一个软链接（符号链接），应该使用的命令是：</a:t>
            </a:r>
          </a:p>
          <a:p>
            <a:pPr>
              <a:buFont typeface="Wingdings" pitchFamily="2" charset="2"/>
              <a:buNone/>
            </a:pPr>
            <a:r>
              <a:rPr lang="en-US" altLang="zh-CN" sz="2800" b="1" smtClean="0">
                <a:solidFill>
                  <a:srgbClr val="FF0000"/>
                </a:solidFill>
                <a:ea typeface="宋体" pitchFamily="2" charset="-122"/>
              </a:rPr>
              <a:t>A</a:t>
            </a:r>
            <a:r>
              <a:rPr lang="zh-CN" altLang="zh-CN" sz="2800" b="1" smtClean="0">
                <a:solidFill>
                  <a:srgbClr val="FF0000"/>
                </a:solidFill>
                <a:ea typeface="宋体" pitchFamily="2" charset="-122"/>
              </a:rPr>
              <a:t>、</a:t>
            </a:r>
            <a:r>
              <a:rPr lang="en-US" altLang="zh-CN" sz="2800" b="1" smtClean="0">
                <a:solidFill>
                  <a:srgbClr val="FF0000"/>
                </a:solidFill>
                <a:ea typeface="宋体" pitchFamily="2" charset="-122"/>
              </a:rPr>
              <a:t>ln          B</a:t>
            </a:r>
            <a:r>
              <a:rPr lang="zh-CN" altLang="zh-CN" sz="2800" b="1" smtClean="0">
                <a:solidFill>
                  <a:srgbClr val="FF0000"/>
                </a:solidFill>
                <a:ea typeface="宋体" pitchFamily="2" charset="-122"/>
              </a:rPr>
              <a:t>、</a:t>
            </a:r>
            <a:r>
              <a:rPr lang="en-US" altLang="zh-CN" sz="2800" b="1" smtClean="0">
                <a:solidFill>
                  <a:srgbClr val="FF0000"/>
                </a:solidFill>
                <a:ea typeface="宋体" pitchFamily="2" charset="-122"/>
              </a:rPr>
              <a:t>ln  -s     C</a:t>
            </a:r>
            <a:r>
              <a:rPr lang="zh-CN" altLang="zh-CN" sz="2800" b="1" smtClean="0">
                <a:solidFill>
                  <a:srgbClr val="FF0000"/>
                </a:solidFill>
                <a:ea typeface="宋体" pitchFamily="2" charset="-122"/>
              </a:rPr>
              <a:t>、</a:t>
            </a:r>
            <a:r>
              <a:rPr lang="en-US" altLang="zh-CN" sz="2800" b="1" smtClean="0">
                <a:solidFill>
                  <a:srgbClr val="FF0000"/>
                </a:solidFill>
                <a:ea typeface="宋体" pitchFamily="2" charset="-122"/>
              </a:rPr>
              <a:t> touch        D</a:t>
            </a:r>
            <a:r>
              <a:rPr lang="zh-CN" altLang="zh-CN" sz="2800" b="1" smtClean="0">
                <a:solidFill>
                  <a:srgbClr val="FF0000"/>
                </a:solidFill>
                <a:ea typeface="宋体" pitchFamily="2" charset="-122"/>
              </a:rPr>
              <a:t>、</a:t>
            </a:r>
            <a:r>
              <a:rPr lang="en-US" altLang="zh-CN" sz="2800" b="1" smtClean="0">
                <a:solidFill>
                  <a:srgbClr val="FF0000"/>
                </a:solidFill>
                <a:ea typeface="宋体" pitchFamily="2" charset="-122"/>
              </a:rPr>
              <a:t>cat</a:t>
            </a:r>
            <a:endParaRPr lang="zh-CN" altLang="zh-CN" sz="2800" b="1" smtClean="0">
              <a:solidFill>
                <a:srgbClr val="FF0000"/>
              </a:solidFill>
              <a:ea typeface="宋体" pitchFamily="2" charset="-122"/>
            </a:endParaRPr>
          </a:p>
          <a:p>
            <a:endParaRPr lang="zh-CN" altLang="zh-CN" sz="2800" b="1" smtClean="0">
              <a:solidFill>
                <a:srgbClr val="000000"/>
              </a:solidFill>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1"/>
          <p:cNvSpPr>
            <a:spLocks noChangeArrowheads="1"/>
          </p:cNvSpPr>
          <p:nvPr/>
        </p:nvSpPr>
        <p:spPr bwMode="auto">
          <a:xfrm>
            <a:off x="609600" y="381000"/>
            <a:ext cx="80010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buFont typeface="Arial" panose="020B0604020202020204" pitchFamily="34" charset="0"/>
              <a:buChar char="•"/>
              <a:defRPr/>
            </a:pPr>
            <a:r>
              <a:rPr lang="zh-CN" altLang="zh-CN" dirty="0">
                <a:solidFill>
                  <a:srgbClr val="002060"/>
                </a:solidFill>
                <a:cs typeface="+mn-cs"/>
              </a:rPr>
              <a:t>当前目录是</a:t>
            </a:r>
            <a:r>
              <a:rPr lang="en-US" altLang="zh-CN" dirty="0">
                <a:solidFill>
                  <a:srgbClr val="002060"/>
                </a:solidFill>
                <a:cs typeface="+mn-cs"/>
              </a:rPr>
              <a:t>/</a:t>
            </a:r>
            <a:r>
              <a:rPr lang="zh-CN" altLang="zh-CN" dirty="0">
                <a:solidFill>
                  <a:srgbClr val="002060"/>
                </a:solidFill>
                <a:cs typeface="+mn-cs"/>
              </a:rPr>
              <a:t>，写出删除</a:t>
            </a:r>
            <a:r>
              <a:rPr lang="en-US" altLang="zh-CN" dirty="0">
                <a:solidFill>
                  <a:srgbClr val="002060"/>
                </a:solidFill>
                <a:cs typeface="+mn-cs"/>
              </a:rPr>
              <a:t>/home/</a:t>
            </a:r>
            <a:r>
              <a:rPr lang="en-US" altLang="zh-CN" dirty="0" err="1">
                <a:solidFill>
                  <a:srgbClr val="002060"/>
                </a:solidFill>
                <a:cs typeface="+mn-cs"/>
              </a:rPr>
              <a:t>jkx</a:t>
            </a:r>
            <a:r>
              <a:rPr lang="en-US" altLang="zh-CN" dirty="0">
                <a:solidFill>
                  <a:srgbClr val="002060"/>
                </a:solidFill>
                <a:cs typeface="+mn-cs"/>
              </a:rPr>
              <a:t>/</a:t>
            </a:r>
            <a:r>
              <a:rPr lang="en-US" altLang="zh-CN" dirty="0" err="1">
                <a:solidFill>
                  <a:srgbClr val="002060"/>
                </a:solidFill>
                <a:cs typeface="+mn-cs"/>
              </a:rPr>
              <a:t>abc</a:t>
            </a:r>
            <a:r>
              <a:rPr lang="zh-CN" altLang="zh-CN" dirty="0">
                <a:solidFill>
                  <a:srgbClr val="002060"/>
                </a:solidFill>
                <a:cs typeface="+mn-cs"/>
              </a:rPr>
              <a:t>目录的命令，该目录中有文件。</a:t>
            </a:r>
            <a:endParaRPr lang="en-US" altLang="zh-CN" dirty="0">
              <a:solidFill>
                <a:srgbClr val="002060"/>
              </a:solidFill>
              <a:cs typeface="+mn-cs"/>
            </a:endParaRPr>
          </a:p>
          <a:p>
            <a:pPr marL="342900" indent="-342900" algn="l">
              <a:buFont typeface="Arial" panose="020B0604020202020204" pitchFamily="34" charset="0"/>
              <a:buChar char="•"/>
              <a:defRPr/>
            </a:pPr>
            <a:r>
              <a:rPr lang="en-US" altLang="zh-CN" dirty="0">
                <a:solidFill>
                  <a:srgbClr val="002060"/>
                </a:solidFill>
                <a:cs typeface="+mn-cs"/>
              </a:rPr>
              <a:t>Linux</a:t>
            </a:r>
            <a:r>
              <a:rPr lang="zh-CN" altLang="zh-CN" dirty="0">
                <a:solidFill>
                  <a:srgbClr val="002060"/>
                </a:solidFill>
                <a:cs typeface="+mn-cs"/>
              </a:rPr>
              <a:t>系统中，文件系统的根目录为</a:t>
            </a:r>
            <a:r>
              <a:rPr lang="en-US" altLang="zh-CN" dirty="0">
                <a:solidFill>
                  <a:srgbClr val="002060"/>
                </a:solidFill>
                <a:cs typeface="+mn-cs"/>
              </a:rPr>
              <a:t>______</a:t>
            </a:r>
          </a:p>
          <a:p>
            <a:pPr marL="342900" indent="-342900" algn="l">
              <a:buFont typeface="Arial" panose="020B0604020202020204" pitchFamily="34" charset="0"/>
              <a:buChar char="•"/>
              <a:defRPr/>
            </a:pPr>
            <a:r>
              <a:rPr lang="zh-CN" altLang="zh-CN" dirty="0">
                <a:solidFill>
                  <a:srgbClr val="002060"/>
                </a:solidFill>
                <a:cs typeface="+mn-cs"/>
              </a:rPr>
              <a:t>显示当前所在目录的命令是 </a:t>
            </a:r>
            <a:r>
              <a:rPr lang="en-US" altLang="zh-CN" dirty="0">
                <a:solidFill>
                  <a:srgbClr val="002060"/>
                </a:solidFill>
                <a:cs typeface="+mn-cs"/>
              </a:rPr>
              <a:t>______</a:t>
            </a:r>
          </a:p>
          <a:p>
            <a:pPr marL="342900" indent="-342900" algn="l">
              <a:buFont typeface="Arial" panose="020B0604020202020204" pitchFamily="34" charset="0"/>
              <a:buChar char="•"/>
              <a:defRPr/>
            </a:pPr>
            <a:r>
              <a:rPr lang="zh-CN" altLang="en-US" dirty="0">
                <a:solidFill>
                  <a:srgbClr val="002060"/>
                </a:solidFill>
                <a:cs typeface="+mn-cs"/>
              </a:rPr>
              <a:t>比较两个文件不同之处</a:t>
            </a:r>
            <a:r>
              <a:rPr lang="zh-CN" altLang="zh-CN" dirty="0">
                <a:solidFill>
                  <a:srgbClr val="002060"/>
                </a:solidFill>
                <a:cs typeface="+mn-cs"/>
              </a:rPr>
              <a:t>的命令是 </a:t>
            </a:r>
            <a:r>
              <a:rPr lang="en-US" altLang="zh-CN" dirty="0">
                <a:solidFill>
                  <a:srgbClr val="002060"/>
                </a:solidFill>
                <a:cs typeface="+mn-cs"/>
              </a:rPr>
              <a:t>______</a:t>
            </a:r>
          </a:p>
          <a:p>
            <a:pPr marL="342900" indent="-342900" algn="l">
              <a:buFont typeface="Arial" panose="020B0604020202020204" pitchFamily="34" charset="0"/>
              <a:buChar char="•"/>
              <a:defRPr/>
            </a:pPr>
            <a:r>
              <a:rPr lang="zh-CN" altLang="zh-CN" dirty="0">
                <a:solidFill>
                  <a:srgbClr val="002060"/>
                </a:solidFill>
                <a:cs typeface="+mn-cs"/>
              </a:rPr>
              <a:t>文件属性</a:t>
            </a:r>
            <a:r>
              <a:rPr lang="en-US" altLang="zh-CN" dirty="0">
                <a:solidFill>
                  <a:srgbClr val="002060"/>
                </a:solidFill>
                <a:cs typeface="+mn-cs"/>
              </a:rPr>
              <a:t>-r-</a:t>
            </a:r>
            <a:r>
              <a:rPr lang="en-US" altLang="zh-CN" dirty="0" err="1">
                <a:solidFill>
                  <a:srgbClr val="002060"/>
                </a:solidFill>
                <a:cs typeface="+mn-cs"/>
              </a:rPr>
              <a:t>xr</a:t>
            </a:r>
            <a:r>
              <a:rPr lang="en-US" altLang="zh-CN" dirty="0">
                <a:solidFill>
                  <a:srgbClr val="002060"/>
                </a:solidFill>
                <a:cs typeface="+mn-cs"/>
              </a:rPr>
              <a:t>-</a:t>
            </a:r>
            <a:r>
              <a:rPr lang="en-US" altLang="zh-CN" dirty="0" err="1">
                <a:solidFill>
                  <a:srgbClr val="002060"/>
                </a:solidFill>
                <a:cs typeface="+mn-cs"/>
              </a:rPr>
              <a:t>xr</a:t>
            </a:r>
            <a:r>
              <a:rPr lang="en-US" altLang="zh-CN" dirty="0">
                <a:solidFill>
                  <a:srgbClr val="002060"/>
                </a:solidFill>
                <a:cs typeface="+mn-cs"/>
              </a:rPr>
              <a:t>--</a:t>
            </a:r>
            <a:r>
              <a:rPr lang="zh-CN" altLang="zh-CN" dirty="0">
                <a:solidFill>
                  <a:srgbClr val="002060"/>
                </a:solidFill>
                <a:cs typeface="+mn-cs"/>
              </a:rPr>
              <a:t>对应的</a:t>
            </a:r>
            <a:r>
              <a:rPr lang="en-US" altLang="zh-CN" dirty="0">
                <a:solidFill>
                  <a:srgbClr val="002060"/>
                </a:solidFill>
                <a:cs typeface="+mn-cs"/>
              </a:rPr>
              <a:t>8</a:t>
            </a:r>
            <a:r>
              <a:rPr lang="zh-CN" altLang="zh-CN" dirty="0">
                <a:solidFill>
                  <a:srgbClr val="002060"/>
                </a:solidFill>
                <a:cs typeface="+mn-cs"/>
              </a:rPr>
              <a:t>进制表示为</a:t>
            </a:r>
            <a:r>
              <a:rPr lang="en-US" altLang="zh-CN" dirty="0">
                <a:solidFill>
                  <a:srgbClr val="002060"/>
                </a:solidFill>
                <a:cs typeface="+mn-cs"/>
              </a:rPr>
              <a:t>______</a:t>
            </a:r>
            <a:r>
              <a:rPr lang="zh-CN" altLang="en-US" dirty="0">
                <a:solidFill>
                  <a:srgbClr val="002060"/>
                </a:solidFill>
                <a:cs typeface="+mn-cs"/>
              </a:rPr>
              <a:t>。</a:t>
            </a:r>
            <a:endParaRPr lang="en-US" altLang="zh-CN" dirty="0">
              <a:solidFill>
                <a:srgbClr val="002060"/>
              </a:solidFill>
              <a:cs typeface="+mn-cs"/>
            </a:endParaRPr>
          </a:p>
          <a:p>
            <a:pPr marL="342900" indent="-342900" algn="l">
              <a:buFont typeface="Arial" panose="020B0604020202020204" pitchFamily="34" charset="0"/>
              <a:buChar char="•"/>
              <a:defRPr/>
            </a:pPr>
            <a:r>
              <a:rPr lang="en-US" altLang="zh-CN" dirty="0">
                <a:solidFill>
                  <a:srgbClr val="002060"/>
                </a:solidFill>
                <a:cs typeface="+mn-cs"/>
              </a:rPr>
              <a:t>Vi</a:t>
            </a:r>
            <a:r>
              <a:rPr lang="zh-CN" altLang="en-US" dirty="0">
                <a:solidFill>
                  <a:srgbClr val="002060"/>
                </a:solidFill>
                <a:cs typeface="+mn-cs"/>
              </a:rPr>
              <a:t>编辑中，在命令模式下，复制当前光标所在行开始的</a:t>
            </a:r>
            <a:r>
              <a:rPr lang="en-US" altLang="zh-CN" dirty="0">
                <a:solidFill>
                  <a:srgbClr val="002060"/>
                </a:solidFill>
                <a:cs typeface="+mn-cs"/>
              </a:rPr>
              <a:t>3</a:t>
            </a:r>
            <a:r>
              <a:rPr lang="zh-CN" altLang="en-US" dirty="0">
                <a:solidFill>
                  <a:srgbClr val="002060"/>
                </a:solidFill>
                <a:cs typeface="+mn-cs"/>
              </a:rPr>
              <a:t>行的命令是</a:t>
            </a:r>
            <a:r>
              <a:rPr lang="zh-CN" altLang="zh-CN" dirty="0">
                <a:solidFill>
                  <a:srgbClr val="002060"/>
                </a:solidFill>
                <a:cs typeface="+mn-cs"/>
              </a:rPr>
              <a:t>显示当前所在目录的命令是 </a:t>
            </a:r>
            <a:r>
              <a:rPr lang="en-US" altLang="zh-CN" dirty="0">
                <a:solidFill>
                  <a:srgbClr val="002060"/>
                </a:solidFill>
                <a:cs typeface="+mn-cs"/>
              </a:rPr>
              <a:t>______</a:t>
            </a:r>
            <a:r>
              <a:rPr lang="zh-CN" altLang="zh-CN" dirty="0">
                <a:solidFill>
                  <a:srgbClr val="002060"/>
                </a:solidFill>
                <a:cs typeface="+mn-cs"/>
              </a:rPr>
              <a:t>。</a:t>
            </a:r>
            <a:endParaRPr lang="en-US" altLang="zh-CN" dirty="0">
              <a:solidFill>
                <a:srgbClr val="002060"/>
              </a:solidFill>
              <a:cs typeface="+mn-cs"/>
            </a:endParaRPr>
          </a:p>
          <a:p>
            <a:pPr marL="342900" indent="-342900" algn="l">
              <a:buFont typeface="Arial" panose="020B0604020202020204" pitchFamily="34" charset="0"/>
              <a:buChar char="•"/>
              <a:defRPr/>
            </a:pPr>
            <a:r>
              <a:rPr lang="zh-CN" altLang="en-US" dirty="0">
                <a:solidFill>
                  <a:srgbClr val="002060"/>
                </a:solidFill>
                <a:cs typeface="+mn-cs"/>
              </a:rPr>
              <a:t>用</a:t>
            </a:r>
            <a:r>
              <a:rPr lang="en-US" altLang="zh-CN" dirty="0" err="1">
                <a:solidFill>
                  <a:srgbClr val="002060"/>
                </a:solidFill>
                <a:cs typeface="+mn-cs"/>
              </a:rPr>
              <a:t>grep</a:t>
            </a:r>
            <a:r>
              <a:rPr lang="zh-CN" altLang="en-US" dirty="0">
                <a:solidFill>
                  <a:srgbClr val="002060"/>
                </a:solidFill>
                <a:cs typeface="+mn-cs"/>
              </a:rPr>
              <a:t>命令在文件</a:t>
            </a:r>
            <a:r>
              <a:rPr lang="en-US" altLang="zh-CN" dirty="0">
                <a:solidFill>
                  <a:srgbClr val="002060"/>
                </a:solidFill>
                <a:cs typeface="+mn-cs"/>
              </a:rPr>
              <a:t>file.txt</a:t>
            </a:r>
            <a:r>
              <a:rPr lang="zh-CN" altLang="en-US" dirty="0">
                <a:solidFill>
                  <a:srgbClr val="002060"/>
                </a:solidFill>
                <a:cs typeface="+mn-cs"/>
              </a:rPr>
              <a:t>中查找头两个是大写字母，中间两个任意字符，以</a:t>
            </a:r>
            <a:r>
              <a:rPr lang="en-US" altLang="zh-CN" dirty="0">
                <a:solidFill>
                  <a:srgbClr val="002060"/>
                </a:solidFill>
                <a:cs typeface="+mn-cs"/>
              </a:rPr>
              <a:t>a</a:t>
            </a:r>
            <a:r>
              <a:rPr lang="zh-CN" altLang="en-US" dirty="0">
                <a:solidFill>
                  <a:srgbClr val="002060"/>
                </a:solidFill>
                <a:cs typeface="+mn-cs"/>
              </a:rPr>
              <a:t>结尾的行，写出具体命令。</a:t>
            </a:r>
            <a:endParaRPr lang="en-US" altLang="zh-CN" dirty="0">
              <a:solidFill>
                <a:srgbClr val="002060"/>
              </a:solidFill>
              <a:cs typeface="+mn-cs"/>
            </a:endParaRPr>
          </a:p>
          <a:p>
            <a:pPr marL="342900" indent="-342900" algn="l">
              <a:buFont typeface="Arial" panose="020B0604020202020204" pitchFamily="34" charset="0"/>
              <a:buChar char="•"/>
              <a:defRPr/>
            </a:pPr>
            <a:endParaRPr lang="en-US" altLang="zh-CN" dirty="0">
              <a:solidFill>
                <a:srgbClr val="002060"/>
              </a:solidFill>
              <a:cs typeface="+mn-cs"/>
            </a:endParaRPr>
          </a:p>
          <a:p>
            <a:pPr algn="l">
              <a:defRPr/>
            </a:pPr>
            <a:endParaRPr lang="en-US" altLang="zh-CN" dirty="0">
              <a:solidFill>
                <a:srgbClr val="002060"/>
              </a:solidFill>
              <a:cs typeface="+mn-cs"/>
            </a:endParaRPr>
          </a:p>
          <a:p>
            <a:pPr marL="342900" indent="-342900" algn="l">
              <a:buFont typeface="Arial" panose="020B0604020202020204" pitchFamily="34" charset="0"/>
              <a:buChar char="•"/>
              <a:defRPr/>
            </a:pPr>
            <a:endParaRPr lang="zh-CN" altLang="en-US" dirty="0">
              <a:solidFill>
                <a:srgbClr val="002060"/>
              </a:solidFill>
              <a:cs typeface="+mn-cs"/>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1524000" y="2133600"/>
            <a:ext cx="4724400" cy="609600"/>
          </a:xfrm>
          <a:prstGeom prst="rect">
            <a:avLst/>
          </a:prstGeom>
        </p:spPr>
        <p:txBody>
          <a:bodyPr wrap="none" fromWordArt="1">
            <a:prstTxWarp prst="textDeflate">
              <a:avLst>
                <a:gd name="adj" fmla="val 0"/>
              </a:avLst>
            </a:prstTxWarp>
          </a:bodyPr>
          <a:lstStyle/>
          <a:p>
            <a:r>
              <a:rPr lang="en-US" altLang="zh-CN" sz="5400" kern="10">
                <a:ln w="28575">
                  <a:solidFill>
                    <a:schemeClr val="bg1"/>
                  </a:solidFill>
                  <a:round/>
                  <a:headEnd/>
                  <a:tailEnd/>
                </a:ln>
                <a:gradFill rotWithShape="1">
                  <a:gsLst>
                    <a:gs pos="0">
                      <a:schemeClr val="tx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Thank You !</a:t>
            </a:r>
            <a:endParaRPr lang="zh-CN" altLang="en-US" sz="5400" kern="10">
              <a:ln w="28575">
                <a:solidFill>
                  <a:schemeClr val="bg1"/>
                </a:solidFill>
                <a:round/>
                <a:headEnd/>
                <a:tailEnd/>
              </a:ln>
              <a:gradFill rotWithShape="1">
                <a:gsLst>
                  <a:gs pos="0">
                    <a:schemeClr val="tx1"/>
                  </a:gs>
                  <a:gs pos="100000">
                    <a:schemeClr val="accent2"/>
                  </a:gs>
                </a:gsLst>
                <a:lin ang="5400000" scaled="1"/>
              </a:gradFill>
              <a:effectLst>
                <a:outerShdw dist="107763" dir="2700000" algn="ctr" rotWithShape="0">
                  <a:srgbClr val="000000">
                    <a:alpha val="50000"/>
                  </a:srgbClr>
                </a:outerShdw>
              </a:effectLst>
              <a:latin typeface="Verdana"/>
              <a:cs typeface="Verdana"/>
            </a:endParaRPr>
          </a:p>
        </p:txBody>
      </p:sp>
      <p:sp>
        <p:nvSpPr>
          <p:cNvPr id="131075" name="Rectangle 4"/>
          <p:cNvSpPr>
            <a:spLocks noChangeArrowheads="1"/>
          </p:cNvSpPr>
          <p:nvPr/>
        </p:nvSpPr>
        <p:spPr bwMode="white">
          <a:xfrm>
            <a:off x="1524000" y="5181600"/>
            <a:ext cx="7086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buClr>
                <a:schemeClr val="hlink"/>
              </a:buClr>
              <a:buFont typeface="Wingdings" pitchFamily="2" charset="2"/>
              <a:buNone/>
            </a:pPr>
            <a:r>
              <a:rPr lang="en-US" altLang="zh-CN" sz="2000" b="0">
                <a:solidFill>
                  <a:schemeClr val="bg1"/>
                </a:solidFill>
              </a:rPr>
              <a:t>www.themegallery.com</a:t>
            </a:r>
          </a:p>
        </p:txBody>
      </p:sp>
      <p:sp>
        <p:nvSpPr>
          <p:cNvPr id="131076" name="Text Box 6"/>
          <p:cNvSpPr txBox="1">
            <a:spLocks noChangeArrowheads="1"/>
          </p:cNvSpPr>
          <p:nvPr/>
        </p:nvSpPr>
        <p:spPr bwMode="white">
          <a:xfrm>
            <a:off x="2209800" y="3962400"/>
            <a:ext cx="51816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3200">
                <a:solidFill>
                  <a:srgbClr val="FF0000"/>
                </a:solidFill>
              </a:rPr>
              <a:t>作业：</a:t>
            </a:r>
            <a:r>
              <a:rPr lang="en-US" altLang="zh-CN" sz="3200">
                <a:solidFill>
                  <a:srgbClr val="FF0000"/>
                </a:solidFill>
              </a:rPr>
              <a:t>2,4,6,8,11,12,13,14,15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wipe(down)">
                                      <p:cBhvr>
                                        <p:cTn id="7"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Rot="1" noChangeArrowheads="1"/>
          </p:cNvSpPr>
          <p:nvPr>
            <p:ph type="body" idx="4294967295"/>
          </p:nvPr>
        </p:nvSpPr>
        <p:spPr>
          <a:xfrm>
            <a:off x="533400" y="3352800"/>
            <a:ext cx="8153400" cy="3276600"/>
          </a:xfrm>
          <a:ln w="19050">
            <a:solidFill>
              <a:srgbClr val="FF0000"/>
            </a:solidFill>
            <a:miter lim="800000"/>
            <a:headEnd/>
            <a:tailEnd/>
          </a:ln>
        </p:spPr>
        <p:txBody>
          <a:bodyPr/>
          <a:lstStyle/>
          <a:p>
            <a:pPr defTabSz="628650" eaLnBrk="1" hangingPunct="1">
              <a:buClr>
                <a:srgbClr val="FF66FF"/>
              </a:buClr>
              <a:buFont typeface="Wingdings" pitchFamily="2" charset="2"/>
              <a:buChar char="Ø"/>
              <a:tabLst>
                <a:tab pos="714375" algn="l"/>
              </a:tabLst>
            </a:pPr>
            <a:r>
              <a:rPr lang="zh-CN" altLang="zh-CN" sz="2000" smtClean="0">
                <a:solidFill>
                  <a:srgbClr val="000000"/>
                </a:solidFill>
                <a:ea typeface="宋体" pitchFamily="2" charset="-122"/>
              </a:rPr>
              <a:t>proc</a:t>
            </a:r>
            <a:r>
              <a:rPr lang="zh-CN" sz="2000" smtClean="0">
                <a:solidFill>
                  <a:srgbClr val="000000"/>
                </a:solidFill>
                <a:ea typeface="宋体" pitchFamily="2" charset="-122"/>
              </a:rPr>
              <a:t>：虚拟文件，就是说它是不存在于某个磁盘上，而是由核心在内存中产生。这个目录用于提供关于系统的信息；</a:t>
            </a:r>
          </a:p>
          <a:p>
            <a:pPr defTabSz="628650" eaLnBrk="1" hangingPunct="1">
              <a:buClr>
                <a:srgbClr val="FF66FF"/>
              </a:buClr>
              <a:buFont typeface="Wingdings" pitchFamily="2" charset="2"/>
              <a:buChar char="Ø"/>
              <a:tabLst>
                <a:tab pos="714375" algn="l"/>
              </a:tabLst>
            </a:pPr>
            <a:r>
              <a:rPr lang="zh-CN" altLang="zh-CN" sz="2000" smtClean="0">
                <a:solidFill>
                  <a:srgbClr val="000000"/>
                </a:solidFill>
                <a:ea typeface="宋体" pitchFamily="2" charset="-122"/>
              </a:rPr>
              <a:t>root</a:t>
            </a:r>
            <a:r>
              <a:rPr lang="zh-CN" sz="2000" smtClean="0">
                <a:solidFill>
                  <a:srgbClr val="000000"/>
                </a:solidFill>
                <a:ea typeface="宋体" pitchFamily="2" charset="-122"/>
              </a:rPr>
              <a:t>：系统管理员的主目录；    </a:t>
            </a:r>
          </a:p>
          <a:p>
            <a:pPr defTabSz="628650" eaLnBrk="1" hangingPunct="1">
              <a:buClr>
                <a:srgbClr val="FF66FF"/>
              </a:buClr>
              <a:buFont typeface="Wingdings" pitchFamily="2" charset="2"/>
              <a:buChar char="Ø"/>
              <a:tabLst>
                <a:tab pos="714375" algn="l"/>
              </a:tabLst>
            </a:pPr>
            <a:r>
              <a:rPr lang="zh-CN" altLang="zh-CN" sz="2000" smtClean="0">
                <a:solidFill>
                  <a:srgbClr val="000000"/>
                </a:solidFill>
                <a:ea typeface="宋体" pitchFamily="2" charset="-122"/>
              </a:rPr>
              <a:t>var</a:t>
            </a:r>
            <a:r>
              <a:rPr lang="zh-CN" sz="2000" smtClean="0">
                <a:solidFill>
                  <a:srgbClr val="000000"/>
                </a:solidFill>
                <a:ea typeface="宋体" pitchFamily="2" charset="-122"/>
              </a:rPr>
              <a:t>：那些不断在扩充着的东西</a:t>
            </a:r>
            <a:r>
              <a:rPr lang="zh-CN" altLang="zh-CN" sz="2000" smtClean="0">
                <a:solidFill>
                  <a:srgbClr val="000000"/>
                </a:solidFill>
                <a:ea typeface="宋体" pitchFamily="2" charset="-122"/>
              </a:rPr>
              <a:t>,</a:t>
            </a:r>
            <a:r>
              <a:rPr lang="zh-CN" sz="2000" smtClean="0">
                <a:solidFill>
                  <a:srgbClr val="000000"/>
                </a:solidFill>
                <a:ea typeface="宋体" pitchFamily="2" charset="-122"/>
              </a:rPr>
              <a:t>例如系统的日志文档就在</a:t>
            </a:r>
            <a:r>
              <a:rPr lang="zh-CN" altLang="zh-CN" sz="2000" smtClean="0">
                <a:solidFill>
                  <a:srgbClr val="000000"/>
                </a:solidFill>
                <a:ea typeface="宋体" pitchFamily="2" charset="-122"/>
              </a:rPr>
              <a:t>/var/log</a:t>
            </a:r>
            <a:r>
              <a:rPr lang="zh-CN" sz="2000" smtClean="0">
                <a:solidFill>
                  <a:srgbClr val="000000"/>
                </a:solidFill>
                <a:ea typeface="宋体" pitchFamily="2" charset="-122"/>
              </a:rPr>
              <a:t>目录中；</a:t>
            </a:r>
          </a:p>
          <a:p>
            <a:pPr defTabSz="628650" eaLnBrk="1" hangingPunct="1">
              <a:buClr>
                <a:srgbClr val="FF66FF"/>
              </a:buClr>
              <a:buFont typeface="Wingdings" pitchFamily="2" charset="2"/>
              <a:buChar char="Ø"/>
              <a:tabLst>
                <a:tab pos="714375" algn="l"/>
              </a:tabLst>
            </a:pPr>
            <a:r>
              <a:rPr lang="zh-CN" altLang="zh-CN" sz="2000" smtClean="0">
                <a:solidFill>
                  <a:srgbClr val="000000"/>
                </a:solidFill>
                <a:ea typeface="宋体" pitchFamily="2" charset="-122"/>
              </a:rPr>
              <a:t>tmp</a:t>
            </a:r>
            <a:r>
              <a:rPr lang="zh-CN" sz="2000" smtClean="0">
                <a:solidFill>
                  <a:srgbClr val="000000"/>
                </a:solidFill>
                <a:ea typeface="宋体" pitchFamily="2" charset="-122"/>
              </a:rPr>
              <a:t>：临时文件；</a:t>
            </a:r>
          </a:p>
          <a:p>
            <a:pPr defTabSz="628650" eaLnBrk="1" hangingPunct="1">
              <a:buClr>
                <a:srgbClr val="FF66FF"/>
              </a:buClr>
              <a:buFont typeface="Wingdings" pitchFamily="2" charset="2"/>
              <a:buChar char="Ø"/>
              <a:tabLst>
                <a:tab pos="714375" algn="l"/>
              </a:tabLst>
            </a:pPr>
            <a:r>
              <a:rPr lang="zh-CN" altLang="zh-CN" sz="2000" smtClean="0">
                <a:solidFill>
                  <a:srgbClr val="000000"/>
                </a:solidFill>
                <a:ea typeface="宋体" pitchFamily="2" charset="-122"/>
              </a:rPr>
              <a:t>boot</a:t>
            </a:r>
            <a:r>
              <a:rPr lang="zh-CN" sz="2000" smtClean="0">
                <a:solidFill>
                  <a:srgbClr val="000000"/>
                </a:solidFill>
                <a:ea typeface="宋体" pitchFamily="2" charset="-122"/>
              </a:rPr>
              <a:t>：启动</a:t>
            </a:r>
            <a:r>
              <a:rPr lang="zh-CN" altLang="zh-CN" sz="2000" smtClean="0">
                <a:solidFill>
                  <a:srgbClr val="000000"/>
                </a:solidFill>
                <a:ea typeface="宋体" pitchFamily="2" charset="-122"/>
              </a:rPr>
              <a:t>Linux</a:t>
            </a:r>
            <a:r>
              <a:rPr lang="zh-CN" sz="2000" smtClean="0">
                <a:solidFill>
                  <a:srgbClr val="000000"/>
                </a:solidFill>
                <a:ea typeface="宋体" pitchFamily="2" charset="-122"/>
              </a:rPr>
              <a:t>的核心文件。</a:t>
            </a:r>
          </a:p>
        </p:txBody>
      </p:sp>
      <p:pic>
        <p:nvPicPr>
          <p:cNvPr id="142340" name="Picture 6"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8458200" cy="2813050"/>
          </a:xfrm>
          <a:prstGeom prst="rect">
            <a:avLst/>
          </a:prstGeom>
          <a:solidFill>
            <a:srgbClr val="CCCC99"/>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42339">
                                            <p:txEl>
                                              <p:pRg st="0" end="0"/>
                                            </p:txEl>
                                          </p:spTgt>
                                        </p:tgtEl>
                                      </p:cBhvr>
                                    </p:animEffect>
                                    <p:set>
                                      <p:cBhvr>
                                        <p:cTn id="7" dur="1" fill="hold">
                                          <p:stCondLst>
                                            <p:cond delay="499"/>
                                          </p:stCondLst>
                                        </p:cTn>
                                        <p:tgtEl>
                                          <p:spTgt spid="142339">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42339">
                                            <p:txEl>
                                              <p:pRg st="1" end="1"/>
                                            </p:txEl>
                                          </p:spTgt>
                                        </p:tgtEl>
                                      </p:cBhvr>
                                    </p:animEffect>
                                    <p:set>
                                      <p:cBhvr>
                                        <p:cTn id="12" dur="1" fill="hold">
                                          <p:stCondLst>
                                            <p:cond delay="499"/>
                                          </p:stCondLst>
                                        </p:cTn>
                                        <p:tgtEl>
                                          <p:spTgt spid="142339">
                                            <p:txEl>
                                              <p:pRg st="1" end="1"/>
                                            </p:txEl>
                                          </p:spTgt>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42339">
                                            <p:txEl>
                                              <p:pRg st="2" end="2"/>
                                            </p:txEl>
                                          </p:spTgt>
                                        </p:tgtEl>
                                      </p:cBhvr>
                                    </p:animEffect>
                                    <p:set>
                                      <p:cBhvr>
                                        <p:cTn id="17" dur="1" fill="hold">
                                          <p:stCondLst>
                                            <p:cond delay="499"/>
                                          </p:stCondLst>
                                        </p:cTn>
                                        <p:tgtEl>
                                          <p:spTgt spid="142339">
                                            <p:txEl>
                                              <p:pRg st="2" end="2"/>
                                            </p:txEl>
                                          </p:spTgt>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42339">
                                            <p:txEl>
                                              <p:pRg st="3" end="3"/>
                                            </p:txEl>
                                          </p:spTgt>
                                        </p:tgtEl>
                                      </p:cBhvr>
                                    </p:animEffect>
                                    <p:set>
                                      <p:cBhvr>
                                        <p:cTn id="22" dur="1" fill="hold">
                                          <p:stCondLst>
                                            <p:cond delay="499"/>
                                          </p:stCondLst>
                                        </p:cTn>
                                        <p:tgtEl>
                                          <p:spTgt spid="142339">
                                            <p:txEl>
                                              <p:pRg st="3" end="3"/>
                                            </p:txEl>
                                          </p:spTgt>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42339">
                                            <p:txEl>
                                              <p:pRg st="4" end="4"/>
                                            </p:txEl>
                                          </p:spTgt>
                                        </p:tgtEl>
                                      </p:cBhvr>
                                    </p:animEffect>
                                    <p:set>
                                      <p:cBhvr>
                                        <p:cTn id="27" dur="1" fill="hold">
                                          <p:stCondLst>
                                            <p:cond delay="499"/>
                                          </p:stCondLst>
                                        </p:cTn>
                                        <p:tgtEl>
                                          <p:spTgt spid="142339">
                                            <p:txEl>
                                              <p:pRg st="4" end="4"/>
                                            </p:txEl>
                                          </p:spTgt>
                                        </p:tgtEl>
                                        <p:attrNameLst>
                                          <p:attrName>style.visibility</p:attrName>
                                        </p:attrNameLst>
                                      </p:cBhvr>
                                      <p:to>
                                        <p:strVal val="hidden"/>
                                      </p:to>
                                    </p:set>
                                  </p:childTnLst>
                                </p:cTn>
                              </p:par>
                              <p:par>
                                <p:cTn id="28" presetID="3" presetClass="exit" presetSubtype="10" fill="hold" grpId="0" nodeType="withEffect">
                                  <p:stCondLst>
                                    <p:cond delay="0"/>
                                  </p:stCondLst>
                                  <p:childTnLst>
                                    <p:animEffect transition="out" filter="blinds(horizontal)">
                                      <p:cBhvr>
                                        <p:cTn id="29" dur="500"/>
                                        <p:tgtEl>
                                          <p:spTgt spid="142339">
                                            <p:bg/>
                                          </p:spTgt>
                                        </p:tgtEl>
                                      </p:cBhvr>
                                    </p:animEffect>
                                    <p:set>
                                      <p:cBhvr>
                                        <p:cTn id="30" dur="1" fill="hold">
                                          <p:stCondLst>
                                            <p:cond delay="499"/>
                                          </p:stCondLst>
                                        </p:cTn>
                                        <p:tgtEl>
                                          <p:spTgt spid="142339">
                                            <p:bg/>
                                          </p:spTgt>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42340"/>
                                        </p:tgtEl>
                                        <p:attrNameLst>
                                          <p:attrName>style.visibility</p:attrName>
                                        </p:attrNameLst>
                                      </p:cBhvr>
                                      <p:to>
                                        <p:strVal val="visible"/>
                                      </p:to>
                                    </p:set>
                                    <p:animEffect transition="in" filter="blinds(horizontal)">
                                      <p:cBhvr>
                                        <p:cTn id="35"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descr="宽上对角线"/>
          <p:cNvSpPr>
            <a:spLocks noGrp="1" noChangeArrowheads="1"/>
          </p:cNvSpPr>
          <p:nvPr>
            <p:ph type="title"/>
          </p:nvPr>
        </p:nvSpPr>
        <p:spPr/>
        <p:txBody>
          <a:bodyPr/>
          <a:lstStyle/>
          <a:p>
            <a:pPr eaLnBrk="1" hangingPunct="1">
              <a:defRPr/>
            </a:pPr>
            <a:r>
              <a:rPr lang="zh-CN" altLang="en-US" dirty="0" smtClean="0"/>
              <a:t>用户主目录的概念</a:t>
            </a:r>
          </a:p>
        </p:txBody>
      </p:sp>
      <p:sp>
        <p:nvSpPr>
          <p:cNvPr id="16387" name="Rectangle 3"/>
          <p:cNvSpPr>
            <a:spLocks noGrp="1" noChangeArrowheads="1"/>
          </p:cNvSpPr>
          <p:nvPr>
            <p:ph type="body" idx="1"/>
          </p:nvPr>
        </p:nvSpPr>
        <p:spPr/>
        <p:txBody>
          <a:bodyPr/>
          <a:lstStyle/>
          <a:p>
            <a:pPr eaLnBrk="1" hangingPunct="1"/>
            <a:r>
              <a:rPr lang="zh-CN" altLang="en-US" sz="2800" smtClean="0">
                <a:ea typeface="宋体" pitchFamily="2" charset="-122"/>
              </a:rPr>
              <a:t>每个用户都有自己的主目录。</a:t>
            </a:r>
            <a:endParaRPr lang="en-US" altLang="zh-CN" sz="2800" smtClean="0">
              <a:ea typeface="宋体" pitchFamily="2" charset="-122"/>
            </a:endParaRPr>
          </a:p>
          <a:p>
            <a:pPr lvl="1" eaLnBrk="1" hangingPunct="1"/>
            <a:r>
              <a:rPr lang="zh-CN" altLang="en-US" sz="2400" smtClean="0">
                <a:ea typeface="宋体" pitchFamily="2" charset="-122"/>
              </a:rPr>
              <a:t>普通用户的主目录在</a:t>
            </a:r>
            <a:r>
              <a:rPr lang="en-US" altLang="zh-CN" sz="2400" smtClean="0">
                <a:ea typeface="宋体" pitchFamily="2" charset="-122"/>
              </a:rPr>
              <a:t>/home</a:t>
            </a:r>
            <a:r>
              <a:rPr lang="zh-CN" altLang="en-US" sz="2400" smtClean="0">
                <a:ea typeface="宋体" pitchFamily="2" charset="-122"/>
              </a:rPr>
              <a:t>下有一个以该用户命名的目录，</a:t>
            </a:r>
            <a:endParaRPr lang="en-US" altLang="zh-CN" sz="2400" smtClean="0">
              <a:ea typeface="宋体" pitchFamily="2" charset="-122"/>
            </a:endParaRPr>
          </a:p>
          <a:p>
            <a:pPr lvl="1" eaLnBrk="1" hangingPunct="1"/>
            <a:r>
              <a:rPr lang="en-US" altLang="zh-CN" sz="2400" smtClean="0">
                <a:ea typeface="宋体" pitchFamily="2" charset="-122"/>
              </a:rPr>
              <a:t>root</a:t>
            </a:r>
            <a:r>
              <a:rPr lang="zh-CN" altLang="en-US" sz="2400" smtClean="0">
                <a:ea typeface="宋体" pitchFamily="2" charset="-122"/>
              </a:rPr>
              <a:t>用户作为系统管理员，因为身份特殊所以有自己的主目录，在</a:t>
            </a:r>
            <a:r>
              <a:rPr lang="en-US" altLang="zh-CN" sz="2400" smtClean="0">
                <a:ea typeface="宋体" pitchFamily="2" charset="-122"/>
              </a:rPr>
              <a:t>/root</a:t>
            </a:r>
            <a:r>
              <a:rPr lang="zh-CN" altLang="en-US" sz="2400" smtClean="0">
                <a:ea typeface="宋体" pitchFamily="2" charset="-122"/>
              </a:rPr>
              <a:t>下。</a:t>
            </a:r>
            <a:endParaRPr lang="en-US" altLang="zh-CN" sz="2400" smtClean="0">
              <a:ea typeface="宋体" pitchFamily="2" charset="-122"/>
            </a:endParaRPr>
          </a:p>
          <a:p>
            <a:pPr eaLnBrk="1" hangingPunct="1"/>
            <a:endParaRPr lang="en-US" altLang="zh-CN" sz="2800" smtClean="0">
              <a:ea typeface="宋体" pitchFamily="2" charset="-122"/>
            </a:endParaRPr>
          </a:p>
          <a:p>
            <a:pPr eaLnBrk="1" hangingPunct="1"/>
            <a:r>
              <a:rPr lang="zh-CN" altLang="en-US" sz="2800" smtClean="0">
                <a:ea typeface="宋体" pitchFamily="2" charset="-122"/>
              </a:rPr>
              <a:t>用户：</a:t>
            </a:r>
            <a:endParaRPr lang="en-US" altLang="zh-CN" sz="2800" smtClean="0">
              <a:ea typeface="宋体" pitchFamily="2" charset="-122"/>
            </a:endParaRPr>
          </a:p>
          <a:p>
            <a:pPr lvl="1" eaLnBrk="1" hangingPunct="1"/>
            <a:r>
              <a:rPr lang="zh-CN" altLang="en-US" sz="2400" smtClean="0">
                <a:ea typeface="宋体" pitchFamily="2" charset="-122"/>
              </a:rPr>
              <a:t>系统安装时创建</a:t>
            </a:r>
            <a:endParaRPr lang="en-US" altLang="zh-CN" sz="2400" smtClean="0">
              <a:ea typeface="宋体" pitchFamily="2" charset="-122"/>
            </a:endParaRPr>
          </a:p>
          <a:p>
            <a:pPr lvl="1" eaLnBrk="1" hangingPunct="1"/>
            <a:r>
              <a:rPr lang="zh-CN" altLang="en-US" sz="2400" smtClean="0">
                <a:ea typeface="宋体" pitchFamily="2" charset="-122"/>
              </a:rPr>
              <a:t>系统管理员增加用户时创建的（以后也可以改变）</a:t>
            </a:r>
            <a:endParaRPr lang="en-US" altLang="zh-CN" smtClean="0">
              <a:ea typeface="宋体" pitchFamily="2" charset="-122"/>
            </a:endParaRPr>
          </a:p>
          <a:p>
            <a:pPr eaLnBrk="1" hangingPunct="1"/>
            <a:endParaRPr lang="en-US" altLang="zh-CN" sz="2800" smtClean="0">
              <a:ea typeface="宋体" pitchFamily="2" charset="-122"/>
            </a:endParaRPr>
          </a:p>
          <a:p>
            <a:pPr eaLnBrk="1" hangingPunct="1"/>
            <a:r>
              <a:rPr lang="zh-CN" altLang="en-US" sz="2800" smtClean="0">
                <a:ea typeface="宋体" pitchFamily="2" charset="-122"/>
              </a:rPr>
              <a:t>例如，我们的</a:t>
            </a:r>
            <a:r>
              <a:rPr lang="en-US" altLang="zh-CN" sz="2800" smtClean="0">
                <a:ea typeface="宋体" pitchFamily="2" charset="-122"/>
              </a:rPr>
              <a:t>linux</a:t>
            </a:r>
            <a:r>
              <a:rPr lang="zh-CN" altLang="en-US" sz="2800" smtClean="0">
                <a:ea typeface="宋体" pitchFamily="2" charset="-122"/>
              </a:rPr>
              <a:t>系统中，在安装过程中创建了用户</a:t>
            </a:r>
            <a:r>
              <a:rPr lang="en-US" altLang="zh-CN" sz="2800" smtClean="0">
                <a:ea typeface="宋体" pitchFamily="2" charset="-122"/>
              </a:rPr>
              <a:t>jkx</a:t>
            </a:r>
            <a:r>
              <a:rPr lang="zh-CN" altLang="en-US" sz="2800" smtClean="0">
                <a:ea typeface="宋体" pitchFamily="2" charset="-122"/>
              </a:rPr>
              <a:t>，那么在</a:t>
            </a:r>
            <a:r>
              <a:rPr lang="en-US" altLang="zh-CN" sz="2800" smtClean="0">
                <a:ea typeface="宋体" pitchFamily="2" charset="-122"/>
              </a:rPr>
              <a:t>/home</a:t>
            </a:r>
            <a:r>
              <a:rPr lang="zh-CN" altLang="en-US" sz="2800" smtClean="0">
                <a:ea typeface="宋体" pitchFamily="2" charset="-122"/>
              </a:rPr>
              <a:t>目录下就会有一个</a:t>
            </a:r>
            <a:r>
              <a:rPr lang="en-US" altLang="zh-CN" sz="2800" smtClean="0">
                <a:ea typeface="宋体" pitchFamily="2" charset="-122"/>
              </a:rPr>
              <a:t>jkx</a:t>
            </a:r>
            <a:r>
              <a:rPr lang="zh-CN" altLang="en-US" sz="2800" smtClean="0">
                <a:ea typeface="宋体" pitchFamily="2" charset="-122"/>
              </a:rPr>
              <a:t>目录，</a:t>
            </a:r>
            <a:r>
              <a:rPr lang="en-US" altLang="zh-CN" sz="2800" smtClean="0">
                <a:ea typeface="宋体" pitchFamily="2" charset="-122"/>
              </a:rPr>
              <a:t>/home/jkx</a:t>
            </a:r>
            <a:r>
              <a:rPr lang="zh-CN" altLang="en-US" sz="2800" smtClean="0">
                <a:ea typeface="宋体" pitchFamily="2" charset="-122"/>
              </a:rPr>
              <a:t>目录就是用户</a:t>
            </a:r>
            <a:r>
              <a:rPr lang="en-US" altLang="zh-CN" sz="2800" smtClean="0">
                <a:ea typeface="宋体" pitchFamily="2" charset="-122"/>
              </a:rPr>
              <a:t>jkx</a:t>
            </a:r>
            <a:r>
              <a:rPr lang="zh-CN" altLang="en-US" sz="2800" smtClean="0">
                <a:ea typeface="宋体" pitchFamily="2" charset="-122"/>
              </a:rPr>
              <a:t>的用户主目录 </a:t>
            </a:r>
            <a:endParaRPr lang="en-US" altLang="zh-CN" sz="2800" smtClean="0">
              <a:ea typeface="宋体" pitchFamily="2" charset="-122"/>
            </a:endParaRPr>
          </a:p>
          <a:p>
            <a:pPr eaLnBrk="1" hangingPunct="1"/>
            <a:endParaRPr lang="zh-CN" altLang="en-US" sz="2800" smtClean="0">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descr="宽上对角线"/>
          <p:cNvSpPr>
            <a:spLocks noGrp="1" noChangeArrowheads="1"/>
          </p:cNvSpPr>
          <p:nvPr>
            <p:ph type="title"/>
          </p:nvPr>
        </p:nvSpPr>
        <p:spPr/>
        <p:txBody>
          <a:bodyPr/>
          <a:lstStyle/>
          <a:p>
            <a:pPr eaLnBrk="1" hangingPunct="1">
              <a:defRPr/>
            </a:pPr>
            <a:r>
              <a:rPr lang="zh-CN" altLang="en-US" dirty="0" smtClean="0"/>
              <a:t>添加用户命令：</a:t>
            </a:r>
            <a:r>
              <a:rPr lang="en-US" altLang="zh-CN" dirty="0" err="1" smtClean="0"/>
              <a:t>useradd</a:t>
            </a:r>
            <a:endParaRPr lang="zh-CN" altLang="en-US" dirty="0" smtClean="0"/>
          </a:p>
        </p:txBody>
      </p:sp>
      <p:sp>
        <p:nvSpPr>
          <p:cNvPr id="97283" name="Rectangle 3"/>
          <p:cNvSpPr>
            <a:spLocks noGrp="1" noChangeArrowheads="1"/>
          </p:cNvSpPr>
          <p:nvPr>
            <p:ph type="body" idx="1"/>
          </p:nvPr>
        </p:nvSpPr>
        <p:spPr>
          <a:xfrm>
            <a:off x="228600" y="704850"/>
            <a:ext cx="8839200" cy="6153150"/>
          </a:xfrm>
        </p:spPr>
        <p:txBody>
          <a:bodyPr/>
          <a:lstStyle/>
          <a:p>
            <a:pPr marL="0" indent="0" eaLnBrk="1" hangingPunct="1">
              <a:lnSpc>
                <a:spcPct val="125000"/>
              </a:lnSpc>
              <a:spcBef>
                <a:spcPct val="0"/>
              </a:spcBef>
              <a:buFont typeface="Wingdings" pitchFamily="2" charset="2"/>
              <a:buNone/>
              <a:defRPr/>
            </a:pPr>
            <a:r>
              <a:rPr lang="en-US" altLang="zh-CN" sz="2400" b="1" dirty="0" err="1" smtClean="0">
                <a:ea typeface="宋体" pitchFamily="2" charset="-122"/>
              </a:rPr>
              <a:t>useradd</a:t>
            </a:r>
            <a:r>
              <a:rPr lang="zh-CN" sz="2400" b="1" dirty="0" smtClean="0">
                <a:ea typeface="宋体" pitchFamily="2" charset="-122"/>
              </a:rPr>
              <a:t>语法格式</a:t>
            </a:r>
            <a:r>
              <a:rPr lang="zh-CN" altLang="en-US" sz="2400" b="1" dirty="0" smtClean="0">
                <a:ea typeface="宋体" pitchFamily="2" charset="-122"/>
              </a:rPr>
              <a:t>：</a:t>
            </a:r>
            <a:endParaRPr lang="zh-CN" sz="2400" b="1" dirty="0" smtClean="0">
              <a:ea typeface="宋体" pitchFamily="2" charset="-122"/>
            </a:endParaRPr>
          </a:p>
          <a:p>
            <a:pPr marL="990600" lvl="1" indent="-533400" eaLnBrk="1" hangingPunct="1">
              <a:lnSpc>
                <a:spcPct val="125000"/>
              </a:lnSpc>
              <a:spcBef>
                <a:spcPct val="0"/>
              </a:spcBef>
              <a:buFont typeface="Wingdings" pitchFamily="2" charset="2"/>
              <a:buNone/>
              <a:defRPr/>
            </a:pPr>
            <a:r>
              <a:rPr lang="en-US" altLang="zh-CN" sz="2400" b="1" dirty="0" smtClean="0">
                <a:solidFill>
                  <a:srgbClr val="008000"/>
                </a:solidFill>
                <a:ea typeface="宋体" pitchFamily="2" charset="-122"/>
              </a:rPr>
              <a:t>       </a:t>
            </a:r>
            <a:r>
              <a:rPr lang="en-US" altLang="zh-CN" sz="2400" b="1" dirty="0" err="1" smtClean="0">
                <a:solidFill>
                  <a:srgbClr val="008000"/>
                </a:solidFill>
                <a:ea typeface="宋体" pitchFamily="2" charset="-122"/>
              </a:rPr>
              <a:t>useradd</a:t>
            </a:r>
            <a:r>
              <a:rPr lang="en-US" altLang="zh-CN" sz="2400" b="1" dirty="0" smtClean="0">
                <a:solidFill>
                  <a:srgbClr val="008000"/>
                </a:solidFill>
                <a:ea typeface="宋体" pitchFamily="2" charset="-122"/>
              </a:rPr>
              <a:t>  [</a:t>
            </a:r>
            <a:r>
              <a:rPr lang="zh-CN" altLang="en-US" sz="2400" b="1" dirty="0" smtClean="0">
                <a:solidFill>
                  <a:srgbClr val="008000"/>
                </a:solidFill>
                <a:ea typeface="宋体" pitchFamily="2" charset="-122"/>
              </a:rPr>
              <a:t>选项</a:t>
            </a:r>
            <a:r>
              <a:rPr lang="en-US" altLang="zh-CN" sz="2400" b="1" dirty="0" smtClean="0">
                <a:solidFill>
                  <a:srgbClr val="008000"/>
                </a:solidFill>
                <a:ea typeface="宋体" pitchFamily="2" charset="-122"/>
              </a:rPr>
              <a:t>]  </a:t>
            </a:r>
            <a:r>
              <a:rPr lang="zh-CN" altLang="en-US" sz="2400" b="1" dirty="0" smtClean="0">
                <a:solidFill>
                  <a:srgbClr val="008000"/>
                </a:solidFill>
                <a:ea typeface="宋体" pitchFamily="2" charset="-122"/>
              </a:rPr>
              <a:t>用户名</a:t>
            </a:r>
            <a:endParaRPr lang="en-US" altLang="zh-CN" sz="2400" b="1" dirty="0" smtClean="0">
              <a:solidFill>
                <a:srgbClr val="008000"/>
              </a:solidFill>
              <a:ea typeface="宋体" pitchFamily="2" charset="-122"/>
            </a:endParaRPr>
          </a:p>
          <a:p>
            <a:pPr lvl="1" eaLnBrk="1" hangingPunct="1">
              <a:buFont typeface="Wingdings" pitchFamily="2" charset="2"/>
              <a:buNone/>
              <a:defRPr/>
            </a:pPr>
            <a:r>
              <a:rPr lang="zh-CN" altLang="en-US" sz="2400" b="1" dirty="0" smtClean="0">
                <a:ea typeface="宋体" pitchFamily="2" charset="-122"/>
              </a:rPr>
              <a:t>常用选项：</a:t>
            </a:r>
            <a:endParaRPr lang="en-US" altLang="zh-CN" sz="2400" b="1" dirty="0" smtClean="0">
              <a:ea typeface="宋体" pitchFamily="2" charset="-122"/>
            </a:endParaRPr>
          </a:p>
          <a:p>
            <a:pPr marL="990600" lvl="1" indent="-533400" eaLnBrk="1" hangingPunct="1">
              <a:lnSpc>
                <a:spcPct val="125000"/>
              </a:lnSpc>
              <a:spcBef>
                <a:spcPct val="0"/>
              </a:spcBef>
              <a:buFont typeface="Wingdings" pitchFamily="2" charset="2"/>
              <a:buNone/>
              <a:defRPr/>
            </a:pPr>
            <a:r>
              <a:rPr lang="en-US" altLang="zh-CN" sz="2400" b="1" dirty="0" smtClean="0">
                <a:solidFill>
                  <a:srgbClr val="008000"/>
                </a:solidFill>
                <a:ea typeface="宋体" pitchFamily="2" charset="-122"/>
              </a:rPr>
              <a:t>	-d </a:t>
            </a:r>
            <a:r>
              <a:rPr lang="zh-CN" altLang="en-US" sz="2400" b="1" dirty="0" smtClean="0">
                <a:solidFill>
                  <a:srgbClr val="008000"/>
                </a:solidFill>
                <a:ea typeface="宋体" pitchFamily="2" charset="-122"/>
              </a:rPr>
              <a:t>目录名：指定用户主目录为该用户名</a:t>
            </a:r>
            <a:endParaRPr lang="en-US" altLang="zh-CN" sz="2400" b="1" dirty="0" smtClean="0">
              <a:solidFill>
                <a:srgbClr val="008000"/>
              </a:solidFill>
              <a:ea typeface="宋体" pitchFamily="2" charset="-122"/>
            </a:endParaRPr>
          </a:p>
          <a:p>
            <a:pPr marL="990600" lvl="1" indent="-533400" eaLnBrk="1" hangingPunct="1">
              <a:lnSpc>
                <a:spcPct val="125000"/>
              </a:lnSpc>
              <a:spcBef>
                <a:spcPct val="0"/>
              </a:spcBef>
              <a:buFont typeface="Wingdings" pitchFamily="2" charset="2"/>
              <a:buNone/>
              <a:defRPr/>
            </a:pPr>
            <a:r>
              <a:rPr lang="en-US" altLang="zh-CN" sz="2400" b="1" dirty="0" smtClean="0">
                <a:solidFill>
                  <a:srgbClr val="008000"/>
                </a:solidFill>
                <a:ea typeface="宋体" pitchFamily="2" charset="-122"/>
              </a:rPr>
              <a:t>      -m</a:t>
            </a:r>
            <a:r>
              <a:rPr lang="zh-CN" altLang="en-US" sz="2400" b="1" dirty="0" smtClean="0">
                <a:solidFill>
                  <a:srgbClr val="008000"/>
                </a:solidFill>
                <a:ea typeface="宋体" pitchFamily="2" charset="-122"/>
              </a:rPr>
              <a:t>：创建用户主目录，如果没有指定目录则创建默认的用户主目录</a:t>
            </a:r>
            <a:endParaRPr lang="en-US" altLang="zh-CN" sz="2400" b="1" dirty="0" smtClean="0">
              <a:solidFill>
                <a:srgbClr val="008000"/>
              </a:solidFill>
              <a:ea typeface="宋体" pitchFamily="2" charset="-122"/>
            </a:endParaRPr>
          </a:p>
          <a:p>
            <a:pPr marL="990600" lvl="1" indent="-533400" eaLnBrk="1" hangingPunct="1">
              <a:lnSpc>
                <a:spcPct val="125000"/>
              </a:lnSpc>
              <a:spcBef>
                <a:spcPct val="0"/>
              </a:spcBef>
              <a:buFont typeface="Wingdings" pitchFamily="2" charset="2"/>
              <a:buNone/>
              <a:defRPr/>
            </a:pPr>
            <a:r>
              <a:rPr lang="zh-CN" sz="2400" b="1" dirty="0">
                <a:ea typeface="宋体" pitchFamily="2" charset="-122"/>
              </a:rPr>
              <a:t>示例：</a:t>
            </a:r>
          </a:p>
          <a:p>
            <a:pPr marL="990600" lvl="1" indent="-533400" eaLnBrk="1" hangingPunct="1">
              <a:lnSpc>
                <a:spcPct val="125000"/>
              </a:lnSpc>
              <a:spcBef>
                <a:spcPct val="0"/>
              </a:spcBef>
              <a:buFont typeface="Wingdings" pitchFamily="2" charset="2"/>
              <a:buNone/>
              <a:defRPr/>
            </a:pPr>
            <a:endParaRPr lang="en-US" altLang="zh-CN" sz="2000" b="1" dirty="0" smtClean="0">
              <a:solidFill>
                <a:srgbClr val="FF0000"/>
              </a:solidFill>
              <a:ea typeface="宋体" pitchFamily="2" charset="-122"/>
            </a:endParaRPr>
          </a:p>
          <a:p>
            <a:pPr marL="990600" lvl="1" indent="-533400" eaLnBrk="1" hangingPunct="1">
              <a:lnSpc>
                <a:spcPct val="125000"/>
              </a:lnSpc>
              <a:spcBef>
                <a:spcPct val="0"/>
              </a:spcBef>
              <a:buFont typeface="Wingdings" pitchFamily="2" charset="2"/>
              <a:buNone/>
              <a:defRPr/>
            </a:pPr>
            <a:endParaRPr lang="en-US" altLang="zh-CN" sz="2000" b="1" dirty="0" smtClean="0">
              <a:solidFill>
                <a:srgbClr val="FF0000"/>
              </a:solidFill>
              <a:ea typeface="宋体" pitchFamily="2" charset="-122"/>
            </a:endParaRPr>
          </a:p>
          <a:p>
            <a:pPr marL="990600" lvl="1" indent="-533400" eaLnBrk="1" hangingPunct="1">
              <a:lnSpc>
                <a:spcPct val="125000"/>
              </a:lnSpc>
              <a:spcBef>
                <a:spcPct val="0"/>
              </a:spcBef>
              <a:buFont typeface="Wingdings" pitchFamily="2" charset="2"/>
              <a:buNone/>
              <a:defRPr/>
            </a:pPr>
            <a:endParaRPr lang="en-US" altLang="zh-CN" sz="2000" b="1" dirty="0" smtClean="0">
              <a:solidFill>
                <a:srgbClr val="FF0000"/>
              </a:solidFill>
              <a:ea typeface="宋体" pitchFamily="2" charset="-122"/>
            </a:endParaRPr>
          </a:p>
          <a:p>
            <a:pPr marL="990600" lvl="1" indent="-533400" eaLnBrk="1" hangingPunct="1">
              <a:lnSpc>
                <a:spcPct val="125000"/>
              </a:lnSpc>
              <a:spcBef>
                <a:spcPct val="0"/>
              </a:spcBef>
              <a:buFont typeface="Wingdings" pitchFamily="2" charset="2"/>
              <a:buNone/>
              <a:defRPr/>
            </a:pPr>
            <a:endParaRPr lang="en-US" altLang="zh-CN" sz="2000" b="1" dirty="0" smtClean="0">
              <a:solidFill>
                <a:srgbClr val="FF0000"/>
              </a:solidFill>
              <a:ea typeface="宋体" pitchFamily="2" charset="-122"/>
            </a:endParaRPr>
          </a:p>
          <a:p>
            <a:pPr marL="990600" lvl="1" indent="-533400" eaLnBrk="1" hangingPunct="1">
              <a:lnSpc>
                <a:spcPct val="125000"/>
              </a:lnSpc>
              <a:spcBef>
                <a:spcPct val="0"/>
              </a:spcBef>
              <a:buFont typeface="Wingdings" pitchFamily="2" charset="2"/>
              <a:buNone/>
              <a:defRPr/>
            </a:pPr>
            <a:r>
              <a:rPr lang="zh-CN" sz="2000" b="1" dirty="0" smtClean="0">
                <a:solidFill>
                  <a:srgbClr val="FF0000"/>
                </a:solidFill>
                <a:ea typeface="宋体" pitchFamily="2" charset="-122"/>
              </a:rPr>
              <a:t>注意：使用</a:t>
            </a:r>
            <a:r>
              <a:rPr lang="en-US" altLang="zh-CN" sz="2000" b="1" dirty="0" err="1" smtClean="0">
                <a:solidFill>
                  <a:srgbClr val="FF0000"/>
                </a:solidFill>
                <a:ea typeface="宋体" pitchFamily="2" charset="-122"/>
              </a:rPr>
              <a:t>useradd</a:t>
            </a:r>
            <a:r>
              <a:rPr lang="zh-CN" sz="2000" b="1" dirty="0" smtClean="0">
                <a:solidFill>
                  <a:srgbClr val="FF0000"/>
                </a:solidFill>
                <a:ea typeface="宋体" pitchFamily="2" charset="-122"/>
              </a:rPr>
              <a:t>命令添加用户后，如果不使用</a:t>
            </a:r>
            <a:r>
              <a:rPr lang="en-US" altLang="zh-CN" sz="2000" b="1" dirty="0" err="1" smtClean="0">
                <a:solidFill>
                  <a:srgbClr val="FF0000"/>
                </a:solidFill>
                <a:ea typeface="宋体" pitchFamily="2" charset="-122"/>
              </a:rPr>
              <a:t>passwd</a:t>
            </a:r>
            <a:r>
              <a:rPr lang="zh-CN" sz="2000" b="1" dirty="0" smtClean="0">
                <a:solidFill>
                  <a:srgbClr val="FF0000"/>
                </a:solidFill>
                <a:ea typeface="宋体" pitchFamily="2" charset="-122"/>
              </a:rPr>
              <a:t>命令为用户设置密码，此用户将无法登录。</a:t>
            </a:r>
            <a:endParaRPr lang="zh-CN" altLang="en-US" sz="2000" b="1" dirty="0" smtClean="0">
              <a:solidFill>
                <a:srgbClr val="FF0000"/>
              </a:solidFill>
              <a:ea typeface="宋体" pitchFamily="2" charset="-122"/>
            </a:endParaRP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819400" y="3556000"/>
            <a:ext cx="4622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1225550" y="4308475"/>
            <a:ext cx="71628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eaLnBrk="1" hangingPunct="1">
              <a:defRPr/>
            </a:pPr>
            <a:r>
              <a:rPr lang="zh-CN" altLang="en-US" dirty="0" smtClean="0"/>
              <a:t>设置密码命令：</a:t>
            </a:r>
            <a:r>
              <a:rPr lang="en-US" altLang="zh-CN" dirty="0" err="1" smtClean="0"/>
              <a:t>passwd</a:t>
            </a:r>
            <a:endParaRPr lang="zh-CN" altLang="en-US" dirty="0" smtClean="0"/>
          </a:p>
        </p:txBody>
      </p:sp>
      <p:sp>
        <p:nvSpPr>
          <p:cNvPr id="18435" name="Content Placeholder 2"/>
          <p:cNvSpPr>
            <a:spLocks noGrp="1"/>
          </p:cNvSpPr>
          <p:nvPr>
            <p:ph idx="1"/>
          </p:nvPr>
        </p:nvSpPr>
        <p:spPr/>
        <p:txBody>
          <a:bodyPr/>
          <a:lstStyle/>
          <a:p>
            <a:pPr eaLnBrk="1" hangingPunct="1"/>
            <a:r>
              <a:rPr lang="zh-CN" altLang="en-US" smtClean="0">
                <a:ea typeface="宋体" pitchFamily="2" charset="-122"/>
              </a:rPr>
              <a:t>用</a:t>
            </a:r>
            <a:r>
              <a:rPr lang="en-US" altLang="zh-CN" smtClean="0">
                <a:ea typeface="宋体" pitchFamily="2" charset="-122"/>
              </a:rPr>
              <a:t>passwd</a:t>
            </a:r>
            <a:r>
              <a:rPr lang="zh-CN" altLang="en-US" smtClean="0">
                <a:ea typeface="宋体" pitchFamily="2" charset="-122"/>
              </a:rPr>
              <a:t>为</a:t>
            </a:r>
            <a:r>
              <a:rPr lang="en-US" altLang="zh-CN" smtClean="0">
                <a:ea typeface="宋体" pitchFamily="2" charset="-122"/>
              </a:rPr>
              <a:t>jkx2</a:t>
            </a:r>
            <a:r>
              <a:rPr lang="zh-CN" altLang="en-US" smtClean="0">
                <a:ea typeface="宋体" pitchFamily="2" charset="-122"/>
              </a:rPr>
              <a:t>设置密码</a:t>
            </a:r>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solidFill>
                  <a:srgbClr val="FF0000"/>
                </a:solidFill>
                <a:ea typeface="宋体" pitchFamily="2" charset="-122"/>
              </a:rPr>
              <a:t>注意</a:t>
            </a:r>
            <a:r>
              <a:rPr lang="zh-CN" altLang="en-US" smtClean="0">
                <a:ea typeface="宋体" pitchFamily="2" charset="-122"/>
              </a:rPr>
              <a:t>，</a:t>
            </a:r>
            <a:r>
              <a:rPr lang="en-US" altLang="zh-CN" smtClean="0">
                <a:ea typeface="宋体" pitchFamily="2" charset="-122"/>
              </a:rPr>
              <a:t>passwd</a:t>
            </a:r>
            <a:r>
              <a:rPr lang="zh-CN" altLang="en-US" smtClean="0">
                <a:ea typeface="宋体" pitchFamily="2" charset="-122"/>
              </a:rPr>
              <a:t>能使用的前提是你知道管理员权限密码。</a:t>
            </a:r>
            <a:endParaRPr lang="en-US" altLang="zh-CN" smtClean="0">
              <a:ea typeface="宋体" pitchFamily="2" charset="-122"/>
            </a:endParaRPr>
          </a:p>
          <a:p>
            <a:pPr eaLnBrk="1" hangingPunct="1"/>
            <a:r>
              <a:rPr lang="en-US" altLang="zh-CN" smtClean="0">
                <a:ea typeface="宋体" pitchFamily="2" charset="-122"/>
              </a:rPr>
              <a:t>Ubuntu</a:t>
            </a:r>
            <a:r>
              <a:rPr lang="zh-CN" altLang="en-US" smtClean="0">
                <a:ea typeface="宋体" pitchFamily="2" charset="-122"/>
              </a:rPr>
              <a:t>安装完毕后，默认</a:t>
            </a:r>
            <a:r>
              <a:rPr lang="en-US" altLang="zh-CN" smtClean="0">
                <a:ea typeface="宋体" pitchFamily="2" charset="-122"/>
              </a:rPr>
              <a:t>root</a:t>
            </a:r>
            <a:r>
              <a:rPr lang="zh-CN" altLang="en-US" smtClean="0">
                <a:ea typeface="宋体" pitchFamily="2" charset="-122"/>
              </a:rPr>
              <a:t>用户没有密码，可以用</a:t>
            </a:r>
            <a:r>
              <a:rPr lang="en-US" altLang="zh-CN" smtClean="0">
                <a:ea typeface="宋体" pitchFamily="2" charset="-122"/>
              </a:rPr>
              <a:t>passwd</a:t>
            </a:r>
            <a:r>
              <a:rPr lang="zh-CN" altLang="en-US" smtClean="0">
                <a:ea typeface="宋体" pitchFamily="2" charset="-122"/>
              </a:rPr>
              <a:t>命令设置</a:t>
            </a:r>
            <a:r>
              <a:rPr lang="en-US" altLang="zh-CN" smtClean="0">
                <a:ea typeface="宋体" pitchFamily="2" charset="-122"/>
              </a:rPr>
              <a:t>root</a:t>
            </a:r>
            <a:r>
              <a:rPr lang="zh-CN" altLang="en-US" smtClean="0">
                <a:ea typeface="宋体" pitchFamily="2" charset="-122"/>
              </a:rPr>
              <a:t>用户密码</a:t>
            </a:r>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609600" y="1828800"/>
            <a:ext cx="73596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descr="宽上对角线"/>
          <p:cNvSpPr>
            <a:spLocks noGrp="1" noChangeArrowheads="1"/>
          </p:cNvSpPr>
          <p:nvPr>
            <p:ph type="title"/>
          </p:nvPr>
        </p:nvSpPr>
        <p:spPr/>
        <p:txBody>
          <a:bodyPr/>
          <a:lstStyle/>
          <a:p>
            <a:pPr eaLnBrk="1" hangingPunct="1">
              <a:defRPr/>
            </a:pPr>
            <a:r>
              <a:rPr lang="zh-CN" altLang="en-US" smtClean="0"/>
              <a:t>几个跟目录相关的符号</a:t>
            </a:r>
            <a:endParaRPr lang="zh-CN" altLang="en-US" dirty="0" smtClean="0"/>
          </a:p>
        </p:txBody>
      </p:sp>
      <p:sp>
        <p:nvSpPr>
          <p:cNvPr id="19459" name="Rectangle 3"/>
          <p:cNvSpPr>
            <a:spLocks noGrp="1" noChangeArrowheads="1"/>
          </p:cNvSpPr>
          <p:nvPr>
            <p:ph type="body" idx="1"/>
          </p:nvPr>
        </p:nvSpPr>
        <p:spPr/>
        <p:txBody>
          <a:bodyPr/>
          <a:lstStyle/>
          <a:p>
            <a:pPr eaLnBrk="1" hangingPunct="1"/>
            <a:r>
              <a:rPr lang="zh-CN" altLang="en-US" smtClean="0">
                <a:ea typeface="宋体" pitchFamily="2" charset="-122"/>
              </a:rPr>
              <a:t>“</a:t>
            </a:r>
            <a:r>
              <a:rPr lang="en-US" altLang="zh-CN" smtClean="0">
                <a:ea typeface="宋体" pitchFamily="2" charset="-122"/>
              </a:rPr>
              <a:t>.”</a:t>
            </a:r>
            <a:r>
              <a:rPr lang="zh-CN" altLang="en-US" smtClean="0">
                <a:ea typeface="宋体" pitchFamily="2" charset="-122"/>
              </a:rPr>
              <a:t>表示当前目录；</a:t>
            </a:r>
            <a:endParaRPr lang="en-US" altLang="zh-CN" smtClean="0">
              <a:ea typeface="宋体" pitchFamily="2" charset="-122"/>
            </a:endParaRPr>
          </a:p>
          <a:p>
            <a:pPr eaLnBrk="1" hangingPunct="1"/>
            <a:r>
              <a:rPr lang="zh-CN" altLang="en-US" smtClean="0">
                <a:ea typeface="宋体" pitchFamily="2" charset="-122"/>
              </a:rPr>
              <a:t>“</a:t>
            </a:r>
            <a:r>
              <a:rPr lang="en-US" altLang="zh-CN" smtClean="0">
                <a:ea typeface="宋体" pitchFamily="2" charset="-122"/>
              </a:rPr>
              <a:t>..” </a:t>
            </a:r>
            <a:r>
              <a:rPr lang="zh-CN" altLang="en-US" smtClean="0">
                <a:ea typeface="宋体" pitchFamily="2" charset="-122"/>
              </a:rPr>
              <a:t>表示上层目录；</a:t>
            </a:r>
            <a:endParaRPr lang="en-US" altLang="zh-CN" smtClean="0">
              <a:ea typeface="宋体" pitchFamily="2" charset="-122"/>
            </a:endParaRPr>
          </a:p>
          <a:p>
            <a:pPr eaLnBrk="1" hangingPunct="1"/>
            <a:r>
              <a:rPr lang="zh-CN" altLang="en-US" smtClean="0">
                <a:ea typeface="宋体" pitchFamily="2" charset="-122"/>
              </a:rPr>
              <a:t>“</a:t>
            </a:r>
            <a:r>
              <a:rPr lang="en-US" altLang="zh-CN" smtClean="0">
                <a:ea typeface="宋体" pitchFamily="2" charset="-122"/>
              </a:rPr>
              <a:t>~”</a:t>
            </a:r>
            <a:r>
              <a:rPr lang="zh-CN" altLang="en-US" smtClean="0">
                <a:ea typeface="宋体" pitchFamily="2" charset="-122"/>
              </a:rPr>
              <a:t>表示用户主目录；</a:t>
            </a:r>
            <a:endParaRPr lang="en-US" altLang="zh-CN" smtClean="0">
              <a:ea typeface="宋体" pitchFamily="2" charset="-122"/>
            </a:endParaRPr>
          </a:p>
          <a:p>
            <a:pPr eaLnBrk="1" hangingPunct="1"/>
            <a:r>
              <a:rPr lang="zh-CN" altLang="en-US" smtClean="0">
                <a:ea typeface="宋体" pitchFamily="2" charset="-122"/>
              </a:rPr>
              <a:t>“</a:t>
            </a:r>
            <a:r>
              <a:rPr lang="en-US" altLang="zh-CN" smtClean="0">
                <a:ea typeface="宋体" pitchFamily="2" charset="-122"/>
              </a:rPr>
              <a:t>-</a:t>
            </a:r>
            <a:r>
              <a:rPr lang="zh-CN" altLang="en-US" smtClean="0">
                <a:ea typeface="宋体" pitchFamily="2" charset="-122"/>
              </a:rPr>
              <a:t>”表示上一次目录 </a:t>
            </a:r>
          </a:p>
          <a:p>
            <a:pPr eaLnBrk="1" hangingPunct="1"/>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文件系统</a:t>
            </a:r>
          </a:p>
        </p:txBody>
      </p:sp>
      <p:sp>
        <p:nvSpPr>
          <p:cNvPr id="181251" name="AutoShape 3"/>
          <p:cNvSpPr>
            <a:spLocks noChangeArrowheads="1"/>
          </p:cNvSpPr>
          <p:nvPr/>
        </p:nvSpPr>
        <p:spPr bwMode="white">
          <a:xfrm>
            <a:off x="690563" y="2209800"/>
            <a:ext cx="8229600" cy="457200"/>
          </a:xfrm>
          <a:prstGeom prst="roundRect">
            <a:avLst>
              <a:gd name="adj" fmla="val 16667"/>
            </a:avLst>
          </a:prstGeom>
          <a:gradFill rotWithShape="1">
            <a:gsLst>
              <a:gs pos="0">
                <a:srgbClr val="FFFF00"/>
              </a:gs>
              <a:gs pos="100000">
                <a:srgbClr val="767600"/>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84" name="Rectangle 4"/>
          <p:cNvSpPr>
            <a:spLocks noGrp="1" noChangeArrowheads="1"/>
          </p:cNvSpPr>
          <p:nvPr>
            <p:ph type="body" idx="1"/>
          </p:nvPr>
        </p:nvSpPr>
        <p:spPr>
          <a:xfrm>
            <a:off x="228600" y="990600"/>
            <a:ext cx="6553200" cy="5562600"/>
          </a:xfrm>
        </p:spPr>
        <p:txBody>
          <a:bodyPr/>
          <a:lstStyle/>
          <a:p>
            <a:pPr eaLnBrk="1" hangingPunct="1"/>
            <a:r>
              <a:rPr lang="en-US" altLang="zh-CN" smtClean="0">
                <a:ea typeface="宋体" pitchFamily="2" charset="-122"/>
              </a:rPr>
              <a:t>Linux</a:t>
            </a:r>
            <a:r>
              <a:rPr lang="zh-CN" altLang="en-US" smtClean="0">
                <a:ea typeface="宋体" pitchFamily="2" charset="-122"/>
              </a:rPr>
              <a:t>文件系统的概念</a:t>
            </a:r>
          </a:p>
          <a:p>
            <a:pPr eaLnBrk="1" hangingPunct="1"/>
            <a:r>
              <a:rPr lang="en-US" altLang="zh-CN" smtClean="0">
                <a:ea typeface="宋体" pitchFamily="2" charset="-122"/>
              </a:rPr>
              <a:t>Linux</a:t>
            </a:r>
            <a:r>
              <a:rPr lang="zh-CN" altLang="en-US" smtClean="0">
                <a:ea typeface="宋体" pitchFamily="2" charset="-122"/>
              </a:rPr>
              <a:t>文件系统的目录结构</a:t>
            </a:r>
            <a:endParaRPr lang="zh-CN" altLang="en-US" smtClean="0">
              <a:solidFill>
                <a:srgbClr val="FF00FF"/>
              </a:solidFill>
              <a:ea typeface="宋体" pitchFamily="2" charset="-122"/>
            </a:endParaRPr>
          </a:p>
          <a:p>
            <a:pPr eaLnBrk="1" hangingPunct="1"/>
            <a:r>
              <a:rPr lang="en-US" altLang="zh-CN" smtClean="0">
                <a:ea typeface="宋体" pitchFamily="2" charset="-122"/>
              </a:rPr>
              <a:t>Linux</a:t>
            </a:r>
            <a:r>
              <a:rPr lang="zh-CN" altLang="en-US" smtClean="0">
                <a:ea typeface="宋体" pitchFamily="2" charset="-122"/>
              </a:rPr>
              <a:t>文件类型</a:t>
            </a:r>
            <a:endParaRPr lang="en-US" altLang="zh-CN" smtClean="0">
              <a:ea typeface="宋体" pitchFamily="2" charset="-122"/>
            </a:endParaRPr>
          </a:p>
          <a:p>
            <a:pPr eaLnBrk="1" hangingPunct="1"/>
            <a:r>
              <a:rPr lang="en-US" altLang="zh-CN" smtClean="0">
                <a:ea typeface="宋体" pitchFamily="2" charset="-122"/>
              </a:rPr>
              <a:t>Linux</a:t>
            </a:r>
            <a:r>
              <a:rPr lang="zh-CN" altLang="en-US" smtClean="0">
                <a:ea typeface="宋体" pitchFamily="2" charset="-122"/>
              </a:rPr>
              <a:t>文件系统类型</a:t>
            </a:r>
          </a:p>
          <a:p>
            <a:pPr eaLnBrk="1" hangingPunct="1"/>
            <a:r>
              <a:rPr lang="en-US" altLang="zh-CN" smtClean="0">
                <a:ea typeface="宋体" pitchFamily="2" charset="-122"/>
              </a:rPr>
              <a:t>VIM</a:t>
            </a:r>
            <a:r>
              <a:rPr lang="zh-CN" altLang="en-US" smtClean="0">
                <a:ea typeface="宋体" pitchFamily="2" charset="-122"/>
              </a:rPr>
              <a:t>编辑器</a:t>
            </a:r>
          </a:p>
          <a:p>
            <a:pPr eaLnBrk="1" hangingPunct="1"/>
            <a:r>
              <a:rPr lang="en-US" altLang="zh-CN" smtClean="0">
                <a:ea typeface="宋体" pitchFamily="2" charset="-122"/>
              </a:rPr>
              <a:t>Linux</a:t>
            </a:r>
            <a:r>
              <a:rPr lang="zh-CN" altLang="en-US" smtClean="0">
                <a:ea typeface="宋体" pitchFamily="2" charset="-122"/>
              </a:rPr>
              <a:t>文件系统的操作命令</a:t>
            </a:r>
          </a:p>
          <a:p>
            <a:pPr eaLnBrk="1" hangingPunct="1"/>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 calcmode="lin" valueType="num">
                                      <p:cBhvr additive="base">
                                        <p:cTn id="7" dur="500" fill="hold"/>
                                        <p:tgtEl>
                                          <p:spTgt spid="181251"/>
                                        </p:tgtEl>
                                        <p:attrNameLst>
                                          <p:attrName>ppt_x</p:attrName>
                                        </p:attrNameLst>
                                      </p:cBhvr>
                                      <p:tavLst>
                                        <p:tav tm="0">
                                          <p:val>
                                            <p:strVal val="1+#ppt_w/2"/>
                                          </p:val>
                                        </p:tav>
                                        <p:tav tm="100000">
                                          <p:val>
                                            <p:strVal val="#ppt_x"/>
                                          </p:val>
                                        </p:tav>
                                      </p:tavLst>
                                    </p:anim>
                                    <p:anim calcmode="lin" valueType="num">
                                      <p:cBhvr additive="base">
                                        <p:cTn id="8" dur="500" fill="hold"/>
                                        <p:tgtEl>
                                          <p:spTgt spid="181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文件类型</a:t>
            </a:r>
          </a:p>
        </p:txBody>
      </p:sp>
      <p:sp>
        <p:nvSpPr>
          <p:cNvPr id="21507" name="Rectangle 3"/>
          <p:cNvSpPr>
            <a:spLocks noGrp="1" noChangeArrowheads="1"/>
          </p:cNvSpPr>
          <p:nvPr>
            <p:ph type="body" idx="1"/>
          </p:nvPr>
        </p:nvSpPr>
        <p:spPr/>
        <p:txBody>
          <a:bodyPr/>
          <a:lstStyle/>
          <a:p>
            <a:pPr eaLnBrk="1" hangingPunct="1"/>
            <a:r>
              <a:rPr lang="en-US" altLang="zh-CN" smtClean="0">
                <a:ea typeface="宋体" pitchFamily="2" charset="-122"/>
              </a:rPr>
              <a:t>Linux</a:t>
            </a:r>
            <a:r>
              <a:rPr lang="zh-CN" altLang="en-US" smtClean="0">
                <a:ea typeface="宋体" pitchFamily="2" charset="-122"/>
              </a:rPr>
              <a:t>中一切皆文件。对目录和设备的操作都是文件操作。</a:t>
            </a:r>
          </a:p>
          <a:p>
            <a:pPr eaLnBrk="1" hangingPunct="1"/>
            <a:r>
              <a:rPr lang="zh-CN" altLang="en-US" smtClean="0">
                <a:ea typeface="宋体" pitchFamily="2" charset="-122"/>
              </a:rPr>
              <a:t>文件分为：</a:t>
            </a:r>
          </a:p>
          <a:p>
            <a:pPr lvl="1" eaLnBrk="1" hangingPunct="1"/>
            <a:r>
              <a:rPr lang="zh-CN" altLang="en-US" smtClean="0">
                <a:ea typeface="宋体" pitchFamily="2" charset="-122"/>
              </a:rPr>
              <a:t>普通文件</a:t>
            </a:r>
          </a:p>
          <a:p>
            <a:pPr lvl="1" eaLnBrk="1" hangingPunct="1"/>
            <a:r>
              <a:rPr lang="zh-CN" altLang="en-US" smtClean="0">
                <a:ea typeface="宋体" pitchFamily="2" charset="-122"/>
              </a:rPr>
              <a:t>目录文件</a:t>
            </a:r>
          </a:p>
          <a:p>
            <a:pPr lvl="1" eaLnBrk="1" hangingPunct="1"/>
            <a:r>
              <a:rPr lang="zh-CN" altLang="en-US" smtClean="0">
                <a:ea typeface="宋体" pitchFamily="2" charset="-122"/>
              </a:rPr>
              <a:t>设备文件</a:t>
            </a:r>
          </a:p>
          <a:p>
            <a:pPr lvl="1" eaLnBrk="1" hangingPunct="1"/>
            <a:r>
              <a:rPr lang="zh-CN" altLang="en-US" smtClean="0">
                <a:ea typeface="宋体" pitchFamily="2" charset="-122"/>
              </a:rPr>
              <a:t>链接文件</a:t>
            </a:r>
          </a:p>
          <a:p>
            <a:pPr lvl="1" eaLnBrk="1" hangingPunct="1"/>
            <a:r>
              <a:rPr lang="zh-CN" altLang="en-US" smtClean="0">
                <a:ea typeface="宋体" pitchFamily="2" charset="-122"/>
              </a:rPr>
              <a:t>管道文件（主要作为进程通信使用）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fld id="{07F1141A-90DF-4F92-90AB-63AAEB8B5B03}" type="datetime1">
              <a:rPr lang="zh-CN" altLang="en-US" sz="1400" smtClean="0">
                <a:solidFill>
                  <a:srgbClr val="CC0000"/>
                </a:solidFill>
                <a:latin typeface="Arial Unicode MS" pitchFamily="34" charset="-122"/>
                <a:ea typeface="Arial Unicode MS" pitchFamily="34" charset="-122"/>
                <a:cs typeface="Arial Unicode MS" pitchFamily="34" charset="-122"/>
              </a:rPr>
              <a:pPr eaLnBrk="1" hangingPunct="1"/>
              <a:t>2017/10/10</a:t>
            </a:fld>
            <a:endParaRPr lang="en-US" altLang="zh-CN" sz="1400" smtClean="0">
              <a:solidFill>
                <a:srgbClr val="CC0000"/>
              </a:solidFill>
              <a:latin typeface="Arial Unicode MS" pitchFamily="34" charset="-122"/>
              <a:ea typeface="Arial Unicode MS" pitchFamily="34" charset="-122"/>
              <a:cs typeface="Arial Unicode MS" pitchFamily="34" charset="-122"/>
            </a:endParaRPr>
          </a:p>
        </p:txBody>
      </p:sp>
      <p:sp>
        <p:nvSpPr>
          <p:cNvPr id="4099" name="Slide Number Placeholder 4"/>
          <p:cNvSpPr>
            <a:spLocks noGrp="1"/>
          </p:cNvSpPr>
          <p:nvPr>
            <p:ph type="sldNum" sz="quarter" idx="11"/>
          </p:nvPr>
        </p:nvSpPr>
        <p:spPr>
          <a:noFill/>
        </p:spPr>
        <p:txBody>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fld id="{D58BA789-E469-4F67-8643-24F96A15E322}" type="slidenum">
              <a:rPr lang="zh-CN" altLang="en-US" sz="1400" smtClean="0">
                <a:solidFill>
                  <a:srgbClr val="CC0000"/>
                </a:solidFill>
                <a:latin typeface="Arial Unicode MS" pitchFamily="34" charset="-122"/>
                <a:ea typeface="Arial Unicode MS" pitchFamily="34" charset="-122"/>
                <a:cs typeface="Arial Unicode MS" pitchFamily="34" charset="-122"/>
              </a:rPr>
              <a:pPr eaLnBrk="1" hangingPunct="1"/>
              <a:t>2</a:t>
            </a:fld>
            <a:endParaRPr lang="en-US" altLang="zh-CN" sz="1400" smtClean="0">
              <a:solidFill>
                <a:srgbClr val="CC0000"/>
              </a:solidFill>
              <a:latin typeface="Arial Unicode MS" pitchFamily="34" charset="-122"/>
              <a:ea typeface="Arial Unicode MS" pitchFamily="34" charset="-122"/>
              <a:cs typeface="Arial Unicode MS" pitchFamily="34" charset="-122"/>
            </a:endParaRPr>
          </a:p>
        </p:txBody>
      </p:sp>
      <p:sp>
        <p:nvSpPr>
          <p:cNvPr id="159746" name="Rectangle 2" descr="宽上对角线"/>
          <p:cNvSpPr>
            <a:spLocks noGrp="1" noChangeArrowheads="1"/>
          </p:cNvSpPr>
          <p:nvPr>
            <p:ph type="title"/>
          </p:nvPr>
        </p:nvSpPr>
        <p:spPr/>
        <p:txBody>
          <a:bodyPr/>
          <a:lstStyle/>
          <a:p>
            <a:pPr eaLnBrk="1" hangingPunct="1">
              <a:defRPr/>
            </a:pPr>
            <a:r>
              <a:rPr lang="zh-CN" smtClean="0"/>
              <a:t>本课程的主要内容</a:t>
            </a:r>
            <a:endParaRPr lang="zh-CN" altLang="en-US" smtClean="0"/>
          </a:p>
        </p:txBody>
      </p:sp>
      <p:sp>
        <p:nvSpPr>
          <p:cNvPr id="159748" name="AutoShape 4"/>
          <p:cNvSpPr>
            <a:spLocks noChangeArrowheads="1"/>
          </p:cNvSpPr>
          <p:nvPr/>
        </p:nvSpPr>
        <p:spPr bwMode="white">
          <a:xfrm>
            <a:off x="914400" y="1443038"/>
            <a:ext cx="7086600" cy="457200"/>
          </a:xfrm>
          <a:prstGeom prst="roundRect">
            <a:avLst>
              <a:gd name="adj" fmla="val 16667"/>
            </a:avLst>
          </a:prstGeom>
          <a:gradFill rotWithShape="1">
            <a:gsLst>
              <a:gs pos="0">
                <a:srgbClr val="FFFF00"/>
              </a:gs>
              <a:gs pos="100000">
                <a:srgbClr val="767600"/>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9747" name="Rectangle 3"/>
          <p:cNvSpPr>
            <a:spLocks noGrp="1" noChangeArrowheads="1"/>
          </p:cNvSpPr>
          <p:nvPr>
            <p:ph type="body" idx="1"/>
          </p:nvPr>
        </p:nvSpPr>
        <p:spPr>
          <a:xfrm>
            <a:off x="228600" y="990600"/>
            <a:ext cx="6781800" cy="5562600"/>
          </a:xfrm>
        </p:spPr>
        <p:txBody>
          <a:bodyPr/>
          <a:lstStyle/>
          <a:p>
            <a:pPr lvl="1" eaLnBrk="1" hangingPunct="1">
              <a:lnSpc>
                <a:spcPct val="90000"/>
              </a:lnSpc>
              <a:defRPr/>
            </a:pPr>
            <a:r>
              <a:rPr lang="en-US" altLang="zh-CN" b="1" dirty="0" smtClean="0">
                <a:effectLst>
                  <a:outerShdw blurRad="38100" dist="38100" dir="2700000" algn="tl">
                    <a:srgbClr val="C0C0C0"/>
                  </a:outerShdw>
                </a:effectLst>
                <a:ea typeface="宋体" pitchFamily="2" charset="-122"/>
                <a:sym typeface="Arial" charset="0"/>
              </a:rPr>
              <a:t>Linux</a:t>
            </a:r>
            <a:r>
              <a:rPr lang="zh-CN" b="1" dirty="0" smtClean="0">
                <a:effectLst>
                  <a:outerShdw blurRad="38100" dist="38100" dir="2700000" algn="tl">
                    <a:srgbClr val="C0C0C0"/>
                  </a:outerShdw>
                </a:effectLst>
                <a:ea typeface="宋体" pitchFamily="2" charset="-122"/>
                <a:sym typeface="Arial" charset="0"/>
              </a:rPr>
              <a:t>基础知识（</a:t>
            </a:r>
            <a:r>
              <a:rPr lang="en-US" altLang="zh-CN" b="1" dirty="0" smtClean="0">
                <a:effectLst>
                  <a:outerShdw blurRad="38100" dist="38100" dir="2700000" algn="tl">
                    <a:srgbClr val="C0C0C0"/>
                  </a:outerShdw>
                </a:effectLst>
                <a:ea typeface="宋体" pitchFamily="2" charset="-122"/>
                <a:sym typeface="Arial" charset="0"/>
              </a:rPr>
              <a:t>2</a:t>
            </a:r>
            <a:r>
              <a:rPr lang="zh-CN" b="1" dirty="0" smtClean="0">
                <a:effectLst>
                  <a:outerShdw blurRad="38100" dist="38100" dir="2700000" algn="tl">
                    <a:srgbClr val="C0C0C0"/>
                  </a:outerShdw>
                </a:effectLst>
                <a:ea typeface="宋体" pitchFamily="2" charset="-122"/>
                <a:sym typeface="Arial" charset="0"/>
              </a:rPr>
              <a:t>学时）</a:t>
            </a:r>
          </a:p>
          <a:p>
            <a:pPr lvl="1" eaLnBrk="1" hangingPunct="1">
              <a:lnSpc>
                <a:spcPct val="90000"/>
              </a:lnSpc>
              <a:defRPr/>
            </a:pPr>
            <a:r>
              <a:rPr lang="en-US" altLang="zh-CN" b="1" dirty="0" smtClean="0">
                <a:effectLst>
                  <a:outerShdw blurRad="38100" dist="38100" dir="2700000" algn="tl">
                    <a:srgbClr val="C0C0C0"/>
                  </a:outerShdw>
                </a:effectLst>
                <a:ea typeface="宋体" pitchFamily="2" charset="-122"/>
                <a:sym typeface="Arial" charset="0"/>
              </a:rPr>
              <a:t>Linux</a:t>
            </a:r>
            <a:r>
              <a:rPr lang="zh-CN" b="1" dirty="0" smtClean="0">
                <a:effectLst>
                  <a:outerShdw blurRad="38100" dist="38100" dir="2700000" algn="tl">
                    <a:srgbClr val="C0C0C0"/>
                  </a:outerShdw>
                </a:effectLst>
                <a:ea typeface="宋体" pitchFamily="2" charset="-122"/>
                <a:sym typeface="Arial" charset="0"/>
              </a:rPr>
              <a:t>文件系统（</a:t>
            </a:r>
            <a:r>
              <a:rPr lang="en-US" altLang="zh-CN" b="1" dirty="0" smtClean="0">
                <a:effectLst>
                  <a:outerShdw blurRad="38100" dist="38100" dir="2700000" algn="tl">
                    <a:srgbClr val="C0C0C0"/>
                  </a:outerShdw>
                </a:effectLst>
                <a:ea typeface="宋体" pitchFamily="2" charset="-122"/>
                <a:sym typeface="Arial" charset="0"/>
              </a:rPr>
              <a:t>8</a:t>
            </a:r>
            <a:r>
              <a:rPr lang="zh-CN" b="1" dirty="0" smtClean="0">
                <a:effectLst>
                  <a:outerShdw blurRad="38100" dist="38100" dir="2700000" algn="tl">
                    <a:srgbClr val="C0C0C0"/>
                  </a:outerShdw>
                </a:effectLst>
                <a:ea typeface="宋体" pitchFamily="2" charset="-122"/>
                <a:sym typeface="Arial" charset="0"/>
              </a:rPr>
              <a:t>学时）</a:t>
            </a:r>
            <a:endParaRPr lang="en-US" altLang="zh-CN" b="1" dirty="0" smtClean="0">
              <a:effectLst>
                <a:outerShdw blurRad="38100" dist="38100" dir="2700000" algn="tl">
                  <a:srgbClr val="C0C0C0"/>
                </a:outerShdw>
              </a:effectLst>
              <a:ea typeface="宋体" pitchFamily="2" charset="-122"/>
              <a:sym typeface="Arial" charset="0"/>
            </a:endParaRPr>
          </a:p>
          <a:p>
            <a:pPr lvl="1" eaLnBrk="1" hangingPunct="1">
              <a:lnSpc>
                <a:spcPct val="90000"/>
              </a:lnSpc>
              <a:defRPr/>
            </a:pPr>
            <a:r>
              <a:rPr lang="zh-CN" b="1" smtClean="0">
                <a:effectLst>
                  <a:outerShdw blurRad="38100" dist="38100" dir="2700000" algn="tl">
                    <a:srgbClr val="C0C0C0"/>
                  </a:outerShdw>
                </a:effectLst>
                <a:ea typeface="宋体" pitchFamily="2" charset="-122"/>
                <a:sym typeface="Arial" charset="0"/>
              </a:rPr>
              <a:t>Linux</a:t>
            </a:r>
            <a:r>
              <a:rPr lang="zh-CN" b="1" dirty="0" smtClean="0">
                <a:effectLst>
                  <a:outerShdw blurRad="38100" dist="38100" dir="2700000" algn="tl">
                    <a:srgbClr val="C0C0C0"/>
                  </a:outerShdw>
                </a:effectLst>
                <a:ea typeface="宋体" pitchFamily="2" charset="-122"/>
                <a:sym typeface="Arial" charset="0"/>
              </a:rPr>
              <a:t>系统管理（2学时）</a:t>
            </a:r>
            <a:endParaRPr lang="en-US" altLang="zh-CN" b="1" dirty="0" smtClean="0">
              <a:effectLst>
                <a:outerShdw blurRad="38100" dist="38100" dir="2700000" algn="tl">
                  <a:srgbClr val="C0C0C0"/>
                </a:outerShdw>
              </a:effectLst>
              <a:ea typeface="宋体" pitchFamily="2" charset="-122"/>
              <a:sym typeface="Arial" charset="0"/>
            </a:endParaRPr>
          </a:p>
          <a:p>
            <a:pPr lvl="1" eaLnBrk="1" hangingPunct="1">
              <a:lnSpc>
                <a:spcPct val="90000"/>
              </a:lnSpc>
              <a:defRPr/>
            </a:pPr>
            <a:r>
              <a:rPr lang="en-US" altLang="zh-CN" b="1" dirty="0" smtClean="0">
                <a:effectLst>
                  <a:outerShdw blurRad="38100" dist="38100" dir="2700000" algn="tl">
                    <a:srgbClr val="C0C0C0"/>
                  </a:outerShdw>
                </a:effectLst>
                <a:ea typeface="宋体" pitchFamily="2" charset="-122"/>
                <a:sym typeface="Arial" charset="0"/>
              </a:rPr>
              <a:t>Linux</a:t>
            </a:r>
            <a:r>
              <a:rPr lang="zh-CN" altLang="en-US" b="1" dirty="0" smtClean="0">
                <a:effectLst>
                  <a:outerShdw blurRad="38100" dist="38100" dir="2700000" algn="tl">
                    <a:srgbClr val="C0C0C0"/>
                  </a:outerShdw>
                </a:effectLst>
                <a:ea typeface="宋体" pitchFamily="2" charset="-122"/>
                <a:sym typeface="Arial" charset="0"/>
              </a:rPr>
              <a:t>网络管理及应用</a:t>
            </a:r>
            <a:r>
              <a:rPr lang="zh-CN" altLang="zh-CN" b="1" dirty="0">
                <a:effectLst>
                  <a:outerShdw blurRad="38100" dist="38100" dir="2700000" algn="tl">
                    <a:srgbClr val="C0C0C0"/>
                  </a:outerShdw>
                </a:effectLst>
                <a:ea typeface="宋体" pitchFamily="2" charset="-122"/>
                <a:sym typeface="Arial" charset="0"/>
              </a:rPr>
              <a:t>（2学时）</a:t>
            </a:r>
            <a:endParaRPr lang="en-US" altLang="zh-CN" b="1" dirty="0" smtClean="0">
              <a:effectLst>
                <a:outerShdw blurRad="38100" dist="38100" dir="2700000" algn="tl">
                  <a:srgbClr val="C0C0C0"/>
                </a:outerShdw>
              </a:effectLst>
              <a:ea typeface="宋体" pitchFamily="2" charset="-122"/>
              <a:sym typeface="Arial" charset="0"/>
            </a:endParaRPr>
          </a:p>
          <a:p>
            <a:pPr lvl="1" eaLnBrk="1" hangingPunct="1">
              <a:lnSpc>
                <a:spcPct val="90000"/>
              </a:lnSpc>
              <a:defRPr/>
            </a:pPr>
            <a:r>
              <a:rPr lang="en-US" altLang="zh-CN" b="1" dirty="0" smtClean="0">
                <a:effectLst>
                  <a:outerShdw blurRad="38100" dist="38100" dir="2700000" algn="tl">
                    <a:srgbClr val="C0C0C0"/>
                  </a:outerShdw>
                </a:effectLst>
                <a:ea typeface="宋体" pitchFamily="2" charset="-122"/>
                <a:sym typeface="Arial" charset="0"/>
              </a:rPr>
              <a:t>Linux Shell</a:t>
            </a:r>
            <a:r>
              <a:rPr lang="zh-CN" b="1" dirty="0" smtClean="0">
                <a:effectLst>
                  <a:outerShdw blurRad="38100" dist="38100" dir="2700000" algn="tl">
                    <a:srgbClr val="C0C0C0"/>
                  </a:outerShdw>
                </a:effectLst>
                <a:ea typeface="宋体" pitchFamily="2" charset="-122"/>
                <a:sym typeface="Arial" charset="0"/>
              </a:rPr>
              <a:t>编程（</a:t>
            </a:r>
            <a:r>
              <a:rPr lang="en-US" altLang="zh-CN" b="1" dirty="0" smtClean="0">
                <a:effectLst>
                  <a:outerShdw blurRad="38100" dist="38100" dir="2700000" algn="tl">
                    <a:srgbClr val="C0C0C0"/>
                  </a:outerShdw>
                </a:effectLst>
                <a:ea typeface="宋体" pitchFamily="2" charset="-122"/>
                <a:sym typeface="Arial" charset="0"/>
              </a:rPr>
              <a:t>6</a:t>
            </a:r>
            <a:r>
              <a:rPr lang="zh-CN" b="1" dirty="0" smtClean="0">
                <a:effectLst>
                  <a:outerShdw blurRad="38100" dist="38100" dir="2700000" algn="tl">
                    <a:srgbClr val="C0C0C0"/>
                  </a:outerShdw>
                </a:effectLst>
                <a:ea typeface="宋体" pitchFamily="2" charset="-122"/>
                <a:sym typeface="Arial" charset="0"/>
              </a:rPr>
              <a:t>学时）</a:t>
            </a:r>
          </a:p>
          <a:p>
            <a:pPr lvl="1" eaLnBrk="1" hangingPunct="1">
              <a:lnSpc>
                <a:spcPct val="90000"/>
              </a:lnSpc>
              <a:defRPr/>
            </a:pPr>
            <a:r>
              <a:rPr lang="zh-CN" b="1" dirty="0" smtClean="0">
                <a:effectLst>
                  <a:outerShdw blurRad="38100" dist="38100" dir="2700000" algn="tl">
                    <a:srgbClr val="C0C0C0"/>
                  </a:outerShdw>
                </a:effectLst>
                <a:ea typeface="宋体" pitchFamily="2" charset="-122"/>
                <a:sym typeface="Arial" charset="0"/>
              </a:rPr>
              <a:t>Linux下C编程（</a:t>
            </a:r>
            <a:r>
              <a:rPr lang="en-US" altLang="zh-CN" b="1" dirty="0" smtClean="0">
                <a:effectLst>
                  <a:outerShdw blurRad="38100" dist="38100" dir="2700000" algn="tl">
                    <a:srgbClr val="C0C0C0"/>
                  </a:outerShdw>
                </a:effectLst>
                <a:ea typeface="宋体" pitchFamily="2" charset="-122"/>
                <a:sym typeface="Arial" charset="0"/>
              </a:rPr>
              <a:t>6</a:t>
            </a:r>
            <a:r>
              <a:rPr lang="zh-CN" b="1" dirty="0" smtClean="0">
                <a:effectLst>
                  <a:outerShdw blurRad="38100" dist="38100" dir="2700000" algn="tl">
                    <a:srgbClr val="C0C0C0"/>
                  </a:outerShdw>
                </a:effectLst>
                <a:ea typeface="宋体" pitchFamily="2" charset="-122"/>
                <a:sym typeface="Arial" charset="0"/>
              </a:rPr>
              <a:t>学时）</a:t>
            </a:r>
          </a:p>
          <a:p>
            <a:pPr lvl="1" eaLnBrk="1" hangingPunct="1">
              <a:lnSpc>
                <a:spcPct val="90000"/>
              </a:lnSpc>
              <a:defRPr/>
            </a:pPr>
            <a:r>
              <a:rPr lang="zh-CN" b="1" dirty="0" smtClean="0">
                <a:effectLst>
                  <a:outerShdw blurRad="38100" dist="38100" dir="2700000" algn="tl">
                    <a:srgbClr val="C0C0C0"/>
                  </a:outerShdw>
                </a:effectLst>
                <a:ea typeface="宋体" pitchFamily="2" charset="-122"/>
                <a:sym typeface="Arial" charset="0"/>
              </a:rPr>
              <a:t>Linux下进程</a:t>
            </a:r>
            <a:r>
              <a:rPr lang="zh-CN" altLang="en-US" b="1" dirty="0">
                <a:effectLst>
                  <a:outerShdw blurRad="38100" dist="38100" dir="2700000" algn="tl">
                    <a:srgbClr val="C0C0C0"/>
                  </a:outerShdw>
                </a:effectLst>
                <a:ea typeface="宋体" pitchFamily="2" charset="-122"/>
                <a:sym typeface="Arial" charset="0"/>
              </a:rPr>
              <a:t>通</a:t>
            </a:r>
            <a:r>
              <a:rPr lang="zh-CN" altLang="en-US" b="1" dirty="0" smtClean="0">
                <a:effectLst>
                  <a:outerShdw blurRad="38100" dist="38100" dir="2700000" algn="tl">
                    <a:srgbClr val="C0C0C0"/>
                  </a:outerShdw>
                </a:effectLst>
                <a:ea typeface="宋体" pitchFamily="2" charset="-122"/>
                <a:sym typeface="Arial" charset="0"/>
              </a:rPr>
              <a:t>信（</a:t>
            </a:r>
            <a:r>
              <a:rPr lang="en-US" altLang="zh-CN" b="1" dirty="0" smtClean="0">
                <a:effectLst>
                  <a:outerShdw blurRad="38100" dist="38100" dir="2700000" algn="tl">
                    <a:srgbClr val="C0C0C0"/>
                  </a:outerShdw>
                </a:effectLst>
                <a:ea typeface="宋体" pitchFamily="2" charset="-122"/>
                <a:sym typeface="Arial" charset="0"/>
              </a:rPr>
              <a:t>6</a:t>
            </a:r>
            <a:r>
              <a:rPr lang="zh-CN" b="1" dirty="0" smtClean="0">
                <a:effectLst>
                  <a:outerShdw blurRad="38100" dist="38100" dir="2700000" algn="tl">
                    <a:srgbClr val="C0C0C0"/>
                  </a:outerShdw>
                </a:effectLst>
                <a:ea typeface="宋体" pitchFamily="2" charset="-122"/>
                <a:sym typeface="Arial" charset="0"/>
              </a:rPr>
              <a:t>学时）</a:t>
            </a:r>
          </a:p>
          <a:p>
            <a:pPr lvl="1" eaLnBrk="1" hangingPunct="1">
              <a:lnSpc>
                <a:spcPct val="90000"/>
              </a:lnSpc>
              <a:defRPr/>
            </a:pPr>
            <a:r>
              <a:rPr lang="zh-CN" b="1" dirty="0" smtClean="0">
                <a:effectLst>
                  <a:outerShdw blurRad="38100" dist="38100" dir="2700000" algn="tl">
                    <a:srgbClr val="C0C0C0"/>
                  </a:outerShdw>
                </a:effectLst>
                <a:ea typeface="宋体" pitchFamily="2" charset="-122"/>
                <a:sym typeface="Arial" charset="0"/>
              </a:rPr>
              <a:t>Linux下</a:t>
            </a:r>
            <a:r>
              <a:rPr lang="zh-CN" altLang="en-US" b="1" dirty="0" smtClean="0">
                <a:effectLst>
                  <a:outerShdw blurRad="38100" dist="38100" dir="2700000" algn="tl">
                    <a:srgbClr val="C0C0C0"/>
                  </a:outerShdw>
                </a:effectLst>
                <a:ea typeface="宋体" pitchFamily="2" charset="-122"/>
                <a:sym typeface="Arial" charset="0"/>
              </a:rPr>
              <a:t>线程</a:t>
            </a:r>
            <a:r>
              <a:rPr lang="zh-CN" b="1" dirty="0" smtClean="0">
                <a:effectLst>
                  <a:outerShdw blurRad="38100" dist="38100" dir="2700000" algn="tl">
                    <a:srgbClr val="C0C0C0"/>
                  </a:outerShdw>
                </a:effectLst>
                <a:ea typeface="宋体" pitchFamily="2" charset="-122"/>
                <a:sym typeface="Arial" charset="0"/>
              </a:rPr>
              <a:t>通信（4学时）</a:t>
            </a:r>
            <a:endParaRPr lang="en-US" altLang="zh-CN" b="1" dirty="0" smtClean="0">
              <a:effectLst>
                <a:outerShdw blurRad="38100" dist="38100" dir="2700000" algn="tl">
                  <a:srgbClr val="C0C0C0"/>
                </a:outerShdw>
              </a:effectLst>
              <a:ea typeface="宋体" pitchFamily="2" charset="-122"/>
              <a:sym typeface="Arial" charset="0"/>
            </a:endParaRPr>
          </a:p>
          <a:p>
            <a:pPr lvl="1" eaLnBrk="1" hangingPunct="1">
              <a:lnSpc>
                <a:spcPct val="90000"/>
              </a:lnSpc>
              <a:defRPr/>
            </a:pPr>
            <a:r>
              <a:rPr lang="en-US" altLang="zh-CN" b="1" dirty="0" smtClean="0">
                <a:effectLst>
                  <a:outerShdw blurRad="38100" dist="38100" dir="2700000" algn="tl">
                    <a:srgbClr val="C0C0C0"/>
                  </a:outerShdw>
                </a:effectLst>
                <a:ea typeface="宋体" pitchFamily="2" charset="-122"/>
                <a:sym typeface="Arial" charset="0"/>
              </a:rPr>
              <a:t>Linux</a:t>
            </a:r>
            <a:r>
              <a:rPr lang="zh-CN" altLang="en-US" b="1" dirty="0" smtClean="0">
                <a:effectLst>
                  <a:outerShdw blurRad="38100" dist="38100" dir="2700000" algn="tl">
                    <a:srgbClr val="C0C0C0"/>
                  </a:outerShdw>
                </a:effectLst>
                <a:ea typeface="宋体" pitchFamily="2" charset="-122"/>
                <a:sym typeface="Arial" charset="0"/>
              </a:rPr>
              <a:t>文件接口编程</a:t>
            </a:r>
            <a:r>
              <a:rPr lang="zh-CN" altLang="zh-CN" b="1" dirty="0" smtClean="0">
                <a:effectLst>
                  <a:outerShdw blurRad="38100" dist="38100" dir="2700000" algn="tl">
                    <a:srgbClr val="C0C0C0"/>
                  </a:outerShdw>
                </a:effectLst>
                <a:ea typeface="宋体" pitchFamily="2" charset="-122"/>
                <a:sym typeface="Arial" charset="0"/>
              </a:rPr>
              <a:t>（</a:t>
            </a:r>
            <a:r>
              <a:rPr lang="en-US" altLang="zh-CN" b="1" dirty="0" smtClean="0">
                <a:effectLst>
                  <a:outerShdw blurRad="38100" dist="38100" dir="2700000" algn="tl">
                    <a:srgbClr val="C0C0C0"/>
                  </a:outerShdw>
                </a:effectLst>
                <a:ea typeface="宋体" pitchFamily="2" charset="-122"/>
                <a:sym typeface="Arial" charset="0"/>
              </a:rPr>
              <a:t>6</a:t>
            </a:r>
            <a:r>
              <a:rPr lang="zh-CN" altLang="zh-CN" b="1" dirty="0" smtClean="0">
                <a:effectLst>
                  <a:outerShdw blurRad="38100" dist="38100" dir="2700000" algn="tl">
                    <a:srgbClr val="C0C0C0"/>
                  </a:outerShdw>
                </a:effectLst>
                <a:ea typeface="宋体" pitchFamily="2" charset="-122"/>
                <a:sym typeface="Arial" charset="0"/>
              </a:rPr>
              <a:t>学</a:t>
            </a:r>
            <a:r>
              <a:rPr lang="zh-CN" altLang="zh-CN" b="1" dirty="0">
                <a:effectLst>
                  <a:outerShdw blurRad="38100" dist="38100" dir="2700000" algn="tl">
                    <a:srgbClr val="C0C0C0"/>
                  </a:outerShdw>
                </a:effectLst>
                <a:ea typeface="宋体" pitchFamily="2" charset="-122"/>
                <a:sym typeface="Arial" charset="0"/>
              </a:rPr>
              <a:t>时）</a:t>
            </a:r>
            <a:endParaRPr lang="zh-CN" b="1" dirty="0" smtClean="0">
              <a:effectLst>
                <a:outerShdw blurRad="38100" dist="38100" dir="2700000" algn="tl">
                  <a:srgbClr val="C0C0C0"/>
                </a:outerShdw>
              </a:effectLst>
              <a:ea typeface="宋体" pitchFamily="2" charset="-122"/>
              <a:sym typeface="Arial" charset="0"/>
            </a:endParaRPr>
          </a:p>
          <a:p>
            <a:pPr lvl="1" eaLnBrk="1" hangingPunct="1">
              <a:lnSpc>
                <a:spcPct val="90000"/>
              </a:lnSpc>
              <a:defRPr/>
            </a:pPr>
            <a:r>
              <a:rPr lang="zh-CN" b="1" dirty="0" smtClean="0">
                <a:effectLst>
                  <a:outerShdw blurRad="38100" dist="38100" dir="2700000" algn="tl">
                    <a:srgbClr val="C0C0C0"/>
                  </a:outerShdw>
                </a:effectLst>
                <a:ea typeface="宋体" pitchFamily="2" charset="-122"/>
                <a:sym typeface="Arial" charset="0"/>
              </a:rPr>
              <a:t>Linux图形系统概述（2学时）</a:t>
            </a:r>
          </a:p>
          <a:p>
            <a:pPr lvl="1" eaLnBrk="1" hangingPunct="1">
              <a:lnSpc>
                <a:spcPct val="90000"/>
              </a:lnSpc>
              <a:defRPr/>
            </a:pPr>
            <a:r>
              <a:rPr lang="en-US" altLang="zh-CN" b="1" dirty="0" smtClean="0">
                <a:effectLst>
                  <a:outerShdw blurRad="38100" dist="38100" dir="2700000" algn="tl">
                    <a:srgbClr val="C0C0C0"/>
                  </a:outerShdw>
                </a:effectLst>
                <a:ea typeface="宋体" pitchFamily="2" charset="-122"/>
                <a:sym typeface="Arial" charset="0"/>
              </a:rPr>
              <a:t>Linux </a:t>
            </a:r>
            <a:r>
              <a:rPr lang="zh-CN" b="1" dirty="0" smtClean="0">
                <a:effectLst>
                  <a:outerShdw blurRad="38100" dist="38100" dir="2700000" algn="tl">
                    <a:srgbClr val="C0C0C0"/>
                  </a:outerShdw>
                </a:effectLst>
                <a:ea typeface="宋体" pitchFamily="2" charset="-122"/>
                <a:sym typeface="Arial" charset="0"/>
              </a:rPr>
              <a:t>网络编程（</a:t>
            </a:r>
            <a:r>
              <a:rPr lang="en-US" altLang="zh-CN" b="1" dirty="0" smtClean="0">
                <a:effectLst>
                  <a:outerShdw blurRad="38100" dist="38100" dir="2700000" algn="tl">
                    <a:srgbClr val="C0C0C0"/>
                  </a:outerShdw>
                </a:effectLst>
                <a:ea typeface="宋体" pitchFamily="2" charset="-122"/>
                <a:sym typeface="Arial" charset="0"/>
              </a:rPr>
              <a:t>4</a:t>
            </a:r>
            <a:r>
              <a:rPr lang="zh-CN" b="1" dirty="0" smtClean="0">
                <a:effectLst>
                  <a:outerShdw blurRad="38100" dist="38100" dir="2700000" algn="tl">
                    <a:srgbClr val="C0C0C0"/>
                  </a:outerShdw>
                </a:effectLst>
                <a:ea typeface="宋体" pitchFamily="2" charset="-122"/>
                <a:sym typeface="Arial" charset="0"/>
              </a:rPr>
              <a:t>学时）</a:t>
            </a:r>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anim calcmode="lin" valueType="num">
                                      <p:cBhvr additive="base">
                                        <p:cTn id="7" dur="500" fill="hold"/>
                                        <p:tgtEl>
                                          <p:spTgt spid="159748"/>
                                        </p:tgtEl>
                                        <p:attrNameLst>
                                          <p:attrName>ppt_x</p:attrName>
                                        </p:attrNameLst>
                                      </p:cBhvr>
                                      <p:tavLst>
                                        <p:tav tm="0">
                                          <p:val>
                                            <p:strVal val="1+#ppt_w/2"/>
                                          </p:val>
                                        </p:tav>
                                        <p:tav tm="100000">
                                          <p:val>
                                            <p:strVal val="#ppt_x"/>
                                          </p:val>
                                        </p:tav>
                                      </p:tavLst>
                                    </p:anim>
                                    <p:anim calcmode="lin" valueType="num">
                                      <p:cBhvr additive="base">
                                        <p:cTn id="8"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文件类型</a:t>
            </a:r>
            <a:r>
              <a:rPr lang="en-US" altLang="zh-CN" smtClean="0"/>
              <a:t>–</a:t>
            </a:r>
            <a:r>
              <a:rPr lang="zh-CN" altLang="en-US" smtClean="0"/>
              <a:t>普通文件</a:t>
            </a:r>
          </a:p>
        </p:txBody>
      </p:sp>
      <p:sp>
        <p:nvSpPr>
          <p:cNvPr id="22531" name="Rectangle 3"/>
          <p:cNvSpPr>
            <a:spLocks noGrp="1" noChangeArrowheads="1"/>
          </p:cNvSpPr>
          <p:nvPr>
            <p:ph type="body" idx="1"/>
          </p:nvPr>
        </p:nvSpPr>
        <p:spPr/>
        <p:txBody>
          <a:bodyPr/>
          <a:lstStyle/>
          <a:p>
            <a:pPr lvl="1" eaLnBrk="1" hangingPunct="1"/>
            <a:r>
              <a:rPr lang="zh-CN" altLang="en-US" smtClean="0">
                <a:ea typeface="宋体" pitchFamily="2" charset="-122"/>
              </a:rPr>
              <a:t>普通文件：也称磁盘文件，并且能够进行随机的数据存储。</a:t>
            </a:r>
          </a:p>
          <a:p>
            <a:pPr lvl="1" eaLnBrk="1" hangingPunct="1">
              <a:buFont typeface="Wingdings" pitchFamily="2" charset="2"/>
              <a:buNone/>
            </a:pPr>
            <a:r>
              <a:rPr lang="zh-CN" altLang="en-US" smtClean="0">
                <a:ea typeface="宋体" pitchFamily="2" charset="-122"/>
              </a:rPr>
              <a:t>用命令 </a:t>
            </a:r>
            <a:r>
              <a:rPr lang="en-US" altLang="zh-CN" smtClean="0">
                <a:ea typeface="宋体" pitchFamily="2" charset="-122"/>
              </a:rPr>
              <a:t>ls -l </a:t>
            </a:r>
            <a:r>
              <a:rPr lang="zh-CN" altLang="en-US" smtClean="0">
                <a:ea typeface="宋体" pitchFamily="2" charset="-122"/>
              </a:rPr>
              <a:t>来查看某个文件的属性，可以看到有类似</a:t>
            </a:r>
            <a:r>
              <a:rPr lang="en-US" altLang="zh-CN" smtClean="0">
                <a:ea typeface="宋体" pitchFamily="2" charset="-122"/>
              </a:rPr>
              <a:t>-rwxrwxrwx</a:t>
            </a:r>
            <a:r>
              <a:rPr lang="zh-CN" altLang="en-US" smtClean="0">
                <a:ea typeface="宋体" pitchFamily="2" charset="-122"/>
              </a:rPr>
              <a:t>，第一个符号是标明文件的属性。</a:t>
            </a:r>
          </a:p>
          <a:p>
            <a:pPr lvl="1" eaLnBrk="1" hangingPunct="1">
              <a:buFont typeface="Wingdings" pitchFamily="2" charset="2"/>
              <a:buNone/>
            </a:pPr>
            <a:endParaRPr lang="zh-CN" altLang="en-US" smtClean="0">
              <a:ea typeface="宋体" pitchFamily="2" charset="-122"/>
            </a:endParaRPr>
          </a:p>
          <a:p>
            <a:pPr lvl="1" eaLnBrk="1" hangingPunct="1">
              <a:buFont typeface="Wingdings" pitchFamily="2" charset="2"/>
              <a:buNone/>
            </a:pPr>
            <a:endParaRPr lang="zh-CN" altLang="en-US" smtClean="0">
              <a:ea typeface="宋体" pitchFamily="2" charset="-122"/>
            </a:endParaRPr>
          </a:p>
          <a:p>
            <a:pPr lvl="1" eaLnBrk="1" hangingPunct="1">
              <a:buFont typeface="Wingdings" pitchFamily="2" charset="2"/>
              <a:buNone/>
            </a:pPr>
            <a:endParaRPr lang="zh-CN" altLang="en-US" smtClean="0">
              <a:ea typeface="宋体" pitchFamily="2" charset="-122"/>
            </a:endParaRPr>
          </a:p>
          <a:p>
            <a:pPr lvl="1" eaLnBrk="1" hangingPunct="1">
              <a:buFont typeface="Wingdings" pitchFamily="2" charset="2"/>
              <a:buNone/>
            </a:pPr>
            <a:endParaRPr lang="zh-CN" altLang="en-US" smtClean="0">
              <a:ea typeface="宋体" pitchFamily="2" charset="-122"/>
            </a:endParaRPr>
          </a:p>
          <a:p>
            <a:pPr lvl="1" eaLnBrk="1" hangingPunct="1">
              <a:buFont typeface="Wingdings" pitchFamily="2" charset="2"/>
              <a:buNone/>
            </a:pPr>
            <a:endParaRPr lang="zh-CN" altLang="en-US" smtClean="0">
              <a:ea typeface="宋体" pitchFamily="2" charset="-122"/>
            </a:endParaRPr>
          </a:p>
          <a:p>
            <a:pPr lvl="1" eaLnBrk="1" hangingPunct="1">
              <a:buFont typeface="Wingdings" pitchFamily="2" charset="2"/>
              <a:buNone/>
            </a:pPr>
            <a:endParaRPr lang="zh-CN" altLang="en-US" smtClean="0">
              <a:ea typeface="宋体" pitchFamily="2" charset="-122"/>
            </a:endParaRPr>
          </a:p>
          <a:p>
            <a:pPr lvl="1" eaLnBrk="1" hangingPunct="1">
              <a:buFont typeface="Wingdings" pitchFamily="2" charset="2"/>
              <a:buNone/>
            </a:pPr>
            <a:r>
              <a:rPr lang="zh-CN" altLang="en-US" smtClean="0">
                <a:ea typeface="宋体" pitchFamily="2" charset="-122"/>
              </a:rPr>
              <a:t> </a:t>
            </a:r>
            <a:r>
              <a:rPr lang="en-US" altLang="zh-CN" smtClean="0">
                <a:ea typeface="宋体" pitchFamily="2" charset="-122"/>
              </a:rPr>
              <a:t>- </a:t>
            </a:r>
            <a:r>
              <a:rPr lang="zh-CN" altLang="en-US" smtClean="0">
                <a:ea typeface="宋体" pitchFamily="2" charset="-122"/>
              </a:rPr>
              <a:t>：表示普通文件。 </a:t>
            </a:r>
          </a:p>
        </p:txBody>
      </p:sp>
      <p:pic>
        <p:nvPicPr>
          <p:cNvPr id="225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990600" y="4191000"/>
            <a:ext cx="5981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Rectangle 6"/>
          <p:cNvSpPr>
            <a:spLocks noChangeArrowheads="1"/>
          </p:cNvSpPr>
          <p:nvPr/>
        </p:nvSpPr>
        <p:spPr bwMode="white">
          <a:xfrm>
            <a:off x="990600" y="4495800"/>
            <a:ext cx="228600" cy="304800"/>
          </a:xfrm>
          <a:prstGeom prst="rect">
            <a:avLst/>
          </a:prstGeom>
          <a:noFill/>
          <a:ln w="127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文件类型</a:t>
            </a:r>
            <a:r>
              <a:rPr lang="en-US" altLang="zh-CN" smtClean="0"/>
              <a:t>–</a:t>
            </a:r>
            <a:r>
              <a:rPr lang="zh-CN" altLang="en-US" smtClean="0"/>
              <a:t>目录文件</a:t>
            </a:r>
          </a:p>
        </p:txBody>
      </p:sp>
      <p:sp>
        <p:nvSpPr>
          <p:cNvPr id="23555" name="Rectangle 3"/>
          <p:cNvSpPr>
            <a:spLocks noGrp="1" noChangeArrowheads="1"/>
          </p:cNvSpPr>
          <p:nvPr>
            <p:ph type="body" idx="1"/>
          </p:nvPr>
        </p:nvSpPr>
        <p:spPr/>
        <p:txBody>
          <a:bodyPr/>
          <a:lstStyle/>
          <a:p>
            <a:pPr lvl="1" eaLnBrk="1" hangingPunct="1"/>
            <a:r>
              <a:rPr lang="zh-CN" altLang="en-US" smtClean="0">
                <a:ea typeface="宋体" pitchFamily="2" charset="-122"/>
              </a:rPr>
              <a:t>目录文件：一种特殊的文件，它是保存其他文件的容器。 在</a:t>
            </a:r>
            <a:r>
              <a:rPr lang="en-US" altLang="zh-CN" smtClean="0">
                <a:ea typeface="宋体" pitchFamily="2" charset="-122"/>
              </a:rPr>
              <a:t>windows</a:t>
            </a:r>
            <a:r>
              <a:rPr lang="zh-CN" altLang="en-US" smtClean="0">
                <a:ea typeface="宋体" pitchFamily="2" charset="-122"/>
              </a:rPr>
              <a:t>中也称为文件夹。</a:t>
            </a:r>
          </a:p>
          <a:p>
            <a:pPr lvl="1" eaLnBrk="1" hangingPunct="1"/>
            <a:endParaRPr lang="zh-CN" altLang="en-US" smtClean="0">
              <a:ea typeface="宋体" pitchFamily="2" charset="-122"/>
            </a:endParaRPr>
          </a:p>
          <a:p>
            <a:pPr lvl="1" eaLnBrk="1" hangingPunct="1"/>
            <a:endParaRPr lang="zh-CN" altLang="en-US" smtClean="0">
              <a:ea typeface="宋体" pitchFamily="2" charset="-122"/>
            </a:endParaRPr>
          </a:p>
          <a:p>
            <a:pPr lvl="1" eaLnBrk="1" hangingPunct="1"/>
            <a:endParaRPr lang="zh-CN" altLang="en-US" smtClean="0">
              <a:ea typeface="宋体" pitchFamily="2" charset="-122"/>
            </a:endParaRPr>
          </a:p>
          <a:p>
            <a:pPr lvl="1" eaLnBrk="1" hangingPunct="1"/>
            <a:endParaRPr lang="zh-CN" altLang="en-US" smtClean="0">
              <a:ea typeface="宋体" pitchFamily="2" charset="-122"/>
            </a:endParaRPr>
          </a:p>
          <a:p>
            <a:pPr lvl="1" eaLnBrk="1" hangingPunct="1"/>
            <a:endParaRPr lang="zh-CN" altLang="en-US" smtClean="0">
              <a:ea typeface="宋体" pitchFamily="2" charset="-122"/>
            </a:endParaRPr>
          </a:p>
          <a:p>
            <a:pPr lvl="1" eaLnBrk="1" hangingPunct="1"/>
            <a:endParaRPr lang="zh-CN" altLang="en-US" smtClean="0">
              <a:ea typeface="宋体" pitchFamily="2" charset="-122"/>
            </a:endParaRPr>
          </a:p>
          <a:p>
            <a:pPr lvl="1" eaLnBrk="1" hangingPunct="1">
              <a:buFont typeface="Wingdings" pitchFamily="2" charset="2"/>
              <a:buNone/>
            </a:pPr>
            <a:r>
              <a:rPr lang="en-US" altLang="zh-CN" smtClean="0">
                <a:ea typeface="宋体" pitchFamily="2" charset="-122"/>
              </a:rPr>
              <a:t>d </a:t>
            </a:r>
            <a:r>
              <a:rPr lang="zh-CN" altLang="en-US" smtClean="0">
                <a:ea typeface="宋体" pitchFamily="2" charset="-122"/>
              </a:rPr>
              <a:t>：表示目录文件。 </a:t>
            </a:r>
          </a:p>
          <a:p>
            <a:pPr lvl="1" eaLnBrk="1" hangingPunct="1"/>
            <a:endParaRPr lang="zh-CN" altLang="en-US" smtClean="0">
              <a:ea typeface="宋体" pitchFamily="2" charset="-122"/>
            </a:endParaRPr>
          </a:p>
        </p:txBody>
      </p:sp>
      <p:pic>
        <p:nvPicPr>
          <p:cNvPr id="235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143000" y="3505200"/>
            <a:ext cx="76200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Rectangle 6"/>
          <p:cNvSpPr>
            <a:spLocks noChangeArrowheads="1"/>
          </p:cNvSpPr>
          <p:nvPr/>
        </p:nvSpPr>
        <p:spPr bwMode="white">
          <a:xfrm>
            <a:off x="1066800" y="3429000"/>
            <a:ext cx="304800" cy="381000"/>
          </a:xfrm>
          <a:prstGeom prst="rect">
            <a:avLst/>
          </a:prstGeom>
          <a:noFill/>
          <a:ln w="127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descr="宽上对角线"/>
          <p:cNvSpPr>
            <a:spLocks noGrp="1" noChangeArrowheads="1"/>
          </p:cNvSpPr>
          <p:nvPr>
            <p:ph type="title"/>
          </p:nvPr>
        </p:nvSpPr>
        <p:spPr/>
        <p:txBody>
          <a:bodyPr/>
          <a:lstStyle/>
          <a:p>
            <a:pPr eaLnBrk="1" hangingPunct="1">
              <a:defRPr/>
            </a:pPr>
            <a:r>
              <a:rPr lang="zh-CN" altLang="en-US" smtClean="0"/>
              <a:t>路径</a:t>
            </a:r>
          </a:p>
        </p:txBody>
      </p:sp>
      <p:sp>
        <p:nvSpPr>
          <p:cNvPr id="24579" name="Rectangle 3"/>
          <p:cNvSpPr>
            <a:spLocks noGrp="1" noChangeArrowheads="1"/>
          </p:cNvSpPr>
          <p:nvPr>
            <p:ph type="body" idx="1"/>
          </p:nvPr>
        </p:nvSpPr>
        <p:spPr/>
        <p:txBody>
          <a:bodyPr/>
          <a:lstStyle/>
          <a:p>
            <a:pPr eaLnBrk="1" hangingPunct="1">
              <a:buFont typeface="Wingdings" pitchFamily="2" charset="2"/>
              <a:buNone/>
            </a:pPr>
            <a:r>
              <a:rPr lang="zh-CN" altLang="en-US" sz="2800" smtClean="0">
                <a:solidFill>
                  <a:srgbClr val="FF00FF"/>
                </a:solidFill>
                <a:ea typeface="宋体" pitchFamily="2" charset="-122"/>
              </a:rPr>
              <a:t>路径分为绝对路径和相对路径两类：</a:t>
            </a:r>
          </a:p>
          <a:p>
            <a:pPr eaLnBrk="1" hangingPunct="1">
              <a:buFont typeface="Wingdings" pitchFamily="2" charset="2"/>
              <a:buNone/>
            </a:pPr>
            <a:r>
              <a:rPr lang="en-US" altLang="zh-CN" sz="2800" i="1" smtClean="0">
                <a:solidFill>
                  <a:srgbClr val="0000FF"/>
                </a:solidFill>
                <a:ea typeface="宋体" pitchFamily="2" charset="-122"/>
              </a:rPr>
              <a:t>A</a:t>
            </a:r>
            <a:r>
              <a:rPr lang="zh-CN" altLang="en-US" sz="2800" i="1" smtClean="0">
                <a:solidFill>
                  <a:srgbClr val="0000FF"/>
                </a:solidFill>
                <a:ea typeface="宋体" pitchFamily="2" charset="-122"/>
              </a:rPr>
              <a:t>、绝对路径</a:t>
            </a:r>
          </a:p>
          <a:p>
            <a:pPr eaLnBrk="1" hangingPunct="1">
              <a:buFont typeface="Wingdings" pitchFamily="2" charset="2"/>
              <a:buNone/>
            </a:pPr>
            <a:r>
              <a:rPr lang="zh-CN" altLang="en-US" smtClean="0">
                <a:ea typeface="宋体" pitchFamily="2" charset="-122"/>
              </a:rPr>
              <a:t>  </a:t>
            </a:r>
            <a:r>
              <a:rPr lang="en-US" altLang="zh-CN" smtClean="0">
                <a:ea typeface="宋体" pitchFamily="2" charset="-122"/>
              </a:rPr>
              <a:t>Linux</a:t>
            </a:r>
            <a:r>
              <a:rPr lang="zh-CN" altLang="en-US" smtClean="0">
                <a:ea typeface="宋体" pitchFamily="2" charset="-122"/>
              </a:rPr>
              <a:t>系统中，绝对路径是从“</a:t>
            </a:r>
            <a:r>
              <a:rPr lang="en-US" altLang="zh-CN" smtClean="0">
                <a:ea typeface="宋体" pitchFamily="2" charset="-122"/>
              </a:rPr>
              <a:t>/”</a:t>
            </a:r>
            <a:r>
              <a:rPr lang="zh-CN" altLang="en-US" smtClean="0">
                <a:ea typeface="宋体" pitchFamily="2" charset="-122"/>
              </a:rPr>
              <a:t>（根目录）开始的，称为完全路径，如</a:t>
            </a:r>
            <a:r>
              <a:rPr lang="en-US" altLang="zh-CN" smtClean="0">
                <a:ea typeface="宋体" pitchFamily="2" charset="-122"/>
              </a:rPr>
              <a:t>/home/user01</a:t>
            </a:r>
            <a:r>
              <a:rPr lang="zh-CN" altLang="en-US" smtClean="0">
                <a:ea typeface="宋体" pitchFamily="2" charset="-122"/>
              </a:rPr>
              <a:t>、</a:t>
            </a:r>
            <a:r>
              <a:rPr lang="en-US" altLang="zh-CN" smtClean="0">
                <a:ea typeface="宋体" pitchFamily="2" charset="-122"/>
              </a:rPr>
              <a:t>/usr/bin</a:t>
            </a:r>
            <a:r>
              <a:rPr lang="zh-CN" altLang="en-US" smtClean="0">
                <a:ea typeface="宋体" pitchFamily="2" charset="-122"/>
              </a:rPr>
              <a:t>。</a:t>
            </a:r>
          </a:p>
          <a:p>
            <a:pPr eaLnBrk="1" hangingPunct="1">
              <a:buFont typeface="Wingdings" pitchFamily="2" charset="2"/>
              <a:buNone/>
            </a:pPr>
            <a:r>
              <a:rPr lang="en-US" altLang="zh-CN" sz="2800" i="1" smtClean="0">
                <a:solidFill>
                  <a:srgbClr val="0000FF"/>
                </a:solidFill>
                <a:ea typeface="宋体" pitchFamily="2" charset="-122"/>
              </a:rPr>
              <a:t>B</a:t>
            </a:r>
            <a:r>
              <a:rPr lang="zh-CN" altLang="en-US" sz="2800" i="1" smtClean="0">
                <a:solidFill>
                  <a:srgbClr val="0000FF"/>
                </a:solidFill>
                <a:ea typeface="宋体" pitchFamily="2" charset="-122"/>
              </a:rPr>
              <a:t>、相对路径</a:t>
            </a:r>
          </a:p>
          <a:p>
            <a:pPr eaLnBrk="1" hangingPunct="1">
              <a:buFont typeface="Wingdings" pitchFamily="2" charset="2"/>
              <a:buNone/>
            </a:pPr>
            <a:r>
              <a:rPr lang="zh-CN" altLang="en-US" smtClean="0">
                <a:ea typeface="宋体" pitchFamily="2" charset="-122"/>
              </a:rPr>
              <a:t>  </a:t>
            </a:r>
            <a:r>
              <a:rPr lang="en-US" altLang="zh-CN" smtClean="0">
                <a:ea typeface="宋体" pitchFamily="2" charset="-122"/>
              </a:rPr>
              <a:t>Linux</a:t>
            </a:r>
            <a:r>
              <a:rPr lang="zh-CN" altLang="en-US" smtClean="0">
                <a:ea typeface="宋体" pitchFamily="2" charset="-122"/>
              </a:rPr>
              <a:t>系统中，相对路径是从当前目录开始的路径，如</a:t>
            </a:r>
            <a:r>
              <a:rPr lang="en-US" altLang="zh-CN" smtClean="0">
                <a:ea typeface="宋体" pitchFamily="2" charset="-122"/>
              </a:rPr>
              <a:t>./test</a:t>
            </a:r>
            <a:r>
              <a:rPr lang="zh-CN" altLang="en-US" smtClean="0">
                <a:ea typeface="宋体" pitchFamily="2" charset="-122"/>
              </a:rPr>
              <a:t>、</a:t>
            </a:r>
            <a:r>
              <a:rPr lang="en-US" altLang="zh-CN" smtClean="0">
                <a:ea typeface="宋体" pitchFamily="2" charset="-122"/>
              </a:rPr>
              <a:t>../user1</a:t>
            </a:r>
            <a:r>
              <a:rPr lang="zh-CN" altLang="en-US" smtClean="0">
                <a:ea typeface="宋体" pitchFamily="2" charset="-122"/>
              </a:rPr>
              <a:t>、</a:t>
            </a:r>
            <a:r>
              <a:rPr lang="en-US" altLang="zh-CN" smtClean="0">
                <a:ea typeface="宋体" pitchFamily="2" charset="-122"/>
              </a:rPr>
              <a:t>~/test</a:t>
            </a:r>
            <a:r>
              <a:rPr lang="zh-CN" altLang="en-US" smtClean="0">
                <a:ea typeface="宋体" pitchFamily="2" charset="-122"/>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文件类型</a:t>
            </a:r>
            <a:r>
              <a:rPr lang="en-US" altLang="zh-CN" smtClean="0"/>
              <a:t>–</a:t>
            </a:r>
            <a:r>
              <a:rPr lang="zh-CN" altLang="en-US" smtClean="0"/>
              <a:t>设备文件</a:t>
            </a:r>
          </a:p>
        </p:txBody>
      </p:sp>
      <p:sp>
        <p:nvSpPr>
          <p:cNvPr id="25603" name="Rectangle 3"/>
          <p:cNvSpPr>
            <a:spLocks noGrp="1" noChangeArrowheads="1"/>
          </p:cNvSpPr>
          <p:nvPr>
            <p:ph type="body" idx="1"/>
          </p:nvPr>
        </p:nvSpPr>
        <p:spPr/>
        <p:txBody>
          <a:bodyPr/>
          <a:lstStyle/>
          <a:p>
            <a:pPr eaLnBrk="1" hangingPunct="1"/>
            <a:r>
              <a:rPr lang="en-US" altLang="zh-CN" smtClean="0">
                <a:ea typeface="宋体" pitchFamily="2" charset="-122"/>
              </a:rPr>
              <a:t>Linux</a:t>
            </a:r>
            <a:r>
              <a:rPr lang="zh-CN" altLang="en-US" smtClean="0">
                <a:ea typeface="宋体" pitchFamily="2" charset="-122"/>
              </a:rPr>
              <a:t>下各种硬件设备都是文件，该类型的文件提供了大多数物理设备的接口。它又分为两种类型：</a:t>
            </a:r>
            <a:r>
              <a:rPr lang="zh-CN" altLang="en-US" smtClean="0">
                <a:solidFill>
                  <a:srgbClr val="FF0000"/>
                </a:solidFill>
                <a:ea typeface="宋体" pitchFamily="2" charset="-122"/>
              </a:rPr>
              <a:t>字符型设备</a:t>
            </a:r>
            <a:r>
              <a:rPr lang="zh-CN" altLang="en-US" smtClean="0">
                <a:ea typeface="宋体" pitchFamily="2" charset="-122"/>
              </a:rPr>
              <a:t>和</a:t>
            </a:r>
            <a:r>
              <a:rPr lang="zh-CN" altLang="en-US" smtClean="0">
                <a:solidFill>
                  <a:srgbClr val="FF0000"/>
                </a:solidFill>
                <a:ea typeface="宋体" pitchFamily="2" charset="-122"/>
              </a:rPr>
              <a:t>块设备</a:t>
            </a:r>
            <a:r>
              <a:rPr lang="zh-CN" altLang="en-US" smtClean="0">
                <a:ea typeface="宋体" pitchFamily="2" charset="-122"/>
              </a:rPr>
              <a:t>。</a:t>
            </a:r>
          </a:p>
          <a:p>
            <a:pPr lvl="1" eaLnBrk="1" hangingPunct="1"/>
            <a:r>
              <a:rPr lang="zh-CN" altLang="en-US" smtClean="0">
                <a:ea typeface="宋体" pitchFamily="2" charset="-122"/>
              </a:rPr>
              <a:t>字符型设备一次只能读出和写入一个字节的数据，包括调制解调器、终端、打印机、声卡以及鼠标；</a:t>
            </a:r>
          </a:p>
          <a:p>
            <a:pPr lvl="1" eaLnBrk="1" hangingPunct="1"/>
            <a:r>
              <a:rPr lang="zh-CN" altLang="en-US" smtClean="0">
                <a:ea typeface="宋体" pitchFamily="2" charset="-122"/>
              </a:rPr>
              <a:t>块设备必须以一定大小的块来读出或者写入数据，块设备包括</a:t>
            </a:r>
            <a:r>
              <a:rPr lang="en-US" altLang="zh-CN" smtClean="0">
                <a:ea typeface="宋体" pitchFamily="2" charset="-122"/>
              </a:rPr>
              <a:t>CD-ROM</a:t>
            </a:r>
            <a:r>
              <a:rPr lang="zh-CN" altLang="en-US" smtClean="0">
                <a:ea typeface="宋体" pitchFamily="2" charset="-122"/>
              </a:rPr>
              <a:t>、</a:t>
            </a:r>
            <a:r>
              <a:rPr lang="en-US" altLang="zh-CN" smtClean="0">
                <a:ea typeface="宋体" pitchFamily="2" charset="-122"/>
              </a:rPr>
              <a:t>RAM</a:t>
            </a:r>
            <a:r>
              <a:rPr lang="zh-CN" altLang="en-US" smtClean="0">
                <a:ea typeface="宋体" pitchFamily="2" charset="-122"/>
              </a:rPr>
              <a:t>驱动器和磁盘驱动器等。</a:t>
            </a:r>
          </a:p>
          <a:p>
            <a:pPr eaLnBrk="1" hangingPunct="1"/>
            <a:r>
              <a:rPr lang="zh-CN" altLang="en-US" smtClean="0">
                <a:ea typeface="宋体" pitchFamily="2" charset="-122"/>
              </a:rPr>
              <a:t>一般而言，字符设备用于传输数据，块设备用于存储数据。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文件类型</a:t>
            </a:r>
            <a:r>
              <a:rPr lang="en-US" altLang="zh-CN" smtClean="0"/>
              <a:t>–</a:t>
            </a:r>
            <a:r>
              <a:rPr lang="zh-CN" altLang="en-US" smtClean="0"/>
              <a:t>设备文件</a:t>
            </a:r>
          </a:p>
        </p:txBody>
      </p:sp>
      <p:sp>
        <p:nvSpPr>
          <p:cNvPr id="26627" name="Rectangle 3"/>
          <p:cNvSpPr>
            <a:spLocks noGrp="1" noChangeArrowheads="1"/>
          </p:cNvSpPr>
          <p:nvPr>
            <p:ph type="body" idx="1"/>
          </p:nvPr>
        </p:nvSpPr>
        <p:spPr/>
        <p:txBody>
          <a:bodyPr/>
          <a:lstStyle/>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endParaRPr lang="en-US" altLang="zh-CN" smtClean="0">
              <a:ea typeface="宋体" pitchFamily="2" charset="-122"/>
            </a:endParaRPr>
          </a:p>
          <a:p>
            <a:pPr eaLnBrk="1" hangingPunct="1">
              <a:buFont typeface="Wingdings" pitchFamily="2" charset="2"/>
              <a:buNone/>
            </a:pPr>
            <a:r>
              <a:rPr lang="en-US" altLang="zh-CN" smtClean="0">
                <a:ea typeface="宋体" pitchFamily="2" charset="-122"/>
              </a:rPr>
              <a:t>c</a:t>
            </a:r>
            <a:r>
              <a:rPr lang="zh-CN" altLang="en-US" smtClean="0">
                <a:ea typeface="宋体" pitchFamily="2" charset="-122"/>
              </a:rPr>
              <a:t>：表示字符设备</a:t>
            </a:r>
          </a:p>
          <a:p>
            <a:pPr eaLnBrk="1" hangingPunct="1">
              <a:buFont typeface="Wingdings" pitchFamily="2" charset="2"/>
              <a:buNone/>
            </a:pPr>
            <a:endParaRPr lang="zh-CN" altLang="en-US" smtClean="0">
              <a:ea typeface="宋体" pitchFamily="2" charset="-122"/>
            </a:endParaRPr>
          </a:p>
          <a:p>
            <a:pPr eaLnBrk="1" hangingPunct="1">
              <a:buFont typeface="Wingdings" pitchFamily="2" charset="2"/>
              <a:buNone/>
            </a:pPr>
            <a:endParaRPr lang="zh-CN" altLang="en-US" smtClean="0">
              <a:ea typeface="宋体" pitchFamily="2" charset="-122"/>
            </a:endParaRPr>
          </a:p>
          <a:p>
            <a:pPr eaLnBrk="1" hangingPunct="1">
              <a:buFont typeface="Wingdings" pitchFamily="2" charset="2"/>
              <a:buNone/>
            </a:pPr>
            <a:endParaRPr lang="zh-CN" altLang="en-US" smtClean="0">
              <a:ea typeface="宋体" pitchFamily="2" charset="-122"/>
            </a:endParaRPr>
          </a:p>
          <a:p>
            <a:pPr eaLnBrk="1" hangingPunct="1">
              <a:buFont typeface="Wingdings" pitchFamily="2" charset="2"/>
              <a:buNone/>
            </a:pPr>
            <a:r>
              <a:rPr lang="en-US" altLang="zh-CN" smtClean="0">
                <a:ea typeface="宋体" pitchFamily="2" charset="-122"/>
              </a:rPr>
              <a:t>b</a:t>
            </a:r>
            <a:r>
              <a:rPr lang="zh-CN" altLang="en-US" smtClean="0">
                <a:ea typeface="宋体" pitchFamily="2" charset="-122"/>
              </a:rPr>
              <a:t>：表示块设备</a:t>
            </a:r>
          </a:p>
        </p:txBody>
      </p:sp>
      <p:pic>
        <p:nvPicPr>
          <p:cNvPr id="266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609600" y="1447800"/>
            <a:ext cx="7210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9" name="Rectangle 6"/>
          <p:cNvSpPr>
            <a:spLocks noChangeArrowheads="1"/>
          </p:cNvSpPr>
          <p:nvPr/>
        </p:nvSpPr>
        <p:spPr bwMode="white">
          <a:xfrm>
            <a:off x="533400" y="1752600"/>
            <a:ext cx="304800" cy="228600"/>
          </a:xfrm>
          <a:prstGeom prst="rect">
            <a:avLst/>
          </a:prstGeom>
          <a:noFill/>
          <a:ln w="127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66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762000" y="4038600"/>
            <a:ext cx="69437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1" name="Rectangle 8"/>
          <p:cNvSpPr>
            <a:spLocks noChangeArrowheads="1"/>
          </p:cNvSpPr>
          <p:nvPr/>
        </p:nvSpPr>
        <p:spPr bwMode="white">
          <a:xfrm>
            <a:off x="609600" y="4267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32" name="Rectangle 9"/>
          <p:cNvSpPr>
            <a:spLocks noChangeArrowheads="1"/>
          </p:cNvSpPr>
          <p:nvPr/>
        </p:nvSpPr>
        <p:spPr bwMode="white">
          <a:xfrm>
            <a:off x="685800" y="4267200"/>
            <a:ext cx="228600" cy="304800"/>
          </a:xfrm>
          <a:prstGeom prst="rect">
            <a:avLst/>
          </a:prstGeom>
          <a:noFill/>
          <a:ln w="127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文件类型</a:t>
            </a:r>
            <a:r>
              <a:rPr lang="en-US" altLang="zh-CN" smtClean="0"/>
              <a:t>–</a:t>
            </a:r>
            <a:r>
              <a:rPr lang="zh-CN" altLang="en-US" smtClean="0"/>
              <a:t>链接文件</a:t>
            </a:r>
          </a:p>
        </p:txBody>
      </p:sp>
      <p:sp>
        <p:nvSpPr>
          <p:cNvPr id="27651" name="Rectangle 3"/>
          <p:cNvSpPr>
            <a:spLocks noGrp="1" noChangeArrowheads="1"/>
          </p:cNvSpPr>
          <p:nvPr>
            <p:ph type="body" idx="1"/>
          </p:nvPr>
        </p:nvSpPr>
        <p:spPr/>
        <p:txBody>
          <a:bodyPr/>
          <a:lstStyle/>
          <a:p>
            <a:pPr eaLnBrk="1" hangingPunct="1"/>
            <a:r>
              <a:rPr lang="zh-CN" altLang="en-US" smtClean="0">
                <a:ea typeface="宋体" pitchFamily="2" charset="-122"/>
              </a:rPr>
              <a:t>链接文件是一种特殊类型的文件，</a:t>
            </a:r>
            <a:r>
              <a:rPr lang="en-US" altLang="zh-CN" smtClean="0">
                <a:ea typeface="宋体" pitchFamily="2" charset="-122"/>
              </a:rPr>
              <a:t>Linux</a:t>
            </a:r>
            <a:r>
              <a:rPr lang="zh-CN" altLang="en-US" smtClean="0">
                <a:ea typeface="宋体" pitchFamily="2" charset="-122"/>
              </a:rPr>
              <a:t>包括两种链接：硬链接</a:t>
            </a:r>
            <a:r>
              <a:rPr lang="en-US" altLang="zh-CN" smtClean="0">
                <a:ea typeface="宋体" pitchFamily="2" charset="-122"/>
              </a:rPr>
              <a:t>(Hard Link)</a:t>
            </a:r>
            <a:r>
              <a:rPr lang="zh-CN" altLang="en-US" smtClean="0">
                <a:ea typeface="宋体" pitchFamily="2" charset="-122"/>
              </a:rPr>
              <a:t>和软链接</a:t>
            </a:r>
            <a:r>
              <a:rPr lang="en-US" altLang="zh-CN" smtClean="0">
                <a:ea typeface="宋体" pitchFamily="2" charset="-122"/>
              </a:rPr>
              <a:t>(Soft Link)</a:t>
            </a:r>
            <a:r>
              <a:rPr lang="zh-CN" altLang="en-US" smtClean="0">
                <a:ea typeface="宋体" pitchFamily="2" charset="-122"/>
              </a:rPr>
              <a:t>，软链接又称为符号链接（</a:t>
            </a:r>
            <a:r>
              <a:rPr lang="en-US" altLang="zh-CN" smtClean="0">
                <a:ea typeface="宋体" pitchFamily="2" charset="-122"/>
              </a:rPr>
              <a:t>Symbolic link</a:t>
            </a:r>
            <a:r>
              <a:rPr lang="zh-CN" altLang="en-US" smtClean="0">
                <a:ea typeface="宋体" pitchFamily="2" charset="-122"/>
              </a:rPr>
              <a:t>） 。</a:t>
            </a: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endParaRPr lang="zh-CN" altLang="en-US" smtClean="0">
              <a:ea typeface="宋体" pitchFamily="2" charset="-122"/>
            </a:endParaRPr>
          </a:p>
        </p:txBody>
      </p:sp>
      <p:pic>
        <p:nvPicPr>
          <p:cNvPr id="2765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752600" y="2971800"/>
            <a:ext cx="56673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descr="宽上对角线"/>
          <p:cNvSpPr>
            <a:spLocks noGrp="1" noChangeArrowheads="1"/>
          </p:cNvSpPr>
          <p:nvPr>
            <p:ph type="title"/>
          </p:nvPr>
        </p:nvSpPr>
        <p:spPr/>
        <p:txBody>
          <a:bodyPr/>
          <a:lstStyle/>
          <a:p>
            <a:pPr eaLnBrk="1" hangingPunct="1">
              <a:defRPr/>
            </a:pPr>
            <a:r>
              <a:rPr lang="en-US" altLang="zh-CN" smtClean="0"/>
              <a:t>ln</a:t>
            </a:r>
            <a:r>
              <a:rPr lang="zh-CN" altLang="en-US" smtClean="0"/>
              <a:t>命令</a:t>
            </a:r>
          </a:p>
        </p:txBody>
      </p:sp>
      <p:sp>
        <p:nvSpPr>
          <p:cNvPr id="28675" name="Rectangle 3"/>
          <p:cNvSpPr>
            <a:spLocks noGrp="1" noChangeArrowheads="1"/>
          </p:cNvSpPr>
          <p:nvPr>
            <p:ph type="body" idx="1"/>
          </p:nvPr>
        </p:nvSpPr>
        <p:spPr/>
        <p:txBody>
          <a:bodyPr/>
          <a:lstStyle/>
          <a:p>
            <a:pPr eaLnBrk="1" hangingPunct="1"/>
            <a:r>
              <a:rPr lang="en-US" altLang="zh-CN" smtClean="0">
                <a:ea typeface="宋体" pitchFamily="2" charset="-122"/>
              </a:rPr>
              <a:t>ln</a:t>
            </a:r>
            <a:r>
              <a:rPr lang="zh-CN" altLang="en-US" smtClean="0">
                <a:ea typeface="宋体" pitchFamily="2" charset="-122"/>
              </a:rPr>
              <a:t>命令可以创建链接文件</a:t>
            </a:r>
          </a:p>
          <a:p>
            <a:pPr eaLnBrk="1" hangingPunct="1"/>
            <a:r>
              <a:rPr lang="zh-CN" altLang="en-US" smtClean="0">
                <a:ea typeface="宋体" pitchFamily="2" charset="-122"/>
              </a:rPr>
              <a:t>建立硬链接：</a:t>
            </a:r>
            <a:r>
              <a:rPr lang="en-US" altLang="zh-CN" smtClean="0">
                <a:ea typeface="宋体" pitchFamily="2" charset="-122"/>
              </a:rPr>
              <a:t>ln </a:t>
            </a:r>
            <a:r>
              <a:rPr lang="zh-CN" altLang="en-US" smtClean="0">
                <a:ea typeface="宋体" pitchFamily="2" charset="-122"/>
              </a:rPr>
              <a:t>源文件 目标文件</a:t>
            </a: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r>
              <a:rPr lang="zh-CN" altLang="en-US" smtClean="0">
                <a:ea typeface="宋体" pitchFamily="2" charset="-122"/>
              </a:rPr>
              <a:t>建立符号链接：</a:t>
            </a:r>
            <a:r>
              <a:rPr lang="en-US" altLang="zh-CN" smtClean="0">
                <a:ea typeface="宋体" pitchFamily="2" charset="-122"/>
              </a:rPr>
              <a:t>ln  -s  </a:t>
            </a:r>
            <a:r>
              <a:rPr lang="zh-CN" altLang="en-US" smtClean="0">
                <a:ea typeface="宋体" pitchFamily="2" charset="-122"/>
              </a:rPr>
              <a:t>源文件 目标文件</a:t>
            </a:r>
          </a:p>
          <a:p>
            <a:pPr eaLnBrk="1" hangingPunct="1"/>
            <a:endParaRPr lang="zh-CN" altLang="en-US" smtClean="0">
              <a:ea typeface="宋体" pitchFamily="2" charset="-122"/>
            </a:endParaRP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685800" y="2209800"/>
            <a:ext cx="78676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0" y="4876800"/>
            <a:ext cx="92868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8" name="Rectangle 6"/>
          <p:cNvSpPr>
            <a:spLocks noChangeArrowheads="1"/>
          </p:cNvSpPr>
          <p:nvPr/>
        </p:nvSpPr>
        <p:spPr bwMode="white">
          <a:xfrm>
            <a:off x="609600" y="2667000"/>
            <a:ext cx="990600" cy="5334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9" name="Rectangle 7"/>
          <p:cNvSpPr>
            <a:spLocks noChangeArrowheads="1"/>
          </p:cNvSpPr>
          <p:nvPr/>
        </p:nvSpPr>
        <p:spPr bwMode="white">
          <a:xfrm>
            <a:off x="4495800" y="2667000"/>
            <a:ext cx="609600" cy="5334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0" name="Rectangle 8"/>
          <p:cNvSpPr>
            <a:spLocks noChangeArrowheads="1"/>
          </p:cNvSpPr>
          <p:nvPr/>
        </p:nvSpPr>
        <p:spPr bwMode="white">
          <a:xfrm>
            <a:off x="3810000" y="5410200"/>
            <a:ext cx="609600" cy="8382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1" name="Rectangle 9"/>
          <p:cNvSpPr>
            <a:spLocks noChangeArrowheads="1"/>
          </p:cNvSpPr>
          <p:nvPr/>
        </p:nvSpPr>
        <p:spPr bwMode="white">
          <a:xfrm>
            <a:off x="0" y="5334000"/>
            <a:ext cx="914400" cy="9144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descr="宽上对角线"/>
          <p:cNvSpPr>
            <a:spLocks noGrp="1" noChangeArrowheads="1"/>
          </p:cNvSpPr>
          <p:nvPr>
            <p:ph type="title"/>
          </p:nvPr>
        </p:nvSpPr>
        <p:spPr/>
        <p:txBody>
          <a:bodyPr/>
          <a:lstStyle/>
          <a:p>
            <a:pPr eaLnBrk="1" hangingPunct="1">
              <a:defRPr/>
            </a:pPr>
            <a:r>
              <a:rPr lang="zh-CN" altLang="en-US" smtClean="0"/>
              <a:t>删除符号链接的源文件</a:t>
            </a:r>
          </a:p>
        </p:txBody>
      </p:sp>
      <p:sp>
        <p:nvSpPr>
          <p:cNvPr id="29699" name="Rectangle 3"/>
          <p:cNvSpPr>
            <a:spLocks noGrp="1" noChangeArrowheads="1"/>
          </p:cNvSpPr>
          <p:nvPr>
            <p:ph type="body" idx="1"/>
          </p:nvPr>
        </p:nvSpPr>
        <p:spPr/>
        <p:txBody>
          <a:bodyPr/>
          <a:lstStyle/>
          <a:p>
            <a:pPr eaLnBrk="1" hangingPunct="1"/>
            <a:endParaRPr lang="zh-CN" altLang="en-US" smtClean="0">
              <a:ea typeface="宋体" pitchFamily="2" charset="-122"/>
            </a:endParaRP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561975" y="1295400"/>
            <a:ext cx="85820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descr="宽上对角线"/>
          <p:cNvSpPr>
            <a:spLocks noGrp="1" noChangeArrowheads="1"/>
          </p:cNvSpPr>
          <p:nvPr>
            <p:ph type="title"/>
          </p:nvPr>
        </p:nvSpPr>
        <p:spPr/>
        <p:txBody>
          <a:bodyPr/>
          <a:lstStyle/>
          <a:p>
            <a:pPr eaLnBrk="1" hangingPunct="1">
              <a:defRPr/>
            </a:pPr>
            <a:r>
              <a:rPr lang="zh-CN" altLang="en-US" smtClean="0"/>
              <a:t>删除硬链接的源文件</a:t>
            </a:r>
          </a:p>
        </p:txBody>
      </p:sp>
      <p:sp>
        <p:nvSpPr>
          <p:cNvPr id="30723" name="Rectangle 3"/>
          <p:cNvSpPr>
            <a:spLocks noGrp="1" noChangeArrowheads="1"/>
          </p:cNvSpPr>
          <p:nvPr>
            <p:ph type="body" idx="1"/>
          </p:nvPr>
        </p:nvSpPr>
        <p:spPr/>
        <p:txBody>
          <a:bodyPr/>
          <a:lstStyle/>
          <a:p>
            <a:pPr eaLnBrk="1" hangingPunct="1"/>
            <a:endParaRPr lang="zh-CN" altLang="en-US" smtClean="0">
              <a:ea typeface="宋体" pitchFamily="2" charset="-122"/>
            </a:endParaRP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28600" y="1600200"/>
            <a:ext cx="8686800"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descr="宽上对角线"/>
          <p:cNvSpPr>
            <a:spLocks noGrp="1" noChangeArrowheads="1"/>
          </p:cNvSpPr>
          <p:nvPr>
            <p:ph type="title"/>
          </p:nvPr>
        </p:nvSpPr>
        <p:spPr/>
        <p:txBody>
          <a:bodyPr/>
          <a:lstStyle/>
          <a:p>
            <a:pPr eaLnBrk="1" hangingPunct="1">
              <a:defRPr/>
            </a:pPr>
            <a:r>
              <a:rPr lang="zh-CN" altLang="en-US" smtClean="0"/>
              <a:t>两种链接文件的特点</a:t>
            </a:r>
          </a:p>
        </p:txBody>
      </p:sp>
      <p:sp>
        <p:nvSpPr>
          <p:cNvPr id="31747" name="Rectangle 3"/>
          <p:cNvSpPr>
            <a:spLocks noGrp="1" noChangeArrowheads="1"/>
          </p:cNvSpPr>
          <p:nvPr>
            <p:ph type="body" idx="1"/>
          </p:nvPr>
        </p:nvSpPr>
        <p:spPr/>
        <p:txBody>
          <a:bodyPr/>
          <a:lstStyle/>
          <a:p>
            <a:pPr eaLnBrk="1" hangingPunct="1"/>
            <a:endParaRPr lang="zh-CN" altLang="en-US" smtClean="0">
              <a:ea typeface="宋体" pitchFamily="2" charset="-122"/>
            </a:endParaRPr>
          </a:p>
          <a:p>
            <a:pPr eaLnBrk="1" hangingPunct="1"/>
            <a:r>
              <a:rPr lang="zh-CN" altLang="en-US" smtClean="0">
                <a:ea typeface="宋体" pitchFamily="2" charset="-122"/>
              </a:rPr>
              <a:t>当将符号链接指向的文件删除时，符号链接将无法使用，因为符号链接是通过路径名去找到被链接文件的，而硬链接通过增加被链接文件索引节点计数来达到链接目的，所以即使被链接文件删除了，硬链接仍然可以正常的使用。</a:t>
            </a:r>
          </a:p>
          <a:p>
            <a:pPr eaLnBrk="1" hangingPunct="1"/>
            <a:r>
              <a:rPr lang="zh-CN" altLang="en-US" smtClean="0">
                <a:ea typeface="宋体" pitchFamily="2" charset="-122"/>
              </a:rPr>
              <a:t>硬链接文件有两个限制     </a:t>
            </a:r>
          </a:p>
          <a:p>
            <a:pPr lvl="1" eaLnBrk="1" hangingPunct="1"/>
            <a:r>
              <a:rPr lang="en-US" altLang="zh-CN" smtClean="0">
                <a:ea typeface="宋体" pitchFamily="2" charset="-122"/>
              </a:rPr>
              <a:t>1</a:t>
            </a:r>
            <a:r>
              <a:rPr lang="zh-CN" altLang="en-US" smtClean="0">
                <a:ea typeface="宋体" pitchFamily="2" charset="-122"/>
              </a:rPr>
              <a:t>、不允许给目录创建硬链接；    </a:t>
            </a:r>
          </a:p>
          <a:p>
            <a:pPr lvl="1" eaLnBrk="1" hangingPunct="1"/>
            <a:r>
              <a:rPr lang="en-US" altLang="zh-CN" smtClean="0">
                <a:ea typeface="宋体" pitchFamily="2" charset="-122"/>
              </a:rPr>
              <a:t>2</a:t>
            </a:r>
            <a:r>
              <a:rPr lang="zh-CN" altLang="en-US" smtClean="0">
                <a:ea typeface="宋体" pitchFamily="2" charset="-122"/>
              </a:rPr>
              <a:t>、只有在同一文件系统中的文件之间才能创建链接。</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文件系统</a:t>
            </a:r>
          </a:p>
        </p:txBody>
      </p:sp>
      <p:sp>
        <p:nvSpPr>
          <p:cNvPr id="181251" name="AutoShape 3"/>
          <p:cNvSpPr>
            <a:spLocks noChangeArrowheads="1"/>
          </p:cNvSpPr>
          <p:nvPr/>
        </p:nvSpPr>
        <p:spPr bwMode="white">
          <a:xfrm>
            <a:off x="685800" y="1066800"/>
            <a:ext cx="6248400" cy="457200"/>
          </a:xfrm>
          <a:prstGeom prst="roundRect">
            <a:avLst>
              <a:gd name="adj" fmla="val 16667"/>
            </a:avLst>
          </a:prstGeom>
          <a:gradFill rotWithShape="1">
            <a:gsLst>
              <a:gs pos="0">
                <a:srgbClr val="FFFF00"/>
              </a:gs>
              <a:gs pos="100000">
                <a:srgbClr val="767600"/>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4" name="Rectangle 4"/>
          <p:cNvSpPr>
            <a:spLocks noGrp="1" noChangeArrowheads="1"/>
          </p:cNvSpPr>
          <p:nvPr>
            <p:ph type="body" idx="1"/>
          </p:nvPr>
        </p:nvSpPr>
        <p:spPr/>
        <p:txBody>
          <a:bodyPr/>
          <a:lstStyle/>
          <a:p>
            <a:pPr eaLnBrk="1" hangingPunct="1"/>
            <a:r>
              <a:rPr lang="en-US" altLang="zh-CN" smtClean="0">
                <a:ea typeface="宋体" pitchFamily="2" charset="-122"/>
              </a:rPr>
              <a:t>Linux</a:t>
            </a:r>
            <a:r>
              <a:rPr lang="zh-CN" altLang="en-US" smtClean="0">
                <a:ea typeface="宋体" pitchFamily="2" charset="-122"/>
              </a:rPr>
              <a:t>文件系统的概念</a:t>
            </a:r>
          </a:p>
          <a:p>
            <a:pPr eaLnBrk="1" hangingPunct="1"/>
            <a:r>
              <a:rPr lang="en-US" altLang="zh-CN" smtClean="0">
                <a:ea typeface="宋体" pitchFamily="2" charset="-122"/>
              </a:rPr>
              <a:t>Linux</a:t>
            </a:r>
            <a:r>
              <a:rPr lang="zh-CN" altLang="en-US" smtClean="0">
                <a:ea typeface="宋体" pitchFamily="2" charset="-122"/>
              </a:rPr>
              <a:t>文件系统的目录结构</a:t>
            </a:r>
            <a:endParaRPr lang="zh-CN" altLang="en-US" smtClean="0">
              <a:solidFill>
                <a:srgbClr val="FF00FF"/>
              </a:solidFill>
              <a:ea typeface="宋体" pitchFamily="2" charset="-122"/>
            </a:endParaRPr>
          </a:p>
          <a:p>
            <a:pPr eaLnBrk="1" hangingPunct="1"/>
            <a:r>
              <a:rPr lang="en-US" altLang="zh-CN" smtClean="0">
                <a:ea typeface="宋体" pitchFamily="2" charset="-122"/>
              </a:rPr>
              <a:t>Linux</a:t>
            </a:r>
            <a:r>
              <a:rPr lang="zh-CN" altLang="en-US" smtClean="0">
                <a:ea typeface="宋体" pitchFamily="2" charset="-122"/>
              </a:rPr>
              <a:t>文件类型</a:t>
            </a:r>
            <a:endParaRPr lang="en-US" altLang="zh-CN" smtClean="0">
              <a:ea typeface="宋体" pitchFamily="2" charset="-122"/>
            </a:endParaRPr>
          </a:p>
          <a:p>
            <a:pPr eaLnBrk="1" hangingPunct="1"/>
            <a:r>
              <a:rPr lang="en-US" altLang="zh-CN" smtClean="0">
                <a:ea typeface="宋体" pitchFamily="2" charset="-122"/>
              </a:rPr>
              <a:t>Linux</a:t>
            </a:r>
            <a:r>
              <a:rPr lang="zh-CN" altLang="en-US" smtClean="0">
                <a:ea typeface="宋体" pitchFamily="2" charset="-122"/>
              </a:rPr>
              <a:t>文件系统类型</a:t>
            </a:r>
          </a:p>
          <a:p>
            <a:pPr eaLnBrk="1" hangingPunct="1"/>
            <a:r>
              <a:rPr lang="en-US" altLang="zh-CN" smtClean="0">
                <a:ea typeface="宋体" pitchFamily="2" charset="-122"/>
              </a:rPr>
              <a:t>vim</a:t>
            </a:r>
            <a:r>
              <a:rPr lang="zh-CN" altLang="en-US" smtClean="0">
                <a:ea typeface="宋体" pitchFamily="2" charset="-122"/>
              </a:rPr>
              <a:t>编辑器</a:t>
            </a:r>
          </a:p>
          <a:p>
            <a:pPr eaLnBrk="1" hangingPunct="1"/>
            <a:r>
              <a:rPr lang="en-US" altLang="zh-CN" smtClean="0">
                <a:ea typeface="宋体" pitchFamily="2" charset="-122"/>
              </a:rPr>
              <a:t>Linux</a:t>
            </a:r>
            <a:r>
              <a:rPr lang="zh-CN" altLang="en-US" smtClean="0">
                <a:ea typeface="宋体" pitchFamily="2" charset="-122"/>
              </a:rPr>
              <a:t>文件的操作命令</a:t>
            </a:r>
          </a:p>
          <a:p>
            <a:pPr eaLnBrk="1" hangingPunct="1"/>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 calcmode="lin" valueType="num">
                                      <p:cBhvr additive="base">
                                        <p:cTn id="7" dur="500" fill="hold"/>
                                        <p:tgtEl>
                                          <p:spTgt spid="181251"/>
                                        </p:tgtEl>
                                        <p:attrNameLst>
                                          <p:attrName>ppt_x</p:attrName>
                                        </p:attrNameLst>
                                      </p:cBhvr>
                                      <p:tavLst>
                                        <p:tav tm="0">
                                          <p:val>
                                            <p:strVal val="1+#ppt_w/2"/>
                                          </p:val>
                                        </p:tav>
                                        <p:tav tm="100000">
                                          <p:val>
                                            <p:strVal val="#ppt_x"/>
                                          </p:val>
                                        </p:tav>
                                      </p:tavLst>
                                    </p:anim>
                                    <p:anim calcmode="lin" valueType="num">
                                      <p:cBhvr additive="base">
                                        <p:cTn id="8" dur="500" fill="hold"/>
                                        <p:tgtEl>
                                          <p:spTgt spid="181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文件系统</a:t>
            </a:r>
          </a:p>
        </p:txBody>
      </p:sp>
      <p:sp>
        <p:nvSpPr>
          <p:cNvPr id="181251" name="AutoShape 3"/>
          <p:cNvSpPr>
            <a:spLocks noChangeArrowheads="1"/>
          </p:cNvSpPr>
          <p:nvPr/>
        </p:nvSpPr>
        <p:spPr bwMode="white">
          <a:xfrm>
            <a:off x="690563" y="2773363"/>
            <a:ext cx="8229600" cy="457200"/>
          </a:xfrm>
          <a:prstGeom prst="roundRect">
            <a:avLst>
              <a:gd name="adj" fmla="val 16667"/>
            </a:avLst>
          </a:prstGeom>
          <a:gradFill rotWithShape="1">
            <a:gsLst>
              <a:gs pos="0">
                <a:srgbClr val="FFFF00"/>
              </a:gs>
              <a:gs pos="100000">
                <a:srgbClr val="767600"/>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772" name="Rectangle 4"/>
          <p:cNvSpPr>
            <a:spLocks noGrp="1" noChangeArrowheads="1"/>
          </p:cNvSpPr>
          <p:nvPr>
            <p:ph type="body" idx="1"/>
          </p:nvPr>
        </p:nvSpPr>
        <p:spPr>
          <a:xfrm>
            <a:off x="228600" y="990600"/>
            <a:ext cx="6553200" cy="5562600"/>
          </a:xfrm>
        </p:spPr>
        <p:txBody>
          <a:bodyPr/>
          <a:lstStyle/>
          <a:p>
            <a:pPr eaLnBrk="1" hangingPunct="1"/>
            <a:r>
              <a:rPr lang="en-US" altLang="zh-CN" smtClean="0">
                <a:ea typeface="宋体" pitchFamily="2" charset="-122"/>
              </a:rPr>
              <a:t>Linux</a:t>
            </a:r>
            <a:r>
              <a:rPr lang="zh-CN" altLang="en-US" smtClean="0">
                <a:ea typeface="宋体" pitchFamily="2" charset="-122"/>
              </a:rPr>
              <a:t>文件系统的概念</a:t>
            </a:r>
          </a:p>
          <a:p>
            <a:pPr eaLnBrk="1" hangingPunct="1"/>
            <a:r>
              <a:rPr lang="en-US" altLang="zh-CN" smtClean="0">
                <a:ea typeface="宋体" pitchFamily="2" charset="-122"/>
              </a:rPr>
              <a:t>Linux</a:t>
            </a:r>
            <a:r>
              <a:rPr lang="zh-CN" altLang="en-US" smtClean="0">
                <a:ea typeface="宋体" pitchFamily="2" charset="-122"/>
              </a:rPr>
              <a:t>文件系统的目录结构</a:t>
            </a:r>
            <a:endParaRPr lang="zh-CN" altLang="en-US" smtClean="0">
              <a:solidFill>
                <a:srgbClr val="FF00FF"/>
              </a:solidFill>
              <a:ea typeface="宋体" pitchFamily="2" charset="-122"/>
            </a:endParaRPr>
          </a:p>
          <a:p>
            <a:pPr eaLnBrk="1" hangingPunct="1"/>
            <a:r>
              <a:rPr lang="en-US" altLang="zh-CN" smtClean="0">
                <a:ea typeface="宋体" pitchFamily="2" charset="-122"/>
              </a:rPr>
              <a:t>Linux</a:t>
            </a:r>
            <a:r>
              <a:rPr lang="zh-CN" altLang="en-US" smtClean="0">
                <a:ea typeface="宋体" pitchFamily="2" charset="-122"/>
              </a:rPr>
              <a:t>文件类型</a:t>
            </a:r>
            <a:endParaRPr lang="en-US" altLang="zh-CN" smtClean="0">
              <a:ea typeface="宋体" pitchFamily="2" charset="-122"/>
            </a:endParaRPr>
          </a:p>
          <a:p>
            <a:pPr eaLnBrk="1" hangingPunct="1"/>
            <a:r>
              <a:rPr lang="en-US" altLang="zh-CN" smtClean="0">
                <a:ea typeface="宋体" pitchFamily="2" charset="-122"/>
              </a:rPr>
              <a:t>Linux</a:t>
            </a:r>
            <a:r>
              <a:rPr lang="zh-CN" altLang="en-US" smtClean="0">
                <a:ea typeface="宋体" pitchFamily="2" charset="-122"/>
              </a:rPr>
              <a:t>文件系统类型</a:t>
            </a:r>
          </a:p>
          <a:p>
            <a:pPr eaLnBrk="1" hangingPunct="1"/>
            <a:r>
              <a:rPr lang="en-US" altLang="zh-CN" smtClean="0">
                <a:ea typeface="宋体" pitchFamily="2" charset="-122"/>
              </a:rPr>
              <a:t>VIM</a:t>
            </a:r>
            <a:r>
              <a:rPr lang="zh-CN" altLang="en-US" smtClean="0">
                <a:ea typeface="宋体" pitchFamily="2" charset="-122"/>
              </a:rPr>
              <a:t>编辑器</a:t>
            </a:r>
          </a:p>
          <a:p>
            <a:pPr eaLnBrk="1" hangingPunct="1"/>
            <a:r>
              <a:rPr lang="en-US" altLang="zh-CN" smtClean="0">
                <a:ea typeface="宋体" pitchFamily="2" charset="-122"/>
              </a:rPr>
              <a:t>Linux</a:t>
            </a:r>
            <a:r>
              <a:rPr lang="zh-CN" altLang="en-US" smtClean="0">
                <a:ea typeface="宋体" pitchFamily="2" charset="-122"/>
              </a:rPr>
              <a:t>文件的操作命令</a:t>
            </a:r>
          </a:p>
          <a:p>
            <a:pPr eaLnBrk="1" hangingPunct="1"/>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 calcmode="lin" valueType="num">
                                      <p:cBhvr additive="base">
                                        <p:cTn id="7" dur="500" fill="hold"/>
                                        <p:tgtEl>
                                          <p:spTgt spid="181251"/>
                                        </p:tgtEl>
                                        <p:attrNameLst>
                                          <p:attrName>ppt_x</p:attrName>
                                        </p:attrNameLst>
                                      </p:cBhvr>
                                      <p:tavLst>
                                        <p:tav tm="0">
                                          <p:val>
                                            <p:strVal val="1+#ppt_w/2"/>
                                          </p:val>
                                        </p:tav>
                                        <p:tav tm="100000">
                                          <p:val>
                                            <p:strVal val="#ppt_x"/>
                                          </p:val>
                                        </p:tav>
                                      </p:tavLst>
                                    </p:anim>
                                    <p:anim calcmode="lin" valueType="num">
                                      <p:cBhvr additive="base">
                                        <p:cTn id="8" dur="500" fill="hold"/>
                                        <p:tgtEl>
                                          <p:spTgt spid="181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descr="宽上对角线"/>
          <p:cNvSpPr>
            <a:spLocks noGrp="1" noChangeArrowheads="1"/>
          </p:cNvSpPr>
          <p:nvPr>
            <p:ph type="title"/>
          </p:nvPr>
        </p:nvSpPr>
        <p:spPr/>
        <p:txBody>
          <a:bodyPr/>
          <a:lstStyle/>
          <a:p>
            <a:pPr eaLnBrk="1" hangingPunct="1">
              <a:defRPr/>
            </a:pPr>
            <a:r>
              <a:rPr lang="zh-CN" altLang="en-US" smtClean="0"/>
              <a:t>硬盘分区与文件系统</a:t>
            </a:r>
          </a:p>
        </p:txBody>
      </p:sp>
      <p:sp>
        <p:nvSpPr>
          <p:cNvPr id="33795" name="Rectangle 3"/>
          <p:cNvSpPr>
            <a:spLocks noGrp="1" noChangeArrowheads="1"/>
          </p:cNvSpPr>
          <p:nvPr>
            <p:ph type="body" idx="1"/>
          </p:nvPr>
        </p:nvSpPr>
        <p:spPr/>
        <p:txBody>
          <a:bodyPr/>
          <a:lstStyle/>
          <a:p>
            <a:pPr eaLnBrk="1" hangingPunct="1"/>
            <a:r>
              <a:rPr lang="zh-CN" sz="2800" smtClean="0">
                <a:ea typeface="宋体" pitchFamily="2" charset="-122"/>
              </a:rPr>
              <a:t>计算机中存放信息的主要的存储设备就是硬盘，但是硬盘不能直接使用，必须对硬盘进行分割，分割成的一块一块的硬盘区域就是磁盘分区。在传统的磁盘管理中，将一个硬盘分为两大类分区：主分区和扩展分区。主分区是能够安装操作系统，能够进行计算机启动的分区，这样的分区可以直接格式化，然后安装系统，直接存放文件。</a:t>
            </a:r>
            <a:endParaRPr lang="en-US" altLang="zh-CN" sz="2800" smtClean="0">
              <a:ea typeface="宋体" pitchFamily="2" charset="-122"/>
            </a:endParaRPr>
          </a:p>
          <a:p>
            <a:pPr eaLnBrk="1" hangingPunct="1"/>
            <a:endParaRPr lang="zh-CN" sz="2800" smtClean="0">
              <a:ea typeface="宋体" pitchFamily="2" charset="-122"/>
            </a:endParaRPr>
          </a:p>
          <a:p>
            <a:pPr eaLnBrk="1" hangingPunct="1"/>
            <a:r>
              <a:rPr lang="zh-CN" sz="2800" smtClean="0">
                <a:ea typeface="宋体" pitchFamily="2" charset="-122"/>
              </a:rPr>
              <a:t>在分区中可以安装不同的文件系统</a:t>
            </a:r>
          </a:p>
          <a:p>
            <a:pPr lvl="1" eaLnBrk="1" hangingPunct="1">
              <a:buClr>
                <a:srgbClr val="FF66FF"/>
              </a:buClr>
              <a:buFont typeface="Wingdings" pitchFamily="2" charset="2"/>
              <a:buChar char="Ø"/>
            </a:pPr>
            <a:r>
              <a:rPr lang="en-US" altLang="zh-CN" b="1" smtClean="0">
                <a:solidFill>
                  <a:srgbClr val="FF00FF"/>
                </a:solidFill>
                <a:latin typeface="宋体" pitchFamily="2" charset="-122"/>
                <a:ea typeface="宋体" pitchFamily="2" charset="-122"/>
              </a:rPr>
              <a:t>Windows</a:t>
            </a:r>
            <a:r>
              <a:rPr lang="zh-CN" b="1" smtClean="0">
                <a:solidFill>
                  <a:srgbClr val="FF00FF"/>
                </a:solidFill>
                <a:latin typeface="宋体" pitchFamily="2" charset="-122"/>
                <a:ea typeface="宋体" pitchFamily="2" charset="-122"/>
              </a:rPr>
              <a:t>中常用的文件系统</a:t>
            </a:r>
            <a:r>
              <a:rPr lang="en-US" altLang="zh-CN" b="1" smtClean="0">
                <a:solidFill>
                  <a:srgbClr val="FF00FF"/>
                </a:solidFill>
                <a:latin typeface="宋体" pitchFamily="2" charset="-122"/>
                <a:ea typeface="宋体" pitchFamily="2" charset="-122"/>
              </a:rPr>
              <a:t>FAT16</a:t>
            </a:r>
            <a:r>
              <a:rPr lang="zh-CN" b="1" smtClean="0">
                <a:solidFill>
                  <a:srgbClr val="FF00FF"/>
                </a:solidFill>
                <a:latin typeface="宋体" pitchFamily="2" charset="-122"/>
                <a:ea typeface="宋体" pitchFamily="2" charset="-122"/>
              </a:rPr>
              <a:t>，</a:t>
            </a:r>
            <a:r>
              <a:rPr lang="en-US" altLang="zh-CN" b="1" smtClean="0">
                <a:solidFill>
                  <a:srgbClr val="FF00FF"/>
                </a:solidFill>
                <a:latin typeface="宋体" pitchFamily="2" charset="-122"/>
                <a:ea typeface="宋体" pitchFamily="2" charset="-122"/>
              </a:rPr>
              <a:t>FAT32</a:t>
            </a:r>
            <a:r>
              <a:rPr lang="zh-CN" b="1" smtClean="0">
                <a:solidFill>
                  <a:srgbClr val="FF00FF"/>
                </a:solidFill>
                <a:latin typeface="宋体" pitchFamily="2" charset="-122"/>
                <a:ea typeface="宋体" pitchFamily="2" charset="-122"/>
              </a:rPr>
              <a:t>，</a:t>
            </a:r>
            <a:r>
              <a:rPr lang="en-US" altLang="zh-CN" b="1" smtClean="0">
                <a:solidFill>
                  <a:srgbClr val="FF00FF"/>
                </a:solidFill>
                <a:latin typeface="宋体" pitchFamily="2" charset="-122"/>
                <a:ea typeface="宋体" pitchFamily="2" charset="-122"/>
              </a:rPr>
              <a:t>NTFS</a:t>
            </a:r>
            <a:r>
              <a:rPr lang="zh-CN" b="1" smtClean="0">
                <a:solidFill>
                  <a:srgbClr val="FF00FF"/>
                </a:solidFill>
                <a:latin typeface="宋体" pitchFamily="2" charset="-122"/>
                <a:ea typeface="宋体" pitchFamily="2" charset="-122"/>
              </a:rPr>
              <a:t>；</a:t>
            </a:r>
          </a:p>
          <a:p>
            <a:pPr lvl="1" eaLnBrk="1" hangingPunct="1">
              <a:buClr>
                <a:srgbClr val="FF66FF"/>
              </a:buClr>
              <a:buFont typeface="Wingdings" pitchFamily="2" charset="2"/>
              <a:buChar char="Ø"/>
            </a:pPr>
            <a:r>
              <a:rPr lang="en-US" altLang="zh-CN" b="1" smtClean="0">
                <a:solidFill>
                  <a:srgbClr val="FF00FF"/>
                </a:solidFill>
                <a:latin typeface="宋体" pitchFamily="2" charset="-122"/>
                <a:ea typeface="宋体" pitchFamily="2" charset="-122"/>
              </a:rPr>
              <a:t>Linux</a:t>
            </a:r>
            <a:r>
              <a:rPr lang="zh-CN" b="1" smtClean="0">
                <a:solidFill>
                  <a:srgbClr val="FF00FF"/>
                </a:solidFill>
                <a:latin typeface="宋体" pitchFamily="2" charset="-122"/>
                <a:ea typeface="宋体" pitchFamily="2" charset="-122"/>
              </a:rPr>
              <a:t>中常用的文件系统有</a:t>
            </a:r>
            <a:r>
              <a:rPr lang="en-US" altLang="zh-CN" b="1" smtClean="0">
                <a:solidFill>
                  <a:srgbClr val="FF00FF"/>
                </a:solidFill>
                <a:latin typeface="宋体" pitchFamily="2" charset="-122"/>
                <a:ea typeface="宋体" pitchFamily="2" charset="-122"/>
              </a:rPr>
              <a:t>EXT2</a:t>
            </a:r>
            <a:r>
              <a:rPr lang="zh-CN" b="1" smtClean="0">
                <a:solidFill>
                  <a:srgbClr val="FF00FF"/>
                </a:solidFill>
                <a:latin typeface="宋体" pitchFamily="2" charset="-122"/>
                <a:ea typeface="宋体" pitchFamily="2" charset="-122"/>
              </a:rPr>
              <a:t>， </a:t>
            </a:r>
            <a:r>
              <a:rPr lang="en-US" altLang="zh-CN" b="1" smtClean="0">
                <a:solidFill>
                  <a:srgbClr val="FF00FF"/>
                </a:solidFill>
                <a:latin typeface="宋体" pitchFamily="2" charset="-122"/>
                <a:ea typeface="宋体" pitchFamily="2" charset="-122"/>
              </a:rPr>
              <a:t>EXT3</a:t>
            </a:r>
            <a:r>
              <a:rPr lang="zh-CN" b="1" smtClean="0">
                <a:solidFill>
                  <a:srgbClr val="FF00FF"/>
                </a:solidFill>
                <a:latin typeface="宋体" pitchFamily="2" charset="-122"/>
                <a:ea typeface="宋体" pitchFamily="2" charset="-122"/>
              </a:rPr>
              <a:t>，</a:t>
            </a:r>
            <a:r>
              <a:rPr lang="zh-CN" altLang="zh-CN" b="1" smtClean="0">
                <a:solidFill>
                  <a:srgbClr val="FF00FF"/>
                </a:solidFill>
                <a:latin typeface="宋体" pitchFamily="2" charset="-122"/>
                <a:ea typeface="宋体" pitchFamily="2" charset="-122"/>
              </a:rPr>
              <a:t>EXT4</a:t>
            </a:r>
            <a:r>
              <a:rPr lang="zh-CN" b="1" smtClean="0">
                <a:solidFill>
                  <a:srgbClr val="FF00FF"/>
                </a:solidFill>
                <a:latin typeface="宋体" pitchFamily="2" charset="-122"/>
                <a:ea typeface="宋体" pitchFamily="2" charset="-122"/>
              </a:rPr>
              <a:t>，</a:t>
            </a:r>
            <a:r>
              <a:rPr lang="zh-CN" altLang="zh-CN" b="1" smtClean="0">
                <a:solidFill>
                  <a:srgbClr val="FF00FF"/>
                </a:solidFill>
                <a:latin typeface="宋体" pitchFamily="2" charset="-122"/>
                <a:ea typeface="宋体" pitchFamily="2" charset="-122"/>
              </a:rPr>
              <a:t>NTFS</a:t>
            </a:r>
            <a:r>
              <a:rPr lang="zh-CN" b="1" smtClean="0">
                <a:solidFill>
                  <a:srgbClr val="FF00FF"/>
                </a:solidFill>
                <a:latin typeface="宋体" pitchFamily="2" charset="-122"/>
                <a:ea typeface="宋体" pitchFamily="2" charset="-122"/>
              </a:rPr>
              <a:t>，</a:t>
            </a:r>
            <a:r>
              <a:rPr lang="zh-CN" altLang="zh-CN" b="1" smtClean="0">
                <a:solidFill>
                  <a:srgbClr val="FF00FF"/>
                </a:solidFill>
                <a:latin typeface="宋体" pitchFamily="2" charset="-122"/>
                <a:ea typeface="宋体" pitchFamily="2" charset="-122"/>
              </a:rPr>
              <a:t>FAT</a:t>
            </a:r>
            <a:r>
              <a:rPr lang="zh-CN" b="1" smtClean="0">
                <a:solidFill>
                  <a:srgbClr val="FF00FF"/>
                </a:solidFill>
                <a:latin typeface="宋体" pitchFamily="2" charset="-122"/>
                <a:ea typeface="宋体" pitchFamily="2" charset="-122"/>
              </a:rPr>
              <a:t>，</a:t>
            </a:r>
            <a:r>
              <a:rPr lang="en-US" altLang="zh-CN" b="1" smtClean="0">
                <a:solidFill>
                  <a:srgbClr val="FF00FF"/>
                </a:solidFill>
                <a:latin typeface="宋体" pitchFamily="2" charset="-122"/>
                <a:ea typeface="宋体" pitchFamily="2" charset="-122"/>
              </a:rPr>
              <a:t>XFS</a:t>
            </a:r>
            <a:r>
              <a:rPr lang="zh-CN" b="1" smtClean="0">
                <a:solidFill>
                  <a:srgbClr val="FF00FF"/>
                </a:solidFill>
                <a:latin typeface="宋体" pitchFamily="2" charset="-122"/>
                <a:ea typeface="宋体" pitchFamily="2" charset="-122"/>
              </a:rPr>
              <a:t>，</a:t>
            </a:r>
            <a:r>
              <a:rPr lang="en-US" altLang="zh-CN" b="1" smtClean="0">
                <a:solidFill>
                  <a:srgbClr val="FF00FF"/>
                </a:solidFill>
                <a:latin typeface="宋体" pitchFamily="2" charset="-122"/>
                <a:ea typeface="宋体" pitchFamily="2" charset="-122"/>
              </a:rPr>
              <a:t>reiserfs</a:t>
            </a:r>
            <a:r>
              <a:rPr lang="zh-CN" b="1" smtClean="0">
                <a:solidFill>
                  <a:srgbClr val="FF00FF"/>
                </a:solidFill>
                <a:latin typeface="宋体" pitchFamily="2" charset="-122"/>
                <a:ea typeface="宋体" pitchFamily="2" charset="-122"/>
              </a:rPr>
              <a:t>，</a:t>
            </a:r>
            <a:r>
              <a:rPr lang="en-US" altLang="zh-CN" b="1" smtClean="0">
                <a:solidFill>
                  <a:srgbClr val="FF00FF"/>
                </a:solidFill>
                <a:latin typeface="宋体" pitchFamily="2" charset="-122"/>
                <a:ea typeface="宋体" pitchFamily="2" charset="-122"/>
              </a:rPr>
              <a:t>RAMFS</a:t>
            </a:r>
            <a:r>
              <a:rPr lang="zh-CN" b="1" smtClean="0">
                <a:solidFill>
                  <a:srgbClr val="FF00FF"/>
                </a:solidFill>
                <a:latin typeface="宋体" pitchFamily="2" charset="-122"/>
                <a:ea typeface="宋体" pitchFamily="2" charset="-122"/>
              </a:rPr>
              <a:t>等；</a:t>
            </a:r>
          </a:p>
          <a:p>
            <a:pPr eaLnBrk="1" hangingPunct="1"/>
            <a:endParaRPr lang="zh-CN" altLang="en-US" sz="2800" smtClean="0">
              <a:solidFill>
                <a:srgbClr val="FF00FF"/>
              </a:solidFill>
              <a:ea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宽上对角线"/>
          <p:cNvSpPr>
            <a:spLocks noGrp="1" noChangeArrowheads="1"/>
          </p:cNvSpPr>
          <p:nvPr>
            <p:ph type="title"/>
          </p:nvPr>
        </p:nvSpPr>
        <p:spPr/>
        <p:txBody>
          <a:bodyPr/>
          <a:lstStyle/>
          <a:p>
            <a:pPr eaLnBrk="1" hangingPunct="1">
              <a:defRPr/>
            </a:pPr>
            <a:r>
              <a:rPr lang="zh-CN" altLang="en-US" smtClean="0"/>
              <a:t>分区与目录的关系</a:t>
            </a:r>
          </a:p>
        </p:txBody>
      </p:sp>
      <p:sp>
        <p:nvSpPr>
          <p:cNvPr id="34819" name="Rectangle 3"/>
          <p:cNvSpPr>
            <a:spLocks noGrp="1" noChangeArrowheads="1"/>
          </p:cNvSpPr>
          <p:nvPr>
            <p:ph type="body" idx="1"/>
          </p:nvPr>
        </p:nvSpPr>
        <p:spPr/>
        <p:txBody>
          <a:bodyPr/>
          <a:lstStyle/>
          <a:p>
            <a:pPr eaLnBrk="1" hangingPunct="1">
              <a:lnSpc>
                <a:spcPct val="90000"/>
              </a:lnSpc>
              <a:buClr>
                <a:srgbClr val="FF66FF"/>
              </a:buClr>
              <a:buFont typeface="Wingdings" pitchFamily="2" charset="2"/>
              <a:buChar char="Ø"/>
            </a:pPr>
            <a:r>
              <a:rPr lang="en-US" altLang="zh-CN" sz="3600" b="1" smtClean="0">
                <a:ea typeface="宋体" pitchFamily="2" charset="-122"/>
              </a:rPr>
              <a:t>Windows</a:t>
            </a:r>
            <a:r>
              <a:rPr lang="zh-CN" sz="3600" b="1" smtClean="0">
                <a:ea typeface="宋体" pitchFamily="2" charset="-122"/>
              </a:rPr>
              <a:t>下，目录结构属于分区 ，或者说目录和分区有类似于“一一对应”的关系。</a:t>
            </a:r>
            <a:endParaRPr lang="zh-CN" altLang="en-US" sz="3600" b="1" smtClean="0">
              <a:ea typeface="宋体" pitchFamily="2" charset="-122"/>
            </a:endParaRPr>
          </a:p>
          <a:p>
            <a:pPr lvl="1" eaLnBrk="1" hangingPunct="1">
              <a:lnSpc>
                <a:spcPct val="90000"/>
              </a:lnSpc>
              <a:buClr>
                <a:srgbClr val="FF66FF"/>
              </a:buClr>
              <a:buFont typeface="Wingdings" pitchFamily="2" charset="2"/>
              <a:buChar char="Ø"/>
            </a:pPr>
            <a:endParaRPr lang="zh-CN" sz="3200" b="1" smtClean="0">
              <a:ea typeface="宋体" pitchFamily="2" charset="-122"/>
            </a:endParaRPr>
          </a:p>
          <a:p>
            <a:pPr eaLnBrk="1" hangingPunct="1">
              <a:lnSpc>
                <a:spcPct val="90000"/>
              </a:lnSpc>
              <a:buClr>
                <a:srgbClr val="FF66FF"/>
              </a:buClr>
              <a:buFont typeface="Wingdings" pitchFamily="2" charset="2"/>
              <a:buChar char="Ø"/>
            </a:pPr>
            <a:r>
              <a:rPr lang="en-US" altLang="zh-CN" sz="3500" b="1" smtClean="0">
                <a:ea typeface="宋体" pitchFamily="2" charset="-122"/>
              </a:rPr>
              <a:t>Linux</a:t>
            </a:r>
            <a:r>
              <a:rPr lang="zh-CN" sz="3500" b="1" smtClean="0">
                <a:ea typeface="宋体" pitchFamily="2" charset="-122"/>
              </a:rPr>
              <a:t>下，分区是物理上的概念，就像我们把一块硬盘分成</a:t>
            </a:r>
            <a:r>
              <a:rPr lang="zh-CN" altLang="zh-CN" sz="3500" b="1" smtClean="0">
                <a:ea typeface="宋体" pitchFamily="2" charset="-122"/>
              </a:rPr>
              <a:t>C:</a:t>
            </a:r>
            <a:r>
              <a:rPr lang="zh-CN" sz="3500" b="1" smtClean="0">
                <a:ea typeface="宋体" pitchFamily="2" charset="-122"/>
              </a:rPr>
              <a:t>，</a:t>
            </a:r>
            <a:r>
              <a:rPr lang="zh-CN" altLang="zh-CN" sz="3500" b="1" smtClean="0">
                <a:ea typeface="宋体" pitchFamily="2" charset="-122"/>
              </a:rPr>
              <a:t>D:</a:t>
            </a:r>
            <a:r>
              <a:rPr lang="zh-CN" sz="3500" b="1" smtClean="0">
                <a:ea typeface="宋体" pitchFamily="2" charset="-122"/>
              </a:rPr>
              <a:t>，</a:t>
            </a:r>
            <a:r>
              <a:rPr lang="zh-CN" altLang="zh-CN" sz="3500" b="1" smtClean="0">
                <a:ea typeface="宋体" pitchFamily="2" charset="-122"/>
              </a:rPr>
              <a:t>E:</a:t>
            </a:r>
            <a:r>
              <a:rPr lang="zh-CN" sz="3500" b="1" smtClean="0">
                <a:ea typeface="宋体" pitchFamily="2" charset="-122"/>
              </a:rPr>
              <a:t>三个区一样，物理上将存储空间分开；目录是逻辑上的概念，文件安排的逻辑结构。</a:t>
            </a:r>
          </a:p>
          <a:p>
            <a:pPr lvl="1" eaLnBrk="1" hangingPunct="1">
              <a:lnSpc>
                <a:spcPct val="90000"/>
              </a:lnSpc>
              <a:buClr>
                <a:srgbClr val="FF66FF"/>
              </a:buClr>
              <a:buFont typeface="Wingdings" pitchFamily="2" charset="2"/>
              <a:buChar char="Ø"/>
            </a:pPr>
            <a:r>
              <a:rPr lang="zh-CN" altLang="zh-CN" sz="2900" b="1" smtClean="0">
                <a:ea typeface="宋体" pitchFamily="2" charset="-122"/>
              </a:rPr>
              <a:t> </a:t>
            </a:r>
            <a:r>
              <a:rPr lang="zh-CN" sz="2900" b="1" smtClean="0">
                <a:ea typeface="宋体" pitchFamily="2" charset="-122"/>
              </a:rPr>
              <a:t>一</a:t>
            </a:r>
            <a:r>
              <a:rPr lang="zh-CN" sz="2900" b="1" smtClean="0">
                <a:ea typeface="宋体" pitchFamily="2" charset="-122"/>
                <a:sym typeface="Arial" charset="0"/>
              </a:rPr>
              <a:t>个分区必须挂载到一个目录下才能使用。分区可以挂载到任何目录。</a:t>
            </a:r>
          </a:p>
          <a:p>
            <a:pPr lvl="1" eaLnBrk="1" hangingPunct="1">
              <a:lnSpc>
                <a:spcPct val="90000"/>
              </a:lnSpc>
              <a:buClr>
                <a:srgbClr val="FF66FF"/>
              </a:buClr>
              <a:buFont typeface="Wingdings" pitchFamily="2" charset="2"/>
              <a:buChar char="Ø"/>
            </a:pPr>
            <a:r>
              <a:rPr lang="zh-CN" sz="2900" b="1" smtClean="0">
                <a:ea typeface="宋体" pitchFamily="2" charset="-122"/>
                <a:sym typeface="Arial" charset="0"/>
              </a:rPr>
              <a:t>这看上去也许不是访问分区或设备的最方便的方式，但是这种方式提供了最大的机动性。 </a:t>
            </a:r>
          </a:p>
          <a:p>
            <a:pPr eaLnBrk="1" hangingPunct="1">
              <a:lnSpc>
                <a:spcPct val="90000"/>
              </a:lnSpc>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descr="宽上对角线"/>
          <p:cNvSpPr>
            <a:spLocks noGrp="1" noRot="1" noChangeArrowheads="1"/>
          </p:cNvSpPr>
          <p:nvPr>
            <p:ph type="title" idx="4294967295"/>
          </p:nvPr>
        </p:nvSpPr>
        <p:spPr/>
        <p:txBody>
          <a:bodyPr/>
          <a:lstStyle/>
          <a:p>
            <a:pPr eaLnBrk="1" hangingPunct="1">
              <a:defRPr/>
            </a:pPr>
            <a:r>
              <a:rPr lang="en-US" altLang="zh-CN" smtClean="0"/>
              <a:t>Linux</a:t>
            </a:r>
            <a:r>
              <a:rPr lang="zh-CN" smtClean="0"/>
              <a:t>文件系统挂载</a:t>
            </a:r>
          </a:p>
        </p:txBody>
      </p:sp>
      <p:sp>
        <p:nvSpPr>
          <p:cNvPr id="35843" name="Rectangle 3"/>
          <p:cNvSpPr>
            <a:spLocks noGrp="1" noRot="1" noChangeArrowheads="1"/>
          </p:cNvSpPr>
          <p:nvPr>
            <p:ph type="body" idx="4294967295"/>
          </p:nvPr>
        </p:nvSpPr>
        <p:spPr>
          <a:ln w="19050">
            <a:solidFill>
              <a:srgbClr val="FF0000"/>
            </a:solidFill>
            <a:miter lim="800000"/>
            <a:headEnd/>
            <a:tailEnd/>
          </a:ln>
        </p:spPr>
        <p:txBody>
          <a:bodyPr/>
          <a:lstStyle/>
          <a:p>
            <a:pPr defTabSz="628650" eaLnBrk="1" hangingPunct="1">
              <a:buClr>
                <a:srgbClr val="FF66FF"/>
              </a:buClr>
              <a:buFont typeface="Wingdings" pitchFamily="2" charset="2"/>
              <a:buChar char="Ø"/>
              <a:tabLst>
                <a:tab pos="714375" algn="l"/>
              </a:tabLst>
            </a:pPr>
            <a:r>
              <a:rPr lang="zh-CN" b="1" smtClean="0">
                <a:latin typeface="宋体" pitchFamily="2" charset="-122"/>
                <a:ea typeface="宋体" pitchFamily="2" charset="-122"/>
              </a:rPr>
              <a:t>在 </a:t>
            </a:r>
            <a:r>
              <a:rPr lang="en-US" altLang="zh-CN" b="1" smtClean="0">
                <a:latin typeface="宋体" pitchFamily="2" charset="-122"/>
                <a:ea typeface="宋体" pitchFamily="2" charset="-122"/>
              </a:rPr>
              <a:t>Linux </a:t>
            </a:r>
            <a:r>
              <a:rPr lang="zh-CN" b="1" smtClean="0">
                <a:latin typeface="宋体" pitchFamily="2" charset="-122"/>
                <a:ea typeface="宋体" pitchFamily="2" charset="-122"/>
              </a:rPr>
              <a:t>中将一个文件系统与一个存储设备关联起来的过程称为挂载（</a:t>
            </a:r>
            <a:r>
              <a:rPr lang="en-US" altLang="zh-CN" b="1" smtClean="0">
                <a:latin typeface="宋体" pitchFamily="2" charset="-122"/>
                <a:ea typeface="宋体" pitchFamily="2" charset="-122"/>
              </a:rPr>
              <a:t>mount</a:t>
            </a:r>
            <a:r>
              <a:rPr lang="zh-CN" b="1" smtClean="0">
                <a:latin typeface="宋体" pitchFamily="2" charset="-122"/>
                <a:ea typeface="宋体" pitchFamily="2" charset="-122"/>
              </a:rPr>
              <a:t>）。</a:t>
            </a:r>
            <a:endParaRPr lang="en-US" altLang="zh-CN" b="1" smtClean="0">
              <a:latin typeface="宋体" pitchFamily="2" charset="-122"/>
              <a:ea typeface="宋体" pitchFamily="2" charset="-122"/>
            </a:endParaRPr>
          </a:p>
          <a:p>
            <a:pPr defTabSz="628650" eaLnBrk="1" hangingPunct="1">
              <a:buClr>
                <a:srgbClr val="FF66FF"/>
              </a:buClr>
              <a:buFont typeface="Wingdings" pitchFamily="2" charset="2"/>
              <a:buChar char="Ø"/>
              <a:tabLst>
                <a:tab pos="714375" algn="l"/>
              </a:tabLst>
            </a:pPr>
            <a:endParaRPr lang="en-US" altLang="zh-CN" b="1" smtClean="0">
              <a:latin typeface="宋体" pitchFamily="2" charset="-122"/>
              <a:ea typeface="宋体" pitchFamily="2" charset="-122"/>
            </a:endParaRPr>
          </a:p>
          <a:p>
            <a:pPr defTabSz="628650" eaLnBrk="1" hangingPunct="1">
              <a:buClr>
                <a:srgbClr val="FF66FF"/>
              </a:buClr>
              <a:buFont typeface="Wingdings" pitchFamily="2" charset="2"/>
              <a:buChar char="Ø"/>
              <a:tabLst>
                <a:tab pos="714375" algn="l"/>
              </a:tabLst>
            </a:pPr>
            <a:endParaRPr lang="zh-CN" b="1" smtClean="0">
              <a:latin typeface="宋体" pitchFamily="2" charset="-122"/>
              <a:ea typeface="宋体" pitchFamily="2" charset="-122"/>
            </a:endParaRPr>
          </a:p>
          <a:p>
            <a:pPr defTabSz="628650" eaLnBrk="1" hangingPunct="1">
              <a:buClr>
                <a:srgbClr val="FF66FF"/>
              </a:buClr>
              <a:buFont typeface="Wingdings" pitchFamily="2" charset="2"/>
              <a:buChar char="Ø"/>
              <a:tabLst>
                <a:tab pos="714375" algn="l"/>
              </a:tabLst>
            </a:pPr>
            <a:r>
              <a:rPr lang="zh-CN" b="1" smtClean="0">
                <a:latin typeface="宋体" pitchFamily="2" charset="-122"/>
                <a:ea typeface="宋体" pitchFamily="2" charset="-122"/>
              </a:rPr>
              <a:t>使用 </a:t>
            </a:r>
            <a:r>
              <a:rPr lang="en-US" altLang="zh-CN" b="1" smtClean="0">
                <a:latin typeface="宋体" pitchFamily="2" charset="-122"/>
                <a:ea typeface="宋体" pitchFamily="2" charset="-122"/>
              </a:rPr>
              <a:t>mount </a:t>
            </a:r>
            <a:r>
              <a:rPr lang="zh-CN" b="1" smtClean="0">
                <a:latin typeface="宋体" pitchFamily="2" charset="-122"/>
                <a:ea typeface="宋体" pitchFamily="2" charset="-122"/>
              </a:rPr>
              <a:t>命令将一个文件系统分区附着到当前文件系统的目录层次中的某个节点，也叫挂载点。</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的文件系统的历史</a:t>
            </a:r>
          </a:p>
        </p:txBody>
      </p:sp>
      <p:sp>
        <p:nvSpPr>
          <p:cNvPr id="36867" name="Rectangle 3"/>
          <p:cNvSpPr>
            <a:spLocks noGrp="1" noChangeArrowheads="1"/>
          </p:cNvSpPr>
          <p:nvPr>
            <p:ph type="body" idx="1"/>
          </p:nvPr>
        </p:nvSpPr>
        <p:spPr/>
        <p:txBody>
          <a:bodyPr/>
          <a:lstStyle/>
          <a:p>
            <a:pPr lvl="1" eaLnBrk="1" hangingPunct="1">
              <a:buClr>
                <a:srgbClr val="FF66FF"/>
              </a:buClr>
              <a:buFont typeface="Wingdings" pitchFamily="2" charset="2"/>
              <a:buChar char="Ø"/>
            </a:pPr>
            <a:r>
              <a:rPr lang="en-US" altLang="zh-CN" sz="2400" b="1" smtClean="0">
                <a:latin typeface="宋体" pitchFamily="2" charset="-122"/>
                <a:ea typeface="宋体" pitchFamily="2" charset="-122"/>
              </a:rPr>
              <a:t>Linux</a:t>
            </a:r>
            <a:r>
              <a:rPr lang="zh-CN" sz="2400" b="1" smtClean="0">
                <a:latin typeface="宋体" pitchFamily="2" charset="-122"/>
                <a:ea typeface="宋体" pitchFamily="2" charset="-122"/>
              </a:rPr>
              <a:t>的第一个版本是基于</a:t>
            </a:r>
            <a:r>
              <a:rPr lang="en-US" altLang="zh-CN" sz="2400" b="1" smtClean="0">
                <a:latin typeface="宋体" pitchFamily="2" charset="-122"/>
                <a:ea typeface="宋体" pitchFamily="2" charset="-122"/>
              </a:rPr>
              <a:t>Minix</a:t>
            </a:r>
            <a:r>
              <a:rPr lang="zh-CN" sz="2400" b="1" smtClean="0">
                <a:latin typeface="宋体" pitchFamily="2" charset="-122"/>
                <a:ea typeface="宋体" pitchFamily="2" charset="-122"/>
              </a:rPr>
              <a:t>文件系统的。当</a:t>
            </a:r>
            <a:r>
              <a:rPr lang="en-US" altLang="zh-CN" sz="2400" b="1" smtClean="0">
                <a:latin typeface="宋体" pitchFamily="2" charset="-122"/>
                <a:ea typeface="宋体" pitchFamily="2" charset="-122"/>
              </a:rPr>
              <a:t>Linux</a:t>
            </a:r>
            <a:r>
              <a:rPr lang="zh-CN" sz="2400" b="1" smtClean="0">
                <a:latin typeface="宋体" pitchFamily="2" charset="-122"/>
                <a:ea typeface="宋体" pitchFamily="2" charset="-122"/>
              </a:rPr>
              <a:t>成熟时，引入了扩展文件系统</a:t>
            </a:r>
            <a:r>
              <a:rPr lang="en-US" altLang="zh-CN" sz="2400" b="1" smtClean="0">
                <a:latin typeface="宋体" pitchFamily="2" charset="-122"/>
                <a:ea typeface="宋体" pitchFamily="2" charset="-122"/>
              </a:rPr>
              <a:t>ext</a:t>
            </a:r>
            <a:r>
              <a:rPr lang="zh-CN" sz="2400" b="1" smtClean="0">
                <a:latin typeface="宋体" pitchFamily="2" charset="-122"/>
                <a:ea typeface="宋体" pitchFamily="2" charset="-122"/>
              </a:rPr>
              <a:t>，</a:t>
            </a:r>
            <a:r>
              <a:rPr lang="en-US" altLang="zh-CN" sz="2400" b="1" smtClean="0">
                <a:latin typeface="宋体" pitchFamily="2" charset="-122"/>
                <a:ea typeface="宋体" pitchFamily="2" charset="-122"/>
              </a:rPr>
              <a:t>ext</a:t>
            </a:r>
            <a:r>
              <a:rPr lang="zh-CN" sz="2400" b="1" smtClean="0">
                <a:latin typeface="宋体" pitchFamily="2" charset="-122"/>
                <a:ea typeface="宋体" pitchFamily="2" charset="-122"/>
              </a:rPr>
              <a:t>是第一个专门为</a:t>
            </a:r>
            <a:r>
              <a:rPr lang="en-US" altLang="zh-CN" sz="2400" b="1" smtClean="0">
                <a:latin typeface="宋体" pitchFamily="2" charset="-122"/>
                <a:ea typeface="宋体" pitchFamily="2" charset="-122"/>
              </a:rPr>
              <a:t>Linux</a:t>
            </a:r>
            <a:r>
              <a:rPr lang="zh-CN" sz="2400" b="1" smtClean="0">
                <a:latin typeface="宋体" pitchFamily="2" charset="-122"/>
                <a:ea typeface="宋体" pitchFamily="2" charset="-122"/>
              </a:rPr>
              <a:t>设计的文件系统。但在稳定性，速度和兼容性方面存在不少缺陷，已经很少使用。</a:t>
            </a:r>
            <a:endParaRPr lang="zh-CN" altLang="en-US" sz="2400" b="1" smtClean="0">
              <a:latin typeface="宋体" pitchFamily="2" charset="-122"/>
              <a:ea typeface="宋体" pitchFamily="2" charset="-122"/>
            </a:endParaRPr>
          </a:p>
          <a:p>
            <a:pPr lvl="1" eaLnBrk="1" hangingPunct="1">
              <a:buClr>
                <a:srgbClr val="FF66FF"/>
              </a:buClr>
              <a:buFont typeface="Wingdings" pitchFamily="2" charset="2"/>
              <a:buChar char="Ø"/>
            </a:pPr>
            <a:endParaRPr lang="zh-CN" altLang="en-US" sz="2400" b="1" smtClean="0">
              <a:latin typeface="宋体" pitchFamily="2" charset="-122"/>
              <a:ea typeface="宋体" pitchFamily="2" charset="-122"/>
            </a:endParaRPr>
          </a:p>
          <a:p>
            <a:pPr lvl="1" eaLnBrk="1" hangingPunct="1">
              <a:buClr>
                <a:srgbClr val="FF66FF"/>
              </a:buClr>
              <a:buFont typeface="Wingdings" pitchFamily="2" charset="2"/>
              <a:buChar char="Ø"/>
            </a:pPr>
            <a:r>
              <a:rPr lang="en-US" altLang="zh-CN" sz="2400" b="1" smtClean="0">
                <a:latin typeface="宋体" pitchFamily="2" charset="-122"/>
                <a:ea typeface="宋体" pitchFamily="2" charset="-122"/>
              </a:rPr>
              <a:t>Linux</a:t>
            </a:r>
            <a:r>
              <a:rPr lang="zh-CN" sz="2400" b="1" smtClean="0">
                <a:latin typeface="宋体" pitchFamily="2" charset="-122"/>
                <a:ea typeface="宋体" pitchFamily="2" charset="-122"/>
              </a:rPr>
              <a:t>在</a:t>
            </a:r>
            <a:r>
              <a:rPr lang="en-US" altLang="zh-CN" sz="2400" b="1" smtClean="0">
                <a:latin typeface="宋体" pitchFamily="2" charset="-122"/>
                <a:ea typeface="宋体" pitchFamily="2" charset="-122"/>
              </a:rPr>
              <a:t>1994</a:t>
            </a:r>
            <a:r>
              <a:rPr lang="zh-CN" sz="2400" b="1" smtClean="0">
                <a:latin typeface="宋体" pitchFamily="2" charset="-122"/>
                <a:ea typeface="宋体" pitchFamily="2" charset="-122"/>
              </a:rPr>
              <a:t>年引入了二级扩展文件系统（</a:t>
            </a:r>
            <a:r>
              <a:rPr lang="en-US" altLang="zh-CN" sz="2400" b="1" smtClean="0">
                <a:latin typeface="宋体" pitchFamily="2" charset="-122"/>
                <a:ea typeface="宋体" pitchFamily="2" charset="-122"/>
              </a:rPr>
              <a:t>second extended file system</a:t>
            </a:r>
            <a:r>
              <a:rPr lang="zh-CN" sz="2400" b="1" smtClean="0">
                <a:latin typeface="宋体" pitchFamily="2" charset="-122"/>
                <a:ea typeface="宋体" pitchFamily="2" charset="-122"/>
              </a:rPr>
              <a:t>，</a:t>
            </a:r>
            <a:r>
              <a:rPr lang="en-US" altLang="zh-CN" sz="2400" b="1" smtClean="0">
                <a:latin typeface="宋体" pitchFamily="2" charset="-122"/>
                <a:ea typeface="宋体" pitchFamily="2" charset="-122"/>
              </a:rPr>
              <a:t>ext2</a:t>
            </a:r>
            <a:r>
              <a:rPr lang="zh-CN" sz="2400" b="1" smtClean="0">
                <a:latin typeface="宋体" pitchFamily="2" charset="-122"/>
                <a:ea typeface="宋体" pitchFamily="2" charset="-122"/>
              </a:rPr>
              <a:t>），相当高效和稳定。</a:t>
            </a:r>
            <a:r>
              <a:rPr lang="en-US" altLang="zh-CN" sz="2400" b="1" smtClean="0">
                <a:latin typeface="宋体" pitchFamily="2" charset="-122"/>
                <a:ea typeface="宋体" pitchFamily="2" charset="-122"/>
              </a:rPr>
              <a:t>ext2</a:t>
            </a:r>
            <a:r>
              <a:rPr lang="zh-CN" sz="2400" b="1" smtClean="0">
                <a:latin typeface="宋体" pitchFamily="2" charset="-122"/>
                <a:ea typeface="宋体" pitchFamily="2" charset="-122"/>
              </a:rPr>
              <a:t>文件系统是非日志文件系统</a:t>
            </a:r>
            <a:endParaRPr lang="zh-CN" altLang="en-US" sz="2400" b="1" smtClean="0">
              <a:latin typeface="宋体" pitchFamily="2" charset="-122"/>
              <a:ea typeface="宋体" pitchFamily="2" charset="-122"/>
            </a:endParaRPr>
          </a:p>
          <a:p>
            <a:pPr lvl="1" eaLnBrk="1" hangingPunct="1">
              <a:buClr>
                <a:srgbClr val="FF66FF"/>
              </a:buClr>
              <a:buFont typeface="Wingdings" pitchFamily="2" charset="2"/>
              <a:buChar char="Ø"/>
            </a:pPr>
            <a:endParaRPr lang="zh-CN" altLang="en-US" sz="2400" b="1" smtClean="0">
              <a:latin typeface="宋体" pitchFamily="2" charset="-122"/>
              <a:ea typeface="宋体" pitchFamily="2" charset="-122"/>
            </a:endParaRPr>
          </a:p>
          <a:p>
            <a:pPr lvl="1" eaLnBrk="1" hangingPunct="1">
              <a:buClr>
                <a:srgbClr val="FF66FF"/>
              </a:buClr>
              <a:buFont typeface="Wingdings" pitchFamily="2" charset="2"/>
              <a:buChar char="Ø"/>
            </a:pPr>
            <a:r>
              <a:rPr lang="en-US" altLang="zh-CN" sz="2400" b="1" smtClean="0">
                <a:latin typeface="宋体" pitchFamily="2" charset="-122"/>
                <a:ea typeface="宋体" pitchFamily="2" charset="-122"/>
              </a:rPr>
              <a:t>ext2</a:t>
            </a:r>
            <a:r>
              <a:rPr lang="zh-CN" sz="2400" b="1" smtClean="0">
                <a:latin typeface="宋体" pitchFamily="2" charset="-122"/>
                <a:ea typeface="宋体" pitchFamily="2" charset="-122"/>
              </a:rPr>
              <a:t>文件系统经过逐步改进形成了</a:t>
            </a:r>
            <a:r>
              <a:rPr lang="en-US" altLang="zh-CN" sz="2400" b="1" smtClean="0">
                <a:latin typeface="宋体" pitchFamily="2" charset="-122"/>
                <a:ea typeface="宋体" pitchFamily="2" charset="-122"/>
              </a:rPr>
              <a:t>ext3</a:t>
            </a:r>
            <a:r>
              <a:rPr lang="zh-CN" sz="2400" b="1" smtClean="0">
                <a:latin typeface="宋体" pitchFamily="2" charset="-122"/>
                <a:ea typeface="宋体" pitchFamily="2" charset="-122"/>
              </a:rPr>
              <a:t>文件系统，这个新的文件系统在设计时牢记了两点，一是成为一个日志文件系统，二是尽可能与原来的</a:t>
            </a:r>
            <a:r>
              <a:rPr lang="en-US" altLang="zh-CN" sz="2400" b="1" smtClean="0">
                <a:latin typeface="宋体" pitchFamily="2" charset="-122"/>
                <a:ea typeface="宋体" pitchFamily="2" charset="-122"/>
              </a:rPr>
              <a:t>ext2</a:t>
            </a:r>
            <a:r>
              <a:rPr lang="zh-CN" sz="2400" b="1" smtClean="0">
                <a:latin typeface="宋体" pitchFamily="2" charset="-122"/>
                <a:ea typeface="宋体" pitchFamily="2" charset="-122"/>
              </a:rPr>
              <a:t>文件系统兼容。</a:t>
            </a:r>
          </a:p>
          <a:p>
            <a:pPr eaLnBrk="1" hangingPunct="1"/>
            <a:endParaRPr lang="zh-CN" altLang="en-US" sz="2800" smtClean="0">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的</a:t>
            </a:r>
            <a:r>
              <a:rPr lang="en-US" altLang="zh-CN" smtClean="0"/>
              <a:t>EXT3</a:t>
            </a:r>
            <a:r>
              <a:rPr lang="zh-CN" altLang="en-US" smtClean="0"/>
              <a:t>的特点</a:t>
            </a:r>
          </a:p>
        </p:txBody>
      </p:sp>
      <p:sp>
        <p:nvSpPr>
          <p:cNvPr id="37891" name="Rectangle 3"/>
          <p:cNvSpPr>
            <a:spLocks noGrp="1" noChangeArrowheads="1"/>
          </p:cNvSpPr>
          <p:nvPr>
            <p:ph type="body" idx="1"/>
          </p:nvPr>
        </p:nvSpPr>
        <p:spPr/>
        <p:txBody>
          <a:bodyPr/>
          <a:lstStyle/>
          <a:p>
            <a:pPr eaLnBrk="1" hangingPunct="1">
              <a:lnSpc>
                <a:spcPct val="80000"/>
              </a:lnSpc>
              <a:buClr>
                <a:srgbClr val="FF66FF"/>
              </a:buClr>
              <a:buFont typeface="Wingdings" pitchFamily="2" charset="2"/>
              <a:buChar char="Ø"/>
            </a:pPr>
            <a:r>
              <a:rPr lang="zh-CN" smtClean="0">
                <a:ea typeface="宋体" pitchFamily="2" charset="-122"/>
              </a:rPr>
              <a:t>目前</a:t>
            </a:r>
            <a:r>
              <a:rPr lang="en-US" altLang="zh-CN" smtClean="0">
                <a:ea typeface="宋体" pitchFamily="2" charset="-122"/>
              </a:rPr>
              <a:t>EXT3</a:t>
            </a:r>
            <a:r>
              <a:rPr lang="zh-CN" smtClean="0">
                <a:ea typeface="宋体" pitchFamily="2" charset="-122"/>
              </a:rPr>
              <a:t>文件系统非常稳定可靠，该文件系统具有如下特点：</a:t>
            </a:r>
          </a:p>
          <a:p>
            <a:pPr lvl="1" eaLnBrk="1" hangingPunct="1">
              <a:lnSpc>
                <a:spcPct val="80000"/>
              </a:lnSpc>
              <a:buClr>
                <a:srgbClr val="FF66FF"/>
              </a:buClr>
              <a:buFont typeface="Wingdings" pitchFamily="2" charset="2"/>
              <a:buChar char="Ø"/>
            </a:pPr>
            <a:r>
              <a:rPr lang="zh-CN" b="1" smtClean="0">
                <a:latin typeface="宋体" pitchFamily="2" charset="-122"/>
                <a:ea typeface="宋体" pitchFamily="2" charset="-122"/>
              </a:rPr>
              <a:t>高可用性</a:t>
            </a:r>
          </a:p>
          <a:p>
            <a:pPr eaLnBrk="1" hangingPunct="1">
              <a:lnSpc>
                <a:spcPct val="80000"/>
              </a:lnSpc>
              <a:buClr>
                <a:srgbClr val="FF66FF"/>
              </a:buClr>
              <a:buFont typeface="Wingdings" pitchFamily="2" charset="2"/>
              <a:buNone/>
            </a:pPr>
            <a:r>
              <a:rPr lang="zh-CN" altLang="en-US" sz="2800" b="1" smtClean="0">
                <a:latin typeface="宋体" pitchFamily="2" charset="-122"/>
                <a:ea typeface="宋体" pitchFamily="2" charset="-122"/>
              </a:rPr>
              <a:t>     </a:t>
            </a:r>
            <a:r>
              <a:rPr lang="en-US" altLang="zh-CN" sz="2800" b="1" smtClean="0">
                <a:latin typeface="宋体" pitchFamily="2" charset="-122"/>
                <a:ea typeface="宋体" pitchFamily="2" charset="-122"/>
              </a:rPr>
              <a:t>Linux</a:t>
            </a:r>
            <a:r>
              <a:rPr lang="zh-CN" sz="2800" b="1" smtClean="0">
                <a:latin typeface="宋体" pitchFamily="2" charset="-122"/>
                <a:ea typeface="宋体" pitchFamily="2" charset="-122"/>
              </a:rPr>
              <a:t>系统使用</a:t>
            </a:r>
            <a:r>
              <a:rPr lang="en-US" altLang="zh-CN" sz="2800" b="1" smtClean="0">
                <a:latin typeface="宋体" pitchFamily="2" charset="-122"/>
                <a:ea typeface="宋体" pitchFamily="2" charset="-122"/>
              </a:rPr>
              <a:t>ext3</a:t>
            </a:r>
            <a:r>
              <a:rPr lang="zh-CN" sz="2800" b="1" smtClean="0">
                <a:latin typeface="宋体" pitchFamily="2" charset="-122"/>
                <a:ea typeface="宋体" pitchFamily="2" charset="-122"/>
              </a:rPr>
              <a:t>文件系统后，即使非正常关机，系统也不需要检查文件系统。</a:t>
            </a:r>
            <a:endParaRPr lang="zh-CN" altLang="en-US" sz="2800" b="1" smtClean="0">
              <a:latin typeface="宋体" pitchFamily="2" charset="-122"/>
              <a:ea typeface="宋体" pitchFamily="2" charset="-122"/>
            </a:endParaRPr>
          </a:p>
          <a:p>
            <a:pPr eaLnBrk="1" hangingPunct="1">
              <a:lnSpc>
                <a:spcPct val="80000"/>
              </a:lnSpc>
              <a:buClr>
                <a:srgbClr val="FF66FF"/>
              </a:buClr>
              <a:buFont typeface="Wingdings" pitchFamily="2" charset="2"/>
              <a:buNone/>
            </a:pPr>
            <a:endParaRPr lang="zh-CN" sz="2800" b="1" smtClean="0">
              <a:latin typeface="宋体" pitchFamily="2" charset="-122"/>
              <a:ea typeface="宋体" pitchFamily="2" charset="-122"/>
            </a:endParaRPr>
          </a:p>
          <a:p>
            <a:pPr lvl="1" eaLnBrk="1" hangingPunct="1">
              <a:lnSpc>
                <a:spcPct val="80000"/>
              </a:lnSpc>
              <a:buClr>
                <a:srgbClr val="FF66FF"/>
              </a:buClr>
              <a:buFont typeface="Wingdings" pitchFamily="2" charset="2"/>
              <a:buChar char="Ø"/>
            </a:pPr>
            <a:r>
              <a:rPr lang="zh-CN" b="1" smtClean="0">
                <a:latin typeface="宋体" pitchFamily="2" charset="-122"/>
                <a:ea typeface="宋体" pitchFamily="2" charset="-122"/>
              </a:rPr>
              <a:t>数据的完整性</a:t>
            </a:r>
          </a:p>
          <a:p>
            <a:pPr eaLnBrk="1" hangingPunct="1">
              <a:lnSpc>
                <a:spcPct val="80000"/>
              </a:lnSpc>
              <a:buClr>
                <a:srgbClr val="FF66FF"/>
              </a:buClr>
              <a:buFont typeface="Wingdings" pitchFamily="2" charset="2"/>
              <a:buNone/>
            </a:pPr>
            <a:r>
              <a:rPr lang="zh-CN" altLang="en-US" sz="2800" b="1" smtClean="0">
                <a:latin typeface="宋体" pitchFamily="2" charset="-122"/>
                <a:ea typeface="宋体" pitchFamily="2" charset="-122"/>
              </a:rPr>
              <a:t>     </a:t>
            </a:r>
            <a:r>
              <a:rPr lang="en-US" altLang="zh-CN" sz="2800" b="1" smtClean="0">
                <a:latin typeface="宋体" pitchFamily="2" charset="-122"/>
                <a:ea typeface="宋体" pitchFamily="2" charset="-122"/>
              </a:rPr>
              <a:t>ext3</a:t>
            </a:r>
            <a:r>
              <a:rPr lang="zh-CN" sz="2800" b="1" smtClean="0">
                <a:latin typeface="宋体" pitchFamily="2" charset="-122"/>
                <a:ea typeface="宋体" pitchFamily="2" charset="-122"/>
              </a:rPr>
              <a:t>文件系统能够极大地提高文件系统的完整性，避免了意外关机对文件系统的破坏。</a:t>
            </a:r>
            <a:endParaRPr lang="zh-CN" altLang="en-US" sz="2800" b="1" smtClean="0">
              <a:latin typeface="宋体" pitchFamily="2" charset="-122"/>
              <a:ea typeface="宋体" pitchFamily="2" charset="-122"/>
            </a:endParaRPr>
          </a:p>
          <a:p>
            <a:pPr eaLnBrk="1" hangingPunct="1">
              <a:lnSpc>
                <a:spcPct val="80000"/>
              </a:lnSpc>
              <a:buClr>
                <a:srgbClr val="FF66FF"/>
              </a:buClr>
              <a:buFont typeface="Wingdings" pitchFamily="2" charset="2"/>
              <a:buNone/>
            </a:pPr>
            <a:endParaRPr lang="zh-CN" sz="2800" b="1" smtClean="0">
              <a:latin typeface="宋体" pitchFamily="2" charset="-122"/>
              <a:ea typeface="宋体" pitchFamily="2" charset="-122"/>
            </a:endParaRPr>
          </a:p>
          <a:p>
            <a:pPr lvl="1" eaLnBrk="1" hangingPunct="1">
              <a:lnSpc>
                <a:spcPct val="80000"/>
              </a:lnSpc>
              <a:buClr>
                <a:srgbClr val="FF66FF"/>
              </a:buClr>
              <a:buFont typeface="Wingdings" pitchFamily="2" charset="2"/>
              <a:buChar char="Ø"/>
            </a:pPr>
            <a:r>
              <a:rPr lang="zh-CN" b="1" smtClean="0">
                <a:latin typeface="宋体" pitchFamily="2" charset="-122"/>
                <a:ea typeface="宋体" pitchFamily="2" charset="-122"/>
              </a:rPr>
              <a:t>文件系统的速度</a:t>
            </a:r>
          </a:p>
          <a:p>
            <a:pPr eaLnBrk="1" hangingPunct="1">
              <a:lnSpc>
                <a:spcPct val="80000"/>
              </a:lnSpc>
              <a:buClr>
                <a:srgbClr val="FF66FF"/>
              </a:buClr>
              <a:buFont typeface="Wingdings" pitchFamily="2" charset="2"/>
              <a:buNone/>
            </a:pPr>
            <a:r>
              <a:rPr lang="zh-CN" altLang="en-US" sz="2800" b="1" smtClean="0">
                <a:latin typeface="宋体" pitchFamily="2" charset="-122"/>
                <a:ea typeface="宋体" pitchFamily="2" charset="-122"/>
              </a:rPr>
              <a:t>     </a:t>
            </a:r>
            <a:r>
              <a:rPr lang="en-US" altLang="zh-CN" sz="2800" b="1" smtClean="0">
                <a:latin typeface="宋体" pitchFamily="2" charset="-122"/>
                <a:ea typeface="宋体" pitchFamily="2" charset="-122"/>
              </a:rPr>
              <a:t>ext3</a:t>
            </a:r>
            <a:r>
              <a:rPr lang="zh-CN" sz="2800" b="1" smtClean="0">
                <a:latin typeface="宋体" pitchFamily="2" charset="-122"/>
                <a:ea typeface="宋体" pitchFamily="2" charset="-122"/>
              </a:rPr>
              <a:t>文件系统的日志功能对磁盘的驱动器读写头进行了优化。</a:t>
            </a:r>
            <a:endParaRPr lang="zh-CN" altLang="en-US" sz="2800" b="1"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descr="宽上对角线"/>
          <p:cNvSpPr>
            <a:spLocks noGrp="1" noChangeArrowheads="1"/>
          </p:cNvSpPr>
          <p:nvPr>
            <p:ph type="title"/>
          </p:nvPr>
        </p:nvSpPr>
        <p:spPr/>
        <p:txBody>
          <a:bodyPr/>
          <a:lstStyle/>
          <a:p>
            <a:pPr eaLnBrk="1" hangingPunct="1">
              <a:defRPr/>
            </a:pPr>
            <a:r>
              <a:rPr lang="en-US" altLang="zh-CN" smtClean="0"/>
              <a:t>EXT4</a:t>
            </a:r>
          </a:p>
        </p:txBody>
      </p:sp>
      <p:sp>
        <p:nvSpPr>
          <p:cNvPr id="38915" name="Rectangle 3"/>
          <p:cNvSpPr>
            <a:spLocks noGrp="1" noChangeArrowheads="1"/>
          </p:cNvSpPr>
          <p:nvPr>
            <p:ph type="body" idx="1"/>
          </p:nvPr>
        </p:nvSpPr>
        <p:spPr/>
        <p:txBody>
          <a:bodyPr/>
          <a:lstStyle/>
          <a:p>
            <a:pPr eaLnBrk="1" hangingPunct="1"/>
            <a:r>
              <a:rPr lang="en-US" altLang="zh-CN" smtClean="0">
                <a:ea typeface="宋体" pitchFamily="2" charset="-122"/>
              </a:rPr>
              <a:t>Linux</a:t>
            </a:r>
            <a:r>
              <a:rPr lang="zh-CN" altLang="en-US" smtClean="0">
                <a:ea typeface="宋体" pitchFamily="2" charset="-122"/>
              </a:rPr>
              <a:t>内核</a:t>
            </a:r>
            <a:r>
              <a:rPr lang="en-US" altLang="zh-CN" smtClean="0">
                <a:ea typeface="宋体" pitchFamily="2" charset="-122"/>
              </a:rPr>
              <a:t>2.6.28</a:t>
            </a:r>
            <a:r>
              <a:rPr lang="zh-CN" altLang="en-US" smtClean="0">
                <a:ea typeface="宋体" pitchFamily="2" charset="-122"/>
              </a:rPr>
              <a:t>开始正式支持新的文件系统</a:t>
            </a:r>
            <a:r>
              <a:rPr lang="en-US" altLang="zh-CN" smtClean="0">
                <a:solidFill>
                  <a:srgbClr val="FF0000"/>
                </a:solidFill>
                <a:ea typeface="宋体" pitchFamily="2" charset="-122"/>
              </a:rPr>
              <a:t>ext4</a:t>
            </a:r>
            <a:r>
              <a:rPr lang="zh-CN" altLang="en-US" smtClean="0">
                <a:ea typeface="宋体" pitchFamily="2" charset="-122"/>
              </a:rPr>
              <a:t>，是</a:t>
            </a:r>
            <a:r>
              <a:rPr lang="en-US" altLang="zh-CN" smtClean="0">
                <a:ea typeface="宋体" pitchFamily="2" charset="-122"/>
              </a:rPr>
              <a:t>ext3</a:t>
            </a:r>
            <a:r>
              <a:rPr lang="zh-CN" altLang="en-US" smtClean="0">
                <a:ea typeface="宋体" pitchFamily="2" charset="-122"/>
              </a:rPr>
              <a:t>的升级版。</a:t>
            </a:r>
          </a:p>
          <a:p>
            <a:pPr eaLnBrk="1" hangingPunct="1"/>
            <a:r>
              <a:rPr lang="zh-CN" altLang="en-US" smtClean="0">
                <a:ea typeface="宋体" pitchFamily="2" charset="-122"/>
              </a:rPr>
              <a:t>与</a:t>
            </a:r>
            <a:r>
              <a:rPr lang="en-US" altLang="zh-CN" smtClean="0">
                <a:ea typeface="宋体" pitchFamily="2" charset="-122"/>
              </a:rPr>
              <a:t>ext3</a:t>
            </a:r>
            <a:r>
              <a:rPr lang="zh-CN" altLang="en-US" smtClean="0">
                <a:ea typeface="宋体" pitchFamily="2" charset="-122"/>
              </a:rPr>
              <a:t>兼容</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宽上对角线"/>
          <p:cNvSpPr>
            <a:spLocks noGrp="1"/>
          </p:cNvSpPr>
          <p:nvPr>
            <p:ph type="title"/>
          </p:nvPr>
        </p:nvSpPr>
        <p:spPr/>
        <p:txBody>
          <a:bodyPr/>
          <a:lstStyle/>
          <a:p>
            <a:pPr>
              <a:defRPr/>
            </a:pPr>
            <a:r>
              <a:rPr lang="en-US" altLang="zh-CN" dirty="0" smtClean="0"/>
              <a:t>Linux</a:t>
            </a:r>
            <a:r>
              <a:rPr lang="zh-CN" altLang="en-US" dirty="0" smtClean="0"/>
              <a:t>的物理结构</a:t>
            </a:r>
            <a:r>
              <a:rPr lang="en-US" altLang="zh-CN" dirty="0" smtClean="0"/>
              <a:t>-</a:t>
            </a:r>
            <a:r>
              <a:rPr lang="zh-CN" altLang="en-US" smtClean="0"/>
              <a:t>索引文件</a:t>
            </a:r>
            <a:endParaRPr lang="zh-CN" altLang="en-US"/>
          </a:p>
        </p:txBody>
      </p:sp>
      <p:sp>
        <p:nvSpPr>
          <p:cNvPr id="39939" name="内容占位符 2"/>
          <p:cNvSpPr>
            <a:spLocks noGrp="1"/>
          </p:cNvSpPr>
          <p:nvPr>
            <p:ph idx="1"/>
          </p:nvPr>
        </p:nvSpPr>
        <p:spPr/>
        <p:txBody>
          <a:bodyPr/>
          <a:lstStyle/>
          <a:p>
            <a:endParaRPr lang="zh-CN" altLang="en-US" smtClean="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文件系统</a:t>
            </a:r>
          </a:p>
        </p:txBody>
      </p:sp>
      <p:sp>
        <p:nvSpPr>
          <p:cNvPr id="206851" name="AutoShape 3"/>
          <p:cNvSpPr>
            <a:spLocks noChangeArrowheads="1"/>
          </p:cNvSpPr>
          <p:nvPr/>
        </p:nvSpPr>
        <p:spPr bwMode="white">
          <a:xfrm>
            <a:off x="533400" y="3429000"/>
            <a:ext cx="6248400" cy="457200"/>
          </a:xfrm>
          <a:prstGeom prst="roundRect">
            <a:avLst>
              <a:gd name="adj" fmla="val 16667"/>
            </a:avLst>
          </a:prstGeom>
          <a:gradFill rotWithShape="1">
            <a:gsLst>
              <a:gs pos="0">
                <a:srgbClr val="FFFF00"/>
              </a:gs>
              <a:gs pos="100000">
                <a:srgbClr val="767600"/>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4" name="Rectangle 4"/>
          <p:cNvSpPr>
            <a:spLocks noGrp="1" noChangeArrowheads="1"/>
          </p:cNvSpPr>
          <p:nvPr>
            <p:ph type="body" idx="1"/>
          </p:nvPr>
        </p:nvSpPr>
        <p:spPr/>
        <p:txBody>
          <a:bodyPr/>
          <a:lstStyle/>
          <a:p>
            <a:pPr eaLnBrk="1" hangingPunct="1"/>
            <a:r>
              <a:rPr lang="en-US" altLang="zh-CN" smtClean="0">
                <a:ea typeface="宋体" pitchFamily="2" charset="-122"/>
              </a:rPr>
              <a:t>Linux</a:t>
            </a:r>
            <a:r>
              <a:rPr lang="zh-CN" altLang="en-US" smtClean="0">
                <a:ea typeface="宋体" pitchFamily="2" charset="-122"/>
              </a:rPr>
              <a:t>文件系统的概念</a:t>
            </a:r>
          </a:p>
          <a:p>
            <a:pPr eaLnBrk="1" hangingPunct="1"/>
            <a:r>
              <a:rPr lang="en-US" altLang="zh-CN" smtClean="0">
                <a:ea typeface="宋体" pitchFamily="2" charset="-122"/>
              </a:rPr>
              <a:t>Linux</a:t>
            </a:r>
            <a:r>
              <a:rPr lang="zh-CN" altLang="en-US" smtClean="0">
                <a:ea typeface="宋体" pitchFamily="2" charset="-122"/>
              </a:rPr>
              <a:t>文件系统的特点</a:t>
            </a:r>
          </a:p>
          <a:p>
            <a:pPr eaLnBrk="1" hangingPunct="1"/>
            <a:r>
              <a:rPr lang="en-US" altLang="zh-CN" smtClean="0">
                <a:ea typeface="宋体" pitchFamily="2" charset="-122"/>
              </a:rPr>
              <a:t>Linux</a:t>
            </a:r>
            <a:r>
              <a:rPr lang="zh-CN" altLang="en-US" smtClean="0">
                <a:ea typeface="宋体" pitchFamily="2" charset="-122"/>
              </a:rPr>
              <a:t>文件系统的目录结构</a:t>
            </a:r>
          </a:p>
          <a:p>
            <a:pPr eaLnBrk="1" hangingPunct="1"/>
            <a:r>
              <a:rPr lang="en-US" altLang="zh-CN" smtClean="0">
                <a:ea typeface="宋体" pitchFamily="2" charset="-122"/>
              </a:rPr>
              <a:t>Linux</a:t>
            </a:r>
            <a:r>
              <a:rPr lang="zh-CN" altLang="en-US" smtClean="0">
                <a:ea typeface="宋体" pitchFamily="2" charset="-122"/>
              </a:rPr>
              <a:t>文件系统类型</a:t>
            </a:r>
            <a:endParaRPr lang="zh-CN" altLang="en-US" smtClean="0">
              <a:solidFill>
                <a:srgbClr val="FF00FF"/>
              </a:solidFill>
              <a:ea typeface="宋体" pitchFamily="2" charset="-122"/>
            </a:endParaRPr>
          </a:p>
          <a:p>
            <a:pPr eaLnBrk="1" hangingPunct="1"/>
            <a:r>
              <a:rPr lang="en-US" altLang="zh-CN" smtClean="0">
                <a:ea typeface="宋体" pitchFamily="2" charset="-122"/>
              </a:rPr>
              <a:t>VIM</a:t>
            </a:r>
            <a:r>
              <a:rPr lang="zh-CN" altLang="en-US" smtClean="0">
                <a:ea typeface="宋体" pitchFamily="2" charset="-122"/>
              </a:rPr>
              <a:t>编辑器</a:t>
            </a:r>
          </a:p>
          <a:p>
            <a:pPr eaLnBrk="1" hangingPunct="1"/>
            <a:r>
              <a:rPr lang="en-US" altLang="zh-CN" smtClean="0">
                <a:ea typeface="宋体" pitchFamily="2" charset="-122"/>
              </a:rPr>
              <a:t>Linux</a:t>
            </a:r>
            <a:r>
              <a:rPr lang="zh-CN" altLang="en-US" smtClean="0">
                <a:ea typeface="宋体" pitchFamily="2" charset="-122"/>
              </a:rPr>
              <a:t>文件系统的操作命令</a:t>
            </a:r>
          </a:p>
          <a:p>
            <a:pPr eaLnBrk="1" hangingPunct="1"/>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6851"/>
                                        </p:tgtEl>
                                        <p:attrNameLst>
                                          <p:attrName>style.visibility</p:attrName>
                                        </p:attrNameLst>
                                      </p:cBhvr>
                                      <p:to>
                                        <p:strVal val="visible"/>
                                      </p:to>
                                    </p:set>
                                    <p:anim calcmode="lin" valueType="num">
                                      <p:cBhvr additive="base">
                                        <p:cTn id="7" dur="500" fill="hold"/>
                                        <p:tgtEl>
                                          <p:spTgt spid="206851"/>
                                        </p:tgtEl>
                                        <p:attrNameLst>
                                          <p:attrName>ppt_x</p:attrName>
                                        </p:attrNameLst>
                                      </p:cBhvr>
                                      <p:tavLst>
                                        <p:tav tm="0">
                                          <p:val>
                                            <p:strVal val="1+#ppt_w/2"/>
                                          </p:val>
                                        </p:tav>
                                        <p:tav tm="100000">
                                          <p:val>
                                            <p:strVal val="#ppt_x"/>
                                          </p:val>
                                        </p:tav>
                                      </p:tavLst>
                                    </p:anim>
                                    <p:anim calcmode="lin" valueType="num">
                                      <p:cBhvr additive="base">
                                        <p:cTn id="8" dur="500" fill="hold"/>
                                        <p:tgtEl>
                                          <p:spTgt spid="206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descr="宽上对角线"/>
          <p:cNvSpPr>
            <a:spLocks noGrp="1" noChangeArrowheads="1"/>
          </p:cNvSpPr>
          <p:nvPr>
            <p:ph type="title"/>
          </p:nvPr>
        </p:nvSpPr>
        <p:spPr/>
        <p:txBody>
          <a:bodyPr/>
          <a:lstStyle/>
          <a:p>
            <a:pPr eaLnBrk="1" hangingPunct="1">
              <a:defRPr/>
            </a:pPr>
            <a:r>
              <a:rPr lang="en-US" altLang="zh-CN" smtClean="0"/>
              <a:t>VIM</a:t>
            </a:r>
            <a:r>
              <a:rPr lang="zh-CN" altLang="en-US" smtClean="0"/>
              <a:t>编辑器</a:t>
            </a:r>
          </a:p>
        </p:txBody>
      </p:sp>
      <p:sp>
        <p:nvSpPr>
          <p:cNvPr id="41987" name="Rectangle 3"/>
          <p:cNvSpPr>
            <a:spLocks noGrp="1" noChangeArrowheads="1"/>
          </p:cNvSpPr>
          <p:nvPr>
            <p:ph type="body" idx="1"/>
          </p:nvPr>
        </p:nvSpPr>
        <p:spPr/>
        <p:txBody>
          <a:bodyPr/>
          <a:lstStyle/>
          <a:p>
            <a:pPr eaLnBrk="1" hangingPunct="1"/>
            <a:r>
              <a:rPr lang="en-US" altLang="zh-CN" smtClean="0">
                <a:ea typeface="宋体" pitchFamily="2" charset="-122"/>
              </a:rPr>
              <a:t>VI</a:t>
            </a:r>
            <a:r>
              <a:rPr lang="zh-CN" altLang="en-US" smtClean="0">
                <a:ea typeface="宋体" pitchFamily="2" charset="-122"/>
              </a:rPr>
              <a:t>是</a:t>
            </a:r>
            <a:r>
              <a:rPr lang="en-US" altLang="zh-CN" smtClean="0">
                <a:ea typeface="宋体" pitchFamily="2" charset="-122"/>
              </a:rPr>
              <a:t>Linux</a:t>
            </a:r>
            <a:r>
              <a:rPr lang="zh-CN" altLang="en-US" smtClean="0">
                <a:ea typeface="宋体" pitchFamily="2" charset="-122"/>
              </a:rPr>
              <a:t>和</a:t>
            </a:r>
            <a:r>
              <a:rPr lang="en-US" altLang="zh-CN" smtClean="0">
                <a:ea typeface="宋体" pitchFamily="2" charset="-122"/>
              </a:rPr>
              <a:t>Unix</a:t>
            </a:r>
            <a:r>
              <a:rPr lang="zh-CN" altLang="en-US" smtClean="0">
                <a:ea typeface="宋体" pitchFamily="2" charset="-122"/>
              </a:rPr>
              <a:t>最流行的</a:t>
            </a:r>
            <a:r>
              <a:rPr lang="zh-CN" altLang="en-US" smtClean="0">
                <a:solidFill>
                  <a:srgbClr val="FF0000"/>
                </a:solidFill>
                <a:ea typeface="宋体" pitchFamily="2" charset="-122"/>
              </a:rPr>
              <a:t>文本</a:t>
            </a:r>
            <a:r>
              <a:rPr lang="zh-CN" altLang="en-US" smtClean="0">
                <a:ea typeface="宋体" pitchFamily="2" charset="-122"/>
              </a:rPr>
              <a:t>编辑器，</a:t>
            </a:r>
            <a:r>
              <a:rPr lang="en-US" altLang="zh-CN" smtClean="0">
                <a:ea typeface="宋体" pitchFamily="2" charset="-122"/>
              </a:rPr>
              <a:t>VIM</a:t>
            </a:r>
            <a:r>
              <a:rPr lang="zh-CN" altLang="en-US" smtClean="0">
                <a:ea typeface="宋体" pitchFamily="2" charset="-122"/>
              </a:rPr>
              <a:t>是其改进版本</a:t>
            </a:r>
          </a:p>
          <a:p>
            <a:pPr eaLnBrk="1" hangingPunct="1"/>
            <a:r>
              <a:rPr lang="zh-CN" altLang="en-US" smtClean="0">
                <a:ea typeface="宋体" pitchFamily="2" charset="-122"/>
              </a:rPr>
              <a:t>启动</a:t>
            </a:r>
            <a:r>
              <a:rPr lang="en-US" altLang="zh-CN" smtClean="0">
                <a:ea typeface="宋体" pitchFamily="2" charset="-122"/>
              </a:rPr>
              <a:t>vim</a:t>
            </a:r>
            <a:r>
              <a:rPr lang="zh-CN" altLang="en-US" smtClean="0">
                <a:ea typeface="宋体" pitchFamily="2" charset="-122"/>
              </a:rPr>
              <a:t>语法格式：</a:t>
            </a:r>
          </a:p>
          <a:p>
            <a:pPr lvl="1" eaLnBrk="1" hangingPunct="1"/>
            <a:r>
              <a:rPr lang="en-US" altLang="zh-CN" smtClean="0">
                <a:ea typeface="宋体" pitchFamily="2" charset="-122"/>
              </a:rPr>
              <a:t>vi </a:t>
            </a:r>
            <a:r>
              <a:rPr lang="zh-CN" altLang="en-US" smtClean="0">
                <a:ea typeface="宋体" pitchFamily="2" charset="-122"/>
              </a:rPr>
              <a:t>文件名 </a:t>
            </a:r>
            <a:r>
              <a:rPr lang="en-US" altLang="zh-CN" smtClean="0">
                <a:ea typeface="宋体" pitchFamily="2" charset="-122"/>
              </a:rPr>
              <a:t>//</a:t>
            </a:r>
            <a:r>
              <a:rPr lang="zh-CN" altLang="en-US" smtClean="0">
                <a:ea typeface="宋体" pitchFamily="2" charset="-122"/>
              </a:rPr>
              <a:t>打开或新建文件</a:t>
            </a:r>
          </a:p>
          <a:p>
            <a:pPr eaLnBrk="1" hangingPunct="1"/>
            <a:endParaRPr lang="zh-CN" altLang="en-US" smtClean="0">
              <a:ea typeface="宋体" pitchFamily="2" charset="-122"/>
            </a:endParaRPr>
          </a:p>
          <a:p>
            <a:pPr eaLnBrk="1" hangingPunct="1"/>
            <a:endParaRPr lang="zh-CN" altLang="en-US" smtClean="0">
              <a:ea typeface="宋体" pitchFamily="2" charset="-122"/>
            </a:endParaRPr>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685800" y="3352800"/>
            <a:ext cx="47339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2743200" y="4095750"/>
            <a:ext cx="41529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descr="宽上对角线"/>
          <p:cNvSpPr>
            <a:spLocks noGrp="1" noChangeArrowheads="1"/>
          </p:cNvSpPr>
          <p:nvPr>
            <p:ph type="title"/>
          </p:nvPr>
        </p:nvSpPr>
        <p:spPr/>
        <p:txBody>
          <a:bodyPr/>
          <a:lstStyle/>
          <a:p>
            <a:pPr eaLnBrk="1" hangingPunct="1">
              <a:defRPr/>
            </a:pPr>
            <a:r>
              <a:rPr lang="en-US" altLang="zh-CN" dirty="0" smtClean="0"/>
              <a:t>Linux </a:t>
            </a:r>
            <a:r>
              <a:rPr lang="zh-CN" altLang="en-US" dirty="0" smtClean="0"/>
              <a:t>文件的概念</a:t>
            </a:r>
          </a:p>
        </p:txBody>
      </p:sp>
      <p:sp>
        <p:nvSpPr>
          <p:cNvPr id="6147" name="Rectangle 3"/>
          <p:cNvSpPr>
            <a:spLocks noGrp="1" noChangeArrowheads="1"/>
          </p:cNvSpPr>
          <p:nvPr>
            <p:ph type="body" idx="1"/>
          </p:nvPr>
        </p:nvSpPr>
        <p:spPr/>
        <p:txBody>
          <a:bodyPr/>
          <a:lstStyle/>
          <a:p>
            <a:pPr eaLnBrk="1" hangingPunct="1">
              <a:lnSpc>
                <a:spcPct val="90000"/>
              </a:lnSpc>
            </a:pPr>
            <a:endParaRPr lang="zh-CN" altLang="en-US" smtClean="0">
              <a:ea typeface="宋体" pitchFamily="2" charset="-122"/>
            </a:endParaRPr>
          </a:p>
          <a:p>
            <a:pPr eaLnBrk="1" hangingPunct="1">
              <a:lnSpc>
                <a:spcPct val="90000"/>
              </a:lnSpc>
            </a:pPr>
            <a:r>
              <a:rPr lang="zh-CN" altLang="en-US" smtClean="0">
                <a:ea typeface="宋体" pitchFamily="2" charset="-122"/>
              </a:rPr>
              <a:t>文件的概念</a:t>
            </a:r>
          </a:p>
          <a:p>
            <a:pPr lvl="1" eaLnBrk="1" hangingPunct="1">
              <a:lnSpc>
                <a:spcPct val="90000"/>
              </a:lnSpc>
            </a:pPr>
            <a:r>
              <a:rPr lang="zh-CN" altLang="en-US" smtClean="0">
                <a:ea typeface="宋体" pitchFamily="2" charset="-122"/>
              </a:rPr>
              <a:t>由创建者定义，具有</a:t>
            </a:r>
            <a:r>
              <a:rPr lang="zh-CN" altLang="en-US" smtClean="0">
                <a:solidFill>
                  <a:srgbClr val="FF0000"/>
                </a:solidFill>
                <a:ea typeface="宋体" pitchFamily="2" charset="-122"/>
              </a:rPr>
              <a:t>文件名</a:t>
            </a:r>
            <a:r>
              <a:rPr lang="zh-CN" altLang="en-US" smtClean="0">
                <a:ea typeface="宋体" pitchFamily="2" charset="-122"/>
              </a:rPr>
              <a:t>的一组相关元素的集合，文件可以是文本、图片、程序，甚至可以是</a:t>
            </a:r>
            <a:r>
              <a:rPr lang="zh-CN" altLang="en-US" b="1" smtClean="0">
                <a:ea typeface="宋体" pitchFamily="2" charset="-122"/>
              </a:rPr>
              <a:t>设备</a:t>
            </a:r>
            <a:r>
              <a:rPr lang="zh-CN" altLang="en-US" smtClean="0">
                <a:ea typeface="宋体" pitchFamily="2" charset="-122"/>
              </a:rPr>
              <a:t>。</a:t>
            </a:r>
            <a:endParaRPr lang="en-US" altLang="zh-CN" smtClean="0">
              <a:ea typeface="宋体" pitchFamily="2" charset="-122"/>
            </a:endParaRPr>
          </a:p>
          <a:p>
            <a:pPr lvl="1" eaLnBrk="1" hangingPunct="1">
              <a:lnSpc>
                <a:spcPct val="90000"/>
              </a:lnSpc>
            </a:pPr>
            <a:endParaRPr lang="en-US" altLang="zh-CN" smtClean="0">
              <a:ea typeface="宋体" pitchFamily="2" charset="-122"/>
            </a:endParaRPr>
          </a:p>
          <a:p>
            <a:pPr eaLnBrk="1" hangingPunct="1">
              <a:lnSpc>
                <a:spcPct val="90000"/>
              </a:lnSpc>
            </a:pPr>
            <a:r>
              <a:rPr lang="en-US" altLang="zh-CN" smtClean="0">
                <a:ea typeface="宋体" pitchFamily="2" charset="-122"/>
              </a:rPr>
              <a:t>Linux</a:t>
            </a:r>
            <a:r>
              <a:rPr lang="zh-CN" altLang="en-US" smtClean="0">
                <a:ea typeface="宋体" pitchFamily="2" charset="-122"/>
              </a:rPr>
              <a:t>中一切皆文件</a:t>
            </a:r>
          </a:p>
          <a:p>
            <a:pPr lvl="1" eaLnBrk="1" hangingPunct="1">
              <a:lnSpc>
                <a:spcPct val="90000"/>
              </a:lnSpc>
            </a:pPr>
            <a:endParaRPr lang="zh-CN" altLang="en-US" smtClean="0">
              <a:ea typeface="宋体" pitchFamily="2" charset="-122"/>
            </a:endParaRPr>
          </a:p>
          <a:p>
            <a:pPr eaLnBrk="1" hangingPunct="1">
              <a:lnSpc>
                <a:spcPct val="90000"/>
              </a:lnSpc>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descr="宽上对角线"/>
          <p:cNvSpPr>
            <a:spLocks noGrp="1" noChangeArrowheads="1"/>
          </p:cNvSpPr>
          <p:nvPr>
            <p:ph type="title"/>
          </p:nvPr>
        </p:nvSpPr>
        <p:spPr/>
        <p:txBody>
          <a:bodyPr/>
          <a:lstStyle/>
          <a:p>
            <a:pPr eaLnBrk="1" hangingPunct="1">
              <a:defRPr/>
            </a:pPr>
            <a:r>
              <a:rPr lang="en-US" altLang="zh-CN" dirty="0" smtClean="0"/>
              <a:t>                                                                                                                                                                                                                                                                                                                                                                                                                                                                                                                                                                                                                                                                                                         </a:t>
            </a:r>
            <a:endParaRPr lang="zh-CN" altLang="en-US" dirty="0" smtClean="0"/>
          </a:p>
        </p:txBody>
      </p:sp>
      <p:sp>
        <p:nvSpPr>
          <p:cNvPr id="43011" name="Rectangle 3"/>
          <p:cNvSpPr>
            <a:spLocks noGrp="1" noChangeArrowheads="1"/>
          </p:cNvSpPr>
          <p:nvPr>
            <p:ph type="body" idx="1"/>
          </p:nvPr>
        </p:nvSpPr>
        <p:spPr>
          <a:xfrm>
            <a:off x="4383088" y="4897438"/>
            <a:ext cx="3657600" cy="633412"/>
          </a:xfrm>
        </p:spPr>
        <p:txBody>
          <a:bodyPr/>
          <a:lstStyle/>
          <a:p>
            <a:pPr marL="0" indent="0" eaLnBrk="1" hangingPunct="1">
              <a:buFont typeface="Wingdings" pitchFamily="2" charset="2"/>
              <a:buNone/>
            </a:pPr>
            <a:r>
              <a:rPr lang="zh-CN" altLang="en-US" b="1" smtClean="0">
                <a:solidFill>
                  <a:srgbClr val="FF0000"/>
                </a:solidFill>
                <a:ea typeface="宋体" pitchFamily="2" charset="-122"/>
              </a:rPr>
              <a:t>底部有</a:t>
            </a:r>
            <a:r>
              <a:rPr lang="en-US" altLang="zh-CN" b="1" smtClean="0">
                <a:solidFill>
                  <a:srgbClr val="FF0000"/>
                </a:solidFill>
                <a:ea typeface="宋体" pitchFamily="2" charset="-122"/>
              </a:rPr>
              <a:t>Insert</a:t>
            </a:r>
            <a:r>
              <a:rPr lang="zh-CN" altLang="en-US" b="1" smtClean="0">
                <a:solidFill>
                  <a:srgbClr val="FF0000"/>
                </a:solidFill>
                <a:ea typeface="宋体" pitchFamily="2" charset="-122"/>
              </a:rPr>
              <a:t>字样</a:t>
            </a:r>
          </a:p>
        </p:txBody>
      </p:sp>
      <p:sp>
        <p:nvSpPr>
          <p:cNvPr id="43012" name="Rectangle 4"/>
          <p:cNvSpPr>
            <a:spLocks noChangeArrowheads="1"/>
          </p:cNvSpPr>
          <p:nvPr/>
        </p:nvSpPr>
        <p:spPr bwMode="white">
          <a:xfrm>
            <a:off x="4383088" y="661988"/>
            <a:ext cx="2457450" cy="604837"/>
          </a:xfrm>
          <a:prstGeom prst="rect">
            <a:avLst/>
          </a:prstGeom>
          <a:noFill/>
          <a:ln w="254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a:solidFill>
                  <a:srgbClr val="000000"/>
                </a:solidFill>
                <a:latin typeface="仿宋" pitchFamily="49" charset="-122"/>
                <a:ea typeface="仿宋" pitchFamily="49" charset="-122"/>
              </a:rPr>
              <a:t>Shell</a:t>
            </a:r>
            <a:r>
              <a:rPr lang="zh-CN" altLang="en-US" sz="3200">
                <a:solidFill>
                  <a:srgbClr val="000000"/>
                </a:solidFill>
                <a:latin typeface="仿宋" pitchFamily="49" charset="-122"/>
                <a:ea typeface="仿宋" pitchFamily="49" charset="-122"/>
              </a:rPr>
              <a:t>提示符</a:t>
            </a:r>
          </a:p>
        </p:txBody>
      </p:sp>
      <p:sp>
        <p:nvSpPr>
          <p:cNvPr id="43013" name="Oval 5"/>
          <p:cNvSpPr>
            <a:spLocks noChangeArrowheads="1"/>
          </p:cNvSpPr>
          <p:nvPr/>
        </p:nvSpPr>
        <p:spPr bwMode="white">
          <a:xfrm>
            <a:off x="4535488" y="4090988"/>
            <a:ext cx="2517775" cy="806450"/>
          </a:xfrm>
          <a:prstGeom prst="ellipse">
            <a:avLst/>
          </a:prstGeom>
          <a:noFill/>
          <a:ln w="25400" algn="ctr">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a:solidFill>
                  <a:srgbClr val="000000"/>
                </a:solidFill>
                <a:latin typeface="仿宋" pitchFamily="49" charset="-122"/>
                <a:ea typeface="仿宋" pitchFamily="49" charset="-122"/>
              </a:rPr>
              <a:t>编辑模式</a:t>
            </a:r>
          </a:p>
        </p:txBody>
      </p:sp>
      <p:sp>
        <p:nvSpPr>
          <p:cNvPr id="43014" name="Oval 7"/>
          <p:cNvSpPr>
            <a:spLocks noChangeArrowheads="1"/>
          </p:cNvSpPr>
          <p:nvPr/>
        </p:nvSpPr>
        <p:spPr bwMode="white">
          <a:xfrm>
            <a:off x="4459288" y="2236788"/>
            <a:ext cx="2517775" cy="806450"/>
          </a:xfrm>
          <a:prstGeom prst="ellipse">
            <a:avLst/>
          </a:prstGeom>
          <a:noFill/>
          <a:ln w="25400" algn="ctr">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a:solidFill>
                  <a:srgbClr val="000000"/>
                </a:solidFill>
                <a:latin typeface="仿宋" pitchFamily="49" charset="-122"/>
                <a:ea typeface="仿宋" pitchFamily="49" charset="-122"/>
              </a:rPr>
              <a:t>命令模式</a:t>
            </a:r>
          </a:p>
        </p:txBody>
      </p:sp>
      <p:sp>
        <p:nvSpPr>
          <p:cNvPr id="43015" name="Line 8"/>
          <p:cNvSpPr>
            <a:spLocks noChangeShapeType="1"/>
          </p:cNvSpPr>
          <p:nvPr/>
        </p:nvSpPr>
        <p:spPr bwMode="white">
          <a:xfrm>
            <a:off x="5145088" y="1271588"/>
            <a:ext cx="0" cy="990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16" name="Line 9"/>
          <p:cNvSpPr>
            <a:spLocks noChangeShapeType="1"/>
          </p:cNvSpPr>
          <p:nvPr/>
        </p:nvSpPr>
        <p:spPr bwMode="white">
          <a:xfrm>
            <a:off x="5145088" y="3100388"/>
            <a:ext cx="0" cy="990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17" name="Line 10"/>
          <p:cNvSpPr>
            <a:spLocks noChangeShapeType="1"/>
          </p:cNvSpPr>
          <p:nvPr/>
        </p:nvSpPr>
        <p:spPr bwMode="white">
          <a:xfrm flipV="1">
            <a:off x="6364288" y="3100388"/>
            <a:ext cx="0" cy="990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18" name="Line 11"/>
          <p:cNvSpPr>
            <a:spLocks noChangeShapeType="1"/>
          </p:cNvSpPr>
          <p:nvPr/>
        </p:nvSpPr>
        <p:spPr bwMode="white">
          <a:xfrm flipV="1">
            <a:off x="6135688" y="1271588"/>
            <a:ext cx="0" cy="990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19" name="Freeform 13"/>
          <p:cNvSpPr>
            <a:spLocks/>
          </p:cNvSpPr>
          <p:nvPr/>
        </p:nvSpPr>
        <p:spPr bwMode="white">
          <a:xfrm>
            <a:off x="6821488" y="1957388"/>
            <a:ext cx="1371600" cy="1485900"/>
          </a:xfrm>
          <a:custGeom>
            <a:avLst/>
            <a:gdLst>
              <a:gd name="T0" fmla="*/ 2147483647 w 864"/>
              <a:gd name="T1" fmla="*/ 2147483647 h 936"/>
              <a:gd name="T2" fmla="*/ 2147483647 w 864"/>
              <a:gd name="T3" fmla="*/ 2147483647 h 936"/>
              <a:gd name="T4" fmla="*/ 2147483647 w 864"/>
              <a:gd name="T5" fmla="*/ 2147483647 h 936"/>
              <a:gd name="T6" fmla="*/ 0 w 864"/>
              <a:gd name="T7" fmla="*/ 2147483647 h 9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936">
                <a:moveTo>
                  <a:pt x="48" y="368"/>
                </a:moveTo>
                <a:cubicBezTo>
                  <a:pt x="252" y="184"/>
                  <a:pt x="456" y="0"/>
                  <a:pt x="576" y="80"/>
                </a:cubicBezTo>
                <a:cubicBezTo>
                  <a:pt x="696" y="160"/>
                  <a:pt x="864" y="760"/>
                  <a:pt x="768" y="848"/>
                </a:cubicBezTo>
                <a:cubicBezTo>
                  <a:pt x="672" y="936"/>
                  <a:pt x="128" y="648"/>
                  <a:pt x="0" y="608"/>
                </a:cubicBezTo>
              </a:path>
            </a:pathLst>
          </a:custGeom>
          <a:noFill/>
          <a:ln w="25400" cap="flat" cmpd="sng">
            <a:solidFill>
              <a:srgbClr val="00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20" name="Text Box 14"/>
          <p:cNvSpPr txBox="1">
            <a:spLocks noChangeArrowheads="1"/>
          </p:cNvSpPr>
          <p:nvPr/>
        </p:nvSpPr>
        <p:spPr bwMode="white">
          <a:xfrm>
            <a:off x="3935413" y="3405188"/>
            <a:ext cx="1236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rPr>
              <a:t>a</a:t>
            </a:r>
            <a:r>
              <a:rPr lang="zh-CN" altLang="en-US">
                <a:solidFill>
                  <a:srgbClr val="FF0000"/>
                </a:solidFill>
              </a:rPr>
              <a:t>或</a:t>
            </a:r>
            <a:r>
              <a:rPr lang="en-US" altLang="zh-CN">
                <a:solidFill>
                  <a:srgbClr val="FF0000"/>
                </a:solidFill>
              </a:rPr>
              <a:t>i</a:t>
            </a:r>
            <a:r>
              <a:rPr lang="zh-CN" altLang="en-US">
                <a:solidFill>
                  <a:srgbClr val="FF0000"/>
                </a:solidFill>
              </a:rPr>
              <a:t>或</a:t>
            </a:r>
            <a:r>
              <a:rPr lang="en-US" altLang="zh-CN">
                <a:solidFill>
                  <a:srgbClr val="FF0000"/>
                </a:solidFill>
              </a:rPr>
              <a:t>o</a:t>
            </a:r>
          </a:p>
        </p:txBody>
      </p:sp>
      <p:sp>
        <p:nvSpPr>
          <p:cNvPr id="43021" name="Text Box 15"/>
          <p:cNvSpPr txBox="1">
            <a:spLocks noChangeArrowheads="1"/>
          </p:cNvSpPr>
          <p:nvPr/>
        </p:nvSpPr>
        <p:spPr bwMode="white">
          <a:xfrm>
            <a:off x="6440488" y="3557588"/>
            <a:ext cx="693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rPr>
              <a:t>esc</a:t>
            </a:r>
          </a:p>
        </p:txBody>
      </p:sp>
      <p:sp>
        <p:nvSpPr>
          <p:cNvPr id="43022" name="Text Box 18"/>
          <p:cNvSpPr txBox="1">
            <a:spLocks noChangeArrowheads="1"/>
          </p:cNvSpPr>
          <p:nvPr/>
        </p:nvSpPr>
        <p:spPr bwMode="white">
          <a:xfrm>
            <a:off x="3759200" y="1576388"/>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rPr>
              <a:t>vi</a:t>
            </a:r>
            <a:r>
              <a:rPr lang="zh-CN" altLang="en-US">
                <a:solidFill>
                  <a:srgbClr val="FF0000"/>
                </a:solidFill>
              </a:rPr>
              <a:t>或</a:t>
            </a:r>
            <a:r>
              <a:rPr lang="en-US" altLang="zh-CN">
                <a:solidFill>
                  <a:srgbClr val="FF0000"/>
                </a:solidFill>
              </a:rPr>
              <a:t>vim</a:t>
            </a:r>
          </a:p>
        </p:txBody>
      </p:sp>
      <p:sp>
        <p:nvSpPr>
          <p:cNvPr id="43023" name="Text Box 19"/>
          <p:cNvSpPr txBox="1">
            <a:spLocks noChangeArrowheads="1"/>
          </p:cNvSpPr>
          <p:nvPr/>
        </p:nvSpPr>
        <p:spPr bwMode="white">
          <a:xfrm>
            <a:off x="6211888" y="1423988"/>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latin typeface="宋体" pitchFamily="2" charset="-122"/>
              </a:rPr>
              <a:t>:wq  </a:t>
            </a:r>
            <a:r>
              <a:rPr lang="zh-CN" altLang="en-US">
                <a:solidFill>
                  <a:srgbClr val="FF0000"/>
                </a:solidFill>
                <a:latin typeface="宋体" pitchFamily="2" charset="-122"/>
              </a:rPr>
              <a:t>或 </a:t>
            </a:r>
            <a:r>
              <a:rPr lang="en-US" altLang="zh-CN">
                <a:solidFill>
                  <a:srgbClr val="FF0000"/>
                </a:solidFill>
                <a:latin typeface="宋体" pitchFamily="2" charset="-122"/>
              </a:rPr>
              <a:t>:q </a:t>
            </a:r>
            <a:r>
              <a:rPr lang="zh-CN" altLang="en-US">
                <a:solidFill>
                  <a:srgbClr val="FF0000"/>
                </a:solidFill>
                <a:latin typeface="宋体" pitchFamily="2" charset="-122"/>
              </a:rPr>
              <a:t>或 </a:t>
            </a:r>
            <a:r>
              <a:rPr lang="en-US" altLang="zh-CN">
                <a:solidFill>
                  <a:srgbClr val="FF0000"/>
                </a:solidFill>
                <a:latin typeface="宋体" pitchFamily="2" charset="-122"/>
              </a:rPr>
              <a:t>:q! </a:t>
            </a:r>
            <a:endParaRPr lang="zh-CN" altLang="en-US">
              <a:solidFill>
                <a:srgbClr val="FF0000"/>
              </a:solidFill>
              <a:latin typeface="宋体" pitchFamily="2" charset="-122"/>
            </a:endParaRPr>
          </a:p>
        </p:txBody>
      </p:sp>
      <p:sp>
        <p:nvSpPr>
          <p:cNvPr id="43024" name="Text Box 20"/>
          <p:cNvSpPr txBox="1">
            <a:spLocks noChangeArrowheads="1"/>
          </p:cNvSpPr>
          <p:nvPr/>
        </p:nvSpPr>
        <p:spPr bwMode="white">
          <a:xfrm>
            <a:off x="8199438" y="2700338"/>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a:solidFill>
                  <a:srgbClr val="FF0000"/>
                </a:solidFill>
              </a:rPr>
              <a:t>见下页</a:t>
            </a:r>
          </a:p>
        </p:txBody>
      </p:sp>
      <p:sp>
        <p:nvSpPr>
          <p:cNvPr id="43025" name="TextBox 1"/>
          <p:cNvSpPr txBox="1">
            <a:spLocks noChangeArrowheads="1"/>
          </p:cNvSpPr>
          <p:nvPr/>
        </p:nvSpPr>
        <p:spPr bwMode="auto">
          <a:xfrm>
            <a:off x="-1371600" y="583565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endParaRPr lang="zh-CN" altLang="en-US"/>
          </a:p>
        </p:txBody>
      </p:sp>
      <p:sp>
        <p:nvSpPr>
          <p:cNvPr id="43026" name="TextBox 2"/>
          <p:cNvSpPr txBox="1">
            <a:spLocks noChangeArrowheads="1"/>
          </p:cNvSpPr>
          <p:nvPr/>
        </p:nvSpPr>
        <p:spPr bwMode="auto">
          <a:xfrm>
            <a:off x="304800" y="4724400"/>
            <a:ext cx="34655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algn="l" eaLnBrk="1" hangingPunct="1"/>
            <a:r>
              <a:rPr lang="en-US" altLang="zh-CN">
                <a:solidFill>
                  <a:srgbClr val="FF0000"/>
                </a:solidFill>
              </a:rPr>
              <a:t>wq</a:t>
            </a:r>
            <a:r>
              <a:rPr lang="zh-CN" altLang="en-US">
                <a:solidFill>
                  <a:srgbClr val="FF0000"/>
                </a:solidFill>
              </a:rPr>
              <a:t>：保存退出</a:t>
            </a:r>
            <a:endParaRPr lang="en-US" altLang="zh-CN">
              <a:solidFill>
                <a:srgbClr val="FF0000"/>
              </a:solidFill>
            </a:endParaRPr>
          </a:p>
          <a:p>
            <a:pPr algn="l" eaLnBrk="1" hangingPunct="1"/>
            <a:r>
              <a:rPr lang="en-US" altLang="zh-CN">
                <a:solidFill>
                  <a:srgbClr val="FF0000"/>
                </a:solidFill>
              </a:rPr>
              <a:t>q</a:t>
            </a:r>
            <a:r>
              <a:rPr lang="zh-CN" altLang="en-US">
                <a:solidFill>
                  <a:srgbClr val="FF0000"/>
                </a:solidFill>
              </a:rPr>
              <a:t>！：强制退出，不保存</a:t>
            </a:r>
            <a:endParaRPr lang="en-US" altLang="zh-CN">
              <a:solidFill>
                <a:srgbClr val="FF0000"/>
              </a:solidFill>
            </a:endParaRPr>
          </a:p>
          <a:p>
            <a:pPr algn="l" eaLnBrk="1" hangingPunct="1"/>
            <a:r>
              <a:rPr lang="en-US" altLang="zh-CN">
                <a:solidFill>
                  <a:srgbClr val="FF0000"/>
                </a:solidFill>
              </a:rPr>
              <a:t>q</a:t>
            </a:r>
            <a:r>
              <a:rPr lang="zh-CN" altLang="en-US">
                <a:solidFill>
                  <a:srgbClr val="FF0000"/>
                </a:solidFill>
              </a:rPr>
              <a:t>：退出</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descr="宽上对角线"/>
          <p:cNvSpPr>
            <a:spLocks noGrp="1" noChangeArrowheads="1"/>
          </p:cNvSpPr>
          <p:nvPr>
            <p:ph type="title"/>
          </p:nvPr>
        </p:nvSpPr>
        <p:spPr/>
        <p:txBody>
          <a:bodyPr/>
          <a:lstStyle/>
          <a:p>
            <a:pPr eaLnBrk="1" hangingPunct="1">
              <a:defRPr/>
            </a:pPr>
            <a:r>
              <a:rPr lang="en-US" altLang="zh-CN" smtClean="0"/>
              <a:t>Vi</a:t>
            </a:r>
            <a:r>
              <a:rPr lang="zh-CN" altLang="en-US" smtClean="0"/>
              <a:t>命令模式下的常用命令</a:t>
            </a:r>
          </a:p>
        </p:txBody>
      </p:sp>
      <p:sp>
        <p:nvSpPr>
          <p:cNvPr id="44035" name="Rectangle 3"/>
          <p:cNvSpPr>
            <a:spLocks noGrp="1" noChangeArrowheads="1"/>
          </p:cNvSpPr>
          <p:nvPr>
            <p:ph type="body" idx="1"/>
          </p:nvPr>
        </p:nvSpPr>
        <p:spPr/>
        <p:txBody>
          <a:bodyPr/>
          <a:lstStyle/>
          <a:p>
            <a:pPr eaLnBrk="1" hangingPunct="1"/>
            <a:r>
              <a:rPr lang="en-US" altLang="zh-CN" sz="2800" dirty="0" smtClean="0">
                <a:ea typeface="宋体" pitchFamily="2" charset="-122"/>
              </a:rPr>
              <a:t>/</a:t>
            </a:r>
            <a:r>
              <a:rPr lang="zh-CN" altLang="en-US" sz="2800" dirty="0" smtClean="0">
                <a:ea typeface="宋体" pitchFamily="2" charset="-122"/>
              </a:rPr>
              <a:t>字符串   ：在文档中查找匹配的字符串</a:t>
            </a:r>
          </a:p>
          <a:p>
            <a:pPr eaLnBrk="1" hangingPunct="1"/>
            <a:r>
              <a:rPr lang="en-US" altLang="zh-CN" sz="2800" dirty="0" smtClean="0">
                <a:ea typeface="宋体" pitchFamily="2" charset="-122"/>
              </a:rPr>
              <a:t>n             </a:t>
            </a:r>
            <a:r>
              <a:rPr lang="zh-CN" altLang="en-US" sz="2800" dirty="0" smtClean="0">
                <a:ea typeface="宋体" pitchFamily="2" charset="-122"/>
              </a:rPr>
              <a:t>：查找下一个</a:t>
            </a:r>
          </a:p>
          <a:p>
            <a:pPr eaLnBrk="1" hangingPunct="1"/>
            <a:r>
              <a:rPr lang="en-US" altLang="zh-CN" sz="2800" dirty="0" smtClean="0">
                <a:ea typeface="宋体" pitchFamily="2" charset="-122"/>
              </a:rPr>
              <a:t>N             </a:t>
            </a:r>
            <a:r>
              <a:rPr lang="zh-CN" altLang="en-US" sz="2800" dirty="0" smtClean="0">
                <a:ea typeface="宋体" pitchFamily="2" charset="-122"/>
              </a:rPr>
              <a:t>：查找上一个</a:t>
            </a:r>
          </a:p>
          <a:p>
            <a:pPr eaLnBrk="1" hangingPunct="1"/>
            <a:r>
              <a:rPr lang="zh-CN" altLang="en-US" sz="2800" dirty="0" smtClean="0">
                <a:ea typeface="宋体" pitchFamily="2" charset="-122"/>
              </a:rPr>
              <a:t>：数字        ： 定位到该数字行</a:t>
            </a:r>
          </a:p>
          <a:p>
            <a:pPr eaLnBrk="1" hangingPunct="1"/>
            <a:r>
              <a:rPr lang="zh-CN" altLang="en-US" sz="2800" dirty="0" smtClean="0">
                <a:ea typeface="宋体" pitchFamily="2" charset="-122"/>
              </a:rPr>
              <a:t>：</a:t>
            </a:r>
            <a:r>
              <a:rPr lang="en-US" altLang="zh-CN" sz="2800" dirty="0" smtClean="0">
                <a:ea typeface="宋体" pitchFamily="2" charset="-122"/>
              </a:rPr>
              <a:t>set number   </a:t>
            </a:r>
            <a:r>
              <a:rPr lang="zh-CN" altLang="en-US" sz="2800" dirty="0" smtClean="0">
                <a:ea typeface="宋体" pitchFamily="2" charset="-122"/>
              </a:rPr>
              <a:t>：显示行号</a:t>
            </a:r>
            <a:endParaRPr lang="en-US" altLang="zh-CN" sz="2800" dirty="0" smtClean="0">
              <a:ea typeface="宋体" pitchFamily="2" charset="-122"/>
            </a:endParaRPr>
          </a:p>
          <a:p>
            <a:pPr eaLnBrk="1" hangingPunct="1"/>
            <a:r>
              <a:rPr lang="zh-CN" altLang="en-US" sz="2800" dirty="0" smtClean="0">
                <a:ea typeface="宋体" pitchFamily="2" charset="-122"/>
              </a:rPr>
              <a:t> </a:t>
            </a:r>
            <a:r>
              <a:rPr lang="en-US" altLang="zh-CN" sz="2800" dirty="0" err="1" smtClean="0">
                <a:ea typeface="宋体" pitchFamily="2" charset="-122"/>
              </a:rPr>
              <a:t>dd</a:t>
            </a:r>
            <a:r>
              <a:rPr lang="en-US" altLang="zh-CN" sz="2800" dirty="0" smtClean="0">
                <a:ea typeface="宋体" pitchFamily="2" charset="-122"/>
              </a:rPr>
              <a:t>:</a:t>
            </a:r>
            <a:r>
              <a:rPr lang="zh-CN" altLang="en-US" sz="2800" dirty="0" smtClean="0">
                <a:ea typeface="宋体" pitchFamily="2" charset="-122"/>
              </a:rPr>
              <a:t>删除光标所在行</a:t>
            </a:r>
            <a:endParaRPr lang="en-US" altLang="zh-CN" sz="2800" dirty="0" smtClean="0">
              <a:ea typeface="宋体" pitchFamily="2" charset="-122"/>
            </a:endParaRPr>
          </a:p>
          <a:p>
            <a:pPr eaLnBrk="1" hangingPunct="1"/>
            <a:r>
              <a:rPr lang="en-US" altLang="zh-CN" sz="2800" dirty="0" err="1" smtClean="0">
                <a:ea typeface="宋体" pitchFamily="2" charset="-122"/>
              </a:rPr>
              <a:t>ndd</a:t>
            </a:r>
            <a:r>
              <a:rPr lang="zh-CN" altLang="en-US" sz="2800" dirty="0" smtClean="0">
                <a:ea typeface="宋体" pitchFamily="2" charset="-122"/>
              </a:rPr>
              <a:t>：删除光标所在行及其后面连续</a:t>
            </a:r>
            <a:r>
              <a:rPr lang="en-US" altLang="zh-CN" sz="2800" dirty="0" smtClean="0">
                <a:ea typeface="宋体" pitchFamily="2" charset="-122"/>
              </a:rPr>
              <a:t>n</a:t>
            </a:r>
            <a:r>
              <a:rPr lang="zh-CN" altLang="en-US" sz="2800" dirty="0" smtClean="0">
                <a:ea typeface="宋体" pitchFamily="2" charset="-122"/>
              </a:rPr>
              <a:t>行</a:t>
            </a:r>
          </a:p>
          <a:p>
            <a:pPr eaLnBrk="1" hangingPunct="1"/>
            <a:r>
              <a:rPr lang="en-US" altLang="zh-CN" sz="2800" dirty="0" err="1" smtClean="0">
                <a:ea typeface="宋体" pitchFamily="2" charset="-122"/>
              </a:rPr>
              <a:t>yy</a:t>
            </a:r>
            <a:r>
              <a:rPr lang="en-US" altLang="zh-CN" sz="2800" dirty="0" smtClean="0">
                <a:ea typeface="宋体" pitchFamily="2" charset="-122"/>
              </a:rPr>
              <a:t>                 </a:t>
            </a:r>
            <a:r>
              <a:rPr lang="zh-CN" altLang="en-US" sz="2800" dirty="0" smtClean="0">
                <a:ea typeface="宋体" pitchFamily="2" charset="-122"/>
              </a:rPr>
              <a:t>：将光标所在行复制到缓冲区</a:t>
            </a:r>
          </a:p>
          <a:p>
            <a:pPr eaLnBrk="1" hangingPunct="1"/>
            <a:r>
              <a:rPr lang="en-US" altLang="zh-CN" sz="2800" dirty="0" err="1" smtClean="0">
                <a:ea typeface="宋体" pitchFamily="2" charset="-122"/>
              </a:rPr>
              <a:t>nyy</a:t>
            </a:r>
            <a:r>
              <a:rPr lang="en-US" altLang="zh-CN" sz="2800" dirty="0" smtClean="0">
                <a:ea typeface="宋体" pitchFamily="2" charset="-122"/>
              </a:rPr>
              <a:t>           </a:t>
            </a:r>
            <a:r>
              <a:rPr lang="zh-CN" altLang="en-US" sz="2800" dirty="0" smtClean="0">
                <a:ea typeface="宋体" pitchFamily="2" charset="-122"/>
              </a:rPr>
              <a:t>：</a:t>
            </a:r>
            <a:r>
              <a:rPr lang="en-US" altLang="zh-CN" sz="2800" dirty="0" smtClean="0">
                <a:ea typeface="宋体" pitchFamily="2" charset="-122"/>
              </a:rPr>
              <a:t>n</a:t>
            </a:r>
            <a:r>
              <a:rPr lang="zh-CN" altLang="en-US" sz="2800" dirty="0" smtClean="0">
                <a:ea typeface="宋体" pitchFamily="2" charset="-122"/>
              </a:rPr>
              <a:t>为具体数字，将光标所在行开始                </a:t>
            </a:r>
          </a:p>
          <a:p>
            <a:pPr eaLnBrk="1" hangingPunct="1">
              <a:buFont typeface="Wingdings" pitchFamily="2" charset="2"/>
              <a:buNone/>
            </a:pPr>
            <a:r>
              <a:rPr lang="zh-CN" altLang="en-US" sz="2800" dirty="0" smtClean="0">
                <a:ea typeface="宋体" pitchFamily="2" charset="-122"/>
              </a:rPr>
              <a:t>                      的</a:t>
            </a:r>
            <a:r>
              <a:rPr lang="en-US" altLang="zh-CN" sz="2800" dirty="0" smtClean="0">
                <a:ea typeface="宋体" pitchFamily="2" charset="-122"/>
              </a:rPr>
              <a:t>n</a:t>
            </a:r>
            <a:r>
              <a:rPr lang="zh-CN" altLang="en-US" sz="2800" dirty="0" smtClean="0">
                <a:ea typeface="宋体" pitchFamily="2" charset="-122"/>
              </a:rPr>
              <a:t>行复制到缓冲区</a:t>
            </a:r>
          </a:p>
          <a:p>
            <a:pPr eaLnBrk="1" hangingPunct="1"/>
            <a:r>
              <a:rPr lang="en-US" altLang="zh-CN" sz="2800" dirty="0" smtClean="0">
                <a:ea typeface="宋体" pitchFamily="2" charset="-122"/>
              </a:rPr>
              <a:t>p              </a:t>
            </a:r>
            <a:r>
              <a:rPr lang="zh-CN" altLang="en-US" sz="2800" dirty="0" smtClean="0">
                <a:ea typeface="宋体" pitchFamily="2" charset="-122"/>
              </a:rPr>
              <a:t>：将缓冲区内容粘贴到光标所在行</a:t>
            </a:r>
            <a:endParaRPr lang="en-US" altLang="zh-CN" sz="2800" dirty="0" smtClean="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descr="宽上对角线"/>
          <p:cNvSpPr>
            <a:spLocks noGrp="1" noChangeArrowheads="1"/>
          </p:cNvSpPr>
          <p:nvPr>
            <p:ph type="title"/>
          </p:nvPr>
        </p:nvSpPr>
        <p:spPr/>
        <p:txBody>
          <a:bodyPr/>
          <a:lstStyle/>
          <a:p>
            <a:pPr eaLnBrk="1" hangingPunct="1">
              <a:defRPr/>
            </a:pPr>
            <a:r>
              <a:rPr lang="en-US" altLang="zh-CN" smtClean="0"/>
              <a:t>Vi</a:t>
            </a:r>
            <a:r>
              <a:rPr lang="zh-CN" altLang="en-US" smtClean="0"/>
              <a:t>命令模式下的查找替换</a:t>
            </a:r>
          </a:p>
        </p:txBody>
      </p:sp>
      <p:sp>
        <p:nvSpPr>
          <p:cNvPr id="40963" name="Rectangle 3"/>
          <p:cNvSpPr>
            <a:spLocks noGrp="1" noChangeArrowheads="1"/>
          </p:cNvSpPr>
          <p:nvPr>
            <p:ph type="body" idx="1"/>
          </p:nvPr>
        </p:nvSpPr>
        <p:spPr/>
        <p:txBody>
          <a:bodyPr/>
          <a:lstStyle/>
          <a:p>
            <a:pPr eaLnBrk="1" hangingPunct="1">
              <a:lnSpc>
                <a:spcPct val="80000"/>
              </a:lnSpc>
              <a:defRPr/>
            </a:pPr>
            <a:r>
              <a:rPr lang="en-US" altLang="zh-CN" sz="2800" dirty="0" smtClean="0">
                <a:ea typeface="宋体" pitchFamily="2" charset="-122"/>
              </a:rPr>
              <a:t>: [range] s/pattern/string/[</a:t>
            </a:r>
            <a:r>
              <a:rPr lang="en-US" altLang="zh-CN" sz="2800" dirty="0" err="1" smtClean="0">
                <a:ea typeface="宋体" pitchFamily="2" charset="-122"/>
              </a:rPr>
              <a:t>c,e,g,i</a:t>
            </a:r>
            <a:r>
              <a:rPr lang="en-US" altLang="zh-CN" sz="2800" dirty="0" smtClean="0">
                <a:ea typeface="宋体" pitchFamily="2" charset="-122"/>
              </a:rPr>
              <a:t>] </a:t>
            </a:r>
          </a:p>
          <a:p>
            <a:pPr marL="0" indent="0" eaLnBrk="1" hangingPunct="1">
              <a:lnSpc>
                <a:spcPct val="80000"/>
              </a:lnSpc>
              <a:buFont typeface="Wingdings" pitchFamily="2" charset="2"/>
              <a:buNone/>
              <a:defRPr/>
            </a:pPr>
            <a:r>
              <a:rPr lang="zh-CN" altLang="en-US" sz="2800" b="1" dirty="0" smtClean="0">
                <a:solidFill>
                  <a:srgbClr val="FF0000"/>
                </a:solidFill>
                <a:ea typeface="宋体" pitchFamily="2" charset="-122"/>
              </a:rPr>
              <a:t>：后面有空格， </a:t>
            </a:r>
            <a:r>
              <a:rPr lang="en-US" altLang="zh-CN" sz="2800" b="1" dirty="0" smtClean="0">
                <a:solidFill>
                  <a:srgbClr val="FF0000"/>
                </a:solidFill>
                <a:ea typeface="宋体" pitchFamily="2" charset="-122"/>
              </a:rPr>
              <a:t>s/</a:t>
            </a:r>
            <a:r>
              <a:rPr lang="zh-CN" altLang="en-US" sz="2800" b="1" dirty="0" smtClean="0">
                <a:solidFill>
                  <a:srgbClr val="FF0000"/>
                </a:solidFill>
                <a:ea typeface="宋体" pitchFamily="2" charset="-122"/>
              </a:rPr>
              <a:t>前面有空格， </a:t>
            </a:r>
            <a:r>
              <a:rPr lang="en-US" altLang="zh-CN" sz="2800" b="1" dirty="0" smtClean="0">
                <a:solidFill>
                  <a:srgbClr val="FF0000"/>
                </a:solidFill>
                <a:ea typeface="宋体" pitchFamily="2" charset="-122"/>
              </a:rPr>
              <a:t>[ ]</a:t>
            </a:r>
            <a:r>
              <a:rPr lang="zh-CN" altLang="en-US" sz="2800" b="1" dirty="0" smtClean="0">
                <a:solidFill>
                  <a:srgbClr val="FF0000"/>
                </a:solidFill>
                <a:ea typeface="宋体" pitchFamily="2" charset="-122"/>
              </a:rPr>
              <a:t>不用输入</a:t>
            </a:r>
            <a:r>
              <a:rPr lang="en-US" altLang="zh-CN" sz="2800" b="1" dirty="0" smtClean="0">
                <a:solidFill>
                  <a:srgbClr val="FF0000"/>
                </a:solidFill>
                <a:ea typeface="宋体" pitchFamily="2" charset="-122"/>
              </a:rPr>
              <a:t> </a:t>
            </a:r>
          </a:p>
          <a:p>
            <a:pPr eaLnBrk="1" hangingPunct="1">
              <a:lnSpc>
                <a:spcPct val="80000"/>
              </a:lnSpc>
              <a:defRPr/>
            </a:pPr>
            <a:r>
              <a:rPr lang="en-US" altLang="zh-CN" sz="2800" dirty="0" smtClean="0">
                <a:ea typeface="宋体" pitchFamily="2" charset="-122"/>
              </a:rPr>
              <a:t> </a:t>
            </a:r>
            <a:r>
              <a:rPr lang="en-US" altLang="zh-CN" sz="2800" b="1" dirty="0" smtClean="0">
                <a:ea typeface="宋体" pitchFamily="2" charset="-122"/>
              </a:rPr>
              <a:t>range</a:t>
            </a:r>
            <a:r>
              <a:rPr lang="en-US" altLang="zh-CN" sz="2800" dirty="0" smtClean="0">
                <a:ea typeface="宋体" pitchFamily="2" charset="-122"/>
              </a:rPr>
              <a:t>    </a:t>
            </a:r>
            <a:r>
              <a:rPr lang="zh-CN" altLang="en-US" sz="2800" dirty="0" smtClean="0">
                <a:ea typeface="宋体" pitchFamily="2" charset="-122"/>
              </a:rPr>
              <a:t>查找范围</a:t>
            </a:r>
          </a:p>
          <a:p>
            <a:pPr lvl="1" eaLnBrk="1" hangingPunct="1">
              <a:lnSpc>
                <a:spcPct val="80000"/>
              </a:lnSpc>
              <a:defRPr/>
            </a:pPr>
            <a:r>
              <a:rPr lang="en-US" altLang="zh-CN" sz="2400" dirty="0" smtClean="0">
                <a:ea typeface="宋体" pitchFamily="2" charset="-122"/>
              </a:rPr>
              <a:t>1,7 </a:t>
            </a:r>
            <a:r>
              <a:rPr lang="zh-CN" altLang="en-US" sz="2400" dirty="0" smtClean="0">
                <a:ea typeface="宋体" pitchFamily="2" charset="-122"/>
              </a:rPr>
              <a:t>从第</a:t>
            </a:r>
            <a:r>
              <a:rPr lang="en-US" altLang="zh-CN" sz="2400" dirty="0" smtClean="0">
                <a:ea typeface="宋体" pitchFamily="2" charset="-122"/>
              </a:rPr>
              <a:t>1</a:t>
            </a:r>
            <a:r>
              <a:rPr lang="zh-CN" altLang="en-US" sz="2400" dirty="0" smtClean="0">
                <a:ea typeface="宋体" pitchFamily="2" charset="-122"/>
              </a:rPr>
              <a:t>行到第</a:t>
            </a:r>
            <a:r>
              <a:rPr lang="en-US" altLang="zh-CN" sz="2400" dirty="0" smtClean="0">
                <a:ea typeface="宋体" pitchFamily="2" charset="-122"/>
              </a:rPr>
              <a:t>7</a:t>
            </a:r>
            <a:r>
              <a:rPr lang="zh-CN" altLang="en-US" sz="2400" dirty="0" smtClean="0">
                <a:ea typeface="宋体" pitchFamily="2" charset="-122"/>
              </a:rPr>
              <a:t>行</a:t>
            </a:r>
          </a:p>
          <a:p>
            <a:pPr lvl="1" eaLnBrk="1" hangingPunct="1">
              <a:lnSpc>
                <a:spcPct val="80000"/>
              </a:lnSpc>
              <a:defRPr/>
            </a:pPr>
            <a:r>
              <a:rPr lang="en-US" altLang="zh-CN" sz="2400" dirty="0" smtClean="0">
                <a:ea typeface="宋体" pitchFamily="2" charset="-122"/>
              </a:rPr>
              <a:t>1,$ </a:t>
            </a:r>
            <a:r>
              <a:rPr lang="zh-CN" altLang="en-US" sz="2400" dirty="0" smtClean="0">
                <a:ea typeface="宋体" pitchFamily="2" charset="-122"/>
              </a:rPr>
              <a:t>从第</a:t>
            </a:r>
            <a:r>
              <a:rPr lang="en-US" altLang="zh-CN" sz="2400" dirty="0" smtClean="0">
                <a:ea typeface="宋体" pitchFamily="2" charset="-122"/>
              </a:rPr>
              <a:t>1</a:t>
            </a:r>
            <a:r>
              <a:rPr lang="zh-CN" altLang="en-US" sz="2400" dirty="0" smtClean="0">
                <a:ea typeface="宋体" pitchFamily="2" charset="-122"/>
              </a:rPr>
              <a:t>行到最后，也就是整篇文档</a:t>
            </a:r>
          </a:p>
          <a:p>
            <a:pPr lvl="1" eaLnBrk="1" hangingPunct="1">
              <a:lnSpc>
                <a:spcPct val="80000"/>
              </a:lnSpc>
              <a:defRPr/>
            </a:pPr>
            <a:r>
              <a:rPr lang="en-US" altLang="zh-CN" sz="2400" dirty="0" smtClean="0">
                <a:ea typeface="宋体" pitchFamily="2" charset="-122"/>
              </a:rPr>
              <a:t>1,.  </a:t>
            </a:r>
            <a:r>
              <a:rPr lang="zh-CN" altLang="en-US" sz="2400" dirty="0" smtClean="0">
                <a:ea typeface="宋体" pitchFamily="2" charset="-122"/>
              </a:rPr>
              <a:t>从第</a:t>
            </a:r>
            <a:r>
              <a:rPr lang="en-US" altLang="zh-CN" sz="2400" dirty="0" smtClean="0">
                <a:ea typeface="宋体" pitchFamily="2" charset="-122"/>
              </a:rPr>
              <a:t>1</a:t>
            </a:r>
            <a:r>
              <a:rPr lang="zh-CN" altLang="en-US" sz="2400" dirty="0" smtClean="0">
                <a:ea typeface="宋体" pitchFamily="2" charset="-122"/>
              </a:rPr>
              <a:t>行到当前行</a:t>
            </a:r>
          </a:p>
          <a:p>
            <a:pPr lvl="1" eaLnBrk="1" hangingPunct="1">
              <a:lnSpc>
                <a:spcPct val="80000"/>
              </a:lnSpc>
              <a:defRPr/>
            </a:pPr>
            <a:r>
              <a:rPr lang="en-US" altLang="zh-CN" sz="2400" dirty="0" smtClean="0">
                <a:ea typeface="宋体" pitchFamily="2" charset="-122"/>
              </a:rPr>
              <a:t>.,.+10  </a:t>
            </a:r>
            <a:r>
              <a:rPr lang="zh-CN" altLang="en-US" sz="2400" dirty="0" smtClean="0">
                <a:ea typeface="宋体" pitchFamily="2" charset="-122"/>
              </a:rPr>
              <a:t>从当前行到后面</a:t>
            </a:r>
            <a:r>
              <a:rPr lang="en-US" altLang="zh-CN" sz="2400" dirty="0" smtClean="0">
                <a:ea typeface="宋体" pitchFamily="2" charset="-122"/>
              </a:rPr>
              <a:t>10</a:t>
            </a:r>
            <a:r>
              <a:rPr lang="zh-CN" altLang="en-US" sz="2400" dirty="0" smtClean="0">
                <a:ea typeface="宋体" pitchFamily="2" charset="-122"/>
              </a:rPr>
              <a:t>行</a:t>
            </a:r>
          </a:p>
          <a:p>
            <a:pPr eaLnBrk="1" hangingPunct="1">
              <a:lnSpc>
                <a:spcPct val="80000"/>
              </a:lnSpc>
              <a:defRPr/>
            </a:pPr>
            <a:r>
              <a:rPr lang="en-US" altLang="zh-CN" sz="2800" b="1" dirty="0" smtClean="0">
                <a:ea typeface="宋体" pitchFamily="2" charset="-122"/>
              </a:rPr>
              <a:t>pattern</a:t>
            </a:r>
            <a:r>
              <a:rPr lang="en-US" altLang="zh-CN" sz="2800" dirty="0" smtClean="0">
                <a:ea typeface="宋体" pitchFamily="2" charset="-122"/>
              </a:rPr>
              <a:t>     </a:t>
            </a:r>
            <a:r>
              <a:rPr lang="zh-CN" altLang="en-US" sz="2800" dirty="0" smtClean="0">
                <a:ea typeface="宋体" pitchFamily="2" charset="-122"/>
              </a:rPr>
              <a:t>被替换的字符串 </a:t>
            </a:r>
            <a:endParaRPr lang="zh-CN" altLang="en-US" sz="2800" b="1" dirty="0" smtClean="0">
              <a:ea typeface="宋体" pitchFamily="2" charset="-122"/>
            </a:endParaRPr>
          </a:p>
          <a:p>
            <a:pPr eaLnBrk="1" hangingPunct="1">
              <a:lnSpc>
                <a:spcPct val="80000"/>
              </a:lnSpc>
              <a:defRPr/>
            </a:pPr>
            <a:r>
              <a:rPr lang="en-US" altLang="zh-CN" sz="2800" b="1" dirty="0" smtClean="0">
                <a:ea typeface="宋体" pitchFamily="2" charset="-122"/>
              </a:rPr>
              <a:t>string</a:t>
            </a:r>
            <a:r>
              <a:rPr lang="en-US" altLang="zh-CN" sz="2800" dirty="0" smtClean="0">
                <a:ea typeface="宋体" pitchFamily="2" charset="-122"/>
              </a:rPr>
              <a:t>     </a:t>
            </a:r>
            <a:r>
              <a:rPr lang="zh-CN" altLang="en-US" sz="2800" dirty="0" smtClean="0">
                <a:ea typeface="宋体" pitchFamily="2" charset="-122"/>
              </a:rPr>
              <a:t>替换新的字符串</a:t>
            </a:r>
            <a:endParaRPr lang="zh-CN" altLang="en-US" sz="2800" b="1" dirty="0" smtClean="0">
              <a:ea typeface="宋体" pitchFamily="2" charset="-122"/>
            </a:endParaRPr>
          </a:p>
          <a:p>
            <a:pPr eaLnBrk="1" hangingPunct="1">
              <a:lnSpc>
                <a:spcPct val="80000"/>
              </a:lnSpc>
              <a:defRPr/>
            </a:pPr>
            <a:r>
              <a:rPr lang="en-US" altLang="zh-CN" sz="2800" b="1" dirty="0" smtClean="0">
                <a:ea typeface="宋体" pitchFamily="2" charset="-122"/>
              </a:rPr>
              <a:t>c</a:t>
            </a:r>
            <a:r>
              <a:rPr lang="en-US" altLang="zh-CN" sz="2800" dirty="0" smtClean="0">
                <a:ea typeface="宋体" pitchFamily="2" charset="-122"/>
              </a:rPr>
              <a:t>     confirm</a:t>
            </a:r>
            <a:r>
              <a:rPr lang="zh-CN" altLang="en-US" sz="2800" dirty="0" smtClean="0">
                <a:ea typeface="宋体" pitchFamily="2" charset="-122"/>
              </a:rPr>
              <a:t>，每次替换前询问</a:t>
            </a:r>
            <a:endParaRPr lang="zh-CN" altLang="en-US" sz="2800" b="1" dirty="0" smtClean="0">
              <a:ea typeface="宋体" pitchFamily="2" charset="-122"/>
            </a:endParaRPr>
          </a:p>
          <a:p>
            <a:pPr eaLnBrk="1" hangingPunct="1">
              <a:lnSpc>
                <a:spcPct val="80000"/>
              </a:lnSpc>
              <a:defRPr/>
            </a:pPr>
            <a:r>
              <a:rPr lang="en-US" altLang="zh-CN" sz="2800" b="1" dirty="0" smtClean="0">
                <a:ea typeface="宋体" pitchFamily="2" charset="-122"/>
              </a:rPr>
              <a:t>e</a:t>
            </a:r>
            <a:r>
              <a:rPr lang="en-US" altLang="zh-CN" sz="2800" dirty="0" smtClean="0">
                <a:ea typeface="宋体" pitchFamily="2" charset="-122"/>
              </a:rPr>
              <a:t>     </a:t>
            </a:r>
            <a:r>
              <a:rPr lang="zh-CN" altLang="en-US" sz="2800" dirty="0" smtClean="0">
                <a:ea typeface="宋体" pitchFamily="2" charset="-122"/>
              </a:rPr>
              <a:t>不</a:t>
            </a:r>
            <a:r>
              <a:rPr lang="zh-CN" altLang="en-US" sz="2800" dirty="0">
                <a:ea typeface="宋体" pitchFamily="2" charset="-122"/>
              </a:rPr>
              <a:t>显示</a:t>
            </a:r>
            <a:r>
              <a:rPr lang="en-US" altLang="zh-CN" sz="2800" dirty="0" smtClean="0">
                <a:ea typeface="宋体" pitchFamily="2" charset="-122"/>
              </a:rPr>
              <a:t>error</a:t>
            </a:r>
            <a:endParaRPr lang="en-US" altLang="zh-CN" sz="2800" b="1" dirty="0" smtClean="0">
              <a:ea typeface="宋体" pitchFamily="2" charset="-122"/>
            </a:endParaRPr>
          </a:p>
          <a:p>
            <a:pPr eaLnBrk="1" hangingPunct="1">
              <a:lnSpc>
                <a:spcPct val="80000"/>
              </a:lnSpc>
              <a:defRPr/>
            </a:pPr>
            <a:r>
              <a:rPr lang="en-US" altLang="zh-CN" sz="2800" b="1" dirty="0" smtClean="0">
                <a:ea typeface="宋体" pitchFamily="2" charset="-122"/>
              </a:rPr>
              <a:t>g</a:t>
            </a:r>
            <a:r>
              <a:rPr lang="en-US" altLang="zh-CN" sz="2800" dirty="0" smtClean="0">
                <a:ea typeface="宋体" pitchFamily="2" charset="-122"/>
              </a:rPr>
              <a:t>     globe</a:t>
            </a:r>
            <a:r>
              <a:rPr lang="zh-CN" altLang="en-US" sz="2800" dirty="0" smtClean="0">
                <a:ea typeface="宋体" pitchFamily="2" charset="-122"/>
              </a:rPr>
              <a:t>，不询问</a:t>
            </a:r>
            <a:r>
              <a:rPr lang="zh-CN" altLang="en-US" sz="2800" smtClean="0">
                <a:ea typeface="宋体" pitchFamily="2" charset="-122"/>
              </a:rPr>
              <a:t>，整</a:t>
            </a:r>
            <a:r>
              <a:rPr lang="zh-CN" altLang="en-US" sz="2800">
                <a:ea typeface="宋体" pitchFamily="2" charset="-122"/>
              </a:rPr>
              <a:t>篇</a:t>
            </a:r>
            <a:r>
              <a:rPr lang="zh-CN" altLang="en-US" sz="2800" smtClean="0">
                <a:ea typeface="宋体" pitchFamily="2" charset="-122"/>
              </a:rPr>
              <a:t>替换</a:t>
            </a:r>
            <a:r>
              <a:rPr lang="zh-CN" altLang="en-US" sz="2800" dirty="0" smtClean="0">
                <a:ea typeface="宋体" pitchFamily="2" charset="-122"/>
              </a:rPr>
              <a:t> </a:t>
            </a:r>
            <a:endParaRPr lang="zh-CN" altLang="en-US" sz="2800" b="1" dirty="0" smtClean="0">
              <a:ea typeface="宋体" pitchFamily="2" charset="-122"/>
            </a:endParaRPr>
          </a:p>
          <a:p>
            <a:pPr eaLnBrk="1" hangingPunct="1">
              <a:lnSpc>
                <a:spcPct val="80000"/>
              </a:lnSpc>
              <a:defRPr/>
            </a:pPr>
            <a:r>
              <a:rPr lang="en-US" altLang="zh-CN" sz="2800" b="1" dirty="0" err="1" smtClean="0">
                <a:ea typeface="宋体" pitchFamily="2" charset="-122"/>
              </a:rPr>
              <a:t>i</a:t>
            </a:r>
            <a:r>
              <a:rPr lang="en-US" altLang="zh-CN" sz="2800" dirty="0" smtClean="0">
                <a:ea typeface="宋体" pitchFamily="2" charset="-122"/>
              </a:rPr>
              <a:t>     ignore </a:t>
            </a:r>
            <a:r>
              <a:rPr lang="zh-CN" altLang="en-US" sz="2800" dirty="0" smtClean="0">
                <a:ea typeface="宋体" pitchFamily="2" charset="-122"/>
              </a:rPr>
              <a:t>不分大小写</a:t>
            </a:r>
            <a:endParaRPr lang="zh-CN" altLang="en-US" sz="2800" b="1" dirty="0" smtClean="0">
              <a:ea typeface="宋体" pitchFamily="2" charset="-122"/>
            </a:endParaRPr>
          </a:p>
          <a:p>
            <a:pPr eaLnBrk="1" hangingPunct="1">
              <a:lnSpc>
                <a:spcPct val="80000"/>
              </a:lnSpc>
              <a:defRPr/>
            </a:pPr>
            <a:r>
              <a:rPr lang="en-US" altLang="zh-CN" sz="2800" b="1" dirty="0" smtClean="0">
                <a:ea typeface="宋体" pitchFamily="2" charset="-122"/>
              </a:rPr>
              <a:t>I</a:t>
            </a:r>
            <a:r>
              <a:rPr lang="en-US" altLang="zh-CN" sz="2800" dirty="0" smtClean="0">
                <a:ea typeface="宋体" pitchFamily="2" charset="-122"/>
              </a:rPr>
              <a:t>     </a:t>
            </a:r>
            <a:r>
              <a:rPr lang="zh-CN" altLang="en-US" sz="2800" dirty="0" smtClean="0">
                <a:ea typeface="宋体" pitchFamily="2" charset="-122"/>
              </a:rPr>
              <a:t>大小写敏感 </a:t>
            </a:r>
            <a:endParaRPr lang="en-US" altLang="zh-CN" sz="2800" dirty="0" smtClean="0">
              <a:ea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descr="宽上对角线"/>
          <p:cNvSpPr>
            <a:spLocks noGrp="1" noChangeArrowheads="1"/>
          </p:cNvSpPr>
          <p:nvPr>
            <p:ph type="title"/>
          </p:nvPr>
        </p:nvSpPr>
        <p:spPr/>
        <p:txBody>
          <a:bodyPr/>
          <a:lstStyle/>
          <a:p>
            <a:pPr eaLnBrk="1" hangingPunct="1">
              <a:defRPr/>
            </a:pPr>
            <a:r>
              <a:rPr lang="en-US" altLang="zh-CN" smtClean="0"/>
              <a:t>Vi</a:t>
            </a:r>
            <a:r>
              <a:rPr lang="zh-CN" altLang="en-US" smtClean="0"/>
              <a:t>练习题</a:t>
            </a:r>
          </a:p>
        </p:txBody>
      </p:sp>
      <p:sp>
        <p:nvSpPr>
          <p:cNvPr id="46083" name="Rectangle 3"/>
          <p:cNvSpPr>
            <a:spLocks noGrp="1" noChangeArrowheads="1"/>
          </p:cNvSpPr>
          <p:nvPr>
            <p:ph type="body" idx="1"/>
          </p:nvPr>
        </p:nvSpPr>
        <p:spPr/>
        <p:txBody>
          <a:bodyPr/>
          <a:lstStyle/>
          <a:p>
            <a:pPr eaLnBrk="1" hangingPunct="1"/>
            <a:r>
              <a:rPr lang="zh-CN" altLang="en-US" dirty="0" smtClean="0">
                <a:ea typeface="宋体" pitchFamily="2" charset="-122"/>
              </a:rPr>
              <a:t>在当前目录下，用</a:t>
            </a:r>
            <a:r>
              <a:rPr lang="en-US" altLang="zh-CN" dirty="0" smtClean="0">
                <a:ea typeface="宋体" pitchFamily="2" charset="-122"/>
              </a:rPr>
              <a:t>vi</a:t>
            </a:r>
            <a:r>
              <a:rPr lang="zh-CN" altLang="en-US" dirty="0" smtClean="0">
                <a:ea typeface="宋体" pitchFamily="2" charset="-122"/>
              </a:rPr>
              <a:t>新建文件</a:t>
            </a:r>
            <a:r>
              <a:rPr lang="en-US" altLang="zh-CN" dirty="0" smtClean="0">
                <a:ea typeface="宋体" pitchFamily="2" charset="-122"/>
              </a:rPr>
              <a:t>animal</a:t>
            </a:r>
            <a:r>
              <a:rPr lang="zh-CN" altLang="en-US" dirty="0" smtClean="0">
                <a:ea typeface="宋体" pitchFamily="2" charset="-122"/>
              </a:rPr>
              <a:t>，输入以下内容</a:t>
            </a:r>
          </a:p>
          <a:p>
            <a:pPr eaLnBrk="1" hangingPunct="1"/>
            <a:endParaRPr lang="zh-CN" altLang="en-US" dirty="0" smtClean="0">
              <a:ea typeface="宋体" pitchFamily="2" charset="-122"/>
            </a:endParaRPr>
          </a:p>
        </p:txBody>
      </p:sp>
      <p:pic>
        <p:nvPicPr>
          <p:cNvPr id="4608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762000" y="2209800"/>
            <a:ext cx="525780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descr="宽上对角线"/>
          <p:cNvSpPr>
            <a:spLocks noGrp="1" noChangeArrowheads="1"/>
          </p:cNvSpPr>
          <p:nvPr>
            <p:ph type="title"/>
          </p:nvPr>
        </p:nvSpPr>
        <p:spPr/>
        <p:txBody>
          <a:bodyPr/>
          <a:lstStyle/>
          <a:p>
            <a:pPr eaLnBrk="1" hangingPunct="1">
              <a:defRPr/>
            </a:pPr>
            <a:endParaRPr lang="zh-CN" altLang="en-US" smtClean="0"/>
          </a:p>
        </p:txBody>
      </p:sp>
      <p:sp>
        <p:nvSpPr>
          <p:cNvPr id="47107" name="Rectangle 3"/>
          <p:cNvSpPr>
            <a:spLocks noGrp="1" noChangeArrowheads="1"/>
          </p:cNvSpPr>
          <p:nvPr>
            <p:ph type="body" idx="1"/>
          </p:nvPr>
        </p:nvSpPr>
        <p:spPr/>
        <p:txBody>
          <a:bodyPr/>
          <a:lstStyle/>
          <a:p>
            <a:pPr eaLnBrk="1" hangingPunct="1"/>
            <a:r>
              <a:rPr lang="en-US" altLang="zh-CN" smtClean="0">
                <a:ea typeface="宋体" pitchFamily="2" charset="-122"/>
              </a:rPr>
              <a:t>1</a:t>
            </a:r>
            <a:r>
              <a:rPr lang="zh-CN" altLang="en-US" smtClean="0">
                <a:ea typeface="宋体" pitchFamily="2" charset="-122"/>
              </a:rPr>
              <a:t>）将最后三行复制到文件首部，保存退出</a:t>
            </a:r>
          </a:p>
          <a:p>
            <a:pPr eaLnBrk="1" hangingPunct="1"/>
            <a:r>
              <a:rPr lang="en-US" altLang="zh-CN" smtClean="0">
                <a:ea typeface="宋体" pitchFamily="2" charset="-122"/>
              </a:rPr>
              <a:t>2</a:t>
            </a:r>
            <a:r>
              <a:rPr lang="zh-CN" altLang="en-US" smtClean="0">
                <a:ea typeface="宋体" pitchFamily="2" charset="-122"/>
              </a:rPr>
              <a:t>）使用命令，将文件内所有</a:t>
            </a:r>
            <a:r>
              <a:rPr lang="en-US" altLang="zh-CN" smtClean="0">
                <a:ea typeface="宋体" pitchFamily="2" charset="-122"/>
              </a:rPr>
              <a:t>applet</a:t>
            </a:r>
            <a:r>
              <a:rPr lang="zh-CN" altLang="en-US" smtClean="0">
                <a:ea typeface="宋体" pitchFamily="2" charset="-122"/>
              </a:rPr>
              <a:t>和</a:t>
            </a:r>
            <a:r>
              <a:rPr lang="en-US" altLang="zh-CN" smtClean="0">
                <a:ea typeface="宋体" pitchFamily="2" charset="-122"/>
              </a:rPr>
              <a:t>Applet</a:t>
            </a:r>
            <a:r>
              <a:rPr lang="zh-CN" altLang="en-US" smtClean="0">
                <a:ea typeface="宋体" pitchFamily="2" charset="-122"/>
              </a:rPr>
              <a:t>替换为</a:t>
            </a:r>
            <a:r>
              <a:rPr lang="en-US" altLang="zh-CN" smtClean="0">
                <a:ea typeface="宋体" pitchFamily="2" charset="-122"/>
              </a:rPr>
              <a:t>apple</a:t>
            </a:r>
            <a:r>
              <a:rPr lang="zh-CN" altLang="en-US" smtClean="0">
                <a:ea typeface="宋体" pitchFamily="2" charset="-122"/>
              </a:rPr>
              <a:t>，如下图</a:t>
            </a:r>
            <a:endParaRPr lang="en-US" altLang="zh-CN" smtClean="0">
              <a:ea typeface="宋体" pitchFamily="2" charset="-122"/>
            </a:endParaRPr>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990600" y="2971800"/>
            <a:ext cx="4724400" cy="373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文件系统</a:t>
            </a:r>
          </a:p>
        </p:txBody>
      </p:sp>
      <p:sp>
        <p:nvSpPr>
          <p:cNvPr id="216067" name="AutoShape 3"/>
          <p:cNvSpPr>
            <a:spLocks noChangeArrowheads="1"/>
          </p:cNvSpPr>
          <p:nvPr/>
        </p:nvSpPr>
        <p:spPr bwMode="white">
          <a:xfrm>
            <a:off x="533400" y="4038600"/>
            <a:ext cx="6248400" cy="457200"/>
          </a:xfrm>
          <a:prstGeom prst="roundRect">
            <a:avLst>
              <a:gd name="adj" fmla="val 16667"/>
            </a:avLst>
          </a:prstGeom>
          <a:gradFill rotWithShape="1">
            <a:gsLst>
              <a:gs pos="0">
                <a:srgbClr val="FFFF00"/>
              </a:gs>
              <a:gs pos="100000">
                <a:srgbClr val="767600"/>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32" name="Rectangle 4"/>
          <p:cNvSpPr>
            <a:spLocks noGrp="1" noChangeArrowheads="1"/>
          </p:cNvSpPr>
          <p:nvPr>
            <p:ph type="body" idx="1"/>
          </p:nvPr>
        </p:nvSpPr>
        <p:spPr/>
        <p:txBody>
          <a:bodyPr/>
          <a:lstStyle/>
          <a:p>
            <a:pPr eaLnBrk="1" hangingPunct="1"/>
            <a:r>
              <a:rPr lang="en-US" altLang="zh-CN" smtClean="0">
                <a:ea typeface="宋体" pitchFamily="2" charset="-122"/>
              </a:rPr>
              <a:t>Linux</a:t>
            </a:r>
            <a:r>
              <a:rPr lang="zh-CN" altLang="en-US" smtClean="0">
                <a:ea typeface="宋体" pitchFamily="2" charset="-122"/>
              </a:rPr>
              <a:t>文件系统的概念</a:t>
            </a:r>
          </a:p>
          <a:p>
            <a:pPr eaLnBrk="1" hangingPunct="1"/>
            <a:r>
              <a:rPr lang="en-US" altLang="zh-CN" smtClean="0">
                <a:ea typeface="宋体" pitchFamily="2" charset="-122"/>
              </a:rPr>
              <a:t>Linux</a:t>
            </a:r>
            <a:r>
              <a:rPr lang="zh-CN" altLang="en-US" smtClean="0">
                <a:ea typeface="宋体" pitchFamily="2" charset="-122"/>
              </a:rPr>
              <a:t>文件系统的特点</a:t>
            </a:r>
          </a:p>
          <a:p>
            <a:pPr eaLnBrk="1" hangingPunct="1"/>
            <a:r>
              <a:rPr lang="en-US" altLang="zh-CN" smtClean="0">
                <a:ea typeface="宋体" pitchFamily="2" charset="-122"/>
              </a:rPr>
              <a:t>Linux</a:t>
            </a:r>
            <a:r>
              <a:rPr lang="zh-CN" altLang="en-US" smtClean="0">
                <a:ea typeface="宋体" pitchFamily="2" charset="-122"/>
              </a:rPr>
              <a:t>文件系统的目录结构</a:t>
            </a:r>
          </a:p>
          <a:p>
            <a:pPr eaLnBrk="1" hangingPunct="1"/>
            <a:r>
              <a:rPr lang="en-US" altLang="zh-CN" smtClean="0">
                <a:ea typeface="宋体" pitchFamily="2" charset="-122"/>
              </a:rPr>
              <a:t>Linux</a:t>
            </a:r>
            <a:r>
              <a:rPr lang="zh-CN" altLang="en-US" smtClean="0">
                <a:ea typeface="宋体" pitchFamily="2" charset="-122"/>
              </a:rPr>
              <a:t>文件系统类型</a:t>
            </a:r>
            <a:endParaRPr lang="zh-CN" altLang="en-US" smtClean="0">
              <a:solidFill>
                <a:srgbClr val="FF00FF"/>
              </a:solidFill>
              <a:ea typeface="宋体" pitchFamily="2" charset="-122"/>
            </a:endParaRPr>
          </a:p>
          <a:p>
            <a:pPr eaLnBrk="1" hangingPunct="1"/>
            <a:r>
              <a:rPr lang="en-US" altLang="zh-CN" smtClean="0">
                <a:ea typeface="宋体" pitchFamily="2" charset="-122"/>
              </a:rPr>
              <a:t>VIM</a:t>
            </a:r>
            <a:r>
              <a:rPr lang="zh-CN" altLang="en-US" smtClean="0">
                <a:ea typeface="宋体" pitchFamily="2" charset="-122"/>
              </a:rPr>
              <a:t>编辑器</a:t>
            </a:r>
          </a:p>
          <a:p>
            <a:pPr eaLnBrk="1" hangingPunct="1"/>
            <a:r>
              <a:rPr lang="en-US" altLang="zh-CN" smtClean="0">
                <a:ea typeface="宋体" pitchFamily="2" charset="-122"/>
              </a:rPr>
              <a:t>Linux</a:t>
            </a:r>
            <a:r>
              <a:rPr lang="zh-CN" altLang="en-US" smtClean="0">
                <a:ea typeface="宋体" pitchFamily="2" charset="-122"/>
              </a:rPr>
              <a:t>文件系统的操作命令</a:t>
            </a:r>
          </a:p>
          <a:p>
            <a:pPr eaLnBrk="1" hangingPunct="1"/>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7"/>
                                        </p:tgtEl>
                                        <p:attrNameLst>
                                          <p:attrName>style.visibility</p:attrName>
                                        </p:attrNameLst>
                                      </p:cBhvr>
                                      <p:to>
                                        <p:strVal val="visible"/>
                                      </p:to>
                                    </p:set>
                                    <p:anim calcmode="lin" valueType="num">
                                      <p:cBhvr additive="base">
                                        <p:cTn id="7" dur="500" fill="hold"/>
                                        <p:tgtEl>
                                          <p:spTgt spid="216067"/>
                                        </p:tgtEl>
                                        <p:attrNameLst>
                                          <p:attrName>ppt_x</p:attrName>
                                        </p:attrNameLst>
                                      </p:cBhvr>
                                      <p:tavLst>
                                        <p:tav tm="0">
                                          <p:val>
                                            <p:strVal val="1+#ppt_w/2"/>
                                          </p:val>
                                        </p:tav>
                                        <p:tav tm="100000">
                                          <p:val>
                                            <p:strVal val="#ppt_x"/>
                                          </p:val>
                                        </p:tav>
                                      </p:tavLst>
                                    </p:anim>
                                    <p:anim calcmode="lin" valueType="num">
                                      <p:cBhvr additive="base">
                                        <p:cTn id="8" dur="500" fill="hold"/>
                                        <p:tgtEl>
                                          <p:spTgt spid="216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文件的操作命令</a:t>
            </a:r>
          </a:p>
        </p:txBody>
      </p:sp>
      <p:sp>
        <p:nvSpPr>
          <p:cNvPr id="149508" name="Rectangle 4"/>
          <p:cNvSpPr>
            <a:spLocks noGrp="1" noChangeArrowheads="1"/>
          </p:cNvSpPr>
          <p:nvPr>
            <p:ph type="body" idx="1"/>
          </p:nvPr>
        </p:nvSpPr>
        <p:spPr/>
        <p:txBody>
          <a:bodyPr/>
          <a:lstStyle/>
          <a:p>
            <a:pPr eaLnBrk="1" hangingPunct="1">
              <a:lnSpc>
                <a:spcPct val="90000"/>
              </a:lnSpc>
            </a:pPr>
            <a:r>
              <a:rPr lang="zh-CN" altLang="en-US" smtClean="0">
                <a:solidFill>
                  <a:srgbClr val="FF00FF"/>
                </a:solidFill>
                <a:ea typeface="宋体" pitchFamily="2" charset="-122"/>
              </a:rPr>
              <a:t>显示目录内容： </a:t>
            </a:r>
            <a:r>
              <a:rPr lang="en-US" altLang="zh-CN" smtClean="0">
                <a:solidFill>
                  <a:srgbClr val="FF00FF"/>
                </a:solidFill>
                <a:ea typeface="宋体" pitchFamily="2" charset="-122"/>
              </a:rPr>
              <a:t>ls</a:t>
            </a:r>
            <a:r>
              <a:rPr lang="zh-CN" altLang="en-US" smtClean="0">
                <a:solidFill>
                  <a:srgbClr val="FF00FF"/>
                </a:solidFill>
                <a:ea typeface="宋体" pitchFamily="2" charset="-122"/>
              </a:rPr>
              <a:t> </a:t>
            </a:r>
          </a:p>
          <a:p>
            <a:pPr eaLnBrk="1" hangingPunct="1">
              <a:lnSpc>
                <a:spcPct val="90000"/>
              </a:lnSpc>
            </a:pPr>
            <a:r>
              <a:rPr lang="zh-CN" altLang="en-US" smtClean="0">
                <a:solidFill>
                  <a:srgbClr val="FF00FF"/>
                </a:solidFill>
                <a:ea typeface="宋体" pitchFamily="2" charset="-122"/>
              </a:rPr>
              <a:t>查看当前路径： </a:t>
            </a:r>
            <a:r>
              <a:rPr lang="en-US" altLang="zh-CN" smtClean="0">
                <a:solidFill>
                  <a:srgbClr val="FF00FF"/>
                </a:solidFill>
                <a:ea typeface="宋体" pitchFamily="2" charset="-122"/>
              </a:rPr>
              <a:t>pwd</a:t>
            </a:r>
            <a:r>
              <a:rPr lang="zh-CN" altLang="en-US" smtClean="0">
                <a:solidFill>
                  <a:srgbClr val="FF00FF"/>
                </a:solidFill>
                <a:ea typeface="宋体" pitchFamily="2" charset="-122"/>
              </a:rPr>
              <a:t> </a:t>
            </a:r>
          </a:p>
          <a:p>
            <a:pPr eaLnBrk="1" hangingPunct="1">
              <a:lnSpc>
                <a:spcPct val="90000"/>
              </a:lnSpc>
            </a:pPr>
            <a:r>
              <a:rPr lang="zh-CN" altLang="en-US" smtClean="0">
                <a:solidFill>
                  <a:srgbClr val="FF00FF"/>
                </a:solidFill>
                <a:ea typeface="宋体" pitchFamily="2" charset="-122"/>
              </a:rPr>
              <a:t>切换目录： </a:t>
            </a:r>
            <a:r>
              <a:rPr lang="en-US" altLang="zh-CN" smtClean="0">
                <a:solidFill>
                  <a:srgbClr val="FF00FF"/>
                </a:solidFill>
                <a:ea typeface="宋体" pitchFamily="2" charset="-122"/>
              </a:rPr>
              <a:t>cd</a:t>
            </a:r>
            <a:r>
              <a:rPr lang="zh-CN" altLang="en-US" smtClean="0">
                <a:solidFill>
                  <a:srgbClr val="FF00FF"/>
                </a:solidFill>
                <a:ea typeface="宋体" pitchFamily="2" charset="-122"/>
              </a:rPr>
              <a:t>  </a:t>
            </a:r>
          </a:p>
          <a:p>
            <a:pPr eaLnBrk="1" hangingPunct="1">
              <a:lnSpc>
                <a:spcPct val="90000"/>
              </a:lnSpc>
            </a:pPr>
            <a:r>
              <a:rPr lang="zh-CN" altLang="en-US" smtClean="0">
                <a:solidFill>
                  <a:srgbClr val="FF00FF"/>
                </a:solidFill>
                <a:ea typeface="宋体" pitchFamily="2" charset="-122"/>
              </a:rPr>
              <a:t>手册命令 ：</a:t>
            </a:r>
            <a:r>
              <a:rPr lang="en-US" altLang="zh-CN" smtClean="0">
                <a:solidFill>
                  <a:srgbClr val="FF00FF"/>
                </a:solidFill>
                <a:ea typeface="宋体" pitchFamily="2" charset="-122"/>
              </a:rPr>
              <a:t> man   </a:t>
            </a:r>
          </a:p>
          <a:p>
            <a:pPr eaLnBrk="1" hangingPunct="1">
              <a:lnSpc>
                <a:spcPct val="90000"/>
              </a:lnSpc>
            </a:pPr>
            <a:r>
              <a:rPr lang="zh-CN" altLang="en-US" smtClean="0">
                <a:solidFill>
                  <a:srgbClr val="FF00FF"/>
                </a:solidFill>
                <a:ea typeface="宋体" pitchFamily="2" charset="-122"/>
              </a:rPr>
              <a:t>帮助选项： </a:t>
            </a:r>
            <a:r>
              <a:rPr lang="en-US" altLang="zh-CN" smtClean="0">
                <a:solidFill>
                  <a:srgbClr val="FF00FF"/>
                </a:solidFill>
                <a:ea typeface="宋体" pitchFamily="2" charset="-122"/>
              </a:rPr>
              <a:t>--help</a:t>
            </a:r>
          </a:p>
          <a:p>
            <a:pPr eaLnBrk="1" hangingPunct="1">
              <a:lnSpc>
                <a:spcPct val="90000"/>
              </a:lnSpc>
            </a:pPr>
            <a:r>
              <a:rPr lang="zh-CN" altLang="en-US" smtClean="0">
                <a:solidFill>
                  <a:srgbClr val="FF00FF"/>
                </a:solidFill>
                <a:ea typeface="宋体" pitchFamily="2" charset="-122"/>
              </a:rPr>
              <a:t>查看文件内容的命令： </a:t>
            </a:r>
            <a:r>
              <a:rPr lang="en-US" altLang="zh-CN" smtClean="0">
                <a:solidFill>
                  <a:srgbClr val="FF00FF"/>
                </a:solidFill>
                <a:ea typeface="宋体" pitchFamily="2" charset="-122"/>
              </a:rPr>
              <a:t>cat   more  less</a:t>
            </a:r>
          </a:p>
          <a:p>
            <a:pPr eaLnBrk="1" hangingPunct="1">
              <a:lnSpc>
                <a:spcPct val="90000"/>
              </a:lnSpc>
            </a:pPr>
            <a:r>
              <a:rPr lang="zh-CN" altLang="en-US" smtClean="0">
                <a:solidFill>
                  <a:srgbClr val="FF00FF"/>
                </a:solidFill>
                <a:ea typeface="宋体" pitchFamily="2" charset="-122"/>
              </a:rPr>
              <a:t>对指定文件进行内容搜索命令：  </a:t>
            </a:r>
            <a:r>
              <a:rPr lang="en-US" altLang="zh-CN" smtClean="0">
                <a:solidFill>
                  <a:srgbClr val="FF00FF"/>
                </a:solidFill>
                <a:ea typeface="宋体" pitchFamily="2" charset="-122"/>
              </a:rPr>
              <a:t>grep</a:t>
            </a:r>
          </a:p>
          <a:p>
            <a:pPr eaLnBrk="1" hangingPunct="1">
              <a:lnSpc>
                <a:spcPct val="90000"/>
              </a:lnSpc>
            </a:pPr>
            <a:r>
              <a:rPr lang="zh-CN" altLang="en-US" smtClean="0">
                <a:solidFill>
                  <a:srgbClr val="FF00FF"/>
                </a:solidFill>
                <a:ea typeface="宋体" pitchFamily="2" charset="-122"/>
              </a:rPr>
              <a:t>排序命令：  </a:t>
            </a:r>
            <a:r>
              <a:rPr lang="en-US" altLang="zh-CN" smtClean="0">
                <a:solidFill>
                  <a:srgbClr val="FF00FF"/>
                </a:solidFill>
                <a:ea typeface="宋体" pitchFamily="2" charset="-122"/>
              </a:rPr>
              <a:t>sort</a:t>
            </a:r>
          </a:p>
          <a:p>
            <a:pPr eaLnBrk="1" hangingPunct="1">
              <a:lnSpc>
                <a:spcPct val="90000"/>
              </a:lnSpc>
            </a:pPr>
            <a:r>
              <a:rPr lang="zh-CN" altLang="en-US" smtClean="0">
                <a:solidFill>
                  <a:srgbClr val="FF00FF"/>
                </a:solidFill>
                <a:ea typeface="宋体" pitchFamily="2" charset="-122"/>
              </a:rPr>
              <a:t>删除重复行命令： </a:t>
            </a:r>
            <a:r>
              <a:rPr lang="en-US" altLang="zh-CN" smtClean="0">
                <a:solidFill>
                  <a:srgbClr val="FF00FF"/>
                </a:solidFill>
                <a:ea typeface="宋体" pitchFamily="2" charset="-122"/>
              </a:rPr>
              <a:t>uniq</a:t>
            </a:r>
          </a:p>
          <a:p>
            <a:pPr eaLnBrk="1" hangingPunct="1">
              <a:lnSpc>
                <a:spcPct val="90000"/>
              </a:lnSpc>
            </a:pPr>
            <a:r>
              <a:rPr lang="zh-CN" altLang="en-US" smtClean="0">
                <a:solidFill>
                  <a:srgbClr val="FF00FF"/>
                </a:solidFill>
                <a:ea typeface="宋体" pitchFamily="2" charset="-122"/>
              </a:rPr>
              <a:t>比较文件内容命令： </a:t>
            </a:r>
            <a:r>
              <a:rPr lang="en-US" altLang="zh-CN" smtClean="0">
                <a:solidFill>
                  <a:srgbClr val="FF00FF"/>
                </a:solidFill>
                <a:ea typeface="宋体" pitchFamily="2" charset="-122"/>
              </a:rPr>
              <a:t>comm  diff</a:t>
            </a:r>
          </a:p>
          <a:p>
            <a:pPr eaLnBrk="1" hangingPunct="1">
              <a:lnSpc>
                <a:spcPct val="90000"/>
              </a:lnSpc>
            </a:pP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49508">
                                            <p:txEl>
                                              <p:pRg st="5" end="5"/>
                                            </p:txEl>
                                          </p:spTgt>
                                        </p:tgtEl>
                                        <p:attrNameLst>
                                          <p:attrName>style.visibility</p:attrName>
                                        </p:attrNameLst>
                                      </p:cBhvr>
                                      <p:to>
                                        <p:strVal val="visible"/>
                                      </p:to>
                                    </p:set>
                                    <p:anim calcmode="lin" valueType="num">
                                      <p:cBhvr additive="base">
                                        <p:cTn id="7" dur="500" fill="hold"/>
                                        <p:tgtEl>
                                          <p:spTgt spid="14950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8">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49508">
                                            <p:txEl>
                                              <p:pRg st="0" end="0"/>
                                            </p:txEl>
                                          </p:spTgt>
                                        </p:tgtEl>
                                        <p:attrNameLst>
                                          <p:attrName>style.visibility</p:attrName>
                                        </p:attrNameLst>
                                      </p:cBhvr>
                                      <p:to>
                                        <p:strVal val="visible"/>
                                      </p:to>
                                    </p:set>
                                    <p:anim calcmode="lin" valueType="num">
                                      <p:cBhvr additive="base">
                                        <p:cTn id="13" dur="500" fill="hold"/>
                                        <p:tgtEl>
                                          <p:spTgt spid="14950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5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149508">
                                            <p:txEl>
                                              <p:pRg st="1" end="1"/>
                                            </p:txEl>
                                          </p:spTgt>
                                        </p:tgtEl>
                                        <p:attrNameLst>
                                          <p:attrName>style.visibility</p:attrName>
                                        </p:attrNameLst>
                                      </p:cBhvr>
                                      <p:to>
                                        <p:strVal val="visible"/>
                                      </p:to>
                                    </p:set>
                                    <p:anim calcmode="lin" valueType="num">
                                      <p:cBhvr additive="base">
                                        <p:cTn id="19" dur="500" fill="hold"/>
                                        <p:tgtEl>
                                          <p:spTgt spid="14950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50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149508">
                                            <p:txEl>
                                              <p:pRg st="2" end="2"/>
                                            </p:txEl>
                                          </p:spTgt>
                                        </p:tgtEl>
                                        <p:attrNameLst>
                                          <p:attrName>style.visibility</p:attrName>
                                        </p:attrNameLst>
                                      </p:cBhvr>
                                      <p:to>
                                        <p:strVal val="visible"/>
                                      </p:to>
                                    </p:set>
                                    <p:anim calcmode="lin" valueType="num">
                                      <p:cBhvr additive="base">
                                        <p:cTn id="25" dur="500" fill="hold"/>
                                        <p:tgtEl>
                                          <p:spTgt spid="14950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950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149508">
                                            <p:txEl>
                                              <p:pRg st="3" end="3"/>
                                            </p:txEl>
                                          </p:spTgt>
                                        </p:tgtEl>
                                        <p:attrNameLst>
                                          <p:attrName>style.visibility</p:attrName>
                                        </p:attrNameLst>
                                      </p:cBhvr>
                                      <p:to>
                                        <p:strVal val="visible"/>
                                      </p:to>
                                    </p:set>
                                    <p:anim calcmode="lin" valueType="num">
                                      <p:cBhvr additive="base">
                                        <p:cTn id="31" dur="500" fill="hold"/>
                                        <p:tgtEl>
                                          <p:spTgt spid="14950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950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nodeType="clickEffect">
                                  <p:stCondLst>
                                    <p:cond delay="0"/>
                                  </p:stCondLst>
                                  <p:childTnLst>
                                    <p:set>
                                      <p:cBhvr>
                                        <p:cTn id="36" dur="1" fill="hold">
                                          <p:stCondLst>
                                            <p:cond delay="0"/>
                                          </p:stCondLst>
                                        </p:cTn>
                                        <p:tgtEl>
                                          <p:spTgt spid="149508">
                                            <p:txEl>
                                              <p:pRg st="4" end="4"/>
                                            </p:txEl>
                                          </p:spTgt>
                                        </p:tgtEl>
                                        <p:attrNameLst>
                                          <p:attrName>style.visibility</p:attrName>
                                        </p:attrNameLst>
                                      </p:cBhvr>
                                      <p:to>
                                        <p:strVal val="visible"/>
                                      </p:to>
                                    </p:set>
                                    <p:anim calcmode="lin" valueType="num">
                                      <p:cBhvr additive="base">
                                        <p:cTn id="37" dur="500" fill="hold"/>
                                        <p:tgtEl>
                                          <p:spTgt spid="14950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9508">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nodeType="clickEffect">
                                  <p:stCondLst>
                                    <p:cond delay="0"/>
                                  </p:stCondLst>
                                  <p:childTnLst>
                                    <p:set>
                                      <p:cBhvr>
                                        <p:cTn id="42" dur="1" fill="hold">
                                          <p:stCondLst>
                                            <p:cond delay="0"/>
                                          </p:stCondLst>
                                        </p:cTn>
                                        <p:tgtEl>
                                          <p:spTgt spid="149508">
                                            <p:txEl>
                                              <p:pRg st="6" end="6"/>
                                            </p:txEl>
                                          </p:spTgt>
                                        </p:tgtEl>
                                        <p:attrNameLst>
                                          <p:attrName>style.visibility</p:attrName>
                                        </p:attrNameLst>
                                      </p:cBhvr>
                                      <p:to>
                                        <p:strVal val="visible"/>
                                      </p:to>
                                    </p:set>
                                    <p:anim calcmode="lin" valueType="num">
                                      <p:cBhvr additive="base">
                                        <p:cTn id="43" dur="500" fill="hold"/>
                                        <p:tgtEl>
                                          <p:spTgt spid="14950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9508">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nodeType="clickEffect">
                                  <p:stCondLst>
                                    <p:cond delay="0"/>
                                  </p:stCondLst>
                                  <p:childTnLst>
                                    <p:set>
                                      <p:cBhvr>
                                        <p:cTn id="48" dur="1" fill="hold">
                                          <p:stCondLst>
                                            <p:cond delay="0"/>
                                          </p:stCondLst>
                                        </p:cTn>
                                        <p:tgtEl>
                                          <p:spTgt spid="149508">
                                            <p:txEl>
                                              <p:pRg st="7" end="7"/>
                                            </p:txEl>
                                          </p:spTgt>
                                        </p:tgtEl>
                                        <p:attrNameLst>
                                          <p:attrName>style.visibility</p:attrName>
                                        </p:attrNameLst>
                                      </p:cBhvr>
                                      <p:to>
                                        <p:strVal val="visible"/>
                                      </p:to>
                                    </p:set>
                                    <p:anim calcmode="lin" valueType="num">
                                      <p:cBhvr additive="base">
                                        <p:cTn id="49" dur="500" fill="hold"/>
                                        <p:tgtEl>
                                          <p:spTgt spid="14950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9508">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nodeType="clickEffect">
                                  <p:stCondLst>
                                    <p:cond delay="0"/>
                                  </p:stCondLst>
                                  <p:childTnLst>
                                    <p:set>
                                      <p:cBhvr>
                                        <p:cTn id="54" dur="1" fill="hold">
                                          <p:stCondLst>
                                            <p:cond delay="0"/>
                                          </p:stCondLst>
                                        </p:cTn>
                                        <p:tgtEl>
                                          <p:spTgt spid="149508">
                                            <p:txEl>
                                              <p:pRg st="8" end="8"/>
                                            </p:txEl>
                                          </p:spTgt>
                                        </p:tgtEl>
                                        <p:attrNameLst>
                                          <p:attrName>style.visibility</p:attrName>
                                        </p:attrNameLst>
                                      </p:cBhvr>
                                      <p:to>
                                        <p:strVal val="visible"/>
                                      </p:to>
                                    </p:set>
                                    <p:anim calcmode="lin" valueType="num">
                                      <p:cBhvr additive="base">
                                        <p:cTn id="55" dur="500" fill="hold"/>
                                        <p:tgtEl>
                                          <p:spTgt spid="14950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9508">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 fill="hold" nodeType="clickEffect">
                                  <p:stCondLst>
                                    <p:cond delay="0"/>
                                  </p:stCondLst>
                                  <p:childTnLst>
                                    <p:set>
                                      <p:cBhvr>
                                        <p:cTn id="60" dur="1" fill="hold">
                                          <p:stCondLst>
                                            <p:cond delay="0"/>
                                          </p:stCondLst>
                                        </p:cTn>
                                        <p:tgtEl>
                                          <p:spTgt spid="149508">
                                            <p:txEl>
                                              <p:pRg st="9" end="9"/>
                                            </p:txEl>
                                          </p:spTgt>
                                        </p:tgtEl>
                                        <p:attrNameLst>
                                          <p:attrName>style.visibility</p:attrName>
                                        </p:attrNameLst>
                                      </p:cBhvr>
                                      <p:to>
                                        <p:strVal val="visible"/>
                                      </p:to>
                                    </p:set>
                                    <p:anim calcmode="lin" valueType="num">
                                      <p:cBhvr additive="base">
                                        <p:cTn id="61" dur="500" fill="hold"/>
                                        <p:tgtEl>
                                          <p:spTgt spid="14950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9508">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文件的操作命令</a:t>
            </a:r>
          </a:p>
        </p:txBody>
      </p:sp>
      <p:sp>
        <p:nvSpPr>
          <p:cNvPr id="217091" name="Rectangle 3"/>
          <p:cNvSpPr>
            <a:spLocks noGrp="1" noChangeArrowheads="1"/>
          </p:cNvSpPr>
          <p:nvPr>
            <p:ph type="body" idx="1"/>
          </p:nvPr>
        </p:nvSpPr>
        <p:spPr/>
        <p:txBody>
          <a:bodyPr/>
          <a:lstStyle/>
          <a:p>
            <a:pPr eaLnBrk="1" hangingPunct="1"/>
            <a:r>
              <a:rPr lang="zh-CN" altLang="en-US" smtClean="0">
                <a:solidFill>
                  <a:srgbClr val="FF00FF"/>
                </a:solidFill>
                <a:ea typeface="宋体" pitchFamily="2" charset="-122"/>
              </a:rPr>
              <a:t>创建目录：</a:t>
            </a:r>
            <a:r>
              <a:rPr lang="en-US" altLang="zh-CN" smtClean="0">
                <a:solidFill>
                  <a:srgbClr val="FF00FF"/>
                </a:solidFill>
                <a:ea typeface="宋体" pitchFamily="2" charset="-122"/>
              </a:rPr>
              <a:t>mkdir</a:t>
            </a:r>
          </a:p>
          <a:p>
            <a:pPr eaLnBrk="1" hangingPunct="1"/>
            <a:r>
              <a:rPr lang="zh-CN" altLang="en-US" smtClean="0">
                <a:solidFill>
                  <a:srgbClr val="FF00FF"/>
                </a:solidFill>
                <a:ea typeface="宋体" pitchFamily="2" charset="-122"/>
              </a:rPr>
              <a:t>复制： </a:t>
            </a:r>
            <a:r>
              <a:rPr lang="en-US" altLang="zh-CN" smtClean="0">
                <a:solidFill>
                  <a:srgbClr val="FF00FF"/>
                </a:solidFill>
                <a:ea typeface="宋体" pitchFamily="2" charset="-122"/>
              </a:rPr>
              <a:t>cp</a:t>
            </a:r>
          </a:p>
          <a:p>
            <a:pPr eaLnBrk="1" hangingPunct="1"/>
            <a:r>
              <a:rPr lang="zh-CN" altLang="en-US" smtClean="0">
                <a:solidFill>
                  <a:srgbClr val="FF00FF"/>
                </a:solidFill>
                <a:ea typeface="宋体" pitchFamily="2" charset="-122"/>
              </a:rPr>
              <a:t>删除：</a:t>
            </a:r>
            <a:r>
              <a:rPr lang="en-US" altLang="zh-CN" smtClean="0">
                <a:solidFill>
                  <a:srgbClr val="FF00FF"/>
                </a:solidFill>
                <a:ea typeface="宋体" pitchFamily="2" charset="-122"/>
              </a:rPr>
              <a:t>rm</a:t>
            </a:r>
            <a:r>
              <a:rPr lang="zh-CN" altLang="en-US" smtClean="0">
                <a:solidFill>
                  <a:srgbClr val="FF00FF"/>
                </a:solidFill>
                <a:ea typeface="宋体" pitchFamily="2" charset="-122"/>
              </a:rPr>
              <a:t>， </a:t>
            </a:r>
            <a:r>
              <a:rPr lang="en-US" altLang="zh-CN" smtClean="0">
                <a:solidFill>
                  <a:srgbClr val="FF00FF"/>
                </a:solidFill>
                <a:ea typeface="宋体" pitchFamily="2" charset="-122"/>
              </a:rPr>
              <a:t>rmdir</a:t>
            </a:r>
          </a:p>
          <a:p>
            <a:pPr eaLnBrk="1" hangingPunct="1"/>
            <a:r>
              <a:rPr lang="zh-CN" altLang="en-US" smtClean="0">
                <a:solidFill>
                  <a:srgbClr val="FF00FF"/>
                </a:solidFill>
                <a:ea typeface="宋体" pitchFamily="2" charset="-122"/>
              </a:rPr>
              <a:t>移动命令： </a:t>
            </a:r>
            <a:r>
              <a:rPr lang="en-US" altLang="zh-CN" smtClean="0">
                <a:solidFill>
                  <a:srgbClr val="FF00FF"/>
                </a:solidFill>
                <a:ea typeface="宋体" pitchFamily="2" charset="-122"/>
              </a:rPr>
              <a:t>mv</a:t>
            </a:r>
            <a:endParaRPr lang="zh-CN" altLang="en-US" smtClean="0">
              <a:solidFill>
                <a:srgbClr val="FF00FF"/>
              </a:solidFill>
              <a:ea typeface="宋体" pitchFamily="2" charset="-122"/>
            </a:endParaRPr>
          </a:p>
          <a:p>
            <a:pPr eaLnBrk="1" hangingPunct="1"/>
            <a:r>
              <a:rPr lang="zh-CN" altLang="en-US" smtClean="0">
                <a:solidFill>
                  <a:srgbClr val="FF00FF"/>
                </a:solidFill>
                <a:ea typeface="宋体" pitchFamily="2" charset="-122"/>
              </a:rPr>
              <a:t>文件内容统计命令： </a:t>
            </a:r>
            <a:r>
              <a:rPr lang="en-US" altLang="zh-CN" smtClean="0">
                <a:solidFill>
                  <a:srgbClr val="FF00FF"/>
                </a:solidFill>
                <a:ea typeface="宋体" pitchFamily="2" charset="-122"/>
              </a:rPr>
              <a:t>wc</a:t>
            </a:r>
          </a:p>
          <a:p>
            <a:pPr eaLnBrk="1" hangingPunct="1"/>
            <a:r>
              <a:rPr lang="zh-CN" altLang="en-US" smtClean="0">
                <a:solidFill>
                  <a:srgbClr val="FF00FF"/>
                </a:solidFill>
                <a:ea typeface="宋体" pitchFamily="2" charset="-122"/>
              </a:rPr>
              <a:t>查找符合条件的文件或目录命令：  </a:t>
            </a:r>
            <a:r>
              <a:rPr lang="en-US" altLang="zh-CN" smtClean="0">
                <a:solidFill>
                  <a:srgbClr val="FF00FF"/>
                </a:solidFill>
                <a:ea typeface="宋体" pitchFamily="2" charset="-122"/>
              </a:rPr>
              <a:t>find</a:t>
            </a:r>
            <a:endParaRPr lang="zh-CN" altLang="en-US" smtClean="0">
              <a:solidFill>
                <a:srgbClr val="FF00FF"/>
              </a:solidFill>
              <a:ea typeface="宋体" pitchFamily="2" charset="-122"/>
            </a:endParaRPr>
          </a:p>
          <a:p>
            <a:pPr eaLnBrk="1" hangingPunct="1"/>
            <a:r>
              <a:rPr lang="zh-CN" altLang="en-US" smtClean="0">
                <a:solidFill>
                  <a:srgbClr val="FF00FF"/>
                </a:solidFill>
                <a:ea typeface="宋体" pitchFamily="2" charset="-122"/>
              </a:rPr>
              <a:t>文件权限相关命令：</a:t>
            </a:r>
            <a:r>
              <a:rPr lang="en-US" altLang="zh-CN" smtClean="0">
                <a:solidFill>
                  <a:srgbClr val="FF00FF"/>
                </a:solidFill>
                <a:ea typeface="宋体" pitchFamily="2" charset="-122"/>
              </a:rPr>
              <a:t>chmod chown</a:t>
            </a:r>
          </a:p>
          <a:p>
            <a:pPr eaLnBrk="1" hangingPunct="1">
              <a:lnSpc>
                <a:spcPct val="90000"/>
              </a:lnSpc>
            </a:pPr>
            <a:r>
              <a:rPr lang="zh-CN" altLang="en-US" smtClean="0">
                <a:solidFill>
                  <a:srgbClr val="FF00FF"/>
                </a:solidFill>
                <a:ea typeface="宋体" pitchFamily="2" charset="-122"/>
              </a:rPr>
              <a:t>压缩、解压</a:t>
            </a:r>
            <a:r>
              <a:rPr lang="en-US" altLang="zh-CN" smtClean="0">
                <a:solidFill>
                  <a:srgbClr val="FF00FF"/>
                </a:solidFill>
                <a:ea typeface="宋体" pitchFamily="2" charset="-122"/>
              </a:rPr>
              <a:t>tar</a:t>
            </a:r>
            <a:r>
              <a:rPr lang="zh-CN" altLang="en-US" smtClean="0">
                <a:solidFill>
                  <a:srgbClr val="FF00FF"/>
                </a:solidFill>
                <a:ea typeface="宋体" pitchFamily="2" charset="-122"/>
              </a:rPr>
              <a:t>，</a:t>
            </a:r>
            <a:r>
              <a:rPr lang="en-US" altLang="zh-CN" smtClean="0">
                <a:solidFill>
                  <a:srgbClr val="FF00FF"/>
                </a:solidFill>
                <a:ea typeface="宋体" pitchFamily="2" charset="-122"/>
              </a:rPr>
              <a:t>gzip</a:t>
            </a:r>
            <a:endParaRPr lang="zh-CN" altLang="en-US" smtClean="0">
              <a:solidFill>
                <a:srgbClr val="FF00FF"/>
              </a:solidFill>
              <a:ea typeface="宋体" pitchFamily="2" charset="-122"/>
            </a:endParaRPr>
          </a:p>
          <a:p>
            <a:pPr eaLnBrk="1" hangingPunct="1">
              <a:lnSpc>
                <a:spcPct val="90000"/>
              </a:lnSpc>
            </a:pPr>
            <a:r>
              <a:rPr lang="zh-CN" altLang="en-US" smtClean="0">
                <a:solidFill>
                  <a:srgbClr val="FF00FF"/>
                </a:solidFill>
                <a:ea typeface="宋体" pitchFamily="2" charset="-122"/>
              </a:rPr>
              <a:t>改变文件时间戳：</a:t>
            </a:r>
            <a:r>
              <a:rPr lang="en-US" altLang="zh-CN" smtClean="0">
                <a:solidFill>
                  <a:srgbClr val="FF00FF"/>
                </a:solidFill>
                <a:ea typeface="宋体" pitchFamily="2" charset="-122"/>
              </a:rPr>
              <a:t>touch</a:t>
            </a:r>
            <a:endParaRPr lang="zh-CN" altLang="en-US" smtClean="0">
              <a:solidFill>
                <a:srgbClr val="FF00FF"/>
              </a:solidFill>
              <a:ea typeface="宋体" pitchFamily="2" charset="-122"/>
            </a:endParaRPr>
          </a:p>
          <a:p>
            <a:pPr eaLnBrk="1" hangingPunct="1"/>
            <a:endParaRPr lang="en-US" altLang="zh-CN" smtClean="0">
              <a:solidFill>
                <a:srgbClr val="FF00FF"/>
              </a:solidFill>
              <a:ea typeface="宋体" pitchFamily="2" charset="-122"/>
            </a:endParaRPr>
          </a:p>
          <a:p>
            <a:pPr eaLnBrk="1" hangingPunct="1"/>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17091">
                                            <p:txEl>
                                              <p:pRg st="6" end="6"/>
                                            </p:txEl>
                                          </p:spTgt>
                                        </p:tgtEl>
                                        <p:attrNameLst>
                                          <p:attrName>style.visibility</p:attrName>
                                        </p:attrNameLst>
                                      </p:cBhvr>
                                      <p:to>
                                        <p:strVal val="visible"/>
                                      </p:to>
                                    </p:set>
                                    <p:anim calcmode="lin" valueType="num">
                                      <p:cBhvr additive="base">
                                        <p:cTn id="7" dur="500" fill="hold"/>
                                        <p:tgtEl>
                                          <p:spTgt spid="21709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7091">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17091">
                                            <p:txEl>
                                              <p:pRg st="7" end="7"/>
                                            </p:txEl>
                                          </p:spTgt>
                                        </p:tgtEl>
                                        <p:attrNameLst>
                                          <p:attrName>style.visibility</p:attrName>
                                        </p:attrNameLst>
                                      </p:cBhvr>
                                      <p:to>
                                        <p:strVal val="visible"/>
                                      </p:to>
                                    </p:set>
                                    <p:anim calcmode="lin" valueType="num">
                                      <p:cBhvr additive="base">
                                        <p:cTn id="13" dur="500" fill="hold"/>
                                        <p:tgtEl>
                                          <p:spTgt spid="21709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7091">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17091">
                                            <p:txEl>
                                              <p:pRg st="8" end="8"/>
                                            </p:txEl>
                                          </p:spTgt>
                                        </p:tgtEl>
                                        <p:attrNameLst>
                                          <p:attrName>style.visibility</p:attrName>
                                        </p:attrNameLst>
                                      </p:cBhvr>
                                      <p:to>
                                        <p:strVal val="visible"/>
                                      </p:to>
                                    </p:set>
                                    <p:anim calcmode="lin" valueType="num">
                                      <p:cBhvr additive="base">
                                        <p:cTn id="19" dur="500" fill="hold"/>
                                        <p:tgtEl>
                                          <p:spTgt spid="21709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7091">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17091">
                                            <p:txEl>
                                              <p:pRg st="4" end="4"/>
                                            </p:txEl>
                                          </p:spTgt>
                                        </p:tgtEl>
                                        <p:attrNameLst>
                                          <p:attrName>style.visibility</p:attrName>
                                        </p:attrNameLst>
                                      </p:cBhvr>
                                      <p:to>
                                        <p:strVal val="visible"/>
                                      </p:to>
                                    </p:set>
                                    <p:anim calcmode="lin" valueType="num">
                                      <p:cBhvr additive="base">
                                        <p:cTn id="25" dur="500" fill="hold"/>
                                        <p:tgtEl>
                                          <p:spTgt spid="2170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709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217091">
                                            <p:txEl>
                                              <p:pRg st="1" end="1"/>
                                            </p:txEl>
                                          </p:spTgt>
                                        </p:tgtEl>
                                        <p:attrNameLst>
                                          <p:attrName>style.visibility</p:attrName>
                                        </p:attrNameLst>
                                      </p:cBhvr>
                                      <p:to>
                                        <p:strVal val="visible"/>
                                      </p:to>
                                    </p:set>
                                    <p:anim calcmode="lin" valueType="num">
                                      <p:cBhvr additive="base">
                                        <p:cTn id="31" dur="500" fill="hold"/>
                                        <p:tgtEl>
                                          <p:spTgt spid="217091">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709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nodeType="clickEffect">
                                  <p:stCondLst>
                                    <p:cond delay="0"/>
                                  </p:stCondLst>
                                  <p:childTnLst>
                                    <p:set>
                                      <p:cBhvr>
                                        <p:cTn id="36" dur="1" fill="hold">
                                          <p:stCondLst>
                                            <p:cond delay="0"/>
                                          </p:stCondLst>
                                        </p:cTn>
                                        <p:tgtEl>
                                          <p:spTgt spid="217091">
                                            <p:txEl>
                                              <p:pRg st="0" end="0"/>
                                            </p:txEl>
                                          </p:spTgt>
                                        </p:tgtEl>
                                        <p:attrNameLst>
                                          <p:attrName>style.visibility</p:attrName>
                                        </p:attrNameLst>
                                      </p:cBhvr>
                                      <p:to>
                                        <p:strVal val="visible"/>
                                      </p:to>
                                    </p:set>
                                    <p:anim calcmode="lin" valueType="num">
                                      <p:cBhvr additive="base">
                                        <p:cTn id="37" dur="500" fill="hold"/>
                                        <p:tgtEl>
                                          <p:spTgt spid="21709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709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nodeType="clickEffect">
                                  <p:stCondLst>
                                    <p:cond delay="0"/>
                                  </p:stCondLst>
                                  <p:childTnLst>
                                    <p:set>
                                      <p:cBhvr>
                                        <p:cTn id="42" dur="1" fill="hold">
                                          <p:stCondLst>
                                            <p:cond delay="0"/>
                                          </p:stCondLst>
                                        </p:cTn>
                                        <p:tgtEl>
                                          <p:spTgt spid="217091">
                                            <p:txEl>
                                              <p:pRg st="2" end="2"/>
                                            </p:txEl>
                                          </p:spTgt>
                                        </p:tgtEl>
                                        <p:attrNameLst>
                                          <p:attrName>style.visibility</p:attrName>
                                        </p:attrNameLst>
                                      </p:cBhvr>
                                      <p:to>
                                        <p:strVal val="visible"/>
                                      </p:to>
                                    </p:set>
                                    <p:anim calcmode="lin" valueType="num">
                                      <p:cBhvr additive="base">
                                        <p:cTn id="43" dur="500" fill="hold"/>
                                        <p:tgtEl>
                                          <p:spTgt spid="217091">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709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nodeType="clickEffect">
                                  <p:stCondLst>
                                    <p:cond delay="0"/>
                                  </p:stCondLst>
                                  <p:childTnLst>
                                    <p:set>
                                      <p:cBhvr>
                                        <p:cTn id="48" dur="1" fill="hold">
                                          <p:stCondLst>
                                            <p:cond delay="0"/>
                                          </p:stCondLst>
                                        </p:cTn>
                                        <p:tgtEl>
                                          <p:spTgt spid="217091">
                                            <p:txEl>
                                              <p:pRg st="3" end="3"/>
                                            </p:txEl>
                                          </p:spTgt>
                                        </p:tgtEl>
                                        <p:attrNameLst>
                                          <p:attrName>style.visibility</p:attrName>
                                        </p:attrNameLst>
                                      </p:cBhvr>
                                      <p:to>
                                        <p:strVal val="visible"/>
                                      </p:to>
                                    </p:set>
                                    <p:anim calcmode="lin" valueType="num">
                                      <p:cBhvr additive="base">
                                        <p:cTn id="49" dur="500" fill="hold"/>
                                        <p:tgtEl>
                                          <p:spTgt spid="217091">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1709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nodeType="clickEffect">
                                  <p:stCondLst>
                                    <p:cond delay="0"/>
                                  </p:stCondLst>
                                  <p:childTnLst>
                                    <p:set>
                                      <p:cBhvr>
                                        <p:cTn id="54" dur="1" fill="hold">
                                          <p:stCondLst>
                                            <p:cond delay="0"/>
                                          </p:stCondLst>
                                        </p:cTn>
                                        <p:tgtEl>
                                          <p:spTgt spid="217091">
                                            <p:txEl>
                                              <p:pRg st="5" end="5"/>
                                            </p:txEl>
                                          </p:spTgt>
                                        </p:tgtEl>
                                        <p:attrNameLst>
                                          <p:attrName>style.visibility</p:attrName>
                                        </p:attrNameLst>
                                      </p:cBhvr>
                                      <p:to>
                                        <p:strVal val="visible"/>
                                      </p:to>
                                    </p:set>
                                    <p:anim calcmode="lin" valueType="num">
                                      <p:cBhvr additive="base">
                                        <p:cTn id="55" dur="500" fill="hold"/>
                                        <p:tgtEl>
                                          <p:spTgt spid="217091">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7091">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descr="宽上对角线"/>
          <p:cNvSpPr>
            <a:spLocks noGrp="1" noChangeArrowheads="1"/>
          </p:cNvSpPr>
          <p:nvPr>
            <p:ph type="title"/>
          </p:nvPr>
        </p:nvSpPr>
        <p:spPr/>
        <p:txBody>
          <a:bodyPr/>
          <a:lstStyle/>
          <a:p>
            <a:pPr eaLnBrk="1" hangingPunct="1">
              <a:defRPr/>
            </a:pPr>
            <a:r>
              <a:rPr lang="en-US" altLang="zh-CN" smtClean="0"/>
              <a:t>ls </a:t>
            </a:r>
            <a:r>
              <a:rPr lang="zh-CN" altLang="en-US" smtClean="0"/>
              <a:t>命令</a:t>
            </a:r>
          </a:p>
        </p:txBody>
      </p:sp>
      <p:sp>
        <p:nvSpPr>
          <p:cNvPr id="51203" name="Rectangle 3"/>
          <p:cNvSpPr>
            <a:spLocks noGrp="1" noChangeArrowheads="1"/>
          </p:cNvSpPr>
          <p:nvPr>
            <p:ph type="body" idx="1"/>
          </p:nvPr>
        </p:nvSpPr>
        <p:spPr/>
        <p:txBody>
          <a:bodyPr/>
          <a:lstStyle/>
          <a:p>
            <a:pPr eaLnBrk="1" hangingPunct="1"/>
            <a:r>
              <a:rPr lang="en-US" altLang="zh-CN" smtClean="0">
                <a:ea typeface="宋体" pitchFamily="2" charset="-122"/>
              </a:rPr>
              <a:t>ls</a:t>
            </a:r>
            <a:r>
              <a:rPr lang="zh-CN" altLang="en-US" smtClean="0">
                <a:ea typeface="宋体" pitchFamily="2" charset="-122"/>
              </a:rPr>
              <a:t>命令语法格式： </a:t>
            </a:r>
            <a:r>
              <a:rPr lang="en-US" altLang="zh-CN" smtClean="0">
                <a:ea typeface="宋体" pitchFamily="2" charset="-122"/>
              </a:rPr>
              <a:t>ls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目录名</a:t>
            </a:r>
            <a:r>
              <a:rPr lang="en-US" altLang="zh-CN" smtClean="0">
                <a:ea typeface="宋体" pitchFamily="2" charset="-122"/>
              </a:rPr>
              <a:t>]</a:t>
            </a:r>
          </a:p>
          <a:p>
            <a:pPr lvl="1" eaLnBrk="1" hangingPunct="1"/>
            <a:r>
              <a:rPr lang="zh-CN" altLang="en-US" smtClean="0">
                <a:ea typeface="宋体" pitchFamily="2" charset="-122"/>
              </a:rPr>
              <a:t>显示目录名下对应文件列表，如无目录名则显示当前目录下文件列表</a:t>
            </a:r>
          </a:p>
          <a:p>
            <a:pPr lvl="1" eaLnBrk="1" hangingPunct="1"/>
            <a:endParaRPr lang="zh-CN" altLang="en-US" smtClean="0">
              <a:ea typeface="宋体" pitchFamily="2" charset="-122"/>
            </a:endParaRPr>
          </a:p>
          <a:p>
            <a:pPr lvl="1" eaLnBrk="1" hangingPunct="1"/>
            <a:endParaRPr lang="zh-CN" altLang="en-US" smtClean="0">
              <a:ea typeface="宋体" pitchFamily="2" charset="-122"/>
            </a:endParaRPr>
          </a:p>
          <a:p>
            <a:pPr lvl="1" eaLnBrk="1" hangingPunct="1"/>
            <a:endParaRPr lang="zh-CN" altLang="en-US" smtClean="0">
              <a:ea typeface="宋体" pitchFamily="2" charset="-122"/>
            </a:endParaRPr>
          </a:p>
          <a:p>
            <a:pPr lvl="1" eaLnBrk="1" hangingPunct="1"/>
            <a:endParaRPr lang="zh-CN" altLang="en-US" smtClean="0">
              <a:ea typeface="宋体" pitchFamily="2" charset="-122"/>
            </a:endParaRPr>
          </a:p>
          <a:p>
            <a:pPr lvl="1" eaLnBrk="1" hangingPunct="1"/>
            <a:r>
              <a:rPr lang="zh-CN" altLang="en-US" smtClean="0">
                <a:ea typeface="宋体" pitchFamily="2" charset="-122"/>
              </a:rPr>
              <a:t>常用选项 ：</a:t>
            </a:r>
          </a:p>
          <a:p>
            <a:pPr lvl="2" eaLnBrk="1" hangingPunct="1"/>
            <a:r>
              <a:rPr lang="en-US" altLang="zh-CN" smtClean="0">
                <a:ea typeface="宋体" pitchFamily="2" charset="-122"/>
              </a:rPr>
              <a:t>-a </a:t>
            </a:r>
            <a:r>
              <a:rPr lang="zh-CN" altLang="en-US" smtClean="0">
                <a:ea typeface="宋体" pitchFamily="2" charset="-122"/>
              </a:rPr>
              <a:t>：列出所有文件，包括隐藏文件</a:t>
            </a:r>
          </a:p>
          <a:p>
            <a:pPr lvl="2" eaLnBrk="1" hangingPunct="1"/>
            <a:r>
              <a:rPr lang="en-US" altLang="zh-CN" smtClean="0">
                <a:ea typeface="宋体" pitchFamily="2" charset="-122"/>
              </a:rPr>
              <a:t>-l </a:t>
            </a:r>
            <a:r>
              <a:rPr lang="zh-CN" altLang="en-US" smtClean="0">
                <a:ea typeface="宋体" pitchFamily="2" charset="-122"/>
              </a:rPr>
              <a:t>：列出详细信息</a:t>
            </a:r>
          </a:p>
          <a:p>
            <a:pPr lvl="1" eaLnBrk="1" hangingPunct="1"/>
            <a:endParaRPr lang="zh-CN" altLang="en-US" smtClean="0">
              <a:ea typeface="宋体" pitchFamily="2" charset="-122"/>
            </a:endParaRPr>
          </a:p>
        </p:txBody>
      </p:sp>
      <p:pic>
        <p:nvPicPr>
          <p:cNvPr id="51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504825" y="2667000"/>
            <a:ext cx="86391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descr="宽上对角线"/>
          <p:cNvSpPr>
            <a:spLocks noGrp="1" noChangeArrowheads="1"/>
          </p:cNvSpPr>
          <p:nvPr>
            <p:ph type="title"/>
          </p:nvPr>
        </p:nvSpPr>
        <p:spPr/>
        <p:txBody>
          <a:bodyPr/>
          <a:lstStyle/>
          <a:p>
            <a:pPr eaLnBrk="1" hangingPunct="1">
              <a:defRPr/>
            </a:pPr>
            <a:r>
              <a:rPr lang="en-US" altLang="zh-CN" smtClean="0"/>
              <a:t>ls</a:t>
            </a:r>
            <a:r>
              <a:rPr lang="zh-CN" altLang="en-US" smtClean="0"/>
              <a:t>命令</a:t>
            </a:r>
          </a:p>
        </p:txBody>
      </p:sp>
      <p:sp>
        <p:nvSpPr>
          <p:cNvPr id="52227" name="Rectangle 5"/>
          <p:cNvSpPr>
            <a:spLocks noChangeArrowheads="1"/>
          </p:cNvSpPr>
          <p:nvPr/>
        </p:nvSpPr>
        <p:spPr bwMode="white">
          <a:xfrm>
            <a:off x="5181600" y="35814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22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1143000"/>
            <a:ext cx="9267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9" name="Rectangle 7"/>
          <p:cNvSpPr>
            <a:spLocks noChangeArrowheads="1"/>
          </p:cNvSpPr>
          <p:nvPr/>
        </p:nvSpPr>
        <p:spPr bwMode="white">
          <a:xfrm>
            <a:off x="0" y="1447800"/>
            <a:ext cx="228600" cy="3048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2230" name="Rectangle 8"/>
          <p:cNvSpPr>
            <a:spLocks noChangeArrowheads="1"/>
          </p:cNvSpPr>
          <p:nvPr/>
        </p:nvSpPr>
        <p:spPr bwMode="white">
          <a:xfrm>
            <a:off x="381000" y="1447800"/>
            <a:ext cx="381000" cy="3048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1" name="AutoShape 9"/>
          <p:cNvSpPr>
            <a:spLocks/>
          </p:cNvSpPr>
          <p:nvPr/>
        </p:nvSpPr>
        <p:spPr bwMode="white">
          <a:xfrm flipV="1">
            <a:off x="533400" y="2362200"/>
            <a:ext cx="1295400" cy="457200"/>
          </a:xfrm>
          <a:prstGeom prst="borderCallout1">
            <a:avLst>
              <a:gd name="adj1" fmla="val 75000"/>
              <a:gd name="adj2" fmla="val -5884"/>
              <a:gd name="adj3" fmla="val 211806"/>
              <a:gd name="adj4" fmla="val -29171"/>
            </a:avLst>
          </a:prstGeom>
          <a:noFill/>
          <a:ln w="254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r>
              <a:rPr lang="zh-CN" altLang="en-US" sz="2000">
                <a:solidFill>
                  <a:schemeClr val="tx1"/>
                </a:solidFill>
              </a:rPr>
              <a:t>当前目录</a:t>
            </a:r>
          </a:p>
        </p:txBody>
      </p:sp>
      <p:sp>
        <p:nvSpPr>
          <p:cNvPr id="52232" name="AutoShape 10"/>
          <p:cNvSpPr>
            <a:spLocks/>
          </p:cNvSpPr>
          <p:nvPr/>
        </p:nvSpPr>
        <p:spPr bwMode="white">
          <a:xfrm flipV="1">
            <a:off x="2892425" y="2209800"/>
            <a:ext cx="2136775" cy="457200"/>
          </a:xfrm>
          <a:prstGeom prst="borderCallout1">
            <a:avLst>
              <a:gd name="adj1" fmla="val 75000"/>
              <a:gd name="adj2" fmla="val -3569"/>
              <a:gd name="adj3" fmla="val 200347"/>
              <a:gd name="adj4" fmla="val -100301"/>
            </a:avLst>
          </a:prstGeom>
          <a:noFill/>
          <a:ln w="254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r>
              <a:rPr lang="zh-CN" altLang="en-US" sz="2000">
                <a:solidFill>
                  <a:schemeClr val="tx1"/>
                </a:solidFill>
              </a:rPr>
              <a:t>上一级目录</a:t>
            </a:r>
          </a:p>
        </p:txBody>
      </p:sp>
      <p:sp>
        <p:nvSpPr>
          <p:cNvPr id="52233" name="Line 14"/>
          <p:cNvSpPr>
            <a:spLocks noChangeShapeType="1"/>
          </p:cNvSpPr>
          <p:nvPr/>
        </p:nvSpPr>
        <p:spPr bwMode="white">
          <a:xfrm>
            <a:off x="228600" y="5715000"/>
            <a:ext cx="15240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34" name="Text Box 15"/>
          <p:cNvSpPr txBox="1">
            <a:spLocks noChangeArrowheads="1"/>
          </p:cNvSpPr>
          <p:nvPr/>
        </p:nvSpPr>
        <p:spPr bwMode="white">
          <a:xfrm>
            <a:off x="228600" y="57912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2000">
                <a:solidFill>
                  <a:srgbClr val="FF0000"/>
                </a:solidFill>
              </a:rPr>
              <a:t>文件属性</a:t>
            </a:r>
          </a:p>
        </p:txBody>
      </p:sp>
      <p:sp>
        <p:nvSpPr>
          <p:cNvPr id="52235" name="Line 16"/>
          <p:cNvSpPr>
            <a:spLocks noChangeShapeType="1"/>
          </p:cNvSpPr>
          <p:nvPr/>
        </p:nvSpPr>
        <p:spPr bwMode="white">
          <a:xfrm>
            <a:off x="1828800" y="5638800"/>
            <a:ext cx="304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36" name="Line 17"/>
          <p:cNvSpPr>
            <a:spLocks noChangeShapeType="1"/>
          </p:cNvSpPr>
          <p:nvPr/>
        </p:nvSpPr>
        <p:spPr bwMode="white">
          <a:xfrm>
            <a:off x="1981200" y="5638800"/>
            <a:ext cx="0" cy="914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37" name="Text Box 18"/>
          <p:cNvSpPr txBox="1">
            <a:spLocks noChangeArrowheads="1"/>
          </p:cNvSpPr>
          <p:nvPr/>
        </p:nvSpPr>
        <p:spPr bwMode="white">
          <a:xfrm>
            <a:off x="1219200" y="64611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2000">
                <a:solidFill>
                  <a:srgbClr val="FF0000"/>
                </a:solidFill>
              </a:rPr>
              <a:t>文件硬链接数</a:t>
            </a:r>
          </a:p>
        </p:txBody>
      </p:sp>
      <p:sp>
        <p:nvSpPr>
          <p:cNvPr id="52238" name="Line 19"/>
          <p:cNvSpPr>
            <a:spLocks noChangeShapeType="1"/>
          </p:cNvSpPr>
          <p:nvPr/>
        </p:nvSpPr>
        <p:spPr bwMode="white">
          <a:xfrm>
            <a:off x="2209800" y="5715000"/>
            <a:ext cx="304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39" name="Line 20"/>
          <p:cNvSpPr>
            <a:spLocks noChangeShapeType="1"/>
          </p:cNvSpPr>
          <p:nvPr/>
        </p:nvSpPr>
        <p:spPr bwMode="white">
          <a:xfrm>
            <a:off x="3048000" y="5638800"/>
            <a:ext cx="0" cy="609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40" name="Text Box 21"/>
          <p:cNvSpPr txBox="1">
            <a:spLocks noChangeArrowheads="1"/>
          </p:cNvSpPr>
          <p:nvPr/>
        </p:nvSpPr>
        <p:spPr bwMode="white">
          <a:xfrm>
            <a:off x="1676400" y="5791200"/>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2000">
                <a:solidFill>
                  <a:srgbClr val="FF0000"/>
                </a:solidFill>
              </a:rPr>
              <a:t>文件拥有者</a:t>
            </a:r>
          </a:p>
        </p:txBody>
      </p:sp>
      <p:sp>
        <p:nvSpPr>
          <p:cNvPr id="52241" name="Line 22"/>
          <p:cNvSpPr>
            <a:spLocks noChangeShapeType="1"/>
          </p:cNvSpPr>
          <p:nvPr/>
        </p:nvSpPr>
        <p:spPr bwMode="white">
          <a:xfrm>
            <a:off x="2743200" y="5638800"/>
            <a:ext cx="304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42" name="Text Box 23"/>
          <p:cNvSpPr txBox="1">
            <a:spLocks noChangeArrowheads="1"/>
          </p:cNvSpPr>
          <p:nvPr/>
        </p:nvSpPr>
        <p:spPr bwMode="white">
          <a:xfrm>
            <a:off x="2057400" y="6096000"/>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2000">
                <a:solidFill>
                  <a:srgbClr val="FF0000"/>
                </a:solidFill>
              </a:rPr>
              <a:t>拥有者所在的组</a:t>
            </a:r>
          </a:p>
        </p:txBody>
      </p:sp>
      <p:sp>
        <p:nvSpPr>
          <p:cNvPr id="52243" name="Line 24"/>
          <p:cNvSpPr>
            <a:spLocks noChangeShapeType="1"/>
          </p:cNvSpPr>
          <p:nvPr/>
        </p:nvSpPr>
        <p:spPr bwMode="white">
          <a:xfrm>
            <a:off x="3505200" y="5638800"/>
            <a:ext cx="304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44" name="Text Box 26"/>
          <p:cNvSpPr txBox="1">
            <a:spLocks noChangeArrowheads="1"/>
          </p:cNvSpPr>
          <p:nvPr/>
        </p:nvSpPr>
        <p:spPr bwMode="white">
          <a:xfrm>
            <a:off x="3124200" y="57150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2000">
                <a:solidFill>
                  <a:srgbClr val="FF0000"/>
                </a:solidFill>
              </a:rPr>
              <a:t>文件大小</a:t>
            </a:r>
          </a:p>
        </p:txBody>
      </p:sp>
      <p:sp>
        <p:nvSpPr>
          <p:cNvPr id="52245" name="Line 27"/>
          <p:cNvSpPr>
            <a:spLocks noChangeShapeType="1"/>
          </p:cNvSpPr>
          <p:nvPr/>
        </p:nvSpPr>
        <p:spPr bwMode="white">
          <a:xfrm>
            <a:off x="3886200" y="5638800"/>
            <a:ext cx="1828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46" name="Text Box 28"/>
          <p:cNvSpPr txBox="1">
            <a:spLocks noChangeArrowheads="1"/>
          </p:cNvSpPr>
          <p:nvPr/>
        </p:nvSpPr>
        <p:spPr bwMode="white">
          <a:xfrm>
            <a:off x="3962400" y="6461125"/>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2000">
                <a:solidFill>
                  <a:srgbClr val="FF0000"/>
                </a:solidFill>
              </a:rPr>
              <a:t>文件最后访问日期</a:t>
            </a:r>
          </a:p>
        </p:txBody>
      </p:sp>
      <p:sp>
        <p:nvSpPr>
          <p:cNvPr id="52247" name="Line 29"/>
          <p:cNvSpPr>
            <a:spLocks noChangeShapeType="1"/>
          </p:cNvSpPr>
          <p:nvPr/>
        </p:nvSpPr>
        <p:spPr bwMode="white">
          <a:xfrm>
            <a:off x="4800600" y="5638800"/>
            <a:ext cx="0" cy="8382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48" name="Line 30"/>
          <p:cNvSpPr>
            <a:spLocks noChangeShapeType="1"/>
          </p:cNvSpPr>
          <p:nvPr/>
        </p:nvSpPr>
        <p:spPr bwMode="white">
          <a:xfrm>
            <a:off x="5867400" y="5638800"/>
            <a:ext cx="2743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249" name="Text Box 31"/>
          <p:cNvSpPr txBox="1">
            <a:spLocks noChangeArrowheads="1"/>
          </p:cNvSpPr>
          <p:nvPr/>
        </p:nvSpPr>
        <p:spPr bwMode="white">
          <a:xfrm>
            <a:off x="6223000" y="57150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2000">
                <a:solidFill>
                  <a:srgbClr val="FF0000"/>
                </a:solidFill>
              </a:rPr>
              <a:t>文件名</a:t>
            </a:r>
          </a:p>
        </p:txBody>
      </p:sp>
      <p:pic>
        <p:nvPicPr>
          <p:cNvPr id="5225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304800" y="3124200"/>
            <a:ext cx="842962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51" name="Text Box 33"/>
          <p:cNvSpPr txBox="1">
            <a:spLocks noChangeArrowheads="1"/>
          </p:cNvSpPr>
          <p:nvPr/>
        </p:nvSpPr>
        <p:spPr bwMode="white">
          <a:xfrm>
            <a:off x="1905000" y="3200400"/>
            <a:ext cx="679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sz="2000">
                <a:solidFill>
                  <a:srgbClr val="FF0000"/>
                </a:solidFill>
              </a:rPr>
              <a:t>当前目录下所有文件所占用的空间总和，也可以</a:t>
            </a:r>
            <a:r>
              <a:rPr lang="en-US" altLang="zh-CN" sz="2000">
                <a:solidFill>
                  <a:srgbClr val="FF0000"/>
                </a:solidFill>
              </a:rPr>
              <a:t>ls –lh</a:t>
            </a:r>
            <a:r>
              <a:rPr lang="zh-CN" altLang="en-US" sz="2000">
                <a:solidFill>
                  <a:srgbClr val="FF0000"/>
                </a:solidFill>
              </a:rPr>
              <a:t>查看</a:t>
            </a:r>
            <a:r>
              <a:rPr lang="zh-CN" altLang="en-US"/>
              <a:t> </a:t>
            </a:r>
          </a:p>
        </p:txBody>
      </p:sp>
      <p:sp>
        <p:nvSpPr>
          <p:cNvPr id="52252" name="Rectangle 34"/>
          <p:cNvSpPr>
            <a:spLocks noChangeArrowheads="1"/>
          </p:cNvSpPr>
          <p:nvPr/>
        </p:nvSpPr>
        <p:spPr bwMode="white">
          <a:xfrm>
            <a:off x="304800" y="3429000"/>
            <a:ext cx="1447800" cy="228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宽上对角线"/>
          <p:cNvSpPr>
            <a:spLocks noGrp="1" noChangeArrowheads="1"/>
          </p:cNvSpPr>
          <p:nvPr>
            <p:ph type="title"/>
          </p:nvPr>
        </p:nvSpPr>
        <p:spPr/>
        <p:txBody>
          <a:bodyPr/>
          <a:lstStyle/>
          <a:p>
            <a:pPr eaLnBrk="1" hangingPunct="1">
              <a:defRPr/>
            </a:pPr>
            <a:r>
              <a:rPr lang="zh-CN" altLang="en-US" smtClean="0"/>
              <a:t>文件的命名规则</a:t>
            </a:r>
          </a:p>
        </p:txBody>
      </p:sp>
      <p:sp>
        <p:nvSpPr>
          <p:cNvPr id="7171" name="Rectangle 3"/>
          <p:cNvSpPr>
            <a:spLocks noGrp="1" noChangeArrowheads="1"/>
          </p:cNvSpPr>
          <p:nvPr>
            <p:ph type="body" idx="1"/>
          </p:nvPr>
        </p:nvSpPr>
        <p:spPr/>
        <p:txBody>
          <a:bodyPr/>
          <a:lstStyle/>
          <a:p>
            <a:pPr lvl="1" eaLnBrk="1" hangingPunct="1"/>
            <a:r>
              <a:rPr lang="zh-CN" altLang="en-US" smtClean="0">
                <a:ea typeface="宋体" pitchFamily="2" charset="-122"/>
              </a:rPr>
              <a:t>一般不超过</a:t>
            </a:r>
            <a:r>
              <a:rPr lang="en-US" altLang="zh-CN" smtClean="0">
                <a:ea typeface="宋体" pitchFamily="2" charset="-122"/>
              </a:rPr>
              <a:t>255</a:t>
            </a:r>
            <a:r>
              <a:rPr lang="zh-CN" altLang="en-US" smtClean="0">
                <a:ea typeface="宋体" pitchFamily="2" charset="-122"/>
              </a:rPr>
              <a:t>字符；</a:t>
            </a:r>
          </a:p>
          <a:p>
            <a:pPr lvl="1" eaLnBrk="1" hangingPunct="1"/>
            <a:r>
              <a:rPr lang="zh-CN" altLang="en-US" smtClean="0">
                <a:ea typeface="宋体" pitchFamily="2" charset="-122"/>
              </a:rPr>
              <a:t>大小写敏感；</a:t>
            </a:r>
          </a:p>
          <a:p>
            <a:pPr lvl="1" eaLnBrk="1" hangingPunct="1"/>
            <a:r>
              <a:rPr lang="zh-CN" altLang="en-US" smtClean="0">
                <a:ea typeface="宋体" pitchFamily="2" charset="-122"/>
              </a:rPr>
              <a:t>除了“</a:t>
            </a:r>
            <a:r>
              <a:rPr lang="en-US" altLang="zh-CN" smtClean="0">
                <a:ea typeface="宋体" pitchFamily="2" charset="-122"/>
              </a:rPr>
              <a:t>/”</a:t>
            </a:r>
            <a:r>
              <a:rPr lang="zh-CN" altLang="en-US" smtClean="0">
                <a:ea typeface="宋体" pitchFamily="2" charset="-122"/>
              </a:rPr>
              <a:t>之外，所有的字符都合法</a:t>
            </a:r>
          </a:p>
          <a:p>
            <a:pPr lvl="1" eaLnBrk="1" hangingPunct="1"/>
            <a:r>
              <a:rPr lang="zh-CN" altLang="en-US" smtClean="0">
                <a:ea typeface="宋体" pitchFamily="2" charset="-122"/>
              </a:rPr>
              <a:t>避免使用加号、减号或者</a:t>
            </a:r>
            <a:r>
              <a:rPr lang="en-US" altLang="zh-CN" smtClean="0">
                <a:ea typeface="宋体" pitchFamily="2" charset="-122"/>
              </a:rPr>
              <a:t>“.”</a:t>
            </a:r>
            <a:r>
              <a:rPr lang="zh-CN" altLang="en-US" smtClean="0">
                <a:ea typeface="宋体" pitchFamily="2" charset="-122"/>
              </a:rPr>
              <a:t>作为普通文件的第一个字符（</a:t>
            </a:r>
            <a:r>
              <a:rPr lang="en-US" altLang="zh-CN" smtClean="0">
                <a:ea typeface="宋体" pitchFamily="2" charset="-122"/>
              </a:rPr>
              <a:t>Linux</a:t>
            </a:r>
            <a:r>
              <a:rPr lang="zh-CN" altLang="en-US" smtClean="0">
                <a:ea typeface="宋体" pitchFamily="2" charset="-122"/>
              </a:rPr>
              <a:t>下以“</a:t>
            </a:r>
            <a:r>
              <a:rPr lang="en-US" altLang="zh-CN" smtClean="0">
                <a:ea typeface="宋体" pitchFamily="2" charset="-122"/>
              </a:rPr>
              <a:t>.”</a:t>
            </a:r>
            <a:r>
              <a:rPr lang="zh-CN" altLang="en-US" smtClean="0">
                <a:ea typeface="宋体" pitchFamily="2" charset="-122"/>
              </a:rPr>
              <a:t>开头的文件属于隐藏文件，两个典型目录文件：</a:t>
            </a:r>
            <a:r>
              <a:rPr lang="en-US" altLang="zh-CN" smtClean="0">
                <a:ea typeface="宋体" pitchFamily="2" charset="-122"/>
              </a:rPr>
              <a:t>. </a:t>
            </a:r>
            <a:r>
              <a:rPr lang="zh-CN" altLang="en-US" smtClean="0">
                <a:ea typeface="宋体" pitchFamily="2" charset="-122"/>
              </a:rPr>
              <a:t>（当前目录） 和 </a:t>
            </a:r>
            <a:r>
              <a:rPr lang="en-US" altLang="zh-CN" smtClean="0">
                <a:ea typeface="宋体" pitchFamily="2" charset="-122"/>
              </a:rPr>
              <a:t>..</a:t>
            </a:r>
            <a:r>
              <a:rPr lang="zh-CN" altLang="en-US" smtClean="0">
                <a:ea typeface="宋体" pitchFamily="2" charset="-122"/>
              </a:rPr>
              <a:t>（上层目录）  ）</a:t>
            </a:r>
          </a:p>
          <a:p>
            <a:pPr lvl="1" eaLnBrk="1" hangingPunct="1"/>
            <a:r>
              <a:rPr lang="zh-CN" altLang="en-US" smtClean="0">
                <a:ea typeface="宋体" pitchFamily="2" charset="-122"/>
              </a:rPr>
              <a:t>避免使用</a:t>
            </a:r>
            <a:r>
              <a:rPr lang="en-US" altLang="zh-CN" smtClean="0">
                <a:ea typeface="宋体" pitchFamily="2" charset="-122"/>
              </a:rPr>
              <a:t>,</a:t>
            </a:r>
            <a:r>
              <a:rPr lang="zh-CN" altLang="en-US" smtClean="0">
                <a:ea typeface="宋体" pitchFamily="2" charset="-122"/>
              </a:rPr>
              <a:t>空格、制表符、退格和其它一些特殊字符字符</a:t>
            </a:r>
            <a:r>
              <a:rPr lang="en-US" altLang="zh-CN" smtClean="0">
                <a:ea typeface="宋体" pitchFamily="2" charset="-122"/>
              </a:rPr>
              <a:t>@#$%^&amp;*?()[]</a:t>
            </a:r>
          </a:p>
          <a:p>
            <a:pPr lvl="2" eaLnBrk="1" hangingPunct="1">
              <a:buFontTx/>
              <a:buNone/>
            </a:pP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descr="宽上对角线"/>
          <p:cNvSpPr>
            <a:spLocks noGrp="1" noChangeArrowheads="1"/>
          </p:cNvSpPr>
          <p:nvPr>
            <p:ph type="title"/>
          </p:nvPr>
        </p:nvSpPr>
        <p:spPr/>
        <p:txBody>
          <a:bodyPr/>
          <a:lstStyle/>
          <a:p>
            <a:pPr eaLnBrk="1" hangingPunct="1">
              <a:defRPr/>
            </a:pPr>
            <a:r>
              <a:rPr lang="zh-CN" altLang="en-US" smtClean="0"/>
              <a:t>文件属性</a:t>
            </a:r>
          </a:p>
        </p:txBody>
      </p:sp>
      <p:sp>
        <p:nvSpPr>
          <p:cNvPr id="53251" name="Rectangle 3"/>
          <p:cNvSpPr>
            <a:spLocks noGrp="1" noChangeArrowheads="1"/>
          </p:cNvSpPr>
          <p:nvPr>
            <p:ph type="body" idx="1"/>
          </p:nvPr>
        </p:nvSpPr>
        <p:spPr/>
        <p:txBody>
          <a:bodyPr/>
          <a:lstStyle/>
          <a:p>
            <a:pPr eaLnBrk="1" hangingPunct="1"/>
            <a:endParaRPr lang="zh-CN" altLang="en-US" smtClean="0">
              <a:ea typeface="宋体" pitchFamily="2" charset="-122"/>
            </a:endParaRPr>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693420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descr="宽上对角线"/>
          <p:cNvSpPr>
            <a:spLocks noGrp="1" noChangeArrowheads="1"/>
          </p:cNvSpPr>
          <p:nvPr>
            <p:ph type="title"/>
          </p:nvPr>
        </p:nvSpPr>
        <p:spPr/>
        <p:txBody>
          <a:bodyPr/>
          <a:lstStyle/>
          <a:p>
            <a:pPr eaLnBrk="1" hangingPunct="1">
              <a:defRPr/>
            </a:pPr>
            <a:r>
              <a:rPr lang="en-US" altLang="zh-CN" smtClean="0"/>
              <a:t>ls –l </a:t>
            </a:r>
            <a:r>
              <a:rPr lang="zh-CN" altLang="en-US" smtClean="0"/>
              <a:t>属性说明</a:t>
            </a:r>
          </a:p>
        </p:txBody>
      </p:sp>
      <p:sp>
        <p:nvSpPr>
          <p:cNvPr id="54275" name="Rectangle 3"/>
          <p:cNvSpPr>
            <a:spLocks noGrp="1" noChangeArrowheads="1"/>
          </p:cNvSpPr>
          <p:nvPr>
            <p:ph type="body" idx="1"/>
          </p:nvPr>
        </p:nvSpPr>
        <p:spPr/>
        <p:txBody>
          <a:bodyPr/>
          <a:lstStyle/>
          <a:p>
            <a:pPr eaLnBrk="1" hangingPunct="1"/>
            <a:r>
              <a:rPr lang="zh-CN" altLang="en-US" smtClean="0">
                <a:ea typeface="宋体" pitchFamily="2" charset="-122"/>
              </a:rPr>
              <a:t>文件硬链接数：</a:t>
            </a:r>
          </a:p>
          <a:p>
            <a:pPr eaLnBrk="1" hangingPunct="1"/>
            <a:r>
              <a:rPr lang="zh-CN" altLang="en-US" smtClean="0">
                <a:ea typeface="宋体" pitchFamily="2" charset="-122"/>
              </a:rPr>
              <a:t>普通文件或符号链接文件：</a:t>
            </a:r>
            <a:r>
              <a:rPr lang="en-US" altLang="zh-CN" smtClean="0">
                <a:ea typeface="宋体" pitchFamily="2" charset="-122"/>
              </a:rPr>
              <a:t>1</a:t>
            </a:r>
          </a:p>
          <a:p>
            <a:pPr eaLnBrk="1" hangingPunct="1"/>
            <a:r>
              <a:rPr lang="zh-CN" altLang="en-US" smtClean="0">
                <a:ea typeface="宋体" pitchFamily="2" charset="-122"/>
              </a:rPr>
              <a:t>目录，则第</a:t>
            </a:r>
            <a:r>
              <a:rPr lang="en-US" altLang="zh-CN" smtClean="0">
                <a:ea typeface="宋体" pitchFamily="2" charset="-122"/>
              </a:rPr>
              <a:t>2</a:t>
            </a:r>
            <a:r>
              <a:rPr lang="zh-CN" altLang="en-US" smtClean="0">
                <a:ea typeface="宋体" pitchFamily="2" charset="-122"/>
              </a:rPr>
              <a:t>字段表示该目录所含子目录的个数</a:t>
            </a:r>
          </a:p>
          <a:p>
            <a:pPr lvl="1" eaLnBrk="1" hangingPunct="1"/>
            <a:r>
              <a:rPr lang="zh-CN" altLang="en-US" smtClean="0">
                <a:ea typeface="宋体" pitchFamily="2" charset="-122"/>
              </a:rPr>
              <a:t>新建空目录，此目录的第二字段就是</a:t>
            </a:r>
            <a:r>
              <a:rPr lang="en-US" altLang="zh-CN" smtClean="0">
                <a:ea typeface="宋体" pitchFamily="2" charset="-122"/>
              </a:rPr>
              <a:t>2</a:t>
            </a:r>
            <a:r>
              <a:rPr lang="zh-CN" altLang="en-US" smtClean="0">
                <a:ea typeface="宋体" pitchFamily="2" charset="-122"/>
              </a:rPr>
              <a:t>，表示该目录下有两个子目录： </a:t>
            </a:r>
            <a:r>
              <a:rPr lang="en-US" altLang="zh-CN" smtClean="0">
                <a:ea typeface="宋体" pitchFamily="2" charset="-122"/>
              </a:rPr>
              <a:t>"." </a:t>
            </a:r>
            <a:r>
              <a:rPr lang="zh-CN" altLang="en-US" smtClean="0">
                <a:ea typeface="宋体" pitchFamily="2" charset="-122"/>
              </a:rPr>
              <a:t>和</a:t>
            </a:r>
            <a:r>
              <a:rPr lang="en-US" altLang="zh-CN" smtClean="0">
                <a:ea typeface="宋体" pitchFamily="2" charset="-122"/>
              </a:rPr>
              <a:t>".."</a:t>
            </a:r>
            <a:r>
              <a:rPr lang="zh-CN" altLang="en-US" smtClean="0">
                <a:ea typeface="宋体" pitchFamily="2" charset="-122"/>
              </a:rPr>
              <a:t> 。</a:t>
            </a:r>
          </a:p>
          <a:p>
            <a:pPr lvl="1" eaLnBrk="1" hangingPunct="1"/>
            <a:r>
              <a:rPr lang="zh-CN" altLang="en-US" smtClean="0">
                <a:ea typeface="宋体" pitchFamily="2" charset="-122"/>
              </a:rPr>
              <a:t>每次在目录下新建一个子目录，该字段的值就增</a:t>
            </a:r>
            <a:r>
              <a:rPr lang="en-US" altLang="zh-CN" smtClean="0">
                <a:ea typeface="宋体" pitchFamily="2" charset="-122"/>
              </a:rPr>
              <a:t>1</a:t>
            </a:r>
            <a:r>
              <a:rPr lang="zh-CN" altLang="en-US" smtClean="0">
                <a:ea typeface="宋体" pitchFamily="2" charset="-122"/>
              </a:rPr>
              <a:t>，但是新建一个普通文件该字段值不增加。</a:t>
            </a:r>
          </a:p>
          <a:p>
            <a:pPr eaLnBrk="1" hangingPunct="1"/>
            <a:r>
              <a:rPr lang="zh-CN" altLang="en-US" smtClean="0">
                <a:ea typeface="宋体" pitchFamily="2" charset="-122"/>
              </a:rPr>
              <a:t>硬链接和被硬链接的文件：链接个数</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descr="宽上对角线"/>
          <p:cNvSpPr>
            <a:spLocks noGrp="1" noChangeArrowheads="1"/>
          </p:cNvSpPr>
          <p:nvPr>
            <p:ph type="title"/>
          </p:nvPr>
        </p:nvSpPr>
        <p:spPr/>
        <p:txBody>
          <a:bodyPr/>
          <a:lstStyle/>
          <a:p>
            <a:pPr eaLnBrk="1" hangingPunct="1">
              <a:defRPr/>
            </a:pPr>
            <a:r>
              <a:rPr lang="en-US" altLang="zh-CN" smtClean="0"/>
              <a:t>pwd </a:t>
            </a:r>
            <a:r>
              <a:rPr lang="zh-CN" altLang="en-US" smtClean="0"/>
              <a:t>和 </a:t>
            </a:r>
            <a:r>
              <a:rPr lang="en-US" altLang="zh-CN" smtClean="0"/>
              <a:t>cd </a:t>
            </a:r>
            <a:r>
              <a:rPr lang="zh-CN" altLang="en-US" smtClean="0"/>
              <a:t>命令</a:t>
            </a:r>
          </a:p>
        </p:txBody>
      </p:sp>
      <p:sp>
        <p:nvSpPr>
          <p:cNvPr id="55299" name="Rectangle 3"/>
          <p:cNvSpPr>
            <a:spLocks noGrp="1" noChangeArrowheads="1"/>
          </p:cNvSpPr>
          <p:nvPr>
            <p:ph type="body" idx="1"/>
          </p:nvPr>
        </p:nvSpPr>
        <p:spPr/>
        <p:txBody>
          <a:bodyPr/>
          <a:lstStyle/>
          <a:p>
            <a:pPr eaLnBrk="1" hangingPunct="1"/>
            <a:r>
              <a:rPr lang="en-US" altLang="zh-CN" smtClean="0">
                <a:ea typeface="宋体" pitchFamily="2" charset="-122"/>
              </a:rPr>
              <a:t>pwd</a:t>
            </a:r>
            <a:r>
              <a:rPr lang="zh-CN" altLang="en-US" smtClean="0">
                <a:ea typeface="宋体" pitchFamily="2" charset="-122"/>
              </a:rPr>
              <a:t>命令语法格式： </a:t>
            </a:r>
            <a:r>
              <a:rPr lang="en-US" altLang="zh-CN" smtClean="0">
                <a:ea typeface="宋体" pitchFamily="2" charset="-122"/>
              </a:rPr>
              <a:t>pwd</a:t>
            </a:r>
          </a:p>
          <a:p>
            <a:pPr lvl="1" eaLnBrk="1" hangingPunct="1"/>
            <a:r>
              <a:rPr lang="en-US" altLang="zh-CN" smtClean="0">
                <a:ea typeface="宋体" pitchFamily="2" charset="-122"/>
              </a:rPr>
              <a:t> </a:t>
            </a:r>
            <a:r>
              <a:rPr lang="zh-CN" altLang="en-US" smtClean="0">
                <a:ea typeface="宋体" pitchFamily="2" charset="-122"/>
              </a:rPr>
              <a:t>显示当前绝对路径</a:t>
            </a:r>
          </a:p>
          <a:p>
            <a:pPr eaLnBrk="1" hangingPunct="1"/>
            <a:r>
              <a:rPr lang="en-US" altLang="zh-CN" smtClean="0">
                <a:ea typeface="宋体" pitchFamily="2" charset="-122"/>
              </a:rPr>
              <a:t>cd</a:t>
            </a:r>
            <a:r>
              <a:rPr lang="zh-CN" altLang="en-US" smtClean="0">
                <a:ea typeface="宋体" pitchFamily="2" charset="-122"/>
              </a:rPr>
              <a:t>命令语法格式： </a:t>
            </a:r>
            <a:r>
              <a:rPr lang="en-US" altLang="zh-CN" smtClean="0">
                <a:ea typeface="宋体" pitchFamily="2" charset="-122"/>
              </a:rPr>
              <a:t>cd </a:t>
            </a:r>
            <a:r>
              <a:rPr lang="zh-CN" altLang="en-US" smtClean="0">
                <a:ea typeface="宋体" pitchFamily="2" charset="-122"/>
              </a:rPr>
              <a:t>路径名 </a:t>
            </a:r>
          </a:p>
          <a:p>
            <a:pPr lvl="1" eaLnBrk="1" hangingPunct="1"/>
            <a:r>
              <a:rPr lang="en-US" altLang="zh-CN" smtClean="0">
                <a:ea typeface="宋体" pitchFamily="2" charset="-122"/>
              </a:rPr>
              <a:t> </a:t>
            </a:r>
            <a:r>
              <a:rPr lang="zh-CN" altLang="en-US" smtClean="0">
                <a:ea typeface="宋体" pitchFamily="2" charset="-122"/>
              </a:rPr>
              <a:t>工作目录切换到指定路径名</a:t>
            </a: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914400" y="3657600"/>
            <a:ext cx="7543800" cy="29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1" name="Rectangle 5"/>
          <p:cNvSpPr>
            <a:spLocks noChangeArrowheads="1"/>
          </p:cNvSpPr>
          <p:nvPr/>
        </p:nvSpPr>
        <p:spPr bwMode="white">
          <a:xfrm>
            <a:off x="5715000" y="3581400"/>
            <a:ext cx="1066800" cy="609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2" name="Rectangle 6"/>
          <p:cNvSpPr>
            <a:spLocks noChangeArrowheads="1"/>
          </p:cNvSpPr>
          <p:nvPr/>
        </p:nvSpPr>
        <p:spPr bwMode="white">
          <a:xfrm>
            <a:off x="5638800" y="1676400"/>
            <a:ext cx="1219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3" name="Rectangle 7"/>
          <p:cNvSpPr>
            <a:spLocks noChangeArrowheads="1"/>
          </p:cNvSpPr>
          <p:nvPr/>
        </p:nvSpPr>
        <p:spPr bwMode="white">
          <a:xfrm>
            <a:off x="5638800" y="4419600"/>
            <a:ext cx="1066800" cy="609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4269" name="Group 13"/>
          <p:cNvGrpSpPr>
            <a:grpSpLocks/>
          </p:cNvGrpSpPr>
          <p:nvPr/>
        </p:nvGrpSpPr>
        <p:grpSpPr bwMode="auto">
          <a:xfrm>
            <a:off x="5943600" y="533400"/>
            <a:ext cx="3735388" cy="2895600"/>
            <a:chOff x="3744" y="816"/>
            <a:chExt cx="2353" cy="1344"/>
          </a:xfrm>
        </p:grpSpPr>
        <p:sp>
          <p:nvSpPr>
            <p:cNvPr id="55306" name="AutoShape 8"/>
            <p:cNvSpPr>
              <a:spLocks/>
            </p:cNvSpPr>
            <p:nvPr/>
          </p:nvSpPr>
          <p:spPr bwMode="white">
            <a:xfrm>
              <a:off x="3744" y="912"/>
              <a:ext cx="192" cy="1152"/>
            </a:xfrm>
            <a:prstGeom prst="leftBrace">
              <a:avLst>
                <a:gd name="adj1" fmla="val 500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7" name="Text Box 9"/>
            <p:cNvSpPr txBox="1">
              <a:spLocks noChangeArrowheads="1"/>
            </p:cNvSpPr>
            <p:nvPr/>
          </p:nvSpPr>
          <p:spPr bwMode="white">
            <a:xfrm>
              <a:off x="4032" y="81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a:solidFill>
                    <a:srgbClr val="FF0000"/>
                  </a:solidFill>
                </a:rPr>
                <a:t>绝对路径</a:t>
              </a:r>
            </a:p>
          </p:txBody>
        </p:sp>
        <p:sp>
          <p:nvSpPr>
            <p:cNvPr id="55308" name="Text Box 10"/>
            <p:cNvSpPr txBox="1">
              <a:spLocks noChangeArrowheads="1"/>
            </p:cNvSpPr>
            <p:nvPr/>
          </p:nvSpPr>
          <p:spPr bwMode="white">
            <a:xfrm>
              <a:off x="3984" y="115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a:solidFill>
                    <a:srgbClr val="FF0000"/>
                  </a:solidFill>
                </a:rPr>
                <a:t>相对路径</a:t>
              </a:r>
            </a:p>
          </p:txBody>
        </p:sp>
        <p:sp>
          <p:nvSpPr>
            <p:cNvPr id="55309" name="Text Box 11"/>
            <p:cNvSpPr txBox="1">
              <a:spLocks noChangeArrowheads="1"/>
            </p:cNvSpPr>
            <p:nvPr/>
          </p:nvSpPr>
          <p:spPr bwMode="white">
            <a:xfrm>
              <a:off x="3934" y="1397"/>
              <a:ext cx="21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rPr>
                <a:t>- </a:t>
              </a:r>
              <a:r>
                <a:rPr lang="zh-CN" altLang="en-US">
                  <a:solidFill>
                    <a:srgbClr val="FF0000"/>
                  </a:solidFill>
                </a:rPr>
                <a:t>：返回上一次工作目录</a:t>
              </a:r>
            </a:p>
          </p:txBody>
        </p:sp>
        <p:sp>
          <p:nvSpPr>
            <p:cNvPr id="55310" name="Text Box 12"/>
            <p:cNvSpPr txBox="1">
              <a:spLocks noChangeArrowheads="1"/>
            </p:cNvSpPr>
            <p:nvPr/>
          </p:nvSpPr>
          <p:spPr bwMode="white">
            <a:xfrm>
              <a:off x="3888" y="1872"/>
              <a:ext cx="20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rPr>
                <a:t>~</a:t>
              </a:r>
              <a:r>
                <a:rPr lang="zh-CN" altLang="en-US">
                  <a:solidFill>
                    <a:srgbClr val="FF0000"/>
                  </a:solidFill>
                </a:rPr>
                <a:t>：进入该用户主目录 </a:t>
              </a:r>
            </a:p>
          </p:txBody>
        </p:sp>
      </p:grpSp>
      <p:sp>
        <p:nvSpPr>
          <p:cNvPr id="55305" name="Text Box 11"/>
          <p:cNvSpPr txBox="1">
            <a:spLocks noChangeArrowheads="1"/>
          </p:cNvSpPr>
          <p:nvPr/>
        </p:nvSpPr>
        <p:spPr bwMode="white">
          <a:xfrm>
            <a:off x="6248400" y="2325688"/>
            <a:ext cx="32242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rPr>
              <a:t>.. </a:t>
            </a:r>
            <a:r>
              <a:rPr lang="zh-CN" altLang="en-US">
                <a:solidFill>
                  <a:srgbClr val="FF0000"/>
                </a:solidFill>
              </a:rPr>
              <a:t>：返回到上一级目录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4269"/>
                                        </p:tgtEl>
                                        <p:attrNameLst>
                                          <p:attrName>style.visibility</p:attrName>
                                        </p:attrNameLst>
                                      </p:cBhvr>
                                      <p:to>
                                        <p:strVal val="visible"/>
                                      </p:to>
                                    </p:set>
                                    <p:animEffect transition="in" filter="blinds(horizontal)">
                                      <p:cBhvr>
                                        <p:cTn id="7" dur="500"/>
                                        <p:tgtEl>
                                          <p:spTgt spid="224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descr="宽上对角线"/>
          <p:cNvSpPr>
            <a:spLocks noGrp="1" noChangeArrowheads="1"/>
          </p:cNvSpPr>
          <p:nvPr>
            <p:ph type="title"/>
          </p:nvPr>
        </p:nvSpPr>
        <p:spPr/>
        <p:txBody>
          <a:bodyPr/>
          <a:lstStyle/>
          <a:p>
            <a:pPr eaLnBrk="1" hangingPunct="1">
              <a:defRPr/>
            </a:pPr>
            <a:r>
              <a:rPr lang="en-US" altLang="zh-CN" smtClean="0"/>
              <a:t>man</a:t>
            </a:r>
            <a:r>
              <a:rPr lang="zh-CN" altLang="en-US" smtClean="0"/>
              <a:t>命令</a:t>
            </a:r>
          </a:p>
        </p:txBody>
      </p:sp>
      <p:sp>
        <p:nvSpPr>
          <p:cNvPr id="56323" name="Rectangle 3"/>
          <p:cNvSpPr>
            <a:spLocks noGrp="1" noChangeArrowheads="1"/>
          </p:cNvSpPr>
          <p:nvPr>
            <p:ph type="body" idx="1"/>
          </p:nvPr>
        </p:nvSpPr>
        <p:spPr/>
        <p:txBody>
          <a:bodyPr/>
          <a:lstStyle/>
          <a:p>
            <a:pPr eaLnBrk="1" hangingPunct="1"/>
            <a:r>
              <a:rPr lang="en-US" altLang="zh-CN" smtClean="0">
                <a:ea typeface="宋体" pitchFamily="2" charset="-122"/>
              </a:rPr>
              <a:t>man</a:t>
            </a:r>
            <a:r>
              <a:rPr lang="zh-CN" altLang="en-US" smtClean="0">
                <a:ea typeface="宋体" pitchFamily="2" charset="-122"/>
              </a:rPr>
              <a:t>命令语法格式： </a:t>
            </a:r>
            <a:r>
              <a:rPr lang="en-US" altLang="zh-CN" smtClean="0">
                <a:ea typeface="宋体" pitchFamily="2" charset="-122"/>
              </a:rPr>
              <a:t>man </a:t>
            </a:r>
            <a:r>
              <a:rPr lang="zh-CN" altLang="en-US" smtClean="0">
                <a:ea typeface="宋体" pitchFamily="2" charset="-122"/>
              </a:rPr>
              <a:t>指令</a:t>
            </a:r>
          </a:p>
          <a:p>
            <a:pPr lvl="1" eaLnBrk="1" hangingPunct="1"/>
            <a:r>
              <a:rPr lang="en-US" altLang="zh-CN" smtClean="0">
                <a:ea typeface="宋体" pitchFamily="2" charset="-122"/>
              </a:rPr>
              <a:t> </a:t>
            </a:r>
            <a:r>
              <a:rPr lang="zh-CN" altLang="en-US" smtClean="0">
                <a:ea typeface="宋体" pitchFamily="2" charset="-122"/>
              </a:rPr>
              <a:t>显示该指令的用户手册</a:t>
            </a:r>
          </a:p>
        </p:txBody>
      </p:sp>
      <p:pic>
        <p:nvPicPr>
          <p:cNvPr id="228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685800" y="22098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762000" y="2971800"/>
            <a:ext cx="71342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8" name="Text Box 6"/>
          <p:cNvSpPr txBox="1">
            <a:spLocks noChangeArrowheads="1"/>
          </p:cNvSpPr>
          <p:nvPr/>
        </p:nvSpPr>
        <p:spPr bwMode="white">
          <a:xfrm>
            <a:off x="4975225" y="1600200"/>
            <a:ext cx="416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sz="2800">
                <a:solidFill>
                  <a:srgbClr val="FF0000"/>
                </a:solidFill>
              </a:rPr>
              <a:t>q</a:t>
            </a:r>
            <a:r>
              <a:rPr lang="zh-CN" altLang="en-US" sz="2800">
                <a:solidFill>
                  <a:srgbClr val="FF0000"/>
                </a:solidFill>
              </a:rPr>
              <a:t>：退出帮助手册</a:t>
            </a:r>
            <a:endParaRPr lang="en-US" altLang="zh-CN"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blinds(horizontal)">
                                      <p:cBhvr>
                                        <p:cTn id="7" dur="500"/>
                                        <p:tgtEl>
                                          <p:spTgt spid="228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7"/>
                                        </p:tgtEl>
                                        <p:attrNameLst>
                                          <p:attrName>style.visibility</p:attrName>
                                        </p:attrNameLst>
                                      </p:cBhvr>
                                      <p:to>
                                        <p:strVal val="visible"/>
                                      </p:to>
                                    </p:set>
                                    <p:animEffect transition="in" filter="blinds(horizontal)">
                                      <p:cBhvr>
                                        <p:cTn id="12" dur="500"/>
                                        <p:tgtEl>
                                          <p:spTgt spid="228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8358"/>
                                        </p:tgtEl>
                                        <p:attrNameLst>
                                          <p:attrName>style.visibility</p:attrName>
                                        </p:attrNameLst>
                                      </p:cBhvr>
                                      <p:to>
                                        <p:strVal val="visible"/>
                                      </p:to>
                                    </p:set>
                                    <p:animEffect transition="in" filter="blinds(horizontal)">
                                      <p:cBhvr>
                                        <p:cTn id="17" dur="500"/>
                                        <p:tgtEl>
                                          <p:spTgt spid="228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descr="宽上对角线"/>
          <p:cNvSpPr>
            <a:spLocks noGrp="1" noChangeArrowheads="1"/>
          </p:cNvSpPr>
          <p:nvPr>
            <p:ph type="title"/>
          </p:nvPr>
        </p:nvSpPr>
        <p:spPr/>
        <p:txBody>
          <a:bodyPr/>
          <a:lstStyle/>
          <a:p>
            <a:pPr eaLnBrk="1" hangingPunct="1">
              <a:defRPr/>
            </a:pPr>
            <a:r>
              <a:rPr lang="en-US" altLang="zh-CN" smtClean="0"/>
              <a:t>--help</a:t>
            </a:r>
            <a:r>
              <a:rPr lang="zh-CN" altLang="en-US" smtClean="0"/>
              <a:t>选项</a:t>
            </a:r>
          </a:p>
        </p:txBody>
      </p:sp>
      <p:sp>
        <p:nvSpPr>
          <p:cNvPr id="57347" name="Rectangle 3"/>
          <p:cNvSpPr>
            <a:spLocks noGrp="1" noChangeArrowheads="1"/>
          </p:cNvSpPr>
          <p:nvPr>
            <p:ph type="body" idx="1"/>
          </p:nvPr>
        </p:nvSpPr>
        <p:spPr/>
        <p:txBody>
          <a:bodyPr/>
          <a:lstStyle/>
          <a:p>
            <a:pPr eaLnBrk="1" hangingPunct="1"/>
            <a:r>
              <a:rPr lang="zh-CN" altLang="en-US" smtClean="0">
                <a:ea typeface="宋体" pitchFamily="2" charset="-122"/>
              </a:rPr>
              <a:t>语法格式</a:t>
            </a:r>
            <a:r>
              <a:rPr lang="en-US" altLang="zh-CN" smtClean="0">
                <a:ea typeface="宋体" pitchFamily="2" charset="-122"/>
              </a:rPr>
              <a:t>: </a:t>
            </a:r>
            <a:r>
              <a:rPr lang="zh-CN" altLang="en-US" smtClean="0">
                <a:ea typeface="宋体" pitchFamily="2" charset="-122"/>
              </a:rPr>
              <a:t>命令 </a:t>
            </a:r>
            <a:r>
              <a:rPr lang="en-US" altLang="zh-CN" smtClean="0">
                <a:ea typeface="宋体" pitchFamily="2" charset="-122"/>
              </a:rPr>
              <a:t>–help</a:t>
            </a:r>
          </a:p>
          <a:p>
            <a:pPr lvl="1" eaLnBrk="1" hangingPunct="1"/>
            <a:r>
              <a:rPr lang="zh-CN" altLang="en-US" smtClean="0">
                <a:ea typeface="宋体" pitchFamily="2" charset="-122"/>
              </a:rPr>
              <a:t>显示该命令的帮助文件</a:t>
            </a:r>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2562225"/>
            <a:ext cx="102393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descr="宽上对角线"/>
          <p:cNvSpPr>
            <a:spLocks noGrp="1" noChangeArrowheads="1"/>
          </p:cNvSpPr>
          <p:nvPr>
            <p:ph type="title"/>
          </p:nvPr>
        </p:nvSpPr>
        <p:spPr/>
        <p:txBody>
          <a:bodyPr/>
          <a:lstStyle/>
          <a:p>
            <a:pPr eaLnBrk="1" hangingPunct="1">
              <a:defRPr/>
            </a:pPr>
            <a:r>
              <a:rPr lang="en-US" altLang="zh-CN" smtClean="0"/>
              <a:t>man </a:t>
            </a:r>
            <a:r>
              <a:rPr lang="zh-CN" altLang="en-US" smtClean="0"/>
              <a:t>和 </a:t>
            </a:r>
            <a:r>
              <a:rPr lang="en-US" altLang="zh-CN" smtClean="0"/>
              <a:t>help</a:t>
            </a:r>
          </a:p>
        </p:txBody>
      </p:sp>
      <p:sp>
        <p:nvSpPr>
          <p:cNvPr id="58371" name="Rectangle 3"/>
          <p:cNvSpPr>
            <a:spLocks noGrp="1" noChangeArrowheads="1"/>
          </p:cNvSpPr>
          <p:nvPr>
            <p:ph type="body" idx="1"/>
          </p:nvPr>
        </p:nvSpPr>
        <p:spPr/>
        <p:txBody>
          <a:bodyPr/>
          <a:lstStyle/>
          <a:p>
            <a:pPr eaLnBrk="1" hangingPunct="1"/>
            <a:r>
              <a:rPr lang="zh-CN" altLang="en-US" smtClean="0">
                <a:ea typeface="宋体" pitchFamily="2" charset="-122"/>
              </a:rPr>
              <a:t>一般查询某个命令是起什么作用用</a:t>
            </a:r>
            <a:r>
              <a:rPr lang="en-US" altLang="zh-CN" smtClean="0">
                <a:ea typeface="宋体" pitchFamily="2" charset="-122"/>
              </a:rPr>
              <a:t>man</a:t>
            </a:r>
          </a:p>
          <a:p>
            <a:pPr eaLnBrk="1" hangingPunct="1"/>
            <a:r>
              <a:rPr lang="zh-CN" altLang="en-US" smtClean="0">
                <a:ea typeface="宋体" pitchFamily="2" charset="-122"/>
              </a:rPr>
              <a:t>在知道这个命令的作用后，查询怎么用，则用</a:t>
            </a:r>
            <a:r>
              <a:rPr lang="en-US" altLang="zh-CN" smtClean="0">
                <a:ea typeface="宋体" pitchFamily="2" charset="-122"/>
              </a:rPr>
              <a:t>help</a:t>
            </a:r>
            <a:r>
              <a:rPr lang="zh-CN" altLang="en-US" smtClean="0">
                <a:ea typeface="宋体" pitchFamily="2" charset="-122"/>
              </a:rPr>
              <a:t>选项，大部分命令都有</a:t>
            </a:r>
            <a:r>
              <a:rPr lang="en-US" altLang="zh-CN" smtClean="0">
                <a:ea typeface="宋体" pitchFamily="2" charset="-122"/>
              </a:rPr>
              <a:t>help</a:t>
            </a:r>
            <a:r>
              <a:rPr lang="zh-CN" altLang="en-US" smtClean="0">
                <a:ea typeface="宋体" pitchFamily="2" charset="-122"/>
              </a:rPr>
              <a:t>选项，注意</a:t>
            </a:r>
            <a:r>
              <a:rPr lang="en-US" altLang="zh-CN" smtClean="0">
                <a:ea typeface="宋体" pitchFamily="2" charset="-122"/>
              </a:rPr>
              <a:t>help</a:t>
            </a:r>
            <a:r>
              <a:rPr lang="zh-CN" altLang="en-US" smtClean="0">
                <a:ea typeface="宋体" pitchFamily="2" charset="-122"/>
              </a:rPr>
              <a:t>前面是两个横杠</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descr="宽上对角线"/>
          <p:cNvSpPr>
            <a:spLocks noGrp="1" noChangeArrowheads="1"/>
          </p:cNvSpPr>
          <p:nvPr>
            <p:ph type="title"/>
          </p:nvPr>
        </p:nvSpPr>
        <p:spPr/>
        <p:txBody>
          <a:bodyPr/>
          <a:lstStyle/>
          <a:p>
            <a:pPr eaLnBrk="1" hangingPunct="1">
              <a:defRPr/>
            </a:pPr>
            <a:r>
              <a:rPr lang="en-US" altLang="zh-CN" smtClean="0"/>
              <a:t>cat</a:t>
            </a:r>
            <a:r>
              <a:rPr lang="zh-CN" altLang="en-US" smtClean="0"/>
              <a:t>命令</a:t>
            </a:r>
          </a:p>
        </p:txBody>
      </p:sp>
      <p:sp>
        <p:nvSpPr>
          <p:cNvPr id="59395" name="Rectangle 3"/>
          <p:cNvSpPr>
            <a:spLocks noGrp="1" noChangeArrowheads="1"/>
          </p:cNvSpPr>
          <p:nvPr>
            <p:ph type="body" idx="1"/>
          </p:nvPr>
        </p:nvSpPr>
        <p:spPr/>
        <p:txBody>
          <a:bodyPr/>
          <a:lstStyle/>
          <a:p>
            <a:pPr eaLnBrk="1" hangingPunct="1"/>
            <a:r>
              <a:rPr lang="en-US" altLang="zh-CN" smtClean="0">
                <a:ea typeface="宋体" pitchFamily="2" charset="-122"/>
              </a:rPr>
              <a:t>cat</a:t>
            </a:r>
            <a:r>
              <a:rPr lang="zh-CN" altLang="en-US" smtClean="0">
                <a:ea typeface="宋体" pitchFamily="2" charset="-122"/>
              </a:rPr>
              <a:t>命令语法格式： </a:t>
            </a:r>
            <a:r>
              <a:rPr lang="en-US" altLang="zh-CN" smtClean="0">
                <a:ea typeface="宋体" pitchFamily="2" charset="-122"/>
              </a:rPr>
              <a:t>cat </a:t>
            </a:r>
            <a:r>
              <a:rPr lang="zh-CN" altLang="en-US" smtClean="0">
                <a:ea typeface="宋体" pitchFamily="2" charset="-122"/>
              </a:rPr>
              <a:t>文件名</a:t>
            </a:r>
          </a:p>
          <a:p>
            <a:pPr lvl="1" eaLnBrk="1" hangingPunct="1"/>
            <a:r>
              <a:rPr lang="en-US" altLang="zh-CN" smtClean="0">
                <a:ea typeface="宋体" pitchFamily="2" charset="-122"/>
              </a:rPr>
              <a:t> </a:t>
            </a:r>
            <a:r>
              <a:rPr lang="zh-CN" altLang="en-US" smtClean="0">
                <a:ea typeface="宋体" pitchFamily="2" charset="-122"/>
              </a:rPr>
              <a:t>显示该文件内容</a:t>
            </a:r>
          </a:p>
        </p:txBody>
      </p:sp>
      <p:sp>
        <p:nvSpPr>
          <p:cNvPr id="59396" name="Text Box 4"/>
          <p:cNvSpPr txBox="1">
            <a:spLocks noChangeArrowheads="1"/>
          </p:cNvSpPr>
          <p:nvPr/>
        </p:nvSpPr>
        <p:spPr bwMode="white">
          <a:xfrm>
            <a:off x="142875" y="5867400"/>
            <a:ext cx="897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rPr>
              <a:t>cat</a:t>
            </a:r>
            <a:r>
              <a:rPr lang="zh-CN" altLang="en-US">
                <a:solidFill>
                  <a:srgbClr val="FF0000"/>
                </a:solidFill>
              </a:rPr>
              <a:t>命令一般显示较少内容的文件，超过一页的用</a:t>
            </a:r>
            <a:r>
              <a:rPr lang="en-US" altLang="zh-CN">
                <a:solidFill>
                  <a:srgbClr val="FF0000"/>
                </a:solidFill>
              </a:rPr>
              <a:t>more</a:t>
            </a:r>
            <a:r>
              <a:rPr lang="zh-CN" altLang="en-US">
                <a:solidFill>
                  <a:srgbClr val="FF0000"/>
                </a:solidFill>
              </a:rPr>
              <a:t>或</a:t>
            </a:r>
            <a:r>
              <a:rPr lang="en-US" altLang="zh-CN">
                <a:solidFill>
                  <a:srgbClr val="FF0000"/>
                </a:solidFill>
              </a:rPr>
              <a:t>less</a:t>
            </a:r>
            <a:r>
              <a:rPr lang="zh-CN" altLang="en-US">
                <a:solidFill>
                  <a:srgbClr val="FF0000"/>
                </a:solidFill>
              </a:rPr>
              <a:t>命令</a:t>
            </a:r>
          </a:p>
        </p:txBody>
      </p:sp>
      <p:pic>
        <p:nvPicPr>
          <p:cNvPr id="59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838200" y="2590800"/>
            <a:ext cx="736282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8" name="Rectangle 6"/>
          <p:cNvSpPr>
            <a:spLocks noChangeArrowheads="1"/>
          </p:cNvSpPr>
          <p:nvPr/>
        </p:nvSpPr>
        <p:spPr bwMode="white">
          <a:xfrm>
            <a:off x="4191000" y="2971800"/>
            <a:ext cx="1828800" cy="5334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descr="宽上对角线"/>
          <p:cNvSpPr>
            <a:spLocks noGrp="1" noChangeArrowheads="1"/>
          </p:cNvSpPr>
          <p:nvPr>
            <p:ph type="title"/>
          </p:nvPr>
        </p:nvSpPr>
        <p:spPr/>
        <p:txBody>
          <a:bodyPr/>
          <a:lstStyle/>
          <a:p>
            <a:pPr eaLnBrk="1" hangingPunct="1">
              <a:defRPr/>
            </a:pPr>
            <a:r>
              <a:rPr lang="en-US" altLang="zh-CN" smtClean="0"/>
              <a:t>more</a:t>
            </a:r>
            <a:r>
              <a:rPr lang="zh-CN" altLang="en-US" smtClean="0"/>
              <a:t>命令</a:t>
            </a:r>
          </a:p>
        </p:txBody>
      </p:sp>
      <p:sp>
        <p:nvSpPr>
          <p:cNvPr id="60419" name="Rectangle 3"/>
          <p:cNvSpPr>
            <a:spLocks noGrp="1" noChangeArrowheads="1"/>
          </p:cNvSpPr>
          <p:nvPr>
            <p:ph type="body" idx="1"/>
          </p:nvPr>
        </p:nvSpPr>
        <p:spPr/>
        <p:txBody>
          <a:bodyPr/>
          <a:lstStyle/>
          <a:p>
            <a:pPr eaLnBrk="1" hangingPunct="1">
              <a:lnSpc>
                <a:spcPct val="90000"/>
              </a:lnSpc>
            </a:pPr>
            <a:r>
              <a:rPr lang="en-US" altLang="zh-CN" sz="2800" smtClean="0">
                <a:ea typeface="宋体" pitchFamily="2" charset="-122"/>
              </a:rPr>
              <a:t>more</a:t>
            </a:r>
            <a:r>
              <a:rPr lang="zh-CN" altLang="en-US" sz="2800" smtClean="0">
                <a:ea typeface="宋体" pitchFamily="2" charset="-122"/>
              </a:rPr>
              <a:t>命令语法格式： </a:t>
            </a:r>
            <a:r>
              <a:rPr lang="en-US" altLang="zh-CN" sz="2800" smtClean="0">
                <a:ea typeface="宋体" pitchFamily="2" charset="-122"/>
              </a:rPr>
              <a:t>more [</a:t>
            </a:r>
            <a:r>
              <a:rPr lang="zh-CN" altLang="en-US" sz="2800" smtClean="0">
                <a:ea typeface="宋体" pitchFamily="2" charset="-122"/>
              </a:rPr>
              <a:t>选项</a:t>
            </a:r>
            <a:r>
              <a:rPr lang="en-US" altLang="zh-CN" sz="2800" smtClean="0">
                <a:ea typeface="宋体" pitchFamily="2" charset="-122"/>
              </a:rPr>
              <a:t>] </a:t>
            </a:r>
            <a:r>
              <a:rPr lang="zh-CN" altLang="en-US" sz="2800" smtClean="0">
                <a:ea typeface="宋体" pitchFamily="2" charset="-122"/>
              </a:rPr>
              <a:t>文件名</a:t>
            </a:r>
          </a:p>
          <a:p>
            <a:pPr lvl="1" eaLnBrk="1" hangingPunct="1">
              <a:lnSpc>
                <a:spcPct val="90000"/>
              </a:lnSpc>
            </a:pPr>
            <a:r>
              <a:rPr lang="en-US" altLang="zh-CN" sz="2400" smtClean="0">
                <a:ea typeface="宋体" pitchFamily="2" charset="-122"/>
              </a:rPr>
              <a:t> </a:t>
            </a:r>
            <a:r>
              <a:rPr lang="zh-CN" altLang="en-US" sz="2400" smtClean="0">
                <a:ea typeface="宋体" pitchFamily="2" charset="-122"/>
              </a:rPr>
              <a:t>分屏显示该文件内容</a:t>
            </a:r>
          </a:p>
          <a:p>
            <a:pPr eaLnBrk="1" hangingPunct="1">
              <a:lnSpc>
                <a:spcPct val="90000"/>
              </a:lnSpc>
            </a:pPr>
            <a:r>
              <a:rPr lang="zh-CN" altLang="en-US" sz="2800" smtClean="0">
                <a:ea typeface="宋体" pitchFamily="2" charset="-122"/>
              </a:rPr>
              <a:t>选项示例：</a:t>
            </a:r>
          </a:p>
          <a:p>
            <a:pPr lvl="1" eaLnBrk="1" hangingPunct="1">
              <a:lnSpc>
                <a:spcPct val="90000"/>
              </a:lnSpc>
            </a:pPr>
            <a:endParaRPr lang="zh-CN" altLang="en-US" sz="2400" smtClean="0">
              <a:ea typeface="宋体" pitchFamily="2" charset="-122"/>
            </a:endParaRPr>
          </a:p>
          <a:p>
            <a:pPr lvl="1" eaLnBrk="1" hangingPunct="1">
              <a:lnSpc>
                <a:spcPct val="90000"/>
              </a:lnSpc>
            </a:pPr>
            <a:endParaRPr lang="zh-CN" altLang="en-US" sz="2400" smtClean="0">
              <a:ea typeface="宋体" pitchFamily="2" charset="-122"/>
            </a:endParaRPr>
          </a:p>
          <a:p>
            <a:pPr lvl="1" eaLnBrk="1" hangingPunct="1">
              <a:lnSpc>
                <a:spcPct val="90000"/>
              </a:lnSpc>
            </a:pPr>
            <a:endParaRPr lang="zh-CN" altLang="en-US" sz="2400" smtClean="0">
              <a:ea typeface="宋体" pitchFamily="2" charset="-122"/>
            </a:endParaRPr>
          </a:p>
          <a:p>
            <a:pPr lvl="1" eaLnBrk="1" hangingPunct="1">
              <a:lnSpc>
                <a:spcPct val="90000"/>
              </a:lnSpc>
            </a:pPr>
            <a:endParaRPr lang="zh-CN" altLang="en-US" sz="2400" smtClean="0">
              <a:ea typeface="宋体" pitchFamily="2" charset="-122"/>
            </a:endParaRPr>
          </a:p>
          <a:p>
            <a:pPr lvl="1" eaLnBrk="1" hangingPunct="1">
              <a:lnSpc>
                <a:spcPct val="90000"/>
              </a:lnSpc>
            </a:pPr>
            <a:endParaRPr lang="zh-CN" altLang="en-US" sz="2400" smtClean="0">
              <a:ea typeface="宋体" pitchFamily="2" charset="-122"/>
            </a:endParaRPr>
          </a:p>
          <a:p>
            <a:pPr eaLnBrk="1" hangingPunct="1">
              <a:lnSpc>
                <a:spcPct val="90000"/>
              </a:lnSpc>
            </a:pPr>
            <a:r>
              <a:rPr lang="zh-CN" altLang="en-US" sz="2800" smtClean="0">
                <a:ea typeface="宋体" pitchFamily="2" charset="-122"/>
              </a:rPr>
              <a:t>快捷键： </a:t>
            </a:r>
          </a:p>
          <a:p>
            <a:pPr lvl="1" eaLnBrk="1" hangingPunct="1">
              <a:lnSpc>
                <a:spcPct val="90000"/>
              </a:lnSpc>
              <a:buFont typeface="Wingdings" pitchFamily="2" charset="2"/>
              <a:buNone/>
            </a:pPr>
            <a:r>
              <a:rPr lang="en-US" altLang="zh-CN" sz="2400" smtClean="0">
                <a:ea typeface="宋体" pitchFamily="2" charset="-122"/>
              </a:rPr>
              <a:t>   Space </a:t>
            </a:r>
            <a:r>
              <a:rPr lang="zh-CN" altLang="en-US" sz="2400" smtClean="0">
                <a:ea typeface="宋体" pitchFamily="2" charset="-122"/>
              </a:rPr>
              <a:t>下一屏</a:t>
            </a:r>
          </a:p>
          <a:p>
            <a:pPr lvl="1" eaLnBrk="1" hangingPunct="1">
              <a:lnSpc>
                <a:spcPct val="90000"/>
              </a:lnSpc>
              <a:buFont typeface="Wingdings" pitchFamily="2" charset="2"/>
              <a:buNone/>
            </a:pPr>
            <a:r>
              <a:rPr lang="en-US" altLang="zh-CN" sz="2400" smtClean="0">
                <a:ea typeface="宋体" pitchFamily="2" charset="-122"/>
              </a:rPr>
              <a:t>   Enter </a:t>
            </a:r>
            <a:r>
              <a:rPr lang="zh-CN" altLang="en-US" sz="2400" smtClean="0">
                <a:ea typeface="宋体" pitchFamily="2" charset="-122"/>
              </a:rPr>
              <a:t>下一行</a:t>
            </a:r>
          </a:p>
          <a:p>
            <a:pPr lvl="1" eaLnBrk="1" hangingPunct="1">
              <a:lnSpc>
                <a:spcPct val="90000"/>
              </a:lnSpc>
              <a:buFont typeface="Wingdings" pitchFamily="2" charset="2"/>
              <a:buNone/>
            </a:pPr>
            <a:r>
              <a:rPr lang="en-US" altLang="zh-CN" sz="2400" smtClean="0">
                <a:ea typeface="宋体" pitchFamily="2" charset="-122"/>
              </a:rPr>
              <a:t>   b </a:t>
            </a:r>
            <a:r>
              <a:rPr lang="zh-CN" altLang="en-US" sz="2400" smtClean="0">
                <a:ea typeface="宋体" pitchFamily="2" charset="-122"/>
              </a:rPr>
              <a:t>上一屏</a:t>
            </a:r>
          </a:p>
          <a:p>
            <a:pPr lvl="1" eaLnBrk="1" hangingPunct="1">
              <a:lnSpc>
                <a:spcPct val="90000"/>
              </a:lnSpc>
              <a:buFont typeface="Wingdings" pitchFamily="2" charset="2"/>
              <a:buNone/>
            </a:pPr>
            <a:r>
              <a:rPr lang="en-US" altLang="zh-CN" sz="2400" smtClean="0">
                <a:ea typeface="宋体" pitchFamily="2" charset="-122"/>
              </a:rPr>
              <a:t>   q </a:t>
            </a:r>
            <a:r>
              <a:rPr lang="zh-CN" altLang="en-US" sz="2400" smtClean="0">
                <a:ea typeface="宋体" pitchFamily="2" charset="-122"/>
              </a:rPr>
              <a:t>退出</a:t>
            </a:r>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914400" y="2362200"/>
            <a:ext cx="27622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1" name="Text Box 5"/>
          <p:cNvSpPr txBox="1">
            <a:spLocks noChangeArrowheads="1"/>
          </p:cNvSpPr>
          <p:nvPr/>
        </p:nvSpPr>
        <p:spPr bwMode="white">
          <a:xfrm>
            <a:off x="4419600" y="2209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a:solidFill>
                  <a:srgbClr val="FF0000"/>
                </a:solidFill>
              </a:rPr>
              <a:t>底部显示信息</a:t>
            </a:r>
          </a:p>
        </p:txBody>
      </p:sp>
      <p:pic>
        <p:nvPicPr>
          <p:cNvPr id="604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914400" y="2971800"/>
            <a:ext cx="28670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3" name="Text Box 7"/>
          <p:cNvSpPr txBox="1">
            <a:spLocks noChangeArrowheads="1"/>
          </p:cNvSpPr>
          <p:nvPr/>
        </p:nvSpPr>
        <p:spPr bwMode="white">
          <a:xfrm>
            <a:off x="4648200" y="27432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a:solidFill>
                  <a:srgbClr val="FF0000"/>
                </a:solidFill>
              </a:rPr>
              <a:t>从</a:t>
            </a:r>
            <a:r>
              <a:rPr lang="en-US" altLang="zh-CN">
                <a:solidFill>
                  <a:srgbClr val="FF0000"/>
                </a:solidFill>
              </a:rPr>
              <a:t>55</a:t>
            </a:r>
            <a:r>
              <a:rPr lang="zh-CN" altLang="en-US">
                <a:solidFill>
                  <a:srgbClr val="FF0000"/>
                </a:solidFill>
              </a:rPr>
              <a:t>行开始显示</a:t>
            </a:r>
          </a:p>
        </p:txBody>
      </p:sp>
      <p:pic>
        <p:nvPicPr>
          <p:cNvPr id="604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914400" y="3581400"/>
            <a:ext cx="35814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5" name="Text Box 9"/>
          <p:cNvSpPr txBox="1">
            <a:spLocks noChangeArrowheads="1"/>
          </p:cNvSpPr>
          <p:nvPr/>
        </p:nvSpPr>
        <p:spPr bwMode="white">
          <a:xfrm>
            <a:off x="4724400" y="3276600"/>
            <a:ext cx="365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algn="l" eaLnBrk="1" hangingPunct="1"/>
            <a:r>
              <a:rPr lang="zh-CN" altLang="en-US">
                <a:solidFill>
                  <a:srgbClr val="FF0000"/>
                </a:solidFill>
              </a:rPr>
              <a:t>从匹配</a:t>
            </a:r>
            <a:r>
              <a:rPr lang="en-US" altLang="zh-CN">
                <a:solidFill>
                  <a:srgbClr val="FF0000"/>
                </a:solidFill>
              </a:rPr>
              <a:t>STRING</a:t>
            </a:r>
            <a:r>
              <a:rPr lang="zh-CN" altLang="en-US">
                <a:solidFill>
                  <a:srgbClr val="FF0000"/>
                </a:solidFill>
              </a:rPr>
              <a:t>字符串的位置开始显示</a:t>
            </a:r>
          </a:p>
        </p:txBody>
      </p:sp>
      <p:sp>
        <p:nvSpPr>
          <p:cNvPr id="60426" name="矩形 1"/>
          <p:cNvSpPr>
            <a:spLocks noChangeArrowheads="1"/>
          </p:cNvSpPr>
          <p:nvPr/>
        </p:nvSpPr>
        <p:spPr bwMode="auto">
          <a:xfrm>
            <a:off x="533400" y="2209800"/>
            <a:ext cx="7848600" cy="2057400"/>
          </a:xfrm>
          <a:prstGeom prst="rect">
            <a:avLst/>
          </a:prstGeom>
          <a:noFill/>
          <a:ln w="952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descr="宽上对角线"/>
          <p:cNvSpPr>
            <a:spLocks noGrp="1" noChangeArrowheads="1"/>
          </p:cNvSpPr>
          <p:nvPr>
            <p:ph type="title"/>
          </p:nvPr>
        </p:nvSpPr>
        <p:spPr/>
        <p:txBody>
          <a:bodyPr/>
          <a:lstStyle/>
          <a:p>
            <a:pPr eaLnBrk="1" hangingPunct="1">
              <a:defRPr/>
            </a:pPr>
            <a:r>
              <a:rPr lang="en-US" altLang="zh-CN" smtClean="0"/>
              <a:t>less</a:t>
            </a:r>
            <a:r>
              <a:rPr lang="zh-CN" altLang="en-US" smtClean="0"/>
              <a:t>命令</a:t>
            </a:r>
          </a:p>
        </p:txBody>
      </p:sp>
      <p:sp>
        <p:nvSpPr>
          <p:cNvPr id="61443" name="Rectangle 3"/>
          <p:cNvSpPr>
            <a:spLocks noGrp="1" noChangeArrowheads="1"/>
          </p:cNvSpPr>
          <p:nvPr>
            <p:ph type="body" idx="1"/>
          </p:nvPr>
        </p:nvSpPr>
        <p:spPr/>
        <p:txBody>
          <a:bodyPr/>
          <a:lstStyle/>
          <a:p>
            <a:pPr eaLnBrk="1" hangingPunct="1">
              <a:lnSpc>
                <a:spcPct val="90000"/>
              </a:lnSpc>
            </a:pPr>
            <a:r>
              <a:rPr lang="zh-CN" altLang="en-US" sz="2800" smtClean="0">
                <a:ea typeface="宋体" pitchFamily="2" charset="-122"/>
              </a:rPr>
              <a:t>与</a:t>
            </a:r>
            <a:r>
              <a:rPr lang="en-US" altLang="zh-CN" sz="2800" smtClean="0">
                <a:ea typeface="宋体" pitchFamily="2" charset="-122"/>
              </a:rPr>
              <a:t>more</a:t>
            </a:r>
            <a:r>
              <a:rPr lang="zh-CN" altLang="en-US" sz="2800" smtClean="0">
                <a:ea typeface="宋体" pitchFamily="2" charset="-122"/>
              </a:rPr>
              <a:t>命令类似，都是分屏显示文件内容。用法也类似，比其更丰富</a:t>
            </a:r>
          </a:p>
          <a:p>
            <a:pPr eaLnBrk="1" hangingPunct="1">
              <a:lnSpc>
                <a:spcPct val="90000"/>
              </a:lnSpc>
            </a:pPr>
            <a:r>
              <a:rPr lang="zh-CN" altLang="en-US" sz="2800" smtClean="0">
                <a:ea typeface="宋体" pitchFamily="2" charset="-122"/>
              </a:rPr>
              <a:t>选项示例：</a:t>
            </a:r>
          </a:p>
          <a:p>
            <a:pPr lvl="1" eaLnBrk="1" hangingPunct="1">
              <a:lnSpc>
                <a:spcPct val="90000"/>
              </a:lnSpc>
            </a:pPr>
            <a:endParaRPr lang="zh-CN" altLang="en-US" sz="2400" smtClean="0">
              <a:ea typeface="宋体" pitchFamily="2" charset="-122"/>
            </a:endParaRPr>
          </a:p>
          <a:p>
            <a:pPr lvl="1" eaLnBrk="1" hangingPunct="1">
              <a:lnSpc>
                <a:spcPct val="90000"/>
              </a:lnSpc>
            </a:pPr>
            <a:endParaRPr lang="zh-CN" altLang="en-US" sz="2400" smtClean="0">
              <a:ea typeface="宋体" pitchFamily="2" charset="-122"/>
            </a:endParaRPr>
          </a:p>
          <a:p>
            <a:pPr lvl="1" eaLnBrk="1" hangingPunct="1">
              <a:lnSpc>
                <a:spcPct val="90000"/>
              </a:lnSpc>
            </a:pPr>
            <a:endParaRPr lang="zh-CN" altLang="en-US" sz="2400" smtClean="0">
              <a:ea typeface="宋体" pitchFamily="2" charset="-122"/>
            </a:endParaRPr>
          </a:p>
          <a:p>
            <a:pPr lvl="1" eaLnBrk="1" hangingPunct="1">
              <a:lnSpc>
                <a:spcPct val="90000"/>
              </a:lnSpc>
            </a:pPr>
            <a:endParaRPr lang="zh-CN" altLang="en-US" sz="2400" smtClean="0">
              <a:ea typeface="宋体" pitchFamily="2" charset="-122"/>
            </a:endParaRPr>
          </a:p>
          <a:p>
            <a:pPr lvl="1" eaLnBrk="1" hangingPunct="1">
              <a:lnSpc>
                <a:spcPct val="90000"/>
              </a:lnSpc>
            </a:pPr>
            <a:endParaRPr lang="zh-CN" altLang="en-US" sz="2400" smtClean="0">
              <a:ea typeface="宋体" pitchFamily="2" charset="-122"/>
            </a:endParaRPr>
          </a:p>
          <a:p>
            <a:pPr eaLnBrk="1" hangingPunct="1">
              <a:lnSpc>
                <a:spcPct val="90000"/>
              </a:lnSpc>
            </a:pPr>
            <a:r>
              <a:rPr lang="zh-CN" altLang="en-US" sz="2800" smtClean="0">
                <a:ea typeface="宋体" pitchFamily="2" charset="-122"/>
              </a:rPr>
              <a:t>快捷键： </a:t>
            </a:r>
          </a:p>
          <a:p>
            <a:pPr lvl="1" eaLnBrk="1" hangingPunct="1">
              <a:lnSpc>
                <a:spcPct val="90000"/>
              </a:lnSpc>
              <a:buFont typeface="Wingdings" pitchFamily="2" charset="2"/>
              <a:buNone/>
            </a:pPr>
            <a:r>
              <a:rPr lang="en-US" altLang="zh-CN" sz="2400" smtClean="0">
                <a:ea typeface="宋体" pitchFamily="2" charset="-122"/>
              </a:rPr>
              <a:t>   PageDown </a:t>
            </a:r>
            <a:r>
              <a:rPr lang="zh-CN" altLang="en-US" sz="2400" smtClean="0">
                <a:ea typeface="宋体" pitchFamily="2" charset="-122"/>
              </a:rPr>
              <a:t>下一屏</a:t>
            </a:r>
          </a:p>
          <a:p>
            <a:pPr lvl="1" eaLnBrk="1" hangingPunct="1">
              <a:lnSpc>
                <a:spcPct val="90000"/>
              </a:lnSpc>
              <a:buFont typeface="Wingdings" pitchFamily="2" charset="2"/>
              <a:buNone/>
            </a:pPr>
            <a:r>
              <a:rPr lang="en-US" altLang="zh-CN" sz="2400" smtClean="0">
                <a:ea typeface="宋体" pitchFamily="2" charset="-122"/>
              </a:rPr>
              <a:t>   Enter </a:t>
            </a:r>
            <a:r>
              <a:rPr lang="zh-CN" altLang="en-US" sz="2400" smtClean="0">
                <a:ea typeface="宋体" pitchFamily="2" charset="-122"/>
              </a:rPr>
              <a:t>下一行</a:t>
            </a:r>
          </a:p>
          <a:p>
            <a:pPr lvl="1" eaLnBrk="1" hangingPunct="1">
              <a:lnSpc>
                <a:spcPct val="90000"/>
              </a:lnSpc>
              <a:buFont typeface="Wingdings" pitchFamily="2" charset="2"/>
              <a:buNone/>
            </a:pPr>
            <a:r>
              <a:rPr lang="en-US" altLang="zh-CN" sz="2400" smtClean="0">
                <a:ea typeface="宋体" pitchFamily="2" charset="-122"/>
              </a:rPr>
              <a:t> 	PageDown </a:t>
            </a:r>
            <a:r>
              <a:rPr lang="zh-CN" altLang="en-US" sz="2400" smtClean="0">
                <a:ea typeface="宋体" pitchFamily="2" charset="-122"/>
              </a:rPr>
              <a:t>上一屏</a:t>
            </a:r>
          </a:p>
          <a:p>
            <a:pPr lvl="1" eaLnBrk="1" hangingPunct="1">
              <a:lnSpc>
                <a:spcPct val="90000"/>
              </a:lnSpc>
              <a:buFont typeface="Wingdings" pitchFamily="2" charset="2"/>
              <a:buNone/>
            </a:pPr>
            <a:r>
              <a:rPr lang="en-US" altLang="zh-CN" sz="2400" smtClean="0">
                <a:ea typeface="宋体" pitchFamily="2" charset="-122"/>
              </a:rPr>
              <a:t>   q </a:t>
            </a:r>
            <a:r>
              <a:rPr lang="zh-CN" altLang="en-US" sz="2400" smtClean="0">
                <a:ea typeface="宋体" pitchFamily="2" charset="-122"/>
              </a:rPr>
              <a:t>退出</a:t>
            </a:r>
          </a:p>
        </p:txBody>
      </p:sp>
      <p:pic>
        <p:nvPicPr>
          <p:cNvPr id="614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066800" y="2362200"/>
            <a:ext cx="32956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762000" y="3581400"/>
            <a:ext cx="46196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6" name="Text Box 7"/>
          <p:cNvSpPr txBox="1">
            <a:spLocks noChangeArrowheads="1"/>
          </p:cNvSpPr>
          <p:nvPr/>
        </p:nvSpPr>
        <p:spPr bwMode="white">
          <a:xfrm>
            <a:off x="1371600" y="28956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a:solidFill>
                  <a:srgbClr val="FF0000"/>
                </a:solidFill>
              </a:rPr>
              <a:t>显示行号</a:t>
            </a:r>
          </a:p>
        </p:txBody>
      </p:sp>
      <p:sp>
        <p:nvSpPr>
          <p:cNvPr id="61447" name="Text Box 8"/>
          <p:cNvSpPr txBox="1">
            <a:spLocks noChangeArrowheads="1"/>
          </p:cNvSpPr>
          <p:nvPr/>
        </p:nvSpPr>
        <p:spPr bwMode="white">
          <a:xfrm>
            <a:off x="1524000" y="39624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algn="l" eaLnBrk="1" hangingPunct="1"/>
            <a:r>
              <a:rPr lang="zh-CN" altLang="en-US">
                <a:solidFill>
                  <a:srgbClr val="FF0000"/>
                </a:solidFill>
              </a:rPr>
              <a:t>从匹配</a:t>
            </a:r>
            <a:r>
              <a:rPr lang="en-US" altLang="zh-CN">
                <a:solidFill>
                  <a:srgbClr val="FF0000"/>
                </a:solidFill>
              </a:rPr>
              <a:t>HOSTNAME</a:t>
            </a:r>
            <a:r>
              <a:rPr lang="zh-CN" altLang="en-US">
                <a:solidFill>
                  <a:srgbClr val="FF0000"/>
                </a:solidFill>
              </a:rPr>
              <a:t>的位置开始显示</a:t>
            </a:r>
          </a:p>
        </p:txBody>
      </p:sp>
      <p:sp>
        <p:nvSpPr>
          <p:cNvPr id="61448" name="矩形 7"/>
          <p:cNvSpPr>
            <a:spLocks noChangeArrowheads="1"/>
          </p:cNvSpPr>
          <p:nvPr/>
        </p:nvSpPr>
        <p:spPr bwMode="auto">
          <a:xfrm>
            <a:off x="533400" y="2209800"/>
            <a:ext cx="8001000" cy="2209800"/>
          </a:xfrm>
          <a:prstGeom prst="rect">
            <a:avLst/>
          </a:prstGeom>
          <a:noFill/>
          <a:ln w="952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descr="宽上对角线"/>
          <p:cNvSpPr>
            <a:spLocks noGrp="1" noChangeArrowheads="1"/>
          </p:cNvSpPr>
          <p:nvPr>
            <p:ph type="title"/>
          </p:nvPr>
        </p:nvSpPr>
        <p:spPr/>
        <p:txBody>
          <a:bodyPr/>
          <a:lstStyle/>
          <a:p>
            <a:pPr eaLnBrk="1" hangingPunct="1">
              <a:defRPr/>
            </a:pPr>
            <a:r>
              <a:rPr lang="en-US" altLang="zh-CN" smtClean="0"/>
              <a:t>grep</a:t>
            </a:r>
            <a:r>
              <a:rPr lang="zh-CN" altLang="en-US" smtClean="0"/>
              <a:t>命令</a:t>
            </a:r>
          </a:p>
        </p:txBody>
      </p:sp>
      <p:sp>
        <p:nvSpPr>
          <p:cNvPr id="62467" name="Rectangle 3"/>
          <p:cNvSpPr>
            <a:spLocks noGrp="1" noChangeArrowheads="1"/>
          </p:cNvSpPr>
          <p:nvPr>
            <p:ph type="body" idx="1"/>
          </p:nvPr>
        </p:nvSpPr>
        <p:spPr/>
        <p:txBody>
          <a:bodyPr/>
          <a:lstStyle/>
          <a:p>
            <a:pPr eaLnBrk="1" hangingPunct="1"/>
            <a:r>
              <a:rPr lang="en-US" altLang="zh-CN" smtClean="0">
                <a:ea typeface="宋体" pitchFamily="2" charset="-122"/>
              </a:rPr>
              <a:t>grep</a:t>
            </a:r>
            <a:r>
              <a:rPr lang="zh-CN" altLang="en-US" smtClean="0">
                <a:ea typeface="宋体" pitchFamily="2" charset="-122"/>
              </a:rPr>
              <a:t>命令语法格式： </a:t>
            </a:r>
          </a:p>
          <a:p>
            <a:pPr lvl="1" eaLnBrk="1" hangingPunct="1"/>
            <a:r>
              <a:rPr lang="en-US" altLang="zh-CN" smtClean="0">
                <a:ea typeface="宋体" pitchFamily="2" charset="-122"/>
              </a:rPr>
              <a:t>grep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查找模式  文件</a:t>
            </a:r>
            <a:endParaRPr lang="en-US" altLang="zh-CN" smtClean="0">
              <a:ea typeface="宋体" pitchFamily="2" charset="-122"/>
            </a:endParaRPr>
          </a:p>
          <a:p>
            <a:pPr eaLnBrk="1" hangingPunct="1"/>
            <a:r>
              <a:rPr lang="zh-CN" altLang="en-US" smtClean="0">
                <a:ea typeface="宋体" pitchFamily="2" charset="-122"/>
              </a:rPr>
              <a:t>作用：在文件中查找符合查找模式的内容</a:t>
            </a:r>
          </a:p>
        </p:txBody>
      </p:sp>
      <p:sp>
        <p:nvSpPr>
          <p:cNvPr id="234501" name="Text Box 5"/>
          <p:cNvSpPr txBox="1">
            <a:spLocks noChangeArrowheads="1"/>
          </p:cNvSpPr>
          <p:nvPr/>
        </p:nvSpPr>
        <p:spPr bwMode="white">
          <a:xfrm>
            <a:off x="609600" y="5080000"/>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zh-CN" altLang="en-US">
                <a:solidFill>
                  <a:srgbClr val="FF0000"/>
                </a:solidFill>
              </a:rPr>
              <a:t>查找包含</a:t>
            </a:r>
            <a:r>
              <a:rPr lang="en-US" altLang="zh-CN">
                <a:solidFill>
                  <a:srgbClr val="FF0000"/>
                </a:solidFill>
              </a:rPr>
              <a:t>apple</a:t>
            </a:r>
            <a:r>
              <a:rPr lang="zh-CN" altLang="en-US">
                <a:solidFill>
                  <a:srgbClr val="FF0000"/>
                </a:solidFill>
              </a:rPr>
              <a:t>的行</a:t>
            </a:r>
          </a:p>
        </p:txBody>
      </p:sp>
      <p:pic>
        <p:nvPicPr>
          <p:cNvPr id="6246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609600" y="2630488"/>
            <a:ext cx="55149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457200" y="57150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4501"/>
                                        </p:tgtEl>
                                        <p:attrNameLst>
                                          <p:attrName>style.visibility</p:attrName>
                                        </p:attrNameLst>
                                      </p:cBhvr>
                                      <p:to>
                                        <p:strVal val="visible"/>
                                      </p:to>
                                    </p:set>
                                    <p:animEffect transition="in" filter="blinds(horizontal)">
                                      <p:cBhvr>
                                        <p:cTn id="7" dur="500"/>
                                        <p:tgtEl>
                                          <p:spTgt spid="23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descr="宽上对角线"/>
          <p:cNvSpPr>
            <a:spLocks noGrp="1" noChangeArrowheads="1"/>
          </p:cNvSpPr>
          <p:nvPr>
            <p:ph type="title"/>
          </p:nvPr>
        </p:nvSpPr>
        <p:spPr/>
        <p:txBody>
          <a:bodyPr/>
          <a:lstStyle/>
          <a:p>
            <a:pPr eaLnBrk="1" hangingPunct="1">
              <a:defRPr/>
            </a:pPr>
            <a:r>
              <a:rPr lang="en-US" altLang="zh-CN" smtClean="0"/>
              <a:t>Linux</a:t>
            </a:r>
            <a:r>
              <a:rPr lang="zh-CN" altLang="en-US" smtClean="0"/>
              <a:t>下文件扩展名</a:t>
            </a:r>
          </a:p>
        </p:txBody>
      </p:sp>
      <p:sp>
        <p:nvSpPr>
          <p:cNvPr id="8195" name="Rectangle 3"/>
          <p:cNvSpPr>
            <a:spLocks noGrp="1" noChangeArrowheads="1"/>
          </p:cNvSpPr>
          <p:nvPr>
            <p:ph type="body" idx="1"/>
          </p:nvPr>
        </p:nvSpPr>
        <p:spPr/>
        <p:txBody>
          <a:bodyPr/>
          <a:lstStyle/>
          <a:p>
            <a:pPr eaLnBrk="1" hangingPunct="1"/>
            <a:r>
              <a:rPr lang="zh-CN" altLang="en-US" smtClean="0">
                <a:ea typeface="宋体" pitchFamily="2" charset="-122"/>
              </a:rPr>
              <a:t>与</a:t>
            </a:r>
            <a:r>
              <a:rPr lang="en-US" altLang="zh-CN" smtClean="0">
                <a:ea typeface="宋体" pitchFamily="2" charset="-122"/>
              </a:rPr>
              <a:t>Windows</a:t>
            </a:r>
            <a:r>
              <a:rPr lang="zh-CN" altLang="en-US" smtClean="0">
                <a:ea typeface="宋体" pitchFamily="2" charset="-122"/>
              </a:rPr>
              <a:t>下扩展名有很大区别</a:t>
            </a:r>
          </a:p>
          <a:p>
            <a:pPr lvl="1" eaLnBrk="1" hangingPunct="1"/>
            <a:r>
              <a:rPr lang="en-US" altLang="zh-CN" smtClean="0">
                <a:ea typeface="宋体" pitchFamily="2" charset="-122"/>
              </a:rPr>
              <a:t>Linux</a:t>
            </a:r>
            <a:r>
              <a:rPr lang="zh-CN" altLang="en-US" smtClean="0">
                <a:ea typeface="宋体" pitchFamily="2" charset="-122"/>
              </a:rPr>
              <a:t>扩展名与文件类型、可执行等属性没有相关性</a:t>
            </a:r>
          </a:p>
          <a:p>
            <a:pPr lvl="1" eaLnBrk="1" hangingPunct="1"/>
            <a:r>
              <a:rPr lang="zh-CN" altLang="en-US" smtClean="0">
                <a:ea typeface="宋体" pitchFamily="2" charset="-122"/>
              </a:rPr>
              <a:t>例如，</a:t>
            </a:r>
            <a:r>
              <a:rPr lang="en-US" altLang="zh-CN" smtClean="0">
                <a:ea typeface="宋体" pitchFamily="2" charset="-122"/>
              </a:rPr>
              <a:t>file.1</a:t>
            </a:r>
            <a:r>
              <a:rPr lang="zh-CN" altLang="en-US" smtClean="0">
                <a:ea typeface="宋体" pitchFamily="2" charset="-122"/>
              </a:rPr>
              <a:t>和</a:t>
            </a:r>
            <a:r>
              <a:rPr lang="en-US" altLang="zh-CN" smtClean="0">
                <a:ea typeface="宋体" pitchFamily="2" charset="-122"/>
              </a:rPr>
              <a:t>file.abc</a:t>
            </a:r>
            <a:r>
              <a:rPr lang="zh-CN" altLang="en-US" smtClean="0">
                <a:ea typeface="宋体" pitchFamily="2" charset="-122"/>
              </a:rPr>
              <a:t>都是合法的，</a:t>
            </a:r>
            <a:r>
              <a:rPr lang="en-US" altLang="zh-CN" smtClean="0">
                <a:ea typeface="宋体" pitchFamily="2" charset="-122"/>
              </a:rPr>
              <a:t>file.exe</a:t>
            </a:r>
            <a:r>
              <a:rPr lang="zh-CN" altLang="en-US" smtClean="0">
                <a:ea typeface="宋体" pitchFamily="2" charset="-122"/>
              </a:rPr>
              <a:t>未必可以执行</a:t>
            </a:r>
          </a:p>
          <a:p>
            <a:pPr lvl="1" eaLnBrk="1" hangingPunct="1"/>
            <a:r>
              <a:rPr lang="zh-CN" altLang="en-US" smtClean="0">
                <a:ea typeface="宋体" pitchFamily="2" charset="-122"/>
              </a:rPr>
              <a:t>约定俗成：</a:t>
            </a:r>
          </a:p>
          <a:p>
            <a:pPr lvl="2" eaLnBrk="1" hangingPunct="1"/>
            <a:r>
              <a:rPr lang="zh-CN" altLang="en-US" sz="2800" smtClean="0">
                <a:ea typeface="宋体" pitchFamily="2" charset="-122"/>
              </a:rPr>
              <a:t>系统文件</a:t>
            </a:r>
            <a:r>
              <a:rPr lang="en-US" altLang="zh-CN" sz="2800" smtClean="0">
                <a:ea typeface="宋体" pitchFamily="2" charset="-122"/>
              </a:rPr>
              <a:t>:*.conf    *.rpm</a:t>
            </a:r>
          </a:p>
          <a:p>
            <a:pPr lvl="2" eaLnBrk="1" hangingPunct="1"/>
            <a:r>
              <a:rPr lang="zh-CN" altLang="en-US" sz="2800" smtClean="0">
                <a:ea typeface="宋体" pitchFamily="2" charset="-122"/>
              </a:rPr>
              <a:t>系统与脚本</a:t>
            </a:r>
            <a:r>
              <a:rPr lang="en-US" altLang="zh-CN" sz="2800" smtClean="0">
                <a:ea typeface="宋体" pitchFamily="2" charset="-122"/>
              </a:rPr>
              <a:t>:*.c  *.php</a:t>
            </a:r>
          </a:p>
          <a:p>
            <a:pPr lvl="2" eaLnBrk="1" hangingPunct="1"/>
            <a:r>
              <a:rPr lang="zh-CN" altLang="en-US" sz="2800" smtClean="0">
                <a:ea typeface="宋体" pitchFamily="2" charset="-122"/>
              </a:rPr>
              <a:t>压缩文件</a:t>
            </a:r>
            <a:r>
              <a:rPr lang="en-US" altLang="zh-CN" sz="2800" smtClean="0">
                <a:ea typeface="宋体" pitchFamily="2" charset="-122"/>
              </a:rPr>
              <a:t>:*.tar   *.gz</a:t>
            </a:r>
            <a:endParaRPr lang="zh-CN" altLang="en-US" sz="2800" smtClean="0">
              <a:ea typeface="宋体" pitchFamily="2" charset="-122"/>
            </a:endParaRPr>
          </a:p>
          <a:p>
            <a:pPr lvl="1" eaLnBrk="1" hangingPunct="1"/>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descr="宽上对角线"/>
          <p:cNvSpPr>
            <a:spLocks noGrp="1" noChangeArrowheads="1"/>
          </p:cNvSpPr>
          <p:nvPr>
            <p:ph type="title"/>
          </p:nvPr>
        </p:nvSpPr>
        <p:spPr/>
        <p:txBody>
          <a:bodyPr/>
          <a:lstStyle/>
          <a:p>
            <a:pPr eaLnBrk="1" hangingPunct="1">
              <a:defRPr/>
            </a:pPr>
            <a:r>
              <a:rPr lang="en-US" altLang="zh-CN" smtClean="0"/>
              <a:t>grep</a:t>
            </a:r>
            <a:r>
              <a:rPr lang="zh-CN" altLang="en-US" smtClean="0"/>
              <a:t>命令</a:t>
            </a:r>
          </a:p>
        </p:txBody>
      </p:sp>
      <p:sp>
        <p:nvSpPr>
          <p:cNvPr id="63491" name="Rectangle 3"/>
          <p:cNvSpPr>
            <a:spLocks noGrp="1" noChangeArrowheads="1"/>
          </p:cNvSpPr>
          <p:nvPr>
            <p:ph type="body" idx="1"/>
          </p:nvPr>
        </p:nvSpPr>
        <p:spPr/>
        <p:txBody>
          <a:bodyPr/>
          <a:lstStyle/>
          <a:p>
            <a:pPr eaLnBrk="1" hangingPunct="1"/>
            <a:r>
              <a:rPr lang="zh-CN" altLang="en-US" dirty="0" smtClean="0">
                <a:ea typeface="宋体" pitchFamily="2" charset="-122"/>
              </a:rPr>
              <a:t>常用选项</a:t>
            </a:r>
          </a:p>
          <a:p>
            <a:pPr lvl="1" eaLnBrk="1" hangingPunct="1"/>
            <a:r>
              <a:rPr lang="en-US" altLang="zh-CN" sz="2400" dirty="0" smtClean="0">
                <a:ea typeface="宋体" pitchFamily="2" charset="-122"/>
              </a:rPr>
              <a:t>-</a:t>
            </a:r>
            <a:r>
              <a:rPr lang="en-US" altLang="zh-CN" sz="2400" dirty="0" err="1" smtClean="0">
                <a:ea typeface="宋体" pitchFamily="2" charset="-122"/>
              </a:rPr>
              <a:t>i</a:t>
            </a:r>
            <a:r>
              <a:rPr lang="zh-CN" altLang="en-US" sz="2400" dirty="0" smtClean="0">
                <a:ea typeface="宋体" pitchFamily="2" charset="-122"/>
              </a:rPr>
              <a:t>：忽略大小写</a:t>
            </a:r>
          </a:p>
          <a:p>
            <a:pPr lvl="1" eaLnBrk="1" hangingPunct="1"/>
            <a:r>
              <a:rPr lang="en-US" altLang="zh-CN" sz="2400" dirty="0" smtClean="0">
                <a:ea typeface="宋体" pitchFamily="2" charset="-122"/>
              </a:rPr>
              <a:t>-n</a:t>
            </a:r>
            <a:r>
              <a:rPr lang="zh-CN" altLang="en-US" sz="2400" dirty="0" smtClean="0">
                <a:ea typeface="宋体" pitchFamily="2" charset="-122"/>
              </a:rPr>
              <a:t>：显示行号</a:t>
            </a:r>
          </a:p>
          <a:p>
            <a:pPr lvl="1" eaLnBrk="1" hangingPunct="1"/>
            <a:r>
              <a:rPr lang="en-US" altLang="zh-CN" sz="2400" dirty="0" smtClean="0">
                <a:ea typeface="宋体" pitchFamily="2" charset="-122"/>
              </a:rPr>
              <a:t>-c</a:t>
            </a:r>
            <a:r>
              <a:rPr lang="zh-CN" altLang="en-US" sz="2400" dirty="0" smtClean="0">
                <a:ea typeface="宋体" pitchFamily="2" charset="-122"/>
              </a:rPr>
              <a:t>：统计数目</a:t>
            </a:r>
            <a:endParaRPr lang="en-US" altLang="zh-CN" sz="2400" dirty="0" smtClean="0">
              <a:ea typeface="宋体" pitchFamily="2" charset="-122"/>
            </a:endParaRPr>
          </a:p>
          <a:p>
            <a:pPr lvl="1" eaLnBrk="1" hangingPunct="1"/>
            <a:r>
              <a:rPr lang="en-US" altLang="zh-CN" sz="2400" dirty="0" smtClean="0">
                <a:ea typeface="宋体" pitchFamily="2" charset="-122"/>
              </a:rPr>
              <a:t>-w</a:t>
            </a:r>
            <a:r>
              <a:rPr lang="zh-CN" altLang="en-US" sz="2400" dirty="0" smtClean="0">
                <a:ea typeface="宋体" pitchFamily="2" charset="-122"/>
              </a:rPr>
              <a:t>：精确匹配某个字</a:t>
            </a:r>
          </a:p>
          <a:p>
            <a:pPr lvl="1" eaLnBrk="1" hangingPunct="1"/>
            <a:r>
              <a:rPr lang="en-US" altLang="zh-CN" sz="2400" dirty="0" smtClean="0">
                <a:ea typeface="宋体" pitchFamily="2" charset="-122"/>
              </a:rPr>
              <a:t>-r</a:t>
            </a:r>
            <a:r>
              <a:rPr lang="zh-CN" altLang="en-US" sz="2400" dirty="0" smtClean="0">
                <a:ea typeface="宋体" pitchFamily="2" charset="-122"/>
              </a:rPr>
              <a:t>：递归</a:t>
            </a:r>
          </a:p>
          <a:p>
            <a:pPr lvl="1" eaLnBrk="1" hangingPunct="1"/>
            <a:endParaRPr lang="zh-CN" altLang="en-US" dirty="0" smtClean="0">
              <a:ea typeface="宋体" pitchFamily="2" charset="-122"/>
            </a:endParaRPr>
          </a:p>
          <a:p>
            <a:pPr lvl="1" eaLnBrk="1" hangingPunct="1"/>
            <a:endParaRPr lang="zh-CN" altLang="en-US" dirty="0" smtClean="0">
              <a:ea typeface="宋体" pitchFamily="2" charset="-122"/>
            </a:endParaRPr>
          </a:p>
          <a:p>
            <a:pPr lvl="1" eaLnBrk="1" hangingPunct="1"/>
            <a:endParaRPr lang="zh-CN" altLang="en-US" dirty="0" smtClean="0">
              <a:ea typeface="宋体" pitchFamily="2" charset="-122"/>
            </a:endParaRPr>
          </a:p>
          <a:p>
            <a:pPr lvl="1" eaLnBrk="1" hangingPunct="1"/>
            <a:endParaRPr lang="zh-CN" altLang="en-US" dirty="0" smtClean="0">
              <a:ea typeface="宋体" pitchFamily="2" charset="-122"/>
            </a:endParaRPr>
          </a:p>
          <a:p>
            <a:pPr lvl="1" eaLnBrk="1" hangingPunct="1"/>
            <a:endParaRPr lang="zh-CN" altLang="en-US" dirty="0" smtClean="0">
              <a:ea typeface="宋体" pitchFamily="2" charset="-122"/>
            </a:endParaRPr>
          </a:p>
          <a:p>
            <a:pPr lvl="1" eaLnBrk="1" hangingPunct="1"/>
            <a:endParaRPr lang="zh-CN" altLang="en-US" dirty="0" smtClean="0">
              <a:ea typeface="宋体" pitchFamily="2" charset="-122"/>
            </a:endParaRPr>
          </a:p>
          <a:p>
            <a:pPr lvl="1" eaLnBrk="1" hangingPunct="1"/>
            <a:endParaRPr lang="zh-CN" altLang="en-US" dirty="0" smtClean="0">
              <a:ea typeface="宋体" pitchFamily="2" charset="-122"/>
            </a:endParaRPr>
          </a:p>
          <a:p>
            <a:pPr eaLnBrk="1" hangingPunct="1"/>
            <a:endParaRPr lang="zh-CN" altLang="en-US" dirty="0" smtClean="0">
              <a:ea typeface="宋体" pitchFamily="2" charset="-122"/>
            </a:endParaRPr>
          </a:p>
          <a:p>
            <a:pPr eaLnBrk="1" hangingPunct="1"/>
            <a:endParaRPr lang="zh-CN" altLang="en-US" dirty="0" smtClean="0">
              <a:ea typeface="宋体" pitchFamily="2" charset="-122"/>
            </a:endParaRPr>
          </a:p>
        </p:txBody>
      </p:sp>
      <p:pic>
        <p:nvPicPr>
          <p:cNvPr id="634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304800" y="3733800"/>
            <a:ext cx="9104313" cy="231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descr="宽上对角线"/>
          <p:cNvSpPr>
            <a:spLocks noGrp="1" noChangeArrowheads="1"/>
          </p:cNvSpPr>
          <p:nvPr>
            <p:ph type="title"/>
          </p:nvPr>
        </p:nvSpPr>
        <p:spPr/>
        <p:txBody>
          <a:bodyPr/>
          <a:lstStyle/>
          <a:p>
            <a:pPr eaLnBrk="1" hangingPunct="1">
              <a:defRPr/>
            </a:pPr>
            <a:r>
              <a:rPr lang="en-US" altLang="zh-CN" smtClean="0"/>
              <a:t>grep</a:t>
            </a:r>
            <a:r>
              <a:rPr lang="zh-CN" altLang="en-US" smtClean="0"/>
              <a:t>命令模糊查询</a:t>
            </a:r>
          </a:p>
        </p:txBody>
      </p:sp>
      <p:sp>
        <p:nvSpPr>
          <p:cNvPr id="64515" name="Rectangle 3"/>
          <p:cNvSpPr>
            <a:spLocks noGrp="1" noChangeArrowheads="1"/>
          </p:cNvSpPr>
          <p:nvPr>
            <p:ph type="body" idx="1"/>
          </p:nvPr>
        </p:nvSpPr>
        <p:spPr/>
        <p:txBody>
          <a:bodyPr/>
          <a:lstStyle/>
          <a:p>
            <a:pPr eaLnBrk="1" hangingPunct="1"/>
            <a:r>
              <a:rPr lang="zh-CN" altLang="en-US" smtClean="0">
                <a:ea typeface="宋体" pitchFamily="2" charset="-122"/>
              </a:rPr>
              <a:t>查找模式</a:t>
            </a:r>
          </a:p>
          <a:p>
            <a:pPr lvl="1" eaLnBrk="1" hangingPunct="1"/>
            <a:r>
              <a:rPr lang="zh-CN" altLang="en-US" smtClean="0">
                <a:ea typeface="宋体" pitchFamily="2" charset="-122"/>
              </a:rPr>
              <a:t>可以使用正则表达式，支持模糊查询。通常用引号（双引号或单引号）包起来。</a:t>
            </a:r>
            <a:endParaRPr lang="zh-CN" altLang="en-US" sz="2400" smtClean="0">
              <a:ea typeface="宋体" pitchFamily="2" charset="-122"/>
            </a:endParaRPr>
          </a:p>
          <a:p>
            <a:pPr eaLnBrk="1" hangingPunct="1"/>
            <a:r>
              <a:rPr lang="zh-CN" altLang="en-US" sz="2800" smtClean="0">
                <a:solidFill>
                  <a:srgbClr val="FF0000"/>
                </a:solidFill>
                <a:ea typeface="宋体" pitchFamily="2" charset="-122"/>
              </a:rPr>
              <a:t>查找</a:t>
            </a:r>
            <a:r>
              <a:rPr lang="en-US" altLang="zh-CN" sz="2800" smtClean="0">
                <a:solidFill>
                  <a:srgbClr val="FF0000"/>
                </a:solidFill>
                <a:ea typeface="宋体" pitchFamily="2" charset="-122"/>
              </a:rPr>
              <a:t>fruits</a:t>
            </a:r>
            <a:r>
              <a:rPr lang="zh-CN" altLang="en-US" sz="2800" smtClean="0">
                <a:solidFill>
                  <a:srgbClr val="FF0000"/>
                </a:solidFill>
                <a:ea typeface="宋体" pitchFamily="2" charset="-122"/>
              </a:rPr>
              <a:t>文件中以</a:t>
            </a:r>
            <a:r>
              <a:rPr lang="en-US" altLang="zh-CN" sz="2800" smtClean="0">
                <a:solidFill>
                  <a:srgbClr val="FF0000"/>
                </a:solidFill>
                <a:ea typeface="宋体" pitchFamily="2" charset="-122"/>
              </a:rPr>
              <a:t>t</a:t>
            </a:r>
            <a:r>
              <a:rPr lang="zh-CN" altLang="en-US" sz="2800" smtClean="0">
                <a:solidFill>
                  <a:srgbClr val="FF0000"/>
                </a:solidFill>
                <a:ea typeface="宋体" pitchFamily="2" charset="-122"/>
              </a:rPr>
              <a:t>结尾的行</a:t>
            </a: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r>
              <a:rPr lang="zh-CN" altLang="en-US" sz="2800" smtClean="0">
                <a:solidFill>
                  <a:srgbClr val="FF0000"/>
                </a:solidFill>
                <a:ea typeface="宋体" pitchFamily="2" charset="-122"/>
              </a:rPr>
              <a:t>查找</a:t>
            </a:r>
            <a:r>
              <a:rPr lang="en-US" altLang="zh-CN" sz="2800" smtClean="0">
                <a:solidFill>
                  <a:srgbClr val="FF0000"/>
                </a:solidFill>
                <a:ea typeface="宋体" pitchFamily="2" charset="-122"/>
              </a:rPr>
              <a:t>fruits</a:t>
            </a:r>
            <a:r>
              <a:rPr lang="zh-CN" altLang="en-US" sz="2800" smtClean="0">
                <a:solidFill>
                  <a:srgbClr val="FF0000"/>
                </a:solidFill>
                <a:ea typeface="宋体" pitchFamily="2" charset="-122"/>
              </a:rPr>
              <a:t>文件中至少包含</a:t>
            </a:r>
            <a:r>
              <a:rPr lang="en-US" altLang="zh-CN" sz="2800" smtClean="0">
                <a:solidFill>
                  <a:srgbClr val="FF0000"/>
                </a:solidFill>
                <a:ea typeface="宋体" pitchFamily="2" charset="-122"/>
              </a:rPr>
              <a:t>6</a:t>
            </a:r>
            <a:r>
              <a:rPr lang="zh-CN" altLang="en-US" sz="2800" smtClean="0">
                <a:solidFill>
                  <a:srgbClr val="FF0000"/>
                </a:solidFill>
                <a:ea typeface="宋体" pitchFamily="2" charset="-122"/>
              </a:rPr>
              <a:t>个连续小写字母的行</a:t>
            </a:r>
          </a:p>
          <a:p>
            <a:pPr eaLnBrk="1" hangingPunct="1"/>
            <a:endParaRPr lang="zh-CN" altLang="en-US" smtClean="0">
              <a:ea typeface="宋体" pitchFamily="2" charset="-122"/>
            </a:endParaRPr>
          </a:p>
        </p:txBody>
      </p:sp>
      <p:pic>
        <p:nvPicPr>
          <p:cNvPr id="645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714375" y="3124200"/>
            <a:ext cx="6607175"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304800" y="4724400"/>
            <a:ext cx="81565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descr="宽上对角线"/>
          <p:cNvSpPr>
            <a:spLocks noGrp="1" noChangeArrowheads="1"/>
          </p:cNvSpPr>
          <p:nvPr>
            <p:ph type="title"/>
          </p:nvPr>
        </p:nvSpPr>
        <p:spPr/>
        <p:txBody>
          <a:bodyPr/>
          <a:lstStyle/>
          <a:p>
            <a:pPr eaLnBrk="1" hangingPunct="1">
              <a:defRPr/>
            </a:pPr>
            <a:r>
              <a:rPr lang="en-US" altLang="zh-CN" smtClean="0"/>
              <a:t>grep</a:t>
            </a:r>
            <a:r>
              <a:rPr lang="zh-CN" altLang="en-US" smtClean="0"/>
              <a:t>正则表达式元字符集：</a:t>
            </a:r>
          </a:p>
        </p:txBody>
      </p:sp>
      <p:sp>
        <p:nvSpPr>
          <p:cNvPr id="61443" name="Rectangle 3"/>
          <p:cNvSpPr>
            <a:spLocks noGrp="1" noChangeArrowheads="1"/>
          </p:cNvSpPr>
          <p:nvPr>
            <p:ph type="body" idx="1"/>
          </p:nvPr>
        </p:nvSpPr>
        <p:spPr/>
        <p:txBody>
          <a:bodyPr/>
          <a:lstStyle/>
          <a:p>
            <a:pPr eaLnBrk="1" hangingPunct="1">
              <a:lnSpc>
                <a:spcPct val="90000"/>
              </a:lnSpc>
              <a:defRPr/>
            </a:pPr>
            <a:r>
              <a:rPr lang="en-US" altLang="zh-CN" sz="2400" dirty="0" smtClean="0">
                <a:ea typeface="宋体" pitchFamily="2" charset="-122"/>
              </a:rPr>
              <a:t>^ </a:t>
            </a:r>
            <a:r>
              <a:rPr lang="zh-CN" altLang="en-US" sz="2400" dirty="0" smtClean="0">
                <a:ea typeface="宋体" pitchFamily="2" charset="-122"/>
              </a:rPr>
              <a:t>锚定行的开始。 例如： </a:t>
            </a:r>
            <a:r>
              <a:rPr lang="en-US" altLang="zh-CN" sz="2400" dirty="0" smtClean="0">
                <a:ea typeface="宋体" pitchFamily="2" charset="-122"/>
              </a:rPr>
              <a:t>^apple</a:t>
            </a:r>
            <a:r>
              <a:rPr lang="zh-CN" altLang="en-US" sz="2400" dirty="0" smtClean="0">
                <a:ea typeface="宋体" pitchFamily="2" charset="-122"/>
              </a:rPr>
              <a:t>匹配所有以</a:t>
            </a:r>
            <a:r>
              <a:rPr lang="en-US" altLang="zh-CN" sz="2400" dirty="0" smtClean="0">
                <a:ea typeface="宋体" pitchFamily="2" charset="-122"/>
              </a:rPr>
              <a:t>apple</a:t>
            </a:r>
            <a:r>
              <a:rPr lang="zh-CN" altLang="en-US" sz="2400" dirty="0" smtClean="0">
                <a:ea typeface="宋体" pitchFamily="2" charset="-122"/>
              </a:rPr>
              <a:t>开头的行。 </a:t>
            </a:r>
            <a:br>
              <a:rPr lang="zh-CN" altLang="en-US" sz="2400" dirty="0" smtClean="0">
                <a:ea typeface="宋体" pitchFamily="2" charset="-122"/>
              </a:rPr>
            </a:br>
            <a:endParaRPr lang="zh-CN" altLang="en-US" sz="2400" dirty="0" smtClean="0">
              <a:ea typeface="宋体" pitchFamily="2" charset="-122"/>
            </a:endParaRPr>
          </a:p>
          <a:p>
            <a:pPr eaLnBrk="1" hangingPunct="1">
              <a:lnSpc>
                <a:spcPct val="90000"/>
              </a:lnSpc>
              <a:defRPr/>
            </a:pPr>
            <a:r>
              <a:rPr lang="en-US" altLang="zh-CN" sz="2400" dirty="0" smtClean="0">
                <a:ea typeface="宋体" pitchFamily="2" charset="-122"/>
              </a:rPr>
              <a:t>$ </a:t>
            </a:r>
            <a:r>
              <a:rPr lang="zh-CN" altLang="en-US" sz="2400" dirty="0" smtClean="0">
                <a:ea typeface="宋体" pitchFamily="2" charset="-122"/>
              </a:rPr>
              <a:t>锚定行的结束。例如：</a:t>
            </a:r>
            <a:r>
              <a:rPr lang="en-US" altLang="zh-CN" sz="2400" dirty="0" smtClean="0">
                <a:ea typeface="宋体" pitchFamily="2" charset="-122"/>
              </a:rPr>
              <a:t> apple$</a:t>
            </a:r>
            <a:r>
              <a:rPr lang="zh-CN" altLang="en-US" sz="2400" dirty="0" smtClean="0">
                <a:ea typeface="宋体" pitchFamily="2" charset="-122"/>
              </a:rPr>
              <a:t>匹配所有以</a:t>
            </a:r>
            <a:r>
              <a:rPr lang="en-US" altLang="zh-CN" sz="2400" dirty="0" smtClean="0">
                <a:ea typeface="宋体" pitchFamily="2" charset="-122"/>
              </a:rPr>
              <a:t>apple</a:t>
            </a:r>
            <a:r>
              <a:rPr lang="zh-CN" altLang="en-US" sz="2400" dirty="0" smtClean="0">
                <a:ea typeface="宋体" pitchFamily="2" charset="-122"/>
              </a:rPr>
              <a:t>结尾的行。</a:t>
            </a:r>
            <a:endParaRPr lang="en-US" altLang="zh-CN" sz="2400" dirty="0" smtClean="0">
              <a:ea typeface="宋体" pitchFamily="2" charset="-122"/>
            </a:endParaRPr>
          </a:p>
          <a:p>
            <a:pPr eaLnBrk="1" hangingPunct="1">
              <a:lnSpc>
                <a:spcPct val="90000"/>
              </a:lnSpc>
              <a:defRPr/>
            </a:pPr>
            <a:endParaRPr lang="en-US" altLang="zh-CN" sz="2400" dirty="0" smtClean="0">
              <a:ea typeface="宋体" pitchFamily="2" charset="-122"/>
            </a:endParaRPr>
          </a:p>
          <a:p>
            <a:pPr eaLnBrk="1" hangingPunct="1">
              <a:lnSpc>
                <a:spcPct val="90000"/>
              </a:lnSpc>
              <a:defRPr/>
            </a:pPr>
            <a:r>
              <a:rPr lang="en-US" altLang="zh-CN" sz="2400" dirty="0" smtClean="0">
                <a:ea typeface="宋体" pitchFamily="2" charset="-122"/>
              </a:rPr>
              <a:t>\ </a:t>
            </a:r>
            <a:r>
              <a:rPr lang="zh-CN" altLang="en-US" sz="2400" dirty="0" smtClean="0">
                <a:ea typeface="宋体" pitchFamily="2" charset="-122"/>
              </a:rPr>
              <a:t>锚定单词的开始，如</a:t>
            </a:r>
            <a:r>
              <a:rPr lang="en-US" altLang="zh-CN" sz="2400" dirty="0" smtClean="0">
                <a:ea typeface="宋体" pitchFamily="2" charset="-122"/>
              </a:rPr>
              <a:t>:\apple</a:t>
            </a:r>
            <a:r>
              <a:rPr lang="zh-CN" altLang="en-US" sz="2400" dirty="0" smtClean="0">
                <a:ea typeface="宋体" pitchFamily="2" charset="-122"/>
              </a:rPr>
              <a:t>匹配包含以</a:t>
            </a:r>
            <a:r>
              <a:rPr lang="en-US" altLang="zh-CN" sz="2400" dirty="0" smtClean="0">
                <a:ea typeface="宋体" pitchFamily="2" charset="-122"/>
              </a:rPr>
              <a:t>apple</a:t>
            </a:r>
            <a:r>
              <a:rPr lang="zh-CN" altLang="en-US" sz="2400" dirty="0" smtClean="0">
                <a:ea typeface="宋体" pitchFamily="2" charset="-122"/>
              </a:rPr>
              <a:t>开头的单词的行。 </a:t>
            </a:r>
          </a:p>
          <a:p>
            <a:pPr eaLnBrk="1" hangingPunct="1">
              <a:lnSpc>
                <a:spcPct val="90000"/>
              </a:lnSpc>
              <a:defRPr/>
            </a:pPr>
            <a:endParaRPr lang="zh-CN" altLang="en-US" sz="2400" dirty="0" smtClean="0">
              <a:ea typeface="宋体" pitchFamily="2" charset="-122"/>
            </a:endParaRPr>
          </a:p>
          <a:p>
            <a:pPr eaLnBrk="1" hangingPunct="1">
              <a:lnSpc>
                <a:spcPct val="90000"/>
              </a:lnSpc>
              <a:defRPr/>
            </a:pPr>
            <a:r>
              <a:rPr lang="en-US" altLang="zh-CN" sz="2400" dirty="0" smtClean="0">
                <a:ea typeface="宋体" pitchFamily="2" charset="-122"/>
              </a:rPr>
              <a:t>\&gt; </a:t>
            </a:r>
            <a:r>
              <a:rPr lang="zh-CN" altLang="en-US" sz="2400" dirty="0" smtClean="0">
                <a:ea typeface="宋体" pitchFamily="2" charset="-122"/>
              </a:rPr>
              <a:t>锚定单词的结束，如</a:t>
            </a:r>
            <a:r>
              <a:rPr lang="en-US" altLang="zh-CN" sz="2400" dirty="0" smtClean="0">
                <a:ea typeface="宋体" pitchFamily="2" charset="-122"/>
              </a:rPr>
              <a:t>apple\&gt;</a:t>
            </a:r>
            <a:r>
              <a:rPr lang="zh-CN" altLang="en-US" sz="2400" dirty="0" smtClean="0">
                <a:ea typeface="宋体" pitchFamily="2" charset="-122"/>
              </a:rPr>
              <a:t>匹配包含以</a:t>
            </a:r>
            <a:r>
              <a:rPr lang="en-US" altLang="zh-CN" sz="2400" dirty="0" smtClean="0">
                <a:ea typeface="宋体" pitchFamily="2" charset="-122"/>
              </a:rPr>
              <a:t>apple</a:t>
            </a:r>
            <a:r>
              <a:rPr lang="zh-CN" altLang="en-US" sz="2400" dirty="0" smtClean="0">
                <a:ea typeface="宋体" pitchFamily="2" charset="-122"/>
              </a:rPr>
              <a:t>结尾的单词的行。</a:t>
            </a:r>
            <a:endParaRPr lang="en-US" altLang="zh-CN" sz="2400" dirty="0">
              <a:ea typeface="宋体" pitchFamily="2" charset="-122"/>
            </a:endParaRPr>
          </a:p>
          <a:p>
            <a:pPr marL="0" indent="0" eaLnBrk="1" hangingPunct="1">
              <a:lnSpc>
                <a:spcPct val="90000"/>
              </a:lnSpc>
              <a:buFont typeface="Wingdings" pitchFamily="2" charset="2"/>
              <a:buNone/>
              <a:defRPr/>
            </a:pPr>
            <a:r>
              <a:rPr lang="en-US" altLang="zh-CN" sz="2400" dirty="0" smtClean="0">
                <a:solidFill>
                  <a:srgbClr val="FF0000"/>
                </a:solidFill>
                <a:ea typeface="宋体" pitchFamily="2" charset="-122"/>
              </a:rPr>
              <a:t>^ </a:t>
            </a:r>
            <a:r>
              <a:rPr lang="zh-CN" altLang="en-US" sz="2400" dirty="0" smtClean="0">
                <a:solidFill>
                  <a:srgbClr val="FF0000"/>
                </a:solidFill>
                <a:ea typeface="宋体" pitchFamily="2" charset="-122"/>
              </a:rPr>
              <a:t>锚定行的开始 </a:t>
            </a:r>
            <a:r>
              <a:rPr lang="zh-CN" altLang="en-US" sz="2400" dirty="0" smtClean="0">
                <a:ea typeface="宋体" pitchFamily="2" charset="-122"/>
              </a:rPr>
              <a:t>和 </a:t>
            </a:r>
            <a:r>
              <a:rPr lang="en-US" altLang="zh-CN" sz="2400" dirty="0" smtClean="0">
                <a:solidFill>
                  <a:srgbClr val="FF0000"/>
                </a:solidFill>
                <a:ea typeface="宋体" pitchFamily="2" charset="-122"/>
              </a:rPr>
              <a:t>\&gt; </a:t>
            </a:r>
            <a:r>
              <a:rPr lang="zh-CN" altLang="en-US" sz="2400" dirty="0" smtClean="0">
                <a:solidFill>
                  <a:srgbClr val="FF0000"/>
                </a:solidFill>
                <a:ea typeface="宋体" pitchFamily="2" charset="-122"/>
              </a:rPr>
              <a:t>锚定单词结束  </a:t>
            </a:r>
            <a:r>
              <a:rPr lang="zh-CN" altLang="en-US" sz="2400" dirty="0" smtClean="0">
                <a:ea typeface="宋体" pitchFamily="2" charset="-122"/>
              </a:rPr>
              <a:t>的区别</a:t>
            </a:r>
          </a:p>
          <a:p>
            <a:pPr eaLnBrk="1" hangingPunct="1">
              <a:lnSpc>
                <a:spcPct val="90000"/>
              </a:lnSpc>
              <a:defRPr/>
            </a:pPr>
            <a:endParaRPr lang="en-US" altLang="zh-CN" sz="2400" dirty="0" smtClean="0">
              <a:ea typeface="宋体" pitchFamily="2" charset="-122"/>
            </a:endParaRPr>
          </a:p>
          <a:p>
            <a:pPr eaLnBrk="1" hangingPunct="1">
              <a:lnSpc>
                <a:spcPct val="90000"/>
              </a:lnSpc>
              <a:defRPr/>
            </a:pPr>
            <a:endParaRPr lang="zh-CN" altLang="en-US" sz="2400" dirty="0" smtClean="0">
              <a:ea typeface="宋体" pitchFamily="2" charset="-122"/>
            </a:endParaRPr>
          </a:p>
        </p:txBody>
      </p:sp>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269875" y="4800600"/>
            <a:ext cx="82962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descr="宽上对角线"/>
          <p:cNvSpPr>
            <a:spLocks noGrp="1" noChangeArrowheads="1"/>
          </p:cNvSpPr>
          <p:nvPr>
            <p:ph type="title"/>
          </p:nvPr>
        </p:nvSpPr>
        <p:spPr/>
        <p:txBody>
          <a:bodyPr/>
          <a:lstStyle/>
          <a:p>
            <a:pPr eaLnBrk="1" hangingPunct="1">
              <a:defRPr/>
            </a:pPr>
            <a:r>
              <a:rPr lang="en-US" altLang="zh-CN" smtClean="0"/>
              <a:t>grep</a:t>
            </a:r>
            <a:r>
              <a:rPr lang="zh-CN" altLang="en-US" smtClean="0"/>
              <a:t>正则表达式元字符集：</a:t>
            </a:r>
          </a:p>
        </p:txBody>
      </p:sp>
      <p:sp>
        <p:nvSpPr>
          <p:cNvPr id="66563" name="Rectangle 3"/>
          <p:cNvSpPr>
            <a:spLocks noGrp="1" noChangeArrowheads="1"/>
          </p:cNvSpPr>
          <p:nvPr>
            <p:ph type="body" idx="1"/>
          </p:nvPr>
        </p:nvSpPr>
        <p:spPr/>
        <p:txBody>
          <a:bodyPr/>
          <a:lstStyle/>
          <a:p>
            <a:pPr eaLnBrk="1" hangingPunct="1">
              <a:lnSpc>
                <a:spcPct val="90000"/>
              </a:lnSpc>
            </a:pPr>
            <a:r>
              <a:rPr lang="en-US" altLang="zh-CN" sz="2800" dirty="0" smtClean="0">
                <a:ea typeface="宋体" pitchFamily="2" charset="-122"/>
              </a:rPr>
              <a:t>. </a:t>
            </a:r>
            <a:r>
              <a:rPr lang="zh-CN" altLang="en-US" sz="2800" dirty="0" smtClean="0">
                <a:ea typeface="宋体" pitchFamily="2" charset="-122"/>
              </a:rPr>
              <a:t>匹配</a:t>
            </a:r>
            <a:r>
              <a:rPr lang="zh-CN" altLang="en-US" sz="2800" dirty="0" smtClean="0">
                <a:solidFill>
                  <a:srgbClr val="FF0000"/>
                </a:solidFill>
                <a:ea typeface="宋体" pitchFamily="2" charset="-122"/>
              </a:rPr>
              <a:t>一个</a:t>
            </a:r>
            <a:r>
              <a:rPr lang="zh-CN" altLang="en-US" sz="2800" dirty="0" smtClean="0">
                <a:ea typeface="宋体" pitchFamily="2" charset="-122"/>
              </a:rPr>
              <a:t>非换行符的字符。例如：</a:t>
            </a:r>
            <a:r>
              <a:rPr lang="en-US" altLang="zh-CN" sz="2800" dirty="0" err="1" smtClean="0">
                <a:ea typeface="宋体" pitchFamily="2" charset="-122"/>
              </a:rPr>
              <a:t>app.e</a:t>
            </a:r>
            <a:r>
              <a:rPr lang="zh-CN" altLang="en-US" sz="2800" dirty="0" smtClean="0">
                <a:ea typeface="宋体" pitchFamily="2" charset="-122"/>
              </a:rPr>
              <a:t>匹配</a:t>
            </a:r>
            <a:r>
              <a:rPr lang="en-US" altLang="zh-CN" sz="2800" dirty="0" smtClean="0">
                <a:ea typeface="宋体" pitchFamily="2" charset="-122"/>
              </a:rPr>
              <a:t>app</a:t>
            </a:r>
            <a:r>
              <a:rPr lang="zh-CN" altLang="en-US" sz="2800" dirty="0" smtClean="0">
                <a:ea typeface="宋体" pitchFamily="2" charset="-122"/>
              </a:rPr>
              <a:t>后接一个任意字符，然后是</a:t>
            </a:r>
            <a:r>
              <a:rPr lang="en-US" altLang="zh-CN" sz="2800" dirty="0" smtClean="0">
                <a:ea typeface="宋体" pitchFamily="2" charset="-122"/>
              </a:rPr>
              <a:t>e</a:t>
            </a:r>
            <a:r>
              <a:rPr lang="zh-CN" altLang="en-US" sz="2800" dirty="0" smtClean="0">
                <a:ea typeface="宋体" pitchFamily="2" charset="-122"/>
              </a:rPr>
              <a:t>。 </a:t>
            </a:r>
          </a:p>
          <a:p>
            <a:pPr eaLnBrk="1" hangingPunct="1">
              <a:lnSpc>
                <a:spcPct val="90000"/>
              </a:lnSpc>
            </a:pPr>
            <a:r>
              <a:rPr lang="zh-CN" altLang="en-US" sz="2800" dirty="0" smtClean="0">
                <a:ea typeface="宋体" pitchFamily="2" charset="-122"/>
              </a:rPr>
              <a:t>* 匹配零个或多个</a:t>
            </a:r>
            <a:r>
              <a:rPr lang="zh-CN" altLang="en-US" sz="2800" dirty="0" smtClean="0">
                <a:solidFill>
                  <a:srgbClr val="FF0000"/>
                </a:solidFill>
                <a:ea typeface="宋体" pitchFamily="2" charset="-122"/>
              </a:rPr>
              <a:t>相同字符</a:t>
            </a:r>
            <a:r>
              <a:rPr lang="zh-CN" altLang="en-US" sz="2800" dirty="0" smtClean="0">
                <a:ea typeface="宋体" pitchFamily="2" charset="-122"/>
              </a:rPr>
              <a:t>。如： </a:t>
            </a:r>
            <a:r>
              <a:rPr lang="en-US" altLang="zh-CN" sz="2800" dirty="0" err="1" smtClean="0">
                <a:ea typeface="宋体" pitchFamily="2" charset="-122"/>
              </a:rPr>
              <a:t>oo</a:t>
            </a:r>
            <a:r>
              <a:rPr lang="en-US" altLang="zh-CN" sz="2800" dirty="0" smtClean="0">
                <a:ea typeface="宋体" pitchFamily="2" charset="-122"/>
              </a:rPr>
              <a:t>*, </a:t>
            </a:r>
            <a:r>
              <a:rPr lang="zh-CN" altLang="en-US" sz="2800" dirty="0" smtClean="0">
                <a:ea typeface="宋体" pitchFamily="2" charset="-122"/>
              </a:rPr>
              <a:t>表示第一个</a:t>
            </a:r>
            <a:r>
              <a:rPr lang="en-US" altLang="zh-CN" sz="2800" dirty="0" smtClean="0">
                <a:ea typeface="宋体" pitchFamily="2" charset="-122"/>
              </a:rPr>
              <a:t>o</a:t>
            </a:r>
            <a:r>
              <a:rPr lang="zh-CN" altLang="en-US" sz="2800" dirty="0" smtClean="0">
                <a:ea typeface="宋体" pitchFamily="2" charset="-122"/>
              </a:rPr>
              <a:t>一定存在，第二个</a:t>
            </a:r>
            <a:r>
              <a:rPr lang="en-US" altLang="zh-CN" sz="2800" dirty="0" smtClean="0">
                <a:ea typeface="宋体" pitchFamily="2" charset="-122"/>
              </a:rPr>
              <a:t>o</a:t>
            </a:r>
            <a:r>
              <a:rPr lang="zh-CN" altLang="en-US" sz="2800" dirty="0" smtClean="0">
                <a:ea typeface="宋体" pitchFamily="2" charset="-122"/>
              </a:rPr>
              <a:t>可以有一个或多个，也可以没有，因此整体表示至少一个</a:t>
            </a:r>
            <a:r>
              <a:rPr lang="en-US" altLang="zh-CN" sz="2800" dirty="0" smtClean="0">
                <a:ea typeface="宋体" pitchFamily="2" charset="-122"/>
              </a:rPr>
              <a:t>o.</a:t>
            </a:r>
            <a:r>
              <a:rPr lang="zh-CN" altLang="en-US" sz="2800" dirty="0" smtClean="0">
                <a:ea typeface="宋体" pitchFamily="2" charset="-122"/>
              </a:rPr>
              <a:t>。</a:t>
            </a:r>
            <a:endParaRPr lang="en-US" altLang="zh-CN" sz="2800" dirty="0" smtClean="0">
              <a:ea typeface="宋体" pitchFamily="2" charset="-122"/>
            </a:endParaRPr>
          </a:p>
          <a:p>
            <a:pPr eaLnBrk="1" hangingPunct="1">
              <a:lnSpc>
                <a:spcPct val="90000"/>
              </a:lnSpc>
            </a:pPr>
            <a:endParaRPr lang="en-US" altLang="zh-CN" sz="2800" dirty="0" smtClean="0">
              <a:ea typeface="宋体" pitchFamily="2" charset="-122"/>
            </a:endParaRPr>
          </a:p>
          <a:p>
            <a:pPr eaLnBrk="1" hangingPunct="1">
              <a:lnSpc>
                <a:spcPct val="90000"/>
              </a:lnSpc>
            </a:pPr>
            <a:r>
              <a:rPr lang="zh-CN" altLang="en-US" sz="2800" dirty="0" smtClean="0">
                <a:solidFill>
                  <a:srgbClr val="FF0000"/>
                </a:solidFill>
                <a:ea typeface="宋体" pitchFamily="2" charset="-122"/>
              </a:rPr>
              <a:t>所以，可以用</a:t>
            </a:r>
            <a:r>
              <a:rPr lang="en-US" altLang="zh-CN" sz="2800" dirty="0" smtClean="0">
                <a:solidFill>
                  <a:srgbClr val="FF0000"/>
                </a:solidFill>
                <a:ea typeface="宋体" pitchFamily="2" charset="-122"/>
              </a:rPr>
              <a:t>.*</a:t>
            </a:r>
            <a:r>
              <a:rPr lang="zh-CN" altLang="en-US" sz="2800" dirty="0" smtClean="0">
                <a:solidFill>
                  <a:srgbClr val="FF0000"/>
                </a:solidFill>
                <a:ea typeface="宋体" pitchFamily="2" charset="-122"/>
              </a:rPr>
              <a:t>表示 </a:t>
            </a:r>
            <a:r>
              <a:rPr lang="en-US" altLang="zh-CN" sz="2800" dirty="0" smtClean="0">
                <a:solidFill>
                  <a:srgbClr val="FF0000"/>
                </a:solidFill>
                <a:ea typeface="宋体" pitchFamily="2" charset="-122"/>
              </a:rPr>
              <a:t>0</a:t>
            </a:r>
            <a:r>
              <a:rPr lang="zh-CN" altLang="en-US" sz="2800" dirty="0" smtClean="0">
                <a:solidFill>
                  <a:srgbClr val="FF0000"/>
                </a:solidFill>
                <a:ea typeface="宋体" pitchFamily="2" charset="-122"/>
              </a:rPr>
              <a:t>个或多个任意字符</a:t>
            </a:r>
            <a:endParaRPr lang="en-US" altLang="zh-CN" sz="2800" dirty="0" smtClean="0">
              <a:solidFill>
                <a:srgbClr val="FF0000"/>
              </a:solidFill>
              <a:ea typeface="宋体" pitchFamily="2" charset="-122"/>
            </a:endParaRPr>
          </a:p>
          <a:p>
            <a:pPr eaLnBrk="1" hangingPunct="1">
              <a:lnSpc>
                <a:spcPct val="90000"/>
              </a:lnSpc>
            </a:pPr>
            <a:endParaRPr lang="en-US" altLang="zh-CN" sz="2800" dirty="0" smtClean="0">
              <a:ea typeface="宋体" pitchFamily="2" charset="-122"/>
            </a:endParaRPr>
          </a:p>
          <a:p>
            <a:pPr eaLnBrk="1" hangingPunct="1">
              <a:lnSpc>
                <a:spcPct val="90000"/>
              </a:lnSpc>
            </a:pPr>
            <a:r>
              <a:rPr lang="en-US" altLang="zh-CN" sz="2800" dirty="0" smtClean="0">
                <a:ea typeface="宋体" pitchFamily="2" charset="-122"/>
              </a:rPr>
              <a:t>[] </a:t>
            </a:r>
            <a:r>
              <a:rPr lang="zh-CN" altLang="en-US" sz="2800" dirty="0" smtClean="0">
                <a:ea typeface="宋体" pitchFamily="2" charset="-122"/>
              </a:rPr>
              <a:t>匹配一个指定范围内的字符，如</a:t>
            </a:r>
            <a:r>
              <a:rPr lang="en-US" altLang="zh-CN" sz="2800" dirty="0" smtClean="0">
                <a:ea typeface="宋体" pitchFamily="2" charset="-122"/>
              </a:rPr>
              <a:t>‘[</a:t>
            </a:r>
            <a:r>
              <a:rPr lang="en-US" altLang="zh-CN" sz="2800" dirty="0" err="1" smtClean="0">
                <a:ea typeface="宋体" pitchFamily="2" charset="-122"/>
              </a:rPr>
              <a:t>Aa</a:t>
            </a:r>
            <a:r>
              <a:rPr lang="en-US" altLang="zh-CN" sz="2800" dirty="0" smtClean="0">
                <a:ea typeface="宋体" pitchFamily="2" charset="-122"/>
              </a:rPr>
              <a:t>]</a:t>
            </a:r>
            <a:r>
              <a:rPr lang="en-US" altLang="zh-CN" sz="2800" dirty="0" err="1" smtClean="0">
                <a:ea typeface="宋体" pitchFamily="2" charset="-122"/>
              </a:rPr>
              <a:t>pple</a:t>
            </a:r>
            <a:r>
              <a:rPr lang="zh-CN" altLang="en-US" sz="2800" dirty="0" smtClean="0">
                <a:ea typeface="宋体" pitchFamily="2" charset="-122"/>
              </a:rPr>
              <a:t>匹配</a:t>
            </a:r>
            <a:r>
              <a:rPr lang="en-US" altLang="zh-CN" sz="2800" dirty="0" smtClean="0">
                <a:ea typeface="宋体" pitchFamily="2" charset="-122"/>
              </a:rPr>
              <a:t>Apple</a:t>
            </a:r>
            <a:r>
              <a:rPr lang="zh-CN" altLang="en-US" sz="2800" dirty="0" smtClean="0">
                <a:ea typeface="宋体" pitchFamily="2" charset="-122"/>
              </a:rPr>
              <a:t>或</a:t>
            </a:r>
            <a:r>
              <a:rPr lang="en-US" altLang="zh-CN" sz="2800" dirty="0" smtClean="0">
                <a:ea typeface="宋体" pitchFamily="2" charset="-122"/>
              </a:rPr>
              <a:t>apple</a:t>
            </a:r>
            <a:r>
              <a:rPr lang="zh-CN" altLang="en-US" sz="2800" dirty="0" smtClean="0">
                <a:ea typeface="宋体" pitchFamily="2" charset="-122"/>
              </a:rPr>
              <a:t>。 </a:t>
            </a:r>
          </a:p>
          <a:p>
            <a:pPr eaLnBrk="1" hangingPunct="1">
              <a:lnSpc>
                <a:spcPct val="90000"/>
              </a:lnSpc>
            </a:pPr>
            <a:r>
              <a:rPr lang="en-US" altLang="zh-CN" sz="2800" dirty="0" smtClean="0">
                <a:ea typeface="宋体" pitchFamily="2" charset="-122"/>
              </a:rPr>
              <a:t>[^] </a:t>
            </a:r>
            <a:r>
              <a:rPr lang="zh-CN" altLang="en-US" sz="2800" dirty="0" smtClean="0">
                <a:ea typeface="宋体" pitchFamily="2" charset="-122"/>
              </a:rPr>
              <a:t>匹配一个不在指定范围内的字符，如：</a:t>
            </a:r>
            <a:r>
              <a:rPr lang="en-US" altLang="zh-CN" sz="2800" dirty="0" smtClean="0">
                <a:ea typeface="宋体" pitchFamily="2" charset="-122"/>
              </a:rPr>
              <a:t>[^A-RT-Z]</a:t>
            </a:r>
            <a:r>
              <a:rPr lang="en-US" altLang="zh-CN" sz="2800" dirty="0" err="1" smtClean="0">
                <a:ea typeface="宋体" pitchFamily="2" charset="-122"/>
              </a:rPr>
              <a:t>pple</a:t>
            </a:r>
            <a:r>
              <a:rPr lang="zh-CN" altLang="en-US" sz="2800" dirty="0" smtClean="0">
                <a:ea typeface="宋体" pitchFamily="2" charset="-122"/>
              </a:rPr>
              <a:t>匹配不包含</a:t>
            </a:r>
            <a:r>
              <a:rPr lang="en-US" altLang="zh-CN" sz="2800" dirty="0" smtClean="0">
                <a:ea typeface="宋体" pitchFamily="2" charset="-122"/>
              </a:rPr>
              <a:t>A-R</a:t>
            </a:r>
            <a:r>
              <a:rPr lang="zh-CN" altLang="en-US" sz="2800" dirty="0" smtClean="0">
                <a:ea typeface="宋体" pitchFamily="2" charset="-122"/>
              </a:rPr>
              <a:t>和</a:t>
            </a:r>
            <a:r>
              <a:rPr lang="en-US" altLang="zh-CN" sz="2800" dirty="0" smtClean="0">
                <a:ea typeface="宋体" pitchFamily="2" charset="-122"/>
              </a:rPr>
              <a:t>T-Z</a:t>
            </a:r>
            <a:r>
              <a:rPr lang="zh-CN" altLang="en-US" sz="2800" dirty="0" smtClean="0">
                <a:ea typeface="宋体" pitchFamily="2" charset="-122"/>
              </a:rPr>
              <a:t>的一个字母开头，紧跟</a:t>
            </a:r>
            <a:r>
              <a:rPr lang="en-US" altLang="zh-CN" sz="2800" dirty="0" err="1" smtClean="0">
                <a:ea typeface="宋体" pitchFamily="2" charset="-122"/>
              </a:rPr>
              <a:t>pple</a:t>
            </a:r>
            <a:r>
              <a:rPr lang="zh-CN" altLang="en-US" sz="2800" dirty="0" smtClean="0">
                <a:ea typeface="宋体" pitchFamily="2" charset="-122"/>
              </a:rPr>
              <a:t>的行。</a:t>
            </a:r>
          </a:p>
          <a:p>
            <a:pPr eaLnBrk="1" hangingPunct="1">
              <a:lnSpc>
                <a:spcPct val="90000"/>
              </a:lnSpc>
            </a:pPr>
            <a:endParaRPr lang="zh-CN" altLang="en-US" sz="2400" dirty="0" smtClean="0">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67587" name="Content Placeholder 2"/>
          <p:cNvSpPr>
            <a:spLocks noGrp="1"/>
          </p:cNvSpPr>
          <p:nvPr>
            <p:ph idx="1"/>
          </p:nvPr>
        </p:nvSpPr>
        <p:spPr/>
        <p:txBody>
          <a:bodyPr/>
          <a:lstStyle/>
          <a:p>
            <a:pPr eaLnBrk="1" hangingPunct="1">
              <a:lnSpc>
                <a:spcPct val="90000"/>
              </a:lnSpc>
            </a:pPr>
            <a:r>
              <a:rPr lang="en-US" altLang="zh-CN" smtClean="0">
                <a:ea typeface="宋体" pitchFamily="2" charset="-122"/>
              </a:rPr>
              <a:t>x\{m\} </a:t>
            </a:r>
            <a:r>
              <a:rPr lang="zh-CN" altLang="en-US" smtClean="0">
                <a:ea typeface="宋体" pitchFamily="2" charset="-122"/>
              </a:rPr>
              <a:t>重复字符</a:t>
            </a:r>
            <a:r>
              <a:rPr lang="en-US" altLang="zh-CN" smtClean="0">
                <a:ea typeface="宋体" pitchFamily="2" charset="-122"/>
              </a:rPr>
              <a:t>x</a:t>
            </a:r>
            <a:r>
              <a:rPr lang="zh-CN" altLang="en-US" smtClean="0">
                <a:ea typeface="宋体" pitchFamily="2" charset="-122"/>
              </a:rPr>
              <a:t>，</a:t>
            </a:r>
            <a:r>
              <a:rPr lang="en-US" altLang="zh-CN" smtClean="0">
                <a:ea typeface="宋体" pitchFamily="2" charset="-122"/>
              </a:rPr>
              <a:t>m</a:t>
            </a:r>
            <a:r>
              <a:rPr lang="zh-CN" altLang="en-US" smtClean="0">
                <a:ea typeface="宋体" pitchFamily="2" charset="-122"/>
              </a:rPr>
              <a:t>次，如：</a:t>
            </a:r>
            <a:r>
              <a:rPr lang="en-US" altLang="zh-CN" smtClean="0">
                <a:ea typeface="宋体" pitchFamily="2" charset="-122"/>
              </a:rPr>
              <a:t>a\{5\}</a:t>
            </a:r>
            <a:r>
              <a:rPr lang="zh-CN" altLang="en-US" smtClean="0">
                <a:ea typeface="宋体" pitchFamily="2" charset="-122"/>
              </a:rPr>
              <a:t>匹配包含</a:t>
            </a:r>
            <a:r>
              <a:rPr lang="en-US" altLang="zh-CN" smtClean="0">
                <a:ea typeface="宋体" pitchFamily="2" charset="-122"/>
              </a:rPr>
              <a:t>5</a:t>
            </a:r>
            <a:r>
              <a:rPr lang="zh-CN" altLang="en-US" smtClean="0">
                <a:ea typeface="宋体" pitchFamily="2" charset="-122"/>
              </a:rPr>
              <a:t>个</a:t>
            </a:r>
            <a:r>
              <a:rPr lang="en-US" altLang="zh-CN" smtClean="0">
                <a:ea typeface="宋体" pitchFamily="2" charset="-122"/>
              </a:rPr>
              <a:t>a</a:t>
            </a:r>
            <a:r>
              <a:rPr lang="zh-CN" altLang="en-US" smtClean="0">
                <a:ea typeface="宋体" pitchFamily="2" charset="-122"/>
              </a:rPr>
              <a:t>的行。 </a:t>
            </a:r>
          </a:p>
          <a:p>
            <a:pPr eaLnBrk="1" hangingPunct="1">
              <a:lnSpc>
                <a:spcPct val="90000"/>
              </a:lnSpc>
            </a:pPr>
            <a:endParaRPr lang="en-US" altLang="zh-CN" smtClean="0">
              <a:ea typeface="宋体" pitchFamily="2" charset="-122"/>
            </a:endParaRPr>
          </a:p>
          <a:p>
            <a:pPr eaLnBrk="1" hangingPunct="1">
              <a:lnSpc>
                <a:spcPct val="90000"/>
              </a:lnSpc>
            </a:pPr>
            <a:r>
              <a:rPr lang="en-US" altLang="zh-CN" smtClean="0">
                <a:ea typeface="宋体" pitchFamily="2" charset="-122"/>
              </a:rPr>
              <a:t>x\{m,\} </a:t>
            </a:r>
            <a:r>
              <a:rPr lang="zh-CN" altLang="en-US" smtClean="0">
                <a:ea typeface="宋体" pitchFamily="2" charset="-122"/>
              </a:rPr>
              <a:t>重复字符</a:t>
            </a:r>
            <a:r>
              <a:rPr lang="en-US" altLang="zh-CN" smtClean="0">
                <a:ea typeface="宋体" pitchFamily="2" charset="-122"/>
              </a:rPr>
              <a:t>x,</a:t>
            </a:r>
            <a:r>
              <a:rPr lang="zh-CN" altLang="en-US" smtClean="0">
                <a:ea typeface="宋体" pitchFamily="2" charset="-122"/>
              </a:rPr>
              <a:t>至少</a:t>
            </a:r>
            <a:r>
              <a:rPr lang="en-US" altLang="zh-CN" smtClean="0">
                <a:ea typeface="宋体" pitchFamily="2" charset="-122"/>
              </a:rPr>
              <a:t>m</a:t>
            </a:r>
            <a:r>
              <a:rPr lang="zh-CN" altLang="en-US" smtClean="0">
                <a:ea typeface="宋体" pitchFamily="2" charset="-122"/>
              </a:rPr>
              <a:t>次，如：</a:t>
            </a:r>
            <a:r>
              <a:rPr lang="en-US" altLang="zh-CN" smtClean="0">
                <a:ea typeface="宋体" pitchFamily="2" charset="-122"/>
              </a:rPr>
              <a:t>a\{5,\}</a:t>
            </a:r>
            <a:r>
              <a:rPr lang="zh-CN" altLang="en-US" smtClean="0">
                <a:ea typeface="宋体" pitchFamily="2" charset="-122"/>
              </a:rPr>
              <a:t>匹配至少有</a:t>
            </a:r>
            <a:r>
              <a:rPr lang="en-US" altLang="zh-CN" smtClean="0">
                <a:ea typeface="宋体" pitchFamily="2" charset="-122"/>
              </a:rPr>
              <a:t>5</a:t>
            </a:r>
            <a:r>
              <a:rPr lang="zh-CN" altLang="en-US" smtClean="0">
                <a:ea typeface="宋体" pitchFamily="2" charset="-122"/>
              </a:rPr>
              <a:t>个</a:t>
            </a:r>
            <a:r>
              <a:rPr lang="en-US" altLang="zh-CN" smtClean="0">
                <a:ea typeface="宋体" pitchFamily="2" charset="-122"/>
              </a:rPr>
              <a:t>a</a:t>
            </a:r>
            <a:r>
              <a:rPr lang="zh-CN" altLang="en-US" smtClean="0">
                <a:ea typeface="宋体" pitchFamily="2" charset="-122"/>
              </a:rPr>
              <a:t>的行。 </a:t>
            </a:r>
            <a:br>
              <a:rPr lang="zh-CN" altLang="en-US" smtClean="0">
                <a:ea typeface="宋体" pitchFamily="2" charset="-122"/>
              </a:rPr>
            </a:br>
            <a:endParaRPr lang="zh-CN" altLang="en-US" smtClean="0">
              <a:ea typeface="宋体" pitchFamily="2" charset="-122"/>
            </a:endParaRPr>
          </a:p>
          <a:p>
            <a:pPr eaLnBrk="1" hangingPunct="1">
              <a:lnSpc>
                <a:spcPct val="90000"/>
              </a:lnSpc>
            </a:pPr>
            <a:r>
              <a:rPr lang="en-US" altLang="zh-CN" smtClean="0">
                <a:ea typeface="宋体" pitchFamily="2" charset="-122"/>
              </a:rPr>
              <a:t>x\{m,n\}</a:t>
            </a:r>
            <a:r>
              <a:rPr lang="zh-CN" altLang="en-US" smtClean="0">
                <a:ea typeface="宋体" pitchFamily="2" charset="-122"/>
              </a:rPr>
              <a:t>重复字符</a:t>
            </a:r>
            <a:r>
              <a:rPr lang="en-US" altLang="zh-CN" smtClean="0">
                <a:ea typeface="宋体" pitchFamily="2" charset="-122"/>
              </a:rPr>
              <a:t>x</a:t>
            </a:r>
            <a:r>
              <a:rPr lang="zh-CN" altLang="en-US" smtClean="0">
                <a:ea typeface="宋体" pitchFamily="2" charset="-122"/>
              </a:rPr>
              <a:t>，至少</a:t>
            </a:r>
            <a:r>
              <a:rPr lang="en-US" altLang="zh-CN" smtClean="0">
                <a:ea typeface="宋体" pitchFamily="2" charset="-122"/>
              </a:rPr>
              <a:t>m</a:t>
            </a:r>
            <a:r>
              <a:rPr lang="zh-CN" altLang="en-US" smtClean="0">
                <a:ea typeface="宋体" pitchFamily="2" charset="-122"/>
              </a:rPr>
              <a:t>次，不多于</a:t>
            </a:r>
            <a:r>
              <a:rPr lang="en-US" altLang="zh-CN" smtClean="0">
                <a:ea typeface="宋体" pitchFamily="2" charset="-122"/>
              </a:rPr>
              <a:t>n</a:t>
            </a:r>
            <a:r>
              <a:rPr lang="zh-CN" altLang="en-US" smtClean="0">
                <a:ea typeface="宋体" pitchFamily="2" charset="-122"/>
              </a:rPr>
              <a:t>次，如：</a:t>
            </a:r>
            <a:r>
              <a:rPr lang="en-US" altLang="zh-CN" smtClean="0">
                <a:ea typeface="宋体" pitchFamily="2" charset="-122"/>
              </a:rPr>
              <a:t>a\{5,10\}</a:t>
            </a:r>
            <a:r>
              <a:rPr lang="zh-CN" altLang="en-US" smtClean="0">
                <a:ea typeface="宋体" pitchFamily="2" charset="-122"/>
              </a:rPr>
              <a:t>匹配</a:t>
            </a:r>
            <a:r>
              <a:rPr lang="en-US" altLang="zh-CN" smtClean="0">
                <a:ea typeface="宋体" pitchFamily="2" charset="-122"/>
              </a:rPr>
              <a:t>5--10</a:t>
            </a:r>
            <a:r>
              <a:rPr lang="zh-CN" altLang="en-US" smtClean="0">
                <a:ea typeface="宋体" pitchFamily="2" charset="-122"/>
              </a:rPr>
              <a:t>个</a:t>
            </a:r>
            <a:r>
              <a:rPr lang="en-US" altLang="zh-CN" smtClean="0">
                <a:ea typeface="宋体" pitchFamily="2" charset="-122"/>
              </a:rPr>
              <a:t>a</a:t>
            </a:r>
            <a:r>
              <a:rPr lang="zh-CN" altLang="en-US" smtClean="0">
                <a:ea typeface="宋体" pitchFamily="2" charset="-122"/>
              </a:rPr>
              <a:t>的行。 </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descr="宽上对角线"/>
          <p:cNvSpPr>
            <a:spLocks noGrp="1" noChangeArrowheads="1"/>
          </p:cNvSpPr>
          <p:nvPr>
            <p:ph type="title"/>
          </p:nvPr>
        </p:nvSpPr>
        <p:spPr/>
        <p:txBody>
          <a:bodyPr/>
          <a:lstStyle/>
          <a:p>
            <a:pPr eaLnBrk="1" hangingPunct="1">
              <a:defRPr/>
            </a:pPr>
            <a:r>
              <a:rPr lang="en-US" altLang="zh-CN" dirty="0" err="1"/>
              <a:t>g</a:t>
            </a:r>
            <a:r>
              <a:rPr lang="en-US" altLang="zh-CN" dirty="0" err="1" smtClean="0"/>
              <a:t>rep</a:t>
            </a:r>
            <a:r>
              <a:rPr lang="zh-CN" altLang="en-US" dirty="0" smtClean="0"/>
              <a:t>命令练习</a:t>
            </a:r>
          </a:p>
        </p:txBody>
      </p:sp>
      <p:sp>
        <p:nvSpPr>
          <p:cNvPr id="64515" name="Rectangle 3"/>
          <p:cNvSpPr>
            <a:spLocks noGrp="1" noChangeArrowheads="1"/>
          </p:cNvSpPr>
          <p:nvPr>
            <p:ph type="body" idx="1"/>
          </p:nvPr>
        </p:nvSpPr>
        <p:spPr>
          <a:xfrm>
            <a:off x="228600" y="914400"/>
            <a:ext cx="8763000" cy="5562600"/>
          </a:xfrm>
        </p:spPr>
        <p:txBody>
          <a:bodyPr/>
          <a:lstStyle/>
          <a:p>
            <a:pPr eaLnBrk="1" hangingPunct="1">
              <a:defRPr/>
            </a:pPr>
            <a:r>
              <a:rPr lang="zh-CN" altLang="en-US" dirty="0" smtClean="0">
                <a:ea typeface="宋体" pitchFamily="2" charset="-122"/>
              </a:rPr>
              <a:t>用</a:t>
            </a:r>
            <a:r>
              <a:rPr lang="en-US" altLang="zh-CN" dirty="0" smtClean="0">
                <a:ea typeface="宋体" pitchFamily="2" charset="-122"/>
              </a:rPr>
              <a:t>vi</a:t>
            </a:r>
            <a:r>
              <a:rPr lang="zh-CN" altLang="en-US" dirty="0" smtClean="0">
                <a:ea typeface="宋体" pitchFamily="2" charset="-122"/>
              </a:rPr>
              <a:t>或</a:t>
            </a:r>
            <a:r>
              <a:rPr lang="en-US" altLang="zh-CN" dirty="0" err="1" smtClean="0">
                <a:ea typeface="宋体" pitchFamily="2" charset="-122"/>
              </a:rPr>
              <a:t>gedit</a:t>
            </a:r>
            <a:r>
              <a:rPr lang="zh-CN" altLang="en-US" dirty="0" smtClean="0">
                <a:ea typeface="宋体" pitchFamily="2" charset="-122"/>
              </a:rPr>
              <a:t>创建文件</a:t>
            </a:r>
            <a:r>
              <a:rPr lang="en-US" altLang="zh-CN" dirty="0" smtClean="0">
                <a:ea typeface="宋体" pitchFamily="2" charset="-122"/>
              </a:rPr>
              <a:t>file.txt</a:t>
            </a:r>
            <a:r>
              <a:rPr lang="zh-CN" altLang="en-US" dirty="0" smtClean="0">
                <a:ea typeface="宋体" pitchFamily="2" charset="-122"/>
              </a:rPr>
              <a:t>，内容：</a:t>
            </a:r>
          </a:p>
          <a:p>
            <a:pPr marL="0" indent="0" eaLnBrk="1" hangingPunct="1">
              <a:buFont typeface="Wingdings" pitchFamily="2" charset="2"/>
              <a:buNone/>
              <a:defRPr/>
            </a:pPr>
            <a:r>
              <a:rPr lang="en-US" altLang="zh-CN" sz="2200" dirty="0" smtClean="0">
                <a:ea typeface="宋体" pitchFamily="2" charset="-122"/>
              </a:rPr>
              <a:t>48      Dec     3BC1977 LPSX   68.00   LVX2A   138</a:t>
            </a:r>
          </a:p>
          <a:p>
            <a:pPr marL="0" indent="0" eaLnBrk="1" hangingPunct="1">
              <a:buFont typeface="Wingdings" pitchFamily="2" charset="2"/>
              <a:buNone/>
              <a:defRPr/>
            </a:pPr>
            <a:r>
              <a:rPr lang="en-US" altLang="zh-CN" sz="2200" dirty="0" smtClean="0">
                <a:ea typeface="宋体" pitchFamily="2" charset="-122"/>
              </a:rPr>
              <a:t>483    Sept    5AP1996 USP    65.00   LVX2C   189</a:t>
            </a:r>
          </a:p>
          <a:p>
            <a:pPr marL="0" indent="0" eaLnBrk="1" hangingPunct="1">
              <a:buFont typeface="Wingdings" pitchFamily="2" charset="2"/>
              <a:buNone/>
              <a:defRPr/>
            </a:pPr>
            <a:r>
              <a:rPr lang="en-US" altLang="zh-CN" sz="2200" dirty="0" smtClean="0">
                <a:ea typeface="宋体" pitchFamily="2" charset="-122"/>
              </a:rPr>
              <a:t>47      Oct     3ZL1998 LPSX   43.00   KVM9D   512</a:t>
            </a:r>
          </a:p>
          <a:p>
            <a:pPr marL="0" indent="0" eaLnBrk="1" hangingPunct="1">
              <a:buFont typeface="Wingdings" pitchFamily="2" charset="2"/>
              <a:buNone/>
              <a:defRPr/>
            </a:pPr>
            <a:r>
              <a:rPr lang="en-US" altLang="zh-CN" sz="2200" dirty="0" smtClean="0">
                <a:ea typeface="宋体" pitchFamily="2" charset="-122"/>
              </a:rPr>
              <a:t>219     </a:t>
            </a:r>
            <a:r>
              <a:rPr lang="en-US" altLang="zh-CN" sz="2200" dirty="0" err="1" smtClean="0">
                <a:ea typeface="宋体" pitchFamily="2" charset="-122"/>
              </a:rPr>
              <a:t>dec</a:t>
            </a:r>
            <a:r>
              <a:rPr lang="en-US" altLang="zh-CN" sz="2200" dirty="0" smtClean="0">
                <a:ea typeface="宋体" pitchFamily="2" charset="-122"/>
              </a:rPr>
              <a:t>     2CC1999 CAD    23.00   PLV2C   68</a:t>
            </a:r>
          </a:p>
          <a:p>
            <a:pPr marL="0" indent="0" eaLnBrk="1" hangingPunct="1">
              <a:buFont typeface="Wingdings" pitchFamily="2" charset="2"/>
              <a:buNone/>
              <a:defRPr/>
            </a:pPr>
            <a:r>
              <a:rPr lang="en-US" altLang="zh-CN" sz="2200" dirty="0" smtClean="0">
                <a:ea typeface="宋体" pitchFamily="2" charset="-122"/>
              </a:rPr>
              <a:t>484     </a:t>
            </a:r>
            <a:r>
              <a:rPr lang="en-US" altLang="zh-CN" sz="2200" dirty="0" err="1" smtClean="0">
                <a:ea typeface="宋体" pitchFamily="2" charset="-122"/>
              </a:rPr>
              <a:t>nov</a:t>
            </a:r>
            <a:r>
              <a:rPr lang="en-US" altLang="zh-CN" sz="2200" dirty="0" smtClean="0">
                <a:ea typeface="宋体" pitchFamily="2" charset="-122"/>
              </a:rPr>
              <a:t>     7PL1996 CAD    49.00   PLV2C   234</a:t>
            </a:r>
          </a:p>
          <a:p>
            <a:pPr marL="0" indent="0" eaLnBrk="1" hangingPunct="1">
              <a:buFont typeface="Wingdings" pitchFamily="2" charset="2"/>
              <a:buNone/>
              <a:defRPr/>
            </a:pPr>
            <a:r>
              <a:rPr lang="en-US" altLang="zh-CN" sz="2200" dirty="0" smtClean="0">
                <a:ea typeface="宋体" pitchFamily="2" charset="-122"/>
              </a:rPr>
              <a:t>483     may     5PA1998 USP    37.00   KVM9D   644</a:t>
            </a:r>
          </a:p>
          <a:p>
            <a:pPr marL="0" indent="0" eaLnBrk="1" hangingPunct="1">
              <a:buFont typeface="Wingdings" pitchFamily="2" charset="2"/>
              <a:buNone/>
              <a:defRPr/>
            </a:pPr>
            <a:r>
              <a:rPr lang="en-US" altLang="zh-CN" sz="2200" dirty="0" smtClean="0">
                <a:ea typeface="宋体" pitchFamily="2" charset="-122"/>
              </a:rPr>
              <a:t>216     </a:t>
            </a:r>
            <a:r>
              <a:rPr lang="en-US" altLang="zh-CN" sz="2200" dirty="0" err="1" smtClean="0">
                <a:ea typeface="宋体" pitchFamily="2" charset="-122"/>
              </a:rPr>
              <a:t>sept</a:t>
            </a:r>
            <a:r>
              <a:rPr lang="en-US" altLang="zh-CN" sz="2200" dirty="0" smtClean="0">
                <a:ea typeface="宋体" pitchFamily="2" charset="-122"/>
              </a:rPr>
              <a:t>    3ZL1998 USP    86.00   KVM9E   234</a:t>
            </a:r>
          </a:p>
          <a:p>
            <a:pPr marL="0" indent="0" eaLnBrk="1" hangingPunct="1">
              <a:buFont typeface="Wingdings" pitchFamily="2" charset="2"/>
              <a:buNone/>
              <a:defRPr/>
            </a:pPr>
            <a:endParaRPr lang="zh-CN" altLang="en-US" sz="2200" dirty="0" smtClean="0">
              <a:ea typeface="宋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宽上对角线"/>
          <p:cNvSpPr>
            <a:spLocks noGrp="1"/>
          </p:cNvSpPr>
          <p:nvPr>
            <p:ph type="title"/>
          </p:nvPr>
        </p:nvSpPr>
        <p:spPr/>
        <p:txBody>
          <a:bodyPr/>
          <a:lstStyle/>
          <a:p>
            <a:pPr>
              <a:defRPr/>
            </a:pPr>
            <a:r>
              <a:rPr lang="en-US" altLang="zh-CN" dirty="0" err="1" smtClean="0"/>
              <a:t>grep</a:t>
            </a:r>
            <a:r>
              <a:rPr lang="zh-CN" altLang="en-US" dirty="0" smtClean="0"/>
              <a:t>命令练习题</a:t>
            </a:r>
            <a:endParaRPr lang="zh-CN" altLang="en-US" dirty="0"/>
          </a:p>
        </p:txBody>
      </p:sp>
      <p:sp>
        <p:nvSpPr>
          <p:cNvPr id="69635" name="内容占位符 2"/>
          <p:cNvSpPr>
            <a:spLocks noGrp="1"/>
          </p:cNvSpPr>
          <p:nvPr>
            <p:ph idx="1"/>
          </p:nvPr>
        </p:nvSpPr>
        <p:spPr/>
        <p:txBody>
          <a:bodyPr/>
          <a:lstStyle/>
          <a:p>
            <a:r>
              <a:rPr lang="en-US" altLang="zh-CN" dirty="0" smtClean="0">
                <a:ea typeface="宋体" pitchFamily="2" charset="-122"/>
              </a:rPr>
              <a:t>1</a:t>
            </a:r>
            <a:r>
              <a:rPr lang="zh-CN" altLang="en-US" dirty="0" smtClean="0">
                <a:ea typeface="宋体" pitchFamily="2" charset="-122"/>
              </a:rPr>
              <a:t>）含有“</a:t>
            </a:r>
            <a:r>
              <a:rPr lang="en-US" altLang="zh-CN" dirty="0" smtClean="0">
                <a:ea typeface="宋体" pitchFamily="2" charset="-122"/>
              </a:rPr>
              <a:t>48”</a:t>
            </a:r>
            <a:r>
              <a:rPr lang="zh-CN" altLang="en-US" dirty="0" smtClean="0">
                <a:ea typeface="宋体" pitchFamily="2" charset="-122"/>
              </a:rPr>
              <a:t>字符串的行的总数</a:t>
            </a:r>
            <a:endParaRPr lang="en-US" altLang="zh-CN" dirty="0" smtClean="0">
              <a:ea typeface="宋体" pitchFamily="2" charset="-122"/>
            </a:endParaRPr>
          </a:p>
          <a:p>
            <a:r>
              <a:rPr lang="en-US" altLang="zh-CN" dirty="0" smtClean="0">
                <a:ea typeface="宋体" pitchFamily="2" charset="-122"/>
              </a:rPr>
              <a:t>2</a:t>
            </a:r>
            <a:r>
              <a:rPr lang="zh-CN" altLang="en-US" dirty="0" smtClean="0">
                <a:ea typeface="宋体" pitchFamily="2" charset="-122"/>
              </a:rPr>
              <a:t>）显示含有“</a:t>
            </a:r>
            <a:r>
              <a:rPr lang="en-US" altLang="zh-CN" dirty="0" smtClean="0">
                <a:ea typeface="宋体" pitchFamily="2" charset="-122"/>
              </a:rPr>
              <a:t>48”</a:t>
            </a:r>
            <a:r>
              <a:rPr lang="zh-CN" altLang="en-US" dirty="0" smtClean="0">
                <a:ea typeface="宋体" pitchFamily="2" charset="-122"/>
              </a:rPr>
              <a:t>字符串的所有行的行号</a:t>
            </a:r>
            <a:endParaRPr lang="en-US" altLang="zh-CN" dirty="0" smtClean="0">
              <a:ea typeface="宋体" pitchFamily="2" charset="-122"/>
            </a:endParaRPr>
          </a:p>
          <a:p>
            <a:r>
              <a:rPr lang="en-US" altLang="zh-CN" dirty="0" smtClean="0">
                <a:ea typeface="宋体" pitchFamily="2" charset="-122"/>
              </a:rPr>
              <a:t>3</a:t>
            </a:r>
            <a:r>
              <a:rPr lang="zh-CN" altLang="en-US" dirty="0" smtClean="0">
                <a:ea typeface="宋体" pitchFamily="2" charset="-122"/>
              </a:rPr>
              <a:t>）显示包含“以</a:t>
            </a:r>
            <a:r>
              <a:rPr lang="en-US" altLang="zh-CN" dirty="0" smtClean="0">
                <a:ea typeface="宋体" pitchFamily="2" charset="-122"/>
              </a:rPr>
              <a:t>K</a:t>
            </a:r>
            <a:r>
              <a:rPr lang="zh-CN" altLang="en-US" dirty="0" smtClean="0">
                <a:ea typeface="宋体" pitchFamily="2" charset="-122"/>
              </a:rPr>
              <a:t>开头，以</a:t>
            </a:r>
            <a:r>
              <a:rPr lang="en-US" altLang="zh-CN" dirty="0" smtClean="0">
                <a:ea typeface="宋体" pitchFamily="2" charset="-122"/>
              </a:rPr>
              <a:t>D</a:t>
            </a:r>
            <a:r>
              <a:rPr lang="zh-CN" altLang="en-US" dirty="0" smtClean="0">
                <a:ea typeface="宋体" pitchFamily="2" charset="-122"/>
              </a:rPr>
              <a:t>结尾” </a:t>
            </a:r>
            <a:r>
              <a:rPr lang="zh-CN" altLang="en-US" dirty="0" smtClean="0">
                <a:ea typeface="宋体" pitchFamily="2" charset="-122"/>
              </a:rPr>
              <a:t>的</a:t>
            </a:r>
            <a:r>
              <a:rPr lang="zh-CN" altLang="en-US" dirty="0" smtClean="0">
                <a:ea typeface="宋体" pitchFamily="2" charset="-122"/>
              </a:rPr>
              <a:t>单词的</a:t>
            </a:r>
            <a:r>
              <a:rPr lang="zh-CN" altLang="en-US" dirty="0" smtClean="0">
                <a:ea typeface="宋体" pitchFamily="2" charset="-122"/>
              </a:rPr>
              <a:t>所有</a:t>
            </a:r>
            <a:r>
              <a:rPr lang="zh-CN" altLang="en-US" dirty="0" smtClean="0">
                <a:ea typeface="宋体" pitchFamily="2" charset="-122"/>
              </a:rPr>
              <a:t>行</a:t>
            </a:r>
            <a:endParaRPr lang="en-US" altLang="zh-CN" dirty="0" smtClean="0">
              <a:ea typeface="宋体" pitchFamily="2" charset="-122"/>
            </a:endParaRPr>
          </a:p>
          <a:p>
            <a:r>
              <a:rPr lang="en-US" altLang="zh-CN" dirty="0" smtClean="0">
                <a:ea typeface="宋体" pitchFamily="2" charset="-122"/>
              </a:rPr>
              <a:t>4</a:t>
            </a:r>
            <a:r>
              <a:rPr lang="zh-CN" altLang="en-US" dirty="0" smtClean="0">
                <a:ea typeface="宋体" pitchFamily="2" charset="-122"/>
              </a:rPr>
              <a:t>）显示含有九月份的行</a:t>
            </a:r>
            <a:endParaRPr lang="en-US" altLang="zh-CN" dirty="0" smtClean="0">
              <a:ea typeface="宋体" pitchFamily="2" charset="-122"/>
            </a:endParaRPr>
          </a:p>
          <a:p>
            <a:r>
              <a:rPr lang="en-US" altLang="zh-CN" dirty="0" smtClean="0">
                <a:ea typeface="宋体" pitchFamily="2" charset="-122"/>
              </a:rPr>
              <a:t>5</a:t>
            </a:r>
            <a:r>
              <a:rPr lang="zh-CN" altLang="en-US" dirty="0" smtClean="0">
                <a:ea typeface="宋体" pitchFamily="2" charset="-122"/>
              </a:rPr>
              <a:t>）显示头两个是大写字母，中间两个任意，并以</a:t>
            </a:r>
            <a:r>
              <a:rPr lang="en-US" altLang="zh-CN" dirty="0" smtClean="0">
                <a:ea typeface="宋体" pitchFamily="2" charset="-122"/>
              </a:rPr>
              <a:t>C</a:t>
            </a:r>
            <a:r>
              <a:rPr lang="zh-CN" altLang="en-US" dirty="0" smtClean="0">
                <a:ea typeface="宋体" pitchFamily="2" charset="-122"/>
              </a:rPr>
              <a:t>结尾的行</a:t>
            </a:r>
            <a:endParaRPr lang="en-US" altLang="zh-CN" dirty="0" smtClean="0">
              <a:ea typeface="宋体" pitchFamily="2" charset="-122"/>
            </a:endParaRPr>
          </a:p>
          <a:p>
            <a:r>
              <a:rPr lang="en-US" altLang="zh-CN" dirty="0" smtClean="0">
                <a:ea typeface="宋体" pitchFamily="2" charset="-122"/>
              </a:rPr>
              <a:t>6</a:t>
            </a:r>
            <a:r>
              <a:rPr lang="zh-CN" altLang="en-US" dirty="0" smtClean="0">
                <a:ea typeface="宋体" pitchFamily="2" charset="-122"/>
              </a:rPr>
              <a:t>）显示行首不是</a:t>
            </a:r>
            <a:r>
              <a:rPr lang="en-US" altLang="zh-CN" dirty="0" smtClean="0">
                <a:ea typeface="宋体" pitchFamily="2" charset="-122"/>
              </a:rPr>
              <a:t>4</a:t>
            </a:r>
            <a:r>
              <a:rPr lang="zh-CN" altLang="en-US" dirty="0" smtClean="0">
                <a:ea typeface="宋体" pitchFamily="2" charset="-122"/>
              </a:rPr>
              <a:t>或</a:t>
            </a:r>
            <a:r>
              <a:rPr lang="en-US" altLang="zh-CN" dirty="0" smtClean="0">
                <a:ea typeface="宋体" pitchFamily="2" charset="-122"/>
              </a:rPr>
              <a:t>8</a:t>
            </a:r>
            <a:r>
              <a:rPr lang="zh-CN" altLang="en-US" dirty="0" smtClean="0">
                <a:ea typeface="宋体" pitchFamily="2" charset="-122"/>
              </a:rPr>
              <a:t>的行</a:t>
            </a:r>
            <a:endParaRPr lang="en-US" altLang="zh-CN" dirty="0" smtClean="0">
              <a:ea typeface="宋体" pitchFamily="2" charset="-122"/>
            </a:endParaRPr>
          </a:p>
          <a:p>
            <a:r>
              <a:rPr lang="en-US" altLang="zh-CN" dirty="0" smtClean="0">
                <a:ea typeface="宋体" pitchFamily="2" charset="-122"/>
              </a:rPr>
              <a:t>7</a:t>
            </a:r>
            <a:r>
              <a:rPr lang="zh-CN" altLang="en-US" dirty="0" smtClean="0">
                <a:ea typeface="宋体" pitchFamily="2" charset="-122"/>
              </a:rPr>
              <a:t>）显示重复字符</a:t>
            </a:r>
            <a:r>
              <a:rPr lang="en-US" altLang="zh-CN" dirty="0" smtClean="0">
                <a:ea typeface="宋体" pitchFamily="2" charset="-122"/>
              </a:rPr>
              <a:t>9,</a:t>
            </a:r>
            <a:r>
              <a:rPr lang="zh-CN" altLang="en-US" dirty="0" smtClean="0">
                <a:ea typeface="宋体" pitchFamily="2" charset="-122"/>
              </a:rPr>
              <a:t>至少</a:t>
            </a:r>
            <a:r>
              <a:rPr lang="en-US" altLang="zh-CN" dirty="0" smtClean="0">
                <a:ea typeface="宋体" pitchFamily="2" charset="-122"/>
              </a:rPr>
              <a:t>3</a:t>
            </a:r>
            <a:r>
              <a:rPr lang="zh-CN" altLang="en-US" dirty="0" smtClean="0">
                <a:ea typeface="宋体" pitchFamily="2" charset="-122"/>
              </a:rPr>
              <a:t>次的行</a:t>
            </a:r>
            <a:endParaRPr lang="en-US" altLang="zh-CN" dirty="0" smtClean="0">
              <a:ea typeface="宋体" pitchFamily="2" charset="-122"/>
            </a:endParaRPr>
          </a:p>
          <a:p>
            <a:r>
              <a:rPr lang="en-US" altLang="zh-CN" dirty="0" smtClean="0">
                <a:ea typeface="宋体" pitchFamily="2" charset="-122"/>
              </a:rPr>
              <a:t>8</a:t>
            </a:r>
            <a:r>
              <a:rPr lang="zh-CN" altLang="en-US" dirty="0" smtClean="0">
                <a:ea typeface="宋体" pitchFamily="2" charset="-122"/>
              </a:rPr>
              <a:t>）显示包含</a:t>
            </a:r>
            <a:r>
              <a:rPr lang="en-US" altLang="zh-CN" dirty="0" smtClean="0">
                <a:ea typeface="宋体" pitchFamily="2" charset="-122"/>
              </a:rPr>
              <a:t>4</a:t>
            </a:r>
            <a:r>
              <a:rPr lang="zh-CN" altLang="en-US" dirty="0" smtClean="0">
                <a:ea typeface="宋体" pitchFamily="2" charset="-122"/>
              </a:rPr>
              <a:t>个连续大写字母的行</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70659" name="Content Placeholder 2"/>
          <p:cNvSpPr>
            <a:spLocks noGrp="1"/>
          </p:cNvSpPr>
          <p:nvPr>
            <p:ph idx="1"/>
          </p:nvPr>
        </p:nvSpPr>
        <p:spPr/>
        <p:txBody>
          <a:bodyPr/>
          <a:lstStyle/>
          <a:p>
            <a:r>
              <a:rPr lang="en-US" altLang="zh-CN" smtClean="0">
                <a:ea typeface="宋体" pitchFamily="2" charset="-122"/>
              </a:rPr>
              <a:t>1</a:t>
            </a:r>
            <a:r>
              <a:rPr lang="zh-CN" altLang="en-US" smtClean="0">
                <a:ea typeface="宋体" pitchFamily="2" charset="-122"/>
              </a:rPr>
              <a:t>）含有“</a:t>
            </a:r>
            <a:r>
              <a:rPr lang="en-US" altLang="zh-CN" smtClean="0">
                <a:ea typeface="宋体" pitchFamily="2" charset="-122"/>
              </a:rPr>
              <a:t>48”</a:t>
            </a:r>
            <a:r>
              <a:rPr lang="zh-CN" altLang="en-US" smtClean="0">
                <a:ea typeface="宋体" pitchFamily="2" charset="-122"/>
              </a:rPr>
              <a:t>字符串的行的总数</a:t>
            </a:r>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r>
              <a:rPr lang="en-US" altLang="zh-CN" smtClean="0">
                <a:ea typeface="宋体" pitchFamily="2" charset="-122"/>
              </a:rPr>
              <a:t>2</a:t>
            </a:r>
            <a:r>
              <a:rPr lang="zh-CN" altLang="en-US" smtClean="0">
                <a:ea typeface="宋体" pitchFamily="2" charset="-122"/>
              </a:rPr>
              <a:t>）显示含有“</a:t>
            </a:r>
            <a:r>
              <a:rPr lang="en-US" altLang="zh-CN" smtClean="0">
                <a:ea typeface="宋体" pitchFamily="2" charset="-122"/>
              </a:rPr>
              <a:t>48”</a:t>
            </a:r>
            <a:r>
              <a:rPr lang="zh-CN" altLang="en-US" smtClean="0">
                <a:ea typeface="宋体" pitchFamily="2" charset="-122"/>
              </a:rPr>
              <a:t>字符串的所有行的行号</a:t>
            </a:r>
            <a:endParaRPr lang="en-US" altLang="zh-CN" smtClean="0">
              <a:ea typeface="宋体" pitchFamily="2" charset="-122"/>
            </a:endParaRPr>
          </a:p>
          <a:p>
            <a:endParaRPr lang="en-US" altLang="zh-CN" smtClean="0">
              <a:ea typeface="宋体" pitchFamily="2" charset="-122"/>
            </a:endParaRPr>
          </a:p>
          <a:p>
            <a:endParaRPr lang="zh-CN" altLang="en-US" smtClean="0">
              <a:ea typeface="宋体" pitchFamily="2" charset="-122"/>
            </a:endParaRPr>
          </a:p>
        </p:txBody>
      </p:sp>
      <p:pic>
        <p:nvPicPr>
          <p:cNvPr id="706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28600" y="1828800"/>
            <a:ext cx="90503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228600" y="3657600"/>
            <a:ext cx="861218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71683" name="Content Placeholder 2"/>
          <p:cNvSpPr>
            <a:spLocks noGrp="1"/>
          </p:cNvSpPr>
          <p:nvPr>
            <p:ph idx="1"/>
          </p:nvPr>
        </p:nvSpPr>
        <p:spPr/>
        <p:txBody>
          <a:bodyPr/>
          <a:lstStyle/>
          <a:p>
            <a:r>
              <a:rPr lang="en-US" altLang="zh-CN" smtClean="0">
                <a:ea typeface="宋体" pitchFamily="2" charset="-122"/>
              </a:rPr>
              <a:t>3</a:t>
            </a:r>
            <a:r>
              <a:rPr lang="zh-CN" altLang="en-US" smtClean="0">
                <a:ea typeface="宋体" pitchFamily="2" charset="-122"/>
              </a:rPr>
              <a:t>）显示包含“以</a:t>
            </a:r>
            <a:r>
              <a:rPr lang="en-US" altLang="zh-CN" smtClean="0">
                <a:ea typeface="宋体" pitchFamily="2" charset="-122"/>
              </a:rPr>
              <a:t>K</a:t>
            </a:r>
            <a:r>
              <a:rPr lang="zh-CN" altLang="en-US" smtClean="0">
                <a:ea typeface="宋体" pitchFamily="2" charset="-122"/>
              </a:rPr>
              <a:t>开头，以</a:t>
            </a:r>
            <a:r>
              <a:rPr lang="en-US" altLang="zh-CN" smtClean="0">
                <a:ea typeface="宋体" pitchFamily="2" charset="-122"/>
              </a:rPr>
              <a:t>D</a:t>
            </a:r>
            <a:r>
              <a:rPr lang="zh-CN" altLang="en-US" smtClean="0">
                <a:ea typeface="宋体" pitchFamily="2" charset="-122"/>
              </a:rPr>
              <a:t>结尾” 的所有行（两种方式都可）</a:t>
            </a:r>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r>
              <a:rPr lang="en-US" altLang="zh-CN" smtClean="0">
                <a:ea typeface="宋体" pitchFamily="2" charset="-122"/>
              </a:rPr>
              <a:t>4</a:t>
            </a:r>
            <a:r>
              <a:rPr lang="zh-CN" altLang="en-US" smtClean="0">
                <a:ea typeface="宋体" pitchFamily="2" charset="-122"/>
              </a:rPr>
              <a:t>）显示含有九月份的行</a:t>
            </a:r>
            <a:endParaRPr lang="en-US" altLang="zh-CN" smtClean="0">
              <a:ea typeface="宋体" pitchFamily="2" charset="-122"/>
            </a:endParaRPr>
          </a:p>
          <a:p>
            <a:endParaRPr lang="en-US" altLang="zh-CN" smtClean="0">
              <a:ea typeface="宋体" pitchFamily="2" charset="-122"/>
            </a:endParaRPr>
          </a:p>
          <a:p>
            <a:endParaRPr lang="zh-CN" altLang="en-US" smtClean="0">
              <a:ea typeface="宋体" pitchFamily="2" charset="-122"/>
            </a:endParaRPr>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28600" y="2263775"/>
            <a:ext cx="8816975"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115888" y="5334000"/>
            <a:ext cx="88963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72707" name="Content Placeholder 2"/>
          <p:cNvSpPr>
            <a:spLocks noGrp="1"/>
          </p:cNvSpPr>
          <p:nvPr>
            <p:ph idx="1"/>
          </p:nvPr>
        </p:nvSpPr>
        <p:spPr/>
        <p:txBody>
          <a:bodyPr/>
          <a:lstStyle/>
          <a:p>
            <a:r>
              <a:rPr lang="en-US" altLang="zh-CN" smtClean="0">
                <a:ea typeface="宋体" pitchFamily="2" charset="-122"/>
              </a:rPr>
              <a:t>5</a:t>
            </a:r>
            <a:r>
              <a:rPr lang="zh-CN" altLang="en-US" smtClean="0">
                <a:ea typeface="宋体" pitchFamily="2" charset="-122"/>
              </a:rPr>
              <a:t>）显示头两个是大写字母，中间两个任意，并以</a:t>
            </a:r>
            <a:r>
              <a:rPr lang="en-US" altLang="zh-CN" smtClean="0">
                <a:ea typeface="宋体" pitchFamily="2" charset="-122"/>
              </a:rPr>
              <a:t>C</a:t>
            </a:r>
            <a:r>
              <a:rPr lang="zh-CN" altLang="en-US" smtClean="0">
                <a:ea typeface="宋体" pitchFamily="2" charset="-122"/>
              </a:rPr>
              <a:t>结尾的行</a:t>
            </a:r>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r>
              <a:rPr lang="en-US" altLang="zh-CN" smtClean="0">
                <a:ea typeface="宋体" pitchFamily="2" charset="-122"/>
              </a:rPr>
              <a:t>6</a:t>
            </a:r>
            <a:r>
              <a:rPr lang="zh-CN" altLang="en-US" smtClean="0">
                <a:ea typeface="宋体" pitchFamily="2" charset="-122"/>
              </a:rPr>
              <a:t>）显示行首不是</a:t>
            </a:r>
            <a:r>
              <a:rPr lang="en-US" altLang="zh-CN" smtClean="0">
                <a:ea typeface="宋体" pitchFamily="2" charset="-122"/>
              </a:rPr>
              <a:t>4</a:t>
            </a:r>
            <a:r>
              <a:rPr lang="zh-CN" altLang="en-US" smtClean="0">
                <a:ea typeface="宋体" pitchFamily="2" charset="-122"/>
              </a:rPr>
              <a:t>或</a:t>
            </a:r>
            <a:r>
              <a:rPr lang="en-US" altLang="zh-CN" smtClean="0">
                <a:ea typeface="宋体" pitchFamily="2" charset="-122"/>
              </a:rPr>
              <a:t>8</a:t>
            </a:r>
            <a:r>
              <a:rPr lang="zh-CN" altLang="en-US" smtClean="0">
                <a:ea typeface="宋体" pitchFamily="2" charset="-122"/>
              </a:rPr>
              <a:t>的行</a:t>
            </a:r>
            <a:endParaRPr lang="en-US" altLang="zh-CN" smtClean="0">
              <a:ea typeface="宋体" pitchFamily="2" charset="-122"/>
            </a:endParaRPr>
          </a:p>
          <a:p>
            <a:endParaRPr lang="en-US" altLang="zh-CN" smtClean="0">
              <a:ea typeface="宋体" pitchFamily="2" charset="-122"/>
            </a:endParaRPr>
          </a:p>
          <a:p>
            <a:endParaRPr lang="zh-CN" altLang="en-US" smtClean="0">
              <a:ea typeface="宋体" pitchFamily="2" charset="-122"/>
            </a:endParaRPr>
          </a:p>
        </p:txBody>
      </p:sp>
      <p:pic>
        <p:nvPicPr>
          <p:cNvPr id="727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52400" y="2133600"/>
            <a:ext cx="896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152400" y="3886200"/>
            <a:ext cx="88280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descr="宽上对角线"/>
          <p:cNvSpPr>
            <a:spLocks noGrp="1" noChangeArrowheads="1"/>
          </p:cNvSpPr>
          <p:nvPr>
            <p:ph type="title"/>
          </p:nvPr>
        </p:nvSpPr>
        <p:spPr/>
        <p:txBody>
          <a:bodyPr/>
          <a:lstStyle/>
          <a:p>
            <a:pPr eaLnBrk="1" hangingPunct="1">
              <a:defRPr/>
            </a:pPr>
            <a:r>
              <a:rPr lang="en-US" altLang="zh-CN" smtClean="0"/>
              <a:t>Linux </a:t>
            </a:r>
            <a:r>
              <a:rPr lang="zh-CN" altLang="en-US" smtClean="0"/>
              <a:t>文件系统的概念</a:t>
            </a:r>
          </a:p>
        </p:txBody>
      </p:sp>
      <p:sp>
        <p:nvSpPr>
          <p:cNvPr id="6147" name="Rectangle 3"/>
          <p:cNvSpPr>
            <a:spLocks noGrp="1" noChangeArrowheads="1"/>
          </p:cNvSpPr>
          <p:nvPr>
            <p:ph type="body" idx="1"/>
          </p:nvPr>
        </p:nvSpPr>
        <p:spPr/>
        <p:txBody>
          <a:bodyPr/>
          <a:lstStyle/>
          <a:p>
            <a:pPr eaLnBrk="1" hangingPunct="1">
              <a:lnSpc>
                <a:spcPct val="90000"/>
              </a:lnSpc>
            </a:pPr>
            <a:endParaRPr lang="en-US" altLang="zh-CN" smtClean="0">
              <a:ea typeface="宋体" pitchFamily="2" charset="-122"/>
            </a:endParaRPr>
          </a:p>
          <a:p>
            <a:pPr eaLnBrk="1" hangingPunct="1">
              <a:lnSpc>
                <a:spcPct val="90000"/>
              </a:lnSpc>
            </a:pPr>
            <a:endParaRPr lang="en-US" altLang="zh-CN" smtClean="0">
              <a:ea typeface="宋体" pitchFamily="2" charset="-122"/>
            </a:endParaRPr>
          </a:p>
          <a:p>
            <a:pPr eaLnBrk="1" hangingPunct="1">
              <a:lnSpc>
                <a:spcPct val="90000"/>
              </a:lnSpc>
            </a:pPr>
            <a:endParaRPr lang="en-US" altLang="zh-CN" smtClean="0">
              <a:ea typeface="宋体" pitchFamily="2" charset="-122"/>
            </a:endParaRPr>
          </a:p>
          <a:p>
            <a:pPr eaLnBrk="1" hangingPunct="1">
              <a:lnSpc>
                <a:spcPct val="90000"/>
              </a:lnSpc>
            </a:pPr>
            <a:endParaRPr lang="en-US" altLang="zh-CN" smtClean="0">
              <a:ea typeface="宋体" pitchFamily="2" charset="-122"/>
            </a:endParaRPr>
          </a:p>
          <a:p>
            <a:pPr eaLnBrk="1" hangingPunct="1">
              <a:lnSpc>
                <a:spcPct val="90000"/>
              </a:lnSpc>
            </a:pPr>
            <a:r>
              <a:rPr lang="zh-CN" altLang="en-US" smtClean="0">
                <a:ea typeface="宋体" pitchFamily="2" charset="-122"/>
              </a:rPr>
              <a:t>定义：</a:t>
            </a:r>
            <a:endParaRPr lang="en-US" altLang="zh-CN" smtClean="0">
              <a:ea typeface="宋体" pitchFamily="2" charset="-122"/>
            </a:endParaRPr>
          </a:p>
          <a:p>
            <a:pPr lvl="1" eaLnBrk="1" hangingPunct="1">
              <a:lnSpc>
                <a:spcPct val="90000"/>
              </a:lnSpc>
            </a:pPr>
            <a:r>
              <a:rPr lang="zh-CN" altLang="en-US" smtClean="0">
                <a:ea typeface="宋体" pitchFamily="2" charset="-122"/>
              </a:rPr>
              <a:t>操作系统中与管理文件有关的软件和数据，称为文件系统。</a:t>
            </a:r>
          </a:p>
          <a:p>
            <a:pPr eaLnBrk="1" hangingPunct="1">
              <a:lnSpc>
                <a:spcPct val="90000"/>
              </a:lnSpc>
            </a:pPr>
            <a:r>
              <a:rPr lang="zh-CN" altLang="en-US" smtClean="0">
                <a:ea typeface="宋体" pitchFamily="2" charset="-122"/>
              </a:rPr>
              <a:t>作用：</a:t>
            </a:r>
            <a:endParaRPr lang="en-US" altLang="zh-CN" smtClean="0">
              <a:ea typeface="宋体" pitchFamily="2" charset="-122"/>
            </a:endParaRPr>
          </a:p>
          <a:p>
            <a:pPr lvl="1" eaLnBrk="1" hangingPunct="1">
              <a:lnSpc>
                <a:spcPct val="90000"/>
              </a:lnSpc>
            </a:pPr>
            <a:r>
              <a:rPr lang="zh-CN" altLang="en-US" smtClean="0">
                <a:ea typeface="宋体" pitchFamily="2" charset="-122"/>
              </a:rPr>
              <a:t>文件系统隐藏了系统中硬件设备特征，为用户以及操作系统的其它子系统提供统一的接口，可以方便的使用计算机的存储和输入输出设备。</a:t>
            </a:r>
          </a:p>
          <a:p>
            <a:pPr eaLnBrk="1" hangingPunct="1">
              <a:lnSpc>
                <a:spcPct val="90000"/>
              </a:lnSpc>
            </a:pPr>
            <a:endParaRPr lang="zh-CN" altLang="en-US" smtClean="0">
              <a:ea typeface="宋体" pitchFamily="2" charset="-122"/>
            </a:endParaRPr>
          </a:p>
        </p:txBody>
      </p:sp>
      <p:pic>
        <p:nvPicPr>
          <p:cNvPr id="148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667000" y="1143000"/>
            <a:ext cx="391636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148482"/>
                                        </p:tgtEl>
                                        <p:attrNameLst>
                                          <p:attrName>ppt_x</p:attrName>
                                        </p:attrNameLst>
                                      </p:cBhvr>
                                      <p:tavLst>
                                        <p:tav tm="0">
                                          <p:val>
                                            <p:strVal val="ppt_x"/>
                                          </p:val>
                                        </p:tav>
                                        <p:tav tm="100000">
                                          <p:val>
                                            <p:strVal val="ppt_x"/>
                                          </p:val>
                                        </p:tav>
                                      </p:tavLst>
                                    </p:anim>
                                    <p:anim calcmode="lin" valueType="num">
                                      <p:cBhvr additive="base">
                                        <p:cTn id="7" dur="500"/>
                                        <p:tgtEl>
                                          <p:spTgt spid="148482"/>
                                        </p:tgtEl>
                                        <p:attrNameLst>
                                          <p:attrName>ppt_y</p:attrName>
                                        </p:attrNameLst>
                                      </p:cBhvr>
                                      <p:tavLst>
                                        <p:tav tm="0">
                                          <p:val>
                                            <p:strVal val="ppt_y"/>
                                          </p:val>
                                        </p:tav>
                                        <p:tav tm="100000">
                                          <p:val>
                                            <p:strVal val="1+ppt_h/2"/>
                                          </p:val>
                                        </p:tav>
                                      </p:tavLst>
                                    </p:anim>
                                    <p:set>
                                      <p:cBhvr>
                                        <p:cTn id="8" dur="1" fill="hold">
                                          <p:stCondLst>
                                            <p:cond delay="499"/>
                                          </p:stCondLst>
                                        </p:cTn>
                                        <p:tgtEl>
                                          <p:spTgt spid="148482"/>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Effect transition="in" filter="barn(inVertical)">
                                      <p:cBhvr>
                                        <p:cTn id="13" dur="500"/>
                                        <p:tgtEl>
                                          <p:spTgt spid="6147">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147">
                                            <p:txEl>
                                              <p:pRg st="5" end="5"/>
                                            </p:txEl>
                                          </p:spTgt>
                                        </p:tgtEl>
                                        <p:attrNameLst>
                                          <p:attrName>style.visibility</p:attrName>
                                        </p:attrNameLst>
                                      </p:cBhvr>
                                      <p:to>
                                        <p:strVal val="visible"/>
                                      </p:to>
                                    </p:set>
                                    <p:animEffect transition="in" filter="barn(inVertical)">
                                      <p:cBhvr>
                                        <p:cTn id="16" dur="500"/>
                                        <p:tgtEl>
                                          <p:spTgt spid="6147">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animEffect transition="in" filter="fade">
                                      <p:cBhvr>
                                        <p:cTn id="21" dur="1000"/>
                                        <p:tgtEl>
                                          <p:spTgt spid="6147">
                                            <p:txEl>
                                              <p:pRg st="6" end="6"/>
                                            </p:txEl>
                                          </p:spTgt>
                                        </p:tgtEl>
                                      </p:cBhvr>
                                    </p:animEffect>
                                    <p:anim calcmode="lin" valueType="num">
                                      <p:cBhvr>
                                        <p:cTn id="22"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xEl>
                                              <p:pRg st="7" end="7"/>
                                            </p:txEl>
                                          </p:spTgt>
                                        </p:tgtEl>
                                        <p:attrNameLst>
                                          <p:attrName>style.visibility</p:attrName>
                                        </p:attrNameLst>
                                      </p:cBhvr>
                                      <p:to>
                                        <p:strVal val="visible"/>
                                      </p:to>
                                    </p:set>
                                    <p:animEffect transition="in" filter="fade">
                                      <p:cBhvr>
                                        <p:cTn id="28" dur="1000"/>
                                        <p:tgtEl>
                                          <p:spTgt spid="6147">
                                            <p:txEl>
                                              <p:pRg st="7" end="7"/>
                                            </p:txEl>
                                          </p:spTgt>
                                        </p:tgtEl>
                                      </p:cBhvr>
                                    </p:animEffect>
                                    <p:anim calcmode="lin" valueType="num">
                                      <p:cBhvr>
                                        <p:cTn id="29"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73731" name="Content Placeholder 2"/>
          <p:cNvSpPr>
            <a:spLocks noGrp="1"/>
          </p:cNvSpPr>
          <p:nvPr>
            <p:ph idx="1"/>
          </p:nvPr>
        </p:nvSpPr>
        <p:spPr/>
        <p:txBody>
          <a:bodyPr/>
          <a:lstStyle/>
          <a:p>
            <a:r>
              <a:rPr lang="en-US" altLang="zh-CN" smtClean="0">
                <a:ea typeface="宋体" pitchFamily="2" charset="-122"/>
              </a:rPr>
              <a:t>7</a:t>
            </a:r>
            <a:r>
              <a:rPr lang="zh-CN" altLang="en-US" smtClean="0">
                <a:ea typeface="宋体" pitchFamily="2" charset="-122"/>
              </a:rPr>
              <a:t>）显示重复字符</a:t>
            </a:r>
            <a:r>
              <a:rPr lang="en-US" altLang="zh-CN" smtClean="0">
                <a:ea typeface="宋体" pitchFamily="2" charset="-122"/>
              </a:rPr>
              <a:t>9,</a:t>
            </a:r>
            <a:r>
              <a:rPr lang="zh-CN" altLang="en-US" smtClean="0">
                <a:ea typeface="宋体" pitchFamily="2" charset="-122"/>
              </a:rPr>
              <a:t>至少</a:t>
            </a:r>
            <a:r>
              <a:rPr lang="en-US" altLang="zh-CN" smtClean="0">
                <a:ea typeface="宋体" pitchFamily="2" charset="-122"/>
              </a:rPr>
              <a:t>3</a:t>
            </a:r>
            <a:r>
              <a:rPr lang="zh-CN" altLang="en-US" smtClean="0">
                <a:ea typeface="宋体" pitchFamily="2" charset="-122"/>
              </a:rPr>
              <a:t>次的行</a:t>
            </a:r>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r>
              <a:rPr lang="en-US" altLang="zh-CN" smtClean="0">
                <a:ea typeface="宋体" pitchFamily="2" charset="-122"/>
              </a:rPr>
              <a:t>8</a:t>
            </a:r>
            <a:r>
              <a:rPr lang="zh-CN" altLang="en-US" smtClean="0">
                <a:ea typeface="宋体" pitchFamily="2" charset="-122"/>
              </a:rPr>
              <a:t>）显示包含</a:t>
            </a:r>
            <a:r>
              <a:rPr lang="en-US" altLang="zh-CN" smtClean="0">
                <a:ea typeface="宋体" pitchFamily="2" charset="-122"/>
              </a:rPr>
              <a:t>4</a:t>
            </a:r>
            <a:r>
              <a:rPr lang="zh-CN" altLang="en-US" smtClean="0">
                <a:ea typeface="宋体" pitchFamily="2" charset="-122"/>
              </a:rPr>
              <a:t>个连续大写字母的行</a:t>
            </a:r>
          </a:p>
          <a:p>
            <a:endParaRPr lang="zh-CN" altLang="en-US" smtClean="0">
              <a:ea typeface="宋体" pitchFamily="2" charset="-122"/>
            </a:endParaRPr>
          </a:p>
        </p:txBody>
      </p:sp>
      <p:pic>
        <p:nvPicPr>
          <p:cNvPr id="737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304800" y="2209800"/>
            <a:ext cx="8320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304800" y="4648200"/>
            <a:ext cx="81422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创建</a:t>
            </a:r>
            <a:r>
              <a:rPr lang="zh-CN" altLang="en-US" dirty="0"/>
              <a:t>目</a:t>
            </a:r>
            <a:r>
              <a:rPr lang="zh-CN" altLang="en-US" dirty="0" smtClean="0"/>
              <a:t>录</a:t>
            </a:r>
            <a:r>
              <a:rPr lang="en-US" altLang="zh-CN" dirty="0" err="1" smtClean="0"/>
              <a:t>mkdir</a:t>
            </a:r>
            <a:endParaRPr lang="zh-CN" altLang="en-US" dirty="0"/>
          </a:p>
        </p:txBody>
      </p:sp>
      <p:sp>
        <p:nvSpPr>
          <p:cNvPr id="74755" name="Content Placeholder 2"/>
          <p:cNvSpPr>
            <a:spLocks noGrp="1"/>
          </p:cNvSpPr>
          <p:nvPr>
            <p:ph idx="1"/>
          </p:nvPr>
        </p:nvSpPr>
        <p:spPr/>
        <p:txBody>
          <a:bodyPr/>
          <a:lstStyle/>
          <a:p>
            <a:pPr eaLnBrk="1" hangingPunct="1"/>
            <a:r>
              <a:rPr lang="zh-CN" altLang="en-US" smtClean="0">
                <a:ea typeface="宋体" pitchFamily="2" charset="-122"/>
              </a:rPr>
              <a:t>语法格式： </a:t>
            </a:r>
          </a:p>
          <a:p>
            <a:pPr lvl="1" eaLnBrk="1" hangingPunct="1"/>
            <a:r>
              <a:rPr lang="en-US" altLang="zh-CN" smtClean="0">
                <a:ea typeface="宋体" pitchFamily="2" charset="-122"/>
              </a:rPr>
              <a:t>mkdir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目录名</a:t>
            </a:r>
            <a:endParaRPr lang="en-US" altLang="zh-CN" smtClean="0">
              <a:ea typeface="宋体" pitchFamily="2" charset="-122"/>
            </a:endParaRPr>
          </a:p>
          <a:p>
            <a:pPr eaLnBrk="1" hangingPunct="1"/>
            <a:r>
              <a:rPr lang="zh-CN" altLang="en-US" smtClean="0">
                <a:ea typeface="宋体" pitchFamily="2" charset="-122"/>
              </a:rPr>
              <a:t>选项：</a:t>
            </a:r>
            <a:endParaRPr lang="en-US" altLang="zh-CN" smtClean="0">
              <a:ea typeface="宋体" pitchFamily="2" charset="-122"/>
            </a:endParaRPr>
          </a:p>
          <a:p>
            <a:pPr lvl="1" eaLnBrk="1" hangingPunct="1"/>
            <a:r>
              <a:rPr lang="en-US" altLang="zh-CN" smtClean="0">
                <a:ea typeface="宋体" pitchFamily="2" charset="-122"/>
              </a:rPr>
              <a:t>-p </a:t>
            </a:r>
            <a:r>
              <a:rPr lang="zh-CN" altLang="en-US" smtClean="0">
                <a:ea typeface="宋体" pitchFamily="2" charset="-122"/>
              </a:rPr>
              <a:t>：</a:t>
            </a:r>
            <a:r>
              <a:rPr lang="zh-CN" altLang="zh-CN" smtClean="0">
                <a:ea typeface="宋体" pitchFamily="2" charset="-122"/>
              </a:rPr>
              <a:t>会自动建立不存在的中间目录</a:t>
            </a:r>
            <a:endParaRPr lang="en-US" altLang="zh-CN" smtClean="0">
              <a:ea typeface="宋体" pitchFamily="2" charset="-122"/>
            </a:endParaRPr>
          </a:p>
          <a:p>
            <a:pPr lvl="1" eaLnBrk="1" hangingPunct="1"/>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复制</a:t>
            </a:r>
            <a:r>
              <a:rPr lang="en-US" altLang="zh-CN" dirty="0" err="1" smtClean="0"/>
              <a:t>cp</a:t>
            </a:r>
            <a:endParaRPr lang="zh-CN" altLang="en-US" dirty="0"/>
          </a:p>
        </p:txBody>
      </p:sp>
      <p:sp>
        <p:nvSpPr>
          <p:cNvPr id="75779" name="Content Placeholder 2"/>
          <p:cNvSpPr>
            <a:spLocks noGrp="1"/>
          </p:cNvSpPr>
          <p:nvPr>
            <p:ph idx="1"/>
          </p:nvPr>
        </p:nvSpPr>
        <p:spPr/>
        <p:txBody>
          <a:bodyPr/>
          <a:lstStyle/>
          <a:p>
            <a:pPr eaLnBrk="1" hangingPunct="1"/>
            <a:r>
              <a:rPr lang="zh-CN" altLang="en-US" smtClean="0">
                <a:ea typeface="宋体" pitchFamily="2" charset="-122"/>
              </a:rPr>
              <a:t>语法格式： </a:t>
            </a:r>
          </a:p>
          <a:p>
            <a:pPr lvl="1" eaLnBrk="1" hangingPunct="1"/>
            <a:r>
              <a:rPr lang="en-US" altLang="zh-CN" smtClean="0">
                <a:ea typeface="宋体" pitchFamily="2" charset="-122"/>
              </a:rPr>
              <a:t>cp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源文件或目录 目标文件或目录</a:t>
            </a:r>
            <a:endParaRPr lang="en-US" altLang="zh-CN" smtClean="0">
              <a:ea typeface="宋体" pitchFamily="2" charset="-122"/>
            </a:endParaRPr>
          </a:p>
          <a:p>
            <a:pPr eaLnBrk="1" hangingPunct="1"/>
            <a:r>
              <a:rPr lang="zh-CN" altLang="en-US" smtClean="0">
                <a:ea typeface="宋体" pitchFamily="2" charset="-122"/>
              </a:rPr>
              <a:t>选项：</a:t>
            </a:r>
            <a:endParaRPr lang="en-US" altLang="zh-CN" smtClean="0">
              <a:ea typeface="宋体" pitchFamily="2" charset="-122"/>
            </a:endParaRPr>
          </a:p>
          <a:p>
            <a:pPr lvl="1" eaLnBrk="1" hangingPunct="1"/>
            <a:r>
              <a:rPr lang="en-US" altLang="zh-CN" smtClean="0">
                <a:ea typeface="宋体" pitchFamily="2" charset="-122"/>
              </a:rPr>
              <a:t>-r </a:t>
            </a:r>
            <a:r>
              <a:rPr lang="zh-CN" altLang="en-US" smtClean="0">
                <a:ea typeface="宋体" pitchFamily="2" charset="-122"/>
              </a:rPr>
              <a:t>： 递归，当复制目录时需要加此选项</a:t>
            </a:r>
            <a:endParaRPr lang="en-US" altLang="zh-CN" smtClean="0">
              <a:ea typeface="宋体" pitchFamily="2" charset="-122"/>
            </a:endParaRPr>
          </a:p>
          <a:p>
            <a:pPr lvl="1" eaLnBrk="1" hangingPunct="1"/>
            <a:r>
              <a:rPr lang="en-US" altLang="zh-CN" smtClean="0">
                <a:ea typeface="宋体" pitchFamily="2" charset="-122"/>
              </a:rPr>
              <a:t>-d</a:t>
            </a:r>
            <a:r>
              <a:rPr lang="zh-CN" altLang="en-US" smtClean="0">
                <a:ea typeface="宋体" pitchFamily="2" charset="-122"/>
              </a:rPr>
              <a:t>： 复制符号链接文件时使用</a:t>
            </a:r>
            <a:endParaRPr lang="en-US" altLang="zh-CN" smtClean="0">
              <a:ea typeface="宋体" pitchFamily="2" charset="-122"/>
            </a:endParaRPr>
          </a:p>
          <a:p>
            <a:pPr lvl="1" eaLnBrk="1" hangingPunct="1"/>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descr="宽上对角线"/>
          <p:cNvSpPr>
            <a:spLocks noGrp="1" noChangeArrowheads="1"/>
          </p:cNvSpPr>
          <p:nvPr>
            <p:ph type="title"/>
          </p:nvPr>
        </p:nvSpPr>
        <p:spPr/>
        <p:txBody>
          <a:bodyPr/>
          <a:lstStyle/>
          <a:p>
            <a:pPr eaLnBrk="1" hangingPunct="1">
              <a:defRPr/>
            </a:pPr>
            <a:r>
              <a:rPr lang="en-US" altLang="zh-CN" smtClean="0"/>
              <a:t>rm</a:t>
            </a:r>
            <a:r>
              <a:rPr lang="zh-CN" altLang="en-US" smtClean="0"/>
              <a:t>命令</a:t>
            </a:r>
          </a:p>
        </p:txBody>
      </p:sp>
      <p:sp>
        <p:nvSpPr>
          <p:cNvPr id="76803" name="Rectangle 3"/>
          <p:cNvSpPr>
            <a:spLocks noGrp="1" noChangeArrowheads="1"/>
          </p:cNvSpPr>
          <p:nvPr>
            <p:ph type="body" idx="1"/>
          </p:nvPr>
        </p:nvSpPr>
        <p:spPr/>
        <p:txBody>
          <a:bodyPr/>
          <a:lstStyle/>
          <a:p>
            <a:pPr eaLnBrk="1" hangingPunct="1"/>
            <a:r>
              <a:rPr lang="zh-CN" altLang="en-US" smtClean="0">
                <a:ea typeface="宋体" pitchFamily="2" charset="-122"/>
              </a:rPr>
              <a:t>格式：</a:t>
            </a:r>
            <a:endParaRPr lang="en-US" altLang="zh-CN" smtClean="0">
              <a:ea typeface="宋体" pitchFamily="2" charset="-122"/>
            </a:endParaRPr>
          </a:p>
          <a:p>
            <a:pPr lvl="1" eaLnBrk="1" hangingPunct="1"/>
            <a:r>
              <a:rPr lang="en-US" altLang="zh-CN" smtClean="0">
                <a:ea typeface="宋体" pitchFamily="2" charset="-122"/>
              </a:rPr>
              <a:t>rm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文件或目录名</a:t>
            </a:r>
            <a:endParaRPr lang="en-US" altLang="zh-CN" smtClean="0">
              <a:ea typeface="宋体" pitchFamily="2" charset="-122"/>
            </a:endParaRPr>
          </a:p>
          <a:p>
            <a:pPr eaLnBrk="1" hangingPunct="1"/>
            <a:r>
              <a:rPr lang="zh-CN" altLang="en-US" smtClean="0">
                <a:ea typeface="宋体" pitchFamily="2" charset="-122"/>
              </a:rPr>
              <a:t>常用选项</a:t>
            </a:r>
          </a:p>
          <a:p>
            <a:pPr lvl="1" eaLnBrk="1" hangingPunct="1"/>
            <a:r>
              <a:rPr lang="en-US" altLang="zh-CN" smtClean="0">
                <a:ea typeface="宋体" pitchFamily="2" charset="-122"/>
              </a:rPr>
              <a:t>-f</a:t>
            </a:r>
            <a:r>
              <a:rPr lang="zh-CN" altLang="en-US" smtClean="0">
                <a:ea typeface="宋体" pitchFamily="2" charset="-122"/>
              </a:rPr>
              <a:t>：强制删除</a:t>
            </a:r>
          </a:p>
          <a:p>
            <a:pPr lvl="1" eaLnBrk="1" hangingPunct="1"/>
            <a:r>
              <a:rPr lang="en-US" altLang="zh-CN" smtClean="0">
                <a:ea typeface="宋体" pitchFamily="2" charset="-122"/>
              </a:rPr>
              <a:t>-i</a:t>
            </a:r>
            <a:r>
              <a:rPr lang="zh-CN" altLang="en-US" smtClean="0">
                <a:ea typeface="宋体" pitchFamily="2" charset="-122"/>
              </a:rPr>
              <a:t>：给用户提示</a:t>
            </a:r>
          </a:p>
          <a:p>
            <a:pPr lvl="1" eaLnBrk="1" hangingPunct="1"/>
            <a:r>
              <a:rPr lang="en-US" altLang="zh-CN" smtClean="0">
                <a:ea typeface="宋体" pitchFamily="2" charset="-122"/>
              </a:rPr>
              <a:t>-r</a:t>
            </a:r>
            <a:r>
              <a:rPr lang="zh-CN" altLang="en-US" smtClean="0">
                <a:ea typeface="宋体" pitchFamily="2" charset="-122"/>
              </a:rPr>
              <a:t>：递归删除，删除目录时使用</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删除目录 </a:t>
            </a:r>
            <a:r>
              <a:rPr lang="en-US" altLang="zh-CN" dirty="0" err="1" smtClean="0"/>
              <a:t>rmdir</a:t>
            </a:r>
            <a:endParaRPr lang="zh-CN" altLang="en-US" dirty="0"/>
          </a:p>
        </p:txBody>
      </p:sp>
      <p:sp>
        <p:nvSpPr>
          <p:cNvPr id="77827" name="Content Placeholder 2"/>
          <p:cNvSpPr>
            <a:spLocks noGrp="1"/>
          </p:cNvSpPr>
          <p:nvPr>
            <p:ph idx="1"/>
          </p:nvPr>
        </p:nvSpPr>
        <p:spPr/>
        <p:txBody>
          <a:bodyPr/>
          <a:lstStyle/>
          <a:p>
            <a:pPr eaLnBrk="1" hangingPunct="1"/>
            <a:r>
              <a:rPr lang="zh-CN" altLang="en-US" smtClean="0">
                <a:ea typeface="宋体" pitchFamily="2" charset="-122"/>
              </a:rPr>
              <a:t>语法格式： </a:t>
            </a:r>
          </a:p>
          <a:p>
            <a:pPr lvl="1" eaLnBrk="1" hangingPunct="1"/>
            <a:r>
              <a:rPr lang="en-US" altLang="zh-CN" smtClean="0">
                <a:ea typeface="宋体" pitchFamily="2" charset="-122"/>
              </a:rPr>
              <a:t>rmdir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文件列表</a:t>
            </a:r>
            <a:endParaRPr lang="en-US" altLang="zh-CN" smtClean="0">
              <a:ea typeface="宋体" pitchFamily="2" charset="-122"/>
            </a:endParaRPr>
          </a:p>
          <a:p>
            <a:pPr eaLnBrk="1" hangingPunct="1"/>
            <a:r>
              <a:rPr lang="zh-CN" altLang="en-US" smtClean="0">
                <a:ea typeface="宋体" pitchFamily="2" charset="-122"/>
              </a:rPr>
              <a:t>选项：</a:t>
            </a:r>
            <a:endParaRPr lang="en-US" altLang="zh-CN" smtClean="0">
              <a:ea typeface="宋体" pitchFamily="2" charset="-122"/>
            </a:endParaRPr>
          </a:p>
          <a:p>
            <a:pPr lvl="1" eaLnBrk="1" hangingPunct="1"/>
            <a:r>
              <a:rPr lang="en-US" altLang="zh-CN" smtClean="0">
                <a:ea typeface="宋体" pitchFamily="2" charset="-122"/>
              </a:rPr>
              <a:t>-p</a:t>
            </a:r>
            <a:r>
              <a:rPr lang="zh-CN" altLang="zh-CN" smtClean="0">
                <a:ea typeface="宋体" pitchFamily="2" charset="-122"/>
              </a:rPr>
              <a:t>选项，删除后如果上层目录为空，一并删除</a:t>
            </a:r>
            <a:endParaRPr lang="en-US" altLang="zh-CN" smtClean="0">
              <a:ea typeface="宋体" pitchFamily="2" charset="-122"/>
            </a:endParaRPr>
          </a:p>
          <a:p>
            <a:pPr lvl="1" eaLnBrk="1" hangingPunct="1"/>
            <a:endParaRPr lang="en-US" altLang="zh-CN" smtClean="0">
              <a:ea typeface="宋体" pitchFamily="2" charset="-122"/>
            </a:endParaRPr>
          </a:p>
          <a:p>
            <a:pPr lvl="1" eaLnBrk="1" hangingPunct="1"/>
            <a:endParaRPr lang="zh-CN" altLang="zh-CN"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a:t>移</a:t>
            </a:r>
            <a:r>
              <a:rPr lang="zh-CN" altLang="en-US" dirty="0" smtClean="0"/>
              <a:t>动</a:t>
            </a:r>
            <a:r>
              <a:rPr lang="en-US" altLang="zh-CN" dirty="0" smtClean="0"/>
              <a:t>mv</a:t>
            </a:r>
            <a:endParaRPr lang="zh-CN" altLang="en-US" dirty="0"/>
          </a:p>
        </p:txBody>
      </p:sp>
      <p:sp>
        <p:nvSpPr>
          <p:cNvPr id="78851" name="Content Placeholder 2"/>
          <p:cNvSpPr>
            <a:spLocks noGrp="1"/>
          </p:cNvSpPr>
          <p:nvPr>
            <p:ph idx="1"/>
          </p:nvPr>
        </p:nvSpPr>
        <p:spPr/>
        <p:txBody>
          <a:bodyPr/>
          <a:lstStyle/>
          <a:p>
            <a:pPr eaLnBrk="1" hangingPunct="1"/>
            <a:r>
              <a:rPr lang="zh-CN" altLang="en-US" smtClean="0">
                <a:ea typeface="宋体" pitchFamily="2" charset="-122"/>
              </a:rPr>
              <a:t>语法格式： </a:t>
            </a:r>
          </a:p>
          <a:p>
            <a:pPr lvl="1" eaLnBrk="1" hangingPunct="1"/>
            <a:r>
              <a:rPr lang="en-US" altLang="zh-CN" smtClean="0">
                <a:ea typeface="宋体" pitchFamily="2" charset="-122"/>
              </a:rPr>
              <a:t>mv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源文件 目标文件</a:t>
            </a:r>
            <a:endParaRPr lang="en-US" altLang="zh-CN" smtClean="0">
              <a:ea typeface="宋体" pitchFamily="2" charset="-122"/>
            </a:endParaRPr>
          </a:p>
          <a:p>
            <a:pPr eaLnBrk="1" hangingPunct="1"/>
            <a:r>
              <a:rPr lang="zh-CN" altLang="en-US" smtClean="0">
                <a:ea typeface="宋体" pitchFamily="2" charset="-122"/>
              </a:rPr>
              <a:t>将源文件移动到目标文件处，如果源文件和目标文件在同一目录中，则表示重命名</a:t>
            </a:r>
            <a:endParaRPr lang="en-US" altLang="zh-CN" smtClean="0">
              <a:ea typeface="宋体" pitchFamily="2" charset="-122"/>
            </a:endParaRPr>
          </a:p>
          <a:p>
            <a:pPr eaLnBrk="1" hangingPunct="1"/>
            <a:r>
              <a:rPr lang="zh-CN" altLang="en-US" smtClean="0">
                <a:ea typeface="宋体" pitchFamily="2" charset="-122"/>
              </a:rPr>
              <a:t>选项：</a:t>
            </a:r>
            <a:endParaRPr lang="en-US" altLang="zh-CN" smtClean="0">
              <a:ea typeface="宋体" pitchFamily="2" charset="-122"/>
            </a:endParaRPr>
          </a:p>
          <a:p>
            <a:pPr lvl="1" eaLnBrk="1" hangingPunct="1"/>
            <a:r>
              <a:rPr lang="en-US" altLang="zh-CN" smtClean="0">
                <a:ea typeface="宋体" pitchFamily="2" charset="-122"/>
              </a:rPr>
              <a:t>-r </a:t>
            </a:r>
            <a:r>
              <a:rPr lang="zh-CN" altLang="en-US" smtClean="0">
                <a:ea typeface="宋体" pitchFamily="2" charset="-122"/>
              </a:rPr>
              <a:t>： 移动目录时需要加此选项，表示递归</a:t>
            </a:r>
            <a:endParaRPr lang="en-US" altLang="zh-CN" smtClean="0">
              <a:ea typeface="宋体" pitchFamily="2" charset="-122"/>
            </a:endParaRPr>
          </a:p>
          <a:p>
            <a:pPr lvl="1" eaLnBrk="1" hangingPunct="1"/>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a:t>排</a:t>
            </a:r>
            <a:r>
              <a:rPr lang="zh-CN" altLang="en-US" dirty="0" smtClean="0"/>
              <a:t>序命令</a:t>
            </a:r>
            <a:r>
              <a:rPr lang="en-US" altLang="zh-CN" dirty="0" smtClean="0"/>
              <a:t>sort</a:t>
            </a:r>
            <a:endParaRPr lang="zh-CN" altLang="en-US" dirty="0"/>
          </a:p>
        </p:txBody>
      </p:sp>
      <p:sp>
        <p:nvSpPr>
          <p:cNvPr id="79875" name="Content Placeholder 2"/>
          <p:cNvSpPr>
            <a:spLocks noGrp="1"/>
          </p:cNvSpPr>
          <p:nvPr>
            <p:ph idx="1"/>
          </p:nvPr>
        </p:nvSpPr>
        <p:spPr/>
        <p:txBody>
          <a:bodyPr/>
          <a:lstStyle/>
          <a:p>
            <a:pPr eaLnBrk="1" hangingPunct="1"/>
            <a:r>
              <a:rPr lang="zh-CN" altLang="en-US" smtClean="0">
                <a:ea typeface="宋体" pitchFamily="2" charset="-122"/>
              </a:rPr>
              <a:t>语法格式： </a:t>
            </a:r>
          </a:p>
          <a:p>
            <a:pPr lvl="1" eaLnBrk="1" hangingPunct="1"/>
            <a:r>
              <a:rPr lang="en-US" altLang="zh-CN" smtClean="0">
                <a:ea typeface="宋体" pitchFamily="2" charset="-122"/>
              </a:rPr>
              <a:t>sort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文件</a:t>
            </a:r>
            <a:endParaRPr lang="en-US" altLang="zh-CN" smtClean="0">
              <a:ea typeface="宋体" pitchFamily="2" charset="-122"/>
            </a:endParaRPr>
          </a:p>
          <a:p>
            <a:pPr eaLnBrk="1" hangingPunct="1"/>
            <a:r>
              <a:rPr lang="zh-CN" altLang="en-US" smtClean="0">
                <a:ea typeface="宋体" pitchFamily="2" charset="-122"/>
              </a:rPr>
              <a:t>作用：对文件所有的行进行排序</a:t>
            </a:r>
            <a:endParaRPr lang="en-US" altLang="zh-CN" smtClean="0">
              <a:ea typeface="宋体" pitchFamily="2" charset="-122"/>
            </a:endParaRPr>
          </a:p>
          <a:p>
            <a:pPr eaLnBrk="1" hangingPunct="1"/>
            <a:r>
              <a:rPr lang="zh-CN" altLang="en-US" smtClean="0">
                <a:ea typeface="宋体" pitchFamily="2" charset="-122"/>
              </a:rPr>
              <a:t>选项：</a:t>
            </a:r>
            <a:endParaRPr lang="en-US" altLang="zh-CN" smtClean="0">
              <a:ea typeface="宋体" pitchFamily="2" charset="-122"/>
            </a:endParaRPr>
          </a:p>
          <a:p>
            <a:pPr lvl="1" eaLnBrk="1" hangingPunct="1"/>
            <a:r>
              <a:rPr lang="en-US" altLang="zh-CN" smtClean="0">
                <a:ea typeface="宋体" pitchFamily="2" charset="-122"/>
              </a:rPr>
              <a:t>-d </a:t>
            </a:r>
            <a:r>
              <a:rPr lang="zh-CN" altLang="en-US" smtClean="0">
                <a:ea typeface="宋体" pitchFamily="2" charset="-122"/>
              </a:rPr>
              <a:t>： 按字典顺序排序</a:t>
            </a:r>
            <a:endParaRPr lang="en-US" altLang="zh-CN" smtClean="0">
              <a:ea typeface="宋体" pitchFamily="2" charset="-122"/>
            </a:endParaRPr>
          </a:p>
          <a:p>
            <a:pPr lvl="1" eaLnBrk="1" hangingPunct="1"/>
            <a:r>
              <a:rPr lang="en-US" altLang="zh-CN" smtClean="0">
                <a:ea typeface="宋体" pitchFamily="2" charset="-122"/>
              </a:rPr>
              <a:t>-f</a:t>
            </a:r>
            <a:r>
              <a:rPr lang="zh-CN" altLang="en-US" smtClean="0">
                <a:ea typeface="宋体" pitchFamily="2" charset="-122"/>
              </a:rPr>
              <a:t>： 忽略字母大小写</a:t>
            </a:r>
            <a:endParaRPr lang="en-US" altLang="zh-CN" smtClean="0">
              <a:ea typeface="宋体" pitchFamily="2" charset="-122"/>
            </a:endParaRPr>
          </a:p>
          <a:p>
            <a:pPr lvl="1" eaLnBrk="1" hangingPunct="1"/>
            <a:r>
              <a:rPr lang="en-US" altLang="zh-CN" smtClean="0">
                <a:ea typeface="宋体" pitchFamily="2" charset="-122"/>
              </a:rPr>
              <a:t>-o </a:t>
            </a:r>
            <a:r>
              <a:rPr lang="zh-CN" altLang="en-US" smtClean="0">
                <a:ea typeface="宋体" pitchFamily="2" charset="-122"/>
              </a:rPr>
              <a:t>文件名 ：讲排序结果输出到“文件名” 的文件中</a:t>
            </a:r>
            <a:endParaRPr lang="en-US" altLang="zh-CN" smtClean="0">
              <a:ea typeface="宋体" pitchFamily="2" charset="-122"/>
            </a:endParaRPr>
          </a:p>
          <a:p>
            <a:pPr lvl="1" eaLnBrk="1" hangingPunct="1"/>
            <a:r>
              <a:rPr lang="en-US" altLang="zh-CN" smtClean="0">
                <a:ea typeface="宋体" pitchFamily="2" charset="-122"/>
              </a:rPr>
              <a:t>-u</a:t>
            </a:r>
            <a:r>
              <a:rPr lang="zh-CN" altLang="en-US" smtClean="0">
                <a:ea typeface="宋体" pitchFamily="2" charset="-122"/>
              </a:rPr>
              <a:t>：排序后相同的行只保留一行</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80899" name="Content Placeholder 2"/>
          <p:cNvSpPr>
            <a:spLocks noGrp="1"/>
          </p:cNvSpPr>
          <p:nvPr>
            <p:ph idx="1"/>
          </p:nvPr>
        </p:nvSpPr>
        <p:spPr/>
        <p:txBody>
          <a:bodyPr/>
          <a:lstStyle/>
          <a:p>
            <a:endParaRPr lang="zh-CN" altLang="en-US" smtClean="0">
              <a:ea typeface="宋体" pitchFamily="2" charset="-122"/>
            </a:endParaRPr>
          </a:p>
        </p:txBody>
      </p:sp>
      <p:pic>
        <p:nvPicPr>
          <p:cNvPr id="809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804863" y="990600"/>
            <a:ext cx="6810375"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a:t>去除</a:t>
            </a:r>
            <a:r>
              <a:rPr lang="zh-CN" altLang="en-US" dirty="0" smtClean="0"/>
              <a:t>重复行</a:t>
            </a:r>
            <a:r>
              <a:rPr lang="en-US" altLang="zh-CN" dirty="0" err="1" smtClean="0"/>
              <a:t>uniq</a:t>
            </a:r>
            <a:endParaRPr lang="zh-CN" altLang="en-US" dirty="0"/>
          </a:p>
        </p:txBody>
      </p:sp>
      <p:sp>
        <p:nvSpPr>
          <p:cNvPr id="81923" name="Content Placeholder 2"/>
          <p:cNvSpPr>
            <a:spLocks noGrp="1"/>
          </p:cNvSpPr>
          <p:nvPr>
            <p:ph idx="1"/>
          </p:nvPr>
        </p:nvSpPr>
        <p:spPr/>
        <p:txBody>
          <a:bodyPr/>
          <a:lstStyle/>
          <a:p>
            <a:pPr eaLnBrk="1" hangingPunct="1"/>
            <a:r>
              <a:rPr lang="zh-CN" altLang="en-US" smtClean="0">
                <a:ea typeface="宋体" pitchFamily="2" charset="-122"/>
              </a:rPr>
              <a:t>语法格式： </a:t>
            </a:r>
          </a:p>
          <a:p>
            <a:pPr lvl="1" eaLnBrk="1" hangingPunct="1"/>
            <a:r>
              <a:rPr lang="en-US" altLang="zh-CN" smtClean="0">
                <a:ea typeface="宋体" pitchFamily="2" charset="-122"/>
              </a:rPr>
              <a:t>uniq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输入文件 </a:t>
            </a:r>
            <a:r>
              <a:rPr lang="en-US" altLang="zh-CN" smtClean="0">
                <a:ea typeface="宋体" pitchFamily="2" charset="-122"/>
              </a:rPr>
              <a:t>[</a:t>
            </a:r>
            <a:r>
              <a:rPr lang="zh-CN" altLang="en-US" smtClean="0">
                <a:ea typeface="宋体" pitchFamily="2" charset="-122"/>
              </a:rPr>
              <a:t>输出文件</a:t>
            </a:r>
            <a:r>
              <a:rPr lang="en-US" altLang="zh-CN" smtClean="0">
                <a:ea typeface="宋体" pitchFamily="2" charset="-122"/>
              </a:rPr>
              <a:t>]]</a:t>
            </a:r>
          </a:p>
          <a:p>
            <a:pPr eaLnBrk="1" hangingPunct="1"/>
            <a:r>
              <a:rPr lang="zh-CN" altLang="en-US" smtClean="0">
                <a:ea typeface="宋体" pitchFamily="2" charset="-122"/>
              </a:rPr>
              <a:t>作用：对去掉文件中重复行</a:t>
            </a:r>
            <a:endParaRPr lang="en-US" altLang="zh-CN" smtClean="0">
              <a:ea typeface="宋体" pitchFamily="2" charset="-122"/>
            </a:endParaRPr>
          </a:p>
          <a:p>
            <a:pPr eaLnBrk="1" hangingPunct="1"/>
            <a:r>
              <a:rPr lang="zh-CN" altLang="en-US" smtClean="0">
                <a:ea typeface="宋体" pitchFamily="2" charset="-122"/>
              </a:rPr>
              <a:t>选项：</a:t>
            </a:r>
            <a:endParaRPr lang="en-US" altLang="zh-CN" smtClean="0">
              <a:ea typeface="宋体" pitchFamily="2" charset="-122"/>
            </a:endParaRPr>
          </a:p>
          <a:p>
            <a:pPr lvl="1" eaLnBrk="1" hangingPunct="1"/>
            <a:r>
              <a:rPr lang="en-US" altLang="zh-CN" smtClean="0">
                <a:ea typeface="宋体" pitchFamily="2" charset="-122"/>
              </a:rPr>
              <a:t>-c </a:t>
            </a:r>
            <a:r>
              <a:rPr lang="zh-CN" altLang="en-US" smtClean="0">
                <a:ea typeface="宋体" pitchFamily="2" charset="-122"/>
              </a:rPr>
              <a:t>：在输出中，统计重复次数</a:t>
            </a:r>
            <a:endParaRPr lang="en-US" altLang="zh-CN" smtClean="0">
              <a:ea typeface="宋体" pitchFamily="2" charset="-122"/>
            </a:endParaRPr>
          </a:p>
          <a:p>
            <a:pPr lvl="1" eaLnBrk="1" hangingPunct="1"/>
            <a:r>
              <a:rPr lang="en-US" altLang="zh-CN" smtClean="0">
                <a:ea typeface="宋体" pitchFamily="2" charset="-122"/>
              </a:rPr>
              <a:t>-d</a:t>
            </a:r>
            <a:r>
              <a:rPr lang="zh-CN" altLang="en-US" smtClean="0">
                <a:ea typeface="宋体" pitchFamily="2" charset="-122"/>
              </a:rPr>
              <a:t>： 只显示重复行</a:t>
            </a:r>
            <a:endParaRPr lang="en-US" altLang="zh-CN" smtClean="0">
              <a:ea typeface="宋体" pitchFamily="2" charset="-122"/>
            </a:endParaRPr>
          </a:p>
          <a:p>
            <a:pPr lvl="1" eaLnBrk="1" hangingPunct="1"/>
            <a:r>
              <a:rPr lang="en-US" altLang="zh-CN" smtClean="0">
                <a:ea typeface="宋体" pitchFamily="2" charset="-122"/>
              </a:rPr>
              <a:t>-u</a:t>
            </a:r>
            <a:r>
              <a:rPr lang="zh-CN" altLang="en-US" smtClean="0">
                <a:ea typeface="宋体" pitchFamily="2" charset="-122"/>
              </a:rPr>
              <a:t>：只显示不重复行</a:t>
            </a:r>
            <a:endParaRPr lang="en-US" altLang="zh-CN" smtClean="0">
              <a:ea typeface="宋体" pitchFamily="2" charset="-122"/>
            </a:endParaRPr>
          </a:p>
          <a:p>
            <a:pPr lvl="1" eaLnBrk="1" hangingPunct="1"/>
            <a:endParaRPr lang="en-US" altLang="zh-CN" smtClean="0">
              <a:ea typeface="宋体" pitchFamily="2" charset="-122"/>
            </a:endParaRPr>
          </a:p>
          <a:p>
            <a:pPr lvl="1" eaLnBrk="1" hangingPunct="1"/>
            <a:endParaRPr lang="en-US" altLang="zh-CN" smtClean="0">
              <a:ea typeface="宋体" pitchFamily="2" charset="-122"/>
            </a:endParaRPr>
          </a:p>
          <a:p>
            <a:pPr lvl="1" eaLnBrk="1" hangingPunct="1"/>
            <a:endParaRPr lang="en-US" altLang="zh-CN"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82947" name="Content Placeholder 2"/>
          <p:cNvSpPr>
            <a:spLocks noGrp="1"/>
          </p:cNvSpPr>
          <p:nvPr>
            <p:ph idx="1"/>
          </p:nvPr>
        </p:nvSpPr>
        <p:spPr/>
        <p:txBody>
          <a:bodyPr/>
          <a:lstStyle/>
          <a:p>
            <a:r>
              <a:rPr lang="en-US" altLang="zh-CN" b="1" smtClean="0">
                <a:ea typeface="宋体" pitchFamily="2" charset="-122"/>
              </a:rPr>
              <a:t>uniq</a:t>
            </a:r>
            <a:r>
              <a:rPr lang="zh-CN" altLang="en-US" b="1" smtClean="0">
                <a:ea typeface="宋体" pitchFamily="2" charset="-122"/>
              </a:rPr>
              <a:t>的一个特性，检查重复行的时候，只会检查</a:t>
            </a:r>
            <a:r>
              <a:rPr lang="zh-CN" altLang="en-US" b="1" smtClean="0">
                <a:solidFill>
                  <a:srgbClr val="FF0000"/>
                </a:solidFill>
                <a:ea typeface="宋体" pitchFamily="2" charset="-122"/>
              </a:rPr>
              <a:t>相邻</a:t>
            </a:r>
            <a:r>
              <a:rPr lang="zh-CN" altLang="en-US" b="1" smtClean="0">
                <a:ea typeface="宋体" pitchFamily="2" charset="-122"/>
              </a:rPr>
              <a:t>的行</a:t>
            </a:r>
            <a:endParaRPr lang="en-US" altLang="zh-CN" smtClean="0">
              <a:ea typeface="宋体" pitchFamily="2" charset="-122"/>
            </a:endParaRPr>
          </a:p>
          <a:p>
            <a:endParaRPr lang="zh-CN" altLang="en-US" smtClean="0">
              <a:ea typeface="宋体" pitchFamily="2" charset="-122"/>
            </a:endParaRPr>
          </a:p>
        </p:txBody>
      </p:sp>
      <p:pic>
        <p:nvPicPr>
          <p:cNvPr id="829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885825" y="2133600"/>
            <a:ext cx="5972175"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descr="宽上对角线"/>
          <p:cNvSpPr>
            <a:spLocks noGrp="1" noChangeArrowheads="1"/>
          </p:cNvSpPr>
          <p:nvPr>
            <p:ph type="title"/>
          </p:nvPr>
        </p:nvSpPr>
        <p:spPr/>
        <p:txBody>
          <a:bodyPr/>
          <a:lstStyle/>
          <a:p>
            <a:pPr eaLnBrk="1" hangingPunct="1">
              <a:defRPr/>
            </a:pPr>
            <a:r>
              <a:rPr lang="en-US" altLang="zh-CN" dirty="0" smtClean="0"/>
              <a:t>Linux</a:t>
            </a:r>
            <a:r>
              <a:rPr lang="zh-CN" altLang="en-US" dirty="0" smtClean="0"/>
              <a:t>文件系统的特征</a:t>
            </a:r>
          </a:p>
        </p:txBody>
      </p:sp>
      <p:sp>
        <p:nvSpPr>
          <p:cNvPr id="10243" name="Rectangle 3"/>
          <p:cNvSpPr>
            <a:spLocks noGrp="1" noChangeArrowheads="1"/>
          </p:cNvSpPr>
          <p:nvPr>
            <p:ph type="body" idx="1"/>
          </p:nvPr>
        </p:nvSpPr>
        <p:spPr/>
        <p:txBody>
          <a:bodyPr/>
          <a:lstStyle/>
          <a:p>
            <a:pPr lvl="1" eaLnBrk="1" hangingPunct="1"/>
            <a:r>
              <a:rPr lang="zh-CN" altLang="en-US" sz="3600" smtClean="0">
                <a:ea typeface="宋体" pitchFamily="2" charset="-122"/>
              </a:rPr>
              <a:t>树形目录结构</a:t>
            </a:r>
            <a:endParaRPr lang="en-US" altLang="zh-CN" sz="3600" smtClean="0">
              <a:ea typeface="宋体" pitchFamily="2" charset="-122"/>
            </a:endParaRPr>
          </a:p>
          <a:p>
            <a:pPr lvl="1" eaLnBrk="1" hangingPunct="1"/>
            <a:r>
              <a:rPr lang="zh-CN" altLang="en-US" sz="3600" smtClean="0">
                <a:ea typeface="宋体" pitchFamily="2" charset="-122"/>
              </a:rPr>
              <a:t>虚拟文件系统，支持多种类型文件系统</a:t>
            </a:r>
            <a:endParaRPr lang="en-US" altLang="zh-CN" sz="3600" smtClean="0">
              <a:ea typeface="宋体" pitchFamily="2" charset="-122"/>
            </a:endParaRPr>
          </a:p>
          <a:p>
            <a:pPr lvl="1" eaLnBrk="1" hangingPunct="1"/>
            <a:r>
              <a:rPr lang="zh-CN" altLang="en-US" sz="3600" smtClean="0">
                <a:ea typeface="宋体" pitchFamily="2" charset="-122"/>
              </a:rPr>
              <a:t>无结构字符流式文件</a:t>
            </a:r>
            <a:endParaRPr lang="en-US" altLang="zh-CN" sz="3600" smtClean="0">
              <a:ea typeface="宋体" pitchFamily="2" charset="-122"/>
            </a:endParaRPr>
          </a:p>
          <a:p>
            <a:pPr lvl="1" eaLnBrk="1" hangingPunct="1"/>
            <a:r>
              <a:rPr lang="zh-CN" altLang="en-US" sz="3600" smtClean="0">
                <a:ea typeface="宋体" pitchFamily="2" charset="-122"/>
              </a:rPr>
              <a:t>把设备当文件</a:t>
            </a:r>
            <a:endParaRPr lang="en-US" altLang="zh-CN" sz="3600" smtClean="0">
              <a:ea typeface="宋体" pitchFamily="2" charset="-122"/>
            </a:endParaRPr>
          </a:p>
          <a:p>
            <a:pPr lvl="1" eaLnBrk="1" hangingPunct="1"/>
            <a:r>
              <a:rPr lang="en-US" altLang="zh-CN" sz="3600" smtClean="0">
                <a:ea typeface="宋体" pitchFamily="2" charset="-122"/>
              </a:rPr>
              <a:t>Linux</a:t>
            </a:r>
            <a:r>
              <a:rPr lang="zh-CN" altLang="en-US" sz="3600" smtClean="0">
                <a:ea typeface="宋体" pitchFamily="2" charset="-122"/>
              </a:rPr>
              <a:t>文件系统提供丰富的文件和目录操作命令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83971" name="Content Placeholder 2"/>
          <p:cNvSpPr>
            <a:spLocks noGrp="1"/>
          </p:cNvSpPr>
          <p:nvPr>
            <p:ph idx="1"/>
          </p:nvPr>
        </p:nvSpPr>
        <p:spPr/>
        <p:txBody>
          <a:bodyPr/>
          <a:lstStyle/>
          <a:p>
            <a:r>
              <a:rPr lang="zh-CN" altLang="en-US" smtClean="0">
                <a:ea typeface="宋体" pitchFamily="2" charset="-122"/>
              </a:rPr>
              <a:t>对于重复行不连续，可以先排序，然后再</a:t>
            </a:r>
            <a:r>
              <a:rPr lang="en-US" altLang="zh-CN" smtClean="0">
                <a:ea typeface="宋体" pitchFamily="2" charset="-122"/>
              </a:rPr>
              <a:t>uniq</a:t>
            </a:r>
            <a:endParaRPr lang="zh-CN" altLang="en-US" smtClean="0">
              <a:ea typeface="宋体" pitchFamily="2" charset="-122"/>
            </a:endParaRPr>
          </a:p>
        </p:txBody>
      </p:sp>
      <p:pic>
        <p:nvPicPr>
          <p:cNvPr id="839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28600" y="2028825"/>
            <a:ext cx="7065963"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比较文件内容</a:t>
            </a:r>
            <a:r>
              <a:rPr lang="en-US" altLang="zh-CN" dirty="0" err="1" smtClean="0"/>
              <a:t>comm</a:t>
            </a:r>
            <a:endParaRPr lang="zh-CN" altLang="en-US" dirty="0"/>
          </a:p>
        </p:txBody>
      </p:sp>
      <p:sp>
        <p:nvSpPr>
          <p:cNvPr id="84995" name="Content Placeholder 2"/>
          <p:cNvSpPr>
            <a:spLocks noGrp="1"/>
          </p:cNvSpPr>
          <p:nvPr>
            <p:ph idx="1"/>
          </p:nvPr>
        </p:nvSpPr>
        <p:spPr/>
        <p:txBody>
          <a:bodyPr/>
          <a:lstStyle/>
          <a:p>
            <a:pPr eaLnBrk="1" hangingPunct="1"/>
            <a:r>
              <a:rPr lang="zh-CN" altLang="en-US" smtClean="0">
                <a:ea typeface="宋体" pitchFamily="2" charset="-122"/>
              </a:rPr>
              <a:t>语法格式： </a:t>
            </a:r>
          </a:p>
          <a:p>
            <a:r>
              <a:rPr lang="en-US" altLang="zh-CN" smtClean="0">
                <a:ea typeface="宋体" pitchFamily="2" charset="-122"/>
              </a:rPr>
              <a:t>comm [-123] [file1][file2]</a:t>
            </a:r>
          </a:p>
          <a:p>
            <a:r>
              <a:rPr lang="en-US" altLang="zh-CN" smtClean="0">
                <a:ea typeface="宋体" pitchFamily="2" charset="-122"/>
              </a:rPr>
              <a:t> </a:t>
            </a:r>
            <a:r>
              <a:rPr lang="zh-CN" altLang="en-US" smtClean="0">
                <a:ea typeface="宋体" pitchFamily="2" charset="-122"/>
              </a:rPr>
              <a:t>作用：对两个已经排好序的文件进行比较。其中</a:t>
            </a:r>
            <a:r>
              <a:rPr lang="en-US" altLang="zh-CN" smtClean="0">
                <a:ea typeface="宋体" pitchFamily="2" charset="-122"/>
              </a:rPr>
              <a:t>file1</a:t>
            </a:r>
            <a:r>
              <a:rPr lang="zh-CN" altLang="en-US" smtClean="0">
                <a:ea typeface="宋体" pitchFamily="2" charset="-122"/>
              </a:rPr>
              <a:t>和</a:t>
            </a:r>
            <a:r>
              <a:rPr lang="en-US" altLang="zh-CN" smtClean="0">
                <a:ea typeface="宋体" pitchFamily="2" charset="-122"/>
              </a:rPr>
              <a:t>file2</a:t>
            </a:r>
            <a:r>
              <a:rPr lang="zh-CN" altLang="en-US" smtClean="0">
                <a:ea typeface="宋体" pitchFamily="2" charset="-122"/>
              </a:rPr>
              <a:t>是已排序的文件。</a:t>
            </a:r>
            <a:endParaRPr lang="en-US" altLang="zh-CN" smtClean="0">
              <a:ea typeface="宋体" pitchFamily="2" charset="-122"/>
            </a:endParaRPr>
          </a:p>
          <a:p>
            <a:pPr eaLnBrk="1" hangingPunct="1"/>
            <a:r>
              <a:rPr lang="zh-CN" altLang="en-US" smtClean="0">
                <a:ea typeface="宋体" pitchFamily="2" charset="-122"/>
              </a:rPr>
              <a:t>选项：</a:t>
            </a:r>
            <a:endParaRPr lang="en-US" altLang="zh-CN" smtClean="0">
              <a:ea typeface="宋体" pitchFamily="2" charset="-122"/>
            </a:endParaRPr>
          </a:p>
          <a:p>
            <a:pPr lvl="1" eaLnBrk="1" hangingPunct="1"/>
            <a:r>
              <a:rPr lang="en-US" altLang="zh-CN" smtClean="0">
                <a:ea typeface="宋体" pitchFamily="2" charset="-122"/>
              </a:rPr>
              <a:t>-1 </a:t>
            </a:r>
            <a:r>
              <a:rPr lang="zh-CN" altLang="en-US" smtClean="0">
                <a:ea typeface="宋体" pitchFamily="2" charset="-122"/>
              </a:rPr>
              <a:t>不显示只出现在第一个文件的行。</a:t>
            </a:r>
            <a:endParaRPr lang="en-US" altLang="zh-CN" smtClean="0">
              <a:ea typeface="宋体" pitchFamily="2" charset="-122"/>
            </a:endParaRPr>
          </a:p>
          <a:p>
            <a:pPr lvl="1" eaLnBrk="1" hangingPunct="1"/>
            <a:r>
              <a:rPr lang="en-US" altLang="zh-CN" smtClean="0">
                <a:ea typeface="宋体" pitchFamily="2" charset="-122"/>
              </a:rPr>
              <a:t>-2 </a:t>
            </a:r>
            <a:r>
              <a:rPr lang="zh-CN" altLang="en-US" smtClean="0">
                <a:ea typeface="宋体" pitchFamily="2" charset="-122"/>
              </a:rPr>
              <a:t>不显示只出现在第二个文件的行。</a:t>
            </a:r>
            <a:endParaRPr lang="en-US" altLang="zh-CN" smtClean="0">
              <a:ea typeface="宋体" pitchFamily="2" charset="-122"/>
            </a:endParaRPr>
          </a:p>
          <a:p>
            <a:pPr lvl="1" eaLnBrk="1" hangingPunct="1"/>
            <a:r>
              <a:rPr lang="en-US" altLang="zh-CN" smtClean="0">
                <a:ea typeface="宋体" pitchFamily="2" charset="-122"/>
              </a:rPr>
              <a:t>-3 </a:t>
            </a:r>
            <a:r>
              <a:rPr lang="zh-CN" altLang="en-US" smtClean="0">
                <a:ea typeface="宋体" pitchFamily="2" charset="-122"/>
              </a:rPr>
              <a:t>不显示同时出现在两个文件的行</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86019" name="Content Placeholder 2"/>
          <p:cNvSpPr>
            <a:spLocks noGrp="1"/>
          </p:cNvSpPr>
          <p:nvPr>
            <p:ph idx="1"/>
          </p:nvPr>
        </p:nvSpPr>
        <p:spPr/>
        <p:txBody>
          <a:bodyPr/>
          <a:lstStyle/>
          <a:p>
            <a:r>
              <a:rPr lang="zh-CN" altLang="en-US" smtClean="0">
                <a:ea typeface="宋体" pitchFamily="2" charset="-122"/>
              </a:rPr>
              <a:t>一般用法</a:t>
            </a:r>
            <a:endParaRPr lang="en-US" altLang="zh-CN" smtClean="0">
              <a:ea typeface="宋体" pitchFamily="2" charset="-122"/>
            </a:endParaRPr>
          </a:p>
          <a:p>
            <a:pPr lvl="1"/>
            <a:r>
              <a:rPr lang="en-US" altLang="zh-CN" smtClean="0">
                <a:ea typeface="宋体" pitchFamily="2" charset="-122"/>
              </a:rPr>
              <a:t>comm  -12 </a:t>
            </a:r>
            <a:r>
              <a:rPr lang="zh-CN" altLang="en-US" smtClean="0">
                <a:ea typeface="宋体" pitchFamily="2" charset="-122"/>
              </a:rPr>
              <a:t>显示两个文件同时出现的行也就是交集</a:t>
            </a:r>
            <a:endParaRPr lang="en-US" altLang="zh-CN" smtClean="0">
              <a:ea typeface="宋体" pitchFamily="2" charset="-122"/>
            </a:endParaRPr>
          </a:p>
          <a:p>
            <a:pPr lvl="1"/>
            <a:r>
              <a:rPr lang="en-US" altLang="zh-CN" smtClean="0">
                <a:ea typeface="宋体" pitchFamily="2" charset="-122"/>
              </a:rPr>
              <a:t>comm  -13 </a:t>
            </a:r>
            <a:r>
              <a:rPr lang="zh-CN" altLang="en-US" smtClean="0">
                <a:ea typeface="宋体" pitchFamily="2" charset="-122"/>
              </a:rPr>
              <a:t>显示只出现在第二个文件的行</a:t>
            </a:r>
            <a:endParaRPr lang="en-US" altLang="zh-CN" smtClean="0">
              <a:ea typeface="宋体" pitchFamily="2" charset="-122"/>
            </a:endParaRPr>
          </a:p>
          <a:p>
            <a:pPr lvl="1"/>
            <a:r>
              <a:rPr lang="en-US" altLang="zh-CN" smtClean="0">
                <a:ea typeface="宋体" pitchFamily="2" charset="-122"/>
              </a:rPr>
              <a:t>comm  -23 </a:t>
            </a:r>
            <a:r>
              <a:rPr lang="zh-CN" altLang="en-US" smtClean="0">
                <a:ea typeface="宋体" pitchFamily="2" charset="-122"/>
              </a:rPr>
              <a:t>显示只出现在第一个文件的行</a:t>
            </a:r>
          </a:p>
        </p:txBody>
      </p:sp>
      <p:pic>
        <p:nvPicPr>
          <p:cNvPr id="860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685800" y="3429000"/>
            <a:ext cx="685800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87043" name="Content Placeholder 2"/>
          <p:cNvSpPr>
            <a:spLocks noGrp="1"/>
          </p:cNvSpPr>
          <p:nvPr>
            <p:ph idx="1"/>
          </p:nvPr>
        </p:nvSpPr>
        <p:spPr/>
        <p:txBody>
          <a:bodyPr/>
          <a:lstStyle/>
          <a:p>
            <a:endParaRPr lang="zh-CN" altLang="en-US" smtClean="0">
              <a:ea typeface="宋体" pitchFamily="2" charset="-122"/>
            </a:endParaRPr>
          </a:p>
        </p:txBody>
      </p:sp>
      <p:pic>
        <p:nvPicPr>
          <p:cNvPr id="870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304800" y="1800225"/>
            <a:ext cx="8834438"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a:t>找</a:t>
            </a:r>
            <a:r>
              <a:rPr lang="zh-CN" altLang="en-US" dirty="0" smtClean="0"/>
              <a:t>文件不同</a:t>
            </a:r>
            <a:r>
              <a:rPr lang="en-US" altLang="zh-CN" dirty="0" smtClean="0"/>
              <a:t>diff</a:t>
            </a:r>
            <a:endParaRPr lang="zh-CN" altLang="en-US" dirty="0"/>
          </a:p>
        </p:txBody>
      </p:sp>
      <p:sp>
        <p:nvSpPr>
          <p:cNvPr id="88067" name="Content Placeholder 2"/>
          <p:cNvSpPr>
            <a:spLocks noGrp="1"/>
          </p:cNvSpPr>
          <p:nvPr>
            <p:ph idx="1"/>
          </p:nvPr>
        </p:nvSpPr>
        <p:spPr/>
        <p:txBody>
          <a:bodyPr/>
          <a:lstStyle/>
          <a:p>
            <a:pPr eaLnBrk="1" hangingPunct="1"/>
            <a:r>
              <a:rPr lang="zh-CN" altLang="en-US" smtClean="0">
                <a:ea typeface="宋体" pitchFamily="2" charset="-122"/>
              </a:rPr>
              <a:t>语法格式： </a:t>
            </a:r>
          </a:p>
          <a:p>
            <a:pPr lvl="1" eaLnBrk="1" hangingPunct="1"/>
            <a:r>
              <a:rPr lang="en-US" altLang="zh-CN" smtClean="0">
                <a:ea typeface="宋体" pitchFamily="2" charset="-122"/>
              </a:rPr>
              <a:t>diff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文件列表</a:t>
            </a:r>
            <a:endParaRPr lang="en-US" altLang="zh-CN" smtClean="0">
              <a:ea typeface="宋体" pitchFamily="2" charset="-122"/>
            </a:endParaRPr>
          </a:p>
          <a:p>
            <a:pPr eaLnBrk="1" hangingPunct="1"/>
            <a:r>
              <a:rPr lang="zh-CN" altLang="en-US" smtClean="0">
                <a:ea typeface="宋体" pitchFamily="2" charset="-122"/>
              </a:rPr>
              <a:t>作用：比较文件不同之处，不要求提前排序，如果两个文件完全相同，则无输出</a:t>
            </a:r>
            <a:endParaRPr lang="en-US" altLang="zh-CN" smtClean="0">
              <a:ea typeface="宋体" pitchFamily="2" charset="-122"/>
            </a:endParaRPr>
          </a:p>
          <a:p>
            <a:pPr eaLnBrk="1" hangingPunct="1"/>
            <a:r>
              <a:rPr lang="zh-CN" altLang="en-US" smtClean="0">
                <a:ea typeface="宋体" pitchFamily="2" charset="-122"/>
              </a:rPr>
              <a:t>选项：</a:t>
            </a:r>
            <a:endParaRPr lang="en-US" altLang="zh-CN" smtClean="0">
              <a:ea typeface="宋体" pitchFamily="2" charset="-122"/>
            </a:endParaRPr>
          </a:p>
          <a:p>
            <a:pPr lvl="1" eaLnBrk="1" hangingPunct="1"/>
            <a:r>
              <a:rPr lang="en-US" altLang="zh-CN" smtClean="0">
                <a:ea typeface="宋体" pitchFamily="2" charset="-122"/>
              </a:rPr>
              <a:t>-b </a:t>
            </a:r>
            <a:r>
              <a:rPr lang="zh-CN" altLang="en-US" smtClean="0">
                <a:ea typeface="宋体" pitchFamily="2" charset="-122"/>
              </a:rPr>
              <a:t>： 忽略空格造成的不同</a:t>
            </a:r>
            <a:endParaRPr lang="en-US" altLang="zh-CN" smtClean="0">
              <a:ea typeface="宋体" pitchFamily="2" charset="-122"/>
            </a:endParaRPr>
          </a:p>
          <a:p>
            <a:pPr lvl="1" eaLnBrk="1" hangingPunct="1"/>
            <a:r>
              <a:rPr lang="en-US" altLang="zh-CN" smtClean="0">
                <a:ea typeface="宋体" pitchFamily="2" charset="-122"/>
              </a:rPr>
              <a:t>-B</a:t>
            </a:r>
            <a:r>
              <a:rPr lang="zh-CN" altLang="en-US" smtClean="0">
                <a:ea typeface="宋体" pitchFamily="2" charset="-122"/>
              </a:rPr>
              <a:t>： 忽略空行造成的不同</a:t>
            </a:r>
            <a:endParaRPr lang="en-US" altLang="zh-CN" smtClean="0">
              <a:ea typeface="宋体" pitchFamily="2" charset="-122"/>
            </a:endParaRPr>
          </a:p>
          <a:p>
            <a:pPr lvl="1" eaLnBrk="1" hangingPunct="1"/>
            <a:r>
              <a:rPr lang="en-US" altLang="zh-CN" smtClean="0">
                <a:ea typeface="宋体" pitchFamily="2" charset="-122"/>
              </a:rPr>
              <a:t>-i </a:t>
            </a:r>
            <a:r>
              <a:rPr lang="zh-CN" altLang="en-US" smtClean="0">
                <a:ea typeface="宋体" pitchFamily="2" charset="-122"/>
              </a:rPr>
              <a:t>：忽略大小写造成的不同</a:t>
            </a:r>
            <a:endParaRPr lang="en-US" altLang="zh-CN" smtClean="0">
              <a:ea typeface="宋体" pitchFamily="2" charset="-122"/>
            </a:endParaRPr>
          </a:p>
          <a:p>
            <a:pPr lvl="1" eaLnBrk="1" hangingPunct="1"/>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89091" name="Content Placeholder 2"/>
          <p:cNvSpPr>
            <a:spLocks noGrp="1"/>
          </p:cNvSpPr>
          <p:nvPr>
            <p:ph idx="1"/>
          </p:nvPr>
        </p:nvSpPr>
        <p:spPr/>
        <p:txBody>
          <a:bodyPr/>
          <a:lstStyle/>
          <a:p>
            <a:endParaRPr lang="zh-CN" altLang="en-US" smtClean="0">
              <a:ea typeface="宋体" pitchFamily="2" charset="-122"/>
            </a:endParaRPr>
          </a:p>
        </p:txBody>
      </p:sp>
      <p:pic>
        <p:nvPicPr>
          <p:cNvPr id="890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52400" y="152400"/>
            <a:ext cx="6619875"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3" name="TextBox 3"/>
          <p:cNvSpPr txBox="1">
            <a:spLocks noChangeArrowheads="1"/>
          </p:cNvSpPr>
          <p:nvPr/>
        </p:nvSpPr>
        <p:spPr bwMode="auto">
          <a:xfrm>
            <a:off x="7259638" y="2133600"/>
            <a:ext cx="1057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rPr>
              <a:t>file1.c</a:t>
            </a:r>
          </a:p>
        </p:txBody>
      </p:sp>
      <p:pic>
        <p:nvPicPr>
          <p:cNvPr id="890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0" y="3429000"/>
            <a:ext cx="77279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5" name="TextBox 6"/>
          <p:cNvSpPr txBox="1">
            <a:spLocks noChangeArrowheads="1"/>
          </p:cNvSpPr>
          <p:nvPr/>
        </p:nvSpPr>
        <p:spPr bwMode="auto">
          <a:xfrm>
            <a:off x="7940675" y="4371975"/>
            <a:ext cx="1057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accent2"/>
                </a:solidFill>
                <a:latin typeface="Arial" charset="0"/>
                <a:ea typeface="宋体" pitchFamily="2" charset="-122"/>
              </a:defRPr>
            </a:lvl1pPr>
            <a:lvl2pPr marL="742950" indent="-285750" eaLnBrk="0" hangingPunct="0">
              <a:defRPr sz="2400" b="1">
                <a:solidFill>
                  <a:schemeClr val="accent2"/>
                </a:solidFill>
                <a:latin typeface="Arial" charset="0"/>
                <a:ea typeface="宋体" pitchFamily="2" charset="-122"/>
              </a:defRPr>
            </a:lvl2pPr>
            <a:lvl3pPr marL="1143000" indent="-228600" eaLnBrk="0" hangingPunct="0">
              <a:defRPr sz="2400" b="1">
                <a:solidFill>
                  <a:schemeClr val="accent2"/>
                </a:solidFill>
                <a:latin typeface="Arial" charset="0"/>
                <a:ea typeface="宋体" pitchFamily="2" charset="-122"/>
              </a:defRPr>
            </a:lvl3pPr>
            <a:lvl4pPr marL="1600200" indent="-228600" eaLnBrk="0" hangingPunct="0">
              <a:defRPr sz="2400" b="1">
                <a:solidFill>
                  <a:schemeClr val="accent2"/>
                </a:solidFill>
                <a:latin typeface="Arial" charset="0"/>
                <a:ea typeface="宋体" pitchFamily="2" charset="-122"/>
              </a:defRPr>
            </a:lvl4pPr>
            <a:lvl5pPr marL="2057400" indent="-228600" eaLnBrk="0" hangingPunct="0">
              <a:defRPr sz="2400" b="1">
                <a:solidFill>
                  <a:schemeClr val="accent2"/>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accent2"/>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accent2"/>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accent2"/>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accent2"/>
                </a:solidFill>
                <a:latin typeface="Arial" charset="0"/>
                <a:ea typeface="宋体" pitchFamily="2" charset="-122"/>
              </a:defRPr>
            </a:lvl9pPr>
          </a:lstStyle>
          <a:p>
            <a:pPr eaLnBrk="1" hangingPunct="1"/>
            <a:r>
              <a:rPr lang="en-US" altLang="zh-CN">
                <a:solidFill>
                  <a:srgbClr val="FF0000"/>
                </a:solidFill>
              </a:rPr>
              <a:t>file2.c</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90115" name="Content Placeholder 2"/>
          <p:cNvSpPr>
            <a:spLocks noGrp="1"/>
          </p:cNvSpPr>
          <p:nvPr>
            <p:ph idx="1"/>
          </p:nvPr>
        </p:nvSpPr>
        <p:spPr>
          <a:xfrm>
            <a:off x="228600" y="3733800"/>
            <a:ext cx="8763000" cy="2819400"/>
          </a:xfrm>
        </p:spPr>
        <p:txBody>
          <a:bodyPr/>
          <a:lstStyle/>
          <a:p>
            <a:r>
              <a:rPr lang="en-US" altLang="zh-CN" smtClean="0">
                <a:ea typeface="宋体" pitchFamily="2" charset="-122"/>
              </a:rPr>
              <a:t>1a2:</a:t>
            </a:r>
            <a:r>
              <a:rPr lang="zh-CN" altLang="en-US" smtClean="0">
                <a:ea typeface="宋体" pitchFamily="2" charset="-122"/>
              </a:rPr>
              <a:t>右边文件第</a:t>
            </a:r>
            <a:r>
              <a:rPr lang="en-US" altLang="zh-CN" smtClean="0">
                <a:ea typeface="宋体" pitchFamily="2" charset="-122"/>
              </a:rPr>
              <a:t>2</a:t>
            </a:r>
            <a:r>
              <a:rPr lang="zh-CN" altLang="en-US" smtClean="0">
                <a:ea typeface="宋体" pitchFamily="2" charset="-122"/>
              </a:rPr>
              <a:t>行比左边文件第</a:t>
            </a:r>
            <a:r>
              <a:rPr lang="en-US" altLang="zh-CN" smtClean="0">
                <a:ea typeface="宋体" pitchFamily="2" charset="-122"/>
              </a:rPr>
              <a:t>1</a:t>
            </a:r>
            <a:r>
              <a:rPr lang="zh-CN" altLang="en-US" smtClean="0">
                <a:ea typeface="宋体" pitchFamily="2" charset="-122"/>
              </a:rPr>
              <a:t>行多了（</a:t>
            </a:r>
            <a:r>
              <a:rPr lang="en-US" altLang="zh-CN" smtClean="0">
                <a:ea typeface="宋体" pitchFamily="2" charset="-122"/>
              </a:rPr>
              <a:t>a</a:t>
            </a:r>
            <a:r>
              <a:rPr lang="zh-CN" altLang="en-US" smtClean="0">
                <a:ea typeface="宋体" pitchFamily="2" charset="-122"/>
              </a:rPr>
              <a:t>，</a:t>
            </a:r>
            <a:r>
              <a:rPr lang="en-US" altLang="zh-CN" smtClean="0">
                <a:ea typeface="宋体" pitchFamily="2" charset="-122"/>
              </a:rPr>
              <a:t>add</a:t>
            </a:r>
            <a:r>
              <a:rPr lang="zh-CN" altLang="en-US" smtClean="0">
                <a:ea typeface="宋体" pitchFamily="2" charset="-122"/>
              </a:rPr>
              <a:t>，类似的</a:t>
            </a:r>
            <a:r>
              <a:rPr lang="en-US" altLang="zh-CN" smtClean="0">
                <a:ea typeface="宋体" pitchFamily="2" charset="-122"/>
              </a:rPr>
              <a:t>c</a:t>
            </a:r>
            <a:r>
              <a:rPr lang="zh-CN" altLang="en-US" smtClean="0">
                <a:ea typeface="宋体" pitchFamily="2" charset="-122"/>
              </a:rPr>
              <a:t>表示</a:t>
            </a:r>
            <a:r>
              <a:rPr lang="en-US" altLang="zh-CN" smtClean="0">
                <a:ea typeface="宋体" pitchFamily="2" charset="-122"/>
              </a:rPr>
              <a:t>change</a:t>
            </a:r>
            <a:r>
              <a:rPr lang="zh-CN" altLang="en-US" smtClean="0">
                <a:ea typeface="宋体" pitchFamily="2" charset="-122"/>
              </a:rPr>
              <a:t>，</a:t>
            </a:r>
            <a:r>
              <a:rPr lang="en-US" altLang="zh-CN" smtClean="0">
                <a:ea typeface="宋体" pitchFamily="2" charset="-122"/>
              </a:rPr>
              <a:t>d</a:t>
            </a:r>
            <a:r>
              <a:rPr lang="zh-CN" altLang="en-US" smtClean="0">
                <a:ea typeface="宋体" pitchFamily="2" charset="-122"/>
              </a:rPr>
              <a:t>表示</a:t>
            </a:r>
            <a:r>
              <a:rPr lang="en-US" altLang="zh-CN" smtClean="0">
                <a:ea typeface="宋体" pitchFamily="2" charset="-122"/>
              </a:rPr>
              <a:t>delete</a:t>
            </a:r>
            <a:r>
              <a:rPr lang="zh-CN" altLang="en-US" smtClean="0">
                <a:ea typeface="宋体" pitchFamily="2" charset="-122"/>
              </a:rPr>
              <a:t>）一行</a:t>
            </a:r>
            <a:endParaRPr lang="en-US" altLang="zh-CN" smtClean="0">
              <a:ea typeface="宋体" pitchFamily="2" charset="-122"/>
            </a:endParaRPr>
          </a:p>
          <a:p>
            <a:r>
              <a:rPr lang="en-US" altLang="zh-CN" smtClean="0">
                <a:ea typeface="宋体" pitchFamily="2" charset="-122"/>
              </a:rPr>
              <a:t>4c5:</a:t>
            </a:r>
            <a:r>
              <a:rPr lang="zh-CN" altLang="en-US" smtClean="0">
                <a:ea typeface="宋体" pitchFamily="2" charset="-122"/>
              </a:rPr>
              <a:t>右边文件第</a:t>
            </a:r>
            <a:r>
              <a:rPr lang="en-US" altLang="zh-CN" smtClean="0">
                <a:ea typeface="宋体" pitchFamily="2" charset="-122"/>
              </a:rPr>
              <a:t>5</a:t>
            </a:r>
            <a:r>
              <a:rPr lang="zh-CN" altLang="en-US" smtClean="0">
                <a:ea typeface="宋体" pitchFamily="2" charset="-122"/>
              </a:rPr>
              <a:t>行和左边文件第</a:t>
            </a:r>
            <a:r>
              <a:rPr lang="en-US" altLang="zh-CN" smtClean="0">
                <a:ea typeface="宋体" pitchFamily="2" charset="-122"/>
              </a:rPr>
              <a:t>4</a:t>
            </a:r>
            <a:r>
              <a:rPr lang="zh-CN" altLang="en-US" smtClean="0">
                <a:ea typeface="宋体" pitchFamily="2" charset="-122"/>
              </a:rPr>
              <a:t>行不同</a:t>
            </a:r>
          </a:p>
          <a:p>
            <a:endParaRPr lang="zh-CN" altLang="en-US" smtClean="0">
              <a:ea typeface="宋体" pitchFamily="2" charset="-122"/>
            </a:endParaRPr>
          </a:p>
        </p:txBody>
      </p:sp>
      <p:pic>
        <p:nvPicPr>
          <p:cNvPr id="901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52400" y="457200"/>
            <a:ext cx="891381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91139" name="Content Placeholder 2"/>
          <p:cNvSpPr>
            <a:spLocks noGrp="1"/>
          </p:cNvSpPr>
          <p:nvPr>
            <p:ph idx="1"/>
          </p:nvPr>
        </p:nvSpPr>
        <p:spPr>
          <a:xfrm>
            <a:off x="228600" y="6019800"/>
            <a:ext cx="8763000" cy="533400"/>
          </a:xfrm>
        </p:spPr>
        <p:txBody>
          <a:bodyPr/>
          <a:lstStyle/>
          <a:p>
            <a:endParaRPr lang="zh-CN" altLang="en-US" smtClean="0">
              <a:ea typeface="宋体" pitchFamily="2" charset="-122"/>
            </a:endParaRPr>
          </a:p>
        </p:txBody>
      </p:sp>
      <p:pic>
        <p:nvPicPr>
          <p:cNvPr id="911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52400" y="2590800"/>
            <a:ext cx="9372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1" name="Rounded Rectangular Callout 3"/>
          <p:cNvSpPr>
            <a:spLocks noChangeArrowheads="1"/>
          </p:cNvSpPr>
          <p:nvPr/>
        </p:nvSpPr>
        <p:spPr bwMode="auto">
          <a:xfrm>
            <a:off x="5257800" y="604838"/>
            <a:ext cx="2514600" cy="1123950"/>
          </a:xfrm>
          <a:prstGeom prst="wedgeRoundRectCallout">
            <a:avLst>
              <a:gd name="adj1" fmla="val -22782"/>
              <a:gd name="adj2" fmla="val 125787"/>
              <a:gd name="adj3" fmla="val 16667"/>
            </a:avLst>
          </a:prstGeom>
          <a:solidFill>
            <a:srgbClr val="CC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FFFF00"/>
                </a:solidFill>
              </a:rPr>
              <a:t>-y</a:t>
            </a:r>
            <a:r>
              <a:rPr lang="zh-CN" altLang="en-US">
                <a:solidFill>
                  <a:srgbClr val="FFFF00"/>
                </a:solidFill>
              </a:rPr>
              <a:t>：并排显示</a:t>
            </a:r>
            <a:endParaRPr lang="en-US" altLang="zh-CN">
              <a:solidFill>
                <a:srgbClr val="FFFF00"/>
              </a:solidFill>
            </a:endParaRPr>
          </a:p>
          <a:p>
            <a:r>
              <a:rPr lang="en-US" altLang="zh-CN">
                <a:solidFill>
                  <a:srgbClr val="FFFF00"/>
                </a:solidFill>
              </a:rPr>
              <a:t>-W </a:t>
            </a:r>
            <a:r>
              <a:rPr lang="zh-CN" altLang="en-US">
                <a:solidFill>
                  <a:srgbClr val="FFFF00"/>
                </a:solidFill>
              </a:rPr>
              <a:t>：列宽</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92163" name="Content Placeholder 2"/>
          <p:cNvSpPr>
            <a:spLocks noGrp="1"/>
          </p:cNvSpPr>
          <p:nvPr>
            <p:ph idx="1"/>
          </p:nvPr>
        </p:nvSpPr>
        <p:spPr/>
        <p:txBody>
          <a:bodyPr/>
          <a:lstStyle/>
          <a:p>
            <a:endParaRPr lang="zh-CN" altLang="en-US" smtClean="0">
              <a:ea typeface="宋体" pitchFamily="2" charset="-122"/>
            </a:endParaRPr>
          </a:p>
        </p:txBody>
      </p:sp>
      <p:pic>
        <p:nvPicPr>
          <p:cNvPr id="921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304800" y="65088"/>
            <a:ext cx="8520113" cy="656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93187" name="Content Placeholder 2"/>
          <p:cNvSpPr>
            <a:spLocks noGrp="1"/>
          </p:cNvSpPr>
          <p:nvPr>
            <p:ph idx="1"/>
          </p:nvPr>
        </p:nvSpPr>
        <p:spPr/>
        <p:txBody>
          <a:bodyPr/>
          <a:lstStyle/>
          <a:p>
            <a:r>
              <a:rPr lang="en-US" altLang="zh-CN" smtClean="0">
                <a:ea typeface="宋体" pitchFamily="2" charset="-122"/>
              </a:rPr>
              <a:t>-c</a:t>
            </a:r>
            <a:r>
              <a:rPr lang="zh-CN" altLang="en-US" smtClean="0">
                <a:ea typeface="宋体" pitchFamily="2" charset="-122"/>
              </a:rPr>
              <a:t>：表示上下文格式输出</a:t>
            </a:r>
            <a:endParaRPr lang="en-US" altLang="zh-CN" smtClean="0">
              <a:ea typeface="宋体" pitchFamily="2" charset="-122"/>
            </a:endParaRPr>
          </a:p>
          <a:p>
            <a:r>
              <a:rPr lang="zh-CN" altLang="en-US" smtClean="0">
                <a:ea typeface="宋体" pitchFamily="2" charset="-122"/>
              </a:rPr>
              <a:t>这种方式在开头两行作了比较文件的说明，这里有三中特殊字符：</a:t>
            </a:r>
            <a:br>
              <a:rPr lang="zh-CN" altLang="en-US" smtClean="0">
                <a:ea typeface="宋体" pitchFamily="2" charset="-122"/>
              </a:rPr>
            </a:br>
            <a:r>
              <a:rPr lang="zh-CN" altLang="en-US" smtClean="0">
                <a:ea typeface="宋体" pitchFamily="2" charset="-122"/>
              </a:rPr>
              <a:t>＋        比较的文件的后者比前着多一行</a:t>
            </a:r>
            <a:br>
              <a:rPr lang="zh-CN" altLang="en-US" smtClean="0">
                <a:ea typeface="宋体" pitchFamily="2" charset="-122"/>
              </a:rPr>
            </a:br>
            <a:r>
              <a:rPr lang="zh-CN" altLang="en-US" smtClean="0">
                <a:ea typeface="宋体" pitchFamily="2" charset="-122"/>
              </a:rPr>
              <a:t>－        比较的文件的后者比前着少一行        </a:t>
            </a:r>
            <a:br>
              <a:rPr lang="zh-CN" altLang="en-US" smtClean="0">
                <a:ea typeface="宋体" pitchFamily="2" charset="-122"/>
              </a:rPr>
            </a:br>
            <a:r>
              <a:rPr lang="zh-CN" altLang="en-US" smtClean="0">
                <a:ea typeface="宋体" pitchFamily="2" charset="-122"/>
              </a:rPr>
              <a:t>！        比较的文件两者有差别的行</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descr="宽上对角线"/>
          <p:cNvSpPr>
            <a:spLocks noGrp="1" noRot="1" noChangeArrowheads="1"/>
          </p:cNvSpPr>
          <p:nvPr>
            <p:ph type="title" idx="4294967295"/>
          </p:nvPr>
        </p:nvSpPr>
        <p:spPr/>
        <p:txBody>
          <a:bodyPr/>
          <a:lstStyle/>
          <a:p>
            <a:pPr eaLnBrk="1" hangingPunct="1">
              <a:defRPr/>
            </a:pPr>
            <a:r>
              <a:rPr lang="en-US" altLang="zh-CN" smtClean="0"/>
              <a:t>Linux</a:t>
            </a:r>
            <a:r>
              <a:rPr lang="zh-CN" altLang="en-US" smtClean="0"/>
              <a:t>虚拟</a:t>
            </a:r>
            <a:r>
              <a:rPr lang="zh-CN" smtClean="0"/>
              <a:t>文件系统</a:t>
            </a:r>
          </a:p>
        </p:txBody>
      </p:sp>
      <p:sp>
        <p:nvSpPr>
          <p:cNvPr id="198659" name="Rectangle 3"/>
          <p:cNvSpPr>
            <a:spLocks noGrp="1" noRot="1" noChangeArrowheads="1"/>
          </p:cNvSpPr>
          <p:nvPr>
            <p:ph type="body" idx="4294967295"/>
          </p:nvPr>
        </p:nvSpPr>
        <p:spPr/>
        <p:txBody>
          <a:bodyPr/>
          <a:lstStyle/>
          <a:p>
            <a:pPr defTabSz="628650" eaLnBrk="1" hangingPunct="1">
              <a:lnSpc>
                <a:spcPct val="90000"/>
              </a:lnSpc>
              <a:buClr>
                <a:srgbClr val="FF66FF"/>
              </a:buClr>
              <a:buFont typeface="Wingdings" pitchFamily="2" charset="2"/>
              <a:buChar char="Ø"/>
              <a:tabLst>
                <a:tab pos="714375" algn="l"/>
              </a:tabLst>
              <a:defRPr/>
            </a:pPr>
            <a:r>
              <a:rPr lang="en-US" altLang="zh-CN" sz="2800" smtClean="0">
                <a:effectLst>
                  <a:outerShdw blurRad="38100" dist="38100" dir="2700000" algn="tl">
                    <a:srgbClr val="C0C0C0"/>
                  </a:outerShdw>
                </a:effectLst>
                <a:ea typeface="宋体" pitchFamily="2" charset="-122"/>
              </a:rPr>
              <a:t>VFS</a:t>
            </a:r>
            <a:r>
              <a:rPr lang="zh-CN" altLang="en-US" sz="2800" smtClean="0">
                <a:effectLst>
                  <a:outerShdw blurRad="38100" dist="38100" dir="2700000" algn="tl">
                    <a:srgbClr val="C0C0C0"/>
                  </a:outerShdw>
                </a:effectLst>
                <a:ea typeface="宋体" pitchFamily="2" charset="-122"/>
              </a:rPr>
              <a:t>（</a:t>
            </a:r>
            <a:r>
              <a:rPr lang="en-US" altLang="zh-CN" sz="2800" smtClean="0">
                <a:effectLst>
                  <a:outerShdw blurRad="38100" dist="38100" dir="2700000" algn="tl">
                    <a:srgbClr val="C0C0C0"/>
                  </a:outerShdw>
                </a:effectLst>
                <a:ea typeface="宋体" pitchFamily="2" charset="-122"/>
              </a:rPr>
              <a:t>Virtual File System</a:t>
            </a:r>
            <a:r>
              <a:rPr lang="zh-CN" altLang="en-US" sz="2800" smtClean="0">
                <a:effectLst>
                  <a:outerShdw blurRad="38100" dist="38100" dir="2700000" algn="tl">
                    <a:srgbClr val="C0C0C0"/>
                  </a:outerShdw>
                </a:effectLst>
                <a:ea typeface="宋体" pitchFamily="2" charset="-122"/>
              </a:rPr>
              <a:t>）</a:t>
            </a:r>
          </a:p>
          <a:p>
            <a:pPr defTabSz="628650" eaLnBrk="1" hangingPunct="1">
              <a:lnSpc>
                <a:spcPct val="90000"/>
              </a:lnSpc>
              <a:buClr>
                <a:srgbClr val="FF66FF"/>
              </a:buClr>
              <a:buFont typeface="Wingdings" pitchFamily="2" charset="2"/>
              <a:buChar char="Ø"/>
              <a:tabLst>
                <a:tab pos="714375" algn="l"/>
              </a:tabLst>
              <a:defRPr/>
            </a:pPr>
            <a:r>
              <a:rPr lang="zh-CN" altLang="en-US" sz="2800" smtClean="0">
                <a:effectLst>
                  <a:outerShdw blurRad="38100" dist="38100" dir="2700000" algn="tl">
                    <a:srgbClr val="C0C0C0"/>
                  </a:outerShdw>
                </a:effectLst>
                <a:ea typeface="宋体" pitchFamily="2" charset="-122"/>
              </a:rPr>
              <a:t>目标：允许不同类型文件系统并存，支持跨文件系统操作。</a:t>
            </a:r>
            <a:endParaRPr lang="zh-CN" sz="2800" smtClean="0">
              <a:effectLst>
                <a:outerShdw blurRad="38100" dist="38100" dir="2700000" algn="tl">
                  <a:srgbClr val="C0C0C0"/>
                </a:outerShdw>
              </a:effectLst>
              <a:ea typeface="宋体" pitchFamily="2" charset="-122"/>
            </a:endParaRPr>
          </a:p>
          <a:p>
            <a:pPr lvl="1" defTabSz="628650" eaLnBrk="1" hangingPunct="1">
              <a:tabLst>
                <a:tab pos="714375" algn="l"/>
              </a:tabLst>
              <a:defRPr/>
            </a:pPr>
            <a:endParaRPr lang="zh-CN" smtClean="0">
              <a:effectLst>
                <a:outerShdw blurRad="38100" dist="38100" dir="2700000" algn="tl">
                  <a:srgbClr val="C0C0C0"/>
                </a:outerShdw>
              </a:effectLst>
              <a:ea typeface="宋体" pitchFamily="2" charset="-122"/>
            </a:endParaRPr>
          </a:p>
          <a:p>
            <a:pPr defTabSz="628650" eaLnBrk="1" hangingPunct="1">
              <a:tabLst>
                <a:tab pos="714375" algn="l"/>
              </a:tabLst>
              <a:defRPr/>
            </a:pPr>
            <a:endParaRPr lang="zh-CN" altLang="en-US" smtClean="0">
              <a:effectLst>
                <a:outerShdw blurRad="38100" dist="38100" dir="2700000" algn="tl">
                  <a:srgbClr val="C0C0C0"/>
                </a:outerShdw>
              </a:effectLst>
              <a:ea typeface="宋体" pitchFamily="2" charset="-122"/>
            </a:endParaRP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73152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94211" name="Content Placeholder 2"/>
          <p:cNvSpPr>
            <a:spLocks noGrp="1"/>
          </p:cNvSpPr>
          <p:nvPr>
            <p:ph idx="1"/>
          </p:nvPr>
        </p:nvSpPr>
        <p:spPr>
          <a:xfrm>
            <a:off x="228600" y="4800600"/>
            <a:ext cx="8763000" cy="1752600"/>
          </a:xfrm>
        </p:spPr>
        <p:txBody>
          <a:bodyPr/>
          <a:lstStyle/>
          <a:p>
            <a:r>
              <a:rPr lang="en-US" altLang="zh-CN" smtClean="0">
                <a:ea typeface="宋体" pitchFamily="2" charset="-122"/>
              </a:rPr>
              <a:t>-u</a:t>
            </a:r>
            <a:r>
              <a:rPr lang="zh-CN" altLang="en-US" smtClean="0">
                <a:ea typeface="宋体" pitchFamily="2" charset="-122"/>
              </a:rPr>
              <a:t>：统一格式的输出。</a:t>
            </a:r>
            <a:endParaRPr lang="en-US" altLang="zh-CN" smtClean="0">
              <a:ea typeface="宋体" pitchFamily="2" charset="-122"/>
            </a:endParaRPr>
          </a:p>
          <a:p>
            <a:r>
              <a:rPr lang="zh-CN" altLang="en-US" smtClean="0">
                <a:ea typeface="宋体" pitchFamily="2" charset="-122"/>
              </a:rPr>
              <a:t>更加紧凑，所以更易于理解，更易于修改。</a:t>
            </a:r>
          </a:p>
        </p:txBody>
      </p:sp>
      <p:pic>
        <p:nvPicPr>
          <p:cNvPr id="942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28600" y="26988"/>
            <a:ext cx="8915400"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95235" name="Content Placeholder 2"/>
          <p:cNvSpPr>
            <a:spLocks noGrp="1"/>
          </p:cNvSpPr>
          <p:nvPr>
            <p:ph idx="1"/>
          </p:nvPr>
        </p:nvSpPr>
        <p:spPr>
          <a:xfrm>
            <a:off x="228600" y="3124200"/>
            <a:ext cx="8763000" cy="3429000"/>
          </a:xfrm>
        </p:spPr>
        <p:txBody>
          <a:bodyPr/>
          <a:lstStyle/>
          <a:p>
            <a:r>
              <a:rPr lang="zh-CN" altLang="en-US" smtClean="0">
                <a:ea typeface="宋体" pitchFamily="2" charset="-122"/>
              </a:rPr>
              <a:t>假如你想查看两个文件是否不同又不想显示差异之处的话，可以加上</a:t>
            </a:r>
            <a:r>
              <a:rPr lang="en-US" altLang="zh-CN" smtClean="0">
                <a:ea typeface="宋体" pitchFamily="2" charset="-122"/>
              </a:rPr>
              <a:t>-q</a:t>
            </a:r>
            <a:r>
              <a:rPr lang="zh-CN" altLang="en-US" smtClean="0">
                <a:ea typeface="宋体" pitchFamily="2" charset="-122"/>
              </a:rPr>
              <a:t>选项：</a:t>
            </a:r>
          </a:p>
        </p:txBody>
      </p:sp>
      <p:pic>
        <p:nvPicPr>
          <p:cNvPr id="952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381000" y="1066800"/>
            <a:ext cx="87899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smtClean="0"/>
              <a:t>统计 </a:t>
            </a:r>
            <a:r>
              <a:rPr lang="en-US" altLang="zh-CN" dirty="0" err="1" smtClean="0"/>
              <a:t>wc</a:t>
            </a:r>
            <a:endParaRPr lang="zh-CN" altLang="en-US" dirty="0"/>
          </a:p>
        </p:txBody>
      </p:sp>
      <p:sp>
        <p:nvSpPr>
          <p:cNvPr id="96259" name="Content Placeholder 2"/>
          <p:cNvSpPr>
            <a:spLocks noGrp="1"/>
          </p:cNvSpPr>
          <p:nvPr>
            <p:ph idx="1"/>
          </p:nvPr>
        </p:nvSpPr>
        <p:spPr/>
        <p:txBody>
          <a:bodyPr/>
          <a:lstStyle/>
          <a:p>
            <a:pPr eaLnBrk="1" hangingPunct="1"/>
            <a:r>
              <a:rPr lang="zh-CN" altLang="en-US" smtClean="0">
                <a:ea typeface="宋体" pitchFamily="2" charset="-122"/>
              </a:rPr>
              <a:t>语法格式： </a:t>
            </a:r>
          </a:p>
          <a:p>
            <a:pPr lvl="1" eaLnBrk="1" hangingPunct="1"/>
            <a:r>
              <a:rPr lang="en-US" altLang="zh-CN" smtClean="0">
                <a:ea typeface="宋体" pitchFamily="2" charset="-122"/>
              </a:rPr>
              <a:t>wc [</a:t>
            </a:r>
            <a:r>
              <a:rPr lang="zh-CN" altLang="en-US" smtClean="0">
                <a:ea typeface="宋体" pitchFamily="2" charset="-122"/>
              </a:rPr>
              <a:t>选项</a:t>
            </a:r>
            <a:r>
              <a:rPr lang="en-US" altLang="zh-CN" smtClean="0">
                <a:ea typeface="宋体" pitchFamily="2" charset="-122"/>
              </a:rPr>
              <a:t>]  </a:t>
            </a:r>
            <a:r>
              <a:rPr lang="zh-CN" altLang="en-US" smtClean="0">
                <a:ea typeface="宋体" pitchFamily="2" charset="-122"/>
              </a:rPr>
              <a:t>文件</a:t>
            </a:r>
            <a:endParaRPr lang="en-US" altLang="zh-CN" smtClean="0">
              <a:ea typeface="宋体" pitchFamily="2" charset="-122"/>
            </a:endParaRPr>
          </a:p>
          <a:p>
            <a:pPr eaLnBrk="1" hangingPunct="1"/>
            <a:r>
              <a:rPr lang="zh-CN" altLang="en-US" smtClean="0">
                <a:ea typeface="宋体" pitchFamily="2" charset="-122"/>
              </a:rPr>
              <a:t>作用：统计文件中的字节数、字数、行数</a:t>
            </a:r>
            <a:endParaRPr lang="en-US" altLang="zh-CN" smtClean="0">
              <a:ea typeface="宋体" pitchFamily="2" charset="-122"/>
            </a:endParaRPr>
          </a:p>
          <a:p>
            <a:pPr eaLnBrk="1" hangingPunct="1"/>
            <a:r>
              <a:rPr lang="zh-CN" altLang="en-US" smtClean="0">
                <a:ea typeface="宋体" pitchFamily="2" charset="-122"/>
              </a:rPr>
              <a:t>选项：</a:t>
            </a:r>
            <a:endParaRPr lang="en-US" altLang="zh-CN" smtClean="0">
              <a:ea typeface="宋体" pitchFamily="2" charset="-122"/>
            </a:endParaRPr>
          </a:p>
          <a:p>
            <a:pPr lvl="1" eaLnBrk="1" hangingPunct="1"/>
            <a:r>
              <a:rPr lang="en-US" altLang="zh-CN" smtClean="0">
                <a:ea typeface="宋体" pitchFamily="2" charset="-122"/>
              </a:rPr>
              <a:t>-c </a:t>
            </a:r>
            <a:r>
              <a:rPr lang="zh-CN" altLang="en-US" smtClean="0">
                <a:ea typeface="宋体" pitchFamily="2" charset="-122"/>
              </a:rPr>
              <a:t>：统计字节数</a:t>
            </a:r>
            <a:r>
              <a:rPr lang="en-US" altLang="zh-CN" smtClean="0">
                <a:ea typeface="宋体" pitchFamily="2" charset="-122"/>
              </a:rPr>
              <a:t>byte</a:t>
            </a:r>
          </a:p>
          <a:p>
            <a:pPr lvl="1" eaLnBrk="1" hangingPunct="1"/>
            <a:r>
              <a:rPr lang="en-US" altLang="zh-CN" smtClean="0">
                <a:ea typeface="宋体" pitchFamily="2" charset="-122"/>
              </a:rPr>
              <a:t>-m</a:t>
            </a:r>
            <a:r>
              <a:rPr lang="zh-CN" altLang="en-US" smtClean="0">
                <a:ea typeface="宋体" pitchFamily="2" charset="-122"/>
              </a:rPr>
              <a:t>： 统计字符数</a:t>
            </a:r>
            <a:r>
              <a:rPr lang="en-US" altLang="zh-CN" smtClean="0">
                <a:ea typeface="宋体" pitchFamily="2" charset="-122"/>
              </a:rPr>
              <a:t>char</a:t>
            </a:r>
          </a:p>
          <a:p>
            <a:pPr lvl="1" eaLnBrk="1" hangingPunct="1"/>
            <a:r>
              <a:rPr lang="en-US" altLang="zh-CN" smtClean="0">
                <a:ea typeface="宋体" pitchFamily="2" charset="-122"/>
              </a:rPr>
              <a:t>-l </a:t>
            </a:r>
            <a:r>
              <a:rPr lang="zh-CN" altLang="en-US" smtClean="0">
                <a:ea typeface="宋体" pitchFamily="2" charset="-122"/>
              </a:rPr>
              <a:t>：统计行数</a:t>
            </a:r>
            <a:endParaRPr lang="en-US" altLang="zh-CN" smtClean="0">
              <a:ea typeface="宋体" pitchFamily="2" charset="-122"/>
            </a:endParaRPr>
          </a:p>
          <a:p>
            <a:pPr lvl="1" eaLnBrk="1" hangingPunct="1"/>
            <a:r>
              <a:rPr lang="en-US" altLang="zh-CN" smtClean="0">
                <a:ea typeface="宋体" pitchFamily="2" charset="-122"/>
              </a:rPr>
              <a:t>-w: </a:t>
            </a:r>
            <a:r>
              <a:rPr lang="zh-CN" altLang="en-US" smtClean="0">
                <a:ea typeface="宋体" pitchFamily="2" charset="-122"/>
              </a:rPr>
              <a:t>统计字数</a:t>
            </a:r>
            <a:r>
              <a:rPr lang="en-US" altLang="zh-CN" smtClean="0">
                <a:ea typeface="宋体" pitchFamily="2" charset="-122"/>
              </a:rPr>
              <a:t>word</a:t>
            </a:r>
          </a:p>
          <a:p>
            <a:pPr lvl="1" eaLnBrk="1" hangingPunct="1"/>
            <a:endParaRPr lang="zh-CN" altLang="en-US" smtClean="0">
              <a:ea typeface="宋体" pitchFamily="2" charset="-122"/>
            </a:endParaRPr>
          </a:p>
          <a:p>
            <a:endParaRPr lang="zh-CN" altLang="en-US" smtClean="0">
              <a:ea typeface="宋体" pitchFamily="2" charset="-122"/>
            </a:endParaRPr>
          </a:p>
        </p:txBody>
      </p:sp>
      <p:sp>
        <p:nvSpPr>
          <p:cNvPr id="3" name="Line Callout 1 2"/>
          <p:cNvSpPr/>
          <p:nvPr/>
        </p:nvSpPr>
        <p:spPr bwMode="auto">
          <a:xfrm>
            <a:off x="6934200" y="828675"/>
            <a:ext cx="1752600" cy="830263"/>
          </a:xfrm>
          <a:prstGeom prst="borderCallout1">
            <a:avLst>
              <a:gd name="adj1" fmla="val 18750"/>
              <a:gd name="adj2" fmla="val -8333"/>
              <a:gd name="adj3" fmla="val 168519"/>
              <a:gd name="adj4" fmla="val -39282"/>
            </a:avLst>
          </a:prstGeom>
          <a:ln/>
          <a:extLst/>
        </p:spPr>
        <p:style>
          <a:lnRef idx="1">
            <a:schemeClr val="accent3"/>
          </a:lnRef>
          <a:fillRef idx="2">
            <a:schemeClr val="accent3"/>
          </a:fillRef>
          <a:effectRef idx="1">
            <a:schemeClr val="accent3"/>
          </a:effectRef>
          <a:fontRef idx="minor">
            <a:schemeClr val="dk1"/>
          </a:fontRef>
        </p:style>
        <p:txBody>
          <a:bodyPr>
            <a:spAutoFit/>
          </a:bodyPr>
          <a:lstStyle/>
          <a:p>
            <a:pPr>
              <a:defRPr/>
            </a:pPr>
            <a:r>
              <a:rPr lang="zh-CN" altLang="en-US" dirty="0">
                <a:solidFill>
                  <a:schemeClr val="accent2"/>
                </a:solidFill>
                <a:ea typeface="宋体" pitchFamily="2" charset="-122"/>
                <a:cs typeface="Arial" charset="0"/>
              </a:rPr>
              <a:t>空格分开的最大字符串</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97283" name="Content Placeholder 2"/>
          <p:cNvSpPr>
            <a:spLocks noGrp="1"/>
          </p:cNvSpPr>
          <p:nvPr>
            <p:ph idx="1"/>
          </p:nvPr>
        </p:nvSpPr>
        <p:spPr/>
        <p:txBody>
          <a:bodyPr/>
          <a:lstStyle/>
          <a:p>
            <a:endParaRPr lang="zh-CN" altLang="en-US" smtClean="0">
              <a:ea typeface="宋体" pitchFamily="2" charset="-122"/>
            </a:endParaRPr>
          </a:p>
        </p:txBody>
      </p:sp>
      <p:pic>
        <p:nvPicPr>
          <p:cNvPr id="972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28600" y="2133600"/>
            <a:ext cx="830580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285" name="Rectangle 3"/>
          <p:cNvSpPr>
            <a:spLocks noChangeArrowheads="1"/>
          </p:cNvSpPr>
          <p:nvPr/>
        </p:nvSpPr>
        <p:spPr bwMode="auto">
          <a:xfrm>
            <a:off x="3886200" y="1379538"/>
            <a:ext cx="3825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FF0000"/>
                </a:solidFill>
              </a:rPr>
              <a:t>行数 单词数 字节数 文件名</a:t>
            </a:r>
          </a:p>
        </p:txBody>
      </p:sp>
      <p:cxnSp>
        <p:nvCxnSpPr>
          <p:cNvPr id="6" name="Straight Arrow Connector 5"/>
          <p:cNvCxnSpPr/>
          <p:nvPr/>
        </p:nvCxnSpPr>
        <p:spPr bwMode="auto">
          <a:xfrm flipV="1">
            <a:off x="1676400" y="1616075"/>
            <a:ext cx="2362200" cy="966788"/>
          </a:xfrm>
          <a:prstGeom prst="straightConnector1">
            <a:avLst/>
          </a:prstGeom>
          <a:ln>
            <a:solidFill>
              <a:srgbClr val="FF0000"/>
            </a:solidFill>
            <a:tailEnd type="arrow"/>
          </a:ln>
          <a:ex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98307" name="Content Placeholder 2"/>
          <p:cNvSpPr>
            <a:spLocks noGrp="1"/>
          </p:cNvSpPr>
          <p:nvPr>
            <p:ph idx="1"/>
          </p:nvPr>
        </p:nvSpPr>
        <p:spPr>
          <a:xfrm>
            <a:off x="228600" y="990600"/>
            <a:ext cx="8763000" cy="2362200"/>
          </a:xfrm>
        </p:spPr>
        <p:txBody>
          <a:bodyPr/>
          <a:lstStyle/>
          <a:p>
            <a:r>
              <a:rPr lang="zh-CN" altLang="en-US" smtClean="0">
                <a:ea typeface="宋体" pitchFamily="2" charset="-122"/>
              </a:rPr>
              <a:t>查看用户主目录下包含多少个文件或目录</a:t>
            </a:r>
          </a:p>
        </p:txBody>
      </p:sp>
      <p:pic>
        <p:nvPicPr>
          <p:cNvPr id="983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09538" y="1828800"/>
            <a:ext cx="876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r>
              <a:rPr lang="zh-CN" altLang="en-US" dirty="0"/>
              <a:t>查</a:t>
            </a:r>
            <a:r>
              <a:rPr lang="zh-CN" altLang="en-US" dirty="0" smtClean="0"/>
              <a:t>找文件 </a:t>
            </a:r>
            <a:r>
              <a:rPr lang="en-US" altLang="zh-CN" dirty="0" smtClean="0"/>
              <a:t>find</a:t>
            </a:r>
            <a:endParaRPr lang="zh-CN" altLang="en-US" dirty="0"/>
          </a:p>
        </p:txBody>
      </p:sp>
      <p:sp>
        <p:nvSpPr>
          <p:cNvPr id="99331" name="Content Placeholder 2"/>
          <p:cNvSpPr>
            <a:spLocks noGrp="1"/>
          </p:cNvSpPr>
          <p:nvPr>
            <p:ph idx="1"/>
          </p:nvPr>
        </p:nvSpPr>
        <p:spPr/>
        <p:txBody>
          <a:bodyPr/>
          <a:lstStyle/>
          <a:p>
            <a:pPr eaLnBrk="1" hangingPunct="1"/>
            <a:r>
              <a:rPr lang="zh-CN" altLang="en-US" smtClean="0">
                <a:ea typeface="宋体" pitchFamily="2" charset="-122"/>
              </a:rPr>
              <a:t>语法格式： </a:t>
            </a:r>
          </a:p>
          <a:p>
            <a:pPr lvl="1" eaLnBrk="1" hangingPunct="1"/>
            <a:r>
              <a:rPr lang="en-US" altLang="zh-CN" smtClean="0">
                <a:ea typeface="宋体" pitchFamily="2" charset="-122"/>
              </a:rPr>
              <a:t>find [</a:t>
            </a:r>
            <a:r>
              <a:rPr lang="zh-CN" altLang="en-US" smtClean="0">
                <a:ea typeface="宋体" pitchFamily="2" charset="-122"/>
              </a:rPr>
              <a:t>路径名</a:t>
            </a:r>
            <a:r>
              <a:rPr lang="en-US" altLang="zh-CN" smtClean="0">
                <a:ea typeface="宋体" pitchFamily="2" charset="-122"/>
              </a:rPr>
              <a:t>] [</a:t>
            </a:r>
            <a:r>
              <a:rPr lang="zh-CN" altLang="en-US" smtClean="0">
                <a:ea typeface="宋体" pitchFamily="2" charset="-122"/>
              </a:rPr>
              <a:t>表达式</a:t>
            </a:r>
            <a:r>
              <a:rPr lang="en-US" altLang="zh-CN" smtClean="0">
                <a:ea typeface="宋体" pitchFamily="2" charset="-122"/>
              </a:rPr>
              <a:t>]</a:t>
            </a:r>
          </a:p>
          <a:p>
            <a:pPr eaLnBrk="1" hangingPunct="1"/>
            <a:r>
              <a:rPr lang="zh-CN" altLang="en-US" smtClean="0">
                <a:ea typeface="宋体" pitchFamily="2" charset="-122"/>
              </a:rPr>
              <a:t>作用：在指定路径中查找符合表达式条件的文件</a:t>
            </a:r>
            <a:endParaRPr lang="en-US" altLang="zh-CN" smtClean="0">
              <a:ea typeface="宋体" pitchFamily="2" charset="-122"/>
            </a:endParaRPr>
          </a:p>
          <a:p>
            <a:pPr eaLnBrk="1" hangingPunct="1"/>
            <a:r>
              <a:rPr lang="zh-CN" altLang="en-US" smtClean="0">
                <a:ea typeface="宋体" pitchFamily="2" charset="-122"/>
              </a:rPr>
              <a:t>常用表达式：</a:t>
            </a:r>
            <a:endParaRPr lang="en-US" altLang="zh-CN" smtClean="0">
              <a:ea typeface="宋体" pitchFamily="2" charset="-122"/>
            </a:endParaRPr>
          </a:p>
          <a:p>
            <a:pPr lvl="1" eaLnBrk="1" hangingPunct="1"/>
            <a:r>
              <a:rPr lang="en-US" altLang="zh-CN" smtClean="0">
                <a:ea typeface="宋体" pitchFamily="2" charset="-122"/>
              </a:rPr>
              <a:t>-name &lt;</a:t>
            </a:r>
            <a:r>
              <a:rPr lang="zh-CN" altLang="en-US" smtClean="0">
                <a:ea typeface="宋体" pitchFamily="2" charset="-122"/>
              </a:rPr>
              <a:t>文件名</a:t>
            </a:r>
            <a:r>
              <a:rPr lang="en-US" altLang="zh-CN" smtClean="0">
                <a:ea typeface="宋体" pitchFamily="2" charset="-122"/>
              </a:rPr>
              <a:t>&gt; </a:t>
            </a:r>
            <a:r>
              <a:rPr lang="zh-CN" altLang="en-US" smtClean="0">
                <a:ea typeface="宋体" pitchFamily="2" charset="-122"/>
              </a:rPr>
              <a:t>：找到指定文件名的文件或目录</a:t>
            </a:r>
            <a:endParaRPr lang="en-US" altLang="zh-CN" smtClean="0">
              <a:ea typeface="宋体" pitchFamily="2" charset="-122"/>
            </a:endParaRPr>
          </a:p>
          <a:p>
            <a:pPr lvl="1" eaLnBrk="1" hangingPunct="1"/>
            <a:r>
              <a:rPr lang="en-US" altLang="zh-CN" smtClean="0">
                <a:ea typeface="宋体" pitchFamily="2" charset="-122"/>
              </a:rPr>
              <a:t>-type &lt;</a:t>
            </a:r>
            <a:r>
              <a:rPr lang="zh-CN" altLang="en-US" smtClean="0">
                <a:ea typeface="宋体" pitchFamily="2" charset="-122"/>
              </a:rPr>
              <a:t>文件类型</a:t>
            </a:r>
            <a:r>
              <a:rPr lang="en-US" altLang="zh-CN" smtClean="0">
                <a:ea typeface="宋体" pitchFamily="2" charset="-122"/>
              </a:rPr>
              <a:t>&gt;</a:t>
            </a:r>
            <a:r>
              <a:rPr lang="zh-CN" altLang="en-US" smtClean="0">
                <a:ea typeface="宋体" pitchFamily="2" charset="-122"/>
              </a:rPr>
              <a:t>： 找到指定类型的文件</a:t>
            </a:r>
            <a:endParaRPr lang="en-US" altLang="zh-CN" smtClean="0">
              <a:ea typeface="宋体" pitchFamily="2" charset="-122"/>
            </a:endParaRPr>
          </a:p>
          <a:p>
            <a:pPr lvl="1" eaLnBrk="1" hangingPunct="1"/>
            <a:r>
              <a:rPr lang="en-US" altLang="zh-CN" smtClean="0">
                <a:ea typeface="宋体" pitchFamily="2" charset="-122"/>
              </a:rPr>
              <a:t>-size&lt;</a:t>
            </a:r>
            <a:r>
              <a:rPr lang="zh-CN" altLang="en-US" smtClean="0">
                <a:ea typeface="宋体" pitchFamily="2" charset="-122"/>
              </a:rPr>
              <a:t>文件大小</a:t>
            </a:r>
            <a:r>
              <a:rPr lang="en-US" altLang="zh-CN" smtClean="0">
                <a:ea typeface="宋体" pitchFamily="2" charset="-122"/>
              </a:rPr>
              <a:t>&gt;</a:t>
            </a:r>
            <a:r>
              <a:rPr lang="zh-CN" altLang="en-US" smtClean="0">
                <a:ea typeface="宋体" pitchFamily="2" charset="-122"/>
              </a:rPr>
              <a:t>：查找指定大小的文件</a:t>
            </a:r>
            <a:endParaRPr lang="en-US" altLang="zh-CN" smtClean="0">
              <a:ea typeface="宋体" pitchFamily="2" charset="-122"/>
            </a:endParaRPr>
          </a:p>
          <a:p>
            <a:pPr lvl="1" eaLnBrk="1" hangingPunct="1"/>
            <a:r>
              <a:rPr lang="en-US" altLang="zh-CN" smtClean="0">
                <a:ea typeface="宋体" pitchFamily="2" charset="-122"/>
              </a:rPr>
              <a:t>-user&lt;</a:t>
            </a:r>
            <a:r>
              <a:rPr lang="zh-CN" altLang="en-US" smtClean="0">
                <a:ea typeface="宋体" pitchFamily="2" charset="-122"/>
              </a:rPr>
              <a:t>用户名</a:t>
            </a:r>
            <a:r>
              <a:rPr lang="en-US" altLang="zh-CN" smtClean="0">
                <a:ea typeface="宋体" pitchFamily="2" charset="-122"/>
              </a:rPr>
              <a:t>&gt;:</a:t>
            </a:r>
            <a:r>
              <a:rPr lang="zh-CN" altLang="en-US" smtClean="0">
                <a:ea typeface="宋体" pitchFamily="2" charset="-122"/>
              </a:rPr>
              <a:t>查找指定用户名拥有的文件</a:t>
            </a:r>
            <a:endParaRPr lang="en-US" altLang="zh-CN" smtClean="0">
              <a:ea typeface="宋体" pitchFamily="2" charset="-122"/>
            </a:endParaRPr>
          </a:p>
          <a:p>
            <a:pPr lvl="1" eaLnBrk="1" hangingPunct="1"/>
            <a:r>
              <a:rPr lang="en-US" altLang="zh-CN" smtClean="0">
                <a:ea typeface="宋体" pitchFamily="2" charset="-122"/>
              </a:rPr>
              <a:t>-atime n:</a:t>
            </a:r>
            <a:r>
              <a:rPr lang="zh-CN" altLang="en-US" smtClean="0">
                <a:ea typeface="宋体" pitchFamily="2" charset="-122"/>
              </a:rPr>
              <a:t>查找系统中最近ｎ天存取过的文件</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dirty="0"/>
          </a:p>
        </p:txBody>
      </p:sp>
      <p:sp>
        <p:nvSpPr>
          <p:cNvPr id="100355" name="Content Placeholder 2"/>
          <p:cNvSpPr>
            <a:spLocks noGrp="1"/>
          </p:cNvSpPr>
          <p:nvPr>
            <p:ph idx="1"/>
          </p:nvPr>
        </p:nvSpPr>
        <p:spPr>
          <a:xfrm>
            <a:off x="84138" y="3200400"/>
            <a:ext cx="8763000" cy="3200400"/>
          </a:xfrm>
        </p:spPr>
        <p:txBody>
          <a:bodyPr/>
          <a:lstStyle/>
          <a:p>
            <a:r>
              <a:rPr lang="en-US" altLang="zh-CN" smtClean="0">
                <a:ea typeface="宋体" pitchFamily="2" charset="-122"/>
              </a:rPr>
              <a:t> -name       //</a:t>
            </a:r>
            <a:r>
              <a:rPr lang="zh-CN" altLang="en-US" smtClean="0">
                <a:ea typeface="宋体" pitchFamily="2" charset="-122"/>
              </a:rPr>
              <a:t>根据文件名查找（精确查找）</a:t>
            </a:r>
          </a:p>
          <a:p>
            <a:r>
              <a:rPr lang="en-US" altLang="zh-CN" smtClean="0">
                <a:ea typeface="宋体" pitchFamily="2" charset="-122"/>
              </a:rPr>
              <a:t> -iname       //</a:t>
            </a:r>
            <a:r>
              <a:rPr lang="zh-CN" altLang="en-US" smtClean="0">
                <a:ea typeface="宋体" pitchFamily="2" charset="-122"/>
              </a:rPr>
              <a:t>根据文件名查找，但是不区分大小写 </a:t>
            </a:r>
          </a:p>
          <a:p>
            <a:endParaRPr lang="zh-CN" altLang="en-US" smtClean="0">
              <a:ea typeface="宋体" pitchFamily="2" charset="-122"/>
            </a:endParaRPr>
          </a:p>
        </p:txBody>
      </p:sp>
      <p:pic>
        <p:nvPicPr>
          <p:cNvPr id="1003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28600" y="990600"/>
            <a:ext cx="86137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101379" name="Content Placeholder 2"/>
          <p:cNvSpPr>
            <a:spLocks noGrp="1"/>
          </p:cNvSpPr>
          <p:nvPr>
            <p:ph idx="1"/>
          </p:nvPr>
        </p:nvSpPr>
        <p:spPr>
          <a:xfrm>
            <a:off x="152400" y="3352800"/>
            <a:ext cx="8763000" cy="3276600"/>
          </a:xfrm>
        </p:spPr>
        <p:txBody>
          <a:bodyPr/>
          <a:lstStyle/>
          <a:p>
            <a:r>
              <a:rPr lang="en-US" altLang="zh-CN" smtClean="0">
                <a:ea typeface="宋体" pitchFamily="2" charset="-122"/>
              </a:rPr>
              <a:t>[ ] </a:t>
            </a:r>
            <a:r>
              <a:rPr lang="zh-CN" altLang="en-US" smtClean="0">
                <a:ea typeface="宋体" pitchFamily="2" charset="-122"/>
              </a:rPr>
              <a:t>表示 通配括号里面的任意一个字符</a:t>
            </a:r>
          </a:p>
        </p:txBody>
      </p:sp>
      <p:pic>
        <p:nvPicPr>
          <p:cNvPr id="1013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77813" y="1143000"/>
            <a:ext cx="8332787"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auto">
          <a:xfrm>
            <a:off x="5634038" y="33338"/>
            <a:ext cx="3009900" cy="919162"/>
          </a:xfrm>
          <a:prstGeom prst="wedgeRoundRectCallout">
            <a:avLst>
              <a:gd name="adj1" fmla="val 22048"/>
              <a:gd name="adj2" fmla="val 87425"/>
              <a:gd name="adj3" fmla="val 16667"/>
            </a:avLst>
          </a:prstGeom>
          <a:solidFill>
            <a:srgbClr val="92D050"/>
          </a:solidFill>
          <a:ln>
            <a:solidFill>
              <a:srgbClr val="FFC000"/>
            </a:solidFill>
          </a:ln>
          <a:extLst/>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zh-CN" altLang="en-US" dirty="0">
                <a:solidFill>
                  <a:srgbClr val="FF0000"/>
                </a:solidFill>
              </a:rPr>
              <a:t>？表示  通配任意的单个字符</a:t>
            </a:r>
            <a:endParaRPr lang="zh-CN" altLang="en-US" dirty="0">
              <a:solidFill>
                <a:srgbClr val="FF0000"/>
              </a:solidFill>
              <a:ea typeface="宋体" pitchFamily="2" charset="-122"/>
              <a:cs typeface="Arial" charset="0"/>
            </a:endParaRPr>
          </a:p>
        </p:txBody>
      </p:sp>
      <p:pic>
        <p:nvPicPr>
          <p:cNvPr id="1013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346075" y="4419600"/>
            <a:ext cx="800893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102403" name="Content Placeholder 2"/>
          <p:cNvSpPr>
            <a:spLocks noGrp="1"/>
          </p:cNvSpPr>
          <p:nvPr>
            <p:ph idx="1"/>
          </p:nvPr>
        </p:nvSpPr>
        <p:spPr>
          <a:xfrm>
            <a:off x="228600" y="4572000"/>
            <a:ext cx="8763000" cy="1981200"/>
          </a:xfrm>
        </p:spPr>
        <p:txBody>
          <a:bodyPr/>
          <a:lstStyle/>
          <a:p>
            <a:pPr marL="0" indent="0">
              <a:buFont typeface="Wingdings" pitchFamily="2" charset="2"/>
              <a:buNone/>
            </a:pPr>
            <a:r>
              <a:rPr lang="en-US" altLang="zh-CN" smtClean="0">
                <a:ea typeface="宋体" pitchFamily="2" charset="-122"/>
              </a:rPr>
              <a:t>-user</a:t>
            </a: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根据属主来查找文件</a:t>
            </a:r>
          </a:p>
          <a:p>
            <a:pPr marL="0" indent="0">
              <a:buFont typeface="Wingdings" pitchFamily="2" charset="2"/>
              <a:buNone/>
            </a:pPr>
            <a:r>
              <a:rPr lang="en-US" altLang="zh-CN" smtClean="0">
                <a:ea typeface="宋体" pitchFamily="2" charset="-122"/>
              </a:rPr>
              <a:t>-group        //</a:t>
            </a:r>
            <a:r>
              <a:rPr lang="zh-CN" altLang="en-US" smtClean="0">
                <a:ea typeface="宋体" pitchFamily="2" charset="-122"/>
              </a:rPr>
              <a:t>根据属组来查找文件</a:t>
            </a:r>
          </a:p>
          <a:p>
            <a:pPr marL="0" indent="0"/>
            <a:endParaRPr lang="zh-CN" altLang="en-US" smtClean="0">
              <a:ea typeface="宋体" pitchFamily="2" charset="-122"/>
            </a:endParaRPr>
          </a:p>
        </p:txBody>
      </p:sp>
      <p:pic>
        <p:nvPicPr>
          <p:cNvPr id="1024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228600" y="152400"/>
            <a:ext cx="7086600"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宽上对角线"/>
          <p:cNvSpPr>
            <a:spLocks noGrp="1"/>
          </p:cNvSpPr>
          <p:nvPr>
            <p:ph type="title"/>
          </p:nvPr>
        </p:nvSpPr>
        <p:spPr/>
        <p:txBody>
          <a:bodyPr/>
          <a:lstStyle/>
          <a:p>
            <a:pPr>
              <a:defRPr/>
            </a:pPr>
            <a:endParaRPr lang="zh-CN" altLang="en-US"/>
          </a:p>
        </p:txBody>
      </p:sp>
      <p:sp>
        <p:nvSpPr>
          <p:cNvPr id="103427" name="Content Placeholder 2"/>
          <p:cNvSpPr>
            <a:spLocks noGrp="1"/>
          </p:cNvSpPr>
          <p:nvPr>
            <p:ph idx="1"/>
          </p:nvPr>
        </p:nvSpPr>
        <p:spPr>
          <a:xfrm>
            <a:off x="381000" y="3352800"/>
            <a:ext cx="8763000" cy="2895600"/>
          </a:xfrm>
        </p:spPr>
        <p:txBody>
          <a:bodyPr/>
          <a:lstStyle/>
          <a:p>
            <a:r>
              <a:rPr lang="zh-CN" altLang="en-US" smtClean="0">
                <a:ea typeface="宋体" pitchFamily="2" charset="-122"/>
              </a:rPr>
              <a:t> </a:t>
            </a:r>
            <a:r>
              <a:rPr lang="en-US" altLang="zh-CN" smtClean="0">
                <a:ea typeface="宋体" pitchFamily="2" charset="-122"/>
              </a:rPr>
              <a:t>-a </a:t>
            </a:r>
            <a:r>
              <a:rPr lang="zh-CN" altLang="en-US" smtClean="0">
                <a:ea typeface="宋体" pitchFamily="2" charset="-122"/>
              </a:rPr>
              <a:t>连接两个不同的条件（两个条件必须同时满足）</a:t>
            </a:r>
            <a:endParaRPr lang="en-US" altLang="zh-CN" smtClean="0">
              <a:ea typeface="宋体" pitchFamily="2" charset="-122"/>
            </a:endParaRPr>
          </a:p>
          <a:p>
            <a:r>
              <a:rPr lang="zh-CN" altLang="en-US" smtClean="0">
                <a:ea typeface="宋体" pitchFamily="2" charset="-122"/>
              </a:rPr>
              <a:t> </a:t>
            </a:r>
            <a:r>
              <a:rPr lang="en-US" altLang="zh-CN" smtClean="0">
                <a:ea typeface="宋体" pitchFamily="2" charset="-122"/>
              </a:rPr>
              <a:t>-o </a:t>
            </a:r>
            <a:r>
              <a:rPr lang="zh-CN" altLang="en-US" smtClean="0">
                <a:ea typeface="宋体" pitchFamily="2" charset="-122"/>
              </a:rPr>
              <a:t>连接两个不同的条件（两个条件满足其一即可）</a:t>
            </a:r>
            <a:endParaRPr lang="en-US" altLang="zh-CN" smtClean="0">
              <a:ea typeface="宋体" pitchFamily="2" charset="-122"/>
            </a:endParaRPr>
          </a:p>
          <a:p>
            <a:r>
              <a:rPr lang="en-US" altLang="zh-CN" smtClean="0">
                <a:ea typeface="宋体" pitchFamily="2" charset="-122"/>
              </a:rPr>
              <a:t>-not </a:t>
            </a:r>
            <a:r>
              <a:rPr lang="zh-CN" altLang="en-US" smtClean="0">
                <a:ea typeface="宋体" pitchFamily="2" charset="-122"/>
              </a:rPr>
              <a:t>对条件取反的</a:t>
            </a:r>
          </a:p>
        </p:txBody>
      </p:sp>
      <p:pic>
        <p:nvPicPr>
          <p:cNvPr id="1034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1622425"/>
            <a:ext cx="92011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29" name="Flowchart: Process 3"/>
          <p:cNvSpPr>
            <a:spLocks noChangeArrowheads="1"/>
          </p:cNvSpPr>
          <p:nvPr/>
        </p:nvSpPr>
        <p:spPr bwMode="auto">
          <a:xfrm>
            <a:off x="6477000" y="2362200"/>
            <a:ext cx="533400" cy="304800"/>
          </a:xfrm>
          <a:prstGeom prst="flowChartProcess">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默认设计模板">
      <a:majorFont>
        <a:latin typeface="宋体"/>
        <a:ea typeface="宋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accent2"/>
            </a:solidFill>
            <a:effectLst/>
            <a:latin typeface="Arial" charset="0"/>
            <a:ea typeface="宋体" pitchFamily="2" charset="-122"/>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accent2"/>
            </a:solidFill>
            <a:effectLst/>
            <a:latin typeface="Arial" charset="0"/>
            <a:ea typeface="宋体" pitchFamily="2" charset="-122"/>
            <a:cs typeface="Arial" charset="0"/>
          </a:defRPr>
        </a:defPPr>
      </a:lstStyle>
    </a:lnDef>
  </a:objectDefaults>
  <a:extraClrSchemeLst>
    <a:extraClrScheme>
      <a:clrScheme name="默认设计模板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默认设计模板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5651</TotalTime>
  <Words>5335</Words>
  <Application>Microsoft Office PowerPoint</Application>
  <PresentationFormat>全屏显示(4:3)</PresentationFormat>
  <Paragraphs>793</Paragraphs>
  <Slides>126</Slides>
  <Notes>7</Notes>
  <HiddenSlides>0</HiddenSlides>
  <MMClips>0</MMClips>
  <ScaleCrop>false</ScaleCrop>
  <HeadingPairs>
    <vt:vector size="4" baseType="variant">
      <vt:variant>
        <vt:lpstr>主题</vt:lpstr>
      </vt:variant>
      <vt:variant>
        <vt:i4>1</vt:i4>
      </vt:variant>
      <vt:variant>
        <vt:lpstr>幻灯片标题</vt:lpstr>
      </vt:variant>
      <vt:variant>
        <vt:i4>126</vt:i4>
      </vt:variant>
    </vt:vector>
  </HeadingPairs>
  <TitlesOfParts>
    <vt:vector size="127" baseType="lpstr">
      <vt:lpstr>默认设计模板</vt:lpstr>
      <vt:lpstr>PowerPoint 演示文稿</vt:lpstr>
      <vt:lpstr>本课程的主要内容</vt:lpstr>
      <vt:lpstr>Linux文件系统</vt:lpstr>
      <vt:lpstr>Linux 文件的概念</vt:lpstr>
      <vt:lpstr>文件的命名规则</vt:lpstr>
      <vt:lpstr>Linux下文件扩展名</vt:lpstr>
      <vt:lpstr>Linux 文件系统的概念</vt:lpstr>
      <vt:lpstr>Linux文件系统的特征</vt:lpstr>
      <vt:lpstr>Linux虚拟文件系统</vt:lpstr>
      <vt:lpstr>Linux文件系统</vt:lpstr>
      <vt:lpstr>Linux的目录结构</vt:lpstr>
      <vt:lpstr>PowerPoint 演示文稿</vt:lpstr>
      <vt:lpstr>PowerPoint 演示文稿</vt:lpstr>
      <vt:lpstr>用户主目录的概念</vt:lpstr>
      <vt:lpstr>添加用户命令：useradd</vt:lpstr>
      <vt:lpstr>设置密码命令：passwd</vt:lpstr>
      <vt:lpstr>几个跟目录相关的符号</vt:lpstr>
      <vt:lpstr>Linux文件系统</vt:lpstr>
      <vt:lpstr>Linux文件类型</vt:lpstr>
      <vt:lpstr>Linux文件类型–普通文件</vt:lpstr>
      <vt:lpstr>Linux文件类型–目录文件</vt:lpstr>
      <vt:lpstr>路径</vt:lpstr>
      <vt:lpstr>Linux文件类型–设备文件</vt:lpstr>
      <vt:lpstr>Linux文件类型–设备文件</vt:lpstr>
      <vt:lpstr>Linux文件类型–链接文件</vt:lpstr>
      <vt:lpstr>ln命令</vt:lpstr>
      <vt:lpstr>删除符号链接的源文件</vt:lpstr>
      <vt:lpstr>删除硬链接的源文件</vt:lpstr>
      <vt:lpstr>两种链接文件的特点</vt:lpstr>
      <vt:lpstr>Linux文件系统</vt:lpstr>
      <vt:lpstr>硬盘分区与文件系统</vt:lpstr>
      <vt:lpstr>分区与目录的关系</vt:lpstr>
      <vt:lpstr>Linux文件系统挂载</vt:lpstr>
      <vt:lpstr>Linux的文件系统的历史</vt:lpstr>
      <vt:lpstr>Linux的EXT3的特点</vt:lpstr>
      <vt:lpstr>EXT4</vt:lpstr>
      <vt:lpstr>Linux的物理结构-索引文件</vt:lpstr>
      <vt:lpstr>Linux文件系统</vt:lpstr>
      <vt:lpstr>VIM编辑器</vt:lpstr>
      <vt:lpstr>                                                                                                                                                                                                                                                                                                                                                                                                                                                                                                                                                                                                                                                                                                         </vt:lpstr>
      <vt:lpstr>Vi命令模式下的常用命令</vt:lpstr>
      <vt:lpstr>Vi命令模式下的查找替换</vt:lpstr>
      <vt:lpstr>Vi练习题</vt:lpstr>
      <vt:lpstr>PowerPoint 演示文稿</vt:lpstr>
      <vt:lpstr>Linux文件系统</vt:lpstr>
      <vt:lpstr>Linux文件的操作命令</vt:lpstr>
      <vt:lpstr>Linux文件的操作命令</vt:lpstr>
      <vt:lpstr>ls 命令</vt:lpstr>
      <vt:lpstr>ls命令</vt:lpstr>
      <vt:lpstr>文件属性</vt:lpstr>
      <vt:lpstr>ls –l 属性说明</vt:lpstr>
      <vt:lpstr>pwd 和 cd 命令</vt:lpstr>
      <vt:lpstr>man命令</vt:lpstr>
      <vt:lpstr>--help选项</vt:lpstr>
      <vt:lpstr>man 和 help</vt:lpstr>
      <vt:lpstr>cat命令</vt:lpstr>
      <vt:lpstr>more命令</vt:lpstr>
      <vt:lpstr>less命令</vt:lpstr>
      <vt:lpstr>grep命令</vt:lpstr>
      <vt:lpstr>grep命令</vt:lpstr>
      <vt:lpstr>grep命令模糊查询</vt:lpstr>
      <vt:lpstr>grep正则表达式元字符集：</vt:lpstr>
      <vt:lpstr>grep正则表达式元字符集：</vt:lpstr>
      <vt:lpstr>PowerPoint 演示文稿</vt:lpstr>
      <vt:lpstr>grep命令练习</vt:lpstr>
      <vt:lpstr>grep命令练习题</vt:lpstr>
      <vt:lpstr>PowerPoint 演示文稿</vt:lpstr>
      <vt:lpstr>PowerPoint 演示文稿</vt:lpstr>
      <vt:lpstr>PowerPoint 演示文稿</vt:lpstr>
      <vt:lpstr>PowerPoint 演示文稿</vt:lpstr>
      <vt:lpstr>创建目录mkdir</vt:lpstr>
      <vt:lpstr>复制cp</vt:lpstr>
      <vt:lpstr>rm命令</vt:lpstr>
      <vt:lpstr>删除目录 rmdir</vt:lpstr>
      <vt:lpstr>移动mv</vt:lpstr>
      <vt:lpstr>排序命令sort</vt:lpstr>
      <vt:lpstr>PowerPoint 演示文稿</vt:lpstr>
      <vt:lpstr>去除重复行uniq</vt:lpstr>
      <vt:lpstr>PowerPoint 演示文稿</vt:lpstr>
      <vt:lpstr>PowerPoint 演示文稿</vt:lpstr>
      <vt:lpstr>比较文件内容comm</vt:lpstr>
      <vt:lpstr>PowerPoint 演示文稿</vt:lpstr>
      <vt:lpstr>PowerPoint 演示文稿</vt:lpstr>
      <vt:lpstr>找文件不同diff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统计 wc</vt:lpstr>
      <vt:lpstr>PowerPoint 演示文稿</vt:lpstr>
      <vt:lpstr>PowerPoint 演示文稿</vt:lpstr>
      <vt:lpstr>查找文件 find</vt:lpstr>
      <vt:lpstr>PowerPoint 演示文稿</vt:lpstr>
      <vt:lpstr>PowerPoint 演示文稿</vt:lpstr>
      <vt:lpstr>PowerPoint 演示文稿</vt:lpstr>
      <vt:lpstr>PowerPoint 演示文稿</vt:lpstr>
      <vt:lpstr>PowerPoint 演示文稿</vt:lpstr>
      <vt:lpstr>存取选项</vt:lpstr>
      <vt:lpstr> chmod改变存取权限命令</vt:lpstr>
      <vt:lpstr>chmod命令</vt:lpstr>
      <vt:lpstr>chmod举例</vt:lpstr>
      <vt:lpstr>PowerPoint 演示文稿</vt:lpstr>
      <vt:lpstr>改变用户主chown</vt:lpstr>
      <vt:lpstr>PowerPoint 演示文稿</vt:lpstr>
      <vt:lpstr>改变用户组命令chgrp</vt:lpstr>
      <vt:lpstr>压缩/解压缩命令tar</vt:lpstr>
      <vt:lpstr>tar命令</vt:lpstr>
      <vt:lpstr>压缩/解压缩命令gzip</vt:lpstr>
      <vt:lpstr>PowerPoint 演示文稿</vt:lpstr>
      <vt:lpstr>课后作业</vt:lpstr>
      <vt:lpstr>课后作业</vt:lpstr>
      <vt:lpstr>课后作业</vt:lpstr>
      <vt:lpstr>课后作业</vt:lpstr>
      <vt:lpstr>课后作业</vt:lpstr>
      <vt:lpstr>课后作业</vt:lpstr>
      <vt:lpstr>课后作业</vt:lpstr>
      <vt:lpstr>课后作业</vt:lpstr>
      <vt:lpstr>课后作业</vt:lpstr>
      <vt:lpstr>课后作业</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WTU</cp:lastModifiedBy>
  <cp:revision>378</cp:revision>
  <dcterms:created xsi:type="dcterms:W3CDTF">2004-07-21T02:43:03Z</dcterms:created>
  <dcterms:modified xsi:type="dcterms:W3CDTF">2017-10-10T03:36:39Z</dcterms:modified>
</cp:coreProperties>
</file>